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handoutMasterIdLst>
    <p:handoutMasterId r:id="rId27"/>
  </p:handoutMasterIdLst>
  <p:sldIdLst>
    <p:sldId id="378" r:id="rId2"/>
    <p:sldId id="446" r:id="rId3"/>
    <p:sldId id="457" r:id="rId4"/>
    <p:sldId id="500" r:id="rId5"/>
    <p:sldId id="501" r:id="rId6"/>
    <p:sldId id="502" r:id="rId7"/>
    <p:sldId id="505" r:id="rId8"/>
    <p:sldId id="488" r:id="rId9"/>
    <p:sldId id="506" r:id="rId10"/>
    <p:sldId id="503" r:id="rId11"/>
    <p:sldId id="511" r:id="rId12"/>
    <p:sldId id="261" r:id="rId13"/>
    <p:sldId id="504" r:id="rId14"/>
    <p:sldId id="333" r:id="rId15"/>
    <p:sldId id="334" r:id="rId16"/>
    <p:sldId id="507" r:id="rId17"/>
    <p:sldId id="508" r:id="rId18"/>
    <p:sldId id="513" r:id="rId19"/>
    <p:sldId id="337" r:id="rId20"/>
    <p:sldId id="338" r:id="rId21"/>
    <p:sldId id="340" r:id="rId22"/>
    <p:sldId id="509" r:id="rId23"/>
    <p:sldId id="344" r:id="rId24"/>
    <p:sldId id="51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CB3414-A234-4121-B43C-EAF61208AAE7}">
          <p14:sldIdLst>
            <p14:sldId id="378"/>
            <p14:sldId id="446"/>
            <p14:sldId id="457"/>
            <p14:sldId id="500"/>
            <p14:sldId id="501"/>
            <p14:sldId id="502"/>
            <p14:sldId id="505"/>
            <p14:sldId id="488"/>
            <p14:sldId id="506"/>
            <p14:sldId id="503"/>
            <p14:sldId id="511"/>
            <p14:sldId id="261"/>
            <p14:sldId id="504"/>
            <p14:sldId id="333"/>
            <p14:sldId id="334"/>
            <p14:sldId id="507"/>
            <p14:sldId id="508"/>
            <p14:sldId id="513"/>
            <p14:sldId id="337"/>
            <p14:sldId id="338"/>
            <p14:sldId id="340"/>
            <p14:sldId id="509"/>
            <p14:sldId id="344"/>
            <p14:sldId id="5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A6A6A6"/>
    <a:srgbClr val="0066FF"/>
    <a:srgbClr val="6C1741"/>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6" d="100"/>
          <a:sy n="106" d="100"/>
        </p:scale>
        <p:origin x="756"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8B148F-56A3-4324-AF2E-C85A5F1D39EC}" type="datetimeFigureOut">
              <a:rPr lang="es-MX" smtClean="0"/>
              <a:t>10/09/2024</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B45AF3-E298-481C-80CF-2628ECE50529}" type="slidenum">
              <a:rPr lang="es-MX" smtClean="0"/>
              <a:t>‹Nº›</a:t>
            </a:fld>
            <a:endParaRPr lang="es-MX"/>
          </a:p>
        </p:txBody>
      </p:sp>
    </p:spTree>
    <p:extLst>
      <p:ext uri="{BB962C8B-B14F-4D97-AF65-F5344CB8AC3E}">
        <p14:creationId xmlns:p14="http://schemas.microsoft.com/office/powerpoint/2010/main" val="3626631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79000-9853-45C8-9071-7E659CBEA29F}" type="datetimeFigureOut">
              <a:rPr lang="es-MX" smtClean="0"/>
              <a:t>10/09/2024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5F42B-E19E-4E91-BE0C-BC9E4D307EE5}" type="slidenum">
              <a:rPr lang="es-MX" smtClean="0"/>
              <a:t>‹Nº›</a:t>
            </a:fld>
            <a:endParaRPr lang="es-MX"/>
          </a:p>
        </p:txBody>
      </p:sp>
    </p:spTree>
    <p:extLst>
      <p:ext uri="{BB962C8B-B14F-4D97-AF65-F5344CB8AC3E}">
        <p14:creationId xmlns:p14="http://schemas.microsoft.com/office/powerpoint/2010/main" val="34441500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8BF9B64-47BC-4070-B3B0-F2315CFFD48B}" type="datetime1">
              <a:rPr lang="es-MX" smtClean="0"/>
              <a:t>10/09/2024</a:t>
            </a:fld>
            <a:endParaRPr lang="es-MX"/>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7C49EEB-2137-4DDB-9BF5-5635C18E0A87}" type="slidenum">
              <a:rPr lang="es-MX" smtClean="0"/>
              <a:t>‹Nº›</a:t>
            </a:fld>
            <a:endParaRPr lang="es-MX"/>
          </a:p>
        </p:txBody>
      </p:sp>
    </p:spTree>
    <p:extLst>
      <p:ext uri="{BB962C8B-B14F-4D97-AF65-F5344CB8AC3E}">
        <p14:creationId xmlns:p14="http://schemas.microsoft.com/office/powerpoint/2010/main" val="360053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0AE038A-D22A-45B9-9E60-AB7D613C7C04}" type="datetime1">
              <a:rPr lang="es-MX" smtClean="0"/>
              <a:t>10/09/2024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7C49EEB-2137-4DDB-9BF5-5635C18E0A87}" type="slidenum">
              <a:rPr lang="es-MX" smtClean="0"/>
              <a:t>‹Nº›</a:t>
            </a:fld>
            <a:endParaRPr lang="es-MX"/>
          </a:p>
        </p:txBody>
      </p:sp>
    </p:spTree>
    <p:extLst>
      <p:ext uri="{BB962C8B-B14F-4D97-AF65-F5344CB8AC3E}">
        <p14:creationId xmlns:p14="http://schemas.microsoft.com/office/powerpoint/2010/main" val="1158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F742A2F-335C-4229-8E7B-8D94838C8A26}" type="datetime1">
              <a:rPr lang="es-MX" smtClean="0"/>
              <a:t>10/09/2024</a:t>
            </a:fld>
            <a:endParaRPr lang="es-MX"/>
          </a:p>
        </p:txBody>
      </p:sp>
      <p:sp>
        <p:nvSpPr>
          <p:cNvPr id="5" name="Footer Placeholder 4"/>
          <p:cNvSpPr>
            <a:spLocks noGrp="1"/>
          </p:cNvSpPr>
          <p:nvPr>
            <p:ph type="ftr" sz="quarter" idx="11"/>
          </p:nvPr>
        </p:nvSpPr>
        <p:spPr>
          <a:xfrm>
            <a:off x="774923" y="5951811"/>
            <a:ext cx="7896279" cy="365125"/>
          </a:xfrm>
        </p:spPr>
        <p:txBody>
          <a:bodyPr/>
          <a:lstStyle/>
          <a:p>
            <a:endParaRPr lang="es-MX"/>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7C49EEB-2137-4DDB-9BF5-5635C18E0A87}" type="slidenum">
              <a:rPr lang="es-MX" smtClean="0"/>
              <a:t>‹Nº›</a:t>
            </a:fld>
            <a:endParaRPr lang="es-MX"/>
          </a:p>
        </p:txBody>
      </p:sp>
    </p:spTree>
    <p:extLst>
      <p:ext uri="{BB962C8B-B14F-4D97-AF65-F5344CB8AC3E}">
        <p14:creationId xmlns:p14="http://schemas.microsoft.com/office/powerpoint/2010/main" val="58882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5F57A7-E3A0-47B0-9AEC-7B9C0009FD50}" type="datetime1">
              <a:rPr lang="es-MX" smtClean="0"/>
              <a:t>10/09/2024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558300" y="5956137"/>
            <a:ext cx="1052508" cy="365125"/>
          </a:xfrm>
        </p:spPr>
        <p:txBody>
          <a:bodyPr/>
          <a:lstStyle/>
          <a:p>
            <a:fld id="{27C49EEB-2137-4DDB-9BF5-5635C18E0A87}" type="slidenum">
              <a:rPr lang="es-MX" smtClean="0"/>
              <a:t>‹Nº›</a:t>
            </a:fld>
            <a:endParaRPr lang="es-MX"/>
          </a:p>
        </p:txBody>
      </p:sp>
    </p:spTree>
    <p:extLst>
      <p:ext uri="{BB962C8B-B14F-4D97-AF65-F5344CB8AC3E}">
        <p14:creationId xmlns:p14="http://schemas.microsoft.com/office/powerpoint/2010/main" val="236493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96E81A8-B4C9-4EAB-A310-7B78035B4493}" type="datetime1">
              <a:rPr lang="es-MX" smtClean="0"/>
              <a:t>10/09/2024</a:t>
            </a:fld>
            <a:endParaRPr lang="es-MX"/>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7C49EEB-2137-4DDB-9BF5-5635C18E0A87}" type="slidenum">
              <a:rPr lang="es-MX" smtClean="0"/>
              <a:t>‹Nº›</a:t>
            </a:fld>
            <a:endParaRPr lang="es-MX"/>
          </a:p>
        </p:txBody>
      </p:sp>
    </p:spTree>
    <p:extLst>
      <p:ext uri="{BB962C8B-B14F-4D97-AF65-F5344CB8AC3E}">
        <p14:creationId xmlns:p14="http://schemas.microsoft.com/office/powerpoint/2010/main" val="380358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F265310-010C-4770-A79D-E35BE8949E6E}" type="datetime1">
              <a:rPr lang="es-MX" smtClean="0"/>
              <a:t>10/09/2024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7C49EEB-2137-4DDB-9BF5-5635C18E0A87}" type="slidenum">
              <a:rPr lang="es-MX" smtClean="0"/>
              <a:t>‹Nº›</a:t>
            </a:fld>
            <a:endParaRPr lang="es-MX"/>
          </a:p>
        </p:txBody>
      </p:sp>
    </p:spTree>
    <p:extLst>
      <p:ext uri="{BB962C8B-B14F-4D97-AF65-F5344CB8AC3E}">
        <p14:creationId xmlns:p14="http://schemas.microsoft.com/office/powerpoint/2010/main" val="193796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464460A-82DC-4CCF-B74C-0E55E892CDFA}" type="datetime1">
              <a:rPr lang="es-MX" smtClean="0"/>
              <a:t>10/09/2024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7C49EEB-2137-4DDB-9BF5-5635C18E0A87}" type="slidenum">
              <a:rPr lang="es-MX" smtClean="0"/>
              <a:t>‹Nº›</a:t>
            </a:fld>
            <a:endParaRPr lang="es-MX"/>
          </a:p>
        </p:txBody>
      </p:sp>
    </p:spTree>
    <p:extLst>
      <p:ext uri="{BB962C8B-B14F-4D97-AF65-F5344CB8AC3E}">
        <p14:creationId xmlns:p14="http://schemas.microsoft.com/office/powerpoint/2010/main" val="369960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45587BD-C828-48E0-BBB1-6D48F17DF6AA}" type="datetime1">
              <a:rPr lang="es-MX" smtClean="0"/>
              <a:t>10/09/2024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7C49EEB-2137-4DDB-9BF5-5635C18E0A87}" type="slidenum">
              <a:rPr lang="es-MX" smtClean="0"/>
              <a:t>‹Nº›</a:t>
            </a:fld>
            <a:endParaRPr lang="es-MX"/>
          </a:p>
        </p:txBody>
      </p:sp>
    </p:spTree>
    <p:extLst>
      <p:ext uri="{BB962C8B-B14F-4D97-AF65-F5344CB8AC3E}">
        <p14:creationId xmlns:p14="http://schemas.microsoft.com/office/powerpoint/2010/main" val="217121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E947-60E8-418F-BB71-C52BF46546FB}" type="datetime1">
              <a:rPr lang="es-MX" smtClean="0"/>
              <a:t>10/09/2024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7C49EEB-2137-4DDB-9BF5-5635C18E0A87}" type="slidenum">
              <a:rPr lang="es-MX" smtClean="0"/>
              <a:t>‹Nº›</a:t>
            </a:fld>
            <a:endParaRPr lang="es-MX"/>
          </a:p>
        </p:txBody>
      </p:sp>
    </p:spTree>
    <p:extLst>
      <p:ext uri="{BB962C8B-B14F-4D97-AF65-F5344CB8AC3E}">
        <p14:creationId xmlns:p14="http://schemas.microsoft.com/office/powerpoint/2010/main" val="87614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D46685B-0DC7-42FF-8325-E1DB80136160}" type="datetime1">
              <a:rPr lang="es-MX" smtClean="0"/>
              <a:t>10/09/2024</a:t>
            </a:fld>
            <a:endParaRPr lang="es-MX"/>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7C49EEB-2137-4DDB-9BF5-5635C18E0A87}" type="slidenum">
              <a:rPr lang="es-MX" smtClean="0"/>
              <a:t>‹Nº›</a:t>
            </a:fld>
            <a:endParaRPr lang="es-MX"/>
          </a:p>
        </p:txBody>
      </p:sp>
    </p:spTree>
    <p:extLst>
      <p:ext uri="{BB962C8B-B14F-4D97-AF65-F5344CB8AC3E}">
        <p14:creationId xmlns:p14="http://schemas.microsoft.com/office/powerpoint/2010/main" val="9541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2B4FBF-2840-4BED-B839-820B3DA5A404}" type="datetime1">
              <a:rPr lang="es-MX" smtClean="0"/>
              <a:t>10/09/2024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7C49EEB-2137-4DDB-9BF5-5635C18E0A87}" type="slidenum">
              <a:rPr lang="es-MX" smtClean="0"/>
              <a:t>‹Nº›</a:t>
            </a:fld>
            <a:endParaRPr lang="es-MX"/>
          </a:p>
        </p:txBody>
      </p:sp>
    </p:spTree>
    <p:extLst>
      <p:ext uri="{BB962C8B-B14F-4D97-AF65-F5344CB8AC3E}">
        <p14:creationId xmlns:p14="http://schemas.microsoft.com/office/powerpoint/2010/main" val="419873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8E2CF37-0776-42B1-AA39-8413BC8FDF0B}" type="datetime1">
              <a:rPr lang="es-MX" smtClean="0"/>
              <a:t>10/09/2024</a:t>
            </a:fld>
            <a:endParaRPr lang="es-MX"/>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MX"/>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7C49EEB-2137-4DDB-9BF5-5635C18E0A87}" type="slidenum">
              <a:rPr lang="es-MX" smtClean="0"/>
              <a:t>‹Nº›</a:t>
            </a:fld>
            <a:endParaRPr lang="es-MX"/>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5495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21.png"/><Relationship Id="rId10" Type="http://schemas.openxmlformats.org/officeDocument/2006/relationships/image" Target="../media/image18.png"/><Relationship Id="rId4" Type="http://schemas.openxmlformats.org/officeDocument/2006/relationships/image" Target="../media/image170.png"/><Relationship Id="rId9" Type="http://schemas.openxmlformats.org/officeDocument/2006/relationships/image" Target="../media/image2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5.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5.png"/><Relationship Id="rId16"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3.png"/><Relationship Id="rId5" Type="http://schemas.openxmlformats.org/officeDocument/2006/relationships/image" Target="../media/image28.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7.png"/><Relationship Id="rId9" Type="http://schemas.openxmlformats.org/officeDocument/2006/relationships/image" Target="../media/image31.png"/><Relationship Id="rId14"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57.png"/><Relationship Id="rId5" Type="http://schemas.openxmlformats.org/officeDocument/2006/relationships/image" Target="../media/image35.png"/><Relationship Id="rId4" Type="http://schemas.openxmlformats.org/officeDocument/2006/relationships/image" Target="../media/image42.png"/><Relationship Id="rId9" Type="http://schemas.openxmlformats.org/officeDocument/2006/relationships/image" Target="../media/image46.png"/></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1.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40.png"/><Relationship Id="rId16"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35.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2.png"/><Relationship Id="rId9" Type="http://schemas.openxmlformats.org/officeDocument/2006/relationships/image" Target="../media/image46.png"/><Relationship Id="rId14" Type="http://schemas.openxmlformats.org/officeDocument/2006/relationships/image" Target="../media/image5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9B87E0C7-94B1-4CDE-1326-96DC5260A8DD}"/>
              </a:ext>
            </a:extLst>
          </p:cNvPr>
          <p:cNvSpPr/>
          <p:nvPr/>
        </p:nvSpPr>
        <p:spPr>
          <a:xfrm>
            <a:off x="0" y="0"/>
            <a:ext cx="12192000" cy="6858000"/>
          </a:xfrm>
          <a:prstGeom prst="rect">
            <a:avLst/>
          </a:prstGeom>
          <a:ln w="38100">
            <a:solidFill>
              <a:srgbClr val="6C174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endParaRPr lang="es-MX" sz="1800" b="1" dirty="0">
              <a:solidFill>
                <a:schemeClr val="tx1"/>
              </a:solidFill>
              <a:effectLst/>
              <a:latin typeface="Gill Sans MT (Títulos)"/>
              <a:ea typeface="Calibri" panose="020F0502020204030204" pitchFamily="34" charset="0"/>
              <a:cs typeface="Times New Roman" panose="02020603050405020304" pitchFamily="18" charset="0"/>
            </a:endParaRPr>
          </a:p>
        </p:txBody>
      </p:sp>
      <p:sp>
        <p:nvSpPr>
          <p:cNvPr id="12" name="Rectángulo 3">
            <a:extLst>
              <a:ext uri="{FF2B5EF4-FFF2-40B4-BE49-F238E27FC236}">
                <a16:creationId xmlns:a16="http://schemas.microsoft.com/office/drawing/2014/main" id="{8F22DA0C-6A46-4B48-92F0-15D0E7FD4B80}"/>
              </a:ext>
            </a:extLst>
          </p:cNvPr>
          <p:cNvSpPr/>
          <p:nvPr/>
        </p:nvSpPr>
        <p:spPr>
          <a:xfrm flipV="1">
            <a:off x="1260627" y="2280068"/>
            <a:ext cx="10269083" cy="1310847"/>
          </a:xfrm>
          <a:prstGeom prst="rect">
            <a:avLst/>
          </a:prstGeom>
          <a:solidFill>
            <a:srgbClr val="6C1741"/>
          </a:solidFill>
          <a:ln>
            <a:solidFill>
              <a:srgbClr val="6C174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x-none" sz="900" dirty="0">
              <a:solidFill>
                <a:schemeClr val="tx1"/>
              </a:solidFill>
            </a:endParaRPr>
          </a:p>
        </p:txBody>
      </p:sp>
      <p:sp>
        <p:nvSpPr>
          <p:cNvPr id="6" name="Rectángulo 7">
            <a:extLst>
              <a:ext uri="{FF2B5EF4-FFF2-40B4-BE49-F238E27FC236}">
                <a16:creationId xmlns:a16="http://schemas.microsoft.com/office/drawing/2014/main" id="{64898314-EAD3-4A5B-8BB9-EE37F4C2E121}"/>
              </a:ext>
            </a:extLst>
          </p:cNvPr>
          <p:cNvSpPr/>
          <p:nvPr/>
        </p:nvSpPr>
        <p:spPr>
          <a:xfrm>
            <a:off x="1963903" y="2758962"/>
            <a:ext cx="9292294" cy="400494"/>
          </a:xfrm>
          <a:prstGeom prst="rect">
            <a:avLst/>
          </a:prstGeom>
        </p:spPr>
        <p:txBody>
          <a:bodyPr wrap="square">
            <a:spAutoFit/>
          </a:bodyPr>
          <a:lstStyle/>
          <a:p>
            <a:pPr algn="ctr">
              <a:lnSpc>
                <a:spcPct val="107000"/>
              </a:lnSpc>
              <a:spcAft>
                <a:spcPts val="800"/>
              </a:spcAft>
            </a:pPr>
            <a:r>
              <a:rPr lang="es-ES" sz="2000" b="1" dirty="0">
                <a:solidFill>
                  <a:schemeClr val="bg1"/>
                </a:solidFill>
                <a:latin typeface="Gill Sans MT (Títulos)"/>
                <a:ea typeface="Calibri" panose="020F0502020204030204" pitchFamily="34" charset="0"/>
                <a:cs typeface="Times New Roman" panose="02020603050405020304" pitchFamily="18" charset="0"/>
              </a:rPr>
              <a:t>Algoritmo Genético Básico</a:t>
            </a:r>
            <a:endParaRPr lang="es-MX" sz="2000" b="1" dirty="0">
              <a:solidFill>
                <a:schemeClr val="bg1"/>
              </a:solidFill>
              <a:effectLst/>
              <a:latin typeface="Gill Sans MT (Títulos)"/>
              <a:ea typeface="Calibri" panose="020F0502020204030204" pitchFamily="34" charset="0"/>
              <a:cs typeface="Times New Roman" panose="02020603050405020304" pitchFamily="18" charset="0"/>
            </a:endParaRPr>
          </a:p>
        </p:txBody>
      </p:sp>
      <p:sp>
        <p:nvSpPr>
          <p:cNvPr id="7" name="Rectángulo 8">
            <a:extLst>
              <a:ext uri="{FF2B5EF4-FFF2-40B4-BE49-F238E27FC236}">
                <a16:creationId xmlns:a16="http://schemas.microsoft.com/office/drawing/2014/main" id="{BED5A327-1854-432A-B233-81BA202EAE89}"/>
              </a:ext>
            </a:extLst>
          </p:cNvPr>
          <p:cNvSpPr/>
          <p:nvPr/>
        </p:nvSpPr>
        <p:spPr>
          <a:xfrm>
            <a:off x="1963903" y="722665"/>
            <a:ext cx="9007391" cy="338554"/>
          </a:xfrm>
          <a:prstGeom prst="rect">
            <a:avLst/>
          </a:prstGeom>
        </p:spPr>
        <p:txBody>
          <a:bodyPr wrap="square">
            <a:spAutoFit/>
          </a:bodyPr>
          <a:lstStyle/>
          <a:p>
            <a:pPr algn="ctr"/>
            <a:r>
              <a:rPr lang="es-MX" sz="1600" b="1" i="0" dirty="0">
                <a:effectLst/>
                <a:latin typeface="Gill Sans MT (Títulos)"/>
                <a:cs typeface="Times New Roman" panose="02020603050405020304" pitchFamily="18" charset="0"/>
              </a:rPr>
              <a:t>ESCUELA SUPERIOR DE CÓMPUTO - IPN</a:t>
            </a:r>
          </a:p>
        </p:txBody>
      </p:sp>
      <p:sp>
        <p:nvSpPr>
          <p:cNvPr id="8" name="Rectangle 7">
            <a:extLst>
              <a:ext uri="{FF2B5EF4-FFF2-40B4-BE49-F238E27FC236}">
                <a16:creationId xmlns:a16="http://schemas.microsoft.com/office/drawing/2014/main" id="{C6C5F370-281D-47CC-A23A-DCBBF7589C88}"/>
              </a:ext>
            </a:extLst>
          </p:cNvPr>
          <p:cNvSpPr/>
          <p:nvPr/>
        </p:nvSpPr>
        <p:spPr>
          <a:xfrm>
            <a:off x="1689481" y="4174824"/>
            <a:ext cx="9411377" cy="1184940"/>
          </a:xfrm>
          <a:prstGeom prst="rect">
            <a:avLst/>
          </a:prstGeom>
          <a:noFill/>
        </p:spPr>
        <p:txBody>
          <a:bodyPr wrap="square">
            <a:spAutoFit/>
          </a:bodyPr>
          <a:lstStyle/>
          <a:p>
            <a:pPr algn="ctr">
              <a:spcBef>
                <a:spcPts val="600"/>
              </a:spcBef>
            </a:pPr>
            <a:r>
              <a:rPr lang="es-419" sz="1400" i="1" dirty="0">
                <a:latin typeface="Gill Sans MT (Títulos)"/>
                <a:cs typeface="Times New Roman" panose="02020603050405020304" pitchFamily="18" charset="0"/>
              </a:rPr>
              <a:t>Presenta</a:t>
            </a:r>
          </a:p>
          <a:p>
            <a:pPr algn="ctr">
              <a:spcBef>
                <a:spcPts val="600"/>
              </a:spcBef>
            </a:pPr>
            <a:r>
              <a:rPr lang="es-ES" sz="1400" b="1" i="0" dirty="0">
                <a:effectLst/>
                <a:latin typeface="Gill Sans MT (Títulos)"/>
                <a:cs typeface="Times New Roman" panose="02020603050405020304" pitchFamily="18" charset="0"/>
              </a:rPr>
              <a:t>Dr. DANIEL MOLINA P</a:t>
            </a:r>
            <a:r>
              <a:rPr lang="es-MX" sz="1400" b="1" dirty="0">
                <a:latin typeface="Gill Sans MT (Títulos)"/>
                <a:cs typeface="Times New Roman" panose="02020603050405020304" pitchFamily="18" charset="0"/>
              </a:rPr>
              <a:t>ÉREZ</a:t>
            </a:r>
          </a:p>
          <a:p>
            <a:pPr algn="ctr">
              <a:spcBef>
                <a:spcPts val="600"/>
              </a:spcBef>
            </a:pPr>
            <a:r>
              <a:rPr lang="es-MX" sz="1400" b="1" dirty="0">
                <a:latin typeface="Gill Sans MT (Títulos)"/>
                <a:cs typeface="Times New Roman" panose="02020603050405020304" pitchFamily="18" charset="0"/>
              </a:rPr>
              <a:t>danielmolinaperez90@gmail.com</a:t>
            </a:r>
            <a:endParaRPr lang="en-US" sz="1400" b="1" dirty="0">
              <a:latin typeface="Gill Sans MT (Títulos)"/>
              <a:cs typeface="Times New Roman" panose="02020603050405020304" pitchFamily="18" charset="0"/>
            </a:endParaRPr>
          </a:p>
          <a:p>
            <a:pPr algn="ctr">
              <a:spcBef>
                <a:spcPts val="600"/>
              </a:spcBef>
            </a:pPr>
            <a:endParaRPr lang="es-419" sz="1400" i="1" dirty="0">
              <a:latin typeface="Gill Sans MT (Títulos)"/>
              <a:cs typeface="Times New Roman" panose="02020603050405020304" pitchFamily="18" charset="0"/>
            </a:endParaRPr>
          </a:p>
        </p:txBody>
      </p:sp>
      <p:sp>
        <p:nvSpPr>
          <p:cNvPr id="9" name="TextBox 8">
            <a:extLst>
              <a:ext uri="{FF2B5EF4-FFF2-40B4-BE49-F238E27FC236}">
                <a16:creationId xmlns:a16="http://schemas.microsoft.com/office/drawing/2014/main" id="{8203B291-3A21-4379-AC92-2CF074B6D462}"/>
              </a:ext>
            </a:extLst>
          </p:cNvPr>
          <p:cNvSpPr txBox="1"/>
          <p:nvPr/>
        </p:nvSpPr>
        <p:spPr>
          <a:xfrm>
            <a:off x="5036887" y="6167922"/>
            <a:ext cx="2716566" cy="276999"/>
          </a:xfrm>
          <a:prstGeom prst="rect">
            <a:avLst/>
          </a:prstGeom>
          <a:noFill/>
        </p:spPr>
        <p:txBody>
          <a:bodyPr wrap="square" rtlCol="0">
            <a:spAutoFit/>
          </a:bodyPr>
          <a:lstStyle/>
          <a:p>
            <a:pPr algn="ctr"/>
            <a:r>
              <a:rPr lang="es-MX" sz="1200" dirty="0">
                <a:latin typeface="Gill Sans MT (Títulos)"/>
              </a:rPr>
              <a:t>CIUDAD DE MÉXICO</a:t>
            </a:r>
          </a:p>
        </p:txBody>
      </p:sp>
      <p:pic>
        <p:nvPicPr>
          <p:cNvPr id="10" name="Picture 6" descr="Resultado de imagen para logo de politecnico nacional de mexico fondo transparente">
            <a:extLst>
              <a:ext uri="{FF2B5EF4-FFF2-40B4-BE49-F238E27FC236}">
                <a16:creationId xmlns:a16="http://schemas.microsoft.com/office/drawing/2014/main" id="{DD0DCD44-78A9-84E1-8027-3A4CA1A7465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008" r="20146"/>
          <a:stretch/>
        </p:blipFill>
        <p:spPr bwMode="auto">
          <a:xfrm>
            <a:off x="234888" y="123235"/>
            <a:ext cx="1141148" cy="142517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3">
            <a:extLst>
              <a:ext uri="{FF2B5EF4-FFF2-40B4-BE49-F238E27FC236}">
                <a16:creationId xmlns:a16="http://schemas.microsoft.com/office/drawing/2014/main" id="{1894E0A3-27B1-2D96-9224-9057A81687CA}"/>
              </a:ext>
            </a:extLst>
          </p:cNvPr>
          <p:cNvCxnSpPr>
            <a:cxnSpLocks/>
          </p:cNvCxnSpPr>
          <p:nvPr/>
        </p:nvCxnSpPr>
        <p:spPr>
          <a:xfrm>
            <a:off x="831980" y="1587574"/>
            <a:ext cx="0" cy="4159731"/>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E0F2A367-662F-3B66-0626-72C624FF0FB0}"/>
              </a:ext>
            </a:extLst>
          </p:cNvPr>
          <p:cNvCxnSpPr>
            <a:cxnSpLocks/>
          </p:cNvCxnSpPr>
          <p:nvPr/>
        </p:nvCxnSpPr>
        <p:spPr>
          <a:xfrm>
            <a:off x="759944" y="1587574"/>
            <a:ext cx="0" cy="4159731"/>
          </a:xfrm>
          <a:prstGeom prst="line">
            <a:avLst/>
          </a:prstGeom>
          <a:ln w="38100"/>
        </p:spPr>
        <p:style>
          <a:lnRef idx="1">
            <a:schemeClr val="dk1"/>
          </a:lnRef>
          <a:fillRef idx="0">
            <a:schemeClr val="dk1"/>
          </a:fillRef>
          <a:effectRef idx="0">
            <a:schemeClr val="dk1"/>
          </a:effectRef>
          <a:fontRef idx="minor">
            <a:schemeClr val="tx1"/>
          </a:fontRef>
        </p:style>
      </p:cxnSp>
      <p:sp>
        <p:nvSpPr>
          <p:cNvPr id="19" name="CuadroTexto 18">
            <a:extLst>
              <a:ext uri="{FF2B5EF4-FFF2-40B4-BE49-F238E27FC236}">
                <a16:creationId xmlns:a16="http://schemas.microsoft.com/office/drawing/2014/main" id="{342334AA-0A4D-29EB-2701-C6A1EFF3E83A}"/>
              </a:ext>
            </a:extLst>
          </p:cNvPr>
          <p:cNvSpPr txBox="1"/>
          <p:nvPr/>
        </p:nvSpPr>
        <p:spPr>
          <a:xfrm>
            <a:off x="2960726" y="159978"/>
            <a:ext cx="7013748" cy="461665"/>
          </a:xfrm>
          <a:prstGeom prst="rect">
            <a:avLst/>
          </a:prstGeom>
          <a:noFill/>
        </p:spPr>
        <p:txBody>
          <a:bodyPr wrap="square">
            <a:spAutoFit/>
          </a:bodyPr>
          <a:lstStyle/>
          <a:p>
            <a:pPr algn="ctr"/>
            <a:r>
              <a:rPr lang="es-MX" sz="2400" b="1" i="0" dirty="0">
                <a:effectLst/>
                <a:latin typeface="Gill Sans MT (Títulos)"/>
                <a:cs typeface="Times New Roman" panose="02020603050405020304" pitchFamily="18" charset="0"/>
              </a:rPr>
              <a:t>INSTITUTO POLITÉCNICO NACIONAL</a:t>
            </a:r>
          </a:p>
        </p:txBody>
      </p:sp>
      <p:grpSp>
        <p:nvGrpSpPr>
          <p:cNvPr id="29" name="Grupo 28">
            <a:extLst>
              <a:ext uri="{FF2B5EF4-FFF2-40B4-BE49-F238E27FC236}">
                <a16:creationId xmlns:a16="http://schemas.microsoft.com/office/drawing/2014/main" id="{56DF2076-D58D-18A4-CF37-F1F0BE06DE8E}"/>
              </a:ext>
            </a:extLst>
          </p:cNvPr>
          <p:cNvGrpSpPr/>
          <p:nvPr/>
        </p:nvGrpSpPr>
        <p:grpSpPr>
          <a:xfrm rot="16200000">
            <a:off x="6431582" y="-2956878"/>
            <a:ext cx="72036" cy="7200000"/>
            <a:chOff x="2303116" y="1706010"/>
            <a:chExt cx="72036" cy="4159731"/>
          </a:xfrm>
        </p:grpSpPr>
        <p:cxnSp>
          <p:nvCxnSpPr>
            <p:cNvPr id="27" name="Conector recto 26">
              <a:extLst>
                <a:ext uri="{FF2B5EF4-FFF2-40B4-BE49-F238E27FC236}">
                  <a16:creationId xmlns:a16="http://schemas.microsoft.com/office/drawing/2014/main" id="{8F49F0D1-5937-4C77-F770-8EA8139A6870}"/>
                </a:ext>
              </a:extLst>
            </p:cNvPr>
            <p:cNvCxnSpPr>
              <a:cxnSpLocks/>
            </p:cNvCxnSpPr>
            <p:nvPr/>
          </p:nvCxnSpPr>
          <p:spPr>
            <a:xfrm>
              <a:off x="2375152" y="1706010"/>
              <a:ext cx="0" cy="4159731"/>
            </a:xfrm>
            <a:prstGeom prst="line">
              <a:avLst/>
            </a:prstGeom>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AB9A9F63-2060-492A-F9CA-E5044FAEF60A}"/>
                </a:ext>
              </a:extLst>
            </p:cNvPr>
            <p:cNvCxnSpPr>
              <a:cxnSpLocks/>
            </p:cNvCxnSpPr>
            <p:nvPr/>
          </p:nvCxnSpPr>
          <p:spPr>
            <a:xfrm>
              <a:off x="2303116" y="1706010"/>
              <a:ext cx="0" cy="4159731"/>
            </a:xfrm>
            <a:prstGeom prst="line">
              <a:avLst/>
            </a:prstGeom>
            <a:ln w="38100"/>
          </p:spPr>
          <p:style>
            <a:lnRef idx="1">
              <a:schemeClr val="dk1"/>
            </a:lnRef>
            <a:fillRef idx="0">
              <a:schemeClr val="dk1"/>
            </a:fillRef>
            <a:effectRef idx="0">
              <a:schemeClr val="dk1"/>
            </a:effectRef>
            <a:fontRef idx="minor">
              <a:schemeClr val="tx1"/>
            </a:fontRef>
          </p:style>
        </p:cxnSp>
      </p:grpSp>
      <p:pic>
        <p:nvPicPr>
          <p:cNvPr id="2" name="Picture 1">
            <a:extLst>
              <a:ext uri="{FF2B5EF4-FFF2-40B4-BE49-F238E27FC236}">
                <a16:creationId xmlns:a16="http://schemas.microsoft.com/office/drawing/2014/main" id="{194EBB24-4884-1BCB-0D5C-D1732F5C1494}"/>
              </a:ext>
            </a:extLst>
          </p:cNvPr>
          <p:cNvPicPr>
            <a:picLocks noChangeAspect="1"/>
          </p:cNvPicPr>
          <p:nvPr/>
        </p:nvPicPr>
        <p:blipFill>
          <a:blip r:embed="rId3"/>
          <a:stretch>
            <a:fillRect/>
          </a:stretch>
        </p:blipFill>
        <p:spPr>
          <a:xfrm>
            <a:off x="100127" y="5832176"/>
            <a:ext cx="1463705" cy="940953"/>
          </a:xfrm>
          <a:prstGeom prst="rect">
            <a:avLst/>
          </a:prstGeom>
        </p:spPr>
      </p:pic>
      <p:sp>
        <p:nvSpPr>
          <p:cNvPr id="3" name="Rectángulo 7">
            <a:extLst>
              <a:ext uri="{FF2B5EF4-FFF2-40B4-BE49-F238E27FC236}">
                <a16:creationId xmlns:a16="http://schemas.microsoft.com/office/drawing/2014/main" id="{A1377ADC-9A94-E4D6-A635-69FC8B984E07}"/>
              </a:ext>
            </a:extLst>
          </p:cNvPr>
          <p:cNvSpPr/>
          <p:nvPr/>
        </p:nvSpPr>
        <p:spPr>
          <a:xfrm>
            <a:off x="1865843" y="1401806"/>
            <a:ext cx="9292294" cy="400494"/>
          </a:xfrm>
          <a:prstGeom prst="rect">
            <a:avLst/>
          </a:prstGeom>
        </p:spPr>
        <p:txBody>
          <a:bodyPr wrap="square">
            <a:spAutoFit/>
          </a:bodyPr>
          <a:lstStyle/>
          <a:p>
            <a:pPr algn="ctr">
              <a:lnSpc>
                <a:spcPct val="107000"/>
              </a:lnSpc>
              <a:spcAft>
                <a:spcPts val="800"/>
              </a:spcAft>
            </a:pPr>
            <a:r>
              <a:rPr lang="es-MX" sz="2000" b="1" dirty="0">
                <a:solidFill>
                  <a:schemeClr val="tx1"/>
                </a:solidFill>
                <a:effectLst/>
                <a:latin typeface="Gill Sans MT (Títulos)"/>
                <a:ea typeface="Calibri" panose="020F0502020204030204" pitchFamily="34" charset="0"/>
                <a:cs typeface="Times New Roman" panose="02020603050405020304" pitchFamily="18" charset="0"/>
              </a:rPr>
              <a:t>TÓPICOS SELECTOS DE ALGORITMOS BIOINSPIRADOS</a:t>
            </a:r>
          </a:p>
        </p:txBody>
      </p:sp>
    </p:spTree>
    <p:extLst>
      <p:ext uri="{BB962C8B-B14F-4D97-AF65-F5344CB8AC3E}">
        <p14:creationId xmlns:p14="http://schemas.microsoft.com/office/powerpoint/2010/main" val="263482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10</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1AE0F2C-365E-0AC3-6BB1-574C58577268}"/>
              </a:ext>
            </a:extLst>
          </p:cNvPr>
          <p:cNvSpPr txBox="1"/>
          <p:nvPr/>
        </p:nvSpPr>
        <p:spPr>
          <a:xfrm>
            <a:off x="697146" y="817583"/>
            <a:ext cx="11119716" cy="3674339"/>
          </a:xfrm>
          <a:prstGeom prst="rect">
            <a:avLst/>
          </a:prstGeom>
          <a:noFill/>
        </p:spPr>
        <p:txBody>
          <a:bodyPr wrap="square">
            <a:spAutoFit/>
          </a:bodyPr>
          <a:lstStyle/>
          <a:p>
            <a:pPr marL="0" marR="0">
              <a:lnSpc>
                <a:spcPct val="150000"/>
              </a:lnSpc>
              <a:spcBef>
                <a:spcPts val="0"/>
              </a:spcBef>
              <a:spcAft>
                <a:spcPts val="1200"/>
              </a:spcAft>
            </a:pPr>
            <a:r>
              <a:rPr lang="es-ES_tradnl"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Cruzamiento</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ct val="150000"/>
              </a:lnSpc>
              <a:spcBef>
                <a:spcPts val="0"/>
              </a:spcBef>
              <a:spcAft>
                <a:spcPts val="1200"/>
              </a:spcAft>
              <a:buFont typeface="Arial" panose="020B0604020202020204" pitchFamily="34" charset="0"/>
              <a:buChar cha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Una vez seleccionados los padres, se cruzan para producir la descendencia. El cruce emula una estrategia de reproducción sexual. Su importancia para la transición entre generaciones es elevada puesto que las tasas de cruce con las que se suele trabajar rondan el 90%. </a:t>
            </a:r>
          </a:p>
          <a:p>
            <a:pPr marL="285750" marR="0" indent="-285750" algn="just">
              <a:lnSpc>
                <a:spcPct val="150000"/>
              </a:lnSpc>
              <a:spcBef>
                <a:spcPts val="0"/>
              </a:spcBef>
              <a:spcAft>
                <a:spcPts val="1200"/>
              </a:spcAft>
              <a:buFont typeface="Arial" panose="020B0604020202020204" pitchFamily="34" charset="0"/>
              <a:buChar cha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La idea principal del cruce radica en que, si se toman dos individuos aptos y se obtiene una descendencia que comparta genes de ambos, existe la posibilidad de que los genes heredados sean precisamente los causantes de la aptitud de los padres. Al compartir las características buenas de dos individuos, la descendencia, o al menos parte de ella, debería tener una aptitud mayor que cada uno de los padres por separado.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653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11</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1AE0F2C-365E-0AC3-6BB1-574C58577268}"/>
              </a:ext>
            </a:extLst>
          </p:cNvPr>
          <p:cNvSpPr txBox="1"/>
          <p:nvPr/>
        </p:nvSpPr>
        <p:spPr>
          <a:xfrm>
            <a:off x="697146" y="817583"/>
            <a:ext cx="11119716" cy="1443729"/>
          </a:xfrm>
          <a:prstGeom prst="rect">
            <a:avLst/>
          </a:prstGeom>
          <a:noFill/>
        </p:spPr>
        <p:txBody>
          <a:bodyPr wrap="square">
            <a:spAutoFit/>
          </a:bodyPr>
          <a:lstStyle/>
          <a:p>
            <a:pPr marL="0" marR="0">
              <a:lnSpc>
                <a:spcPct val="150000"/>
              </a:lnSpc>
              <a:spcBef>
                <a:spcPts val="0"/>
              </a:spcBef>
              <a:spcAft>
                <a:spcPts val="1200"/>
              </a:spcAft>
            </a:pPr>
            <a:r>
              <a:rPr lang="es-ES_tradnl"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Probabilidad de Cruzamiento (Pc)</a:t>
            </a:r>
          </a:p>
          <a:p>
            <a:pPr marL="0" marR="0">
              <a:lnSpc>
                <a:spcPct val="150000"/>
              </a:lnSpc>
              <a:spcBef>
                <a:spcPts val="0"/>
              </a:spcBef>
              <a:spcAft>
                <a:spcPts val="1200"/>
              </a:spcAft>
            </a:pPr>
            <a:r>
              <a:rPr lang="es-MX" dirty="0">
                <a:latin typeface="Times New Roman" panose="02020603050405020304" pitchFamily="18" charset="0"/>
                <a:cs typeface="Times New Roman" panose="02020603050405020304" pitchFamily="18" charset="0"/>
              </a:rPr>
              <a:t>Parámetro que controla si los padres se combinan para generar nuevos descendientes o si se transmiten directamente a la siguiente generación sin alteraciones. Sus valores van entre cero y uno (valores recomendados 0.7-0.9)</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D550D07-5F49-AAF6-5756-CA6E72349DEB}"/>
              </a:ext>
            </a:extLst>
          </p:cNvPr>
          <p:cNvSpPr txBox="1"/>
          <p:nvPr/>
        </p:nvSpPr>
        <p:spPr>
          <a:xfrm>
            <a:off x="760521" y="2816890"/>
            <a:ext cx="11119716" cy="2166234"/>
          </a:xfrm>
          <a:prstGeom prst="rect">
            <a:avLst/>
          </a:prstGeom>
          <a:noFill/>
        </p:spPr>
        <p:txBody>
          <a:bodyPr wrap="square">
            <a:spAutoFit/>
          </a:bodyPr>
          <a:lstStyle/>
          <a:p>
            <a:pPr marL="0" marR="0">
              <a:lnSpc>
                <a:spcPct val="150000"/>
              </a:lnSpc>
              <a:spcBef>
                <a:spcPts val="0"/>
              </a:spcBef>
              <a:spcAft>
                <a:spcPts val="1200"/>
              </a:spcAft>
            </a:pPr>
            <a:r>
              <a:rPr lang="es-ES_tradnl"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 rand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_tradnl"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Pc</a:t>
            </a:r>
          </a:p>
          <a:p>
            <a:pPr marL="285750" marR="0" indent="-285750">
              <a:lnSpc>
                <a:spcPct val="150000"/>
              </a:lnSpc>
              <a:spcBef>
                <a:spcPts val="0"/>
              </a:spcBef>
              <a:spcAft>
                <a:spcPts val="1200"/>
              </a:spcAft>
              <a:buFont typeface="Arial" panose="020B0604020202020204" pitchFamily="34" charset="0"/>
              <a:buChar char="•"/>
            </a:pPr>
            <a:r>
              <a:rPr lang="es-ES_tradnl"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lleva a cabo el cruzamiento entre los dos padres</a:t>
            </a:r>
          </a:p>
          <a:p>
            <a:pPr marL="0" marR="0">
              <a:lnSpc>
                <a:spcPct val="150000"/>
              </a:lnSpc>
              <a:spcBef>
                <a:spcPts val="0"/>
              </a:spcBef>
              <a:spcAft>
                <a:spcPts val="1200"/>
              </a:spcAft>
            </a:pPr>
            <a:r>
              <a:rPr lang="es-MX"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 caso contrario</a:t>
            </a:r>
          </a:p>
          <a:p>
            <a:pPr marL="285750" marR="0" indent="-285750">
              <a:lnSpc>
                <a:spcPct val="150000"/>
              </a:lnSpc>
              <a:spcBef>
                <a:spcPts val="0"/>
              </a:spcBef>
              <a:spcAft>
                <a:spcPts val="1200"/>
              </a:spcAft>
              <a:buFont typeface="Arial" panose="020B0604020202020204" pitchFamily="34" charset="0"/>
              <a:buChar char="•"/>
            </a:pPr>
            <a:r>
              <a:rPr lang="es-MX" dirty="0">
                <a:latin typeface="Times New Roman" panose="02020603050405020304" pitchFamily="18" charset="0"/>
                <a:cs typeface="Times New Roman" panose="02020603050405020304" pitchFamily="18" charset="0"/>
              </a:rPr>
              <a:t>	Los padres pasan directamente a la siguiente generación sin cruzarse.</a:t>
            </a:r>
            <a:endParaRPr lang="es-ES_tradnl"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74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12</a:t>
            </a:fld>
            <a:endParaRPr lang="es-ES"/>
          </a:p>
        </p:txBody>
      </p:sp>
      <p:sp>
        <p:nvSpPr>
          <p:cNvPr id="17" name="Título 1">
            <a:extLst>
              <a:ext uri="{FF2B5EF4-FFF2-40B4-BE49-F238E27FC236}">
                <a16:creationId xmlns:a16="http://schemas.microsoft.com/office/drawing/2014/main" id="{7B67C0E8-F4A6-40C7-BF78-6424971B98BC}"/>
              </a:ext>
            </a:extLst>
          </p:cNvPr>
          <p:cNvSpPr>
            <a:spLocks noGrp="1"/>
          </p:cNvSpPr>
          <p:nvPr>
            <p:ph type="title" idx="4294967295"/>
          </p:nvPr>
        </p:nvSpPr>
        <p:spPr>
          <a:xfrm>
            <a:off x="2264946" y="710429"/>
            <a:ext cx="8229600" cy="583209"/>
          </a:xfrm>
        </p:spPr>
        <p:txBody>
          <a:bodyPr/>
          <a:lstStyle/>
          <a:p>
            <a:r>
              <a:rPr lang="es-ES" dirty="0">
                <a:solidFill>
                  <a:schemeClr val="tx1"/>
                </a:solidFill>
              </a:rPr>
              <a:t>Recordando Cruzamiento en un punto</a:t>
            </a:r>
          </a:p>
        </p:txBody>
      </p:sp>
      <p:graphicFrame>
        <p:nvGraphicFramePr>
          <p:cNvPr id="11" name="Table 10">
            <a:extLst>
              <a:ext uri="{FF2B5EF4-FFF2-40B4-BE49-F238E27FC236}">
                <a16:creationId xmlns:a16="http://schemas.microsoft.com/office/drawing/2014/main" id="{D58A4A4A-3F00-4245-9ABB-13342528820A}"/>
              </a:ext>
            </a:extLst>
          </p:cNvPr>
          <p:cNvGraphicFramePr>
            <a:graphicFrameLocks noGrp="1"/>
          </p:cNvGraphicFramePr>
          <p:nvPr>
            <p:extLst>
              <p:ext uri="{D42A27DB-BD31-4B8C-83A1-F6EECF244321}">
                <p14:modId xmlns:p14="http://schemas.microsoft.com/office/powerpoint/2010/main" val="3364471377"/>
              </p:ext>
            </p:extLst>
          </p:nvPr>
        </p:nvGraphicFramePr>
        <p:xfrm>
          <a:off x="3729004" y="1819989"/>
          <a:ext cx="4030267" cy="2263373"/>
        </p:xfrm>
        <a:graphic>
          <a:graphicData uri="http://schemas.openxmlformats.org/drawingml/2006/table">
            <a:tbl>
              <a:tblPr firstRow="1" firstCol="1" bandRow="1"/>
              <a:tblGrid>
                <a:gridCol w="826290">
                  <a:extLst>
                    <a:ext uri="{9D8B030D-6E8A-4147-A177-3AD203B41FA5}">
                      <a16:colId xmlns:a16="http://schemas.microsoft.com/office/drawing/2014/main" val="3958582566"/>
                    </a:ext>
                  </a:extLst>
                </a:gridCol>
                <a:gridCol w="457711">
                  <a:extLst>
                    <a:ext uri="{9D8B030D-6E8A-4147-A177-3AD203B41FA5}">
                      <a16:colId xmlns:a16="http://schemas.microsoft.com/office/drawing/2014/main" val="1569835867"/>
                    </a:ext>
                  </a:extLst>
                </a:gridCol>
                <a:gridCol w="457711">
                  <a:extLst>
                    <a:ext uri="{9D8B030D-6E8A-4147-A177-3AD203B41FA5}">
                      <a16:colId xmlns:a16="http://schemas.microsoft.com/office/drawing/2014/main" val="2223545437"/>
                    </a:ext>
                  </a:extLst>
                </a:gridCol>
                <a:gridCol w="457711">
                  <a:extLst>
                    <a:ext uri="{9D8B030D-6E8A-4147-A177-3AD203B41FA5}">
                      <a16:colId xmlns:a16="http://schemas.microsoft.com/office/drawing/2014/main" val="2364669621"/>
                    </a:ext>
                  </a:extLst>
                </a:gridCol>
                <a:gridCol w="457711">
                  <a:extLst>
                    <a:ext uri="{9D8B030D-6E8A-4147-A177-3AD203B41FA5}">
                      <a16:colId xmlns:a16="http://schemas.microsoft.com/office/drawing/2014/main" val="4213279465"/>
                    </a:ext>
                  </a:extLst>
                </a:gridCol>
                <a:gridCol w="457711">
                  <a:extLst>
                    <a:ext uri="{9D8B030D-6E8A-4147-A177-3AD203B41FA5}">
                      <a16:colId xmlns:a16="http://schemas.microsoft.com/office/drawing/2014/main" val="2095844316"/>
                    </a:ext>
                  </a:extLst>
                </a:gridCol>
                <a:gridCol w="457711">
                  <a:extLst>
                    <a:ext uri="{9D8B030D-6E8A-4147-A177-3AD203B41FA5}">
                      <a16:colId xmlns:a16="http://schemas.microsoft.com/office/drawing/2014/main" val="314970045"/>
                    </a:ext>
                  </a:extLst>
                </a:gridCol>
                <a:gridCol w="457711">
                  <a:extLst>
                    <a:ext uri="{9D8B030D-6E8A-4147-A177-3AD203B41FA5}">
                      <a16:colId xmlns:a16="http://schemas.microsoft.com/office/drawing/2014/main" val="1399401941"/>
                    </a:ext>
                  </a:extLst>
                </a:gridCol>
              </a:tblGrid>
              <a:tr h="323339">
                <a:tc>
                  <a:txBody>
                    <a:bodyPr/>
                    <a:lstStyle/>
                    <a:p>
                      <a:pPr algn="ctr">
                        <a:lnSpc>
                          <a:spcPct val="150000"/>
                        </a:lnSpc>
                        <a:spcAft>
                          <a:spcPts val="1200"/>
                        </a:spcAft>
                      </a:pPr>
                      <a:r>
                        <a:rPr lang="es-ES_tradnl" sz="1600" dirty="0">
                          <a:effectLst/>
                          <a:latin typeface="Times New Roman" panose="02020603050405020304" pitchFamily="18" charset="0"/>
                          <a:ea typeface="Times New Roman" panose="02020603050405020304" pitchFamily="18" charset="0"/>
                          <a:cs typeface="Times New Roman" panose="02020603050405020304" pitchFamily="18" charset="0"/>
                        </a:rPr>
                        <a:t>Padre 1</a:t>
                      </a:r>
                      <a:endParaRPr lang="es-MX"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1200"/>
                        </a:spcAft>
                      </a:pPr>
                      <a:r>
                        <a:rPr lang="es-ES_tradnl"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23339">
                <a:tc>
                  <a:txBody>
                    <a:bodyPr/>
                    <a:lstStyle/>
                    <a:p>
                      <a:pPr algn="ctr">
                        <a:lnSpc>
                          <a:spcPct val="150000"/>
                        </a:lnSpc>
                        <a:spcAft>
                          <a:spcPts val="1200"/>
                        </a:spcAft>
                      </a:pPr>
                      <a:r>
                        <a:rPr lang="es-ES_tradnl" sz="16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gridSpan="7">
                  <a:txBody>
                    <a:bodyPr/>
                    <a:lstStyle/>
                    <a:p>
                      <a:pPr algn="ctr">
                        <a:lnSpc>
                          <a:spcPct val="150000"/>
                        </a:lnSpc>
                        <a:spcAft>
                          <a:spcPts val="1200"/>
                        </a:spcAft>
                      </a:pPr>
                      <a:r>
                        <a:rPr lang="es-ES_tradnl"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323339">
                <a:tc>
                  <a:txBody>
                    <a:bodyPr/>
                    <a:lstStyle/>
                    <a:p>
                      <a:pPr algn="ctr">
                        <a:lnSpc>
                          <a:spcPct val="150000"/>
                        </a:lnSpc>
                        <a:spcAft>
                          <a:spcPts val="1200"/>
                        </a:spcAft>
                      </a:pPr>
                      <a:r>
                        <a:rPr lang="es-ES_tradnl"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Padre 2</a:t>
                      </a:r>
                      <a:endParaRPr lang="es-MX"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323339">
                <a:tc>
                  <a:txBody>
                    <a:bodyPr/>
                    <a:lstStyle/>
                    <a:p>
                      <a:pPr algn="ctr">
                        <a:lnSpc>
                          <a:spcPct val="150000"/>
                        </a:lnSpc>
                        <a:spcAft>
                          <a:spcPts val="1200"/>
                        </a:spcAft>
                      </a:pPr>
                      <a:r>
                        <a:rPr lang="es-ES_tradnl" sz="16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endParaRPr lang="es-MX"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323339">
                <a:tc>
                  <a:txBody>
                    <a:bodyPr/>
                    <a:lstStyle/>
                    <a:p>
                      <a:pPr algn="ctr">
                        <a:lnSpc>
                          <a:spcPct val="150000"/>
                        </a:lnSpc>
                        <a:spcAft>
                          <a:spcPts val="1200"/>
                        </a:spcAft>
                      </a:pPr>
                      <a:r>
                        <a:rPr lang="es-ES_tradnl"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1</a:t>
                      </a:r>
                      <a:endParaRPr lang="es-MX"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ES_tradnl"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ES_tradnl"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136417851"/>
                  </a:ext>
                </a:extLst>
              </a:tr>
              <a:tr h="323339">
                <a:tc>
                  <a:txBody>
                    <a:bodyPr/>
                    <a:lstStyle/>
                    <a:p>
                      <a:pPr algn="ctr">
                        <a:lnSpc>
                          <a:spcPct val="150000"/>
                        </a:lnSpc>
                        <a:spcAft>
                          <a:spcPts val="1200"/>
                        </a:spcAft>
                      </a:pPr>
                      <a:r>
                        <a:rPr lang="es-ES_tradnl" sz="16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r>
                        <a:rPr lang="es-ES_tradnl"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323339">
                <a:tc>
                  <a:txBody>
                    <a:bodyPr/>
                    <a:lstStyle/>
                    <a:p>
                      <a:pPr algn="ctr">
                        <a:lnSpc>
                          <a:spcPct val="150000"/>
                        </a:lnSpc>
                        <a:spcAft>
                          <a:spcPts val="1200"/>
                        </a:spcAft>
                      </a:pPr>
                      <a:r>
                        <a:rPr lang="es-ES_tradnl"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2</a:t>
                      </a:r>
                      <a:endParaRPr lang="es-MX"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ES_tradnl"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MX" sz="16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r>
                        <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r>
                        <a:rPr lang="es-MX"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3730866897"/>
                  </a:ext>
                </a:extLst>
              </a:tr>
            </a:tbl>
          </a:graphicData>
        </a:graphic>
      </p:graphicFrame>
      <p:pic>
        <p:nvPicPr>
          <p:cNvPr id="13" name="Graphic 12" descr="Cut with solid fill">
            <a:extLst>
              <a:ext uri="{FF2B5EF4-FFF2-40B4-BE49-F238E27FC236}">
                <a16:creationId xmlns:a16="http://schemas.microsoft.com/office/drawing/2014/main" id="{12002B83-6320-405C-B949-3B2A454E63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201573" y="1413771"/>
            <a:ext cx="356346" cy="356346"/>
          </a:xfrm>
          <a:prstGeom prst="rect">
            <a:avLst/>
          </a:prstGeom>
        </p:spPr>
      </p:pic>
      <p:cxnSp>
        <p:nvCxnSpPr>
          <p:cNvPr id="15" name="Straight Connector 14">
            <a:extLst>
              <a:ext uri="{FF2B5EF4-FFF2-40B4-BE49-F238E27FC236}">
                <a16:creationId xmlns:a16="http://schemas.microsoft.com/office/drawing/2014/main" id="{EB39D830-29F1-41C3-BD47-36D75CE2EEE8}"/>
              </a:ext>
            </a:extLst>
          </p:cNvPr>
          <p:cNvCxnSpPr>
            <a:cxnSpLocks/>
          </p:cNvCxnSpPr>
          <p:nvPr/>
        </p:nvCxnSpPr>
        <p:spPr>
          <a:xfrm>
            <a:off x="6365678" y="1642369"/>
            <a:ext cx="0" cy="1300784"/>
          </a:xfrm>
          <a:prstGeom prst="line">
            <a:avLst/>
          </a:prstGeom>
          <a:ln w="19050">
            <a:solidFill>
              <a:schemeClr val="tx1"/>
            </a:solidFill>
            <a:prstDash val="solid"/>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478B286E-76AB-46EE-A064-BEDB36918EB2}"/>
              </a:ext>
            </a:extLst>
          </p:cNvPr>
          <p:cNvSpPr txBox="1"/>
          <p:nvPr/>
        </p:nvSpPr>
        <p:spPr>
          <a:xfrm>
            <a:off x="7871813" y="1819989"/>
            <a:ext cx="443701"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85</a:t>
            </a:r>
          </a:p>
        </p:txBody>
      </p:sp>
      <p:sp>
        <p:nvSpPr>
          <p:cNvPr id="19" name="TextBox 18">
            <a:extLst>
              <a:ext uri="{FF2B5EF4-FFF2-40B4-BE49-F238E27FC236}">
                <a16:creationId xmlns:a16="http://schemas.microsoft.com/office/drawing/2014/main" id="{1029C2ED-B5B6-41F8-ADAC-CB9D5D817058}"/>
              </a:ext>
            </a:extLst>
          </p:cNvPr>
          <p:cNvSpPr txBox="1"/>
          <p:nvPr/>
        </p:nvSpPr>
        <p:spPr>
          <a:xfrm>
            <a:off x="7861011" y="2502147"/>
            <a:ext cx="443701"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51</a:t>
            </a:r>
          </a:p>
        </p:txBody>
      </p:sp>
      <p:sp>
        <p:nvSpPr>
          <p:cNvPr id="20" name="TextBox 19">
            <a:extLst>
              <a:ext uri="{FF2B5EF4-FFF2-40B4-BE49-F238E27FC236}">
                <a16:creationId xmlns:a16="http://schemas.microsoft.com/office/drawing/2014/main" id="{150D4F91-3FFF-4C09-BA01-41F5782023CC}"/>
              </a:ext>
            </a:extLst>
          </p:cNvPr>
          <p:cNvSpPr txBox="1"/>
          <p:nvPr/>
        </p:nvSpPr>
        <p:spPr>
          <a:xfrm>
            <a:off x="7871813" y="3159236"/>
            <a:ext cx="443701"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83</a:t>
            </a:r>
          </a:p>
        </p:txBody>
      </p:sp>
      <p:sp>
        <p:nvSpPr>
          <p:cNvPr id="21" name="TextBox 20">
            <a:extLst>
              <a:ext uri="{FF2B5EF4-FFF2-40B4-BE49-F238E27FC236}">
                <a16:creationId xmlns:a16="http://schemas.microsoft.com/office/drawing/2014/main" id="{1173A52E-DB98-49A8-84A9-8D3D286645EB}"/>
              </a:ext>
            </a:extLst>
          </p:cNvPr>
          <p:cNvSpPr txBox="1"/>
          <p:nvPr/>
        </p:nvSpPr>
        <p:spPr>
          <a:xfrm>
            <a:off x="7871813" y="3772641"/>
            <a:ext cx="443701"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53</a:t>
            </a:r>
          </a:p>
        </p:txBody>
      </p:sp>
      <p:sp>
        <p:nvSpPr>
          <p:cNvPr id="22" name="TextBox 21">
            <a:extLst>
              <a:ext uri="{FF2B5EF4-FFF2-40B4-BE49-F238E27FC236}">
                <a16:creationId xmlns:a16="http://schemas.microsoft.com/office/drawing/2014/main" id="{2703E99C-06C1-45F7-937F-FCE3E47BC3CC}"/>
              </a:ext>
            </a:extLst>
          </p:cNvPr>
          <p:cNvSpPr txBox="1"/>
          <p:nvPr/>
        </p:nvSpPr>
        <p:spPr>
          <a:xfrm>
            <a:off x="5630490" y="4951143"/>
            <a:ext cx="443701"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85</a:t>
            </a:r>
          </a:p>
        </p:txBody>
      </p:sp>
      <p:sp>
        <p:nvSpPr>
          <p:cNvPr id="23" name="TextBox 22">
            <a:extLst>
              <a:ext uri="{FF2B5EF4-FFF2-40B4-BE49-F238E27FC236}">
                <a16:creationId xmlns:a16="http://schemas.microsoft.com/office/drawing/2014/main" id="{EB46752E-BB0A-4609-9932-C935F5734DBA}"/>
              </a:ext>
            </a:extLst>
          </p:cNvPr>
          <p:cNvSpPr txBox="1"/>
          <p:nvPr/>
        </p:nvSpPr>
        <p:spPr>
          <a:xfrm>
            <a:off x="6368255" y="4951143"/>
            <a:ext cx="443701" cy="33855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51</a:t>
            </a:r>
          </a:p>
        </p:txBody>
      </p:sp>
      <p:sp>
        <p:nvSpPr>
          <p:cNvPr id="29" name="TextBox 28">
            <a:extLst>
              <a:ext uri="{FF2B5EF4-FFF2-40B4-BE49-F238E27FC236}">
                <a16:creationId xmlns:a16="http://schemas.microsoft.com/office/drawing/2014/main" id="{B552C51E-2BDE-478D-9F1E-BDD7EF68ED4A}"/>
              </a:ext>
            </a:extLst>
          </p:cNvPr>
          <p:cNvSpPr txBox="1"/>
          <p:nvPr/>
        </p:nvSpPr>
        <p:spPr>
          <a:xfrm>
            <a:off x="3915573" y="5938860"/>
            <a:ext cx="4572000" cy="417422"/>
          </a:xfrm>
          <a:prstGeom prst="rect">
            <a:avLst/>
          </a:prstGeom>
          <a:noFill/>
        </p:spPr>
        <p:txBody>
          <a:bodyPr wrap="square">
            <a:spAutoFit/>
          </a:bodyPr>
          <a:lstStyle/>
          <a:p>
            <a:pPr algn="ctr">
              <a:lnSpc>
                <a:spcPct val="150000"/>
              </a:lnSpc>
              <a:spcAft>
                <a:spcPts val="1200"/>
              </a:spcAft>
            </a:pPr>
            <a:r>
              <a:rPr lang="es-ES_tradnl"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Hijo 1         Hijo 2</a:t>
            </a:r>
            <a:endParaRPr lang="es-MX" sz="16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3" name="Graphic 32" descr="Question mark with solid fill">
            <a:extLst>
              <a:ext uri="{FF2B5EF4-FFF2-40B4-BE49-F238E27FC236}">
                <a16:creationId xmlns:a16="http://schemas.microsoft.com/office/drawing/2014/main" id="{8D27BF21-8B67-438D-8428-160EAE7265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80128" y="5184052"/>
            <a:ext cx="842890" cy="842890"/>
          </a:xfrm>
          <a:prstGeom prst="rect">
            <a:avLst/>
          </a:prstGeom>
        </p:spPr>
      </p:pic>
    </p:spTree>
    <p:extLst>
      <p:ext uri="{BB962C8B-B14F-4D97-AF65-F5344CB8AC3E}">
        <p14:creationId xmlns:p14="http://schemas.microsoft.com/office/powerpoint/2010/main" val="42969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B0298-7753-E1B8-B1A8-3A588B4FC656}"/>
              </a:ext>
            </a:extLst>
          </p:cNvPr>
          <p:cNvSpPr>
            <a:spLocks noGrp="1"/>
          </p:cNvSpPr>
          <p:nvPr>
            <p:ph type="ctrTitle"/>
          </p:nvPr>
        </p:nvSpPr>
        <p:spPr/>
        <p:txBody>
          <a:bodyPr/>
          <a:lstStyle/>
          <a:p>
            <a:r>
              <a:rPr lang="en-US" dirty="0" err="1"/>
              <a:t>Cruzamiento</a:t>
            </a:r>
            <a:r>
              <a:rPr lang="en-US" dirty="0"/>
              <a:t> </a:t>
            </a:r>
            <a:r>
              <a:rPr lang="en-US" dirty="0" err="1"/>
              <a:t>sbx</a:t>
            </a:r>
            <a:endParaRPr lang="es-MX" dirty="0"/>
          </a:p>
        </p:txBody>
      </p:sp>
      <p:sp>
        <p:nvSpPr>
          <p:cNvPr id="2" name="Slide Number Placeholder 1">
            <a:extLst>
              <a:ext uri="{FF2B5EF4-FFF2-40B4-BE49-F238E27FC236}">
                <a16:creationId xmlns:a16="http://schemas.microsoft.com/office/drawing/2014/main" id="{48D3DA07-DD39-86CF-018D-4306CCFE9443}"/>
              </a:ext>
            </a:extLst>
          </p:cNvPr>
          <p:cNvSpPr>
            <a:spLocks noGrp="1"/>
          </p:cNvSpPr>
          <p:nvPr>
            <p:ph type="sldNum" sz="quarter" idx="12"/>
          </p:nvPr>
        </p:nvSpPr>
        <p:spPr/>
        <p:txBody>
          <a:bodyPr/>
          <a:lstStyle/>
          <a:p>
            <a:fld id="{27C49EEB-2137-4DDB-9BF5-5635C18E0A87}" type="slidenum">
              <a:rPr lang="es-MX" smtClean="0"/>
              <a:t>13</a:t>
            </a:fld>
            <a:endParaRPr lang="es-MX"/>
          </a:p>
        </p:txBody>
      </p:sp>
    </p:spTree>
    <p:extLst>
      <p:ext uri="{BB962C8B-B14F-4D97-AF65-F5344CB8AC3E}">
        <p14:creationId xmlns:p14="http://schemas.microsoft.com/office/powerpoint/2010/main" val="375155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14</a:t>
            </a:fld>
            <a:endParaRPr lang="es-ES"/>
          </a:p>
        </p:txBody>
      </p:sp>
      <p:sp>
        <p:nvSpPr>
          <p:cNvPr id="17" name="Título 1">
            <a:extLst>
              <a:ext uri="{FF2B5EF4-FFF2-40B4-BE49-F238E27FC236}">
                <a16:creationId xmlns:a16="http://schemas.microsoft.com/office/drawing/2014/main" id="{7B67C0E8-F4A6-40C7-BF78-6424971B98BC}"/>
              </a:ext>
            </a:extLst>
          </p:cNvPr>
          <p:cNvSpPr>
            <a:spLocks noGrp="1"/>
          </p:cNvSpPr>
          <p:nvPr>
            <p:ph type="title"/>
          </p:nvPr>
        </p:nvSpPr>
        <p:spPr>
          <a:xfrm>
            <a:off x="900332" y="834206"/>
            <a:ext cx="10710476" cy="646332"/>
          </a:xfrm>
        </p:spPr>
        <p:txBody>
          <a:bodyPr>
            <a:normAutofit/>
          </a:bodyPr>
          <a:lstStyle/>
          <a:p>
            <a:r>
              <a:rPr lang="es-ES" dirty="0"/>
              <a:t>Cruzamiento SBX (</a:t>
            </a:r>
            <a:r>
              <a:rPr lang="es-ES" dirty="0" err="1"/>
              <a:t>Simulated</a:t>
            </a:r>
            <a:r>
              <a:rPr lang="es-ES" dirty="0"/>
              <a:t> </a:t>
            </a:r>
            <a:r>
              <a:rPr lang="es-ES" dirty="0" err="1"/>
              <a:t>Binary</a:t>
            </a:r>
            <a:r>
              <a:rPr lang="es-ES" dirty="0"/>
              <a:t> Crossover)</a:t>
            </a:r>
          </a:p>
        </p:txBody>
      </p:sp>
      <p:sp>
        <p:nvSpPr>
          <p:cNvPr id="16" name="TextBox 15">
            <a:extLst>
              <a:ext uri="{FF2B5EF4-FFF2-40B4-BE49-F238E27FC236}">
                <a16:creationId xmlns:a16="http://schemas.microsoft.com/office/drawing/2014/main" id="{B5B1A14E-54DB-40EB-8E0D-9B6A68813B56}"/>
              </a:ext>
            </a:extLst>
          </p:cNvPr>
          <p:cNvSpPr txBox="1"/>
          <p:nvPr/>
        </p:nvSpPr>
        <p:spPr>
          <a:xfrm>
            <a:off x="2708893" y="2778513"/>
            <a:ext cx="6880412" cy="707886"/>
          </a:xfrm>
          <a:prstGeom prst="rect">
            <a:avLst/>
          </a:prstGeom>
          <a:noFill/>
        </p:spPr>
        <p:txBody>
          <a:bodyPr wrap="square">
            <a:spAutoFit/>
          </a:bodyPr>
          <a:lstStyle/>
          <a:p>
            <a:pPr algn="just"/>
            <a:r>
              <a:rPr lang="es-MX" sz="2000" dirty="0">
                <a:latin typeface="Times New Roman" panose="02020603050405020304" pitchFamily="18" charset="0"/>
                <a:cs typeface="Times New Roman" panose="02020603050405020304" pitchFamily="18" charset="0"/>
              </a:rPr>
              <a:t>El cruzamiento SBX simula el operador de cruzamiento en un punto sin la necesidad de usar la codificación de variables.</a:t>
            </a:r>
          </a:p>
        </p:txBody>
      </p:sp>
      <p:sp>
        <p:nvSpPr>
          <p:cNvPr id="24" name="TextBox 23">
            <a:extLst>
              <a:ext uri="{FF2B5EF4-FFF2-40B4-BE49-F238E27FC236}">
                <a16:creationId xmlns:a16="http://schemas.microsoft.com/office/drawing/2014/main" id="{D492C44A-7708-451F-A0C6-8CC994475010}"/>
              </a:ext>
            </a:extLst>
          </p:cNvPr>
          <p:cNvSpPr txBox="1"/>
          <p:nvPr/>
        </p:nvSpPr>
        <p:spPr>
          <a:xfrm>
            <a:off x="2708893" y="3725089"/>
            <a:ext cx="6178924" cy="400110"/>
          </a:xfrm>
          <a:prstGeom prst="rect">
            <a:avLst/>
          </a:prstGeom>
          <a:noFill/>
        </p:spPr>
        <p:txBody>
          <a:bodyPr wrap="square">
            <a:spAutoFit/>
          </a:bodyPr>
          <a:lstStyle/>
          <a:p>
            <a:pPr algn="just"/>
            <a:r>
              <a:rPr lang="es-MX" sz="2000" dirty="0">
                <a:latin typeface="Times New Roman" panose="02020603050405020304" pitchFamily="18" charset="0"/>
                <a:cs typeface="Times New Roman" panose="02020603050405020304" pitchFamily="18" charset="0"/>
              </a:rPr>
              <a:t>¿Qué simula?</a:t>
            </a:r>
          </a:p>
        </p:txBody>
      </p:sp>
      <p:sp>
        <p:nvSpPr>
          <p:cNvPr id="25" name="TextBox 24">
            <a:extLst>
              <a:ext uri="{FF2B5EF4-FFF2-40B4-BE49-F238E27FC236}">
                <a16:creationId xmlns:a16="http://schemas.microsoft.com/office/drawing/2014/main" id="{7BD5F5EF-2908-4354-918E-532C37CAACF9}"/>
              </a:ext>
            </a:extLst>
          </p:cNvPr>
          <p:cNvSpPr txBox="1"/>
          <p:nvPr/>
        </p:nvSpPr>
        <p:spPr>
          <a:xfrm>
            <a:off x="2708893" y="4462139"/>
            <a:ext cx="7009540" cy="707886"/>
          </a:xfrm>
          <a:prstGeom prst="rect">
            <a:avLst/>
          </a:prstGeom>
          <a:noFill/>
        </p:spPr>
        <p:txBody>
          <a:bodyPr wrap="square">
            <a:spAutoFit/>
          </a:bodyPr>
          <a:lstStyle/>
          <a:p>
            <a:pPr algn="just"/>
            <a:r>
              <a:rPr lang="es-MX" sz="2000" dirty="0">
                <a:latin typeface="Times New Roman" panose="02020603050405020304" pitchFamily="18" charset="0"/>
                <a:cs typeface="Times New Roman" panose="02020603050405020304" pitchFamily="18" charset="0"/>
              </a:rPr>
              <a:t>La probabilidad de generar un punto arbitrario en el espacio de búsqueda a partir de dos padres (Poder de búsqueda)</a:t>
            </a:r>
          </a:p>
        </p:txBody>
      </p:sp>
    </p:spTree>
    <p:extLst>
      <p:ext uri="{BB962C8B-B14F-4D97-AF65-F5344CB8AC3E}">
        <p14:creationId xmlns:p14="http://schemas.microsoft.com/office/powerpoint/2010/main" val="46401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15</a:t>
            </a:fld>
            <a:endParaRPr lang="es-ES"/>
          </a:p>
        </p:txBody>
      </p:sp>
      <p:sp>
        <p:nvSpPr>
          <p:cNvPr id="17" name="Título 1">
            <a:extLst>
              <a:ext uri="{FF2B5EF4-FFF2-40B4-BE49-F238E27FC236}">
                <a16:creationId xmlns:a16="http://schemas.microsoft.com/office/drawing/2014/main" id="{7B67C0E8-F4A6-40C7-BF78-6424971B98BC}"/>
              </a:ext>
            </a:extLst>
          </p:cNvPr>
          <p:cNvSpPr>
            <a:spLocks noGrp="1"/>
          </p:cNvSpPr>
          <p:nvPr>
            <p:ph type="title"/>
          </p:nvPr>
        </p:nvSpPr>
        <p:spPr>
          <a:xfrm>
            <a:off x="663677" y="423846"/>
            <a:ext cx="9547123" cy="1143000"/>
          </a:xfrm>
        </p:spPr>
        <p:txBody>
          <a:bodyPr>
            <a:normAutofit/>
          </a:bodyPr>
          <a:lstStyle/>
          <a:p>
            <a:r>
              <a:rPr lang="es-ES" dirty="0"/>
              <a:t>Cruzamiento SBX (</a:t>
            </a:r>
            <a:r>
              <a:rPr lang="es-ES" dirty="0" err="1"/>
              <a:t>Simulated</a:t>
            </a:r>
            <a:r>
              <a:rPr lang="es-ES" dirty="0"/>
              <a:t> </a:t>
            </a:r>
            <a:r>
              <a:rPr lang="es-ES" dirty="0" err="1"/>
              <a:t>Binary</a:t>
            </a:r>
            <a:r>
              <a:rPr lang="es-ES" dirty="0"/>
              <a:t> Crossover)</a:t>
            </a:r>
          </a:p>
        </p:txBody>
      </p:sp>
      <p:pic>
        <p:nvPicPr>
          <p:cNvPr id="2" name="Picture 1">
            <a:extLst>
              <a:ext uri="{FF2B5EF4-FFF2-40B4-BE49-F238E27FC236}">
                <a16:creationId xmlns:a16="http://schemas.microsoft.com/office/drawing/2014/main" id="{C4550932-A719-4F26-8DF1-7550465028E0}"/>
              </a:ext>
            </a:extLst>
          </p:cNvPr>
          <p:cNvPicPr>
            <a:picLocks noChangeAspect="1"/>
          </p:cNvPicPr>
          <p:nvPr/>
        </p:nvPicPr>
        <p:blipFill rotWithShape="1">
          <a:blip r:embed="rId2"/>
          <a:srcRect l="46618" t="36894" r="17058" b="11569"/>
          <a:stretch/>
        </p:blipFill>
        <p:spPr>
          <a:xfrm>
            <a:off x="2441607" y="2320508"/>
            <a:ext cx="4555407" cy="363562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6AFB69A-0075-49BF-9495-D5F93950AE6D}"/>
                  </a:ext>
                </a:extLst>
              </p:cNvPr>
              <p:cNvSpPr txBox="1"/>
              <p:nvPr/>
            </p:nvSpPr>
            <p:spPr>
              <a:xfrm>
                <a:off x="7011901" y="2414247"/>
                <a:ext cx="4072653" cy="246221"/>
              </a:xfrm>
              <a:prstGeom prst="rect">
                <a:avLst/>
              </a:prstGeom>
              <a:noFill/>
            </p:spPr>
            <p:txBody>
              <a:bodyPr wrap="none" lIns="0" tIns="0" rIns="0" bIns="0" rtlCol="0">
                <a:spAutoFit/>
              </a:bodyPr>
              <a:lstStyle/>
              <a:p>
                <a14:m>
                  <m:oMath xmlns:m="http://schemas.openxmlformats.org/officeDocument/2006/math">
                    <m:sSub>
                      <m:sSubPr>
                        <m:ctrlPr>
                          <a:rPr lang="es-ES" sz="1600" i="1">
                            <a:latin typeface="Cambria Math" panose="02040503050406030204" pitchFamily="18" charset="0"/>
                            <a:ea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𝑛</m:t>
                        </m:r>
                      </m:e>
                      <m:sub>
                        <m:r>
                          <a:rPr lang="es-ES" sz="1600" i="1">
                            <a:latin typeface="Cambria Math" panose="02040503050406030204" pitchFamily="18" charset="0"/>
                            <a:ea typeface="Cambria Math" panose="02040503050406030204" pitchFamily="18" charset="0"/>
                          </a:rPr>
                          <m:t>𝑐</m:t>
                        </m:r>
                      </m:sub>
                    </m:sSub>
                  </m:oMath>
                </a14:m>
                <a:r>
                  <a:rPr lang="es-MX" sz="1600" dirty="0">
                    <a:latin typeface="Cambria Math" panose="02040503050406030204" pitchFamily="18" charset="0"/>
                    <a:ea typeface="Cambria Math" panose="02040503050406030204" pitchFamily="18" charset="0"/>
                    <a:cs typeface="Times New Roman" panose="02020603050405020304" pitchFamily="18" charset="0"/>
                  </a:rPr>
                  <a:t>: Parámetro de dispersión (real no negativo)</a:t>
                </a:r>
              </a:p>
            </p:txBody>
          </p:sp>
        </mc:Choice>
        <mc:Fallback xmlns="">
          <p:sp>
            <p:nvSpPr>
              <p:cNvPr id="5" name="TextBox 4">
                <a:extLst>
                  <a:ext uri="{FF2B5EF4-FFF2-40B4-BE49-F238E27FC236}">
                    <a16:creationId xmlns:a16="http://schemas.microsoft.com/office/drawing/2014/main" id="{E6AFB69A-0075-49BF-9495-D5F93950AE6D}"/>
                  </a:ext>
                </a:extLst>
              </p:cNvPr>
              <p:cNvSpPr txBox="1">
                <a:spLocks noRot="1" noChangeAspect="1" noMove="1" noResize="1" noEditPoints="1" noAdjustHandles="1" noChangeArrowheads="1" noChangeShapeType="1" noTextEdit="1"/>
              </p:cNvSpPr>
              <p:nvPr/>
            </p:nvSpPr>
            <p:spPr>
              <a:xfrm>
                <a:off x="7011901" y="2414247"/>
                <a:ext cx="4072653" cy="246221"/>
              </a:xfrm>
              <a:prstGeom prst="rect">
                <a:avLst/>
              </a:prstGeom>
              <a:blipFill>
                <a:blip r:embed="rId3"/>
                <a:stretch>
                  <a:fillRect l="-1198" t="-27500" r="-1796" b="-50000"/>
                </a:stretch>
              </a:blipFill>
            </p:spPr>
            <p:txBody>
              <a:bodyPr/>
              <a:lstStyle/>
              <a:p>
                <a:r>
                  <a:rPr lang="es-MX">
                    <a:noFill/>
                  </a:rPr>
                  <a:t> </a:t>
                </a:r>
              </a:p>
            </p:txBody>
          </p:sp>
        </mc:Fallback>
      </mc:AlternateContent>
      <p:sp>
        <p:nvSpPr>
          <p:cNvPr id="14" name="TextBox 13">
            <a:extLst>
              <a:ext uri="{FF2B5EF4-FFF2-40B4-BE49-F238E27FC236}">
                <a16:creationId xmlns:a16="http://schemas.microsoft.com/office/drawing/2014/main" id="{DA43EA79-70D8-468F-B972-8C1F6C6A7607}"/>
              </a:ext>
            </a:extLst>
          </p:cNvPr>
          <p:cNvSpPr txBox="1"/>
          <p:nvPr/>
        </p:nvSpPr>
        <p:spPr>
          <a:xfrm>
            <a:off x="3669619" y="5773727"/>
            <a:ext cx="3585818" cy="369332"/>
          </a:xfrm>
          <a:prstGeom prst="rect">
            <a:avLst/>
          </a:prstGeom>
          <a:solidFill>
            <a:schemeClr val="bg1"/>
          </a:solidFill>
        </p:spPr>
        <p:txBody>
          <a:bodyPr wrap="square">
            <a:spAutoFit/>
          </a:bodyPr>
          <a:lstStyle/>
          <a:p>
            <a:pPr algn="just"/>
            <a:r>
              <a:rPr lang="es-MX" dirty="0">
                <a:latin typeface="Times New Roman" panose="02020603050405020304" pitchFamily="18" charset="0"/>
                <a:cs typeface="Times New Roman" panose="02020603050405020304" pitchFamily="18" charset="0"/>
              </a:rPr>
              <a:t>Soluciones de descendencia</a:t>
            </a:r>
          </a:p>
        </p:txBody>
      </p:sp>
      <p:sp>
        <p:nvSpPr>
          <p:cNvPr id="15" name="TextBox 14">
            <a:extLst>
              <a:ext uri="{FF2B5EF4-FFF2-40B4-BE49-F238E27FC236}">
                <a16:creationId xmlns:a16="http://schemas.microsoft.com/office/drawing/2014/main" id="{702C420A-3853-4ECF-AF59-F9702D19B95A}"/>
              </a:ext>
            </a:extLst>
          </p:cNvPr>
          <p:cNvSpPr txBox="1"/>
          <p:nvPr/>
        </p:nvSpPr>
        <p:spPr>
          <a:xfrm rot="16200000">
            <a:off x="940453" y="3821662"/>
            <a:ext cx="3339680" cy="337372"/>
          </a:xfrm>
          <a:prstGeom prst="rect">
            <a:avLst/>
          </a:prstGeom>
          <a:solidFill>
            <a:schemeClr val="bg1"/>
          </a:solidFill>
        </p:spPr>
        <p:txBody>
          <a:bodyPr wrap="square">
            <a:spAutoFit/>
          </a:bodyPr>
          <a:lstStyle/>
          <a:p>
            <a:pPr algn="ctr"/>
            <a:r>
              <a:rPr lang="es-MX" sz="1600" dirty="0">
                <a:latin typeface="Times New Roman" panose="02020603050405020304" pitchFamily="18" charset="0"/>
                <a:cs typeface="Times New Roman" panose="02020603050405020304" pitchFamily="18" charset="0"/>
              </a:rPr>
              <a:t>Distribución de probabilidad</a:t>
            </a:r>
          </a:p>
        </p:txBody>
      </p:sp>
    </p:spTree>
    <p:extLst>
      <p:ext uri="{BB962C8B-B14F-4D97-AF65-F5344CB8AC3E}">
        <p14:creationId xmlns:p14="http://schemas.microsoft.com/office/powerpoint/2010/main" val="92953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16</a:t>
            </a:fld>
            <a:endParaRPr lang="es-ES"/>
          </a:p>
        </p:txBody>
      </p:sp>
      <p:sp>
        <p:nvSpPr>
          <p:cNvPr id="17" name="Título 1">
            <a:extLst>
              <a:ext uri="{FF2B5EF4-FFF2-40B4-BE49-F238E27FC236}">
                <a16:creationId xmlns:a16="http://schemas.microsoft.com/office/drawing/2014/main" id="{7B67C0E8-F4A6-40C7-BF78-6424971B98BC}"/>
              </a:ext>
            </a:extLst>
          </p:cNvPr>
          <p:cNvSpPr>
            <a:spLocks noGrp="1"/>
          </p:cNvSpPr>
          <p:nvPr>
            <p:ph type="title"/>
          </p:nvPr>
        </p:nvSpPr>
        <p:spPr>
          <a:xfrm>
            <a:off x="663677" y="423846"/>
            <a:ext cx="9547123" cy="1143000"/>
          </a:xfrm>
        </p:spPr>
        <p:txBody>
          <a:bodyPr>
            <a:normAutofit/>
          </a:bodyPr>
          <a:lstStyle/>
          <a:p>
            <a:r>
              <a:rPr lang="es-ES" dirty="0"/>
              <a:t>Cruzamiento SBX (</a:t>
            </a:r>
            <a:r>
              <a:rPr lang="es-ES" dirty="0" err="1"/>
              <a:t>Simulated</a:t>
            </a:r>
            <a:r>
              <a:rPr lang="es-ES" dirty="0"/>
              <a:t> </a:t>
            </a:r>
            <a:r>
              <a:rPr lang="es-ES" dirty="0" err="1"/>
              <a:t>Binary</a:t>
            </a:r>
            <a:r>
              <a:rPr lang="es-ES" dirty="0"/>
              <a:t> Crossover)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2D98C4-72E5-A3B4-BC94-4E292B2D2068}"/>
                  </a:ext>
                </a:extLst>
              </p:cNvPr>
              <p:cNvSpPr txBox="1"/>
              <p:nvPr/>
            </p:nvSpPr>
            <p:spPr>
              <a:xfrm>
                <a:off x="5571372" y="2105612"/>
                <a:ext cx="5513182" cy="2031325"/>
              </a:xfrm>
              <a:prstGeom prst="rect">
                <a:avLst/>
              </a:prstGeom>
              <a:noFill/>
            </p:spPr>
            <p:txBody>
              <a:bodyPr wrap="square">
                <a:spAutoFit/>
              </a:bodyPr>
              <a:lstStyle/>
              <a:p>
                <a:pPr algn="just"/>
                <a:r>
                  <a:rPr lang="es-MX" dirty="0"/>
                  <a:t>El valor del parámetro de dispersión </a:t>
                </a:r>
                <a14:m>
                  <m:oMath xmlns:m="http://schemas.openxmlformats.org/officeDocument/2006/math">
                    <m:sSub>
                      <m:sSubPr>
                        <m:ctrlPr>
                          <a:rPr lang="es-ES" sz="1800" i="1" smtClean="0">
                            <a:latin typeface="Cambria Math" panose="02040503050406030204" pitchFamily="18" charset="0"/>
                            <a:ea typeface="Cambria Math" panose="02040503050406030204" pitchFamily="18" charset="0"/>
                          </a:rPr>
                        </m:ctrlPr>
                      </m:sSubPr>
                      <m:e>
                        <m:r>
                          <a:rPr lang="es-ES" sz="1800" i="1">
                            <a:latin typeface="Cambria Math" panose="02040503050406030204" pitchFamily="18" charset="0"/>
                            <a:ea typeface="Cambria Math" panose="02040503050406030204" pitchFamily="18" charset="0"/>
                          </a:rPr>
                          <m:t>𝑛</m:t>
                        </m:r>
                      </m:e>
                      <m:sub>
                        <m:r>
                          <a:rPr lang="es-ES" sz="1800" i="1">
                            <a:latin typeface="Cambria Math" panose="02040503050406030204" pitchFamily="18" charset="0"/>
                            <a:ea typeface="Cambria Math" panose="02040503050406030204" pitchFamily="18" charset="0"/>
                          </a:rPr>
                          <m:t>𝑐</m:t>
                        </m:r>
                      </m:sub>
                    </m:sSub>
                    <m:r>
                      <a:rPr lang="es-ES" sz="1800" i="1">
                        <a:latin typeface="Cambria Math" panose="02040503050406030204" pitchFamily="18" charset="0"/>
                        <a:ea typeface="Cambria Math" panose="02040503050406030204" pitchFamily="18" charset="0"/>
                      </a:rPr>
                      <m:t> </m:t>
                    </m:r>
                  </m:oMath>
                </a14:m>
                <a:r>
                  <a:rPr lang="es-MX" dirty="0"/>
                  <a:t>afecta el balance entre </a:t>
                </a:r>
                <a:r>
                  <a:rPr lang="es-MX" b="1" dirty="0"/>
                  <a:t>exploración</a:t>
                </a:r>
                <a:r>
                  <a:rPr lang="es-MX" dirty="0"/>
                  <a:t> y </a:t>
                </a:r>
                <a:r>
                  <a:rPr lang="es-MX" b="1" dirty="0"/>
                  <a:t>explotación</a:t>
                </a:r>
                <a:r>
                  <a:rPr lang="es-MX" dirty="0"/>
                  <a:t>. Un valor bajo de </a:t>
                </a:r>
                <a14:m>
                  <m:oMath xmlns:m="http://schemas.openxmlformats.org/officeDocument/2006/math">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𝑛</m:t>
                        </m:r>
                      </m:e>
                      <m:sub>
                        <m:r>
                          <a:rPr lang="es-ES" i="1">
                            <a:latin typeface="Cambria Math" panose="02040503050406030204" pitchFamily="18" charset="0"/>
                            <a:ea typeface="Cambria Math" panose="02040503050406030204" pitchFamily="18" charset="0"/>
                          </a:rPr>
                          <m:t>𝑐</m:t>
                        </m:r>
                      </m:sub>
                    </m:sSub>
                    <m:r>
                      <a:rPr lang="es-ES" i="1">
                        <a:latin typeface="Cambria Math" panose="02040503050406030204" pitchFamily="18" charset="0"/>
                        <a:ea typeface="Cambria Math" panose="02040503050406030204" pitchFamily="18" charset="0"/>
                      </a:rPr>
                      <m:t> </m:t>
                    </m:r>
                  </m:oMath>
                </a14:m>
                <a:r>
                  <a:rPr lang="es-MX" dirty="0"/>
                  <a:t>genera descendientes más lejanos a los padres, favoreciendo la exploración del espacio de búsqueda. Por el contrario, un valor alto de </a:t>
                </a:r>
                <a14:m>
                  <m:oMath xmlns:m="http://schemas.openxmlformats.org/officeDocument/2006/math">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𝑛</m:t>
                        </m:r>
                      </m:e>
                      <m:sub>
                        <m:r>
                          <a:rPr lang="es-ES" i="1">
                            <a:latin typeface="Cambria Math" panose="02040503050406030204" pitchFamily="18" charset="0"/>
                            <a:ea typeface="Cambria Math" panose="02040503050406030204" pitchFamily="18" charset="0"/>
                          </a:rPr>
                          <m:t>𝑐</m:t>
                        </m:r>
                      </m:sub>
                    </m:sSub>
                  </m:oMath>
                </a14:m>
                <a:r>
                  <a:rPr lang="es-MX" dirty="0"/>
                  <a:t>​  crea descendientes más cercanos a los padres, favoreciendo la explotación de las regiones cercanas a los mejores individuos actuales.</a:t>
                </a:r>
              </a:p>
            </p:txBody>
          </p:sp>
        </mc:Choice>
        <mc:Fallback xmlns="">
          <p:sp>
            <p:nvSpPr>
              <p:cNvPr id="6" name="TextBox 5">
                <a:extLst>
                  <a:ext uri="{FF2B5EF4-FFF2-40B4-BE49-F238E27FC236}">
                    <a16:creationId xmlns:a16="http://schemas.microsoft.com/office/drawing/2014/main" id="{7A2D98C4-72E5-A3B4-BC94-4E292B2D2068}"/>
                  </a:ext>
                </a:extLst>
              </p:cNvPr>
              <p:cNvSpPr txBox="1">
                <a:spLocks noRot="1" noChangeAspect="1" noMove="1" noResize="1" noEditPoints="1" noAdjustHandles="1" noChangeArrowheads="1" noChangeShapeType="1" noTextEdit="1"/>
              </p:cNvSpPr>
              <p:nvPr/>
            </p:nvSpPr>
            <p:spPr>
              <a:xfrm>
                <a:off x="5571372" y="2105612"/>
                <a:ext cx="5513182" cy="2031325"/>
              </a:xfrm>
              <a:prstGeom prst="rect">
                <a:avLst/>
              </a:prstGeom>
              <a:blipFill>
                <a:blip r:embed="rId2"/>
                <a:stretch>
                  <a:fillRect l="-996" t="-1497" r="-885" b="-3593"/>
                </a:stretch>
              </a:blipFill>
            </p:spPr>
            <p:txBody>
              <a:bodyPr/>
              <a:lstStyle/>
              <a:p>
                <a:r>
                  <a:rPr lang="es-MX">
                    <a:noFill/>
                  </a:rPr>
                  <a:t> </a:t>
                </a:r>
              </a:p>
            </p:txBody>
          </p:sp>
        </mc:Fallback>
      </mc:AlternateContent>
      <p:pic>
        <p:nvPicPr>
          <p:cNvPr id="7" name="Picture 6">
            <a:extLst>
              <a:ext uri="{FF2B5EF4-FFF2-40B4-BE49-F238E27FC236}">
                <a16:creationId xmlns:a16="http://schemas.microsoft.com/office/drawing/2014/main" id="{DCD919FF-BE22-123A-250B-BAA7AFF5DC3A}"/>
              </a:ext>
            </a:extLst>
          </p:cNvPr>
          <p:cNvPicPr>
            <a:picLocks noChangeAspect="1"/>
          </p:cNvPicPr>
          <p:nvPr/>
        </p:nvPicPr>
        <p:blipFill rotWithShape="1">
          <a:blip r:embed="rId3"/>
          <a:srcRect l="46618" t="36894" r="17058" b="11569"/>
          <a:stretch/>
        </p:blipFill>
        <p:spPr>
          <a:xfrm>
            <a:off x="477005" y="2039850"/>
            <a:ext cx="4555407" cy="3635629"/>
          </a:xfrm>
          <a:prstGeom prst="rect">
            <a:avLst/>
          </a:prstGeom>
        </p:spPr>
      </p:pic>
      <p:sp>
        <p:nvSpPr>
          <p:cNvPr id="8" name="TextBox 7">
            <a:extLst>
              <a:ext uri="{FF2B5EF4-FFF2-40B4-BE49-F238E27FC236}">
                <a16:creationId xmlns:a16="http://schemas.microsoft.com/office/drawing/2014/main" id="{B4C1922B-E8A1-0BC6-EA9E-BDEC2ADB8398}"/>
              </a:ext>
            </a:extLst>
          </p:cNvPr>
          <p:cNvSpPr txBox="1"/>
          <p:nvPr/>
        </p:nvSpPr>
        <p:spPr>
          <a:xfrm>
            <a:off x="1705017" y="5493069"/>
            <a:ext cx="3585818" cy="369332"/>
          </a:xfrm>
          <a:prstGeom prst="rect">
            <a:avLst/>
          </a:prstGeom>
          <a:solidFill>
            <a:schemeClr val="bg1"/>
          </a:solidFill>
        </p:spPr>
        <p:txBody>
          <a:bodyPr wrap="square">
            <a:spAutoFit/>
          </a:bodyPr>
          <a:lstStyle/>
          <a:p>
            <a:pPr algn="just"/>
            <a:r>
              <a:rPr lang="es-MX" dirty="0">
                <a:latin typeface="Times New Roman" panose="02020603050405020304" pitchFamily="18" charset="0"/>
                <a:cs typeface="Times New Roman" panose="02020603050405020304" pitchFamily="18" charset="0"/>
              </a:rPr>
              <a:t>Soluciones de descendencia</a:t>
            </a:r>
          </a:p>
        </p:txBody>
      </p:sp>
      <p:sp>
        <p:nvSpPr>
          <p:cNvPr id="9" name="TextBox 8">
            <a:extLst>
              <a:ext uri="{FF2B5EF4-FFF2-40B4-BE49-F238E27FC236}">
                <a16:creationId xmlns:a16="http://schemas.microsoft.com/office/drawing/2014/main" id="{1994AEE2-CCBD-5E08-3A62-24573251EAC8}"/>
              </a:ext>
            </a:extLst>
          </p:cNvPr>
          <p:cNvSpPr txBox="1"/>
          <p:nvPr/>
        </p:nvSpPr>
        <p:spPr>
          <a:xfrm rot="16200000">
            <a:off x="-1024149" y="3541004"/>
            <a:ext cx="3339680" cy="337372"/>
          </a:xfrm>
          <a:prstGeom prst="rect">
            <a:avLst/>
          </a:prstGeom>
          <a:solidFill>
            <a:schemeClr val="bg1"/>
          </a:solidFill>
        </p:spPr>
        <p:txBody>
          <a:bodyPr wrap="square">
            <a:spAutoFit/>
          </a:bodyPr>
          <a:lstStyle/>
          <a:p>
            <a:pPr algn="ctr"/>
            <a:r>
              <a:rPr lang="es-MX" sz="1600" dirty="0">
                <a:latin typeface="Times New Roman" panose="02020603050405020304" pitchFamily="18" charset="0"/>
                <a:cs typeface="Times New Roman" panose="02020603050405020304" pitchFamily="18" charset="0"/>
              </a:rPr>
              <a:t>Distribución de probabilidad</a:t>
            </a:r>
          </a:p>
        </p:txBody>
      </p:sp>
    </p:spTree>
    <p:extLst>
      <p:ext uri="{BB962C8B-B14F-4D97-AF65-F5344CB8AC3E}">
        <p14:creationId xmlns:p14="http://schemas.microsoft.com/office/powerpoint/2010/main" val="656436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17</a:t>
            </a:fld>
            <a:endParaRPr lang="es-ES"/>
          </a:p>
        </p:txBody>
      </p:sp>
      <p:sp>
        <p:nvSpPr>
          <p:cNvPr id="17" name="Título 1">
            <a:extLst>
              <a:ext uri="{FF2B5EF4-FFF2-40B4-BE49-F238E27FC236}">
                <a16:creationId xmlns:a16="http://schemas.microsoft.com/office/drawing/2014/main" id="{7B67C0E8-F4A6-40C7-BF78-6424971B98BC}"/>
              </a:ext>
            </a:extLst>
          </p:cNvPr>
          <p:cNvSpPr>
            <a:spLocks noGrp="1"/>
          </p:cNvSpPr>
          <p:nvPr>
            <p:ph type="title"/>
          </p:nvPr>
        </p:nvSpPr>
        <p:spPr>
          <a:xfrm>
            <a:off x="663677" y="423846"/>
            <a:ext cx="9547123" cy="1143000"/>
          </a:xfrm>
        </p:spPr>
        <p:txBody>
          <a:bodyPr>
            <a:normAutofit/>
          </a:bodyPr>
          <a:lstStyle/>
          <a:p>
            <a:r>
              <a:rPr lang="es-ES" dirty="0"/>
              <a:t>Cruzamiento SBX (</a:t>
            </a:r>
            <a:r>
              <a:rPr lang="es-ES" dirty="0" err="1"/>
              <a:t>Simulated</a:t>
            </a:r>
            <a:r>
              <a:rPr lang="es-ES" dirty="0"/>
              <a:t> </a:t>
            </a:r>
            <a:r>
              <a:rPr lang="es-ES" dirty="0" err="1"/>
              <a:t>Binary</a:t>
            </a:r>
            <a:r>
              <a:rPr lang="es-ES" dirty="0"/>
              <a:t> Crossover)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2D98C4-72E5-A3B4-BC94-4E292B2D2068}"/>
                  </a:ext>
                </a:extLst>
              </p:cNvPr>
              <p:cNvSpPr txBox="1"/>
              <p:nvPr/>
            </p:nvSpPr>
            <p:spPr>
              <a:xfrm>
                <a:off x="459086" y="2096558"/>
                <a:ext cx="11273827" cy="3693319"/>
              </a:xfrm>
              <a:prstGeom prst="rect">
                <a:avLst/>
              </a:prstGeom>
              <a:noFill/>
            </p:spPr>
            <p:txBody>
              <a:bodyPr wrap="square">
                <a:spAutoFit/>
              </a:bodyPr>
              <a:lstStyle/>
              <a:p>
                <a:r>
                  <a:rPr lang="es-MX" b="1" dirty="0"/>
                  <a:t>Valores típicos de </a:t>
                </a:r>
                <a14:m>
                  <m:oMath xmlns:m="http://schemas.openxmlformats.org/officeDocument/2006/math">
                    <m:sSub>
                      <m:sSubPr>
                        <m:ctrlPr>
                          <a:rPr lang="es-ES" sz="1800" b="1" i="1" smtClean="0">
                            <a:latin typeface="Cambria Math" panose="02040503050406030204" pitchFamily="18" charset="0"/>
                            <a:ea typeface="Cambria Math" panose="02040503050406030204" pitchFamily="18" charset="0"/>
                          </a:rPr>
                        </m:ctrlPr>
                      </m:sSubPr>
                      <m:e>
                        <m:r>
                          <a:rPr lang="es-ES" sz="1800" b="1" i="1">
                            <a:latin typeface="Cambria Math" panose="02040503050406030204" pitchFamily="18" charset="0"/>
                            <a:ea typeface="Cambria Math" panose="02040503050406030204" pitchFamily="18" charset="0"/>
                          </a:rPr>
                          <m:t>𝒏</m:t>
                        </m:r>
                      </m:e>
                      <m:sub>
                        <m:r>
                          <a:rPr lang="es-ES" sz="1800" b="1" i="1">
                            <a:latin typeface="Cambria Math" panose="02040503050406030204" pitchFamily="18" charset="0"/>
                            <a:ea typeface="Cambria Math" panose="02040503050406030204" pitchFamily="18" charset="0"/>
                          </a:rPr>
                          <m:t>𝒄</m:t>
                        </m:r>
                      </m:sub>
                    </m:sSub>
                  </m:oMath>
                </a14:m>
                <a:r>
                  <a:rPr lang="es-MX" b="1" dirty="0"/>
                  <a:t>​:</a:t>
                </a:r>
              </a:p>
              <a:p>
                <a:endParaRPr lang="es-MX" b="1" dirty="0"/>
              </a:p>
              <a:p>
                <a:pPr>
                  <a:buFont typeface="Arial" panose="020B0604020202020204" pitchFamily="34" charset="0"/>
                  <a:buChar char="•"/>
                </a:pPr>
                <a14:m>
                  <m:oMath xmlns:m="http://schemas.openxmlformats.org/officeDocument/2006/math">
                    <m:sSub>
                      <m:sSubPr>
                        <m:ctrlPr>
                          <a:rPr lang="es-ES" sz="1800" b="1" i="1" smtClean="0">
                            <a:latin typeface="Cambria Math" panose="02040503050406030204" pitchFamily="18" charset="0"/>
                            <a:ea typeface="Cambria Math" panose="02040503050406030204" pitchFamily="18" charset="0"/>
                          </a:rPr>
                        </m:ctrlPr>
                      </m:sSubPr>
                      <m:e>
                        <m:r>
                          <a:rPr lang="es-ES" sz="1800" b="1" i="1">
                            <a:latin typeface="Cambria Math" panose="02040503050406030204" pitchFamily="18" charset="0"/>
                            <a:ea typeface="Cambria Math" panose="02040503050406030204" pitchFamily="18" charset="0"/>
                          </a:rPr>
                          <m:t>𝒏</m:t>
                        </m:r>
                      </m:e>
                      <m:sub>
                        <m:r>
                          <a:rPr lang="es-ES" sz="1800" b="1" i="1">
                            <a:latin typeface="Cambria Math" panose="02040503050406030204" pitchFamily="18" charset="0"/>
                            <a:ea typeface="Cambria Math" panose="02040503050406030204" pitchFamily="18" charset="0"/>
                          </a:rPr>
                          <m:t>𝒄</m:t>
                        </m:r>
                      </m:sub>
                    </m:sSub>
                    <m:r>
                      <a:rPr lang="es-ES" sz="1800" b="1" i="1">
                        <a:latin typeface="Cambria Math" panose="02040503050406030204" pitchFamily="18" charset="0"/>
                        <a:ea typeface="Cambria Math" panose="02040503050406030204" pitchFamily="18" charset="0"/>
                      </a:rPr>
                      <m:t> </m:t>
                    </m:r>
                  </m:oMath>
                </a14:m>
                <a:r>
                  <a:rPr lang="es-MX" b="1" dirty="0"/>
                  <a:t>bajo (por ejemplo, entre 2 y 5)</a:t>
                </a:r>
                <a:r>
                  <a:rPr lang="es-MX" dirty="0"/>
                  <a:t>:</a:t>
                </a:r>
              </a:p>
              <a:p>
                <a:endParaRPr lang="es-MX" dirty="0"/>
              </a:p>
              <a:p>
                <a:pPr marL="742950" lvl="1" indent="-285750">
                  <a:buFont typeface="Arial" panose="020B0604020202020204" pitchFamily="34" charset="0"/>
                  <a:buChar char="•"/>
                </a:pPr>
                <a:r>
                  <a:rPr lang="es-MX" dirty="0"/>
                  <a:t>Genera descendientes más alejados de los padres.</a:t>
                </a:r>
              </a:p>
              <a:p>
                <a:pPr marL="742950" lvl="1" indent="-285750">
                  <a:buFont typeface="Arial" panose="020B0604020202020204" pitchFamily="34" charset="0"/>
                  <a:buChar char="•"/>
                </a:pPr>
                <a:r>
                  <a:rPr lang="es-MX" dirty="0"/>
                  <a:t>Favorece la </a:t>
                </a:r>
                <a:r>
                  <a:rPr lang="es-MX" b="1" dirty="0"/>
                  <a:t>exploración</a:t>
                </a:r>
                <a:r>
                  <a:rPr lang="es-MX" dirty="0"/>
                  <a:t> del espacio de búsqueda, ayudando a escapar de óptimos locales.</a:t>
                </a:r>
              </a:p>
              <a:p>
                <a:pPr marL="742950" lvl="1" indent="-285750">
                  <a:buFont typeface="Arial" panose="020B0604020202020204" pitchFamily="34" charset="0"/>
                  <a:buChar char="•"/>
                </a:pPr>
                <a:r>
                  <a:rPr lang="es-MX" dirty="0"/>
                  <a:t>Se utiliza en etapas iniciales de la optimización o cuando es importante diversificar la búsqueda.</a:t>
                </a:r>
              </a:p>
              <a:p>
                <a:pPr marL="742950" lvl="1" indent="-285750">
                  <a:buFont typeface="Arial" panose="020B0604020202020204" pitchFamily="34" charset="0"/>
                  <a:buChar char="•"/>
                </a:pPr>
                <a:endParaRPr lang="es-MX" dirty="0"/>
              </a:p>
              <a:p>
                <a:pPr>
                  <a:buFont typeface="Arial" panose="020B0604020202020204" pitchFamily="34" charset="0"/>
                  <a:buChar char="•"/>
                </a:pPr>
                <a14:m>
                  <m:oMath xmlns:m="http://schemas.openxmlformats.org/officeDocument/2006/math">
                    <m:sSub>
                      <m:sSubPr>
                        <m:ctrlPr>
                          <a:rPr lang="es-ES" sz="1800" b="1" i="1" smtClean="0">
                            <a:latin typeface="Cambria Math" panose="02040503050406030204" pitchFamily="18" charset="0"/>
                            <a:ea typeface="Cambria Math" panose="02040503050406030204" pitchFamily="18" charset="0"/>
                          </a:rPr>
                        </m:ctrlPr>
                      </m:sSubPr>
                      <m:e>
                        <m:r>
                          <a:rPr lang="es-ES" sz="1800" b="1" i="1">
                            <a:latin typeface="Cambria Math" panose="02040503050406030204" pitchFamily="18" charset="0"/>
                            <a:ea typeface="Cambria Math" panose="02040503050406030204" pitchFamily="18" charset="0"/>
                          </a:rPr>
                          <m:t>𝒏</m:t>
                        </m:r>
                      </m:e>
                      <m:sub>
                        <m:r>
                          <a:rPr lang="es-ES" sz="1800" b="1" i="1">
                            <a:latin typeface="Cambria Math" panose="02040503050406030204" pitchFamily="18" charset="0"/>
                            <a:ea typeface="Cambria Math" panose="02040503050406030204" pitchFamily="18" charset="0"/>
                          </a:rPr>
                          <m:t>𝒄</m:t>
                        </m:r>
                      </m:sub>
                    </m:sSub>
                    <m:r>
                      <a:rPr lang="es-ES" sz="1800" b="1" i="1">
                        <a:latin typeface="Cambria Math" panose="02040503050406030204" pitchFamily="18" charset="0"/>
                        <a:ea typeface="Cambria Math" panose="02040503050406030204" pitchFamily="18" charset="0"/>
                      </a:rPr>
                      <m:t> </m:t>
                    </m:r>
                  </m:oMath>
                </a14:m>
                <a:r>
                  <a:rPr lang="es-MX" b="1" dirty="0"/>
                  <a:t>alto (por ejemplo, entre 10 y 20)</a:t>
                </a:r>
                <a:r>
                  <a:rPr lang="es-MX" dirty="0"/>
                  <a:t>:</a:t>
                </a:r>
              </a:p>
              <a:p>
                <a:pPr marL="742950" lvl="1" indent="-285750">
                  <a:buFont typeface="Arial" panose="020B0604020202020204" pitchFamily="34" charset="0"/>
                  <a:buChar char="•"/>
                </a:pPr>
                <a:r>
                  <a:rPr lang="es-MX" dirty="0"/>
                  <a:t>Genera descendientes más cercanos a los padres.</a:t>
                </a:r>
              </a:p>
              <a:p>
                <a:pPr marL="742950" lvl="1" indent="-285750">
                  <a:buFont typeface="Arial" panose="020B0604020202020204" pitchFamily="34" charset="0"/>
                  <a:buChar char="•"/>
                </a:pPr>
                <a:r>
                  <a:rPr lang="es-MX" dirty="0"/>
                  <a:t>Favorece la </a:t>
                </a:r>
                <a:r>
                  <a:rPr lang="es-MX" b="1" dirty="0"/>
                  <a:t>explotación</a:t>
                </a:r>
                <a:r>
                  <a:rPr lang="es-MX" dirty="0"/>
                  <a:t>, buscando refinar las soluciones cercanas a los mejores individuos.</a:t>
                </a:r>
              </a:p>
              <a:p>
                <a:pPr marL="742950" lvl="1" indent="-285750">
                  <a:buFont typeface="Arial" panose="020B0604020202020204" pitchFamily="34" charset="0"/>
                  <a:buChar char="•"/>
                </a:pPr>
                <a:r>
                  <a:rPr lang="es-MX" dirty="0"/>
                  <a:t>Se usa en etapas finales del proceso evolutivo, donde es deseable una convergencia más rápida hacia el óptimo.</a:t>
                </a:r>
              </a:p>
              <a:p>
                <a:endParaRPr lang="es-MX" dirty="0"/>
              </a:p>
            </p:txBody>
          </p:sp>
        </mc:Choice>
        <mc:Fallback xmlns="">
          <p:sp>
            <p:nvSpPr>
              <p:cNvPr id="6" name="TextBox 5">
                <a:extLst>
                  <a:ext uri="{FF2B5EF4-FFF2-40B4-BE49-F238E27FC236}">
                    <a16:creationId xmlns:a16="http://schemas.microsoft.com/office/drawing/2014/main" id="{7A2D98C4-72E5-A3B4-BC94-4E292B2D2068}"/>
                  </a:ext>
                </a:extLst>
              </p:cNvPr>
              <p:cNvSpPr txBox="1">
                <a:spLocks noRot="1" noChangeAspect="1" noMove="1" noResize="1" noEditPoints="1" noAdjustHandles="1" noChangeArrowheads="1" noChangeShapeType="1" noTextEdit="1"/>
              </p:cNvSpPr>
              <p:nvPr/>
            </p:nvSpPr>
            <p:spPr>
              <a:xfrm>
                <a:off x="459086" y="2096558"/>
                <a:ext cx="11273827" cy="3693319"/>
              </a:xfrm>
              <a:prstGeom prst="rect">
                <a:avLst/>
              </a:prstGeom>
              <a:blipFill>
                <a:blip r:embed="rId2"/>
                <a:stretch>
                  <a:fillRect l="-432" t="-990"/>
                </a:stretch>
              </a:blipFill>
            </p:spPr>
            <p:txBody>
              <a:bodyPr/>
              <a:lstStyle/>
              <a:p>
                <a:r>
                  <a:rPr lang="es-MX">
                    <a:noFill/>
                  </a:rPr>
                  <a:t> </a:t>
                </a:r>
              </a:p>
            </p:txBody>
          </p:sp>
        </mc:Fallback>
      </mc:AlternateContent>
    </p:spTree>
    <p:extLst>
      <p:ext uri="{BB962C8B-B14F-4D97-AF65-F5344CB8AC3E}">
        <p14:creationId xmlns:p14="http://schemas.microsoft.com/office/powerpoint/2010/main" val="2283086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18</a:t>
            </a:fld>
            <a:endParaRPr lang="es-ES"/>
          </a:p>
        </p:txBody>
      </p:sp>
      <p:sp>
        <p:nvSpPr>
          <p:cNvPr id="17" name="Título 1">
            <a:extLst>
              <a:ext uri="{FF2B5EF4-FFF2-40B4-BE49-F238E27FC236}">
                <a16:creationId xmlns:a16="http://schemas.microsoft.com/office/drawing/2014/main" id="{7B67C0E8-F4A6-40C7-BF78-6424971B98BC}"/>
              </a:ext>
            </a:extLst>
          </p:cNvPr>
          <p:cNvSpPr>
            <a:spLocks noGrp="1"/>
          </p:cNvSpPr>
          <p:nvPr>
            <p:ph type="title"/>
          </p:nvPr>
        </p:nvSpPr>
        <p:spPr>
          <a:xfrm>
            <a:off x="663677" y="423846"/>
            <a:ext cx="9547123" cy="1143000"/>
          </a:xfrm>
        </p:spPr>
        <p:txBody>
          <a:bodyPr>
            <a:normAutofit/>
          </a:bodyPr>
          <a:lstStyle/>
          <a:p>
            <a:r>
              <a:rPr lang="es-ES" dirty="0"/>
              <a:t>Cruzamiento SBX (</a:t>
            </a:r>
            <a:r>
              <a:rPr lang="es-ES" dirty="0" err="1"/>
              <a:t>Simulated</a:t>
            </a:r>
            <a:r>
              <a:rPr lang="es-ES" dirty="0"/>
              <a:t> </a:t>
            </a:r>
            <a:r>
              <a:rPr lang="es-ES" dirty="0" err="1"/>
              <a:t>Binary</a:t>
            </a:r>
            <a:r>
              <a:rPr lang="es-ES" dirty="0"/>
              <a:t> Crossover)</a:t>
            </a:r>
          </a:p>
        </p:txBody>
      </p:sp>
      <p:pic>
        <p:nvPicPr>
          <p:cNvPr id="2" name="Picture 1">
            <a:extLst>
              <a:ext uri="{FF2B5EF4-FFF2-40B4-BE49-F238E27FC236}">
                <a16:creationId xmlns:a16="http://schemas.microsoft.com/office/drawing/2014/main" id="{E018367F-A994-AF7B-F5CF-3859779F51FC}"/>
              </a:ext>
            </a:extLst>
          </p:cNvPr>
          <p:cNvPicPr>
            <a:picLocks noChangeAspect="1"/>
          </p:cNvPicPr>
          <p:nvPr/>
        </p:nvPicPr>
        <p:blipFill rotWithShape="1">
          <a:blip r:embed="rId2"/>
          <a:srcRect l="39044" t="25576" r="33304" b="43594"/>
          <a:stretch/>
        </p:blipFill>
        <p:spPr>
          <a:xfrm>
            <a:off x="6744605" y="1946968"/>
            <a:ext cx="4683317" cy="2937126"/>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234A140-490A-B6C0-80F5-CB0E78CD940A}"/>
                  </a:ext>
                </a:extLst>
              </p:cNvPr>
              <p:cNvSpPr txBox="1"/>
              <p:nvPr/>
            </p:nvSpPr>
            <p:spPr>
              <a:xfrm>
                <a:off x="7217512" y="5264216"/>
                <a:ext cx="3483261"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1400" b="0" i="1" smtClean="0">
                              <a:latin typeface="Cambria Math" panose="02040503050406030204" pitchFamily="18" charset="0"/>
                            </a:rPr>
                          </m:ctrlPr>
                        </m:sSubSupPr>
                        <m:e>
                          <m:r>
                            <a:rPr lang="es-ES" sz="1400" b="0" i="1" smtClean="0">
                              <a:latin typeface="Cambria Math" panose="02040503050406030204" pitchFamily="18" charset="0"/>
                            </a:rPr>
                            <m:t>𝐻</m:t>
                          </m:r>
                        </m:e>
                        <m:sub>
                          <m:r>
                            <a:rPr lang="es-ES" sz="1400" b="0" i="1" smtClean="0">
                              <a:latin typeface="Cambria Math" panose="02040503050406030204" pitchFamily="18" charset="0"/>
                            </a:rPr>
                            <m:t>𝑖</m:t>
                          </m:r>
                        </m:sub>
                        <m:sup>
                          <m:r>
                            <a:rPr lang="es-ES" sz="1400" b="0" i="1" smtClean="0">
                              <a:latin typeface="Cambria Math" panose="02040503050406030204" pitchFamily="18" charset="0"/>
                            </a:rPr>
                            <m:t>(1)</m:t>
                          </m:r>
                        </m:sup>
                      </m:sSubSup>
                      <m:r>
                        <a:rPr lang="es-ES" sz="1400" b="0" i="1" smtClean="0">
                          <a:latin typeface="Cambria Math" panose="02040503050406030204" pitchFamily="18" charset="0"/>
                        </a:rPr>
                        <m:t>=0.5</m:t>
                      </m:r>
                      <m:d>
                        <m:dPr>
                          <m:begChr m:val="["/>
                          <m:endChr m:val="]"/>
                          <m:ctrlPr>
                            <a:rPr lang="es-MX" sz="1400" b="0" i="1" smtClean="0">
                              <a:latin typeface="Cambria Math" panose="02040503050406030204" pitchFamily="18" charset="0"/>
                            </a:rPr>
                          </m:ctrlPr>
                        </m:dPr>
                        <m:e>
                          <m:d>
                            <m:dPr>
                              <m:ctrlPr>
                                <a:rPr lang="es-MX" sz="1400" b="0" i="1" smtClean="0">
                                  <a:latin typeface="Cambria Math" panose="02040503050406030204" pitchFamily="18" charset="0"/>
                                </a:rPr>
                              </m:ctrlPr>
                            </m:dPr>
                            <m:e>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r>
                                <a:rPr lang="es-MX" sz="1400" b="0" i="1" smtClean="0">
                                  <a:latin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e>
                          </m:d>
                          <m:r>
                            <a:rPr lang="es-MX" sz="1400" b="0" i="1" smtClean="0">
                              <a:latin typeface="Cambria Math" panose="02040503050406030204" pitchFamily="18" charset="0"/>
                            </a:rPr>
                            <m:t>−</m:t>
                          </m:r>
                          <m:r>
                            <a:rPr lang="es-MX" sz="1400" i="1">
                              <a:latin typeface="Cambria Math" panose="02040503050406030204" pitchFamily="18" charset="0"/>
                              <a:ea typeface="Cambria Math" panose="02040503050406030204" pitchFamily="18" charset="0"/>
                            </a:rPr>
                            <m:t>𝛽</m:t>
                          </m:r>
                          <m:d>
                            <m:dPr>
                              <m:begChr m:val="|"/>
                              <m:endChr m:val="|"/>
                              <m:ctrlPr>
                                <a:rPr lang="es-MX" sz="1400" b="0" i="1" smtClean="0">
                                  <a:latin typeface="Cambria Math" panose="02040503050406030204" pitchFamily="18" charset="0"/>
                                </a:rPr>
                              </m:ctrlPr>
                            </m:dPr>
                            <m:e>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r>
                                <a:rPr lang="es-MX" sz="1400" b="0" i="1" smtClean="0">
                                  <a:latin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e>
                          </m:d>
                        </m:e>
                      </m:d>
                      <m:r>
                        <a:rPr lang="es-MX" sz="1400" b="0" i="1" smtClean="0">
                          <a:latin typeface="Cambria Math" panose="02040503050406030204" pitchFamily="18" charset="0"/>
                        </a:rPr>
                        <m:t>,</m:t>
                      </m:r>
                    </m:oMath>
                  </m:oMathPara>
                </a14:m>
                <a:endParaRPr lang="es-MX" sz="1400" dirty="0"/>
              </a:p>
            </p:txBody>
          </p:sp>
        </mc:Choice>
        <mc:Fallback xmlns="">
          <p:sp>
            <p:nvSpPr>
              <p:cNvPr id="3" name="TextBox 2">
                <a:extLst>
                  <a:ext uri="{FF2B5EF4-FFF2-40B4-BE49-F238E27FC236}">
                    <a16:creationId xmlns:a16="http://schemas.microsoft.com/office/drawing/2014/main" id="{C234A140-490A-B6C0-80F5-CB0E78CD940A}"/>
                  </a:ext>
                </a:extLst>
              </p:cNvPr>
              <p:cNvSpPr txBox="1">
                <a:spLocks noRot="1" noChangeAspect="1" noMove="1" noResize="1" noEditPoints="1" noAdjustHandles="1" noChangeArrowheads="1" noChangeShapeType="1" noTextEdit="1"/>
              </p:cNvSpPr>
              <p:nvPr/>
            </p:nvSpPr>
            <p:spPr>
              <a:xfrm>
                <a:off x="7217512" y="5264216"/>
                <a:ext cx="3483261" cy="322396"/>
              </a:xfrm>
              <a:prstGeom prst="rect">
                <a:avLst/>
              </a:prstGeom>
              <a:blipFill>
                <a:blip r:embed="rId3"/>
                <a:stretch>
                  <a:fillRect b="-769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3F14CD-3DDF-FA5F-8B74-D9C2E5166AB5}"/>
                  </a:ext>
                </a:extLst>
              </p:cNvPr>
              <p:cNvSpPr txBox="1"/>
              <p:nvPr/>
            </p:nvSpPr>
            <p:spPr>
              <a:xfrm>
                <a:off x="7229436" y="5763981"/>
                <a:ext cx="3372462"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1400" i="1" smtClean="0">
                              <a:latin typeface="Cambria Math" panose="02040503050406030204" pitchFamily="18" charset="0"/>
                            </a:rPr>
                          </m:ctrlPr>
                        </m:sSubSupPr>
                        <m:e>
                          <m:r>
                            <a:rPr lang="es-ES" sz="1400" i="1">
                              <a:latin typeface="Cambria Math" panose="02040503050406030204" pitchFamily="18" charset="0"/>
                            </a:rPr>
                            <m:t>𝐻</m:t>
                          </m:r>
                        </m:e>
                        <m:sub>
                          <m:r>
                            <a:rPr lang="es-ES" sz="1400" i="1">
                              <a:latin typeface="Cambria Math" panose="02040503050406030204" pitchFamily="18" charset="0"/>
                            </a:rPr>
                            <m:t>𝑖</m:t>
                          </m:r>
                        </m:sub>
                        <m:sup>
                          <m:r>
                            <a:rPr lang="es-ES" sz="1400" i="1">
                              <a:latin typeface="Cambria Math" panose="02040503050406030204" pitchFamily="18" charset="0"/>
                            </a:rPr>
                            <m:t>(</m:t>
                          </m:r>
                          <m:r>
                            <a:rPr lang="es-ES" sz="1400" b="0" i="1" smtClean="0">
                              <a:latin typeface="Cambria Math" panose="02040503050406030204" pitchFamily="18" charset="0"/>
                            </a:rPr>
                            <m:t>2</m:t>
                          </m:r>
                          <m:r>
                            <a:rPr lang="es-ES" sz="1400" i="1">
                              <a:latin typeface="Cambria Math" panose="02040503050406030204" pitchFamily="18" charset="0"/>
                            </a:rPr>
                            <m:t>)</m:t>
                          </m:r>
                        </m:sup>
                      </m:sSubSup>
                      <m:r>
                        <a:rPr lang="es-ES" sz="1400" b="0" i="1" smtClean="0">
                          <a:latin typeface="Cambria Math" panose="02040503050406030204" pitchFamily="18" charset="0"/>
                        </a:rPr>
                        <m:t>=</m:t>
                      </m:r>
                      <m:r>
                        <a:rPr lang="es-ES" sz="1400" i="1">
                          <a:latin typeface="Cambria Math" panose="02040503050406030204" pitchFamily="18" charset="0"/>
                        </a:rPr>
                        <m:t>0.5</m:t>
                      </m:r>
                      <m:d>
                        <m:dPr>
                          <m:begChr m:val="["/>
                          <m:endChr m:val="]"/>
                          <m:ctrlPr>
                            <a:rPr lang="es-MX" sz="1400" i="1">
                              <a:latin typeface="Cambria Math" panose="02040503050406030204" pitchFamily="18" charset="0"/>
                            </a:rPr>
                          </m:ctrlPr>
                        </m:dPr>
                        <m:e>
                          <m:d>
                            <m:dPr>
                              <m:ctrlPr>
                                <a:rPr lang="es-MX" sz="1400" i="1">
                                  <a:latin typeface="Cambria Math" panose="02040503050406030204" pitchFamily="18" charset="0"/>
                                </a:rPr>
                              </m:ctrlPr>
                            </m:dPr>
                            <m:e>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r>
                                <a:rPr lang="es-MX" sz="1400" i="1">
                                  <a:latin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e>
                          </m:d>
                          <m:r>
                            <a:rPr lang="es-MX" sz="1400" b="0" i="1" smtClean="0">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𝛽</m:t>
                          </m:r>
                          <m:d>
                            <m:dPr>
                              <m:begChr m:val="|"/>
                              <m:endChr m:val="|"/>
                              <m:ctrlPr>
                                <a:rPr lang="es-MX" sz="1400" i="1">
                                  <a:latin typeface="Cambria Math" panose="02040503050406030204" pitchFamily="18" charset="0"/>
                                </a:rPr>
                              </m:ctrlPr>
                            </m:dPr>
                            <m:e>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r>
                                <a:rPr lang="es-MX" sz="1400" i="1">
                                  <a:latin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e>
                          </m:d>
                        </m:e>
                      </m:d>
                      <m:r>
                        <a:rPr lang="es-MX" sz="1400" b="0" i="1" smtClean="0">
                          <a:latin typeface="Cambria Math" panose="02040503050406030204" pitchFamily="18" charset="0"/>
                          <a:ea typeface="Cambria Math" panose="02040503050406030204" pitchFamily="18" charset="0"/>
                        </a:rPr>
                        <m:t>.</m:t>
                      </m:r>
                    </m:oMath>
                  </m:oMathPara>
                </a14:m>
                <a:endParaRPr lang="es-MX" sz="1400" dirty="0"/>
              </a:p>
            </p:txBody>
          </p:sp>
        </mc:Choice>
        <mc:Fallback xmlns="">
          <p:sp>
            <p:nvSpPr>
              <p:cNvPr id="5" name="TextBox 4">
                <a:extLst>
                  <a:ext uri="{FF2B5EF4-FFF2-40B4-BE49-F238E27FC236}">
                    <a16:creationId xmlns:a16="http://schemas.microsoft.com/office/drawing/2014/main" id="{123F14CD-3DDF-FA5F-8B74-D9C2E5166AB5}"/>
                  </a:ext>
                </a:extLst>
              </p:cNvPr>
              <p:cNvSpPr txBox="1">
                <a:spLocks noRot="1" noChangeAspect="1" noMove="1" noResize="1" noEditPoints="1" noAdjustHandles="1" noChangeArrowheads="1" noChangeShapeType="1" noTextEdit="1"/>
              </p:cNvSpPr>
              <p:nvPr/>
            </p:nvSpPr>
            <p:spPr>
              <a:xfrm>
                <a:off x="7229436" y="5763981"/>
                <a:ext cx="3372462" cy="322396"/>
              </a:xfrm>
              <a:prstGeom prst="rect">
                <a:avLst/>
              </a:prstGeom>
              <a:blipFill>
                <a:blip r:embed="rId4"/>
                <a:stretch>
                  <a:fillRect l="-723" b="-7692"/>
                </a:stretch>
              </a:blipFill>
            </p:spPr>
            <p:txBody>
              <a:bodyPr/>
              <a:lstStyle/>
              <a:p>
                <a:r>
                  <a:rPr lang="es-MX">
                    <a:noFill/>
                  </a:rPr>
                  <a:t> </a:t>
                </a:r>
              </a:p>
            </p:txBody>
          </p:sp>
        </mc:Fallback>
      </mc:AlternateContent>
      <p:pic>
        <p:nvPicPr>
          <p:cNvPr id="11" name="Picture 10">
            <a:extLst>
              <a:ext uri="{FF2B5EF4-FFF2-40B4-BE49-F238E27FC236}">
                <a16:creationId xmlns:a16="http://schemas.microsoft.com/office/drawing/2014/main" id="{C9F5E92A-1E22-5777-7185-B8DC42E19E44}"/>
              </a:ext>
            </a:extLst>
          </p:cNvPr>
          <p:cNvPicPr>
            <a:picLocks noChangeAspect="1"/>
          </p:cNvPicPr>
          <p:nvPr/>
        </p:nvPicPr>
        <p:blipFill>
          <a:blip r:embed="rId5"/>
          <a:stretch>
            <a:fillRect/>
          </a:stretch>
        </p:blipFill>
        <p:spPr>
          <a:xfrm>
            <a:off x="1691240" y="1841669"/>
            <a:ext cx="3521544" cy="2358177"/>
          </a:xfrm>
          <a:prstGeom prst="rect">
            <a:avLst/>
          </a:prstGeom>
        </p:spPr>
      </p:pic>
      <p:pic>
        <p:nvPicPr>
          <p:cNvPr id="12" name="Picture 11">
            <a:extLst>
              <a:ext uri="{FF2B5EF4-FFF2-40B4-BE49-F238E27FC236}">
                <a16:creationId xmlns:a16="http://schemas.microsoft.com/office/drawing/2014/main" id="{3F023289-F01F-BE4E-4485-A7B65F525628}"/>
              </a:ext>
            </a:extLst>
          </p:cNvPr>
          <p:cNvPicPr>
            <a:picLocks noChangeAspect="1"/>
          </p:cNvPicPr>
          <p:nvPr/>
        </p:nvPicPr>
        <p:blipFill>
          <a:blip r:embed="rId6"/>
          <a:stretch>
            <a:fillRect/>
          </a:stretch>
        </p:blipFill>
        <p:spPr>
          <a:xfrm>
            <a:off x="1691240" y="4474670"/>
            <a:ext cx="3521544" cy="2383330"/>
          </a:xfrm>
          <a:prstGeom prst="rect">
            <a:avLst/>
          </a:prstGeom>
        </p:spPr>
      </p:pic>
    </p:spTree>
    <p:extLst>
      <p:ext uri="{BB962C8B-B14F-4D97-AF65-F5344CB8AC3E}">
        <p14:creationId xmlns:p14="http://schemas.microsoft.com/office/powerpoint/2010/main" val="419349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19</a:t>
            </a:fld>
            <a:endParaRPr lang="es-ES"/>
          </a:p>
        </p:txBody>
      </p:sp>
      <p:sp>
        <p:nvSpPr>
          <p:cNvPr id="17" name="Título 1">
            <a:extLst>
              <a:ext uri="{FF2B5EF4-FFF2-40B4-BE49-F238E27FC236}">
                <a16:creationId xmlns:a16="http://schemas.microsoft.com/office/drawing/2014/main" id="{7B67C0E8-F4A6-40C7-BF78-6424971B98BC}"/>
              </a:ext>
            </a:extLst>
          </p:cNvPr>
          <p:cNvSpPr>
            <a:spLocks noGrp="1"/>
          </p:cNvSpPr>
          <p:nvPr>
            <p:ph type="title"/>
          </p:nvPr>
        </p:nvSpPr>
        <p:spPr>
          <a:xfrm>
            <a:off x="1762911" y="-55178"/>
            <a:ext cx="8853776" cy="1143000"/>
          </a:xfrm>
        </p:spPr>
        <p:txBody>
          <a:bodyPr>
            <a:normAutofit/>
          </a:bodyPr>
          <a:lstStyle/>
          <a:p>
            <a:r>
              <a:rPr lang="es-ES" dirty="0"/>
              <a:t>Cruzamiento SBX con límites de variables </a:t>
            </a:r>
          </a:p>
        </p:txBody>
      </p:sp>
      <p:cxnSp>
        <p:nvCxnSpPr>
          <p:cNvPr id="11" name="Straight Connector 10">
            <a:extLst>
              <a:ext uri="{FF2B5EF4-FFF2-40B4-BE49-F238E27FC236}">
                <a16:creationId xmlns:a16="http://schemas.microsoft.com/office/drawing/2014/main" id="{CED439DF-FCFB-40C4-96E2-61EA17BCCDCD}"/>
              </a:ext>
            </a:extLst>
          </p:cNvPr>
          <p:cNvCxnSpPr>
            <a:cxnSpLocks/>
          </p:cNvCxnSpPr>
          <p:nvPr/>
        </p:nvCxnSpPr>
        <p:spPr>
          <a:xfrm>
            <a:off x="6032625" y="1915962"/>
            <a:ext cx="0" cy="4912731"/>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9BE2D45-BFC6-4580-BA00-B6DE14FB5F96}"/>
                  </a:ext>
                </a:extLst>
              </p:cNvPr>
              <p:cNvSpPr txBox="1"/>
              <p:nvPr/>
            </p:nvSpPr>
            <p:spPr>
              <a:xfrm>
                <a:off x="1065768" y="3429000"/>
                <a:ext cx="4254543" cy="1169551"/>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El algoritmo es el siguiente:</a:t>
                </a:r>
              </a:p>
              <a:p>
                <a:pPr algn="just"/>
                <a:endParaRPr lang="es-MX" sz="1400" dirty="0">
                  <a:latin typeface="Times New Roman" panose="02020603050405020304" pitchFamily="18" charset="0"/>
                  <a:cs typeface="Times New Roman" panose="02020603050405020304" pitchFamily="18" charset="0"/>
                </a:endParaRPr>
              </a:p>
              <a:p>
                <a:pPr marL="342900" indent="-342900" algn="just">
                  <a:buAutoNum type="arabicPeriod"/>
                </a:pPr>
                <a:r>
                  <a:rPr lang="es-MX" sz="1400" dirty="0">
                    <a:latin typeface="Times New Roman" panose="02020603050405020304" pitchFamily="18" charset="0"/>
                    <a:cs typeface="Times New Roman" panose="02020603050405020304" pitchFamily="18" charset="0"/>
                  </a:rPr>
                  <a:t>Generar un número aleatorio “u” entre 0 y 1.</a:t>
                </a:r>
              </a:p>
              <a:p>
                <a:pPr marL="342900" indent="-342900" algn="just">
                  <a:buAutoNum type="arabicPeriod"/>
                </a:pPr>
                <a:endParaRPr lang="es-MX" sz="1400" dirty="0">
                  <a:latin typeface="Times New Roman" panose="02020603050405020304" pitchFamily="18" charset="0"/>
                  <a:cs typeface="Times New Roman" panose="02020603050405020304" pitchFamily="18" charset="0"/>
                </a:endParaRPr>
              </a:p>
              <a:p>
                <a:pPr marL="342900" indent="-342900" algn="just">
                  <a:buAutoNum type="arabicPeriod"/>
                </a:pPr>
                <a:r>
                  <a:rPr lang="es-MX" sz="1400" dirty="0">
                    <a:latin typeface="Times New Roman" panose="02020603050405020304" pitchFamily="18" charset="0"/>
                    <a:cs typeface="Times New Roman" panose="02020603050405020304" pitchFamily="18" charset="0"/>
                  </a:rPr>
                  <a:t>Para cada variable </a:t>
                </a:r>
                <a:r>
                  <a:rPr lang="es-MX" sz="1400" i="1" dirty="0">
                    <a:latin typeface="Times New Roman" panose="02020603050405020304" pitchFamily="18" charset="0"/>
                    <a:cs typeface="Times New Roman" panose="02020603050405020304" pitchFamily="18" charset="0"/>
                  </a:rPr>
                  <a:t>i</a:t>
                </a:r>
                <a:r>
                  <a:rPr lang="es-MX" sz="1400" dirty="0">
                    <a:latin typeface="Times New Roman" panose="02020603050405020304" pitchFamily="18" charset="0"/>
                    <a:cs typeface="Times New Roman" panose="02020603050405020304" pitchFamily="18" charset="0"/>
                  </a:rPr>
                  <a:t> Calcular </a:t>
                </a:r>
                <a14:m>
                  <m:oMath xmlns:m="http://schemas.openxmlformats.org/officeDocument/2006/math">
                    <m:sSub>
                      <m:sSubPr>
                        <m:ctrlPr>
                          <a:rPr lang="es-ES"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ea typeface="Cambria Math" panose="02040503050406030204" pitchFamily="18" charset="0"/>
                          </a:rPr>
                          <m:t>𝑐</m:t>
                        </m:r>
                      </m:sub>
                    </m:sSub>
                    <m:r>
                      <a:rPr lang="es-MX" sz="1400">
                        <a:latin typeface="Cambria Math" panose="02040503050406030204" pitchFamily="18" charset="0"/>
                        <a:ea typeface="Cambria Math" panose="02040503050406030204" pitchFamily="18" charset="0"/>
                      </a:rPr>
                      <m:t> </m:t>
                    </m:r>
                    <m:r>
                      <m:rPr>
                        <m:sty m:val="p"/>
                      </m:rPr>
                      <a:rPr lang="es-MX" sz="1400">
                        <a:latin typeface="Cambria Math" panose="02040503050406030204" pitchFamily="18" charset="0"/>
                        <a:ea typeface="Cambria Math" panose="02040503050406030204" pitchFamily="18" charset="0"/>
                      </a:rPr>
                      <m:t>como</m:t>
                    </m:r>
                    <m:r>
                      <a:rPr lang="es-MX" sz="1400">
                        <a:latin typeface="Cambria Math" panose="02040503050406030204" pitchFamily="18" charset="0"/>
                        <a:ea typeface="Cambria Math" panose="02040503050406030204" pitchFamily="18" charset="0"/>
                      </a:rPr>
                      <m:t> </m:t>
                    </m:r>
                    <m:r>
                      <m:rPr>
                        <m:sty m:val="p"/>
                      </m:rPr>
                      <a:rPr lang="es-MX" sz="1400">
                        <a:latin typeface="Cambria Math" panose="02040503050406030204" pitchFamily="18" charset="0"/>
                        <a:ea typeface="Cambria Math" panose="02040503050406030204" pitchFamily="18" charset="0"/>
                      </a:rPr>
                      <m:t>sigue</m:t>
                    </m:r>
                    <m:r>
                      <a:rPr lang="es-MX" sz="1400">
                        <a:latin typeface="Cambria Math" panose="02040503050406030204" pitchFamily="18" charset="0"/>
                        <a:ea typeface="Cambria Math" panose="02040503050406030204" pitchFamily="18" charset="0"/>
                      </a:rPr>
                      <m:t>:</m:t>
                    </m:r>
                  </m:oMath>
                </a14:m>
                <a:endParaRPr lang="es-MX" sz="1400" dirty="0">
                  <a:latin typeface="Times New Roman" panose="02020603050405020304" pitchFamily="18" charset="0"/>
                  <a:ea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9BE2D45-BFC6-4580-BA00-B6DE14FB5F96}"/>
                  </a:ext>
                </a:extLst>
              </p:cNvPr>
              <p:cNvSpPr txBox="1">
                <a:spLocks noRot="1" noChangeAspect="1" noMove="1" noResize="1" noEditPoints="1" noAdjustHandles="1" noChangeArrowheads="1" noChangeShapeType="1" noTextEdit="1"/>
              </p:cNvSpPr>
              <p:nvPr/>
            </p:nvSpPr>
            <p:spPr>
              <a:xfrm>
                <a:off x="1065768" y="3429000"/>
                <a:ext cx="4254543" cy="1169551"/>
              </a:xfrm>
              <a:prstGeom prst="rect">
                <a:avLst/>
              </a:prstGeom>
              <a:blipFill>
                <a:blip r:embed="rId2"/>
                <a:stretch>
                  <a:fillRect l="-430" t="-1047" b="-471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5104F9-F656-4121-BA40-30152DE3790F}"/>
                  </a:ext>
                </a:extLst>
              </p:cNvPr>
              <p:cNvSpPr txBox="1"/>
              <p:nvPr/>
            </p:nvSpPr>
            <p:spPr>
              <a:xfrm>
                <a:off x="1083887" y="4845448"/>
                <a:ext cx="3320011" cy="1110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ea typeface="Cambria Math" panose="02040503050406030204" pitchFamily="18" charset="0"/>
                            </a:rPr>
                            <m:t>𝑐</m:t>
                          </m:r>
                        </m:sub>
                      </m:sSub>
                      <m:r>
                        <a:rPr lang="es-MX" sz="1400" i="1">
                          <a:latin typeface="Cambria Math" panose="02040503050406030204" pitchFamily="18" charset="0"/>
                          <a:ea typeface="Cambria Math" panose="02040503050406030204" pitchFamily="18" charset="0"/>
                        </a:rPr>
                        <m:t> </m:t>
                      </m:r>
                      <m:d>
                        <m:dPr>
                          <m:begChr m:val="{"/>
                          <m:endChr m:val=""/>
                          <m:ctrlPr>
                            <a:rPr lang="es-MX" sz="1400" i="1">
                              <a:latin typeface="Cambria Math" panose="02040503050406030204" pitchFamily="18" charset="0"/>
                            </a:rPr>
                          </m:ctrlPr>
                        </m:dPr>
                        <m:e>
                          <m:eqArr>
                            <m:eqArrPr>
                              <m:ctrlPr>
                                <a:rPr lang="es-MX" sz="1400" i="1">
                                  <a:latin typeface="Cambria Math" panose="02040503050406030204" pitchFamily="18" charset="0"/>
                                </a:rPr>
                              </m:ctrlPr>
                            </m:eqArrPr>
                            <m:e>
                              <m:sSup>
                                <m:sSupPr>
                                  <m:ctrlPr>
                                    <a:rPr lang="es-ES" sz="1400" i="1">
                                      <a:latin typeface="Cambria Math" panose="02040503050406030204" pitchFamily="18" charset="0"/>
                                      <a:ea typeface="Cambria Math" panose="02040503050406030204" pitchFamily="18" charset="0"/>
                                    </a:rPr>
                                  </m:ctrlPr>
                                </m:sSupPr>
                                <m:e>
                                  <m:d>
                                    <m:dPr>
                                      <m:ctrlPr>
                                        <a:rPr lang="es-MX" sz="1400" i="1">
                                          <a:latin typeface="Cambria Math" panose="02040503050406030204" pitchFamily="18" charset="0"/>
                                        </a:rPr>
                                      </m:ctrlPr>
                                    </m:dPr>
                                    <m:e>
                                      <m:r>
                                        <m:rPr>
                                          <m:sty m:val="p"/>
                                        </m:rPr>
                                        <a:rPr lang="es-MX" sz="1400" i="0">
                                          <a:latin typeface="Cambria Math" panose="02040503050406030204" pitchFamily="18" charset="0"/>
                                        </a:rPr>
                                        <m:t>u</m:t>
                                      </m:r>
                                      <m:r>
                                        <a:rPr lang="es-MX" sz="1400" i="1">
                                          <a:latin typeface="Cambria Math" panose="02040503050406030204" pitchFamily="18" charset="0"/>
                                          <a:ea typeface="Cambria Math" panose="02040503050406030204" pitchFamily="18" charset="0"/>
                                        </a:rPr>
                                        <m:t>𝛼</m:t>
                                      </m:r>
                                    </m:e>
                                  </m:d>
                                </m:e>
                                <m:sup>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sSub>
                                        <m:sSubPr>
                                          <m:ctrlPr>
                                            <a:rPr lang="es-ES" sz="1400" i="1">
                                              <a:latin typeface="Cambria Math" panose="02040503050406030204" pitchFamily="18" charset="0"/>
                                              <a:ea typeface="Cambria Math" panose="02040503050406030204" pitchFamily="18" charset="0"/>
                                            </a:rPr>
                                          </m:ctrlPr>
                                        </m:sSubPr>
                                        <m:e>
                                          <m:r>
                                            <a:rPr lang="es-ES" sz="1400" i="1">
                                              <a:latin typeface="Cambria Math" panose="02040503050406030204" pitchFamily="18" charset="0"/>
                                              <a:ea typeface="Cambria Math" panose="02040503050406030204" pitchFamily="18" charset="0"/>
                                            </a:rPr>
                                            <m:t>𝑛</m:t>
                                          </m:r>
                                        </m:e>
                                        <m:sub>
                                          <m:r>
                                            <a:rPr lang="es-ES" sz="1400" i="1">
                                              <a:latin typeface="Cambria Math" panose="02040503050406030204" pitchFamily="18" charset="0"/>
                                              <a:ea typeface="Cambria Math" panose="02040503050406030204" pitchFamily="18" charset="0"/>
                                            </a:rPr>
                                            <m:t>𝑐</m:t>
                                          </m:r>
                                        </m:sub>
                                      </m:sSub>
                                      <m:r>
                                        <a:rPr lang="es-ES" sz="1400" i="1">
                                          <a:latin typeface="Cambria Math" panose="02040503050406030204" pitchFamily="18" charset="0"/>
                                          <a:ea typeface="Cambria Math" panose="02040503050406030204" pitchFamily="18" charset="0"/>
                                        </a:rPr>
                                        <m:t>+1</m:t>
                                      </m:r>
                                    </m:den>
                                  </m:f>
                                </m:sup>
                              </m:sSup>
                              <m:r>
                                <a:rPr lang="es-ES" sz="1400" i="1">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𝑖𝑓</m:t>
                              </m:r>
                              <m:r>
                                <a:rPr lang="es-ES" sz="1400" i="1">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𝑢</m:t>
                              </m:r>
                              <m:r>
                                <a:rPr lang="es-ES" sz="1400" i="1">
                                  <a:latin typeface="Cambria Math" panose="02040503050406030204" pitchFamily="18" charset="0"/>
                                  <a:ea typeface="Cambria Math" panose="02040503050406030204" pitchFamily="18" charset="0"/>
                                </a:rPr>
                                <m:t>≤</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ES" sz="1400" i="1">
                                      <a:latin typeface="Cambria Math" panose="02040503050406030204" pitchFamily="18" charset="0"/>
                                      <a:ea typeface="Cambria Math" panose="02040503050406030204" pitchFamily="18" charset="0"/>
                                    </a:rPr>
                                    <m:t>𝛼</m:t>
                                  </m:r>
                                </m:den>
                              </m:f>
                              <m:r>
                                <a:rPr lang="es-ES" sz="1400" i="1">
                                  <a:latin typeface="Cambria Math" panose="02040503050406030204" pitchFamily="18" charset="0"/>
                                  <a:ea typeface="Cambria Math" panose="02040503050406030204" pitchFamily="18" charset="0"/>
                                </a:rPr>
                                <m:t>,</m:t>
                              </m:r>
                            </m:e>
                            <m:e>
                              <m:sSup>
                                <m:sSupPr>
                                  <m:ctrlPr>
                                    <a:rPr lang="es-ES" sz="1400" i="1">
                                      <a:latin typeface="Cambria Math" panose="02040503050406030204" pitchFamily="18" charset="0"/>
                                      <a:ea typeface="Cambria Math" panose="02040503050406030204" pitchFamily="18" charset="0"/>
                                    </a:rPr>
                                  </m:ctrlPr>
                                </m:sSupPr>
                                <m:e>
                                  <m:d>
                                    <m:dPr>
                                      <m:ctrlPr>
                                        <a:rPr lang="es-MX" sz="1400" i="1">
                                          <a:latin typeface="Cambria Math" panose="02040503050406030204" pitchFamily="18" charset="0"/>
                                        </a:rPr>
                                      </m:ctrlPr>
                                    </m:dPr>
                                    <m:e>
                                      <m:f>
                                        <m:fPr>
                                          <m:ctrlPr>
                                            <a:rPr lang="es-ES" sz="1400" i="1">
                                              <a:latin typeface="Cambria Math" panose="02040503050406030204" pitchFamily="18" charset="0"/>
                                            </a:rPr>
                                          </m:ctrlPr>
                                        </m:fPr>
                                        <m:num>
                                          <m:r>
                                            <a:rPr lang="es-ES" sz="1400" i="1">
                                              <a:latin typeface="Cambria Math" panose="02040503050406030204" pitchFamily="18" charset="0"/>
                                            </a:rPr>
                                            <m:t>1</m:t>
                                          </m:r>
                                        </m:num>
                                        <m:den>
                                          <m:r>
                                            <a:rPr lang="es-ES" sz="1400" i="1">
                                              <a:latin typeface="Cambria Math" panose="02040503050406030204" pitchFamily="18" charset="0"/>
                                            </a:rPr>
                                            <m:t>2−</m:t>
                                          </m:r>
                                          <m:r>
                                            <m:rPr>
                                              <m:sty m:val="p"/>
                                            </m:rPr>
                                            <a:rPr lang="es-ES" sz="1400" i="0">
                                              <a:latin typeface="Cambria Math" panose="02040503050406030204" pitchFamily="18" charset="0"/>
                                            </a:rPr>
                                            <m:t>u</m:t>
                                          </m:r>
                                          <m:r>
                                            <a:rPr lang="es-ES" sz="1400" i="1">
                                              <a:latin typeface="Cambria Math" panose="02040503050406030204" pitchFamily="18" charset="0"/>
                                              <a:ea typeface="Cambria Math" panose="02040503050406030204" pitchFamily="18" charset="0"/>
                                            </a:rPr>
                                            <m:t>𝛼</m:t>
                                          </m:r>
                                        </m:den>
                                      </m:f>
                                    </m:e>
                                  </m:d>
                                </m:e>
                                <m:sup>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sSub>
                                        <m:sSubPr>
                                          <m:ctrlPr>
                                            <a:rPr lang="es-ES" sz="1400" i="1">
                                              <a:latin typeface="Cambria Math" panose="02040503050406030204" pitchFamily="18" charset="0"/>
                                              <a:ea typeface="Cambria Math" panose="02040503050406030204" pitchFamily="18" charset="0"/>
                                            </a:rPr>
                                          </m:ctrlPr>
                                        </m:sSubPr>
                                        <m:e>
                                          <m:r>
                                            <a:rPr lang="es-ES" sz="1400" i="1">
                                              <a:latin typeface="Cambria Math" panose="02040503050406030204" pitchFamily="18" charset="0"/>
                                              <a:ea typeface="Cambria Math" panose="02040503050406030204" pitchFamily="18" charset="0"/>
                                            </a:rPr>
                                            <m:t>𝑛</m:t>
                                          </m:r>
                                        </m:e>
                                        <m:sub>
                                          <m:r>
                                            <a:rPr lang="es-ES" sz="1400" i="1">
                                              <a:latin typeface="Cambria Math" panose="02040503050406030204" pitchFamily="18" charset="0"/>
                                              <a:ea typeface="Cambria Math" panose="02040503050406030204" pitchFamily="18" charset="0"/>
                                            </a:rPr>
                                            <m:t>𝑐</m:t>
                                          </m:r>
                                        </m:sub>
                                      </m:sSub>
                                      <m:r>
                                        <a:rPr lang="es-ES" sz="1400" i="1">
                                          <a:latin typeface="Cambria Math" panose="02040503050406030204" pitchFamily="18" charset="0"/>
                                          <a:ea typeface="Cambria Math" panose="02040503050406030204" pitchFamily="18" charset="0"/>
                                        </a:rPr>
                                        <m:t>+1</m:t>
                                      </m:r>
                                    </m:den>
                                  </m:f>
                                </m:sup>
                              </m:sSup>
                              <m:r>
                                <a:rPr lang="es-ES" sz="1400" i="1">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𝑑𝑒</m:t>
                              </m:r>
                              <m:r>
                                <a:rPr lang="es-ES" sz="1400" i="1">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𝑙𝑜</m:t>
                              </m:r>
                              <m:r>
                                <a:rPr lang="es-ES" sz="1400" i="1">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𝑐𝑜𝑛𝑡𝑟𝑎𝑟𝑖𝑜</m:t>
                              </m:r>
                              <m:r>
                                <a:rPr lang="es-ES" sz="1400" i="1">
                                  <a:latin typeface="Cambria Math" panose="02040503050406030204" pitchFamily="18" charset="0"/>
                                  <a:ea typeface="Cambria Math" panose="02040503050406030204" pitchFamily="18" charset="0"/>
                                </a:rPr>
                                <m:t>, </m:t>
                              </m:r>
                            </m:e>
                          </m:eqArr>
                        </m:e>
                      </m:d>
                    </m:oMath>
                  </m:oMathPara>
                </a14:m>
                <a:endParaRPr lang="es-MX" sz="1400" dirty="0"/>
              </a:p>
            </p:txBody>
          </p:sp>
        </mc:Choice>
        <mc:Fallback xmlns="">
          <p:sp>
            <p:nvSpPr>
              <p:cNvPr id="5" name="TextBox 4">
                <a:extLst>
                  <a:ext uri="{FF2B5EF4-FFF2-40B4-BE49-F238E27FC236}">
                    <a16:creationId xmlns:a16="http://schemas.microsoft.com/office/drawing/2014/main" id="{175104F9-F656-4121-BA40-30152DE3790F}"/>
                  </a:ext>
                </a:extLst>
              </p:cNvPr>
              <p:cNvSpPr txBox="1">
                <a:spLocks noRot="1" noChangeAspect="1" noMove="1" noResize="1" noEditPoints="1" noAdjustHandles="1" noChangeArrowheads="1" noChangeShapeType="1" noTextEdit="1"/>
              </p:cNvSpPr>
              <p:nvPr/>
            </p:nvSpPr>
            <p:spPr>
              <a:xfrm>
                <a:off x="1083887" y="4845448"/>
                <a:ext cx="3320011" cy="1110689"/>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AB2878-CCB9-44B5-98F9-2DD6DD842BD3}"/>
                  </a:ext>
                </a:extLst>
              </p:cNvPr>
              <p:cNvSpPr txBox="1"/>
              <p:nvPr/>
            </p:nvSpPr>
            <p:spPr>
              <a:xfrm>
                <a:off x="1205978" y="6230701"/>
                <a:ext cx="3364383" cy="439800"/>
              </a:xfrm>
              <a:prstGeom prst="rect">
                <a:avLst/>
              </a:prstGeom>
              <a:noFill/>
            </p:spPr>
            <p:txBody>
              <a:bodyPr wrap="none" lIns="0" tIns="0" rIns="0" bIns="0" rtlCol="0">
                <a:spAutoFit/>
              </a:bodyPr>
              <a:lstStyle/>
              <a:p>
                <a14:m>
                  <m:oMath xmlns:m="http://schemas.openxmlformats.org/officeDocument/2006/math">
                    <m:r>
                      <m:rPr>
                        <m:nor/>
                      </m:rPr>
                      <a:rPr lang="es-MX" sz="1400" dirty="0">
                        <a:latin typeface="Times New Roman" panose="02020603050405020304" pitchFamily="18" charset="0"/>
                        <a:cs typeface="Times New Roman" panose="02020603050405020304" pitchFamily="18" charset="0"/>
                      </a:rPr>
                      <m:t>donde</m:t>
                    </m:r>
                    <m:r>
                      <m:rPr>
                        <m:nor/>
                      </m:rPr>
                      <a:rPr lang="es-MX" sz="1400" dirty="0">
                        <a:latin typeface="Times New Roman" panose="02020603050405020304" pitchFamily="18" charset="0"/>
                        <a:cs typeface="Times New Roman" panose="02020603050405020304" pitchFamily="18" charset="0"/>
                      </a:rPr>
                      <m:t> </m:t>
                    </m:r>
                    <m:r>
                      <m:rPr>
                        <m:nor/>
                      </m:rPr>
                      <a:rPr lang="es-MX" sz="1400" dirty="0">
                        <a:latin typeface="Times New Roman" panose="02020603050405020304" pitchFamily="18" charset="0"/>
                        <a:cs typeface="Times New Roman" panose="02020603050405020304" pitchFamily="18" charset="0"/>
                      </a:rPr>
                      <m:t>α</m:t>
                    </m:r>
                    <m:r>
                      <m:rPr>
                        <m:nor/>
                      </m:rPr>
                      <a:rPr lang="es-MX" sz="1400" dirty="0">
                        <a:latin typeface="Times New Roman" panose="02020603050405020304" pitchFamily="18" charset="0"/>
                        <a:cs typeface="Times New Roman" panose="02020603050405020304" pitchFamily="18" charset="0"/>
                      </a:rPr>
                      <m:t>=</m:t>
                    </m:r>
                    <m:r>
                      <m:rPr>
                        <m:nor/>
                      </m:rPr>
                      <a:rPr lang="es-ES" sz="1400" dirty="0">
                        <a:latin typeface="Times New Roman" panose="02020603050405020304" pitchFamily="18" charset="0"/>
                        <a:cs typeface="Times New Roman" panose="02020603050405020304" pitchFamily="18" charset="0"/>
                      </a:rPr>
                      <m:t>2</m:t>
                    </m:r>
                    <m:sSup>
                      <m:sSupPr>
                        <m:ctrlPr>
                          <a:rPr lang="es-ES" sz="1400" i="1" dirty="0">
                            <a:latin typeface="Cambria Math" panose="02040503050406030204" pitchFamily="18" charset="0"/>
                            <a:ea typeface="Cambria Math" panose="02040503050406030204" pitchFamily="18" charset="0"/>
                            <a:cs typeface="Times New Roman" panose="02020603050405020304" pitchFamily="18" charset="0"/>
                          </a:rPr>
                        </m:ctrlPr>
                      </m:sSupPr>
                      <m:e>
                        <m:r>
                          <a:rPr lang="es-MX" sz="1400" i="1" dirty="0">
                            <a:latin typeface="Cambria Math" panose="02040503050406030204" pitchFamily="18" charset="0"/>
                            <a:ea typeface="Cambria Math" panose="02040503050406030204" pitchFamily="18" charset="0"/>
                            <a:cs typeface="Times New Roman" panose="02020603050405020304" pitchFamily="18" charset="0"/>
                          </a:rPr>
                          <m:t>−</m:t>
                        </m:r>
                        <m:r>
                          <a:rPr lang="es-ES" sz="1400" i="1" dirty="0">
                            <a:latin typeface="Cambria Math" panose="02040503050406030204" pitchFamily="18" charset="0"/>
                            <a:ea typeface="Cambria Math" panose="02040503050406030204" pitchFamily="18" charset="0"/>
                            <a:cs typeface="Times New Roman" panose="02020603050405020304" pitchFamily="18" charset="0"/>
                          </a:rPr>
                          <m:t>𝑎𝑏𝑠</m:t>
                        </m:r>
                        <m:r>
                          <a:rPr lang="es-ES" sz="1400" i="1" dirty="0">
                            <a:latin typeface="Cambria Math" panose="02040503050406030204" pitchFamily="18" charset="0"/>
                            <a:ea typeface="Cambria Math" panose="02040503050406030204" pitchFamily="18" charset="0"/>
                            <a:cs typeface="Times New Roman" panose="02020603050405020304" pitchFamily="18" charset="0"/>
                          </a:rPr>
                          <m:t>(</m:t>
                        </m:r>
                        <m:r>
                          <a:rPr lang="el-GR" sz="1400" i="1" dirty="0">
                            <a:latin typeface="Cambria Math" panose="02040503050406030204" pitchFamily="18" charset="0"/>
                            <a:ea typeface="Cambria Math" panose="02040503050406030204" pitchFamily="18" charset="0"/>
                            <a:cs typeface="Times New Roman" panose="02020603050405020304" pitchFamily="18" charset="0"/>
                          </a:rPr>
                          <m:t>𝛽</m:t>
                        </m:r>
                        <m:r>
                          <a:rPr lang="es-ES" sz="1400" i="1" dirty="0">
                            <a:latin typeface="Cambria Math" panose="02040503050406030204" pitchFamily="18" charset="0"/>
                            <a:ea typeface="Cambria Math" panose="02040503050406030204" pitchFamily="18" charset="0"/>
                            <a:cs typeface="Times New Roman" panose="02020603050405020304" pitchFamily="18" charset="0"/>
                          </a:rPr>
                          <m:t>)</m:t>
                        </m:r>
                      </m:e>
                      <m:sup>
                        <m:r>
                          <a:rPr lang="es-ES" sz="1400" i="1" dirty="0">
                            <a:latin typeface="Cambria Math" panose="02040503050406030204" pitchFamily="18" charset="0"/>
                            <a:ea typeface="Cambria Math" panose="02040503050406030204" pitchFamily="18" charset="0"/>
                            <a:cs typeface="Times New Roman" panose="02020603050405020304" pitchFamily="18" charset="0"/>
                          </a:rPr>
                          <m:t>−(</m:t>
                        </m:r>
                        <m:sSub>
                          <m:sSubPr>
                            <m:ctrlPr>
                              <a:rPr lang="es-ES" sz="14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s-ES" sz="1400" i="1" dirty="0">
                                <a:latin typeface="Cambria Math" panose="02040503050406030204" pitchFamily="18" charset="0"/>
                                <a:ea typeface="Cambria Math" panose="02040503050406030204" pitchFamily="18" charset="0"/>
                                <a:cs typeface="Times New Roman" panose="02020603050405020304" pitchFamily="18" charset="0"/>
                              </a:rPr>
                              <m:t>𝑛</m:t>
                            </m:r>
                          </m:e>
                          <m:sub>
                            <m:r>
                              <a:rPr lang="es-ES" sz="1400" i="1" dirty="0">
                                <a:latin typeface="Cambria Math" panose="02040503050406030204" pitchFamily="18" charset="0"/>
                                <a:ea typeface="Cambria Math" panose="02040503050406030204" pitchFamily="18" charset="0"/>
                                <a:cs typeface="Times New Roman" panose="02020603050405020304" pitchFamily="18" charset="0"/>
                              </a:rPr>
                              <m:t>𝑐</m:t>
                            </m:r>
                          </m:sub>
                        </m:sSub>
                        <m:r>
                          <a:rPr lang="es-ES" sz="1400" i="1" dirty="0">
                            <a:latin typeface="Cambria Math" panose="02040503050406030204" pitchFamily="18" charset="0"/>
                            <a:ea typeface="Cambria Math" panose="02040503050406030204" pitchFamily="18" charset="0"/>
                            <a:cs typeface="Times New Roman" panose="02020603050405020304" pitchFamily="18" charset="0"/>
                          </a:rPr>
                          <m:t>+1)</m:t>
                        </m:r>
                      </m:sup>
                    </m:sSup>
                    <m:r>
                      <a:rPr lang="es-ES" sz="1400" i="1" dirty="0">
                        <a:latin typeface="Cambria Math" panose="02040503050406030204" pitchFamily="18" charset="0"/>
                        <a:ea typeface="Cambria Math" panose="02040503050406030204" pitchFamily="18" charset="0"/>
                        <a:cs typeface="Times New Roman" panose="02020603050405020304" pitchFamily="18" charset="0"/>
                      </a:rPr>
                      <m:t> </m:t>
                    </m:r>
                    <m:r>
                      <a:rPr lang="es-ES" sz="1400" i="1" dirty="0">
                        <a:latin typeface="Cambria Math" panose="02040503050406030204" pitchFamily="18" charset="0"/>
                        <a:ea typeface="Cambria Math" panose="02040503050406030204" pitchFamily="18" charset="0"/>
                        <a:cs typeface="Times New Roman" panose="02020603050405020304" pitchFamily="18" charset="0"/>
                      </a:rPr>
                      <m:t>𝑦</m:t>
                    </m:r>
                    <m:r>
                      <a:rPr lang="es-ES" sz="1400" i="1" dirty="0">
                        <a:latin typeface="Cambria Math" panose="02040503050406030204" pitchFamily="18" charset="0"/>
                        <a:ea typeface="Cambria Math" panose="02040503050406030204" pitchFamily="18" charset="0"/>
                        <a:cs typeface="Times New Roman" panose="02020603050405020304" pitchFamily="18" charset="0"/>
                      </a:rPr>
                      <m:t> </m:t>
                    </m:r>
                    <m:r>
                      <a:rPr lang="el-GR" sz="1400" i="1" dirty="0">
                        <a:latin typeface="Cambria Math" panose="02040503050406030204" pitchFamily="18" charset="0"/>
                        <a:ea typeface="Cambria Math" panose="02040503050406030204" pitchFamily="18" charset="0"/>
                        <a:cs typeface="Times New Roman" panose="02020603050405020304" pitchFamily="18" charset="0"/>
                      </a:rPr>
                      <m:t>𝛽</m:t>
                    </m:r>
                  </m:oMath>
                </a14:m>
                <a:r>
                  <a:rPr lang="es-MX" sz="1400" dirty="0">
                    <a:latin typeface="Times New Roman" panose="02020603050405020304" pitchFamily="18" charset="0"/>
                    <a:cs typeface="Times New Roman" panose="02020603050405020304" pitchFamily="18" charset="0"/>
                  </a:rPr>
                  <a:t> se determina:</a:t>
                </a:r>
              </a:p>
              <a:p>
                <a:endParaRPr lang="es-MX" sz="1400" dirty="0"/>
              </a:p>
            </p:txBody>
          </p:sp>
        </mc:Choice>
        <mc:Fallback xmlns="">
          <p:sp>
            <p:nvSpPr>
              <p:cNvPr id="6" name="TextBox 5">
                <a:extLst>
                  <a:ext uri="{FF2B5EF4-FFF2-40B4-BE49-F238E27FC236}">
                    <a16:creationId xmlns:a16="http://schemas.microsoft.com/office/drawing/2014/main" id="{8DAB2878-CCB9-44B5-98F9-2DD6DD842BD3}"/>
                  </a:ext>
                </a:extLst>
              </p:cNvPr>
              <p:cNvSpPr txBox="1">
                <a:spLocks noRot="1" noChangeAspect="1" noMove="1" noResize="1" noEditPoints="1" noAdjustHandles="1" noChangeArrowheads="1" noChangeShapeType="1" noTextEdit="1"/>
              </p:cNvSpPr>
              <p:nvPr/>
            </p:nvSpPr>
            <p:spPr>
              <a:xfrm>
                <a:off x="1205978" y="6230701"/>
                <a:ext cx="3364383" cy="439800"/>
              </a:xfrm>
              <a:prstGeom prst="rect">
                <a:avLst/>
              </a:prstGeom>
              <a:blipFill>
                <a:blip r:embed="rId4"/>
                <a:stretch>
                  <a:fillRect l="-1993" t="-9722" r="-163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DF544F-EAC5-47A4-A706-932DF824905A}"/>
                  </a:ext>
                </a:extLst>
              </p:cNvPr>
              <p:cNvSpPr txBox="1"/>
              <p:nvPr/>
            </p:nvSpPr>
            <p:spPr>
              <a:xfrm>
                <a:off x="6637682" y="1979867"/>
                <a:ext cx="3799438" cy="384529"/>
              </a:xfrm>
              <a:prstGeom prst="rect">
                <a:avLst/>
              </a:prstGeom>
              <a:noFill/>
            </p:spPr>
            <p:txBody>
              <a:bodyPr wrap="none" lIns="0" tIns="0" rIns="0" bIns="0" rtlCol="0">
                <a:spAutoFit/>
              </a:bodyPr>
              <a:lstStyle/>
              <a:p>
                <a14:m>
                  <m:oMath xmlns:m="http://schemas.openxmlformats.org/officeDocument/2006/math">
                    <m:r>
                      <a:rPr lang="es-MX" sz="1400" i="1" smtClean="0">
                        <a:latin typeface="Cambria Math" panose="02040503050406030204" pitchFamily="18" charset="0"/>
                        <a:ea typeface="Cambria Math" panose="02040503050406030204" pitchFamily="18" charset="0"/>
                      </a:rPr>
                      <m:t>𝛽</m:t>
                    </m:r>
                    <m:r>
                      <a:rPr lang="es-ES" sz="1400" i="1">
                        <a:latin typeface="Cambria Math" panose="02040503050406030204" pitchFamily="18" charset="0"/>
                        <a:ea typeface="Cambria Math" panose="02040503050406030204" pitchFamily="18" charset="0"/>
                      </a:rPr>
                      <m:t>=1+</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2</m:t>
                        </m:r>
                      </m:num>
                      <m:den>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r>
                          <a:rPr lang="es-ES" sz="1400" i="1">
                            <a:latin typeface="Cambria Math" panose="02040503050406030204" pitchFamily="18" charset="0"/>
                            <a:ea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den>
                    </m:f>
                  </m:oMath>
                </a14:m>
                <a:r>
                  <a:rPr lang="es-MX" sz="1400" dirty="0"/>
                  <a:t>min[(</a:t>
                </a:r>
                <a14:m>
                  <m:oMath xmlns:m="http://schemas.openxmlformats.org/officeDocument/2006/math">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m:t>
                        </m:r>
                      </m:sup>
                    </m:sSubSup>
                    <m:r>
                      <a:rPr lang="es-ES" sz="1400" i="1">
                        <a:latin typeface="Cambria Math" panose="02040503050406030204" pitchFamily="18" charset="0"/>
                        <a:ea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𝑙</m:t>
                        </m:r>
                        <m:r>
                          <a:rPr lang="es-ES" sz="1400" b="0" i="1" smtClean="0">
                            <a:latin typeface="Cambria Math" panose="02040503050406030204" pitchFamily="18" charset="0"/>
                            <a:ea typeface="Cambria Math" panose="02040503050406030204" pitchFamily="18" charset="0"/>
                          </a:rPr>
                          <m:t>𝑖</m:t>
                        </m:r>
                        <m:r>
                          <a:rPr lang="es-ES" sz="1400" i="1">
                            <a:latin typeface="Cambria Math" panose="02040503050406030204" pitchFamily="18" charset="0"/>
                            <a:ea typeface="Cambria Math" panose="02040503050406030204" pitchFamily="18" charset="0"/>
                          </a:rPr>
                          <m:t>)</m:t>
                        </m:r>
                      </m:sup>
                    </m:sSubSup>
                  </m:oMath>
                </a14:m>
                <a:r>
                  <a:rPr lang="es-MX" sz="1400" dirty="0"/>
                  <a:t>),(</a:t>
                </a:r>
                <a14:m>
                  <m:oMath xmlns:m="http://schemas.openxmlformats.org/officeDocument/2006/math">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m:t>
                        </m:r>
                        <m:r>
                          <a:rPr lang="es-ES" sz="1400" b="0" i="1" smtClean="0">
                            <a:latin typeface="Cambria Math" panose="02040503050406030204" pitchFamily="18" charset="0"/>
                            <a:ea typeface="Cambria Math" panose="02040503050406030204" pitchFamily="18" charset="0"/>
                          </a:rPr>
                          <m:t>𝑙𝑠</m:t>
                        </m:r>
                        <m:r>
                          <a:rPr lang="es-ES" sz="1400" i="1">
                            <a:latin typeface="Cambria Math" panose="02040503050406030204" pitchFamily="18" charset="0"/>
                            <a:ea typeface="Cambria Math" panose="02040503050406030204" pitchFamily="18" charset="0"/>
                          </a:rPr>
                          <m:t>)</m:t>
                        </m:r>
                      </m:sup>
                    </m:sSubSup>
                    <m:r>
                      <a:rPr lang="es-ES" sz="1400" i="1">
                        <a:latin typeface="Cambria Math" panose="02040503050406030204" pitchFamily="18" charset="0"/>
                        <a:ea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2</m:t>
                        </m:r>
                        <m:r>
                          <a:rPr lang="es-ES" sz="1400" i="1">
                            <a:latin typeface="Cambria Math" panose="02040503050406030204" pitchFamily="18" charset="0"/>
                            <a:ea typeface="Cambria Math" panose="02040503050406030204" pitchFamily="18" charset="0"/>
                          </a:rPr>
                          <m:t>)</m:t>
                        </m:r>
                      </m:sup>
                    </m:sSubSup>
                  </m:oMath>
                </a14:m>
                <a:r>
                  <a:rPr lang="es-MX" sz="1400" dirty="0"/>
                  <a:t>) ],</a:t>
                </a:r>
              </a:p>
            </p:txBody>
          </p:sp>
        </mc:Choice>
        <mc:Fallback xmlns="">
          <p:sp>
            <p:nvSpPr>
              <p:cNvPr id="7" name="TextBox 6">
                <a:extLst>
                  <a:ext uri="{FF2B5EF4-FFF2-40B4-BE49-F238E27FC236}">
                    <a16:creationId xmlns:a16="http://schemas.microsoft.com/office/drawing/2014/main" id="{FDDF544F-EAC5-47A4-A706-932DF824905A}"/>
                  </a:ext>
                </a:extLst>
              </p:cNvPr>
              <p:cNvSpPr txBox="1">
                <a:spLocks noRot="1" noChangeAspect="1" noMove="1" noResize="1" noEditPoints="1" noAdjustHandles="1" noChangeArrowheads="1" noChangeShapeType="1" noTextEdit="1"/>
              </p:cNvSpPr>
              <p:nvPr/>
            </p:nvSpPr>
            <p:spPr>
              <a:xfrm>
                <a:off x="6637682" y="1979867"/>
                <a:ext cx="3799438" cy="384529"/>
              </a:xfrm>
              <a:prstGeom prst="rect">
                <a:avLst/>
              </a:prstGeom>
              <a:blipFill>
                <a:blip r:embed="rId5"/>
                <a:stretch>
                  <a:fillRect l="-2247" t="-3175" b="-1111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138481-2FEB-4C43-A19F-188BC2874FF5}"/>
                  </a:ext>
                </a:extLst>
              </p:cNvPr>
              <p:cNvSpPr txBox="1"/>
              <p:nvPr/>
            </p:nvSpPr>
            <p:spPr>
              <a:xfrm>
                <a:off x="6966658" y="4402660"/>
                <a:ext cx="3432927"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1400" i="1">
                              <a:latin typeface="Cambria Math" panose="02040503050406030204" pitchFamily="18" charset="0"/>
                            </a:rPr>
                          </m:ctrlPr>
                        </m:sSubSupPr>
                        <m:e>
                          <m:r>
                            <a:rPr lang="es-ES" sz="1400" i="1">
                              <a:latin typeface="Cambria Math" panose="02040503050406030204" pitchFamily="18" charset="0"/>
                            </a:rPr>
                            <m:t>𝐻</m:t>
                          </m:r>
                        </m:e>
                        <m:sub>
                          <m:r>
                            <a:rPr lang="es-ES" sz="1400" i="1">
                              <a:latin typeface="Cambria Math" panose="02040503050406030204" pitchFamily="18" charset="0"/>
                            </a:rPr>
                            <m:t>𝑖</m:t>
                          </m:r>
                        </m:sub>
                        <m:sup>
                          <m:r>
                            <a:rPr lang="es-ES" sz="1400" i="1">
                              <a:latin typeface="Cambria Math" panose="02040503050406030204" pitchFamily="18" charset="0"/>
                            </a:rPr>
                            <m:t>(1)</m:t>
                          </m:r>
                        </m:sup>
                      </m:sSubSup>
                      <m:r>
                        <a:rPr lang="es-ES" sz="1400" i="1">
                          <a:latin typeface="Cambria Math" panose="02040503050406030204" pitchFamily="18" charset="0"/>
                        </a:rPr>
                        <m:t>=0.5</m:t>
                      </m:r>
                      <m:d>
                        <m:dPr>
                          <m:begChr m:val="["/>
                          <m:endChr m:val="]"/>
                          <m:ctrlPr>
                            <a:rPr lang="es-MX" sz="1400" i="1">
                              <a:latin typeface="Cambria Math" panose="02040503050406030204" pitchFamily="18" charset="0"/>
                            </a:rPr>
                          </m:ctrlPr>
                        </m:dPr>
                        <m:e>
                          <m:d>
                            <m:dPr>
                              <m:ctrlPr>
                                <a:rPr lang="es-MX" sz="1400" i="1">
                                  <a:latin typeface="Cambria Math" panose="02040503050406030204" pitchFamily="18" charset="0"/>
                                </a:rPr>
                              </m:ctrlPr>
                            </m:dPr>
                            <m:e>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r>
                                <a:rPr lang="es-MX" sz="1400" i="1">
                                  <a:latin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e>
                          </m:d>
                          <m:r>
                            <a:rPr lang="es-MX" sz="1400" i="1">
                              <a:latin typeface="Cambria Math" panose="02040503050406030204" pitchFamily="18" charset="0"/>
                            </a:rPr>
                            <m:t>−</m:t>
                          </m:r>
                          <m:sSub>
                            <m:sSubPr>
                              <m:ctrlPr>
                                <a:rPr lang="es-ES"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ea typeface="Cambria Math" panose="02040503050406030204" pitchFamily="18" charset="0"/>
                                </a:rPr>
                                <m:t>𝑐</m:t>
                              </m:r>
                            </m:sub>
                          </m:sSub>
                          <m:d>
                            <m:dPr>
                              <m:begChr m:val="|"/>
                              <m:endChr m:val="|"/>
                              <m:ctrlPr>
                                <a:rPr lang="es-MX" sz="1400" i="1">
                                  <a:latin typeface="Cambria Math" panose="02040503050406030204" pitchFamily="18" charset="0"/>
                                </a:rPr>
                              </m:ctrlPr>
                            </m:dPr>
                            <m:e>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r>
                                <a:rPr lang="es-MX" sz="1400" i="1">
                                  <a:latin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e>
                          </m:d>
                        </m:e>
                      </m:d>
                      <m:r>
                        <a:rPr lang="es-MX" sz="1400" i="1">
                          <a:latin typeface="Cambria Math" panose="02040503050406030204" pitchFamily="18" charset="0"/>
                        </a:rPr>
                        <m:t>,</m:t>
                      </m:r>
                    </m:oMath>
                  </m:oMathPara>
                </a14:m>
                <a:endParaRPr lang="es-MX" sz="1400" dirty="0"/>
              </a:p>
            </p:txBody>
          </p:sp>
        </mc:Choice>
        <mc:Fallback xmlns="">
          <p:sp>
            <p:nvSpPr>
              <p:cNvPr id="21" name="TextBox 20">
                <a:extLst>
                  <a:ext uri="{FF2B5EF4-FFF2-40B4-BE49-F238E27FC236}">
                    <a16:creationId xmlns:a16="http://schemas.microsoft.com/office/drawing/2014/main" id="{CE138481-2FEB-4C43-A19F-188BC2874FF5}"/>
                  </a:ext>
                </a:extLst>
              </p:cNvPr>
              <p:cNvSpPr txBox="1">
                <a:spLocks noRot="1" noChangeAspect="1" noMove="1" noResize="1" noEditPoints="1" noAdjustHandles="1" noChangeArrowheads="1" noChangeShapeType="1" noTextEdit="1"/>
              </p:cNvSpPr>
              <p:nvPr/>
            </p:nvSpPr>
            <p:spPr>
              <a:xfrm>
                <a:off x="6966658" y="4402660"/>
                <a:ext cx="3432927" cy="322396"/>
              </a:xfrm>
              <a:prstGeom prst="rect">
                <a:avLst/>
              </a:prstGeom>
              <a:blipFill>
                <a:blip r:embed="rId6"/>
                <a:stretch>
                  <a:fillRect l="-710" b="-754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B9DA87D-C025-48BF-A163-0D25E7943615}"/>
                  </a:ext>
                </a:extLst>
              </p:cNvPr>
              <p:cNvSpPr txBox="1"/>
              <p:nvPr/>
            </p:nvSpPr>
            <p:spPr>
              <a:xfrm>
                <a:off x="6966657" y="4990169"/>
                <a:ext cx="3432927"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1400" i="1">
                              <a:latin typeface="Cambria Math" panose="02040503050406030204" pitchFamily="18" charset="0"/>
                            </a:rPr>
                          </m:ctrlPr>
                        </m:sSubSupPr>
                        <m:e>
                          <m:r>
                            <a:rPr lang="es-ES" sz="1400" i="1">
                              <a:latin typeface="Cambria Math" panose="02040503050406030204" pitchFamily="18" charset="0"/>
                            </a:rPr>
                            <m:t>𝐻</m:t>
                          </m:r>
                        </m:e>
                        <m:sub>
                          <m:r>
                            <a:rPr lang="es-ES" sz="1400" i="1">
                              <a:latin typeface="Cambria Math" panose="02040503050406030204" pitchFamily="18" charset="0"/>
                            </a:rPr>
                            <m:t>𝑖</m:t>
                          </m:r>
                        </m:sub>
                        <m:sup>
                          <m:r>
                            <a:rPr lang="es-ES" sz="1400" i="1">
                              <a:latin typeface="Cambria Math" panose="02040503050406030204" pitchFamily="18" charset="0"/>
                            </a:rPr>
                            <m:t>(2)</m:t>
                          </m:r>
                        </m:sup>
                      </m:sSubSup>
                      <m:r>
                        <a:rPr lang="es-ES" sz="1400" i="1">
                          <a:latin typeface="Cambria Math" panose="02040503050406030204" pitchFamily="18" charset="0"/>
                        </a:rPr>
                        <m:t>=0.5</m:t>
                      </m:r>
                      <m:d>
                        <m:dPr>
                          <m:begChr m:val="["/>
                          <m:endChr m:val="]"/>
                          <m:ctrlPr>
                            <a:rPr lang="es-MX" sz="1400" i="1">
                              <a:latin typeface="Cambria Math" panose="02040503050406030204" pitchFamily="18" charset="0"/>
                            </a:rPr>
                          </m:ctrlPr>
                        </m:dPr>
                        <m:e>
                          <m:d>
                            <m:dPr>
                              <m:ctrlPr>
                                <a:rPr lang="es-MX" sz="1400" i="1">
                                  <a:latin typeface="Cambria Math" panose="02040503050406030204" pitchFamily="18" charset="0"/>
                                </a:rPr>
                              </m:ctrlPr>
                            </m:dPr>
                            <m:e>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r>
                                <a:rPr lang="es-MX" sz="1400" i="1">
                                  <a:latin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e>
                          </m:d>
                          <m:r>
                            <a:rPr lang="es-MX" sz="1400" i="1">
                              <a:latin typeface="Cambria Math" panose="02040503050406030204" pitchFamily="18" charset="0"/>
                              <a:ea typeface="Cambria Math" panose="02040503050406030204" pitchFamily="18" charset="0"/>
                            </a:rPr>
                            <m:t>+</m:t>
                          </m:r>
                          <m:sSub>
                            <m:sSubPr>
                              <m:ctrlPr>
                                <a:rPr lang="es-ES"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ea typeface="Cambria Math" panose="02040503050406030204" pitchFamily="18" charset="0"/>
                                </a:rPr>
                                <m:t>𝑐</m:t>
                              </m:r>
                            </m:sub>
                          </m:sSub>
                          <m:d>
                            <m:dPr>
                              <m:begChr m:val="|"/>
                              <m:endChr m:val="|"/>
                              <m:ctrlPr>
                                <a:rPr lang="es-MX" sz="1400" i="1">
                                  <a:latin typeface="Cambria Math" panose="02040503050406030204" pitchFamily="18" charset="0"/>
                                </a:rPr>
                              </m:ctrlPr>
                            </m:dPr>
                            <m:e>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r>
                                <a:rPr lang="es-MX" sz="1400" i="1">
                                  <a:latin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e>
                          </m:d>
                        </m:e>
                      </m:d>
                      <m:r>
                        <a:rPr lang="es-MX" sz="1400" i="1">
                          <a:latin typeface="Cambria Math" panose="02040503050406030204" pitchFamily="18" charset="0"/>
                          <a:ea typeface="Cambria Math" panose="02040503050406030204" pitchFamily="18" charset="0"/>
                        </a:rPr>
                        <m:t>.</m:t>
                      </m:r>
                    </m:oMath>
                  </m:oMathPara>
                </a14:m>
                <a:endParaRPr lang="es-MX" sz="1400" dirty="0"/>
              </a:p>
            </p:txBody>
          </p:sp>
        </mc:Choice>
        <mc:Fallback xmlns="">
          <p:sp>
            <p:nvSpPr>
              <p:cNvPr id="22" name="TextBox 21">
                <a:extLst>
                  <a:ext uri="{FF2B5EF4-FFF2-40B4-BE49-F238E27FC236}">
                    <a16:creationId xmlns:a16="http://schemas.microsoft.com/office/drawing/2014/main" id="{CB9DA87D-C025-48BF-A163-0D25E7943615}"/>
                  </a:ext>
                </a:extLst>
              </p:cNvPr>
              <p:cNvSpPr txBox="1">
                <a:spLocks noRot="1" noChangeAspect="1" noMove="1" noResize="1" noEditPoints="1" noAdjustHandles="1" noChangeArrowheads="1" noChangeShapeType="1" noTextEdit="1"/>
              </p:cNvSpPr>
              <p:nvPr/>
            </p:nvSpPr>
            <p:spPr>
              <a:xfrm>
                <a:off x="6966657" y="4990169"/>
                <a:ext cx="3432927" cy="322396"/>
              </a:xfrm>
              <a:prstGeom prst="rect">
                <a:avLst/>
              </a:prstGeom>
              <a:blipFill>
                <a:blip r:embed="rId7"/>
                <a:stretch>
                  <a:fillRect l="-710" b="-769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B91188D-B59C-4571-A2B4-2A331F01BDBD}"/>
                  </a:ext>
                </a:extLst>
              </p:cNvPr>
              <p:cNvSpPr txBox="1"/>
              <p:nvPr/>
            </p:nvSpPr>
            <p:spPr>
              <a:xfrm>
                <a:off x="6602242" y="2754915"/>
                <a:ext cx="4254543" cy="763799"/>
              </a:xfrm>
              <a:prstGeom prst="rect">
                <a:avLst/>
              </a:prstGeom>
              <a:noFill/>
            </p:spPr>
            <p:txBody>
              <a:bodyPr wrap="square" lIns="0" tIns="0" rIns="0" bIns="0" rtlCol="0">
                <a:spAutoFit/>
              </a:bodyPr>
              <a:lstStyle/>
              <a:p>
                <a14:m>
                  <m:oMath xmlns:m="http://schemas.openxmlformats.org/officeDocument/2006/math">
                    <m:r>
                      <m:rPr>
                        <m:nor/>
                      </m:rPr>
                      <a:rPr lang="es-MX" sz="1400" dirty="0" smtClean="0">
                        <a:latin typeface="Times New Roman" panose="02020603050405020304" pitchFamily="18" charset="0"/>
                        <a:cs typeface="Times New Roman" panose="02020603050405020304" pitchFamily="18" charset="0"/>
                      </a:rPr>
                      <m:t>donde</m:t>
                    </m:r>
                    <m:r>
                      <m:rPr>
                        <m:nor/>
                      </m:rPr>
                      <a:rPr lang="es-ES" sz="1400" dirty="0" smtClean="0">
                        <a:latin typeface="Times New Roman" panose="02020603050405020304" pitchFamily="18" charset="0"/>
                        <a:cs typeface="Times New Roman" panose="02020603050405020304" pitchFamily="18" charset="0"/>
                      </a:rPr>
                      <m:t> </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MX"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r>
                      <a:rPr lang="es-ES" sz="1400" i="1">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𝑦</m:t>
                    </m:r>
                    <m:r>
                      <a:rPr lang="es-ES" sz="1400" i="1">
                        <a:latin typeface="Cambria Math" panose="02040503050406030204" pitchFamily="18" charset="0"/>
                        <a:ea typeface="Cambria Math" panose="02040503050406030204" pitchFamily="18" charset="0"/>
                      </a:rPr>
                      <m:t> </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MX"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oMath>
                </a14:m>
                <a:r>
                  <a:rPr lang="es-ES" sz="1400" i="1" dirty="0">
                    <a:latin typeface="Times New Roman" panose="02020603050405020304" pitchFamily="18" charset="0"/>
                    <a:ea typeface="Cambria Math" panose="02040503050406030204" pitchFamily="18" charset="0"/>
                    <a:cs typeface="Times New Roman" panose="02020603050405020304" pitchFamily="18" charset="0"/>
                  </a:rPr>
                  <a:t> </a:t>
                </a:r>
                <a:r>
                  <a:rPr lang="es-ES" sz="1400" dirty="0">
                    <a:latin typeface="Times New Roman" panose="02020603050405020304" pitchFamily="18" charset="0"/>
                    <a:ea typeface="Cambria Math" panose="02040503050406030204" pitchFamily="18" charset="0"/>
                    <a:cs typeface="Times New Roman" panose="02020603050405020304" pitchFamily="18" charset="0"/>
                  </a:rPr>
                  <a:t>son las variables </a:t>
                </a:r>
                <a:r>
                  <a:rPr lang="es-ES" sz="1400" i="1" dirty="0">
                    <a:latin typeface="Times New Roman" panose="02020603050405020304" pitchFamily="18" charset="0"/>
                    <a:ea typeface="Cambria Math" panose="02040503050406030204" pitchFamily="18" charset="0"/>
                    <a:cs typeface="Times New Roman" panose="02020603050405020304" pitchFamily="18" charset="0"/>
                  </a:rPr>
                  <a:t>i</a:t>
                </a:r>
                <a:r>
                  <a:rPr lang="es-ES" sz="1400" dirty="0">
                    <a:latin typeface="Times New Roman" panose="02020603050405020304" pitchFamily="18" charset="0"/>
                    <a:ea typeface="Cambria Math" panose="02040503050406030204" pitchFamily="18" charset="0"/>
                    <a:cs typeface="Times New Roman" panose="02020603050405020304" pitchFamily="18" charset="0"/>
                  </a:rPr>
                  <a:t> de los padres 1 y 2,</a:t>
                </a:r>
              </a:p>
              <a:p>
                <a:r>
                  <a:rPr lang="es-ES" sz="1400" dirty="0">
                    <a:latin typeface="Times New Roman" panose="02020603050405020304" pitchFamily="18" charset="0"/>
                    <a:ea typeface="Cambria Math" panose="02040503050406030204" pitchFamily="18" charset="0"/>
                    <a:cs typeface="Times New Roman" panose="02020603050405020304" pitchFamily="18" charset="0"/>
                  </a:rPr>
                  <a:t>respectivamente; </a:t>
                </a:r>
                <a14:m>
                  <m:oMath xmlns:m="http://schemas.openxmlformats.org/officeDocument/2006/math">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𝑙</m:t>
                        </m:r>
                        <m:r>
                          <a:rPr lang="es-ES" sz="1400" b="0" i="1" smtClean="0">
                            <a:latin typeface="Cambria Math" panose="02040503050406030204" pitchFamily="18" charset="0"/>
                            <a:ea typeface="Cambria Math" panose="02040503050406030204" pitchFamily="18" charset="0"/>
                          </a:rPr>
                          <m:t>𝑖</m:t>
                        </m:r>
                        <m:r>
                          <a:rPr lang="es-ES" sz="1400" i="1">
                            <a:latin typeface="Cambria Math" panose="02040503050406030204" pitchFamily="18" charset="0"/>
                            <a:ea typeface="Cambria Math" panose="02040503050406030204" pitchFamily="18" charset="0"/>
                          </a:rPr>
                          <m:t>)</m:t>
                        </m:r>
                      </m:sup>
                    </m:sSubSup>
                    <m:sSubSup>
                      <m:sSubSupPr>
                        <m:ctrlPr>
                          <a:rPr lang="es-ES" sz="1400" i="1">
                            <a:latin typeface="Cambria Math" panose="02040503050406030204" pitchFamily="18" charset="0"/>
                            <a:ea typeface="Cambria Math" panose="02040503050406030204" pitchFamily="18" charset="0"/>
                          </a:rPr>
                        </m:ctrlPr>
                      </m:sSubSupPr>
                      <m:e>
                        <m:r>
                          <a:rPr lang="es-ES" sz="1400" i="1">
                            <a:latin typeface="Cambria Math" panose="02040503050406030204" pitchFamily="18" charset="0"/>
                            <a:ea typeface="Cambria Math" panose="02040503050406030204" pitchFamily="18" charset="0"/>
                          </a:rPr>
                          <m:t>𝑦</m:t>
                        </m:r>
                        <m:r>
                          <a:rPr lang="es-MX" sz="1400" i="1">
                            <a:latin typeface="Cambria Math" panose="02040503050406030204" pitchFamily="18" charset="0"/>
                            <a:ea typeface="Cambria Math" panose="02040503050406030204" pitchFamily="18" charset="0"/>
                          </a:rPr>
                          <m:t> </m:t>
                        </m:r>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m:t>
                        </m:r>
                        <m:r>
                          <a:rPr lang="es-ES" sz="1400" b="0" i="1" smtClean="0">
                            <a:latin typeface="Cambria Math" panose="02040503050406030204" pitchFamily="18" charset="0"/>
                            <a:ea typeface="Cambria Math" panose="02040503050406030204" pitchFamily="18" charset="0"/>
                          </a:rPr>
                          <m:t>𝑙𝑠</m:t>
                        </m:r>
                        <m:r>
                          <a:rPr lang="es-ES" sz="1400" i="1">
                            <a:latin typeface="Cambria Math" panose="02040503050406030204" pitchFamily="18" charset="0"/>
                            <a:ea typeface="Cambria Math" panose="02040503050406030204" pitchFamily="18" charset="0"/>
                          </a:rPr>
                          <m:t>)</m:t>
                        </m:r>
                      </m:sup>
                    </m:sSubSup>
                    <m:r>
                      <a:rPr lang="es-MX" sz="1400" i="1">
                        <a:latin typeface="Cambria Math" panose="02040503050406030204" pitchFamily="18" charset="0"/>
                        <a:ea typeface="Cambria Math" panose="02040503050406030204" pitchFamily="18" charset="0"/>
                      </a:rPr>
                      <m:t> </m:t>
                    </m:r>
                  </m:oMath>
                </a14:m>
                <a:r>
                  <a:rPr lang="es-MX" sz="1400" dirty="0">
                    <a:latin typeface="Times New Roman" panose="02020603050405020304" pitchFamily="18" charset="0"/>
                    <a:cs typeface="Times New Roman" panose="02020603050405020304" pitchFamily="18" charset="0"/>
                  </a:rPr>
                  <a:t>son las fronteras inferior y superior de la variable </a:t>
                </a:r>
                <a:r>
                  <a:rPr lang="es-MX" sz="1400" i="1" dirty="0">
                    <a:latin typeface="Times New Roman" panose="02020603050405020304" pitchFamily="18" charset="0"/>
                    <a:cs typeface="Times New Roman" panose="02020603050405020304" pitchFamily="18" charset="0"/>
                  </a:rPr>
                  <a:t>i</a:t>
                </a:r>
                <a:r>
                  <a:rPr lang="es-MX" sz="1400" dirty="0">
                    <a:latin typeface="Times New Roman" panose="02020603050405020304" pitchFamily="18" charset="0"/>
                    <a:cs typeface="Times New Roman" panose="02020603050405020304" pitchFamily="18" charset="0"/>
                  </a:rPr>
                  <a:t>, respectivamente.</a:t>
                </a:r>
              </a:p>
            </p:txBody>
          </p:sp>
        </mc:Choice>
        <mc:Fallback xmlns="">
          <p:sp>
            <p:nvSpPr>
              <p:cNvPr id="23" name="TextBox 22">
                <a:extLst>
                  <a:ext uri="{FF2B5EF4-FFF2-40B4-BE49-F238E27FC236}">
                    <a16:creationId xmlns:a16="http://schemas.microsoft.com/office/drawing/2014/main" id="{EB91188D-B59C-4571-A2B4-2A331F01BDBD}"/>
                  </a:ext>
                </a:extLst>
              </p:cNvPr>
              <p:cNvSpPr txBox="1">
                <a:spLocks noRot="1" noChangeAspect="1" noMove="1" noResize="1" noEditPoints="1" noAdjustHandles="1" noChangeArrowheads="1" noChangeShapeType="1" noTextEdit="1"/>
              </p:cNvSpPr>
              <p:nvPr/>
            </p:nvSpPr>
            <p:spPr>
              <a:xfrm>
                <a:off x="6602242" y="2754915"/>
                <a:ext cx="4254543" cy="763799"/>
              </a:xfrm>
              <a:prstGeom prst="rect">
                <a:avLst/>
              </a:prstGeom>
              <a:blipFill>
                <a:blip r:embed="rId8"/>
                <a:stretch>
                  <a:fillRect l="-2579" t="-1600" b="-136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3D0D4D-EE1C-40D7-9ADE-977754C9BC0D}"/>
                  </a:ext>
                </a:extLst>
              </p:cNvPr>
              <p:cNvSpPr txBox="1"/>
              <p:nvPr/>
            </p:nvSpPr>
            <p:spPr>
              <a:xfrm>
                <a:off x="6229158" y="3874793"/>
                <a:ext cx="343292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s-MX" sz="1400" dirty="0">
                          <a:latin typeface="Times New Roman" panose="02020603050405020304" pitchFamily="18" charset="0"/>
                          <a:cs typeface="Times New Roman" panose="02020603050405020304" pitchFamily="18" charset="0"/>
                        </a:rPr>
                        <m:t>3.  </m:t>
                      </m:r>
                      <m:r>
                        <m:rPr>
                          <m:nor/>
                        </m:rPr>
                        <a:rPr lang="es-ES" sz="1400" dirty="0">
                          <a:latin typeface="Times New Roman" panose="02020603050405020304" pitchFamily="18" charset="0"/>
                          <a:cs typeface="Times New Roman" panose="02020603050405020304" pitchFamily="18" charset="0"/>
                        </a:rPr>
                        <m:t>Los</m:t>
                      </m:r>
                      <m:r>
                        <m:rPr>
                          <m:nor/>
                        </m:rPr>
                        <a:rPr lang="es-ES" sz="1400" dirty="0">
                          <a:latin typeface="Times New Roman" panose="02020603050405020304" pitchFamily="18" charset="0"/>
                          <a:cs typeface="Times New Roman" panose="02020603050405020304" pitchFamily="18" charset="0"/>
                        </a:rPr>
                        <m:t> </m:t>
                      </m:r>
                      <m:r>
                        <m:rPr>
                          <m:nor/>
                        </m:rPr>
                        <a:rPr lang="es-ES" sz="1400" dirty="0">
                          <a:latin typeface="Times New Roman" panose="02020603050405020304" pitchFamily="18" charset="0"/>
                          <a:cs typeface="Times New Roman" panose="02020603050405020304" pitchFamily="18" charset="0"/>
                        </a:rPr>
                        <m:t>hijos</m:t>
                      </m:r>
                      <m:r>
                        <m:rPr>
                          <m:nor/>
                        </m:rPr>
                        <a:rPr lang="es-ES" sz="1400" dirty="0">
                          <a:latin typeface="Times New Roman" panose="02020603050405020304" pitchFamily="18" charset="0"/>
                          <a:cs typeface="Times New Roman" panose="02020603050405020304" pitchFamily="18" charset="0"/>
                        </a:rPr>
                        <m:t> </m:t>
                      </m:r>
                      <m:r>
                        <m:rPr>
                          <m:nor/>
                        </m:rPr>
                        <a:rPr lang="es-ES" sz="1400" dirty="0">
                          <a:latin typeface="Times New Roman" panose="02020603050405020304" pitchFamily="18" charset="0"/>
                          <a:cs typeface="Times New Roman" panose="02020603050405020304" pitchFamily="18" charset="0"/>
                        </a:rPr>
                        <m:t>se</m:t>
                      </m:r>
                      <m:r>
                        <m:rPr>
                          <m:nor/>
                        </m:rPr>
                        <a:rPr lang="es-ES" sz="1400" dirty="0">
                          <a:latin typeface="Times New Roman" panose="02020603050405020304" pitchFamily="18" charset="0"/>
                          <a:cs typeface="Times New Roman" panose="02020603050405020304" pitchFamily="18" charset="0"/>
                        </a:rPr>
                        <m:t> </m:t>
                      </m:r>
                      <m:r>
                        <m:rPr>
                          <m:nor/>
                        </m:rPr>
                        <a:rPr lang="es-ES" sz="1400" dirty="0">
                          <a:latin typeface="Times New Roman" panose="02020603050405020304" pitchFamily="18" charset="0"/>
                          <a:cs typeface="Times New Roman" panose="02020603050405020304" pitchFamily="18" charset="0"/>
                        </a:rPr>
                        <m:t>determinan</m:t>
                      </m:r>
                      <m:r>
                        <m:rPr>
                          <m:nor/>
                        </m:rPr>
                        <a:rPr lang="es-ES" sz="1400" dirty="0">
                          <a:latin typeface="Times New Roman" panose="02020603050405020304" pitchFamily="18" charset="0"/>
                          <a:cs typeface="Times New Roman" panose="02020603050405020304" pitchFamily="18" charset="0"/>
                        </a:rPr>
                        <m:t>:</m:t>
                      </m:r>
                    </m:oMath>
                  </m:oMathPara>
                </a14:m>
                <a:endParaRPr lang="es-MX" sz="1400" dirty="0"/>
              </a:p>
            </p:txBody>
          </p:sp>
        </mc:Choice>
        <mc:Fallback xmlns="">
          <p:sp>
            <p:nvSpPr>
              <p:cNvPr id="25" name="TextBox 24">
                <a:extLst>
                  <a:ext uri="{FF2B5EF4-FFF2-40B4-BE49-F238E27FC236}">
                    <a16:creationId xmlns:a16="http://schemas.microsoft.com/office/drawing/2014/main" id="{793D0D4D-EE1C-40D7-9ADE-977754C9BC0D}"/>
                  </a:ext>
                </a:extLst>
              </p:cNvPr>
              <p:cNvSpPr txBox="1">
                <a:spLocks noRot="1" noChangeAspect="1" noMove="1" noResize="1" noEditPoints="1" noAdjustHandles="1" noChangeArrowheads="1" noChangeShapeType="1" noTextEdit="1"/>
              </p:cNvSpPr>
              <p:nvPr/>
            </p:nvSpPr>
            <p:spPr>
              <a:xfrm>
                <a:off x="6229158" y="3874793"/>
                <a:ext cx="3432925" cy="307777"/>
              </a:xfrm>
              <a:prstGeom prst="rect">
                <a:avLst/>
              </a:prstGeom>
              <a:blipFill>
                <a:blip r:embed="rId9"/>
                <a:stretch>
                  <a:fillRect b="-10000"/>
                </a:stretch>
              </a:blipFill>
            </p:spPr>
            <p:txBody>
              <a:bodyPr/>
              <a:lstStyle/>
              <a:p>
                <a:r>
                  <a:rPr lang="es-MX">
                    <a:noFill/>
                  </a:rPr>
                  <a:t> </a:t>
                </a:r>
              </a:p>
            </p:txBody>
          </p:sp>
        </mc:Fallback>
      </mc:AlternateContent>
      <p:pic>
        <p:nvPicPr>
          <p:cNvPr id="30" name="Picture 29">
            <a:extLst>
              <a:ext uri="{FF2B5EF4-FFF2-40B4-BE49-F238E27FC236}">
                <a16:creationId xmlns:a16="http://schemas.microsoft.com/office/drawing/2014/main" id="{E6244EFB-6B7B-406A-8EBB-38AC6624CE1A}"/>
              </a:ext>
            </a:extLst>
          </p:cNvPr>
          <p:cNvPicPr>
            <a:picLocks noChangeAspect="1"/>
          </p:cNvPicPr>
          <p:nvPr/>
        </p:nvPicPr>
        <p:blipFill rotWithShape="1">
          <a:blip r:embed="rId10"/>
          <a:srcRect l="9739" t="51138" r="62695" b="15607"/>
          <a:stretch/>
        </p:blipFill>
        <p:spPr>
          <a:xfrm>
            <a:off x="1320595" y="1233198"/>
            <a:ext cx="2903916" cy="1970606"/>
          </a:xfrm>
          <a:prstGeom prst="rect">
            <a:avLst/>
          </a:prstGeom>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464F2FF-EDDF-4F79-8D59-DF587072A383}"/>
                  </a:ext>
                </a:extLst>
              </p:cNvPr>
              <p:cNvSpPr txBox="1"/>
              <p:nvPr/>
            </p:nvSpPr>
            <p:spPr>
              <a:xfrm>
                <a:off x="738114" y="2965179"/>
                <a:ext cx="3832247" cy="32739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s-ES" sz="1200" i="1">
                              <a:latin typeface="Cambria Math" panose="02040503050406030204" pitchFamily="18" charset="0"/>
                              <a:ea typeface="Cambria Math" panose="02040503050406030204" pitchFamily="18" charset="0"/>
                            </a:rPr>
                          </m:ctrlPr>
                        </m:sSubSupPr>
                        <m:e>
                          <m:r>
                            <a:rPr lang="es-MX" sz="1200" i="1">
                              <a:latin typeface="Cambria Math" panose="02040503050406030204" pitchFamily="18" charset="0"/>
                              <a:ea typeface="Cambria Math" panose="02040503050406030204" pitchFamily="18" charset="0"/>
                            </a:rPr>
                            <m:t>𝑃</m:t>
                          </m:r>
                        </m:e>
                        <m:sub>
                          <m:r>
                            <a:rPr lang="es-ES" sz="1200" i="1">
                              <a:latin typeface="Cambria Math" panose="02040503050406030204" pitchFamily="18" charset="0"/>
                              <a:ea typeface="Cambria Math" panose="02040503050406030204" pitchFamily="18" charset="0"/>
                            </a:rPr>
                            <m:t>𝑖</m:t>
                          </m:r>
                        </m:sub>
                        <m:sup>
                          <m:r>
                            <a:rPr lang="es-ES" sz="1200" i="1">
                              <a:latin typeface="Cambria Math" panose="02040503050406030204" pitchFamily="18" charset="0"/>
                              <a:ea typeface="Cambria Math" panose="02040503050406030204" pitchFamily="18" charset="0"/>
                            </a:rPr>
                            <m:t>(</m:t>
                          </m:r>
                          <m:r>
                            <a:rPr lang="es-MX" sz="1200" i="1">
                              <a:latin typeface="Cambria Math" panose="02040503050406030204" pitchFamily="18" charset="0"/>
                              <a:ea typeface="Cambria Math" panose="02040503050406030204" pitchFamily="18" charset="0"/>
                            </a:rPr>
                            <m:t>𝑙</m:t>
                          </m:r>
                          <m:r>
                            <a:rPr lang="es-ES" sz="1200" i="1">
                              <a:latin typeface="Cambria Math" panose="02040503050406030204" pitchFamily="18" charset="0"/>
                              <a:ea typeface="Cambria Math" panose="02040503050406030204" pitchFamily="18" charset="0"/>
                            </a:rPr>
                            <m:t>)</m:t>
                          </m:r>
                        </m:sup>
                      </m:sSubSup>
                      <m:r>
                        <a:rPr lang="es-MX" sz="1200" i="1">
                          <a:latin typeface="Cambria Math" panose="02040503050406030204" pitchFamily="18" charset="0"/>
                          <a:ea typeface="Cambria Math" panose="02040503050406030204" pitchFamily="18" charset="0"/>
                        </a:rPr>
                        <m:t> </m:t>
                      </m:r>
                      <m:r>
                        <a:rPr lang="es-ES" sz="1200" i="1">
                          <a:latin typeface="Cambria Math" panose="02040503050406030204" pitchFamily="18" charset="0"/>
                          <a:ea typeface="Cambria Math" panose="02040503050406030204" pitchFamily="18" charset="0"/>
                        </a:rPr>
                        <m:t>    </m:t>
                      </m:r>
                      <m:sSubSup>
                        <m:sSubSupPr>
                          <m:ctrlPr>
                            <a:rPr lang="es-ES" sz="1200" i="1">
                              <a:latin typeface="Cambria Math" panose="02040503050406030204" pitchFamily="18" charset="0"/>
                              <a:ea typeface="Cambria Math" panose="02040503050406030204" pitchFamily="18" charset="0"/>
                            </a:rPr>
                          </m:ctrlPr>
                        </m:sSubSupPr>
                        <m:e>
                          <m:r>
                            <a:rPr lang="es-MX" sz="1200" i="1">
                              <a:latin typeface="Cambria Math" panose="02040503050406030204" pitchFamily="18" charset="0"/>
                              <a:ea typeface="Cambria Math" panose="02040503050406030204" pitchFamily="18" charset="0"/>
                            </a:rPr>
                            <m:t>𝑃</m:t>
                          </m:r>
                        </m:e>
                        <m:sub>
                          <m:r>
                            <a:rPr lang="es-MX" sz="1200" i="1">
                              <a:latin typeface="Cambria Math" panose="02040503050406030204" pitchFamily="18" charset="0"/>
                              <a:ea typeface="Cambria Math" panose="02040503050406030204" pitchFamily="18" charset="0"/>
                            </a:rPr>
                            <m:t>𝑖</m:t>
                          </m:r>
                        </m:sub>
                        <m:sup>
                          <m:d>
                            <m:dPr>
                              <m:ctrlPr>
                                <a:rPr lang="es-ES" sz="1200" i="1">
                                  <a:latin typeface="Cambria Math" panose="02040503050406030204" pitchFamily="18" charset="0"/>
                                  <a:ea typeface="Cambria Math" panose="02040503050406030204" pitchFamily="18" charset="0"/>
                                </a:rPr>
                              </m:ctrlPr>
                            </m:dPr>
                            <m:e>
                              <m:r>
                                <a:rPr lang="es-ES" sz="1200" i="1">
                                  <a:latin typeface="Cambria Math" panose="02040503050406030204" pitchFamily="18" charset="0"/>
                                  <a:ea typeface="Cambria Math" panose="02040503050406030204" pitchFamily="18" charset="0"/>
                                </a:rPr>
                                <m:t>1</m:t>
                              </m:r>
                            </m:e>
                          </m:d>
                        </m:sup>
                      </m:sSubSup>
                      <m:r>
                        <a:rPr lang="es-ES" sz="1200" i="1">
                          <a:latin typeface="Cambria Math" panose="02040503050406030204" pitchFamily="18" charset="0"/>
                          <a:ea typeface="Cambria Math" panose="02040503050406030204" pitchFamily="18" charset="0"/>
                        </a:rPr>
                        <m:t>                         </m:t>
                      </m:r>
                      <m:sSubSup>
                        <m:sSubSupPr>
                          <m:ctrlPr>
                            <a:rPr lang="es-ES" sz="1200" i="1">
                              <a:latin typeface="Cambria Math" panose="02040503050406030204" pitchFamily="18" charset="0"/>
                              <a:ea typeface="Cambria Math" panose="02040503050406030204" pitchFamily="18" charset="0"/>
                            </a:rPr>
                          </m:ctrlPr>
                        </m:sSubSupPr>
                        <m:e>
                          <m:r>
                            <a:rPr lang="es-MX" sz="1200" i="1">
                              <a:latin typeface="Cambria Math" panose="02040503050406030204" pitchFamily="18" charset="0"/>
                              <a:ea typeface="Cambria Math" panose="02040503050406030204" pitchFamily="18" charset="0"/>
                            </a:rPr>
                            <m:t>𝑃</m:t>
                          </m:r>
                        </m:e>
                        <m:sub>
                          <m:r>
                            <a:rPr lang="es-MX" sz="1200" i="1">
                              <a:latin typeface="Cambria Math" panose="02040503050406030204" pitchFamily="18" charset="0"/>
                              <a:ea typeface="Cambria Math" panose="02040503050406030204" pitchFamily="18" charset="0"/>
                            </a:rPr>
                            <m:t>𝑖</m:t>
                          </m:r>
                        </m:sub>
                        <m:sup>
                          <m:r>
                            <a:rPr lang="es-ES" sz="1200" i="1">
                              <a:latin typeface="Cambria Math" panose="02040503050406030204" pitchFamily="18" charset="0"/>
                              <a:ea typeface="Cambria Math" panose="02040503050406030204" pitchFamily="18" charset="0"/>
                            </a:rPr>
                            <m:t>(2)</m:t>
                          </m:r>
                        </m:sup>
                      </m:sSubSup>
                      <m:r>
                        <a:rPr lang="es-ES" sz="1200" i="1">
                          <a:latin typeface="Cambria Math" panose="02040503050406030204" pitchFamily="18" charset="0"/>
                          <a:ea typeface="Cambria Math" panose="02040503050406030204" pitchFamily="18" charset="0"/>
                        </a:rPr>
                        <m:t>      </m:t>
                      </m:r>
                      <m:sSubSup>
                        <m:sSubSupPr>
                          <m:ctrlPr>
                            <a:rPr lang="es-ES" sz="1200" i="1">
                              <a:latin typeface="Cambria Math" panose="02040503050406030204" pitchFamily="18" charset="0"/>
                              <a:ea typeface="Cambria Math" panose="02040503050406030204" pitchFamily="18" charset="0"/>
                            </a:rPr>
                          </m:ctrlPr>
                        </m:sSubSupPr>
                        <m:e>
                          <m:r>
                            <a:rPr lang="es-MX" sz="1200" i="1">
                              <a:latin typeface="Cambria Math" panose="02040503050406030204" pitchFamily="18" charset="0"/>
                              <a:ea typeface="Cambria Math" panose="02040503050406030204" pitchFamily="18" charset="0"/>
                            </a:rPr>
                            <m:t>𝑃</m:t>
                          </m:r>
                        </m:e>
                        <m:sub>
                          <m:r>
                            <a:rPr lang="es-ES" sz="1200" i="1">
                              <a:latin typeface="Cambria Math" panose="02040503050406030204" pitchFamily="18" charset="0"/>
                              <a:ea typeface="Cambria Math" panose="02040503050406030204" pitchFamily="18" charset="0"/>
                            </a:rPr>
                            <m:t>𝑖</m:t>
                          </m:r>
                        </m:sub>
                        <m:sup>
                          <m:r>
                            <a:rPr lang="es-ES" sz="1200" i="1">
                              <a:latin typeface="Cambria Math" panose="02040503050406030204" pitchFamily="18" charset="0"/>
                              <a:ea typeface="Cambria Math" panose="02040503050406030204" pitchFamily="18" charset="0"/>
                            </a:rPr>
                            <m:t>(</m:t>
                          </m:r>
                          <m:r>
                            <a:rPr lang="es-ES" sz="1200" i="1">
                              <a:latin typeface="Cambria Math" panose="02040503050406030204" pitchFamily="18" charset="0"/>
                              <a:ea typeface="Cambria Math" panose="02040503050406030204" pitchFamily="18" charset="0"/>
                            </a:rPr>
                            <m:t>𝑢</m:t>
                          </m:r>
                          <m:r>
                            <a:rPr lang="es-ES" sz="1200" i="1">
                              <a:latin typeface="Cambria Math" panose="02040503050406030204" pitchFamily="18" charset="0"/>
                              <a:ea typeface="Cambria Math" panose="02040503050406030204" pitchFamily="18" charset="0"/>
                            </a:rPr>
                            <m:t>)</m:t>
                          </m:r>
                        </m:sup>
                      </m:sSubSup>
                    </m:oMath>
                  </m:oMathPara>
                </a14:m>
                <a:endParaRPr lang="es-MX" sz="1200" dirty="0"/>
              </a:p>
            </p:txBody>
          </p:sp>
        </mc:Choice>
        <mc:Fallback xmlns="">
          <p:sp>
            <p:nvSpPr>
              <p:cNvPr id="32" name="TextBox 31">
                <a:extLst>
                  <a:ext uri="{FF2B5EF4-FFF2-40B4-BE49-F238E27FC236}">
                    <a16:creationId xmlns:a16="http://schemas.microsoft.com/office/drawing/2014/main" id="{4464F2FF-EDDF-4F79-8D59-DF587072A383}"/>
                  </a:ext>
                </a:extLst>
              </p:cNvPr>
              <p:cNvSpPr txBox="1">
                <a:spLocks noRot="1" noChangeAspect="1" noMove="1" noResize="1" noEditPoints="1" noAdjustHandles="1" noChangeArrowheads="1" noChangeShapeType="1" noTextEdit="1"/>
              </p:cNvSpPr>
              <p:nvPr/>
            </p:nvSpPr>
            <p:spPr>
              <a:xfrm>
                <a:off x="738114" y="2965179"/>
                <a:ext cx="3832247" cy="327397"/>
              </a:xfrm>
              <a:prstGeom prst="rect">
                <a:avLst/>
              </a:prstGeom>
              <a:blipFill>
                <a:blip r:embed="rId11"/>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67688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74A1-9605-DFED-01ED-B1E7797B38CE}"/>
              </a:ext>
            </a:extLst>
          </p:cNvPr>
          <p:cNvSpPr>
            <a:spLocks noGrp="1"/>
          </p:cNvSpPr>
          <p:nvPr>
            <p:ph type="title"/>
          </p:nvPr>
        </p:nvSpPr>
        <p:spPr/>
        <p:txBody>
          <a:bodyPr/>
          <a:lstStyle/>
          <a:p>
            <a:r>
              <a:rPr lang="es-ES" dirty="0"/>
              <a:t>Algoritmo genético: representación en reales</a:t>
            </a:r>
            <a:endParaRPr lang="es-MX" dirty="0"/>
          </a:p>
        </p:txBody>
      </p:sp>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a:t>
            </a:fld>
            <a:endParaRPr lang="es-MX"/>
          </a:p>
        </p:txBody>
      </p:sp>
      <p:sp>
        <p:nvSpPr>
          <p:cNvPr id="8" name="Rectángulo 7">
            <a:extLst>
              <a:ext uri="{FF2B5EF4-FFF2-40B4-BE49-F238E27FC236}">
                <a16:creationId xmlns:a16="http://schemas.microsoft.com/office/drawing/2014/main" id="{3872B8C5-C27D-AF13-DDE9-5AF39A61A48B}"/>
              </a:ext>
            </a:extLst>
          </p:cNvPr>
          <p:cNvSpPr/>
          <p:nvPr/>
        </p:nvSpPr>
        <p:spPr>
          <a:xfrm>
            <a:off x="718332" y="2020070"/>
            <a:ext cx="8256855" cy="4617033"/>
          </a:xfrm>
          <a:prstGeom prst="rect">
            <a:avLst/>
          </a:prstGeom>
        </p:spPr>
        <p:txBody>
          <a:bodyPr wrap="square">
            <a:spAutoFit/>
          </a:bodyPr>
          <a:lstStyle/>
          <a:p>
            <a:pPr>
              <a:lnSpc>
                <a:spcPct val="107000"/>
              </a:lnSpc>
              <a:spcAft>
                <a:spcPts val="800"/>
              </a:spcAft>
            </a:pPr>
            <a:r>
              <a:rPr lang="es-ES" sz="2000" b="1" dirty="0">
                <a:solidFill>
                  <a:srgbClr val="0066FF"/>
                </a:solidFill>
                <a:latin typeface="Gill Sans MT (Títulos)"/>
                <a:ea typeface="Calibri" panose="020F0502020204030204" pitchFamily="34" charset="0"/>
                <a:cs typeface="Times New Roman" panose="02020603050405020304" pitchFamily="18" charset="0"/>
              </a:rPr>
              <a:t>INPUTS (Tamaño de Población, Número de generaciones,  %cruzamiento, %mutación, Número de variables)</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1. Generación de población inicial</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2. Evaluación de población en la FO (cálculo de aptitud) </a:t>
            </a:r>
          </a:p>
          <a:p>
            <a:pPr>
              <a:lnSpc>
                <a:spcPct val="107000"/>
              </a:lnSpc>
              <a:spcAft>
                <a:spcPts val="800"/>
              </a:spcAft>
            </a:pPr>
            <a:r>
              <a:rPr lang="es-ES" sz="2000" b="1" dirty="0">
                <a:solidFill>
                  <a:srgbClr val="0066FF"/>
                </a:solidFill>
                <a:latin typeface="Gill Sans MT (Títulos)"/>
                <a:ea typeface="Calibri" panose="020F0502020204030204" pitchFamily="34" charset="0"/>
                <a:cs typeface="Times New Roman" panose="02020603050405020304" pitchFamily="18" charset="0"/>
              </a:rPr>
              <a:t>FOR</a:t>
            </a:r>
            <a:r>
              <a:rPr lang="es-ES" sz="2000" b="1" dirty="0">
                <a:latin typeface="Gill Sans MT (Títulos)"/>
                <a:ea typeface="Calibri" panose="020F0502020204030204" pitchFamily="34" charset="0"/>
                <a:cs typeface="Times New Roman" panose="02020603050405020304" pitchFamily="18" charset="0"/>
              </a:rPr>
              <a:t> generación desde 1 hasta </a:t>
            </a:r>
            <a:r>
              <a:rPr lang="es-ES" sz="2000" b="1" dirty="0" err="1">
                <a:latin typeface="Gill Sans MT (Títulos)"/>
                <a:ea typeface="Calibri" panose="020F0502020204030204" pitchFamily="34" charset="0"/>
                <a:cs typeface="Times New Roman" panose="02020603050405020304" pitchFamily="18" charset="0"/>
              </a:rPr>
              <a:t>GenMax</a:t>
            </a: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3. Selección de padres </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4. Cruzamiento </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5. Mutación </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6. Evaluación de los descendientes en la FO (cálculo de aptitud)</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7. Sustitución  </a:t>
            </a:r>
          </a:p>
          <a:p>
            <a:pPr>
              <a:lnSpc>
                <a:spcPct val="107000"/>
              </a:lnSpc>
              <a:spcAft>
                <a:spcPts val="800"/>
              </a:spcAft>
            </a:pPr>
            <a:r>
              <a:rPr lang="es-ES" sz="2000" b="1" dirty="0">
                <a:solidFill>
                  <a:srgbClr val="0066FF"/>
                </a:solidFill>
                <a:latin typeface="Gill Sans MT (Títulos)"/>
                <a:ea typeface="Calibri" panose="020F0502020204030204" pitchFamily="34" charset="0"/>
                <a:cs typeface="Times New Roman" panose="02020603050405020304" pitchFamily="18" charset="0"/>
              </a:rPr>
              <a:t>ENDFOR</a:t>
            </a:r>
          </a:p>
        </p:txBody>
      </p:sp>
    </p:spTree>
    <p:extLst>
      <p:ext uri="{BB962C8B-B14F-4D97-AF65-F5344CB8AC3E}">
        <p14:creationId xmlns:p14="http://schemas.microsoft.com/office/powerpoint/2010/main" val="3076705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20</a:t>
            </a:fld>
            <a:endParaRPr lang="es-ES"/>
          </a:p>
        </p:txBody>
      </p:sp>
      <p:cxnSp>
        <p:nvCxnSpPr>
          <p:cNvPr id="11" name="Straight Connector 10">
            <a:extLst>
              <a:ext uri="{FF2B5EF4-FFF2-40B4-BE49-F238E27FC236}">
                <a16:creationId xmlns:a16="http://schemas.microsoft.com/office/drawing/2014/main" id="{CED439DF-FCFB-40C4-96E2-61EA17BCCDCD}"/>
              </a:ext>
            </a:extLst>
          </p:cNvPr>
          <p:cNvCxnSpPr>
            <a:cxnSpLocks/>
          </p:cNvCxnSpPr>
          <p:nvPr/>
        </p:nvCxnSpPr>
        <p:spPr>
          <a:xfrm>
            <a:off x="6096000" y="652007"/>
            <a:ext cx="0" cy="536713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9BE2D45-BFC6-4580-BA00-B6DE14FB5F96}"/>
                  </a:ext>
                </a:extLst>
              </p:cNvPr>
              <p:cNvSpPr txBox="1"/>
              <p:nvPr/>
            </p:nvSpPr>
            <p:spPr>
              <a:xfrm>
                <a:off x="1335742" y="652007"/>
                <a:ext cx="4254543" cy="1169551"/>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El algoritmo es el siguiente:</a:t>
                </a:r>
              </a:p>
              <a:p>
                <a:pPr algn="just"/>
                <a:endParaRPr lang="es-MX" sz="1400" dirty="0">
                  <a:latin typeface="Times New Roman" panose="02020603050405020304" pitchFamily="18" charset="0"/>
                  <a:cs typeface="Times New Roman" panose="02020603050405020304" pitchFamily="18" charset="0"/>
                </a:endParaRPr>
              </a:p>
              <a:p>
                <a:pPr marL="342900" indent="-342900" algn="just">
                  <a:buAutoNum type="arabicPeriod"/>
                </a:pPr>
                <a:r>
                  <a:rPr lang="es-MX" sz="1400" dirty="0">
                    <a:latin typeface="Times New Roman" panose="02020603050405020304" pitchFamily="18" charset="0"/>
                    <a:cs typeface="Times New Roman" panose="02020603050405020304" pitchFamily="18" charset="0"/>
                  </a:rPr>
                  <a:t>Generar un número aleatorio “u” entre 0 y 1.</a:t>
                </a:r>
              </a:p>
              <a:p>
                <a:pPr marL="342900" indent="-342900" algn="just">
                  <a:buAutoNum type="arabicPeriod"/>
                </a:pPr>
                <a:endParaRPr lang="es-MX" sz="1400" dirty="0">
                  <a:latin typeface="Times New Roman" panose="02020603050405020304" pitchFamily="18" charset="0"/>
                  <a:cs typeface="Times New Roman" panose="02020603050405020304" pitchFamily="18" charset="0"/>
                </a:endParaRPr>
              </a:p>
              <a:p>
                <a:pPr marL="342900" indent="-342900" algn="just">
                  <a:buAutoNum type="arabicPeriod"/>
                </a:pPr>
                <a:r>
                  <a:rPr lang="es-MX" sz="1400" dirty="0">
                    <a:latin typeface="Times New Roman" panose="02020603050405020304" pitchFamily="18" charset="0"/>
                    <a:cs typeface="Times New Roman" panose="02020603050405020304" pitchFamily="18" charset="0"/>
                  </a:rPr>
                  <a:t>Calcular </a:t>
                </a:r>
                <a14:m>
                  <m:oMath xmlns:m="http://schemas.openxmlformats.org/officeDocument/2006/math">
                    <m:sSub>
                      <m:sSubPr>
                        <m:ctrlPr>
                          <a:rPr lang="es-ES"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ea typeface="Cambria Math" panose="02040503050406030204" pitchFamily="18" charset="0"/>
                          </a:rPr>
                          <m:t>𝑐</m:t>
                        </m:r>
                      </m:sub>
                    </m:sSub>
                    <m:r>
                      <a:rPr lang="es-MX" sz="1400">
                        <a:latin typeface="Cambria Math" panose="02040503050406030204" pitchFamily="18" charset="0"/>
                        <a:ea typeface="Cambria Math" panose="02040503050406030204" pitchFamily="18" charset="0"/>
                      </a:rPr>
                      <m:t> </m:t>
                    </m:r>
                    <m:r>
                      <m:rPr>
                        <m:sty m:val="p"/>
                      </m:rPr>
                      <a:rPr lang="es-MX" sz="1400">
                        <a:latin typeface="Cambria Math" panose="02040503050406030204" pitchFamily="18" charset="0"/>
                        <a:ea typeface="Cambria Math" panose="02040503050406030204" pitchFamily="18" charset="0"/>
                      </a:rPr>
                      <m:t>como</m:t>
                    </m:r>
                    <m:r>
                      <a:rPr lang="es-MX" sz="1400">
                        <a:latin typeface="Cambria Math" panose="02040503050406030204" pitchFamily="18" charset="0"/>
                        <a:ea typeface="Cambria Math" panose="02040503050406030204" pitchFamily="18" charset="0"/>
                      </a:rPr>
                      <m:t> </m:t>
                    </m:r>
                    <m:r>
                      <m:rPr>
                        <m:sty m:val="p"/>
                      </m:rPr>
                      <a:rPr lang="es-MX" sz="1400">
                        <a:latin typeface="Cambria Math" panose="02040503050406030204" pitchFamily="18" charset="0"/>
                        <a:ea typeface="Cambria Math" panose="02040503050406030204" pitchFamily="18" charset="0"/>
                      </a:rPr>
                      <m:t>sigue</m:t>
                    </m:r>
                    <m:r>
                      <a:rPr lang="es-MX" sz="1400">
                        <a:latin typeface="Cambria Math" panose="02040503050406030204" pitchFamily="18" charset="0"/>
                        <a:ea typeface="Cambria Math" panose="02040503050406030204" pitchFamily="18" charset="0"/>
                      </a:rPr>
                      <m:t>:</m:t>
                    </m:r>
                  </m:oMath>
                </a14:m>
                <a:endParaRPr lang="es-MX" sz="1400" dirty="0">
                  <a:latin typeface="Times New Roman" panose="02020603050405020304" pitchFamily="18" charset="0"/>
                  <a:ea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9BE2D45-BFC6-4580-BA00-B6DE14FB5F96}"/>
                  </a:ext>
                </a:extLst>
              </p:cNvPr>
              <p:cNvSpPr txBox="1">
                <a:spLocks noRot="1" noChangeAspect="1" noMove="1" noResize="1" noEditPoints="1" noAdjustHandles="1" noChangeArrowheads="1" noChangeShapeType="1" noTextEdit="1"/>
              </p:cNvSpPr>
              <p:nvPr/>
            </p:nvSpPr>
            <p:spPr>
              <a:xfrm>
                <a:off x="1335742" y="652007"/>
                <a:ext cx="4254543" cy="1169551"/>
              </a:xfrm>
              <a:prstGeom prst="rect">
                <a:avLst/>
              </a:prstGeom>
              <a:blipFill>
                <a:blip r:embed="rId2"/>
                <a:stretch>
                  <a:fillRect l="-430" t="-1042" b="-416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5104F9-F656-4121-BA40-30152DE3790F}"/>
                  </a:ext>
                </a:extLst>
              </p:cNvPr>
              <p:cNvSpPr txBox="1"/>
              <p:nvPr/>
            </p:nvSpPr>
            <p:spPr>
              <a:xfrm>
                <a:off x="1337399" y="2056187"/>
                <a:ext cx="3320011" cy="11106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ea typeface="Cambria Math" panose="02040503050406030204" pitchFamily="18" charset="0"/>
                            </a:rPr>
                            <m:t>𝑐</m:t>
                          </m:r>
                        </m:sub>
                      </m:sSub>
                      <m:r>
                        <a:rPr lang="es-MX" sz="1400" i="1">
                          <a:latin typeface="Cambria Math" panose="02040503050406030204" pitchFamily="18" charset="0"/>
                          <a:ea typeface="Cambria Math" panose="02040503050406030204" pitchFamily="18" charset="0"/>
                        </a:rPr>
                        <m:t> </m:t>
                      </m:r>
                      <m:d>
                        <m:dPr>
                          <m:begChr m:val="{"/>
                          <m:endChr m:val=""/>
                          <m:ctrlPr>
                            <a:rPr lang="es-MX" sz="1400" i="1">
                              <a:latin typeface="Cambria Math" panose="02040503050406030204" pitchFamily="18" charset="0"/>
                            </a:rPr>
                          </m:ctrlPr>
                        </m:dPr>
                        <m:e>
                          <m:eqArr>
                            <m:eqArrPr>
                              <m:ctrlPr>
                                <a:rPr lang="es-MX" sz="1400" i="1">
                                  <a:latin typeface="Cambria Math" panose="02040503050406030204" pitchFamily="18" charset="0"/>
                                </a:rPr>
                              </m:ctrlPr>
                            </m:eqArrPr>
                            <m:e>
                              <m:sSup>
                                <m:sSupPr>
                                  <m:ctrlPr>
                                    <a:rPr lang="es-ES" sz="1400" i="1">
                                      <a:latin typeface="Cambria Math" panose="02040503050406030204" pitchFamily="18" charset="0"/>
                                      <a:ea typeface="Cambria Math" panose="02040503050406030204" pitchFamily="18" charset="0"/>
                                    </a:rPr>
                                  </m:ctrlPr>
                                </m:sSupPr>
                                <m:e>
                                  <m:d>
                                    <m:dPr>
                                      <m:ctrlPr>
                                        <a:rPr lang="es-MX" sz="1400" i="1">
                                          <a:latin typeface="Cambria Math" panose="02040503050406030204" pitchFamily="18" charset="0"/>
                                        </a:rPr>
                                      </m:ctrlPr>
                                    </m:dPr>
                                    <m:e>
                                      <m:r>
                                        <a:rPr lang="es-MX" sz="1400" i="1">
                                          <a:latin typeface="Cambria Math" panose="02040503050406030204" pitchFamily="18" charset="0"/>
                                        </a:rPr>
                                        <m:t>𝑢</m:t>
                                      </m:r>
                                      <m:r>
                                        <a:rPr lang="es-MX" sz="1400" i="1">
                                          <a:latin typeface="Cambria Math" panose="02040503050406030204" pitchFamily="18" charset="0"/>
                                          <a:ea typeface="Cambria Math" panose="02040503050406030204" pitchFamily="18" charset="0"/>
                                        </a:rPr>
                                        <m:t>𝛼</m:t>
                                      </m:r>
                                    </m:e>
                                  </m:d>
                                </m:e>
                                <m:sup>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sSub>
                                        <m:sSubPr>
                                          <m:ctrlPr>
                                            <a:rPr lang="es-ES" sz="1400" i="1">
                                              <a:latin typeface="Cambria Math" panose="02040503050406030204" pitchFamily="18" charset="0"/>
                                              <a:ea typeface="Cambria Math" panose="02040503050406030204" pitchFamily="18" charset="0"/>
                                            </a:rPr>
                                          </m:ctrlPr>
                                        </m:sSubPr>
                                        <m:e>
                                          <m:r>
                                            <a:rPr lang="es-ES" sz="1400" i="1">
                                              <a:latin typeface="Cambria Math" panose="02040503050406030204" pitchFamily="18" charset="0"/>
                                              <a:ea typeface="Cambria Math" panose="02040503050406030204" pitchFamily="18" charset="0"/>
                                            </a:rPr>
                                            <m:t>𝑛</m:t>
                                          </m:r>
                                        </m:e>
                                        <m:sub>
                                          <m:r>
                                            <a:rPr lang="es-ES" sz="1400" i="1">
                                              <a:latin typeface="Cambria Math" panose="02040503050406030204" pitchFamily="18" charset="0"/>
                                              <a:ea typeface="Cambria Math" panose="02040503050406030204" pitchFamily="18" charset="0"/>
                                            </a:rPr>
                                            <m:t>𝑐</m:t>
                                          </m:r>
                                        </m:sub>
                                      </m:sSub>
                                      <m:r>
                                        <a:rPr lang="es-ES" sz="1400" i="1">
                                          <a:latin typeface="Cambria Math" panose="02040503050406030204" pitchFamily="18" charset="0"/>
                                          <a:ea typeface="Cambria Math" panose="02040503050406030204" pitchFamily="18" charset="0"/>
                                        </a:rPr>
                                        <m:t>+1</m:t>
                                      </m:r>
                                    </m:den>
                                  </m:f>
                                </m:sup>
                              </m:sSup>
                              <m:r>
                                <a:rPr lang="es-ES" sz="1400" i="1">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𝑖𝑓</m:t>
                              </m:r>
                              <m:r>
                                <a:rPr lang="es-ES" sz="1400" i="1">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𝑢</m:t>
                              </m:r>
                              <m:r>
                                <a:rPr lang="es-ES" sz="1400" i="1">
                                  <a:latin typeface="Cambria Math" panose="02040503050406030204" pitchFamily="18" charset="0"/>
                                  <a:ea typeface="Cambria Math" panose="02040503050406030204" pitchFamily="18" charset="0"/>
                                </a:rPr>
                                <m:t>≤</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ES" sz="1400" i="1">
                                      <a:latin typeface="Cambria Math" panose="02040503050406030204" pitchFamily="18" charset="0"/>
                                      <a:ea typeface="Cambria Math" panose="02040503050406030204" pitchFamily="18" charset="0"/>
                                    </a:rPr>
                                    <m:t>𝛼</m:t>
                                  </m:r>
                                </m:den>
                              </m:f>
                              <m:r>
                                <a:rPr lang="es-ES" sz="1400" i="1">
                                  <a:latin typeface="Cambria Math" panose="02040503050406030204" pitchFamily="18" charset="0"/>
                                  <a:ea typeface="Cambria Math" panose="02040503050406030204" pitchFamily="18" charset="0"/>
                                </a:rPr>
                                <m:t>,</m:t>
                              </m:r>
                            </m:e>
                            <m:e>
                              <m:sSup>
                                <m:sSupPr>
                                  <m:ctrlPr>
                                    <a:rPr lang="es-ES" sz="1400" i="1">
                                      <a:latin typeface="Cambria Math" panose="02040503050406030204" pitchFamily="18" charset="0"/>
                                      <a:ea typeface="Cambria Math" panose="02040503050406030204" pitchFamily="18" charset="0"/>
                                    </a:rPr>
                                  </m:ctrlPr>
                                </m:sSupPr>
                                <m:e>
                                  <m:d>
                                    <m:dPr>
                                      <m:ctrlPr>
                                        <a:rPr lang="es-MX" sz="1400" i="1">
                                          <a:latin typeface="Cambria Math" panose="02040503050406030204" pitchFamily="18" charset="0"/>
                                        </a:rPr>
                                      </m:ctrlPr>
                                    </m:dPr>
                                    <m:e>
                                      <m:f>
                                        <m:fPr>
                                          <m:ctrlPr>
                                            <a:rPr lang="es-ES" sz="1400" i="1">
                                              <a:latin typeface="Cambria Math" panose="02040503050406030204" pitchFamily="18" charset="0"/>
                                            </a:rPr>
                                          </m:ctrlPr>
                                        </m:fPr>
                                        <m:num>
                                          <m:r>
                                            <a:rPr lang="es-ES" sz="1400" i="1">
                                              <a:latin typeface="Cambria Math" panose="02040503050406030204" pitchFamily="18" charset="0"/>
                                            </a:rPr>
                                            <m:t>1</m:t>
                                          </m:r>
                                        </m:num>
                                        <m:den>
                                          <m:r>
                                            <a:rPr lang="es-ES" sz="1400" i="1">
                                              <a:latin typeface="Cambria Math" panose="02040503050406030204" pitchFamily="18" charset="0"/>
                                            </a:rPr>
                                            <m:t>2−</m:t>
                                          </m:r>
                                          <m:r>
                                            <a:rPr lang="es-ES" sz="1400" i="1">
                                              <a:latin typeface="Cambria Math" panose="02040503050406030204" pitchFamily="18" charset="0"/>
                                            </a:rPr>
                                            <m:t>𝑢</m:t>
                                          </m:r>
                                          <m:r>
                                            <a:rPr lang="es-ES" sz="1400" i="1">
                                              <a:latin typeface="Cambria Math" panose="02040503050406030204" pitchFamily="18" charset="0"/>
                                              <a:ea typeface="Cambria Math" panose="02040503050406030204" pitchFamily="18" charset="0"/>
                                            </a:rPr>
                                            <m:t>𝛼</m:t>
                                          </m:r>
                                        </m:den>
                                      </m:f>
                                    </m:e>
                                  </m:d>
                                </m:e>
                                <m:sup>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sSub>
                                        <m:sSubPr>
                                          <m:ctrlPr>
                                            <a:rPr lang="es-ES" sz="1400" i="1">
                                              <a:latin typeface="Cambria Math" panose="02040503050406030204" pitchFamily="18" charset="0"/>
                                              <a:ea typeface="Cambria Math" panose="02040503050406030204" pitchFamily="18" charset="0"/>
                                            </a:rPr>
                                          </m:ctrlPr>
                                        </m:sSubPr>
                                        <m:e>
                                          <m:r>
                                            <a:rPr lang="es-ES" sz="1400" i="1">
                                              <a:latin typeface="Cambria Math" panose="02040503050406030204" pitchFamily="18" charset="0"/>
                                              <a:ea typeface="Cambria Math" panose="02040503050406030204" pitchFamily="18" charset="0"/>
                                            </a:rPr>
                                            <m:t>𝑛</m:t>
                                          </m:r>
                                        </m:e>
                                        <m:sub>
                                          <m:r>
                                            <a:rPr lang="es-ES" sz="1400" i="1">
                                              <a:latin typeface="Cambria Math" panose="02040503050406030204" pitchFamily="18" charset="0"/>
                                              <a:ea typeface="Cambria Math" panose="02040503050406030204" pitchFamily="18" charset="0"/>
                                            </a:rPr>
                                            <m:t>𝑐</m:t>
                                          </m:r>
                                        </m:sub>
                                      </m:sSub>
                                      <m:r>
                                        <a:rPr lang="es-ES" sz="1400" i="1">
                                          <a:latin typeface="Cambria Math" panose="02040503050406030204" pitchFamily="18" charset="0"/>
                                          <a:ea typeface="Cambria Math" panose="02040503050406030204" pitchFamily="18" charset="0"/>
                                        </a:rPr>
                                        <m:t>+1</m:t>
                                      </m:r>
                                    </m:den>
                                  </m:f>
                                </m:sup>
                              </m:sSup>
                              <m:r>
                                <a:rPr lang="es-ES" sz="1400" i="1">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𝑑𝑒</m:t>
                              </m:r>
                              <m:r>
                                <a:rPr lang="es-ES" sz="1400" i="1">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𝑙𝑜</m:t>
                              </m:r>
                              <m:r>
                                <a:rPr lang="es-ES" sz="1400" i="1">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𝑐𝑜𝑛𝑡𝑟𝑎𝑟𝑖𝑜</m:t>
                              </m:r>
                              <m:r>
                                <a:rPr lang="es-ES" sz="1400" i="1">
                                  <a:latin typeface="Cambria Math" panose="02040503050406030204" pitchFamily="18" charset="0"/>
                                  <a:ea typeface="Cambria Math" panose="02040503050406030204" pitchFamily="18" charset="0"/>
                                </a:rPr>
                                <m:t>, </m:t>
                              </m:r>
                            </m:e>
                          </m:eqArr>
                        </m:e>
                      </m:d>
                    </m:oMath>
                  </m:oMathPara>
                </a14:m>
                <a:endParaRPr lang="es-MX" sz="1400" dirty="0"/>
              </a:p>
            </p:txBody>
          </p:sp>
        </mc:Choice>
        <mc:Fallback xmlns="">
          <p:sp>
            <p:nvSpPr>
              <p:cNvPr id="5" name="TextBox 4">
                <a:extLst>
                  <a:ext uri="{FF2B5EF4-FFF2-40B4-BE49-F238E27FC236}">
                    <a16:creationId xmlns:a16="http://schemas.microsoft.com/office/drawing/2014/main" id="{175104F9-F656-4121-BA40-30152DE3790F}"/>
                  </a:ext>
                </a:extLst>
              </p:cNvPr>
              <p:cNvSpPr txBox="1">
                <a:spLocks noRot="1" noChangeAspect="1" noMove="1" noResize="1" noEditPoints="1" noAdjustHandles="1" noChangeArrowheads="1" noChangeShapeType="1" noTextEdit="1"/>
              </p:cNvSpPr>
              <p:nvPr/>
            </p:nvSpPr>
            <p:spPr>
              <a:xfrm>
                <a:off x="1337399" y="2056187"/>
                <a:ext cx="3320011" cy="1110689"/>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AB2878-CCB9-44B5-98F9-2DD6DD842BD3}"/>
                  </a:ext>
                </a:extLst>
              </p:cNvPr>
              <p:cNvSpPr txBox="1"/>
              <p:nvPr/>
            </p:nvSpPr>
            <p:spPr>
              <a:xfrm>
                <a:off x="1404629" y="3433548"/>
                <a:ext cx="3250955" cy="439800"/>
              </a:xfrm>
              <a:prstGeom prst="rect">
                <a:avLst/>
              </a:prstGeom>
              <a:noFill/>
            </p:spPr>
            <p:txBody>
              <a:bodyPr wrap="none" lIns="0" tIns="0" rIns="0" bIns="0" rtlCol="0">
                <a:spAutoFit/>
              </a:bodyPr>
              <a:lstStyle/>
              <a:p>
                <a14:m>
                  <m:oMath xmlns:m="http://schemas.openxmlformats.org/officeDocument/2006/math">
                    <m:r>
                      <m:rPr>
                        <m:nor/>
                      </m:rPr>
                      <a:rPr lang="es-MX" sz="1400" dirty="0">
                        <a:latin typeface="Times New Roman" panose="02020603050405020304" pitchFamily="18" charset="0"/>
                        <a:cs typeface="Times New Roman" panose="02020603050405020304" pitchFamily="18" charset="0"/>
                      </a:rPr>
                      <m:t>donde</m:t>
                    </m:r>
                    <m:r>
                      <m:rPr>
                        <m:nor/>
                      </m:rPr>
                      <a:rPr lang="es-MX" sz="1400" dirty="0">
                        <a:latin typeface="Times New Roman" panose="02020603050405020304" pitchFamily="18" charset="0"/>
                        <a:cs typeface="Times New Roman" panose="02020603050405020304" pitchFamily="18" charset="0"/>
                      </a:rPr>
                      <m:t> </m:t>
                    </m:r>
                    <m:r>
                      <m:rPr>
                        <m:nor/>
                      </m:rPr>
                      <a:rPr lang="es-MX" sz="1400" dirty="0">
                        <a:latin typeface="Times New Roman" panose="02020603050405020304" pitchFamily="18" charset="0"/>
                        <a:cs typeface="Times New Roman" panose="02020603050405020304" pitchFamily="18" charset="0"/>
                      </a:rPr>
                      <m:t>α</m:t>
                    </m:r>
                    <m:r>
                      <m:rPr>
                        <m:nor/>
                      </m:rPr>
                      <a:rPr lang="es-MX" sz="1400" dirty="0">
                        <a:latin typeface="Times New Roman" panose="02020603050405020304" pitchFamily="18" charset="0"/>
                        <a:cs typeface="Times New Roman" panose="02020603050405020304" pitchFamily="18" charset="0"/>
                      </a:rPr>
                      <m:t>=</m:t>
                    </m:r>
                    <m:r>
                      <m:rPr>
                        <m:nor/>
                      </m:rPr>
                      <a:rPr lang="es-ES" sz="1400" dirty="0">
                        <a:latin typeface="Times New Roman" panose="02020603050405020304" pitchFamily="18" charset="0"/>
                        <a:cs typeface="Times New Roman" panose="02020603050405020304" pitchFamily="18" charset="0"/>
                      </a:rPr>
                      <m:t>2−</m:t>
                    </m:r>
                    <m:sSup>
                      <m:sSupPr>
                        <m:ctrlPr>
                          <a:rPr lang="es-ES" sz="1400" i="1" dirty="0">
                            <a:latin typeface="Cambria Math" panose="02040503050406030204" pitchFamily="18" charset="0"/>
                            <a:ea typeface="Cambria Math" panose="02040503050406030204" pitchFamily="18" charset="0"/>
                            <a:cs typeface="Times New Roman" panose="02020603050405020304" pitchFamily="18" charset="0"/>
                          </a:rPr>
                        </m:ctrlPr>
                      </m:sSupPr>
                      <m:e>
                        <m:r>
                          <a:rPr lang="es-ES" sz="1400" i="1" dirty="0">
                            <a:latin typeface="Cambria Math" panose="02040503050406030204" pitchFamily="18" charset="0"/>
                            <a:ea typeface="Cambria Math" panose="02040503050406030204" pitchFamily="18" charset="0"/>
                            <a:cs typeface="Times New Roman" panose="02020603050405020304" pitchFamily="18" charset="0"/>
                          </a:rPr>
                          <m:t>𝑎𝑏𝑠</m:t>
                        </m:r>
                        <m:r>
                          <a:rPr lang="es-ES" sz="1400" i="1" dirty="0">
                            <a:latin typeface="Cambria Math" panose="02040503050406030204" pitchFamily="18" charset="0"/>
                            <a:ea typeface="Cambria Math" panose="02040503050406030204" pitchFamily="18" charset="0"/>
                            <a:cs typeface="Times New Roman" panose="02020603050405020304" pitchFamily="18" charset="0"/>
                          </a:rPr>
                          <m:t>(</m:t>
                        </m:r>
                        <m:r>
                          <a:rPr lang="el-GR" sz="1400" i="1" dirty="0">
                            <a:latin typeface="Cambria Math" panose="02040503050406030204" pitchFamily="18" charset="0"/>
                            <a:ea typeface="Cambria Math" panose="02040503050406030204" pitchFamily="18" charset="0"/>
                            <a:cs typeface="Times New Roman" panose="02020603050405020304" pitchFamily="18" charset="0"/>
                          </a:rPr>
                          <m:t>𝛽</m:t>
                        </m:r>
                        <m:r>
                          <a:rPr lang="es-ES" sz="1400" i="1" dirty="0">
                            <a:latin typeface="Cambria Math" panose="02040503050406030204" pitchFamily="18" charset="0"/>
                            <a:ea typeface="Cambria Math" panose="02040503050406030204" pitchFamily="18" charset="0"/>
                            <a:cs typeface="Times New Roman" panose="02020603050405020304" pitchFamily="18" charset="0"/>
                          </a:rPr>
                          <m:t>)</m:t>
                        </m:r>
                      </m:e>
                      <m:sup>
                        <m:r>
                          <a:rPr lang="es-ES" sz="1400" i="1" dirty="0">
                            <a:latin typeface="Cambria Math" panose="02040503050406030204" pitchFamily="18" charset="0"/>
                            <a:ea typeface="Cambria Math" panose="02040503050406030204" pitchFamily="18" charset="0"/>
                            <a:cs typeface="Times New Roman" panose="02020603050405020304" pitchFamily="18" charset="0"/>
                          </a:rPr>
                          <m:t>−(</m:t>
                        </m:r>
                        <m:sSub>
                          <m:sSubPr>
                            <m:ctrlPr>
                              <a:rPr lang="es-ES" sz="1400" i="1" dirty="0">
                                <a:latin typeface="Cambria Math" panose="02040503050406030204" pitchFamily="18" charset="0"/>
                                <a:ea typeface="Cambria Math" panose="02040503050406030204" pitchFamily="18" charset="0"/>
                                <a:cs typeface="Times New Roman" panose="02020603050405020304" pitchFamily="18" charset="0"/>
                              </a:rPr>
                            </m:ctrlPr>
                          </m:sSubPr>
                          <m:e>
                            <m:r>
                              <a:rPr lang="es-ES" sz="1400" i="1" dirty="0">
                                <a:latin typeface="Cambria Math" panose="02040503050406030204" pitchFamily="18" charset="0"/>
                                <a:ea typeface="Cambria Math" panose="02040503050406030204" pitchFamily="18" charset="0"/>
                                <a:cs typeface="Times New Roman" panose="02020603050405020304" pitchFamily="18" charset="0"/>
                              </a:rPr>
                              <m:t>𝑛</m:t>
                            </m:r>
                          </m:e>
                          <m:sub>
                            <m:r>
                              <a:rPr lang="es-ES" sz="1400" i="1" dirty="0">
                                <a:latin typeface="Cambria Math" panose="02040503050406030204" pitchFamily="18" charset="0"/>
                                <a:ea typeface="Cambria Math" panose="02040503050406030204" pitchFamily="18" charset="0"/>
                                <a:cs typeface="Times New Roman" panose="02020603050405020304" pitchFamily="18" charset="0"/>
                              </a:rPr>
                              <m:t>𝑐</m:t>
                            </m:r>
                          </m:sub>
                        </m:sSub>
                        <m:r>
                          <a:rPr lang="es-ES" sz="1400" i="1" dirty="0">
                            <a:latin typeface="Cambria Math" panose="02040503050406030204" pitchFamily="18" charset="0"/>
                            <a:ea typeface="Cambria Math" panose="02040503050406030204" pitchFamily="18" charset="0"/>
                            <a:cs typeface="Times New Roman" panose="02020603050405020304" pitchFamily="18" charset="0"/>
                          </a:rPr>
                          <m:t>+1)</m:t>
                        </m:r>
                      </m:sup>
                    </m:sSup>
                    <m:r>
                      <a:rPr lang="es-ES" sz="1400" i="1" dirty="0">
                        <a:latin typeface="Cambria Math" panose="02040503050406030204" pitchFamily="18" charset="0"/>
                        <a:ea typeface="Cambria Math" panose="02040503050406030204" pitchFamily="18" charset="0"/>
                        <a:cs typeface="Times New Roman" panose="02020603050405020304" pitchFamily="18" charset="0"/>
                      </a:rPr>
                      <m:t> </m:t>
                    </m:r>
                    <m:r>
                      <a:rPr lang="es-ES" sz="1400" i="1" dirty="0">
                        <a:latin typeface="Cambria Math" panose="02040503050406030204" pitchFamily="18" charset="0"/>
                        <a:ea typeface="Cambria Math" panose="02040503050406030204" pitchFamily="18" charset="0"/>
                        <a:cs typeface="Times New Roman" panose="02020603050405020304" pitchFamily="18" charset="0"/>
                      </a:rPr>
                      <m:t>𝑦</m:t>
                    </m:r>
                    <m:r>
                      <a:rPr lang="es-ES" sz="1400" i="1" dirty="0">
                        <a:latin typeface="Cambria Math" panose="02040503050406030204" pitchFamily="18" charset="0"/>
                        <a:ea typeface="Cambria Math" panose="02040503050406030204" pitchFamily="18" charset="0"/>
                        <a:cs typeface="Times New Roman" panose="02020603050405020304" pitchFamily="18" charset="0"/>
                      </a:rPr>
                      <m:t> </m:t>
                    </m:r>
                    <m:r>
                      <a:rPr lang="el-GR" sz="1400" i="1" dirty="0">
                        <a:latin typeface="Cambria Math" panose="02040503050406030204" pitchFamily="18" charset="0"/>
                        <a:ea typeface="Cambria Math" panose="02040503050406030204" pitchFamily="18" charset="0"/>
                        <a:cs typeface="Times New Roman" panose="02020603050405020304" pitchFamily="18" charset="0"/>
                      </a:rPr>
                      <m:t>𝛽</m:t>
                    </m:r>
                  </m:oMath>
                </a14:m>
                <a:r>
                  <a:rPr lang="es-MX" sz="1400" dirty="0">
                    <a:latin typeface="Times New Roman" panose="02020603050405020304" pitchFamily="18" charset="0"/>
                    <a:cs typeface="Times New Roman" panose="02020603050405020304" pitchFamily="18" charset="0"/>
                  </a:rPr>
                  <a:t> se determina:</a:t>
                </a:r>
              </a:p>
              <a:p>
                <a:endParaRPr lang="es-MX" sz="1400" dirty="0"/>
              </a:p>
            </p:txBody>
          </p:sp>
        </mc:Choice>
        <mc:Fallback xmlns="">
          <p:sp>
            <p:nvSpPr>
              <p:cNvPr id="6" name="TextBox 5">
                <a:extLst>
                  <a:ext uri="{FF2B5EF4-FFF2-40B4-BE49-F238E27FC236}">
                    <a16:creationId xmlns:a16="http://schemas.microsoft.com/office/drawing/2014/main" id="{8DAB2878-CCB9-44B5-98F9-2DD6DD842BD3}"/>
                  </a:ext>
                </a:extLst>
              </p:cNvPr>
              <p:cNvSpPr txBox="1">
                <a:spLocks noRot="1" noChangeAspect="1" noMove="1" noResize="1" noEditPoints="1" noAdjustHandles="1" noChangeArrowheads="1" noChangeShapeType="1" noTextEdit="1"/>
              </p:cNvSpPr>
              <p:nvPr/>
            </p:nvSpPr>
            <p:spPr>
              <a:xfrm>
                <a:off x="1404629" y="3433548"/>
                <a:ext cx="3250955" cy="439800"/>
              </a:xfrm>
              <a:prstGeom prst="rect">
                <a:avLst/>
              </a:prstGeom>
              <a:blipFill>
                <a:blip r:embed="rId4"/>
                <a:stretch>
                  <a:fillRect l="-1873" t="-9722" r="-1498"/>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DF544F-EAC5-47A4-A706-932DF824905A}"/>
                  </a:ext>
                </a:extLst>
              </p:cNvPr>
              <p:cNvSpPr txBox="1"/>
              <p:nvPr/>
            </p:nvSpPr>
            <p:spPr>
              <a:xfrm>
                <a:off x="1404628" y="3996380"/>
                <a:ext cx="3799438" cy="384529"/>
              </a:xfrm>
              <a:prstGeom prst="rect">
                <a:avLst/>
              </a:prstGeom>
              <a:noFill/>
            </p:spPr>
            <p:txBody>
              <a:bodyPr wrap="none" lIns="0" tIns="0" rIns="0" bIns="0" rtlCol="0">
                <a:spAutoFit/>
              </a:bodyPr>
              <a:lstStyle/>
              <a:p>
                <a14:m>
                  <m:oMath xmlns:m="http://schemas.openxmlformats.org/officeDocument/2006/math">
                    <m:r>
                      <a:rPr lang="es-MX" sz="1400" i="1" smtClean="0">
                        <a:latin typeface="Cambria Math" panose="02040503050406030204" pitchFamily="18" charset="0"/>
                        <a:ea typeface="Cambria Math" panose="02040503050406030204" pitchFamily="18" charset="0"/>
                      </a:rPr>
                      <m:t>𝛽</m:t>
                    </m:r>
                    <m:r>
                      <a:rPr lang="es-ES" sz="1400" i="1">
                        <a:latin typeface="Cambria Math" panose="02040503050406030204" pitchFamily="18" charset="0"/>
                        <a:ea typeface="Cambria Math" panose="02040503050406030204" pitchFamily="18" charset="0"/>
                      </a:rPr>
                      <m:t>=1+</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2</m:t>
                        </m:r>
                      </m:num>
                      <m:den>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r>
                          <a:rPr lang="es-ES" sz="1400" i="1">
                            <a:latin typeface="Cambria Math" panose="02040503050406030204" pitchFamily="18" charset="0"/>
                            <a:ea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den>
                    </m:f>
                  </m:oMath>
                </a14:m>
                <a:r>
                  <a:rPr lang="es-MX" sz="1400" dirty="0"/>
                  <a:t>min[(</a:t>
                </a:r>
                <a14:m>
                  <m:oMath xmlns:m="http://schemas.openxmlformats.org/officeDocument/2006/math">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m:t>
                        </m:r>
                      </m:sup>
                    </m:sSubSup>
                    <m:r>
                      <a:rPr lang="es-ES" sz="1400" i="1">
                        <a:latin typeface="Cambria Math" panose="02040503050406030204" pitchFamily="18" charset="0"/>
                        <a:ea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𝑙</m:t>
                        </m:r>
                        <m:r>
                          <a:rPr lang="es-ES" sz="1400" b="0" i="1" smtClean="0">
                            <a:latin typeface="Cambria Math" panose="02040503050406030204" pitchFamily="18" charset="0"/>
                            <a:ea typeface="Cambria Math" panose="02040503050406030204" pitchFamily="18" charset="0"/>
                          </a:rPr>
                          <m:t>𝑖</m:t>
                        </m:r>
                        <m:r>
                          <a:rPr lang="es-ES" sz="1400" i="1">
                            <a:latin typeface="Cambria Math" panose="02040503050406030204" pitchFamily="18" charset="0"/>
                            <a:ea typeface="Cambria Math" panose="02040503050406030204" pitchFamily="18" charset="0"/>
                          </a:rPr>
                          <m:t>)</m:t>
                        </m:r>
                      </m:sup>
                    </m:sSubSup>
                  </m:oMath>
                </a14:m>
                <a:r>
                  <a:rPr lang="es-MX" sz="1400" dirty="0"/>
                  <a:t>),(</a:t>
                </a:r>
                <a14:m>
                  <m:oMath xmlns:m="http://schemas.openxmlformats.org/officeDocument/2006/math">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m:t>
                        </m:r>
                        <m:r>
                          <a:rPr lang="es-ES" sz="1400" b="0" i="1" smtClean="0">
                            <a:latin typeface="Cambria Math" panose="02040503050406030204" pitchFamily="18" charset="0"/>
                            <a:ea typeface="Cambria Math" panose="02040503050406030204" pitchFamily="18" charset="0"/>
                          </a:rPr>
                          <m:t>𝑙𝑠</m:t>
                        </m:r>
                        <m:r>
                          <a:rPr lang="es-ES" sz="1400" i="1">
                            <a:latin typeface="Cambria Math" panose="02040503050406030204" pitchFamily="18" charset="0"/>
                            <a:ea typeface="Cambria Math" panose="02040503050406030204" pitchFamily="18" charset="0"/>
                          </a:rPr>
                          <m:t>)</m:t>
                        </m:r>
                      </m:sup>
                    </m:sSubSup>
                    <m:r>
                      <a:rPr lang="es-ES" sz="1400" i="1">
                        <a:latin typeface="Cambria Math" panose="02040503050406030204" pitchFamily="18" charset="0"/>
                        <a:ea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2</m:t>
                        </m:r>
                        <m:r>
                          <a:rPr lang="es-ES" sz="1400" i="1">
                            <a:latin typeface="Cambria Math" panose="02040503050406030204" pitchFamily="18" charset="0"/>
                            <a:ea typeface="Cambria Math" panose="02040503050406030204" pitchFamily="18" charset="0"/>
                          </a:rPr>
                          <m:t>)</m:t>
                        </m:r>
                      </m:sup>
                    </m:sSubSup>
                  </m:oMath>
                </a14:m>
                <a:r>
                  <a:rPr lang="es-MX" sz="1400" dirty="0"/>
                  <a:t>) ],</a:t>
                </a:r>
              </a:p>
            </p:txBody>
          </p:sp>
        </mc:Choice>
        <mc:Fallback xmlns="">
          <p:sp>
            <p:nvSpPr>
              <p:cNvPr id="7" name="TextBox 6">
                <a:extLst>
                  <a:ext uri="{FF2B5EF4-FFF2-40B4-BE49-F238E27FC236}">
                    <a16:creationId xmlns:a16="http://schemas.microsoft.com/office/drawing/2014/main" id="{FDDF544F-EAC5-47A4-A706-932DF824905A}"/>
                  </a:ext>
                </a:extLst>
              </p:cNvPr>
              <p:cNvSpPr txBox="1">
                <a:spLocks noRot="1" noChangeAspect="1" noMove="1" noResize="1" noEditPoints="1" noAdjustHandles="1" noChangeArrowheads="1" noChangeShapeType="1" noTextEdit="1"/>
              </p:cNvSpPr>
              <p:nvPr/>
            </p:nvSpPr>
            <p:spPr>
              <a:xfrm>
                <a:off x="1404628" y="3996380"/>
                <a:ext cx="3799438" cy="384529"/>
              </a:xfrm>
              <a:prstGeom prst="rect">
                <a:avLst/>
              </a:prstGeom>
              <a:blipFill>
                <a:blip r:embed="rId5"/>
                <a:stretch>
                  <a:fillRect l="-2083" t="-4762" b="-1111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138481-2FEB-4C43-A19F-188BC2874FF5}"/>
                  </a:ext>
                </a:extLst>
              </p:cNvPr>
              <p:cNvSpPr txBox="1"/>
              <p:nvPr/>
            </p:nvSpPr>
            <p:spPr>
              <a:xfrm>
                <a:off x="1335742" y="5747532"/>
                <a:ext cx="3432927"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1400" i="1">
                              <a:latin typeface="Cambria Math" panose="02040503050406030204" pitchFamily="18" charset="0"/>
                            </a:rPr>
                          </m:ctrlPr>
                        </m:sSubSupPr>
                        <m:e>
                          <m:r>
                            <a:rPr lang="es-ES" sz="1400" i="1">
                              <a:latin typeface="Cambria Math" panose="02040503050406030204" pitchFamily="18" charset="0"/>
                            </a:rPr>
                            <m:t>𝐻</m:t>
                          </m:r>
                        </m:e>
                        <m:sub>
                          <m:r>
                            <a:rPr lang="es-ES" sz="1400" i="1">
                              <a:latin typeface="Cambria Math" panose="02040503050406030204" pitchFamily="18" charset="0"/>
                            </a:rPr>
                            <m:t>𝑖</m:t>
                          </m:r>
                        </m:sub>
                        <m:sup>
                          <m:r>
                            <a:rPr lang="es-ES" sz="1400" i="1">
                              <a:latin typeface="Cambria Math" panose="02040503050406030204" pitchFamily="18" charset="0"/>
                            </a:rPr>
                            <m:t>(1)</m:t>
                          </m:r>
                        </m:sup>
                      </m:sSubSup>
                      <m:r>
                        <a:rPr lang="es-ES" sz="1400" i="1">
                          <a:latin typeface="Cambria Math" panose="02040503050406030204" pitchFamily="18" charset="0"/>
                        </a:rPr>
                        <m:t>=0.5</m:t>
                      </m:r>
                      <m:d>
                        <m:dPr>
                          <m:begChr m:val="["/>
                          <m:endChr m:val="]"/>
                          <m:ctrlPr>
                            <a:rPr lang="es-MX" sz="1400" i="1">
                              <a:latin typeface="Cambria Math" panose="02040503050406030204" pitchFamily="18" charset="0"/>
                            </a:rPr>
                          </m:ctrlPr>
                        </m:dPr>
                        <m:e>
                          <m:d>
                            <m:dPr>
                              <m:ctrlPr>
                                <a:rPr lang="es-MX" sz="1400" i="1">
                                  <a:latin typeface="Cambria Math" panose="02040503050406030204" pitchFamily="18" charset="0"/>
                                </a:rPr>
                              </m:ctrlPr>
                            </m:dPr>
                            <m:e>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r>
                                <a:rPr lang="es-MX" sz="1400" i="1">
                                  <a:latin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e>
                          </m:d>
                          <m:r>
                            <a:rPr lang="es-MX" sz="1400" i="1">
                              <a:latin typeface="Cambria Math" panose="02040503050406030204" pitchFamily="18" charset="0"/>
                            </a:rPr>
                            <m:t>−</m:t>
                          </m:r>
                          <m:sSub>
                            <m:sSubPr>
                              <m:ctrlPr>
                                <a:rPr lang="es-ES"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ea typeface="Cambria Math" panose="02040503050406030204" pitchFamily="18" charset="0"/>
                                </a:rPr>
                                <m:t>𝑐</m:t>
                              </m:r>
                            </m:sub>
                          </m:sSub>
                          <m:d>
                            <m:dPr>
                              <m:begChr m:val="|"/>
                              <m:endChr m:val="|"/>
                              <m:ctrlPr>
                                <a:rPr lang="es-MX" sz="1400" i="1">
                                  <a:latin typeface="Cambria Math" panose="02040503050406030204" pitchFamily="18" charset="0"/>
                                </a:rPr>
                              </m:ctrlPr>
                            </m:dPr>
                            <m:e>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r>
                                <a:rPr lang="es-MX" sz="1400" i="1">
                                  <a:latin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e>
                          </m:d>
                        </m:e>
                      </m:d>
                      <m:r>
                        <a:rPr lang="es-MX" sz="1400" i="1">
                          <a:latin typeface="Cambria Math" panose="02040503050406030204" pitchFamily="18" charset="0"/>
                        </a:rPr>
                        <m:t>,</m:t>
                      </m:r>
                    </m:oMath>
                  </m:oMathPara>
                </a14:m>
                <a:endParaRPr lang="es-MX" sz="1400" dirty="0"/>
              </a:p>
            </p:txBody>
          </p:sp>
        </mc:Choice>
        <mc:Fallback xmlns="">
          <p:sp>
            <p:nvSpPr>
              <p:cNvPr id="21" name="TextBox 20">
                <a:extLst>
                  <a:ext uri="{FF2B5EF4-FFF2-40B4-BE49-F238E27FC236}">
                    <a16:creationId xmlns:a16="http://schemas.microsoft.com/office/drawing/2014/main" id="{CE138481-2FEB-4C43-A19F-188BC2874FF5}"/>
                  </a:ext>
                </a:extLst>
              </p:cNvPr>
              <p:cNvSpPr txBox="1">
                <a:spLocks noRot="1" noChangeAspect="1" noMove="1" noResize="1" noEditPoints="1" noAdjustHandles="1" noChangeArrowheads="1" noChangeShapeType="1" noTextEdit="1"/>
              </p:cNvSpPr>
              <p:nvPr/>
            </p:nvSpPr>
            <p:spPr>
              <a:xfrm>
                <a:off x="1335742" y="5747532"/>
                <a:ext cx="3432927" cy="322396"/>
              </a:xfrm>
              <a:prstGeom prst="rect">
                <a:avLst/>
              </a:prstGeom>
              <a:blipFill>
                <a:blip r:embed="rId6"/>
                <a:stretch>
                  <a:fillRect l="-710" b="-566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B9DA87D-C025-48BF-A163-0D25E7943615}"/>
                  </a:ext>
                </a:extLst>
              </p:cNvPr>
              <p:cNvSpPr txBox="1"/>
              <p:nvPr/>
            </p:nvSpPr>
            <p:spPr>
              <a:xfrm>
                <a:off x="1347666" y="6247297"/>
                <a:ext cx="3432927"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1400" i="1">
                              <a:latin typeface="Cambria Math" panose="02040503050406030204" pitchFamily="18" charset="0"/>
                            </a:rPr>
                          </m:ctrlPr>
                        </m:sSubSupPr>
                        <m:e>
                          <m:r>
                            <a:rPr lang="es-ES" sz="1400" i="1">
                              <a:latin typeface="Cambria Math" panose="02040503050406030204" pitchFamily="18" charset="0"/>
                            </a:rPr>
                            <m:t>𝐻</m:t>
                          </m:r>
                        </m:e>
                        <m:sub>
                          <m:r>
                            <a:rPr lang="es-ES" sz="1400" i="1">
                              <a:latin typeface="Cambria Math" panose="02040503050406030204" pitchFamily="18" charset="0"/>
                            </a:rPr>
                            <m:t>𝑖</m:t>
                          </m:r>
                        </m:sub>
                        <m:sup>
                          <m:r>
                            <a:rPr lang="es-ES" sz="1400" i="1">
                              <a:latin typeface="Cambria Math" panose="02040503050406030204" pitchFamily="18" charset="0"/>
                            </a:rPr>
                            <m:t>(2)</m:t>
                          </m:r>
                        </m:sup>
                      </m:sSubSup>
                      <m:r>
                        <a:rPr lang="es-ES" sz="1400" i="1">
                          <a:latin typeface="Cambria Math" panose="02040503050406030204" pitchFamily="18" charset="0"/>
                        </a:rPr>
                        <m:t>=0.5</m:t>
                      </m:r>
                      <m:d>
                        <m:dPr>
                          <m:begChr m:val="["/>
                          <m:endChr m:val="]"/>
                          <m:ctrlPr>
                            <a:rPr lang="es-MX" sz="1400" i="1">
                              <a:latin typeface="Cambria Math" panose="02040503050406030204" pitchFamily="18" charset="0"/>
                            </a:rPr>
                          </m:ctrlPr>
                        </m:dPr>
                        <m:e>
                          <m:d>
                            <m:dPr>
                              <m:ctrlPr>
                                <a:rPr lang="es-MX" sz="1400" i="1">
                                  <a:latin typeface="Cambria Math" panose="02040503050406030204" pitchFamily="18" charset="0"/>
                                </a:rPr>
                              </m:ctrlPr>
                            </m:dPr>
                            <m:e>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r>
                                <a:rPr lang="es-MX" sz="1400" i="1">
                                  <a:latin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e>
                          </m:d>
                          <m:r>
                            <a:rPr lang="es-MX" sz="1400" i="1">
                              <a:latin typeface="Cambria Math" panose="02040503050406030204" pitchFamily="18" charset="0"/>
                              <a:ea typeface="Cambria Math" panose="02040503050406030204" pitchFamily="18" charset="0"/>
                            </a:rPr>
                            <m:t>+</m:t>
                          </m:r>
                          <m:sSub>
                            <m:sSubPr>
                              <m:ctrlPr>
                                <a:rPr lang="es-ES"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ea typeface="Cambria Math" panose="02040503050406030204" pitchFamily="18" charset="0"/>
                                </a:rPr>
                                <m:t>𝑐</m:t>
                              </m:r>
                            </m:sub>
                          </m:sSub>
                          <m:d>
                            <m:dPr>
                              <m:begChr m:val="|"/>
                              <m:endChr m:val="|"/>
                              <m:ctrlPr>
                                <a:rPr lang="es-MX" sz="1400" i="1">
                                  <a:latin typeface="Cambria Math" panose="02040503050406030204" pitchFamily="18" charset="0"/>
                                </a:rPr>
                              </m:ctrlPr>
                            </m:dPr>
                            <m:e>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r>
                                <a:rPr lang="es-MX" sz="1400" i="1">
                                  <a:latin typeface="Cambria Math" panose="02040503050406030204" pitchFamily="18" charset="0"/>
                                </a:rPr>
                                <m:t>−</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e>
                          </m:d>
                        </m:e>
                      </m:d>
                      <m:r>
                        <a:rPr lang="es-MX" sz="1400" i="1">
                          <a:latin typeface="Cambria Math" panose="02040503050406030204" pitchFamily="18" charset="0"/>
                          <a:ea typeface="Cambria Math" panose="02040503050406030204" pitchFamily="18" charset="0"/>
                        </a:rPr>
                        <m:t>.</m:t>
                      </m:r>
                    </m:oMath>
                  </m:oMathPara>
                </a14:m>
                <a:endParaRPr lang="es-MX" sz="1400" dirty="0"/>
              </a:p>
            </p:txBody>
          </p:sp>
        </mc:Choice>
        <mc:Fallback xmlns="">
          <p:sp>
            <p:nvSpPr>
              <p:cNvPr id="22" name="TextBox 21">
                <a:extLst>
                  <a:ext uri="{FF2B5EF4-FFF2-40B4-BE49-F238E27FC236}">
                    <a16:creationId xmlns:a16="http://schemas.microsoft.com/office/drawing/2014/main" id="{CB9DA87D-C025-48BF-A163-0D25E7943615}"/>
                  </a:ext>
                </a:extLst>
              </p:cNvPr>
              <p:cNvSpPr txBox="1">
                <a:spLocks noRot="1" noChangeAspect="1" noMove="1" noResize="1" noEditPoints="1" noAdjustHandles="1" noChangeArrowheads="1" noChangeShapeType="1" noTextEdit="1"/>
              </p:cNvSpPr>
              <p:nvPr/>
            </p:nvSpPr>
            <p:spPr>
              <a:xfrm>
                <a:off x="1347666" y="6247297"/>
                <a:ext cx="3432927" cy="322396"/>
              </a:xfrm>
              <a:prstGeom prst="rect">
                <a:avLst/>
              </a:prstGeom>
              <a:blipFill>
                <a:blip r:embed="rId7"/>
                <a:stretch>
                  <a:fillRect l="-710" b="-566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B91188D-B59C-4571-A2B4-2A331F01BDBD}"/>
                  </a:ext>
                </a:extLst>
              </p:cNvPr>
              <p:cNvSpPr txBox="1"/>
              <p:nvPr/>
            </p:nvSpPr>
            <p:spPr>
              <a:xfrm>
                <a:off x="1335743" y="4499059"/>
                <a:ext cx="4254543" cy="763799"/>
              </a:xfrm>
              <a:prstGeom prst="rect">
                <a:avLst/>
              </a:prstGeom>
              <a:noFill/>
            </p:spPr>
            <p:txBody>
              <a:bodyPr wrap="square" lIns="0" tIns="0" rIns="0" bIns="0" rtlCol="0">
                <a:spAutoFit/>
              </a:bodyPr>
              <a:lstStyle/>
              <a:p>
                <a14:m>
                  <m:oMath xmlns:m="http://schemas.openxmlformats.org/officeDocument/2006/math">
                    <m:r>
                      <m:rPr>
                        <m:nor/>
                      </m:rPr>
                      <a:rPr lang="es-MX" sz="1400" dirty="0" smtClean="0">
                        <a:latin typeface="Times New Roman" panose="02020603050405020304" pitchFamily="18" charset="0"/>
                        <a:cs typeface="Times New Roman" panose="02020603050405020304" pitchFamily="18" charset="0"/>
                      </a:rPr>
                      <m:t>donde</m:t>
                    </m:r>
                    <m:r>
                      <m:rPr>
                        <m:nor/>
                      </m:rPr>
                      <a:rPr lang="es-ES" sz="1400" dirty="0" smtClean="0">
                        <a:latin typeface="Times New Roman" panose="02020603050405020304" pitchFamily="18" charset="0"/>
                        <a:cs typeface="Times New Roman" panose="02020603050405020304" pitchFamily="18" charset="0"/>
                      </a:rPr>
                      <m:t> </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MX"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(1)</m:t>
                        </m:r>
                      </m:sup>
                    </m:sSubSup>
                    <m:r>
                      <a:rPr lang="es-ES" sz="1400" i="1">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𝑦</m:t>
                    </m:r>
                    <m:r>
                      <a:rPr lang="es-ES" sz="1400" i="1">
                        <a:latin typeface="Cambria Math" panose="02040503050406030204" pitchFamily="18" charset="0"/>
                        <a:ea typeface="Cambria Math" panose="02040503050406030204" pitchFamily="18" charset="0"/>
                      </a:rPr>
                      <m:t> </m:t>
                    </m:r>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MX"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(2)</m:t>
                        </m:r>
                      </m:sup>
                    </m:sSubSup>
                  </m:oMath>
                </a14:m>
                <a:r>
                  <a:rPr lang="es-ES" sz="1400" i="1" dirty="0">
                    <a:latin typeface="Times New Roman" panose="02020603050405020304" pitchFamily="18" charset="0"/>
                    <a:ea typeface="Cambria Math" panose="02040503050406030204" pitchFamily="18" charset="0"/>
                    <a:cs typeface="Times New Roman" panose="02020603050405020304" pitchFamily="18" charset="0"/>
                  </a:rPr>
                  <a:t> </a:t>
                </a:r>
                <a:r>
                  <a:rPr lang="es-ES" sz="1400" dirty="0">
                    <a:latin typeface="Times New Roman" panose="02020603050405020304" pitchFamily="18" charset="0"/>
                    <a:ea typeface="Cambria Math" panose="02040503050406030204" pitchFamily="18" charset="0"/>
                    <a:cs typeface="Times New Roman" panose="02020603050405020304" pitchFamily="18" charset="0"/>
                  </a:rPr>
                  <a:t>son las variables </a:t>
                </a:r>
                <a:r>
                  <a:rPr lang="es-ES" sz="1400" i="1" dirty="0">
                    <a:latin typeface="Times New Roman" panose="02020603050405020304" pitchFamily="18" charset="0"/>
                    <a:ea typeface="Cambria Math" panose="02040503050406030204" pitchFamily="18" charset="0"/>
                    <a:cs typeface="Times New Roman" panose="02020603050405020304" pitchFamily="18" charset="0"/>
                  </a:rPr>
                  <a:t>i</a:t>
                </a:r>
                <a:r>
                  <a:rPr lang="es-ES" sz="1400" dirty="0">
                    <a:latin typeface="Times New Roman" panose="02020603050405020304" pitchFamily="18" charset="0"/>
                    <a:ea typeface="Cambria Math" panose="02040503050406030204" pitchFamily="18" charset="0"/>
                    <a:cs typeface="Times New Roman" panose="02020603050405020304" pitchFamily="18" charset="0"/>
                  </a:rPr>
                  <a:t> de los padres 1 y 2,</a:t>
                </a:r>
              </a:p>
              <a:p>
                <a:r>
                  <a:rPr lang="es-ES" sz="1400" dirty="0">
                    <a:latin typeface="Times New Roman" panose="02020603050405020304" pitchFamily="18" charset="0"/>
                    <a:ea typeface="Cambria Math" panose="02040503050406030204" pitchFamily="18" charset="0"/>
                    <a:cs typeface="Times New Roman" panose="02020603050405020304" pitchFamily="18" charset="0"/>
                  </a:rPr>
                  <a:t>respectivamente; </a:t>
                </a:r>
                <a14:m>
                  <m:oMath xmlns:m="http://schemas.openxmlformats.org/officeDocument/2006/math">
                    <m:sSubSup>
                      <m:sSubSupPr>
                        <m:ctrlPr>
                          <a:rPr lang="es-ES" sz="1400" i="1">
                            <a:latin typeface="Cambria Math" panose="02040503050406030204" pitchFamily="18" charset="0"/>
                            <a:ea typeface="Cambria Math" panose="02040503050406030204" pitchFamily="18" charset="0"/>
                          </a:rPr>
                        </m:ctrlPr>
                      </m:sSubSupPr>
                      <m:e>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𝑙</m:t>
                        </m:r>
                        <m:r>
                          <a:rPr lang="es-ES" sz="1400" b="0" i="1" smtClean="0">
                            <a:latin typeface="Cambria Math" panose="02040503050406030204" pitchFamily="18" charset="0"/>
                            <a:ea typeface="Cambria Math" panose="02040503050406030204" pitchFamily="18" charset="0"/>
                          </a:rPr>
                          <m:t>𝑖</m:t>
                        </m:r>
                        <m:r>
                          <a:rPr lang="es-ES" sz="1400" i="1">
                            <a:latin typeface="Cambria Math" panose="02040503050406030204" pitchFamily="18" charset="0"/>
                            <a:ea typeface="Cambria Math" panose="02040503050406030204" pitchFamily="18" charset="0"/>
                          </a:rPr>
                          <m:t>)</m:t>
                        </m:r>
                      </m:sup>
                    </m:sSubSup>
                    <m:sSubSup>
                      <m:sSubSupPr>
                        <m:ctrlPr>
                          <a:rPr lang="es-ES" sz="1400" i="1">
                            <a:latin typeface="Cambria Math" panose="02040503050406030204" pitchFamily="18" charset="0"/>
                            <a:ea typeface="Cambria Math" panose="02040503050406030204" pitchFamily="18" charset="0"/>
                          </a:rPr>
                        </m:ctrlPr>
                      </m:sSubSupPr>
                      <m:e>
                        <m:r>
                          <a:rPr lang="es-ES" sz="1400" i="1">
                            <a:latin typeface="Cambria Math" panose="02040503050406030204" pitchFamily="18" charset="0"/>
                            <a:ea typeface="Cambria Math" panose="02040503050406030204" pitchFamily="18" charset="0"/>
                          </a:rPr>
                          <m:t>𝑦</m:t>
                        </m:r>
                        <m:r>
                          <a:rPr lang="es-MX" sz="1400" i="1">
                            <a:latin typeface="Cambria Math" panose="02040503050406030204" pitchFamily="18" charset="0"/>
                            <a:ea typeface="Cambria Math" panose="02040503050406030204" pitchFamily="18" charset="0"/>
                          </a:rPr>
                          <m:t> </m:t>
                        </m:r>
                        <m:r>
                          <a:rPr lang="es-MX" sz="1400" i="1">
                            <a:latin typeface="Cambria Math" panose="02040503050406030204" pitchFamily="18" charset="0"/>
                            <a:ea typeface="Cambria Math" panose="02040503050406030204" pitchFamily="18" charset="0"/>
                          </a:rPr>
                          <m:t>𝑃</m:t>
                        </m:r>
                      </m:e>
                      <m:sub>
                        <m:r>
                          <a:rPr lang="es-ES" sz="1400" i="1">
                            <a:latin typeface="Cambria Math" panose="02040503050406030204" pitchFamily="18" charset="0"/>
                            <a:ea typeface="Cambria Math" panose="02040503050406030204" pitchFamily="18" charset="0"/>
                          </a:rPr>
                          <m:t>𝑖</m:t>
                        </m:r>
                      </m:sub>
                      <m:sup>
                        <m:r>
                          <a:rPr lang="es-ES" sz="1400" i="1">
                            <a:latin typeface="Cambria Math" panose="02040503050406030204" pitchFamily="18" charset="0"/>
                            <a:ea typeface="Cambria Math" panose="02040503050406030204" pitchFamily="18" charset="0"/>
                          </a:rPr>
                          <m:t>(</m:t>
                        </m:r>
                        <m:r>
                          <a:rPr lang="es-ES" sz="1400" b="0" i="1" smtClean="0">
                            <a:latin typeface="Cambria Math" panose="02040503050406030204" pitchFamily="18" charset="0"/>
                            <a:ea typeface="Cambria Math" panose="02040503050406030204" pitchFamily="18" charset="0"/>
                          </a:rPr>
                          <m:t>𝑙𝑠</m:t>
                        </m:r>
                        <m:r>
                          <a:rPr lang="es-ES" sz="1400" i="1">
                            <a:latin typeface="Cambria Math" panose="02040503050406030204" pitchFamily="18" charset="0"/>
                            <a:ea typeface="Cambria Math" panose="02040503050406030204" pitchFamily="18" charset="0"/>
                          </a:rPr>
                          <m:t>)</m:t>
                        </m:r>
                      </m:sup>
                    </m:sSubSup>
                    <m:r>
                      <a:rPr lang="es-MX" sz="1400" i="1">
                        <a:latin typeface="Cambria Math" panose="02040503050406030204" pitchFamily="18" charset="0"/>
                        <a:ea typeface="Cambria Math" panose="02040503050406030204" pitchFamily="18" charset="0"/>
                      </a:rPr>
                      <m:t> </m:t>
                    </m:r>
                  </m:oMath>
                </a14:m>
                <a:r>
                  <a:rPr lang="es-MX" sz="1400" dirty="0">
                    <a:latin typeface="Times New Roman" panose="02020603050405020304" pitchFamily="18" charset="0"/>
                    <a:cs typeface="Times New Roman" panose="02020603050405020304" pitchFamily="18" charset="0"/>
                  </a:rPr>
                  <a:t>son las fronteras inferior y superior de la variable </a:t>
                </a:r>
                <a:r>
                  <a:rPr lang="es-MX" sz="1400" i="1" dirty="0">
                    <a:latin typeface="Times New Roman" panose="02020603050405020304" pitchFamily="18" charset="0"/>
                    <a:cs typeface="Times New Roman" panose="02020603050405020304" pitchFamily="18" charset="0"/>
                  </a:rPr>
                  <a:t>i</a:t>
                </a:r>
                <a:r>
                  <a:rPr lang="es-MX" sz="1400" dirty="0">
                    <a:latin typeface="Times New Roman" panose="02020603050405020304" pitchFamily="18" charset="0"/>
                    <a:cs typeface="Times New Roman" panose="02020603050405020304" pitchFamily="18" charset="0"/>
                  </a:rPr>
                  <a:t>, respectivamente.</a:t>
                </a:r>
              </a:p>
            </p:txBody>
          </p:sp>
        </mc:Choice>
        <mc:Fallback xmlns="">
          <p:sp>
            <p:nvSpPr>
              <p:cNvPr id="23" name="TextBox 22">
                <a:extLst>
                  <a:ext uri="{FF2B5EF4-FFF2-40B4-BE49-F238E27FC236}">
                    <a16:creationId xmlns:a16="http://schemas.microsoft.com/office/drawing/2014/main" id="{EB91188D-B59C-4571-A2B4-2A331F01BDBD}"/>
                  </a:ext>
                </a:extLst>
              </p:cNvPr>
              <p:cNvSpPr txBox="1">
                <a:spLocks noRot="1" noChangeAspect="1" noMove="1" noResize="1" noEditPoints="1" noAdjustHandles="1" noChangeArrowheads="1" noChangeShapeType="1" noTextEdit="1"/>
              </p:cNvSpPr>
              <p:nvPr/>
            </p:nvSpPr>
            <p:spPr>
              <a:xfrm>
                <a:off x="1335743" y="4499059"/>
                <a:ext cx="4254543" cy="763799"/>
              </a:xfrm>
              <a:prstGeom prst="rect">
                <a:avLst/>
              </a:prstGeom>
              <a:blipFill>
                <a:blip r:embed="rId8"/>
                <a:stretch>
                  <a:fillRect l="-2579" t="-1600" b="-136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93D0D4D-EE1C-40D7-9ADE-977754C9BC0D}"/>
                  </a:ext>
                </a:extLst>
              </p:cNvPr>
              <p:cNvSpPr txBox="1"/>
              <p:nvPr/>
            </p:nvSpPr>
            <p:spPr>
              <a:xfrm>
                <a:off x="1206513" y="5341698"/>
                <a:ext cx="2034245"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s-ES" sz="1400" dirty="0">
                          <a:latin typeface="Times New Roman" panose="02020603050405020304" pitchFamily="18" charset="0"/>
                          <a:cs typeface="Times New Roman" panose="02020603050405020304" pitchFamily="18" charset="0"/>
                        </a:rPr>
                        <m:t>Los</m:t>
                      </m:r>
                      <m:r>
                        <m:rPr>
                          <m:nor/>
                        </m:rPr>
                        <a:rPr lang="es-ES" sz="1400" dirty="0">
                          <a:latin typeface="Times New Roman" panose="02020603050405020304" pitchFamily="18" charset="0"/>
                          <a:cs typeface="Times New Roman" panose="02020603050405020304" pitchFamily="18" charset="0"/>
                        </a:rPr>
                        <m:t> </m:t>
                      </m:r>
                      <m:r>
                        <m:rPr>
                          <m:nor/>
                        </m:rPr>
                        <a:rPr lang="es-ES" sz="1400" dirty="0">
                          <a:latin typeface="Times New Roman" panose="02020603050405020304" pitchFamily="18" charset="0"/>
                          <a:cs typeface="Times New Roman" panose="02020603050405020304" pitchFamily="18" charset="0"/>
                        </a:rPr>
                        <m:t>hijos</m:t>
                      </m:r>
                      <m:r>
                        <m:rPr>
                          <m:nor/>
                        </m:rPr>
                        <a:rPr lang="es-ES" sz="1400" dirty="0">
                          <a:latin typeface="Times New Roman" panose="02020603050405020304" pitchFamily="18" charset="0"/>
                          <a:cs typeface="Times New Roman" panose="02020603050405020304" pitchFamily="18" charset="0"/>
                        </a:rPr>
                        <m:t> </m:t>
                      </m:r>
                      <m:r>
                        <m:rPr>
                          <m:nor/>
                        </m:rPr>
                        <a:rPr lang="es-ES" sz="1400" dirty="0">
                          <a:latin typeface="Times New Roman" panose="02020603050405020304" pitchFamily="18" charset="0"/>
                          <a:cs typeface="Times New Roman" panose="02020603050405020304" pitchFamily="18" charset="0"/>
                        </a:rPr>
                        <m:t>se</m:t>
                      </m:r>
                      <m:r>
                        <m:rPr>
                          <m:nor/>
                        </m:rPr>
                        <a:rPr lang="es-ES" sz="1400" dirty="0">
                          <a:latin typeface="Times New Roman" panose="02020603050405020304" pitchFamily="18" charset="0"/>
                          <a:cs typeface="Times New Roman" panose="02020603050405020304" pitchFamily="18" charset="0"/>
                        </a:rPr>
                        <m:t> </m:t>
                      </m:r>
                      <m:r>
                        <m:rPr>
                          <m:nor/>
                        </m:rPr>
                        <a:rPr lang="es-ES" sz="1400" dirty="0">
                          <a:latin typeface="Times New Roman" panose="02020603050405020304" pitchFamily="18" charset="0"/>
                          <a:cs typeface="Times New Roman" panose="02020603050405020304" pitchFamily="18" charset="0"/>
                        </a:rPr>
                        <m:t>determinan</m:t>
                      </m:r>
                      <m:r>
                        <m:rPr>
                          <m:nor/>
                        </m:rPr>
                        <a:rPr lang="es-ES" sz="1400" dirty="0">
                          <a:latin typeface="Times New Roman" panose="02020603050405020304" pitchFamily="18" charset="0"/>
                          <a:cs typeface="Times New Roman" panose="02020603050405020304" pitchFamily="18" charset="0"/>
                        </a:rPr>
                        <m:t>:</m:t>
                      </m:r>
                    </m:oMath>
                  </m:oMathPara>
                </a14:m>
                <a:endParaRPr lang="es-MX" sz="1400" dirty="0"/>
              </a:p>
            </p:txBody>
          </p:sp>
        </mc:Choice>
        <mc:Fallback xmlns="">
          <p:sp>
            <p:nvSpPr>
              <p:cNvPr id="25" name="TextBox 24">
                <a:extLst>
                  <a:ext uri="{FF2B5EF4-FFF2-40B4-BE49-F238E27FC236}">
                    <a16:creationId xmlns:a16="http://schemas.microsoft.com/office/drawing/2014/main" id="{793D0D4D-EE1C-40D7-9ADE-977754C9BC0D}"/>
                  </a:ext>
                </a:extLst>
              </p:cNvPr>
              <p:cNvSpPr txBox="1">
                <a:spLocks noRot="1" noChangeAspect="1" noMove="1" noResize="1" noEditPoints="1" noAdjustHandles="1" noChangeArrowheads="1" noChangeShapeType="1" noTextEdit="1"/>
              </p:cNvSpPr>
              <p:nvPr/>
            </p:nvSpPr>
            <p:spPr>
              <a:xfrm>
                <a:off x="1206513" y="5341698"/>
                <a:ext cx="2034245" cy="307777"/>
              </a:xfrm>
              <a:prstGeom prst="rect">
                <a:avLst/>
              </a:prstGeom>
              <a:blipFill>
                <a:blip r:embed="rId9"/>
                <a:stretch>
                  <a:fillRect b="-7843"/>
                </a:stretch>
              </a:blipFill>
            </p:spPr>
            <p:txBody>
              <a:bodyPr/>
              <a:lstStyle/>
              <a:p>
                <a:r>
                  <a:rPr lang="es-MX">
                    <a:noFill/>
                  </a:rPr>
                  <a:t> </a:t>
                </a:r>
              </a:p>
            </p:txBody>
          </p:sp>
        </mc:Fallback>
      </mc:AlternateContent>
      <p:sp>
        <p:nvSpPr>
          <p:cNvPr id="26" name="TextBox 25">
            <a:extLst>
              <a:ext uri="{FF2B5EF4-FFF2-40B4-BE49-F238E27FC236}">
                <a16:creationId xmlns:a16="http://schemas.microsoft.com/office/drawing/2014/main" id="{D28DC8E2-77E9-4076-8292-3397D5B3E1B5}"/>
              </a:ext>
            </a:extLst>
          </p:cNvPr>
          <p:cNvSpPr txBox="1"/>
          <p:nvPr/>
        </p:nvSpPr>
        <p:spPr>
          <a:xfrm>
            <a:off x="7794537" y="636850"/>
            <a:ext cx="1485431" cy="307777"/>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Ejemplo de SBX</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985EBE0-DD46-45E6-B5B8-90B6E32E9432}"/>
                  </a:ext>
                </a:extLst>
              </p:cNvPr>
              <p:cNvSpPr txBox="1"/>
              <p:nvPr/>
            </p:nvSpPr>
            <p:spPr>
              <a:xfrm>
                <a:off x="6421863" y="938369"/>
                <a:ext cx="2973788" cy="1600438"/>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 </a:t>
                </a:r>
                <a:r>
                  <a:rPr lang="es-MX" sz="1400" i="1" dirty="0">
                    <a:latin typeface="Times New Roman" panose="02020603050405020304" pitchFamily="18" charset="0"/>
                    <a:cs typeface="Times New Roman" panose="02020603050405020304" pitchFamily="18" charset="0"/>
                  </a:rPr>
                  <a:t>x </a:t>
                </a:r>
                <a:r>
                  <a:rPr lang="es-MX"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s-MX" sz="1400" i="1">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MX" sz="1400" i="1">
                            <a:latin typeface="Cambria Math" panose="02040503050406030204" pitchFamily="18" charset="0"/>
                            <a:cs typeface="Times New Roman" panose="02020603050405020304" pitchFamily="18" charset="0"/>
                          </a:rPr>
                          <m:t>1</m:t>
                        </m:r>
                      </m:sub>
                    </m:sSub>
                    <m:r>
                      <a:rPr lang="es-MX" sz="1400" i="1">
                        <a:latin typeface="Cambria Math" panose="02040503050406030204" pitchFamily="18" charset="0"/>
                        <a:cs typeface="Times New Roman" panose="02020603050405020304" pitchFamily="18" charset="0"/>
                      </a:rPr>
                      <m:t>   </m:t>
                    </m:r>
                    <m:sSub>
                      <m:sSubPr>
                        <m:ctrlPr>
                          <a:rPr lang="es-MX" sz="1400" i="1">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MX" sz="1400" i="1">
                            <a:latin typeface="Cambria Math" panose="02040503050406030204" pitchFamily="18" charset="0"/>
                            <a:cs typeface="Times New Roman" panose="02020603050405020304" pitchFamily="18" charset="0"/>
                          </a:rPr>
                          <m:t>2</m:t>
                        </m:r>
                      </m:sub>
                    </m:sSub>
                  </m:oMath>
                </a14:m>
                <a:r>
                  <a:rPr lang="es-MX" sz="1400" dirty="0">
                    <a:latin typeface="Times New Roman" panose="02020603050405020304" pitchFamily="18" charset="0"/>
                    <a:cs typeface="Times New Roman" panose="02020603050405020304" pitchFamily="18" charset="0"/>
                  </a:rPr>
                  <a:t>]</a:t>
                </a:r>
              </a:p>
              <a:p>
                <a:pPr algn="just"/>
                <a:r>
                  <a:rPr lang="es-MX" sz="1400" dirty="0">
                    <a:latin typeface="Times New Roman" panose="02020603050405020304" pitchFamily="18" charset="0"/>
                    <a:cs typeface="Times New Roman" panose="02020603050405020304" pitchFamily="18" charset="0"/>
                  </a:rPr>
                  <a:t>P</a:t>
                </a:r>
                <a:r>
                  <a:rPr lang="es-MX" sz="1400" baseline="30000" dirty="0">
                    <a:latin typeface="Times New Roman" panose="02020603050405020304" pitchFamily="18" charset="0"/>
                    <a:cs typeface="Times New Roman" panose="02020603050405020304" pitchFamily="18" charset="0"/>
                  </a:rPr>
                  <a:t>(1)</a:t>
                </a:r>
                <a:r>
                  <a:rPr lang="es-MX" sz="1400" dirty="0">
                    <a:latin typeface="Times New Roman" panose="02020603050405020304" pitchFamily="18" charset="0"/>
                    <a:cs typeface="Times New Roman" panose="02020603050405020304" pitchFamily="18" charset="0"/>
                  </a:rPr>
                  <a:t>=[2.3 4.5]</a:t>
                </a:r>
              </a:p>
              <a:p>
                <a:pPr algn="just"/>
                <a:r>
                  <a:rPr lang="es-MX" sz="1400" dirty="0">
                    <a:latin typeface="Times New Roman" panose="02020603050405020304" pitchFamily="18" charset="0"/>
                    <a:cs typeface="Times New Roman" panose="02020603050405020304" pitchFamily="18" charset="0"/>
                  </a:rPr>
                  <a:t>P</a:t>
                </a:r>
                <a:r>
                  <a:rPr lang="es-MX" sz="1400" baseline="30000" dirty="0">
                    <a:latin typeface="Times New Roman" panose="02020603050405020304" pitchFamily="18" charset="0"/>
                    <a:cs typeface="Times New Roman" panose="02020603050405020304" pitchFamily="18" charset="0"/>
                  </a:rPr>
                  <a:t>(2)</a:t>
                </a:r>
                <a:r>
                  <a:rPr lang="es-MX" sz="1400" dirty="0">
                    <a:latin typeface="Times New Roman" panose="02020603050405020304" pitchFamily="18" charset="0"/>
                    <a:cs typeface="Times New Roman" panose="02020603050405020304" pitchFamily="18" charset="0"/>
                  </a:rPr>
                  <a:t>=[1.4 -0.2]</a:t>
                </a:r>
              </a:p>
              <a:p>
                <a:pPr algn="just"/>
                <a:r>
                  <a:rPr lang="es-MX" sz="1400" dirty="0">
                    <a:latin typeface="Times New Roman" panose="02020603050405020304" pitchFamily="18" charset="0"/>
                    <a:cs typeface="Times New Roman" panose="02020603050405020304" pitchFamily="18" charset="0"/>
                  </a:rPr>
                  <a:t>Min=[1   -1]</a:t>
                </a:r>
              </a:p>
              <a:p>
                <a:pPr algn="just"/>
                <a:r>
                  <a:rPr lang="es-MX" sz="1400" dirty="0">
                    <a:latin typeface="Times New Roman" panose="02020603050405020304" pitchFamily="18" charset="0"/>
                    <a:cs typeface="Times New Roman" panose="02020603050405020304" pitchFamily="18" charset="0"/>
                  </a:rPr>
                  <a:t>Max=[3    5]</a:t>
                </a:r>
              </a:p>
              <a:p>
                <a:pPr algn="just"/>
                <a:endParaRPr lang="es-MX" sz="1400" dirty="0">
                  <a:latin typeface="Times New Roman" panose="02020603050405020304" pitchFamily="18" charset="0"/>
                  <a:cs typeface="Times New Roman" panose="02020603050405020304" pitchFamily="18" charset="0"/>
                </a:endParaRPr>
              </a:p>
              <a:p>
                <a:pPr algn="just"/>
                <a:r>
                  <a:rPr lang="es-MX" sz="1400" dirty="0">
                    <a:latin typeface="Times New Roman" panose="02020603050405020304" pitchFamily="18" charset="0"/>
                    <a:cs typeface="Times New Roman" panose="02020603050405020304" pitchFamily="18" charset="0"/>
                  </a:rPr>
                  <a:t>Suponiendo u=0.95, </a:t>
                </a:r>
                <a:r>
                  <a:rPr lang="es-MX" sz="1400" dirty="0" err="1">
                    <a:latin typeface="Times New Roman" panose="02020603050405020304" pitchFamily="18" charset="0"/>
                    <a:cs typeface="Times New Roman" panose="02020603050405020304" pitchFamily="18" charset="0"/>
                  </a:rPr>
                  <a:t>Nc</a:t>
                </a:r>
                <a:r>
                  <a:rPr lang="es-MX" sz="1400" dirty="0">
                    <a:latin typeface="Times New Roman" panose="02020603050405020304" pitchFamily="18" charset="0"/>
                    <a:cs typeface="Times New Roman" panose="02020603050405020304" pitchFamily="18" charset="0"/>
                  </a:rPr>
                  <a:t>=2</a:t>
                </a:r>
              </a:p>
            </p:txBody>
          </p:sp>
        </mc:Choice>
        <mc:Fallback xmlns="">
          <p:sp>
            <p:nvSpPr>
              <p:cNvPr id="27" name="TextBox 26">
                <a:extLst>
                  <a:ext uri="{FF2B5EF4-FFF2-40B4-BE49-F238E27FC236}">
                    <a16:creationId xmlns:a16="http://schemas.microsoft.com/office/drawing/2014/main" id="{5985EBE0-DD46-45E6-B5B8-90B6E32E9432}"/>
                  </a:ext>
                </a:extLst>
              </p:cNvPr>
              <p:cNvSpPr txBox="1">
                <a:spLocks noRot="1" noChangeAspect="1" noMove="1" noResize="1" noEditPoints="1" noAdjustHandles="1" noChangeArrowheads="1" noChangeShapeType="1" noTextEdit="1"/>
              </p:cNvSpPr>
              <p:nvPr/>
            </p:nvSpPr>
            <p:spPr>
              <a:xfrm>
                <a:off x="6421863" y="938369"/>
                <a:ext cx="2973788" cy="1600438"/>
              </a:xfrm>
              <a:prstGeom prst="rect">
                <a:avLst/>
              </a:prstGeom>
              <a:blipFill>
                <a:blip r:embed="rId10"/>
                <a:stretch>
                  <a:fillRect l="-615" t="-763" b="-3053"/>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1346DDD-BFEB-42FA-9252-58556247338D}"/>
                  </a:ext>
                </a:extLst>
              </p:cNvPr>
              <p:cNvSpPr txBox="1"/>
              <p:nvPr/>
            </p:nvSpPr>
            <p:spPr>
              <a:xfrm>
                <a:off x="6461689" y="3222890"/>
                <a:ext cx="3015890" cy="827150"/>
              </a:xfrm>
              <a:prstGeom prst="rect">
                <a:avLst/>
              </a:prstGeom>
              <a:noFill/>
            </p:spPr>
            <p:txBody>
              <a:bodyPr wrap="none" lIns="0" tIns="0" rIns="0" bIns="0" rtlCol="0">
                <a:spAutoFit/>
              </a:bodyPr>
              <a:lstStyle/>
              <a:p>
                <a14:m>
                  <m:oMath xmlns:m="http://schemas.openxmlformats.org/officeDocument/2006/math">
                    <m:r>
                      <a:rPr lang="es-MX" sz="1400" i="1">
                        <a:latin typeface="Cambria Math" panose="02040503050406030204" pitchFamily="18" charset="0"/>
                        <a:ea typeface="Cambria Math" panose="02040503050406030204" pitchFamily="18" charset="0"/>
                      </a:rPr>
                      <m:t>𝛽</m:t>
                    </m:r>
                    <m:r>
                      <a:rPr lang="es-ES" sz="1400" i="1">
                        <a:latin typeface="Cambria Math" panose="02040503050406030204" pitchFamily="18" charset="0"/>
                        <a:ea typeface="Cambria Math" panose="02040503050406030204" pitchFamily="18" charset="0"/>
                      </a:rPr>
                      <m:t>=1+</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2</m:t>
                        </m:r>
                      </m:num>
                      <m:den>
                        <m:r>
                          <a:rPr lang="es-MX" sz="1400" i="1">
                            <a:latin typeface="Cambria Math" panose="02040503050406030204" pitchFamily="18" charset="0"/>
                            <a:ea typeface="Cambria Math" panose="02040503050406030204" pitchFamily="18" charset="0"/>
                          </a:rPr>
                          <m:t>1.4</m:t>
                        </m:r>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2.3</m:t>
                        </m:r>
                      </m:den>
                    </m:f>
                  </m:oMath>
                </a14:m>
                <a:r>
                  <a:rPr lang="es-MX" sz="1400" dirty="0">
                    <a:latin typeface="Times New Roman" panose="02020603050405020304" pitchFamily="18" charset="0"/>
                    <a:cs typeface="Times New Roman" panose="02020603050405020304" pitchFamily="18" charset="0"/>
                  </a:rPr>
                  <a:t>min[(</a:t>
                </a:r>
                <a14:m>
                  <m:oMath xmlns:m="http://schemas.openxmlformats.org/officeDocument/2006/math">
                    <m:r>
                      <a:rPr lang="es-MX" sz="1400" i="1">
                        <a:latin typeface="Cambria Math" panose="02040503050406030204" pitchFamily="18" charset="0"/>
                        <a:ea typeface="Cambria Math" panose="02040503050406030204" pitchFamily="18" charset="0"/>
                      </a:rPr>
                      <m:t>2.3</m:t>
                    </m:r>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1</m:t>
                    </m:r>
                  </m:oMath>
                </a14:m>
                <a:r>
                  <a:rPr lang="es-MX" sz="1400" dirty="0">
                    <a:latin typeface="Times New Roman" panose="02020603050405020304" pitchFamily="18" charset="0"/>
                    <a:cs typeface="Times New Roman" panose="02020603050405020304" pitchFamily="18" charset="0"/>
                  </a:rPr>
                  <a:t>),(</a:t>
                </a:r>
                <a14:m>
                  <m:oMath xmlns:m="http://schemas.openxmlformats.org/officeDocument/2006/math">
                    <m:r>
                      <a:rPr lang="es-MX" sz="1400" i="1">
                        <a:latin typeface="Cambria Math" panose="02040503050406030204" pitchFamily="18" charset="0"/>
                        <a:ea typeface="Cambria Math" panose="02040503050406030204" pitchFamily="18" charset="0"/>
                      </a:rPr>
                      <m:t>3</m:t>
                    </m:r>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1.4</m:t>
                    </m:r>
                  </m:oMath>
                </a14:m>
                <a:r>
                  <a:rPr lang="es-MX" sz="1400" dirty="0">
                    <a:latin typeface="Times New Roman" panose="02020603050405020304" pitchFamily="18" charset="0"/>
                    <a:cs typeface="Times New Roman" panose="02020603050405020304" pitchFamily="18" charset="0"/>
                  </a:rPr>
                  <a:t>) ]</a:t>
                </a: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a:t>
                </a:r>
                <a14:m>
                  <m:oMath xmlns:m="http://schemas.openxmlformats.org/officeDocument/2006/math">
                    <m:r>
                      <a:rPr lang="es-MX" sz="1400" i="1">
                        <a:latin typeface="Cambria Math" panose="02040503050406030204" pitchFamily="18" charset="0"/>
                        <a:ea typeface="Cambria Math" panose="02040503050406030204" pitchFamily="18" charset="0"/>
                      </a:rPr>
                      <m:t>𝛽</m:t>
                    </m:r>
                    <m:r>
                      <a:rPr lang="es-MX" sz="1400">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=1+</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2</m:t>
                        </m:r>
                      </m:num>
                      <m:den>
                        <m:r>
                          <a:rPr lang="es-MX" sz="1400" i="1">
                            <a:latin typeface="Cambria Math" panose="02040503050406030204" pitchFamily="18" charset="0"/>
                            <a:ea typeface="Cambria Math" panose="02040503050406030204" pitchFamily="18" charset="0"/>
                          </a:rPr>
                          <m:t>−0.9</m:t>
                        </m:r>
                      </m:den>
                    </m:f>
                  </m:oMath>
                </a14:m>
                <a:r>
                  <a:rPr lang="es-MX" sz="1400" dirty="0">
                    <a:latin typeface="Times New Roman" panose="02020603050405020304" pitchFamily="18" charset="0"/>
                    <a:cs typeface="Times New Roman" panose="02020603050405020304" pitchFamily="18" charset="0"/>
                  </a:rPr>
                  <a:t>min[(</a:t>
                </a:r>
                <a14:m>
                  <m:oMath xmlns:m="http://schemas.openxmlformats.org/officeDocument/2006/math">
                    <m:r>
                      <a:rPr lang="es-MX" sz="1400" i="1">
                        <a:latin typeface="Cambria Math" panose="02040503050406030204" pitchFamily="18" charset="0"/>
                        <a:ea typeface="Cambria Math" panose="02040503050406030204" pitchFamily="18" charset="0"/>
                      </a:rPr>
                      <m:t>1.3</m:t>
                    </m:r>
                  </m:oMath>
                </a14:m>
                <a:r>
                  <a:rPr lang="es-MX" sz="1400" dirty="0">
                    <a:latin typeface="Times New Roman" panose="02020603050405020304" pitchFamily="18" charset="0"/>
                    <a:cs typeface="Times New Roman" panose="02020603050405020304" pitchFamily="18" charset="0"/>
                  </a:rPr>
                  <a:t>),(</a:t>
                </a:r>
                <a14:m>
                  <m:oMath xmlns:m="http://schemas.openxmlformats.org/officeDocument/2006/math">
                    <m:r>
                      <a:rPr lang="es-MX" sz="1400" i="1">
                        <a:latin typeface="Cambria Math" panose="02040503050406030204" pitchFamily="18" charset="0"/>
                        <a:ea typeface="Cambria Math" panose="02040503050406030204" pitchFamily="18" charset="0"/>
                      </a:rPr>
                      <m:t>1.6</m:t>
                    </m:r>
                  </m:oMath>
                </a14:m>
                <a:r>
                  <a:rPr lang="es-MX" sz="1400" dirty="0">
                    <a:latin typeface="Times New Roman" panose="02020603050405020304" pitchFamily="18" charset="0"/>
                    <a:cs typeface="Times New Roman" panose="02020603050405020304" pitchFamily="18" charset="0"/>
                  </a:rPr>
                  <a:t>) ]</a:t>
                </a:r>
                <a:r>
                  <a:rPr lang="es-ES" sz="14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s-ES" sz="1400" i="1">
                        <a:latin typeface="Cambria Math" panose="02040503050406030204" pitchFamily="18" charset="0"/>
                        <a:ea typeface="Cambria Math" panose="02040503050406030204" pitchFamily="18" charset="0"/>
                      </a:rPr>
                      <m:t>=</m:t>
                    </m:r>
                  </m:oMath>
                </a14:m>
                <a:r>
                  <a:rPr lang="es-MX" sz="1400" dirty="0">
                    <a:latin typeface="Times New Roman" panose="02020603050405020304" pitchFamily="18" charset="0"/>
                    <a:cs typeface="Times New Roman" panose="02020603050405020304" pitchFamily="18" charset="0"/>
                  </a:rPr>
                  <a:t> </a:t>
                </a:r>
                <a14:m>
                  <m:oMath xmlns:m="http://schemas.openxmlformats.org/officeDocument/2006/math">
                    <m:r>
                      <a:rPr lang="es-ES" sz="1400" i="1">
                        <a:latin typeface="Cambria Math" panose="02040503050406030204" pitchFamily="18" charset="0"/>
                        <a:ea typeface="Cambria Math" panose="02040503050406030204" pitchFamily="18" charset="0"/>
                      </a:rPr>
                      <m:t>− </m:t>
                    </m:r>
                  </m:oMath>
                </a14:m>
                <a:r>
                  <a:rPr lang="es-MX" sz="1400" dirty="0">
                    <a:latin typeface="Times New Roman" panose="02020603050405020304" pitchFamily="18" charset="0"/>
                    <a:cs typeface="Times New Roman" panose="02020603050405020304" pitchFamily="18" charset="0"/>
                  </a:rPr>
                  <a:t>1.889</a:t>
                </a:r>
              </a:p>
            </p:txBody>
          </p:sp>
        </mc:Choice>
        <mc:Fallback xmlns="">
          <p:sp>
            <p:nvSpPr>
              <p:cNvPr id="28" name="TextBox 27">
                <a:extLst>
                  <a:ext uri="{FF2B5EF4-FFF2-40B4-BE49-F238E27FC236}">
                    <a16:creationId xmlns:a16="http://schemas.microsoft.com/office/drawing/2014/main" id="{31346DDD-BFEB-42FA-9252-58556247338D}"/>
                  </a:ext>
                </a:extLst>
              </p:cNvPr>
              <p:cNvSpPr txBox="1">
                <a:spLocks noRot="1" noChangeAspect="1" noMove="1" noResize="1" noEditPoints="1" noAdjustHandles="1" noChangeArrowheads="1" noChangeShapeType="1" noTextEdit="1"/>
              </p:cNvSpPr>
              <p:nvPr/>
            </p:nvSpPr>
            <p:spPr>
              <a:xfrm>
                <a:off x="6461689" y="3222890"/>
                <a:ext cx="3015890" cy="827150"/>
              </a:xfrm>
              <a:prstGeom prst="rect">
                <a:avLst/>
              </a:prstGeom>
              <a:blipFill>
                <a:blip r:embed="rId11"/>
                <a:stretch>
                  <a:fillRect l="-2828" t="-2222" r="-2020" b="-666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159F89-D649-4369-86BB-C03358C3D6CF}"/>
                  </a:ext>
                </a:extLst>
              </p:cNvPr>
              <p:cNvSpPr txBox="1"/>
              <p:nvPr/>
            </p:nvSpPr>
            <p:spPr>
              <a:xfrm>
                <a:off x="6463015" y="2726961"/>
                <a:ext cx="1485431" cy="307777"/>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Para </a:t>
                </a:r>
                <a14:m>
                  <m:oMath xmlns:m="http://schemas.openxmlformats.org/officeDocument/2006/math">
                    <m:sSub>
                      <m:sSubPr>
                        <m:ctrlPr>
                          <a:rPr lang="es-MX" sz="1400" i="1">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MX" sz="1400" i="1">
                            <a:latin typeface="Cambria Math" panose="02040503050406030204" pitchFamily="18" charset="0"/>
                            <a:cs typeface="Times New Roman" panose="02020603050405020304" pitchFamily="18" charset="0"/>
                          </a:rPr>
                          <m:t>1</m:t>
                        </m:r>
                      </m:sub>
                    </m:sSub>
                  </m:oMath>
                </a14:m>
                <a:r>
                  <a:rPr lang="es-MX" sz="1400" dirty="0">
                    <a:latin typeface="Times New Roman" panose="02020603050405020304" pitchFamily="18" charset="0"/>
                    <a:cs typeface="Times New Roman" panose="02020603050405020304" pitchFamily="18" charset="0"/>
                  </a:rPr>
                  <a:t> (</a:t>
                </a:r>
                <a:r>
                  <a:rPr lang="es-MX" sz="1400" i="1" dirty="0">
                    <a:latin typeface="Times New Roman" panose="02020603050405020304" pitchFamily="18" charset="0"/>
                    <a:cs typeface="Times New Roman" panose="02020603050405020304" pitchFamily="18" charset="0"/>
                  </a:rPr>
                  <a:t>i</a:t>
                </a:r>
                <a:r>
                  <a:rPr lang="es-MX" sz="1400" dirty="0">
                    <a:latin typeface="Times New Roman" panose="02020603050405020304" pitchFamily="18" charset="0"/>
                    <a:cs typeface="Times New Roman" panose="02020603050405020304" pitchFamily="18" charset="0"/>
                  </a:rPr>
                  <a:t>=1) </a:t>
                </a:r>
              </a:p>
            </p:txBody>
          </p:sp>
        </mc:Choice>
        <mc:Fallback xmlns="">
          <p:sp>
            <p:nvSpPr>
              <p:cNvPr id="24" name="TextBox 23">
                <a:extLst>
                  <a:ext uri="{FF2B5EF4-FFF2-40B4-BE49-F238E27FC236}">
                    <a16:creationId xmlns:a16="http://schemas.microsoft.com/office/drawing/2014/main" id="{10159F89-D649-4369-86BB-C03358C3D6CF}"/>
                  </a:ext>
                </a:extLst>
              </p:cNvPr>
              <p:cNvSpPr txBox="1">
                <a:spLocks noRot="1" noChangeAspect="1" noMove="1" noResize="1" noEditPoints="1" noAdjustHandles="1" noChangeArrowheads="1" noChangeShapeType="1" noTextEdit="1"/>
              </p:cNvSpPr>
              <p:nvPr/>
            </p:nvSpPr>
            <p:spPr>
              <a:xfrm>
                <a:off x="6463015" y="2726961"/>
                <a:ext cx="1485431" cy="307777"/>
              </a:xfrm>
              <a:prstGeom prst="rect">
                <a:avLst/>
              </a:prstGeom>
              <a:blipFill>
                <a:blip r:embed="rId12"/>
                <a:stretch>
                  <a:fillRect l="-1230" t="-1961" b="-19608"/>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B9AEF78-1CF5-45FF-9A20-94E0F2DD6500}"/>
                  </a:ext>
                </a:extLst>
              </p:cNvPr>
              <p:cNvSpPr txBox="1"/>
              <p:nvPr/>
            </p:nvSpPr>
            <p:spPr>
              <a:xfrm>
                <a:off x="6421864" y="4164374"/>
                <a:ext cx="3383279" cy="3166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ES" sz="1400" i="1" dirty="0">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es-MX" sz="1400" dirty="0">
                              <a:latin typeface="Times New Roman" panose="02020603050405020304" pitchFamily="18" charset="0"/>
                              <a:cs typeface="Times New Roman" panose="02020603050405020304" pitchFamily="18" charset="0"/>
                            </a:rPr>
                            <m:t>α</m:t>
                          </m:r>
                          <m:r>
                            <a:rPr lang="es-ES" sz="1400" i="1">
                              <a:latin typeface="Cambria Math" panose="02040503050406030204" pitchFamily="18" charset="0"/>
                              <a:ea typeface="Cambria Math" panose="02040503050406030204" pitchFamily="18" charset="0"/>
                            </a:rPr>
                            <m:t>=</m:t>
                          </m:r>
                          <m:r>
                            <a:rPr lang="es-MX" sz="1400" i="1" dirty="0">
                              <a:latin typeface="Cambria Math" panose="02040503050406030204" pitchFamily="18" charset="0"/>
                              <a:cs typeface="Times New Roman" panose="02020603050405020304" pitchFamily="18" charset="0"/>
                            </a:rPr>
                            <m:t>2</m:t>
                          </m:r>
                          <m:r>
                            <a:rPr lang="es-ES" sz="1400" i="1" dirty="0">
                              <a:latin typeface="Cambria Math" panose="02040503050406030204" pitchFamily="18" charset="0"/>
                              <a:cs typeface="Times New Roman" panose="02020603050405020304" pitchFamily="18" charset="0"/>
                            </a:rPr>
                            <m:t>−</m:t>
                          </m:r>
                          <m:r>
                            <a:rPr lang="es-MX" sz="1400" i="1" dirty="0">
                              <a:latin typeface="Cambria Math" panose="02040503050406030204" pitchFamily="18" charset="0"/>
                              <a:ea typeface="Cambria Math" panose="02040503050406030204" pitchFamily="18" charset="0"/>
                              <a:cs typeface="Times New Roman" panose="02020603050405020304" pitchFamily="18" charset="0"/>
                            </a:rPr>
                            <m:t>1.8</m:t>
                          </m:r>
                          <m:r>
                            <a:rPr lang="es-ES" sz="1400" i="1" dirty="0">
                              <a:latin typeface="Cambria Math" panose="02040503050406030204" pitchFamily="18" charset="0"/>
                              <a:ea typeface="Cambria Math" panose="02040503050406030204" pitchFamily="18" charset="0"/>
                              <a:cs typeface="Times New Roman" panose="02020603050405020304" pitchFamily="18" charset="0"/>
                            </a:rPr>
                            <m:t>8</m:t>
                          </m:r>
                          <m:r>
                            <a:rPr lang="es-MX" sz="1400" i="1" dirty="0">
                              <a:latin typeface="Cambria Math" panose="02040503050406030204" pitchFamily="18" charset="0"/>
                              <a:ea typeface="Cambria Math" panose="02040503050406030204" pitchFamily="18" charset="0"/>
                              <a:cs typeface="Times New Roman" panose="02020603050405020304" pitchFamily="18" charset="0"/>
                            </a:rPr>
                            <m:t>9</m:t>
                          </m:r>
                        </m:e>
                        <m:sup>
                          <m:r>
                            <a:rPr lang="es-ES" sz="1400" i="1" dirty="0">
                              <a:latin typeface="Cambria Math" panose="02040503050406030204" pitchFamily="18" charset="0"/>
                              <a:ea typeface="Cambria Math" panose="02040503050406030204" pitchFamily="18" charset="0"/>
                              <a:cs typeface="Times New Roman" panose="02020603050405020304" pitchFamily="18" charset="0"/>
                            </a:rPr>
                            <m:t>−(</m:t>
                          </m:r>
                          <m:r>
                            <a:rPr lang="es-MX" sz="1400" i="1" dirty="0">
                              <a:latin typeface="Cambria Math" panose="02040503050406030204" pitchFamily="18" charset="0"/>
                              <a:ea typeface="Cambria Math" panose="02040503050406030204" pitchFamily="18" charset="0"/>
                              <a:cs typeface="Times New Roman" panose="02020603050405020304" pitchFamily="18" charset="0"/>
                            </a:rPr>
                            <m:t>2</m:t>
                          </m:r>
                          <m:r>
                            <a:rPr lang="es-ES" sz="1400" i="1" dirty="0">
                              <a:latin typeface="Cambria Math" panose="02040503050406030204" pitchFamily="18" charset="0"/>
                              <a:ea typeface="Cambria Math" panose="02040503050406030204" pitchFamily="18" charset="0"/>
                              <a:cs typeface="Times New Roman" panose="02020603050405020304" pitchFamily="18" charset="0"/>
                            </a:rPr>
                            <m:t>+1)</m:t>
                          </m:r>
                        </m:sup>
                      </m:sSup>
                      <m:r>
                        <a:rPr lang="es-MX" sz="1400" i="1" dirty="0">
                          <a:latin typeface="Cambria Math" panose="02040503050406030204" pitchFamily="18" charset="0"/>
                          <a:ea typeface="Cambria Math" panose="02040503050406030204" pitchFamily="18" charset="0"/>
                          <a:cs typeface="Times New Roman" panose="02020603050405020304" pitchFamily="18" charset="0"/>
                        </a:rPr>
                        <m:t>=2</m:t>
                      </m:r>
                      <m:r>
                        <a:rPr lang="es-ES" sz="1400" i="1" dirty="0">
                          <a:latin typeface="Cambria Math" panose="02040503050406030204" pitchFamily="18" charset="0"/>
                          <a:ea typeface="Cambria Math" panose="02040503050406030204" pitchFamily="18" charset="0"/>
                          <a:cs typeface="Times New Roman" panose="02020603050405020304" pitchFamily="18" charset="0"/>
                        </a:rPr>
                        <m:t>−0.148</m:t>
                      </m:r>
                      <m:r>
                        <a:rPr lang="es-MX" sz="1400" i="1" dirty="0">
                          <a:latin typeface="Cambria Math" panose="02040503050406030204" pitchFamily="18" charset="0"/>
                          <a:ea typeface="Cambria Math" panose="02040503050406030204" pitchFamily="18" charset="0"/>
                          <a:cs typeface="Times New Roman" panose="02020603050405020304" pitchFamily="18" charset="0"/>
                        </a:rPr>
                        <m:t>=</m:t>
                      </m:r>
                      <m:r>
                        <a:rPr lang="es-ES" sz="1400" i="1" dirty="0">
                          <a:latin typeface="Cambria Math" panose="02040503050406030204" pitchFamily="18" charset="0"/>
                          <a:ea typeface="Cambria Math" panose="02040503050406030204" pitchFamily="18" charset="0"/>
                          <a:cs typeface="Times New Roman" panose="02020603050405020304" pitchFamily="18" charset="0"/>
                        </a:rPr>
                        <m:t>1.852</m:t>
                      </m:r>
                    </m:oMath>
                  </m:oMathPara>
                </a14:m>
                <a:endParaRPr lang="es-MX" sz="1400" dirty="0"/>
              </a:p>
            </p:txBody>
          </p:sp>
        </mc:Choice>
        <mc:Fallback xmlns="">
          <p:sp>
            <p:nvSpPr>
              <p:cNvPr id="29" name="TextBox 28">
                <a:extLst>
                  <a:ext uri="{FF2B5EF4-FFF2-40B4-BE49-F238E27FC236}">
                    <a16:creationId xmlns:a16="http://schemas.microsoft.com/office/drawing/2014/main" id="{9B9AEF78-1CF5-45FF-9A20-94E0F2DD6500}"/>
                  </a:ext>
                </a:extLst>
              </p:cNvPr>
              <p:cNvSpPr txBox="1">
                <a:spLocks noRot="1" noChangeAspect="1" noMove="1" noResize="1" noEditPoints="1" noAdjustHandles="1" noChangeArrowheads="1" noChangeShapeType="1" noTextEdit="1"/>
              </p:cNvSpPr>
              <p:nvPr/>
            </p:nvSpPr>
            <p:spPr>
              <a:xfrm>
                <a:off x="6421864" y="4164374"/>
                <a:ext cx="3383279" cy="316690"/>
              </a:xfrm>
              <a:prstGeom prst="rect">
                <a:avLst/>
              </a:prstGeom>
              <a:blipFill>
                <a:blip r:embed="rId1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FF88236-D91A-4D96-AE02-FBAFD775CC20}"/>
                  </a:ext>
                </a:extLst>
              </p:cNvPr>
              <p:cNvSpPr txBox="1"/>
              <p:nvPr/>
            </p:nvSpPr>
            <p:spPr>
              <a:xfrm>
                <a:off x="5236831" y="4571203"/>
                <a:ext cx="4572000" cy="4970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ES" sz="1400" i="1">
                              <a:latin typeface="Cambria Math" panose="02040503050406030204" pitchFamily="18" charset="0"/>
                              <a:ea typeface="Cambria Math" panose="02040503050406030204" pitchFamily="18" charset="0"/>
                            </a:rPr>
                            <m:t>𝛼</m:t>
                          </m:r>
                        </m:den>
                      </m:f>
                      <m:r>
                        <a:rPr lang="es-MX" sz="1400" i="1">
                          <a:latin typeface="Cambria Math" panose="02040503050406030204" pitchFamily="18" charset="0"/>
                        </a:rPr>
                        <m:t>=</m:t>
                      </m:r>
                      <m:f>
                        <m:fPr>
                          <m:ctrlPr>
                            <a:rPr lang="es-MX" sz="1400" i="1">
                              <a:latin typeface="Cambria Math" panose="02040503050406030204" pitchFamily="18" charset="0"/>
                            </a:rPr>
                          </m:ctrlPr>
                        </m:fPr>
                        <m:num>
                          <m:r>
                            <a:rPr lang="es-MX" sz="1400" i="1">
                              <a:latin typeface="Cambria Math" panose="02040503050406030204" pitchFamily="18" charset="0"/>
                            </a:rPr>
                            <m:t>1</m:t>
                          </m:r>
                        </m:num>
                        <m:den>
                          <m:r>
                            <a:rPr lang="es-ES" sz="1400" i="1">
                              <a:latin typeface="Cambria Math" panose="02040503050406030204" pitchFamily="18" charset="0"/>
                            </a:rPr>
                            <m:t>1.852</m:t>
                          </m:r>
                        </m:den>
                      </m:f>
                      <m:r>
                        <a:rPr lang="es-MX" sz="1400" i="1">
                          <a:latin typeface="Cambria Math" panose="02040503050406030204" pitchFamily="18" charset="0"/>
                        </a:rPr>
                        <m:t>=</m:t>
                      </m:r>
                      <m:r>
                        <a:rPr lang="es-ES" sz="1400" i="1">
                          <a:latin typeface="Cambria Math" panose="02040503050406030204" pitchFamily="18" charset="0"/>
                        </a:rPr>
                        <m:t>0.54</m:t>
                      </m:r>
                      <m:r>
                        <a:rPr lang="es-MX" sz="1400" i="1">
                          <a:latin typeface="Cambria Math" panose="02040503050406030204" pitchFamily="18" charset="0"/>
                        </a:rPr>
                        <m:t>     </m:t>
                      </m:r>
                      <m:r>
                        <a:rPr lang="es-ES" sz="1400" i="1">
                          <a:latin typeface="Cambria Math" panose="02040503050406030204" pitchFamily="18" charset="0"/>
                          <a:ea typeface="Cambria Math" panose="02040503050406030204" pitchFamily="18" charset="0"/>
                        </a:rPr>
                        <m:t>𝑢</m:t>
                      </m:r>
                      <m:r>
                        <a:rPr lang="es-MX" sz="1400" i="1">
                          <a:latin typeface="Cambria Math" panose="02040503050406030204" pitchFamily="18" charset="0"/>
                          <a:ea typeface="Cambria Math" panose="02040503050406030204" pitchFamily="18" charset="0"/>
                        </a:rPr>
                        <m:t>&gt;</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ES" sz="1400" i="1">
                              <a:latin typeface="Cambria Math" panose="02040503050406030204" pitchFamily="18" charset="0"/>
                              <a:ea typeface="Cambria Math" panose="02040503050406030204" pitchFamily="18" charset="0"/>
                            </a:rPr>
                            <m:t>𝛼</m:t>
                          </m:r>
                        </m:den>
                      </m:f>
                    </m:oMath>
                  </m:oMathPara>
                </a14:m>
                <a:endParaRPr lang="es-MX" sz="1400" dirty="0"/>
              </a:p>
            </p:txBody>
          </p:sp>
        </mc:Choice>
        <mc:Fallback xmlns="">
          <p:sp>
            <p:nvSpPr>
              <p:cNvPr id="30" name="TextBox 29">
                <a:extLst>
                  <a:ext uri="{FF2B5EF4-FFF2-40B4-BE49-F238E27FC236}">
                    <a16:creationId xmlns:a16="http://schemas.microsoft.com/office/drawing/2014/main" id="{FFF88236-D91A-4D96-AE02-FBAFD775CC20}"/>
                  </a:ext>
                </a:extLst>
              </p:cNvPr>
              <p:cNvSpPr txBox="1">
                <a:spLocks noRot="1" noChangeAspect="1" noMove="1" noResize="1" noEditPoints="1" noAdjustHandles="1" noChangeArrowheads="1" noChangeShapeType="1" noTextEdit="1"/>
              </p:cNvSpPr>
              <p:nvPr/>
            </p:nvSpPr>
            <p:spPr>
              <a:xfrm>
                <a:off x="5236831" y="4571203"/>
                <a:ext cx="4572000" cy="497059"/>
              </a:xfrm>
              <a:prstGeom prst="rect">
                <a:avLst/>
              </a:prstGeom>
              <a:blipFill>
                <a:blip r:embed="rId14"/>
                <a:stretch>
                  <a:fillRect b="-2469"/>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6939936-0EAA-416C-BA2F-604AC018F847}"/>
                  </a:ext>
                </a:extLst>
              </p:cNvPr>
              <p:cNvSpPr txBox="1"/>
              <p:nvPr/>
            </p:nvSpPr>
            <p:spPr>
              <a:xfrm>
                <a:off x="5602476" y="5153258"/>
                <a:ext cx="4572000" cy="695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ea typeface="Cambria Math" panose="02040503050406030204" pitchFamily="18" charset="0"/>
                            </a:rPr>
                            <m:t>𝑐</m:t>
                          </m:r>
                        </m:sub>
                      </m:sSub>
                      <m:r>
                        <a:rPr lang="es-MX" sz="1400" i="1">
                          <a:latin typeface="Cambria Math" panose="02040503050406030204" pitchFamily="18" charset="0"/>
                          <a:ea typeface="Cambria Math" panose="02040503050406030204" pitchFamily="18" charset="0"/>
                        </a:rPr>
                        <m:t>=</m:t>
                      </m:r>
                      <m:sSup>
                        <m:sSupPr>
                          <m:ctrlPr>
                            <a:rPr lang="es-ES" sz="1400" i="1">
                              <a:latin typeface="Cambria Math" panose="02040503050406030204" pitchFamily="18" charset="0"/>
                              <a:ea typeface="Cambria Math" panose="02040503050406030204" pitchFamily="18" charset="0"/>
                            </a:rPr>
                          </m:ctrlPr>
                        </m:sSupPr>
                        <m:e>
                          <m:d>
                            <m:dPr>
                              <m:ctrlPr>
                                <a:rPr lang="es-MX" sz="1400" i="1">
                                  <a:latin typeface="Cambria Math" panose="02040503050406030204" pitchFamily="18" charset="0"/>
                                </a:rPr>
                              </m:ctrlPr>
                            </m:dPr>
                            <m:e>
                              <m:f>
                                <m:fPr>
                                  <m:ctrlPr>
                                    <a:rPr lang="es-ES" sz="1400" i="1">
                                      <a:latin typeface="Cambria Math" panose="02040503050406030204" pitchFamily="18" charset="0"/>
                                    </a:rPr>
                                  </m:ctrlPr>
                                </m:fPr>
                                <m:num>
                                  <m:r>
                                    <a:rPr lang="es-ES" sz="1400" i="1">
                                      <a:latin typeface="Cambria Math" panose="02040503050406030204" pitchFamily="18" charset="0"/>
                                    </a:rPr>
                                    <m:t>1</m:t>
                                  </m:r>
                                </m:num>
                                <m:den>
                                  <m:r>
                                    <a:rPr lang="es-ES" sz="1400" i="1">
                                      <a:latin typeface="Cambria Math" panose="02040503050406030204" pitchFamily="18" charset="0"/>
                                    </a:rPr>
                                    <m:t>2−</m:t>
                                  </m:r>
                                  <m:r>
                                    <a:rPr lang="es-MX" sz="1400" i="1">
                                      <a:latin typeface="Cambria Math" panose="02040503050406030204" pitchFamily="18" charset="0"/>
                                    </a:rPr>
                                    <m:t>0.</m:t>
                                  </m:r>
                                  <m:r>
                                    <a:rPr lang="es-ES" sz="1400" i="1">
                                      <a:latin typeface="Cambria Math" panose="02040503050406030204" pitchFamily="18" charset="0"/>
                                    </a:rPr>
                                    <m:t>95</m:t>
                                  </m:r>
                                  <m:r>
                                    <a:rPr lang="es-MX" sz="1400" i="1">
                                      <a:latin typeface="Cambria Math" panose="02040503050406030204" pitchFamily="18" charset="0"/>
                                    </a:rPr>
                                    <m:t>∗</m:t>
                                  </m:r>
                                  <m:r>
                                    <a:rPr lang="es-ES" sz="1400" i="1">
                                      <a:latin typeface="Cambria Math" panose="02040503050406030204" pitchFamily="18" charset="0"/>
                                    </a:rPr>
                                    <m:t>1.852</m:t>
                                  </m:r>
                                </m:den>
                              </m:f>
                            </m:e>
                          </m:d>
                        </m:e>
                        <m:sup>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MX" sz="1400" i="1">
                                  <a:latin typeface="Cambria Math" panose="02040503050406030204" pitchFamily="18" charset="0"/>
                                  <a:ea typeface="Cambria Math" panose="02040503050406030204" pitchFamily="18" charset="0"/>
                                </a:rPr>
                                <m:t>2</m:t>
                              </m:r>
                              <m:r>
                                <a:rPr lang="es-ES" sz="1400" i="1">
                                  <a:latin typeface="Cambria Math" panose="02040503050406030204" pitchFamily="18" charset="0"/>
                                  <a:ea typeface="Cambria Math" panose="02040503050406030204" pitchFamily="18" charset="0"/>
                                </a:rPr>
                                <m:t>+1</m:t>
                              </m:r>
                            </m:den>
                          </m:f>
                        </m:sup>
                      </m:sSup>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608</m:t>
                      </m:r>
                    </m:oMath>
                  </m:oMathPara>
                </a14:m>
                <a:endParaRPr lang="es-MX" sz="1400" dirty="0"/>
              </a:p>
            </p:txBody>
          </p:sp>
        </mc:Choice>
        <mc:Fallback xmlns="">
          <p:sp>
            <p:nvSpPr>
              <p:cNvPr id="31" name="TextBox 30">
                <a:extLst>
                  <a:ext uri="{FF2B5EF4-FFF2-40B4-BE49-F238E27FC236}">
                    <a16:creationId xmlns:a16="http://schemas.microsoft.com/office/drawing/2014/main" id="{86939936-0EAA-416C-BA2F-604AC018F847}"/>
                  </a:ext>
                </a:extLst>
              </p:cNvPr>
              <p:cNvSpPr txBox="1">
                <a:spLocks noRot="1" noChangeAspect="1" noMove="1" noResize="1" noEditPoints="1" noAdjustHandles="1" noChangeArrowheads="1" noChangeShapeType="1" noTextEdit="1"/>
              </p:cNvSpPr>
              <p:nvPr/>
            </p:nvSpPr>
            <p:spPr>
              <a:xfrm>
                <a:off x="5602476" y="5153258"/>
                <a:ext cx="4572000" cy="695062"/>
              </a:xfrm>
              <a:prstGeom prst="rect">
                <a:avLst/>
              </a:prstGeom>
              <a:blipFill>
                <a:blip r:embed="rId1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D6C6192-0BD9-4924-B044-A61374EA5C40}"/>
                  </a:ext>
                </a:extLst>
              </p:cNvPr>
              <p:cNvSpPr txBox="1"/>
              <p:nvPr/>
            </p:nvSpPr>
            <p:spPr>
              <a:xfrm>
                <a:off x="6419031" y="6009231"/>
                <a:ext cx="3916008" cy="2787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1400" i="1">
                              <a:latin typeface="Cambria Math" panose="02040503050406030204" pitchFamily="18" charset="0"/>
                            </a:rPr>
                          </m:ctrlPr>
                        </m:sSubSupPr>
                        <m:e>
                          <m:r>
                            <a:rPr lang="es-ES" sz="1400" i="1">
                              <a:latin typeface="Cambria Math" panose="02040503050406030204" pitchFamily="18" charset="0"/>
                            </a:rPr>
                            <m:t>𝐻</m:t>
                          </m:r>
                        </m:e>
                        <m:sub>
                          <m:r>
                            <a:rPr lang="es-ES" sz="1400" i="1">
                              <a:latin typeface="Cambria Math" panose="02040503050406030204" pitchFamily="18" charset="0"/>
                            </a:rPr>
                            <m:t>1</m:t>
                          </m:r>
                        </m:sub>
                        <m:sup>
                          <m:r>
                            <a:rPr lang="es-ES" sz="1400" i="1">
                              <a:latin typeface="Cambria Math" panose="02040503050406030204" pitchFamily="18" charset="0"/>
                            </a:rPr>
                            <m:t>(1)</m:t>
                          </m:r>
                        </m:sup>
                      </m:sSubSup>
                      <m:r>
                        <a:rPr lang="es-ES" sz="1400" i="1">
                          <a:latin typeface="Cambria Math" panose="02040503050406030204" pitchFamily="18" charset="0"/>
                        </a:rPr>
                        <m:t>=0.5</m:t>
                      </m:r>
                      <m:d>
                        <m:dPr>
                          <m:begChr m:val="["/>
                          <m:endChr m:val="]"/>
                          <m:ctrlPr>
                            <a:rPr lang="es-MX" sz="1400" i="1">
                              <a:latin typeface="Cambria Math" panose="02040503050406030204" pitchFamily="18" charset="0"/>
                            </a:rPr>
                          </m:ctrlPr>
                        </m:dPr>
                        <m:e>
                          <m:d>
                            <m:dPr>
                              <m:ctrlPr>
                                <a:rPr lang="es-MX" sz="1400" i="1">
                                  <a:latin typeface="Cambria Math" panose="02040503050406030204" pitchFamily="18" charset="0"/>
                                </a:rPr>
                              </m:ctrlPr>
                            </m:dPr>
                            <m:e>
                              <m:r>
                                <a:rPr lang="es-MX" sz="1400" i="1">
                                  <a:latin typeface="Cambria Math" panose="02040503050406030204" pitchFamily="18" charset="0"/>
                                  <a:ea typeface="Cambria Math" panose="02040503050406030204" pitchFamily="18" charset="0"/>
                                </a:rPr>
                                <m:t>2.3</m:t>
                              </m:r>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1.4</m:t>
                              </m:r>
                            </m:e>
                          </m:d>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608</m:t>
                          </m:r>
                          <m:d>
                            <m:dPr>
                              <m:begChr m:val="|"/>
                              <m:endChr m:val="|"/>
                              <m:ctrlPr>
                                <a:rPr lang="es-MX" sz="1400" i="1">
                                  <a:latin typeface="Cambria Math" panose="02040503050406030204" pitchFamily="18" charset="0"/>
                                </a:rPr>
                              </m:ctrlPr>
                            </m:dPr>
                            <m:e>
                              <m:r>
                                <a:rPr lang="es-MX" sz="1400" i="1">
                                  <a:latin typeface="Cambria Math" panose="02040503050406030204" pitchFamily="18" charset="0"/>
                                  <a:ea typeface="Cambria Math" panose="02040503050406030204" pitchFamily="18" charset="0"/>
                                </a:rPr>
                                <m:t>1.4</m:t>
                              </m:r>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2.3</m:t>
                              </m:r>
                            </m:e>
                          </m:d>
                        </m:e>
                      </m:d>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127</m:t>
                      </m:r>
                    </m:oMath>
                  </m:oMathPara>
                </a14:m>
                <a:endParaRPr lang="es-MX" sz="1400" dirty="0"/>
              </a:p>
            </p:txBody>
          </p:sp>
        </mc:Choice>
        <mc:Fallback xmlns="">
          <p:sp>
            <p:nvSpPr>
              <p:cNvPr id="32" name="TextBox 31">
                <a:extLst>
                  <a:ext uri="{FF2B5EF4-FFF2-40B4-BE49-F238E27FC236}">
                    <a16:creationId xmlns:a16="http://schemas.microsoft.com/office/drawing/2014/main" id="{FD6C6192-0BD9-4924-B044-A61374EA5C40}"/>
                  </a:ext>
                </a:extLst>
              </p:cNvPr>
              <p:cNvSpPr txBox="1">
                <a:spLocks noRot="1" noChangeAspect="1" noMove="1" noResize="1" noEditPoints="1" noAdjustHandles="1" noChangeArrowheads="1" noChangeShapeType="1" noTextEdit="1"/>
              </p:cNvSpPr>
              <p:nvPr/>
            </p:nvSpPr>
            <p:spPr>
              <a:xfrm>
                <a:off x="6419031" y="6009231"/>
                <a:ext cx="3916008" cy="278794"/>
              </a:xfrm>
              <a:prstGeom prst="rect">
                <a:avLst/>
              </a:prstGeom>
              <a:blipFill>
                <a:blip r:embed="rId16"/>
                <a:stretch>
                  <a:fillRect l="-623" t="-4348" r="-623"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CA59ACC-AC93-4174-9175-8C6CDD7F8411}"/>
                  </a:ext>
                </a:extLst>
              </p:cNvPr>
              <p:cNvSpPr txBox="1"/>
              <p:nvPr/>
            </p:nvSpPr>
            <p:spPr>
              <a:xfrm>
                <a:off x="6483151" y="6439329"/>
                <a:ext cx="3851888" cy="268984"/>
              </a:xfrm>
              <a:prstGeom prst="rect">
                <a:avLst/>
              </a:prstGeom>
              <a:noFill/>
            </p:spPr>
            <p:txBody>
              <a:bodyPr wrap="none" lIns="0" tIns="0" rIns="0" bIns="0" rtlCol="0">
                <a:spAutoFit/>
              </a:bodyPr>
              <a:lstStyle/>
              <a:p>
                <a14:m>
                  <m:oMath xmlns:m="http://schemas.openxmlformats.org/officeDocument/2006/math">
                    <m:sSubSup>
                      <m:sSubSupPr>
                        <m:ctrlPr>
                          <a:rPr lang="es-ES" sz="1400" i="1">
                            <a:latin typeface="Cambria Math" panose="02040503050406030204" pitchFamily="18" charset="0"/>
                          </a:rPr>
                        </m:ctrlPr>
                      </m:sSubSupPr>
                      <m:e>
                        <m:r>
                          <a:rPr lang="es-ES" sz="1400" i="1">
                            <a:latin typeface="Cambria Math" panose="02040503050406030204" pitchFamily="18" charset="0"/>
                          </a:rPr>
                          <m:t>𝐻</m:t>
                        </m:r>
                      </m:e>
                      <m:sub>
                        <m:r>
                          <a:rPr lang="es-ES" sz="1400" i="1">
                            <a:latin typeface="Cambria Math" panose="02040503050406030204" pitchFamily="18" charset="0"/>
                          </a:rPr>
                          <m:t>1</m:t>
                        </m:r>
                      </m:sub>
                      <m:sup>
                        <m:r>
                          <a:rPr lang="es-ES" sz="1400" i="1">
                            <a:latin typeface="Cambria Math" panose="02040503050406030204" pitchFamily="18" charset="0"/>
                          </a:rPr>
                          <m:t>(2)</m:t>
                        </m:r>
                      </m:sup>
                    </m:sSubSup>
                    <m:r>
                      <a:rPr lang="es-ES" sz="1400" i="1">
                        <a:latin typeface="Cambria Math" panose="02040503050406030204" pitchFamily="18" charset="0"/>
                      </a:rPr>
                      <m:t>=0.5</m:t>
                    </m:r>
                    <m:d>
                      <m:dPr>
                        <m:begChr m:val="["/>
                        <m:endChr m:val="]"/>
                        <m:ctrlPr>
                          <a:rPr lang="es-MX" sz="1400" i="1">
                            <a:latin typeface="Cambria Math" panose="02040503050406030204" pitchFamily="18" charset="0"/>
                          </a:rPr>
                        </m:ctrlPr>
                      </m:dPr>
                      <m:e>
                        <m:d>
                          <m:dPr>
                            <m:ctrlPr>
                              <a:rPr lang="es-MX" sz="1400" i="1">
                                <a:latin typeface="Cambria Math" panose="02040503050406030204" pitchFamily="18" charset="0"/>
                              </a:rPr>
                            </m:ctrlPr>
                          </m:dPr>
                          <m:e>
                            <m:r>
                              <a:rPr lang="es-MX" sz="1400" i="1">
                                <a:latin typeface="Cambria Math" panose="02040503050406030204" pitchFamily="18" charset="0"/>
                                <a:ea typeface="Cambria Math" panose="02040503050406030204" pitchFamily="18" charset="0"/>
                              </a:rPr>
                              <m:t>2.3</m:t>
                            </m:r>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1.4</m:t>
                            </m:r>
                          </m:e>
                        </m:d>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608</m:t>
                        </m:r>
                        <m:d>
                          <m:dPr>
                            <m:begChr m:val="|"/>
                            <m:endChr m:val="|"/>
                            <m:ctrlPr>
                              <a:rPr lang="es-MX" sz="1400" i="1">
                                <a:latin typeface="Cambria Math" panose="02040503050406030204" pitchFamily="18" charset="0"/>
                              </a:rPr>
                            </m:ctrlPr>
                          </m:dPr>
                          <m:e>
                            <m:r>
                              <a:rPr lang="es-MX" sz="1400" i="1">
                                <a:latin typeface="Cambria Math" panose="02040503050406030204" pitchFamily="18" charset="0"/>
                                <a:ea typeface="Cambria Math" panose="02040503050406030204" pitchFamily="18" charset="0"/>
                              </a:rPr>
                              <m:t>1.4</m:t>
                            </m:r>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2.3</m:t>
                            </m:r>
                          </m:e>
                        </m:d>
                      </m:e>
                    </m:d>
                    <m:r>
                      <a:rPr lang="es-MX" sz="1400" i="1">
                        <a:latin typeface="Cambria Math" panose="02040503050406030204" pitchFamily="18" charset="0"/>
                        <a:ea typeface="Cambria Math" panose="02040503050406030204" pitchFamily="18" charset="0"/>
                      </a:rPr>
                      <m:t>=2.</m:t>
                    </m:r>
                  </m:oMath>
                </a14:m>
                <a:r>
                  <a:rPr lang="es-MX" sz="1400" dirty="0">
                    <a:latin typeface="Times New Roman" panose="02020603050405020304" pitchFamily="18" charset="0"/>
                    <a:cs typeface="Times New Roman" panose="02020603050405020304" pitchFamily="18" charset="0"/>
                  </a:rPr>
                  <a:t>574</a:t>
                </a:r>
              </a:p>
            </p:txBody>
          </p:sp>
        </mc:Choice>
        <mc:Fallback xmlns="">
          <p:sp>
            <p:nvSpPr>
              <p:cNvPr id="33" name="TextBox 32">
                <a:extLst>
                  <a:ext uri="{FF2B5EF4-FFF2-40B4-BE49-F238E27FC236}">
                    <a16:creationId xmlns:a16="http://schemas.microsoft.com/office/drawing/2014/main" id="{BCA59ACC-AC93-4174-9175-8C6CDD7F8411}"/>
                  </a:ext>
                </a:extLst>
              </p:cNvPr>
              <p:cNvSpPr txBox="1">
                <a:spLocks noRot="1" noChangeAspect="1" noMove="1" noResize="1" noEditPoints="1" noAdjustHandles="1" noChangeArrowheads="1" noChangeShapeType="1" noTextEdit="1"/>
              </p:cNvSpPr>
              <p:nvPr/>
            </p:nvSpPr>
            <p:spPr>
              <a:xfrm>
                <a:off x="6483151" y="6439329"/>
                <a:ext cx="3851888" cy="268984"/>
              </a:xfrm>
              <a:prstGeom prst="rect">
                <a:avLst/>
              </a:prstGeom>
              <a:blipFill>
                <a:blip r:embed="rId17"/>
                <a:stretch>
                  <a:fillRect l="-1585" t="-4545" r="-1585" b="-36364"/>
                </a:stretch>
              </a:blipFill>
            </p:spPr>
            <p:txBody>
              <a:bodyPr/>
              <a:lstStyle/>
              <a:p>
                <a:r>
                  <a:rPr lang="es-MX">
                    <a:noFill/>
                  </a:rPr>
                  <a:t> </a:t>
                </a:r>
              </a:p>
            </p:txBody>
          </p:sp>
        </mc:Fallback>
      </mc:AlternateContent>
    </p:spTree>
    <p:extLst>
      <p:ext uri="{BB962C8B-B14F-4D97-AF65-F5344CB8AC3E}">
        <p14:creationId xmlns:p14="http://schemas.microsoft.com/office/powerpoint/2010/main" val="81805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21</a:t>
            </a:fld>
            <a:endParaRPr lang="es-ES"/>
          </a:p>
        </p:txBody>
      </p:sp>
      <p:cxnSp>
        <p:nvCxnSpPr>
          <p:cNvPr id="11" name="Straight Connector 10">
            <a:extLst>
              <a:ext uri="{FF2B5EF4-FFF2-40B4-BE49-F238E27FC236}">
                <a16:creationId xmlns:a16="http://schemas.microsoft.com/office/drawing/2014/main" id="{CED439DF-FCFB-40C4-96E2-61EA17BCCDCD}"/>
              </a:ext>
            </a:extLst>
          </p:cNvPr>
          <p:cNvCxnSpPr>
            <a:cxnSpLocks/>
          </p:cNvCxnSpPr>
          <p:nvPr/>
        </p:nvCxnSpPr>
        <p:spPr>
          <a:xfrm>
            <a:off x="6166336" y="652007"/>
            <a:ext cx="0" cy="5367130"/>
          </a:xfrm>
          <a:prstGeom prst="line">
            <a:avLst/>
          </a:prstGeom>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D28DC8E2-77E9-4076-8292-3397D5B3E1B5}"/>
              </a:ext>
            </a:extLst>
          </p:cNvPr>
          <p:cNvSpPr txBox="1"/>
          <p:nvPr/>
        </p:nvSpPr>
        <p:spPr>
          <a:xfrm>
            <a:off x="8074256" y="565052"/>
            <a:ext cx="1485431" cy="307777"/>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Ejemplo de SBX</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985EBE0-DD46-45E6-B5B8-90B6E32E9432}"/>
                  </a:ext>
                </a:extLst>
              </p:cNvPr>
              <p:cNvSpPr txBox="1"/>
              <p:nvPr/>
            </p:nvSpPr>
            <p:spPr>
              <a:xfrm>
                <a:off x="6759571" y="1025228"/>
                <a:ext cx="2973788" cy="1600438"/>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 </a:t>
                </a:r>
                <a:r>
                  <a:rPr lang="es-MX" sz="1400" i="1" dirty="0">
                    <a:latin typeface="Times New Roman" panose="02020603050405020304" pitchFamily="18" charset="0"/>
                    <a:cs typeface="Times New Roman" panose="02020603050405020304" pitchFamily="18" charset="0"/>
                  </a:rPr>
                  <a:t>x </a:t>
                </a:r>
                <a:r>
                  <a:rPr lang="es-MX"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s-MX" sz="1400" i="1">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MX" sz="1400" i="1">
                            <a:latin typeface="Cambria Math" panose="02040503050406030204" pitchFamily="18" charset="0"/>
                            <a:cs typeface="Times New Roman" panose="02020603050405020304" pitchFamily="18" charset="0"/>
                          </a:rPr>
                          <m:t>1</m:t>
                        </m:r>
                      </m:sub>
                    </m:sSub>
                    <m:r>
                      <a:rPr lang="es-MX" sz="1400" i="1">
                        <a:latin typeface="Cambria Math" panose="02040503050406030204" pitchFamily="18" charset="0"/>
                        <a:cs typeface="Times New Roman" panose="02020603050405020304" pitchFamily="18" charset="0"/>
                      </a:rPr>
                      <m:t>   </m:t>
                    </m:r>
                    <m:sSub>
                      <m:sSubPr>
                        <m:ctrlPr>
                          <a:rPr lang="es-MX" sz="1400" i="1">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MX" sz="1400" i="1">
                            <a:latin typeface="Cambria Math" panose="02040503050406030204" pitchFamily="18" charset="0"/>
                            <a:cs typeface="Times New Roman" panose="02020603050405020304" pitchFamily="18" charset="0"/>
                          </a:rPr>
                          <m:t>2</m:t>
                        </m:r>
                      </m:sub>
                    </m:sSub>
                  </m:oMath>
                </a14:m>
                <a:r>
                  <a:rPr lang="es-MX" sz="1400" dirty="0">
                    <a:latin typeface="Times New Roman" panose="02020603050405020304" pitchFamily="18" charset="0"/>
                    <a:cs typeface="Times New Roman" panose="02020603050405020304" pitchFamily="18" charset="0"/>
                  </a:rPr>
                  <a:t>]</a:t>
                </a:r>
              </a:p>
              <a:p>
                <a:pPr algn="just"/>
                <a:r>
                  <a:rPr lang="es-MX" sz="1400" dirty="0">
                    <a:latin typeface="Times New Roman" panose="02020603050405020304" pitchFamily="18" charset="0"/>
                    <a:cs typeface="Times New Roman" panose="02020603050405020304" pitchFamily="18" charset="0"/>
                  </a:rPr>
                  <a:t>P</a:t>
                </a:r>
                <a:r>
                  <a:rPr lang="es-MX" sz="1400" baseline="30000" dirty="0">
                    <a:latin typeface="Times New Roman" panose="02020603050405020304" pitchFamily="18" charset="0"/>
                    <a:cs typeface="Times New Roman" panose="02020603050405020304" pitchFamily="18" charset="0"/>
                  </a:rPr>
                  <a:t>(1)</a:t>
                </a:r>
                <a:r>
                  <a:rPr lang="es-MX" sz="1400" dirty="0">
                    <a:latin typeface="Times New Roman" panose="02020603050405020304" pitchFamily="18" charset="0"/>
                    <a:cs typeface="Times New Roman" panose="02020603050405020304" pitchFamily="18" charset="0"/>
                  </a:rPr>
                  <a:t>=[2.3 4.5]</a:t>
                </a:r>
              </a:p>
              <a:p>
                <a:pPr algn="just"/>
                <a:r>
                  <a:rPr lang="es-MX" sz="1400" dirty="0">
                    <a:latin typeface="Times New Roman" panose="02020603050405020304" pitchFamily="18" charset="0"/>
                    <a:cs typeface="Times New Roman" panose="02020603050405020304" pitchFamily="18" charset="0"/>
                  </a:rPr>
                  <a:t>P</a:t>
                </a:r>
                <a:r>
                  <a:rPr lang="es-MX" sz="1400" baseline="30000" dirty="0">
                    <a:latin typeface="Times New Roman" panose="02020603050405020304" pitchFamily="18" charset="0"/>
                    <a:cs typeface="Times New Roman" panose="02020603050405020304" pitchFamily="18" charset="0"/>
                  </a:rPr>
                  <a:t>(2)</a:t>
                </a:r>
                <a:r>
                  <a:rPr lang="es-MX" sz="1400" dirty="0">
                    <a:latin typeface="Times New Roman" panose="02020603050405020304" pitchFamily="18" charset="0"/>
                    <a:cs typeface="Times New Roman" panose="02020603050405020304" pitchFamily="18" charset="0"/>
                  </a:rPr>
                  <a:t>=[1.4 -0.2]</a:t>
                </a:r>
              </a:p>
              <a:p>
                <a:pPr algn="just"/>
                <a:r>
                  <a:rPr lang="es-MX" sz="1400" dirty="0">
                    <a:latin typeface="Times New Roman" panose="02020603050405020304" pitchFamily="18" charset="0"/>
                    <a:cs typeface="Times New Roman" panose="02020603050405020304" pitchFamily="18" charset="0"/>
                  </a:rPr>
                  <a:t>Min=[1   -1]</a:t>
                </a:r>
              </a:p>
              <a:p>
                <a:pPr algn="just"/>
                <a:r>
                  <a:rPr lang="es-MX" sz="1400" dirty="0">
                    <a:latin typeface="Times New Roman" panose="02020603050405020304" pitchFamily="18" charset="0"/>
                    <a:cs typeface="Times New Roman" panose="02020603050405020304" pitchFamily="18" charset="0"/>
                  </a:rPr>
                  <a:t>Max=[3    5]</a:t>
                </a:r>
              </a:p>
              <a:p>
                <a:pPr algn="just"/>
                <a:endParaRPr lang="es-MX" sz="1400" dirty="0">
                  <a:latin typeface="Times New Roman" panose="02020603050405020304" pitchFamily="18" charset="0"/>
                  <a:cs typeface="Times New Roman" panose="02020603050405020304" pitchFamily="18" charset="0"/>
                </a:endParaRPr>
              </a:p>
              <a:p>
                <a:pPr algn="just"/>
                <a:r>
                  <a:rPr lang="es-MX" sz="1400" dirty="0">
                    <a:latin typeface="Times New Roman" panose="02020603050405020304" pitchFamily="18" charset="0"/>
                    <a:cs typeface="Times New Roman" panose="02020603050405020304" pitchFamily="18" charset="0"/>
                  </a:rPr>
                  <a:t>Suponiendo u=0.95, </a:t>
                </a:r>
                <a:r>
                  <a:rPr lang="es-MX" sz="1400" dirty="0" err="1">
                    <a:latin typeface="Times New Roman" panose="02020603050405020304" pitchFamily="18" charset="0"/>
                    <a:cs typeface="Times New Roman" panose="02020603050405020304" pitchFamily="18" charset="0"/>
                  </a:rPr>
                  <a:t>Nc</a:t>
                </a:r>
                <a:r>
                  <a:rPr lang="es-MX" sz="1400" dirty="0">
                    <a:latin typeface="Times New Roman" panose="02020603050405020304" pitchFamily="18" charset="0"/>
                    <a:cs typeface="Times New Roman" panose="02020603050405020304" pitchFamily="18" charset="0"/>
                  </a:rPr>
                  <a:t>=2</a:t>
                </a:r>
              </a:p>
            </p:txBody>
          </p:sp>
        </mc:Choice>
        <mc:Fallback xmlns="">
          <p:sp>
            <p:nvSpPr>
              <p:cNvPr id="27" name="TextBox 26">
                <a:extLst>
                  <a:ext uri="{FF2B5EF4-FFF2-40B4-BE49-F238E27FC236}">
                    <a16:creationId xmlns:a16="http://schemas.microsoft.com/office/drawing/2014/main" id="{5985EBE0-DD46-45E6-B5B8-90B6E32E9432}"/>
                  </a:ext>
                </a:extLst>
              </p:cNvPr>
              <p:cNvSpPr txBox="1">
                <a:spLocks noRot="1" noChangeAspect="1" noMove="1" noResize="1" noEditPoints="1" noAdjustHandles="1" noChangeArrowheads="1" noChangeShapeType="1" noTextEdit="1"/>
              </p:cNvSpPr>
              <p:nvPr/>
            </p:nvSpPr>
            <p:spPr>
              <a:xfrm>
                <a:off x="6759571" y="1025228"/>
                <a:ext cx="2973788" cy="1600438"/>
              </a:xfrm>
              <a:prstGeom prst="rect">
                <a:avLst/>
              </a:prstGeom>
              <a:blipFill>
                <a:blip r:embed="rId2"/>
                <a:stretch>
                  <a:fillRect l="-615" t="-760" b="-304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1346DDD-BFEB-42FA-9252-58556247338D}"/>
                  </a:ext>
                </a:extLst>
              </p:cNvPr>
              <p:cNvSpPr txBox="1"/>
              <p:nvPr/>
            </p:nvSpPr>
            <p:spPr>
              <a:xfrm>
                <a:off x="6799397" y="3309749"/>
                <a:ext cx="3015890" cy="827150"/>
              </a:xfrm>
              <a:prstGeom prst="rect">
                <a:avLst/>
              </a:prstGeom>
              <a:noFill/>
            </p:spPr>
            <p:txBody>
              <a:bodyPr wrap="none" lIns="0" tIns="0" rIns="0" bIns="0" rtlCol="0">
                <a:spAutoFit/>
              </a:bodyPr>
              <a:lstStyle/>
              <a:p>
                <a14:m>
                  <m:oMath xmlns:m="http://schemas.openxmlformats.org/officeDocument/2006/math">
                    <m:r>
                      <a:rPr lang="es-MX" sz="1400" i="1">
                        <a:latin typeface="Cambria Math" panose="02040503050406030204" pitchFamily="18" charset="0"/>
                        <a:ea typeface="Cambria Math" panose="02040503050406030204" pitchFamily="18" charset="0"/>
                      </a:rPr>
                      <m:t>𝛽</m:t>
                    </m:r>
                    <m:r>
                      <a:rPr lang="es-ES" sz="1400" i="1">
                        <a:latin typeface="Cambria Math" panose="02040503050406030204" pitchFamily="18" charset="0"/>
                        <a:ea typeface="Cambria Math" panose="02040503050406030204" pitchFamily="18" charset="0"/>
                      </a:rPr>
                      <m:t>=1+</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2</m:t>
                        </m:r>
                      </m:num>
                      <m:den>
                        <m:r>
                          <a:rPr lang="es-MX" sz="1400" i="1">
                            <a:latin typeface="Cambria Math" panose="02040503050406030204" pitchFamily="18" charset="0"/>
                            <a:ea typeface="Cambria Math" panose="02040503050406030204" pitchFamily="18" charset="0"/>
                          </a:rPr>
                          <m:t>1.4</m:t>
                        </m:r>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2.3</m:t>
                        </m:r>
                      </m:den>
                    </m:f>
                  </m:oMath>
                </a14:m>
                <a:r>
                  <a:rPr lang="es-MX" sz="1400" dirty="0">
                    <a:latin typeface="Times New Roman" panose="02020603050405020304" pitchFamily="18" charset="0"/>
                    <a:cs typeface="Times New Roman" panose="02020603050405020304" pitchFamily="18" charset="0"/>
                  </a:rPr>
                  <a:t>min[(</a:t>
                </a:r>
                <a14:m>
                  <m:oMath xmlns:m="http://schemas.openxmlformats.org/officeDocument/2006/math">
                    <m:r>
                      <a:rPr lang="es-MX" sz="1400" i="1">
                        <a:latin typeface="Cambria Math" panose="02040503050406030204" pitchFamily="18" charset="0"/>
                        <a:ea typeface="Cambria Math" panose="02040503050406030204" pitchFamily="18" charset="0"/>
                      </a:rPr>
                      <m:t>2.3</m:t>
                    </m:r>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1</m:t>
                    </m:r>
                  </m:oMath>
                </a14:m>
                <a:r>
                  <a:rPr lang="es-MX" sz="1400" dirty="0">
                    <a:latin typeface="Times New Roman" panose="02020603050405020304" pitchFamily="18" charset="0"/>
                    <a:cs typeface="Times New Roman" panose="02020603050405020304" pitchFamily="18" charset="0"/>
                  </a:rPr>
                  <a:t>),(</a:t>
                </a:r>
                <a14:m>
                  <m:oMath xmlns:m="http://schemas.openxmlformats.org/officeDocument/2006/math">
                    <m:r>
                      <a:rPr lang="es-MX" sz="1400" i="1">
                        <a:latin typeface="Cambria Math" panose="02040503050406030204" pitchFamily="18" charset="0"/>
                        <a:ea typeface="Cambria Math" panose="02040503050406030204" pitchFamily="18" charset="0"/>
                      </a:rPr>
                      <m:t>3</m:t>
                    </m:r>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1.4</m:t>
                    </m:r>
                  </m:oMath>
                </a14:m>
                <a:r>
                  <a:rPr lang="es-MX" sz="1400" dirty="0">
                    <a:latin typeface="Times New Roman" panose="02020603050405020304" pitchFamily="18" charset="0"/>
                    <a:cs typeface="Times New Roman" panose="02020603050405020304" pitchFamily="18" charset="0"/>
                  </a:rPr>
                  <a:t>) ]</a:t>
                </a: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a:t>
                </a:r>
                <a14:m>
                  <m:oMath xmlns:m="http://schemas.openxmlformats.org/officeDocument/2006/math">
                    <m:r>
                      <a:rPr lang="es-MX" sz="1400" i="1">
                        <a:latin typeface="Cambria Math" panose="02040503050406030204" pitchFamily="18" charset="0"/>
                        <a:ea typeface="Cambria Math" panose="02040503050406030204" pitchFamily="18" charset="0"/>
                      </a:rPr>
                      <m:t>𝛽</m:t>
                    </m:r>
                    <m:r>
                      <a:rPr lang="es-MX" sz="1400">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=1+</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2</m:t>
                        </m:r>
                      </m:num>
                      <m:den>
                        <m:r>
                          <a:rPr lang="es-MX" sz="1400" i="1">
                            <a:latin typeface="Cambria Math" panose="02040503050406030204" pitchFamily="18" charset="0"/>
                            <a:ea typeface="Cambria Math" panose="02040503050406030204" pitchFamily="18" charset="0"/>
                          </a:rPr>
                          <m:t>−0.9</m:t>
                        </m:r>
                      </m:den>
                    </m:f>
                  </m:oMath>
                </a14:m>
                <a:r>
                  <a:rPr lang="es-MX" sz="1400" dirty="0">
                    <a:latin typeface="Times New Roman" panose="02020603050405020304" pitchFamily="18" charset="0"/>
                    <a:cs typeface="Times New Roman" panose="02020603050405020304" pitchFamily="18" charset="0"/>
                  </a:rPr>
                  <a:t>min[(</a:t>
                </a:r>
                <a14:m>
                  <m:oMath xmlns:m="http://schemas.openxmlformats.org/officeDocument/2006/math">
                    <m:r>
                      <a:rPr lang="es-MX" sz="1400" i="1">
                        <a:latin typeface="Cambria Math" panose="02040503050406030204" pitchFamily="18" charset="0"/>
                        <a:ea typeface="Cambria Math" panose="02040503050406030204" pitchFamily="18" charset="0"/>
                      </a:rPr>
                      <m:t>1.3</m:t>
                    </m:r>
                  </m:oMath>
                </a14:m>
                <a:r>
                  <a:rPr lang="es-MX" sz="1400" dirty="0">
                    <a:latin typeface="Times New Roman" panose="02020603050405020304" pitchFamily="18" charset="0"/>
                    <a:cs typeface="Times New Roman" panose="02020603050405020304" pitchFamily="18" charset="0"/>
                  </a:rPr>
                  <a:t>),(</a:t>
                </a:r>
                <a14:m>
                  <m:oMath xmlns:m="http://schemas.openxmlformats.org/officeDocument/2006/math">
                    <m:r>
                      <a:rPr lang="es-MX" sz="1400" i="1">
                        <a:latin typeface="Cambria Math" panose="02040503050406030204" pitchFamily="18" charset="0"/>
                        <a:ea typeface="Cambria Math" panose="02040503050406030204" pitchFamily="18" charset="0"/>
                      </a:rPr>
                      <m:t>1.6</m:t>
                    </m:r>
                  </m:oMath>
                </a14:m>
                <a:r>
                  <a:rPr lang="es-MX" sz="1400" dirty="0">
                    <a:latin typeface="Times New Roman" panose="02020603050405020304" pitchFamily="18" charset="0"/>
                    <a:cs typeface="Times New Roman" panose="02020603050405020304" pitchFamily="18" charset="0"/>
                  </a:rPr>
                  <a:t>) ]</a:t>
                </a:r>
                <a:r>
                  <a:rPr lang="es-ES" sz="14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s-ES" sz="1400" i="1">
                        <a:latin typeface="Cambria Math" panose="02040503050406030204" pitchFamily="18" charset="0"/>
                        <a:ea typeface="Cambria Math" panose="02040503050406030204" pitchFamily="18" charset="0"/>
                      </a:rPr>
                      <m:t>=</m:t>
                    </m:r>
                  </m:oMath>
                </a14:m>
                <a:r>
                  <a:rPr lang="es-MX" sz="1400" dirty="0">
                    <a:latin typeface="Times New Roman" panose="02020603050405020304" pitchFamily="18" charset="0"/>
                    <a:cs typeface="Times New Roman" panose="02020603050405020304" pitchFamily="18" charset="0"/>
                  </a:rPr>
                  <a:t> </a:t>
                </a:r>
                <a14:m>
                  <m:oMath xmlns:m="http://schemas.openxmlformats.org/officeDocument/2006/math">
                    <m:r>
                      <a:rPr lang="es-ES" sz="1400" i="1">
                        <a:latin typeface="Cambria Math" panose="02040503050406030204" pitchFamily="18" charset="0"/>
                        <a:ea typeface="Cambria Math" panose="02040503050406030204" pitchFamily="18" charset="0"/>
                      </a:rPr>
                      <m:t>− </m:t>
                    </m:r>
                  </m:oMath>
                </a14:m>
                <a:r>
                  <a:rPr lang="es-MX" sz="1400" dirty="0">
                    <a:latin typeface="Times New Roman" panose="02020603050405020304" pitchFamily="18" charset="0"/>
                    <a:cs typeface="Times New Roman" panose="02020603050405020304" pitchFamily="18" charset="0"/>
                  </a:rPr>
                  <a:t>1.889</a:t>
                </a:r>
              </a:p>
            </p:txBody>
          </p:sp>
        </mc:Choice>
        <mc:Fallback xmlns="">
          <p:sp>
            <p:nvSpPr>
              <p:cNvPr id="28" name="TextBox 27">
                <a:extLst>
                  <a:ext uri="{FF2B5EF4-FFF2-40B4-BE49-F238E27FC236}">
                    <a16:creationId xmlns:a16="http://schemas.microsoft.com/office/drawing/2014/main" id="{31346DDD-BFEB-42FA-9252-58556247338D}"/>
                  </a:ext>
                </a:extLst>
              </p:cNvPr>
              <p:cNvSpPr txBox="1">
                <a:spLocks noRot="1" noChangeAspect="1" noMove="1" noResize="1" noEditPoints="1" noAdjustHandles="1" noChangeArrowheads="1" noChangeShapeType="1" noTextEdit="1"/>
              </p:cNvSpPr>
              <p:nvPr/>
            </p:nvSpPr>
            <p:spPr>
              <a:xfrm>
                <a:off x="6799397" y="3309749"/>
                <a:ext cx="3015890" cy="827150"/>
              </a:xfrm>
              <a:prstGeom prst="rect">
                <a:avLst/>
              </a:prstGeom>
              <a:blipFill>
                <a:blip r:embed="rId3"/>
                <a:stretch>
                  <a:fillRect l="-2626" t="-1471" r="-2020" b="-588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159F89-D649-4369-86BB-C03358C3D6CF}"/>
                  </a:ext>
                </a:extLst>
              </p:cNvPr>
              <p:cNvSpPr txBox="1"/>
              <p:nvPr/>
            </p:nvSpPr>
            <p:spPr>
              <a:xfrm>
                <a:off x="6800723" y="2813820"/>
                <a:ext cx="1485431" cy="307777"/>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Para </a:t>
                </a:r>
                <a14:m>
                  <m:oMath xmlns:m="http://schemas.openxmlformats.org/officeDocument/2006/math">
                    <m:sSub>
                      <m:sSubPr>
                        <m:ctrlPr>
                          <a:rPr lang="es-MX" sz="1400" i="1">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MX" sz="1400" i="1">
                            <a:latin typeface="Cambria Math" panose="02040503050406030204" pitchFamily="18" charset="0"/>
                            <a:cs typeface="Times New Roman" panose="02020603050405020304" pitchFamily="18" charset="0"/>
                          </a:rPr>
                          <m:t>1</m:t>
                        </m:r>
                      </m:sub>
                    </m:sSub>
                  </m:oMath>
                </a14:m>
                <a:r>
                  <a:rPr lang="es-MX" sz="1400" dirty="0">
                    <a:latin typeface="Times New Roman" panose="02020603050405020304" pitchFamily="18" charset="0"/>
                    <a:cs typeface="Times New Roman" panose="02020603050405020304" pitchFamily="18" charset="0"/>
                  </a:rPr>
                  <a:t> (</a:t>
                </a:r>
                <a:r>
                  <a:rPr lang="es-MX" sz="1400" i="1" dirty="0">
                    <a:latin typeface="Times New Roman" panose="02020603050405020304" pitchFamily="18" charset="0"/>
                    <a:cs typeface="Times New Roman" panose="02020603050405020304" pitchFamily="18" charset="0"/>
                  </a:rPr>
                  <a:t>i</a:t>
                </a:r>
                <a:r>
                  <a:rPr lang="es-MX" sz="1400" dirty="0">
                    <a:latin typeface="Times New Roman" panose="02020603050405020304" pitchFamily="18" charset="0"/>
                    <a:cs typeface="Times New Roman" panose="02020603050405020304" pitchFamily="18" charset="0"/>
                  </a:rPr>
                  <a:t>=1) </a:t>
                </a:r>
              </a:p>
            </p:txBody>
          </p:sp>
        </mc:Choice>
        <mc:Fallback xmlns="">
          <p:sp>
            <p:nvSpPr>
              <p:cNvPr id="24" name="TextBox 23">
                <a:extLst>
                  <a:ext uri="{FF2B5EF4-FFF2-40B4-BE49-F238E27FC236}">
                    <a16:creationId xmlns:a16="http://schemas.microsoft.com/office/drawing/2014/main" id="{10159F89-D649-4369-86BB-C03358C3D6CF}"/>
                  </a:ext>
                </a:extLst>
              </p:cNvPr>
              <p:cNvSpPr txBox="1">
                <a:spLocks noRot="1" noChangeAspect="1" noMove="1" noResize="1" noEditPoints="1" noAdjustHandles="1" noChangeArrowheads="1" noChangeShapeType="1" noTextEdit="1"/>
              </p:cNvSpPr>
              <p:nvPr/>
            </p:nvSpPr>
            <p:spPr>
              <a:xfrm>
                <a:off x="6800723" y="2813820"/>
                <a:ext cx="1485431" cy="307777"/>
              </a:xfrm>
              <a:prstGeom prst="rect">
                <a:avLst/>
              </a:prstGeom>
              <a:blipFill>
                <a:blip r:embed="rId4"/>
                <a:stretch>
                  <a:fillRect l="-1235" t="-4000" b="-200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B9AEF78-1CF5-45FF-9A20-94E0F2DD6500}"/>
                  </a:ext>
                </a:extLst>
              </p:cNvPr>
              <p:cNvSpPr txBox="1"/>
              <p:nvPr/>
            </p:nvSpPr>
            <p:spPr>
              <a:xfrm>
                <a:off x="6759572" y="4251233"/>
                <a:ext cx="3383279" cy="3166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ES" sz="1400" i="1" dirty="0">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es-MX" sz="1400" dirty="0">
                              <a:latin typeface="Times New Roman" panose="02020603050405020304" pitchFamily="18" charset="0"/>
                              <a:cs typeface="Times New Roman" panose="02020603050405020304" pitchFamily="18" charset="0"/>
                            </a:rPr>
                            <m:t>α</m:t>
                          </m:r>
                          <m:r>
                            <a:rPr lang="es-ES" sz="1400" i="1">
                              <a:latin typeface="Cambria Math" panose="02040503050406030204" pitchFamily="18" charset="0"/>
                              <a:ea typeface="Cambria Math" panose="02040503050406030204" pitchFamily="18" charset="0"/>
                            </a:rPr>
                            <m:t>=</m:t>
                          </m:r>
                          <m:r>
                            <a:rPr lang="es-MX" sz="1400" i="1" dirty="0">
                              <a:latin typeface="Cambria Math" panose="02040503050406030204" pitchFamily="18" charset="0"/>
                              <a:cs typeface="Times New Roman" panose="02020603050405020304" pitchFamily="18" charset="0"/>
                            </a:rPr>
                            <m:t>2</m:t>
                          </m:r>
                          <m:r>
                            <a:rPr lang="es-ES" sz="1400" i="1" dirty="0">
                              <a:latin typeface="Cambria Math" panose="02040503050406030204" pitchFamily="18" charset="0"/>
                              <a:cs typeface="Times New Roman" panose="02020603050405020304" pitchFamily="18" charset="0"/>
                            </a:rPr>
                            <m:t>−</m:t>
                          </m:r>
                          <m:r>
                            <a:rPr lang="es-MX" sz="1400" i="1" dirty="0">
                              <a:latin typeface="Cambria Math" panose="02040503050406030204" pitchFamily="18" charset="0"/>
                              <a:ea typeface="Cambria Math" panose="02040503050406030204" pitchFamily="18" charset="0"/>
                              <a:cs typeface="Times New Roman" panose="02020603050405020304" pitchFamily="18" charset="0"/>
                            </a:rPr>
                            <m:t>1.8</m:t>
                          </m:r>
                          <m:r>
                            <a:rPr lang="es-ES" sz="1400" i="1" dirty="0">
                              <a:latin typeface="Cambria Math" panose="02040503050406030204" pitchFamily="18" charset="0"/>
                              <a:ea typeface="Cambria Math" panose="02040503050406030204" pitchFamily="18" charset="0"/>
                              <a:cs typeface="Times New Roman" panose="02020603050405020304" pitchFamily="18" charset="0"/>
                            </a:rPr>
                            <m:t>8</m:t>
                          </m:r>
                          <m:r>
                            <a:rPr lang="es-MX" sz="1400" i="1" dirty="0">
                              <a:latin typeface="Cambria Math" panose="02040503050406030204" pitchFamily="18" charset="0"/>
                              <a:ea typeface="Cambria Math" panose="02040503050406030204" pitchFamily="18" charset="0"/>
                              <a:cs typeface="Times New Roman" panose="02020603050405020304" pitchFamily="18" charset="0"/>
                            </a:rPr>
                            <m:t>9</m:t>
                          </m:r>
                        </m:e>
                        <m:sup>
                          <m:r>
                            <a:rPr lang="es-ES" sz="1400" i="1" dirty="0">
                              <a:latin typeface="Cambria Math" panose="02040503050406030204" pitchFamily="18" charset="0"/>
                              <a:ea typeface="Cambria Math" panose="02040503050406030204" pitchFamily="18" charset="0"/>
                              <a:cs typeface="Times New Roman" panose="02020603050405020304" pitchFamily="18" charset="0"/>
                            </a:rPr>
                            <m:t>−(</m:t>
                          </m:r>
                          <m:r>
                            <a:rPr lang="es-MX" sz="1400" i="1" dirty="0">
                              <a:latin typeface="Cambria Math" panose="02040503050406030204" pitchFamily="18" charset="0"/>
                              <a:ea typeface="Cambria Math" panose="02040503050406030204" pitchFamily="18" charset="0"/>
                              <a:cs typeface="Times New Roman" panose="02020603050405020304" pitchFamily="18" charset="0"/>
                            </a:rPr>
                            <m:t>2</m:t>
                          </m:r>
                          <m:r>
                            <a:rPr lang="es-ES" sz="1400" i="1" dirty="0">
                              <a:latin typeface="Cambria Math" panose="02040503050406030204" pitchFamily="18" charset="0"/>
                              <a:ea typeface="Cambria Math" panose="02040503050406030204" pitchFamily="18" charset="0"/>
                              <a:cs typeface="Times New Roman" panose="02020603050405020304" pitchFamily="18" charset="0"/>
                            </a:rPr>
                            <m:t>+1)</m:t>
                          </m:r>
                        </m:sup>
                      </m:sSup>
                      <m:r>
                        <a:rPr lang="es-MX" sz="1400" i="1" dirty="0">
                          <a:latin typeface="Cambria Math" panose="02040503050406030204" pitchFamily="18" charset="0"/>
                          <a:ea typeface="Cambria Math" panose="02040503050406030204" pitchFamily="18" charset="0"/>
                          <a:cs typeface="Times New Roman" panose="02020603050405020304" pitchFamily="18" charset="0"/>
                        </a:rPr>
                        <m:t>=2</m:t>
                      </m:r>
                      <m:r>
                        <a:rPr lang="es-ES" sz="1400" i="1" dirty="0">
                          <a:latin typeface="Cambria Math" panose="02040503050406030204" pitchFamily="18" charset="0"/>
                          <a:ea typeface="Cambria Math" panose="02040503050406030204" pitchFamily="18" charset="0"/>
                          <a:cs typeface="Times New Roman" panose="02020603050405020304" pitchFamily="18" charset="0"/>
                        </a:rPr>
                        <m:t>−0.148</m:t>
                      </m:r>
                      <m:r>
                        <a:rPr lang="es-MX" sz="1400" i="1" dirty="0">
                          <a:latin typeface="Cambria Math" panose="02040503050406030204" pitchFamily="18" charset="0"/>
                          <a:ea typeface="Cambria Math" panose="02040503050406030204" pitchFamily="18" charset="0"/>
                          <a:cs typeface="Times New Roman" panose="02020603050405020304" pitchFamily="18" charset="0"/>
                        </a:rPr>
                        <m:t>=</m:t>
                      </m:r>
                      <m:r>
                        <a:rPr lang="es-ES" sz="1400" i="1" dirty="0">
                          <a:latin typeface="Cambria Math" panose="02040503050406030204" pitchFamily="18" charset="0"/>
                          <a:ea typeface="Cambria Math" panose="02040503050406030204" pitchFamily="18" charset="0"/>
                          <a:cs typeface="Times New Roman" panose="02020603050405020304" pitchFamily="18" charset="0"/>
                        </a:rPr>
                        <m:t>1.852</m:t>
                      </m:r>
                    </m:oMath>
                  </m:oMathPara>
                </a14:m>
                <a:endParaRPr lang="es-MX" sz="1400" dirty="0"/>
              </a:p>
            </p:txBody>
          </p:sp>
        </mc:Choice>
        <mc:Fallback xmlns="">
          <p:sp>
            <p:nvSpPr>
              <p:cNvPr id="29" name="TextBox 28">
                <a:extLst>
                  <a:ext uri="{FF2B5EF4-FFF2-40B4-BE49-F238E27FC236}">
                    <a16:creationId xmlns:a16="http://schemas.microsoft.com/office/drawing/2014/main" id="{9B9AEF78-1CF5-45FF-9A20-94E0F2DD6500}"/>
                  </a:ext>
                </a:extLst>
              </p:cNvPr>
              <p:cNvSpPr txBox="1">
                <a:spLocks noRot="1" noChangeAspect="1" noMove="1" noResize="1" noEditPoints="1" noAdjustHandles="1" noChangeArrowheads="1" noChangeShapeType="1" noTextEdit="1"/>
              </p:cNvSpPr>
              <p:nvPr/>
            </p:nvSpPr>
            <p:spPr>
              <a:xfrm>
                <a:off x="6759572" y="4251233"/>
                <a:ext cx="3383279" cy="316690"/>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FF88236-D91A-4D96-AE02-FBAFD775CC20}"/>
                  </a:ext>
                </a:extLst>
              </p:cNvPr>
              <p:cNvSpPr txBox="1"/>
              <p:nvPr/>
            </p:nvSpPr>
            <p:spPr>
              <a:xfrm>
                <a:off x="5574539" y="4658062"/>
                <a:ext cx="4572000" cy="4970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ES" sz="1400" i="1">
                              <a:latin typeface="Cambria Math" panose="02040503050406030204" pitchFamily="18" charset="0"/>
                              <a:ea typeface="Cambria Math" panose="02040503050406030204" pitchFamily="18" charset="0"/>
                            </a:rPr>
                            <m:t>𝛼</m:t>
                          </m:r>
                        </m:den>
                      </m:f>
                      <m:r>
                        <a:rPr lang="es-MX" sz="1400" i="1">
                          <a:latin typeface="Cambria Math" panose="02040503050406030204" pitchFamily="18" charset="0"/>
                        </a:rPr>
                        <m:t>=</m:t>
                      </m:r>
                      <m:f>
                        <m:fPr>
                          <m:ctrlPr>
                            <a:rPr lang="es-MX" sz="1400" i="1">
                              <a:latin typeface="Cambria Math" panose="02040503050406030204" pitchFamily="18" charset="0"/>
                            </a:rPr>
                          </m:ctrlPr>
                        </m:fPr>
                        <m:num>
                          <m:r>
                            <a:rPr lang="es-MX" sz="1400" i="1">
                              <a:latin typeface="Cambria Math" panose="02040503050406030204" pitchFamily="18" charset="0"/>
                            </a:rPr>
                            <m:t>1</m:t>
                          </m:r>
                        </m:num>
                        <m:den>
                          <m:r>
                            <a:rPr lang="es-ES" sz="1400" i="1">
                              <a:latin typeface="Cambria Math" panose="02040503050406030204" pitchFamily="18" charset="0"/>
                            </a:rPr>
                            <m:t>1.852</m:t>
                          </m:r>
                        </m:den>
                      </m:f>
                      <m:r>
                        <a:rPr lang="es-MX" sz="1400" i="1">
                          <a:latin typeface="Cambria Math" panose="02040503050406030204" pitchFamily="18" charset="0"/>
                        </a:rPr>
                        <m:t>=</m:t>
                      </m:r>
                      <m:r>
                        <a:rPr lang="es-ES" sz="1400" i="1">
                          <a:latin typeface="Cambria Math" panose="02040503050406030204" pitchFamily="18" charset="0"/>
                        </a:rPr>
                        <m:t>0.54</m:t>
                      </m:r>
                      <m:r>
                        <a:rPr lang="es-MX" sz="1400" i="1">
                          <a:latin typeface="Cambria Math" panose="02040503050406030204" pitchFamily="18" charset="0"/>
                        </a:rPr>
                        <m:t>     </m:t>
                      </m:r>
                      <m:r>
                        <a:rPr lang="es-ES" sz="1400" i="1">
                          <a:latin typeface="Cambria Math" panose="02040503050406030204" pitchFamily="18" charset="0"/>
                          <a:ea typeface="Cambria Math" panose="02040503050406030204" pitchFamily="18" charset="0"/>
                        </a:rPr>
                        <m:t>𝑢</m:t>
                      </m:r>
                      <m:r>
                        <a:rPr lang="es-MX" sz="1400" i="1">
                          <a:latin typeface="Cambria Math" panose="02040503050406030204" pitchFamily="18" charset="0"/>
                          <a:ea typeface="Cambria Math" panose="02040503050406030204" pitchFamily="18" charset="0"/>
                        </a:rPr>
                        <m:t>&gt;</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ES" sz="1400" i="1">
                              <a:latin typeface="Cambria Math" panose="02040503050406030204" pitchFamily="18" charset="0"/>
                              <a:ea typeface="Cambria Math" panose="02040503050406030204" pitchFamily="18" charset="0"/>
                            </a:rPr>
                            <m:t>𝛼</m:t>
                          </m:r>
                        </m:den>
                      </m:f>
                    </m:oMath>
                  </m:oMathPara>
                </a14:m>
                <a:endParaRPr lang="es-MX" sz="1400" dirty="0">
                  <a:latin typeface="Times New Roman" panose="02020603050405020304" pitchFamily="18" charset="0"/>
                  <a:cs typeface="Times New Roman" panose="02020603050405020304" pitchFamily="18" charset="0"/>
                </a:endParaRPr>
              </a:p>
            </p:txBody>
          </p:sp>
        </mc:Choice>
        <mc:Fallback xmlns="">
          <p:sp>
            <p:nvSpPr>
              <p:cNvPr id="30" name="TextBox 29">
                <a:extLst>
                  <a:ext uri="{FF2B5EF4-FFF2-40B4-BE49-F238E27FC236}">
                    <a16:creationId xmlns:a16="http://schemas.microsoft.com/office/drawing/2014/main" id="{FFF88236-D91A-4D96-AE02-FBAFD775CC20}"/>
                  </a:ext>
                </a:extLst>
              </p:cNvPr>
              <p:cNvSpPr txBox="1">
                <a:spLocks noRot="1" noChangeAspect="1" noMove="1" noResize="1" noEditPoints="1" noAdjustHandles="1" noChangeArrowheads="1" noChangeShapeType="1" noTextEdit="1"/>
              </p:cNvSpPr>
              <p:nvPr/>
            </p:nvSpPr>
            <p:spPr>
              <a:xfrm>
                <a:off x="5574539" y="4658062"/>
                <a:ext cx="4572000" cy="497059"/>
              </a:xfrm>
              <a:prstGeom prst="rect">
                <a:avLst/>
              </a:prstGeom>
              <a:blipFill>
                <a:blip r:embed="rId6"/>
                <a:stretch>
                  <a:fillRect b="-122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6939936-0EAA-416C-BA2F-604AC018F847}"/>
                  </a:ext>
                </a:extLst>
              </p:cNvPr>
              <p:cNvSpPr txBox="1"/>
              <p:nvPr/>
            </p:nvSpPr>
            <p:spPr>
              <a:xfrm>
                <a:off x="5940184" y="5240117"/>
                <a:ext cx="4572000" cy="695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ea typeface="Cambria Math" panose="02040503050406030204" pitchFamily="18" charset="0"/>
                            </a:rPr>
                            <m:t>𝑐</m:t>
                          </m:r>
                        </m:sub>
                      </m:sSub>
                      <m:r>
                        <a:rPr lang="es-MX" sz="1400" i="1">
                          <a:latin typeface="Cambria Math" panose="02040503050406030204" pitchFamily="18" charset="0"/>
                          <a:ea typeface="Cambria Math" panose="02040503050406030204" pitchFamily="18" charset="0"/>
                        </a:rPr>
                        <m:t>=</m:t>
                      </m:r>
                      <m:sSup>
                        <m:sSupPr>
                          <m:ctrlPr>
                            <a:rPr lang="es-ES" sz="1400" i="1">
                              <a:latin typeface="Cambria Math" panose="02040503050406030204" pitchFamily="18" charset="0"/>
                              <a:ea typeface="Cambria Math" panose="02040503050406030204" pitchFamily="18" charset="0"/>
                            </a:rPr>
                          </m:ctrlPr>
                        </m:sSupPr>
                        <m:e>
                          <m:d>
                            <m:dPr>
                              <m:ctrlPr>
                                <a:rPr lang="es-MX" sz="1400" i="1">
                                  <a:latin typeface="Cambria Math" panose="02040503050406030204" pitchFamily="18" charset="0"/>
                                </a:rPr>
                              </m:ctrlPr>
                            </m:dPr>
                            <m:e>
                              <m:f>
                                <m:fPr>
                                  <m:ctrlPr>
                                    <a:rPr lang="es-ES" sz="1400" i="1">
                                      <a:latin typeface="Cambria Math" panose="02040503050406030204" pitchFamily="18" charset="0"/>
                                    </a:rPr>
                                  </m:ctrlPr>
                                </m:fPr>
                                <m:num>
                                  <m:r>
                                    <a:rPr lang="es-ES" sz="1400" i="1">
                                      <a:latin typeface="Cambria Math" panose="02040503050406030204" pitchFamily="18" charset="0"/>
                                    </a:rPr>
                                    <m:t>1</m:t>
                                  </m:r>
                                </m:num>
                                <m:den>
                                  <m:r>
                                    <a:rPr lang="es-ES" sz="1400" i="1">
                                      <a:latin typeface="Cambria Math" panose="02040503050406030204" pitchFamily="18" charset="0"/>
                                    </a:rPr>
                                    <m:t>2−</m:t>
                                  </m:r>
                                  <m:r>
                                    <a:rPr lang="es-MX" sz="1400" i="1">
                                      <a:latin typeface="Cambria Math" panose="02040503050406030204" pitchFamily="18" charset="0"/>
                                    </a:rPr>
                                    <m:t>0.</m:t>
                                  </m:r>
                                  <m:r>
                                    <a:rPr lang="es-ES" sz="1400" i="1">
                                      <a:latin typeface="Cambria Math" panose="02040503050406030204" pitchFamily="18" charset="0"/>
                                    </a:rPr>
                                    <m:t>95</m:t>
                                  </m:r>
                                  <m:r>
                                    <a:rPr lang="es-MX" sz="1400" i="1">
                                      <a:latin typeface="Cambria Math" panose="02040503050406030204" pitchFamily="18" charset="0"/>
                                    </a:rPr>
                                    <m:t>∗</m:t>
                                  </m:r>
                                  <m:r>
                                    <a:rPr lang="es-ES" sz="1400" i="1">
                                      <a:latin typeface="Cambria Math" panose="02040503050406030204" pitchFamily="18" charset="0"/>
                                    </a:rPr>
                                    <m:t>1.852</m:t>
                                  </m:r>
                                </m:den>
                              </m:f>
                            </m:e>
                          </m:d>
                        </m:e>
                        <m:sup>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MX" sz="1400" i="1">
                                  <a:latin typeface="Cambria Math" panose="02040503050406030204" pitchFamily="18" charset="0"/>
                                  <a:ea typeface="Cambria Math" panose="02040503050406030204" pitchFamily="18" charset="0"/>
                                </a:rPr>
                                <m:t>2</m:t>
                              </m:r>
                              <m:r>
                                <a:rPr lang="es-ES" sz="1400" i="1">
                                  <a:latin typeface="Cambria Math" panose="02040503050406030204" pitchFamily="18" charset="0"/>
                                  <a:ea typeface="Cambria Math" panose="02040503050406030204" pitchFamily="18" charset="0"/>
                                </a:rPr>
                                <m:t>+1</m:t>
                              </m:r>
                            </m:den>
                          </m:f>
                        </m:sup>
                      </m:sSup>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608</m:t>
                      </m:r>
                    </m:oMath>
                  </m:oMathPara>
                </a14:m>
                <a:endParaRPr lang="es-MX" sz="1400" dirty="0">
                  <a:latin typeface="Times New Roman" panose="02020603050405020304" pitchFamily="18" charset="0"/>
                  <a:cs typeface="Times New Roman" panose="02020603050405020304" pitchFamily="18" charset="0"/>
                </a:endParaRPr>
              </a:p>
            </p:txBody>
          </p:sp>
        </mc:Choice>
        <mc:Fallback xmlns="">
          <p:sp>
            <p:nvSpPr>
              <p:cNvPr id="31" name="TextBox 30">
                <a:extLst>
                  <a:ext uri="{FF2B5EF4-FFF2-40B4-BE49-F238E27FC236}">
                    <a16:creationId xmlns:a16="http://schemas.microsoft.com/office/drawing/2014/main" id="{86939936-0EAA-416C-BA2F-604AC018F847}"/>
                  </a:ext>
                </a:extLst>
              </p:cNvPr>
              <p:cNvSpPr txBox="1">
                <a:spLocks noRot="1" noChangeAspect="1" noMove="1" noResize="1" noEditPoints="1" noAdjustHandles="1" noChangeArrowheads="1" noChangeShapeType="1" noTextEdit="1"/>
              </p:cNvSpPr>
              <p:nvPr/>
            </p:nvSpPr>
            <p:spPr>
              <a:xfrm>
                <a:off x="5940184" y="5240117"/>
                <a:ext cx="4572000" cy="695062"/>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D6C6192-0BD9-4924-B044-A61374EA5C40}"/>
                  </a:ext>
                </a:extLst>
              </p:cNvPr>
              <p:cNvSpPr txBox="1"/>
              <p:nvPr/>
            </p:nvSpPr>
            <p:spPr>
              <a:xfrm>
                <a:off x="6756739" y="6096090"/>
                <a:ext cx="3916008" cy="2787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1400" i="1">
                              <a:latin typeface="Cambria Math" panose="02040503050406030204" pitchFamily="18" charset="0"/>
                            </a:rPr>
                          </m:ctrlPr>
                        </m:sSubSupPr>
                        <m:e>
                          <m:r>
                            <a:rPr lang="es-ES" sz="1400" i="1">
                              <a:latin typeface="Cambria Math" panose="02040503050406030204" pitchFamily="18" charset="0"/>
                            </a:rPr>
                            <m:t>𝐻</m:t>
                          </m:r>
                        </m:e>
                        <m:sub>
                          <m:r>
                            <a:rPr lang="es-ES" sz="1400" i="1">
                              <a:latin typeface="Cambria Math" panose="02040503050406030204" pitchFamily="18" charset="0"/>
                            </a:rPr>
                            <m:t>1</m:t>
                          </m:r>
                        </m:sub>
                        <m:sup>
                          <m:r>
                            <a:rPr lang="es-ES" sz="1400" i="1">
                              <a:latin typeface="Cambria Math" panose="02040503050406030204" pitchFamily="18" charset="0"/>
                            </a:rPr>
                            <m:t>(1)</m:t>
                          </m:r>
                        </m:sup>
                      </m:sSubSup>
                      <m:r>
                        <a:rPr lang="es-ES" sz="1400" i="1">
                          <a:latin typeface="Cambria Math" panose="02040503050406030204" pitchFamily="18" charset="0"/>
                        </a:rPr>
                        <m:t>=0.5</m:t>
                      </m:r>
                      <m:d>
                        <m:dPr>
                          <m:begChr m:val="["/>
                          <m:endChr m:val="]"/>
                          <m:ctrlPr>
                            <a:rPr lang="es-MX" sz="1400" i="1">
                              <a:latin typeface="Cambria Math" panose="02040503050406030204" pitchFamily="18" charset="0"/>
                            </a:rPr>
                          </m:ctrlPr>
                        </m:dPr>
                        <m:e>
                          <m:d>
                            <m:dPr>
                              <m:ctrlPr>
                                <a:rPr lang="es-MX" sz="1400" i="1">
                                  <a:latin typeface="Cambria Math" panose="02040503050406030204" pitchFamily="18" charset="0"/>
                                </a:rPr>
                              </m:ctrlPr>
                            </m:dPr>
                            <m:e>
                              <m:r>
                                <a:rPr lang="es-MX" sz="1400" i="1">
                                  <a:latin typeface="Cambria Math" panose="02040503050406030204" pitchFamily="18" charset="0"/>
                                  <a:ea typeface="Cambria Math" panose="02040503050406030204" pitchFamily="18" charset="0"/>
                                </a:rPr>
                                <m:t>2.3</m:t>
                              </m:r>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1.4</m:t>
                              </m:r>
                            </m:e>
                          </m:d>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608</m:t>
                          </m:r>
                          <m:d>
                            <m:dPr>
                              <m:begChr m:val="|"/>
                              <m:endChr m:val="|"/>
                              <m:ctrlPr>
                                <a:rPr lang="es-MX" sz="1400" i="1">
                                  <a:latin typeface="Cambria Math" panose="02040503050406030204" pitchFamily="18" charset="0"/>
                                </a:rPr>
                              </m:ctrlPr>
                            </m:dPr>
                            <m:e>
                              <m:r>
                                <a:rPr lang="es-MX" sz="1400" i="1">
                                  <a:latin typeface="Cambria Math" panose="02040503050406030204" pitchFamily="18" charset="0"/>
                                  <a:ea typeface="Cambria Math" panose="02040503050406030204" pitchFamily="18" charset="0"/>
                                </a:rPr>
                                <m:t>1.4</m:t>
                              </m:r>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2.3</m:t>
                              </m:r>
                            </m:e>
                          </m:d>
                        </m:e>
                      </m:d>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127</m:t>
                      </m:r>
                    </m:oMath>
                  </m:oMathPara>
                </a14:m>
                <a:endParaRPr lang="es-MX" sz="1400" dirty="0"/>
              </a:p>
            </p:txBody>
          </p:sp>
        </mc:Choice>
        <mc:Fallback xmlns="">
          <p:sp>
            <p:nvSpPr>
              <p:cNvPr id="32" name="TextBox 31">
                <a:extLst>
                  <a:ext uri="{FF2B5EF4-FFF2-40B4-BE49-F238E27FC236}">
                    <a16:creationId xmlns:a16="http://schemas.microsoft.com/office/drawing/2014/main" id="{FD6C6192-0BD9-4924-B044-A61374EA5C40}"/>
                  </a:ext>
                </a:extLst>
              </p:cNvPr>
              <p:cNvSpPr txBox="1">
                <a:spLocks noRot="1" noChangeAspect="1" noMove="1" noResize="1" noEditPoints="1" noAdjustHandles="1" noChangeArrowheads="1" noChangeShapeType="1" noTextEdit="1"/>
              </p:cNvSpPr>
              <p:nvPr/>
            </p:nvSpPr>
            <p:spPr>
              <a:xfrm>
                <a:off x="6756739" y="6096090"/>
                <a:ext cx="3916008" cy="278794"/>
              </a:xfrm>
              <a:prstGeom prst="rect">
                <a:avLst/>
              </a:prstGeom>
              <a:blipFill>
                <a:blip r:embed="rId8"/>
                <a:stretch>
                  <a:fillRect l="-622" t="-2174" r="-467"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CA59ACC-AC93-4174-9175-8C6CDD7F8411}"/>
                  </a:ext>
                </a:extLst>
              </p:cNvPr>
              <p:cNvSpPr txBox="1"/>
              <p:nvPr/>
            </p:nvSpPr>
            <p:spPr>
              <a:xfrm>
                <a:off x="6820859" y="6526188"/>
                <a:ext cx="3851888" cy="268984"/>
              </a:xfrm>
              <a:prstGeom prst="rect">
                <a:avLst/>
              </a:prstGeom>
              <a:noFill/>
            </p:spPr>
            <p:txBody>
              <a:bodyPr wrap="none" lIns="0" tIns="0" rIns="0" bIns="0" rtlCol="0">
                <a:spAutoFit/>
              </a:bodyPr>
              <a:lstStyle/>
              <a:p>
                <a14:m>
                  <m:oMath xmlns:m="http://schemas.openxmlformats.org/officeDocument/2006/math">
                    <m:sSubSup>
                      <m:sSubSupPr>
                        <m:ctrlPr>
                          <a:rPr lang="es-ES" sz="1400" i="1">
                            <a:latin typeface="Cambria Math" panose="02040503050406030204" pitchFamily="18" charset="0"/>
                          </a:rPr>
                        </m:ctrlPr>
                      </m:sSubSupPr>
                      <m:e>
                        <m:r>
                          <a:rPr lang="es-ES" sz="1400" i="1">
                            <a:latin typeface="Cambria Math" panose="02040503050406030204" pitchFamily="18" charset="0"/>
                          </a:rPr>
                          <m:t>𝐻</m:t>
                        </m:r>
                      </m:e>
                      <m:sub>
                        <m:r>
                          <a:rPr lang="es-ES" sz="1400" i="1">
                            <a:latin typeface="Cambria Math" panose="02040503050406030204" pitchFamily="18" charset="0"/>
                          </a:rPr>
                          <m:t>1</m:t>
                        </m:r>
                      </m:sub>
                      <m:sup>
                        <m:r>
                          <a:rPr lang="es-ES" sz="1400" i="1">
                            <a:latin typeface="Cambria Math" panose="02040503050406030204" pitchFamily="18" charset="0"/>
                          </a:rPr>
                          <m:t>(2)</m:t>
                        </m:r>
                      </m:sup>
                    </m:sSubSup>
                    <m:r>
                      <a:rPr lang="es-ES" sz="1400" i="1">
                        <a:latin typeface="Cambria Math" panose="02040503050406030204" pitchFamily="18" charset="0"/>
                      </a:rPr>
                      <m:t>=0.5</m:t>
                    </m:r>
                    <m:d>
                      <m:dPr>
                        <m:begChr m:val="["/>
                        <m:endChr m:val="]"/>
                        <m:ctrlPr>
                          <a:rPr lang="es-MX" sz="1400" i="1">
                            <a:latin typeface="Cambria Math" panose="02040503050406030204" pitchFamily="18" charset="0"/>
                          </a:rPr>
                        </m:ctrlPr>
                      </m:dPr>
                      <m:e>
                        <m:d>
                          <m:dPr>
                            <m:ctrlPr>
                              <a:rPr lang="es-MX" sz="1400" i="1">
                                <a:latin typeface="Cambria Math" panose="02040503050406030204" pitchFamily="18" charset="0"/>
                              </a:rPr>
                            </m:ctrlPr>
                          </m:dPr>
                          <m:e>
                            <m:r>
                              <a:rPr lang="es-MX" sz="1400" i="1">
                                <a:latin typeface="Cambria Math" panose="02040503050406030204" pitchFamily="18" charset="0"/>
                                <a:ea typeface="Cambria Math" panose="02040503050406030204" pitchFamily="18" charset="0"/>
                              </a:rPr>
                              <m:t>2.3</m:t>
                            </m:r>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1.4</m:t>
                            </m:r>
                          </m:e>
                        </m:d>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608</m:t>
                        </m:r>
                        <m:d>
                          <m:dPr>
                            <m:begChr m:val="|"/>
                            <m:endChr m:val="|"/>
                            <m:ctrlPr>
                              <a:rPr lang="es-MX" sz="1400" i="1">
                                <a:latin typeface="Cambria Math" panose="02040503050406030204" pitchFamily="18" charset="0"/>
                              </a:rPr>
                            </m:ctrlPr>
                          </m:dPr>
                          <m:e>
                            <m:r>
                              <a:rPr lang="es-MX" sz="1400" i="1">
                                <a:latin typeface="Cambria Math" panose="02040503050406030204" pitchFamily="18" charset="0"/>
                                <a:ea typeface="Cambria Math" panose="02040503050406030204" pitchFamily="18" charset="0"/>
                              </a:rPr>
                              <m:t>1.4</m:t>
                            </m:r>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2.3</m:t>
                            </m:r>
                          </m:e>
                        </m:d>
                      </m:e>
                    </m:d>
                    <m:r>
                      <a:rPr lang="es-MX" sz="1400" i="1">
                        <a:latin typeface="Cambria Math" panose="02040503050406030204" pitchFamily="18" charset="0"/>
                        <a:ea typeface="Cambria Math" panose="02040503050406030204" pitchFamily="18" charset="0"/>
                      </a:rPr>
                      <m:t>=2.</m:t>
                    </m:r>
                  </m:oMath>
                </a14:m>
                <a:r>
                  <a:rPr lang="es-MX" sz="1400" dirty="0">
                    <a:latin typeface="Times New Roman" panose="02020603050405020304" pitchFamily="18" charset="0"/>
                    <a:cs typeface="Times New Roman" panose="02020603050405020304" pitchFamily="18" charset="0"/>
                  </a:rPr>
                  <a:t>574</a:t>
                </a:r>
              </a:p>
            </p:txBody>
          </p:sp>
        </mc:Choice>
        <mc:Fallback xmlns="">
          <p:sp>
            <p:nvSpPr>
              <p:cNvPr id="33" name="TextBox 32">
                <a:extLst>
                  <a:ext uri="{FF2B5EF4-FFF2-40B4-BE49-F238E27FC236}">
                    <a16:creationId xmlns:a16="http://schemas.microsoft.com/office/drawing/2014/main" id="{BCA59ACC-AC93-4174-9175-8C6CDD7F8411}"/>
                  </a:ext>
                </a:extLst>
              </p:cNvPr>
              <p:cNvSpPr txBox="1">
                <a:spLocks noRot="1" noChangeAspect="1" noMove="1" noResize="1" noEditPoints="1" noAdjustHandles="1" noChangeArrowheads="1" noChangeShapeType="1" noTextEdit="1"/>
              </p:cNvSpPr>
              <p:nvPr/>
            </p:nvSpPr>
            <p:spPr>
              <a:xfrm>
                <a:off x="6820859" y="6526188"/>
                <a:ext cx="3851888" cy="268984"/>
              </a:xfrm>
              <a:prstGeom prst="rect">
                <a:avLst/>
              </a:prstGeom>
              <a:blipFill>
                <a:blip r:embed="rId9"/>
                <a:stretch>
                  <a:fillRect l="-1582" t="-6818" r="-1424" b="-36364"/>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16D7AFC-6137-40E3-8E15-E41724EEF747}"/>
                  </a:ext>
                </a:extLst>
              </p:cNvPr>
              <p:cNvSpPr txBox="1"/>
              <p:nvPr/>
            </p:nvSpPr>
            <p:spPr>
              <a:xfrm>
                <a:off x="1798880" y="783473"/>
                <a:ext cx="1485431" cy="307777"/>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Para </a:t>
                </a:r>
                <a14:m>
                  <m:oMath xmlns:m="http://schemas.openxmlformats.org/officeDocument/2006/math">
                    <m:sSub>
                      <m:sSubPr>
                        <m:ctrlPr>
                          <a:rPr lang="es-MX" sz="1400" i="1">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ES" sz="1400" i="1">
                            <a:latin typeface="Cambria Math" panose="02040503050406030204" pitchFamily="18" charset="0"/>
                            <a:cs typeface="Times New Roman" panose="02020603050405020304" pitchFamily="18" charset="0"/>
                          </a:rPr>
                          <m:t>2</m:t>
                        </m:r>
                      </m:sub>
                    </m:sSub>
                  </m:oMath>
                </a14:m>
                <a:r>
                  <a:rPr lang="es-MX" sz="1400" dirty="0">
                    <a:latin typeface="Times New Roman" panose="02020603050405020304" pitchFamily="18" charset="0"/>
                    <a:cs typeface="Times New Roman" panose="02020603050405020304" pitchFamily="18" charset="0"/>
                  </a:rPr>
                  <a:t> (</a:t>
                </a:r>
                <a:r>
                  <a:rPr lang="es-MX" sz="1400" i="1" dirty="0">
                    <a:latin typeface="Times New Roman" panose="02020603050405020304" pitchFamily="18" charset="0"/>
                    <a:cs typeface="Times New Roman" panose="02020603050405020304" pitchFamily="18" charset="0"/>
                  </a:rPr>
                  <a:t>i</a:t>
                </a:r>
                <a:r>
                  <a:rPr lang="es-MX" sz="1400" dirty="0">
                    <a:latin typeface="Times New Roman" panose="02020603050405020304" pitchFamily="18" charset="0"/>
                    <a:cs typeface="Times New Roman" panose="02020603050405020304" pitchFamily="18" charset="0"/>
                  </a:rPr>
                  <a:t>=2) </a:t>
                </a:r>
              </a:p>
            </p:txBody>
          </p:sp>
        </mc:Choice>
        <mc:Fallback xmlns="">
          <p:sp>
            <p:nvSpPr>
              <p:cNvPr id="35" name="TextBox 34">
                <a:extLst>
                  <a:ext uri="{FF2B5EF4-FFF2-40B4-BE49-F238E27FC236}">
                    <a16:creationId xmlns:a16="http://schemas.microsoft.com/office/drawing/2014/main" id="{516D7AFC-6137-40E3-8E15-E41724EEF747}"/>
                  </a:ext>
                </a:extLst>
              </p:cNvPr>
              <p:cNvSpPr txBox="1">
                <a:spLocks noRot="1" noChangeAspect="1" noMove="1" noResize="1" noEditPoints="1" noAdjustHandles="1" noChangeArrowheads="1" noChangeShapeType="1" noTextEdit="1"/>
              </p:cNvSpPr>
              <p:nvPr/>
            </p:nvSpPr>
            <p:spPr>
              <a:xfrm>
                <a:off x="1798880" y="783473"/>
                <a:ext cx="1485431" cy="307777"/>
              </a:xfrm>
              <a:prstGeom prst="rect">
                <a:avLst/>
              </a:prstGeom>
              <a:blipFill>
                <a:blip r:embed="rId11"/>
                <a:stretch>
                  <a:fillRect l="-1230" t="-4000" b="-20000"/>
                </a:stretch>
              </a:blipFill>
            </p:spPr>
            <p:txBody>
              <a:bodyPr/>
              <a:lstStyle/>
              <a:p>
                <a:r>
                  <a:rPr lang="es-MX">
                    <a:noFill/>
                  </a:rPr>
                  <a:t> </a:t>
                </a:r>
              </a:p>
            </p:txBody>
          </p:sp>
        </mc:Fallback>
      </mc:AlternateContent>
    </p:spTree>
    <p:extLst>
      <p:ext uri="{BB962C8B-B14F-4D97-AF65-F5344CB8AC3E}">
        <p14:creationId xmlns:p14="http://schemas.microsoft.com/office/powerpoint/2010/main" val="2020937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22</a:t>
            </a:fld>
            <a:endParaRPr lang="es-ES"/>
          </a:p>
        </p:txBody>
      </p:sp>
      <p:cxnSp>
        <p:nvCxnSpPr>
          <p:cNvPr id="11" name="Straight Connector 10">
            <a:extLst>
              <a:ext uri="{FF2B5EF4-FFF2-40B4-BE49-F238E27FC236}">
                <a16:creationId xmlns:a16="http://schemas.microsoft.com/office/drawing/2014/main" id="{CED439DF-FCFB-40C4-96E2-61EA17BCCDCD}"/>
              </a:ext>
            </a:extLst>
          </p:cNvPr>
          <p:cNvCxnSpPr>
            <a:cxnSpLocks/>
          </p:cNvCxnSpPr>
          <p:nvPr/>
        </p:nvCxnSpPr>
        <p:spPr>
          <a:xfrm>
            <a:off x="6166336" y="652007"/>
            <a:ext cx="0" cy="5367130"/>
          </a:xfrm>
          <a:prstGeom prst="line">
            <a:avLst/>
          </a:prstGeom>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D28DC8E2-77E9-4076-8292-3397D5B3E1B5}"/>
              </a:ext>
            </a:extLst>
          </p:cNvPr>
          <p:cNvSpPr txBox="1"/>
          <p:nvPr/>
        </p:nvSpPr>
        <p:spPr>
          <a:xfrm>
            <a:off x="8074256" y="565052"/>
            <a:ext cx="1485431" cy="307777"/>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Ejemplo de SBX</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985EBE0-DD46-45E6-B5B8-90B6E32E9432}"/>
                  </a:ext>
                </a:extLst>
              </p:cNvPr>
              <p:cNvSpPr txBox="1"/>
              <p:nvPr/>
            </p:nvSpPr>
            <p:spPr>
              <a:xfrm>
                <a:off x="6759571" y="1025228"/>
                <a:ext cx="2973788" cy="1600438"/>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 </a:t>
                </a:r>
                <a:r>
                  <a:rPr lang="es-MX" sz="1400" i="1" dirty="0">
                    <a:latin typeface="Times New Roman" panose="02020603050405020304" pitchFamily="18" charset="0"/>
                    <a:cs typeface="Times New Roman" panose="02020603050405020304" pitchFamily="18" charset="0"/>
                  </a:rPr>
                  <a:t>x </a:t>
                </a:r>
                <a:r>
                  <a:rPr lang="es-MX" sz="1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s-MX" sz="1400" i="1">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MX" sz="1400" i="1">
                            <a:latin typeface="Cambria Math" panose="02040503050406030204" pitchFamily="18" charset="0"/>
                            <a:cs typeface="Times New Roman" panose="02020603050405020304" pitchFamily="18" charset="0"/>
                          </a:rPr>
                          <m:t>1</m:t>
                        </m:r>
                      </m:sub>
                    </m:sSub>
                    <m:r>
                      <a:rPr lang="es-MX" sz="1400" i="1">
                        <a:latin typeface="Cambria Math" panose="02040503050406030204" pitchFamily="18" charset="0"/>
                        <a:cs typeface="Times New Roman" panose="02020603050405020304" pitchFamily="18" charset="0"/>
                      </a:rPr>
                      <m:t>   </m:t>
                    </m:r>
                    <m:sSub>
                      <m:sSubPr>
                        <m:ctrlPr>
                          <a:rPr lang="es-MX" sz="1400" i="1">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MX" sz="1400" i="1">
                            <a:latin typeface="Cambria Math" panose="02040503050406030204" pitchFamily="18" charset="0"/>
                            <a:cs typeface="Times New Roman" panose="02020603050405020304" pitchFamily="18" charset="0"/>
                          </a:rPr>
                          <m:t>2</m:t>
                        </m:r>
                      </m:sub>
                    </m:sSub>
                  </m:oMath>
                </a14:m>
                <a:r>
                  <a:rPr lang="es-MX" sz="1400" dirty="0">
                    <a:latin typeface="Times New Roman" panose="02020603050405020304" pitchFamily="18" charset="0"/>
                    <a:cs typeface="Times New Roman" panose="02020603050405020304" pitchFamily="18" charset="0"/>
                  </a:rPr>
                  <a:t>]</a:t>
                </a:r>
              </a:p>
              <a:p>
                <a:pPr algn="just"/>
                <a:r>
                  <a:rPr lang="es-MX" sz="1400" dirty="0">
                    <a:latin typeface="Times New Roman" panose="02020603050405020304" pitchFamily="18" charset="0"/>
                    <a:cs typeface="Times New Roman" panose="02020603050405020304" pitchFamily="18" charset="0"/>
                  </a:rPr>
                  <a:t>P</a:t>
                </a:r>
                <a:r>
                  <a:rPr lang="es-MX" sz="1400" baseline="30000" dirty="0">
                    <a:latin typeface="Times New Roman" panose="02020603050405020304" pitchFamily="18" charset="0"/>
                    <a:cs typeface="Times New Roman" panose="02020603050405020304" pitchFamily="18" charset="0"/>
                  </a:rPr>
                  <a:t>(1)</a:t>
                </a:r>
                <a:r>
                  <a:rPr lang="es-MX" sz="1400" dirty="0">
                    <a:latin typeface="Times New Roman" panose="02020603050405020304" pitchFamily="18" charset="0"/>
                    <a:cs typeface="Times New Roman" panose="02020603050405020304" pitchFamily="18" charset="0"/>
                  </a:rPr>
                  <a:t>=[2.3 4.5]</a:t>
                </a:r>
              </a:p>
              <a:p>
                <a:pPr algn="just"/>
                <a:r>
                  <a:rPr lang="es-MX" sz="1400" dirty="0">
                    <a:latin typeface="Times New Roman" panose="02020603050405020304" pitchFamily="18" charset="0"/>
                    <a:cs typeface="Times New Roman" panose="02020603050405020304" pitchFamily="18" charset="0"/>
                  </a:rPr>
                  <a:t>P</a:t>
                </a:r>
                <a:r>
                  <a:rPr lang="es-MX" sz="1400" baseline="30000" dirty="0">
                    <a:latin typeface="Times New Roman" panose="02020603050405020304" pitchFamily="18" charset="0"/>
                    <a:cs typeface="Times New Roman" panose="02020603050405020304" pitchFamily="18" charset="0"/>
                  </a:rPr>
                  <a:t>(2)</a:t>
                </a:r>
                <a:r>
                  <a:rPr lang="es-MX" sz="1400" dirty="0">
                    <a:latin typeface="Times New Roman" panose="02020603050405020304" pitchFamily="18" charset="0"/>
                    <a:cs typeface="Times New Roman" panose="02020603050405020304" pitchFamily="18" charset="0"/>
                  </a:rPr>
                  <a:t>=[1.4 -0.2]</a:t>
                </a:r>
              </a:p>
              <a:p>
                <a:pPr algn="just"/>
                <a:r>
                  <a:rPr lang="es-MX" sz="1400" dirty="0">
                    <a:latin typeface="Times New Roman" panose="02020603050405020304" pitchFamily="18" charset="0"/>
                    <a:cs typeface="Times New Roman" panose="02020603050405020304" pitchFamily="18" charset="0"/>
                  </a:rPr>
                  <a:t>Min=[1   -1]</a:t>
                </a:r>
              </a:p>
              <a:p>
                <a:pPr algn="just"/>
                <a:r>
                  <a:rPr lang="es-MX" sz="1400" dirty="0">
                    <a:latin typeface="Times New Roman" panose="02020603050405020304" pitchFamily="18" charset="0"/>
                    <a:cs typeface="Times New Roman" panose="02020603050405020304" pitchFamily="18" charset="0"/>
                  </a:rPr>
                  <a:t>Max=[3    5]</a:t>
                </a:r>
              </a:p>
              <a:p>
                <a:pPr algn="just"/>
                <a:endParaRPr lang="es-MX" sz="1400" dirty="0">
                  <a:latin typeface="Times New Roman" panose="02020603050405020304" pitchFamily="18" charset="0"/>
                  <a:cs typeface="Times New Roman" panose="02020603050405020304" pitchFamily="18" charset="0"/>
                </a:endParaRPr>
              </a:p>
              <a:p>
                <a:pPr algn="just"/>
                <a:r>
                  <a:rPr lang="es-MX" sz="1400" dirty="0">
                    <a:latin typeface="Times New Roman" panose="02020603050405020304" pitchFamily="18" charset="0"/>
                    <a:cs typeface="Times New Roman" panose="02020603050405020304" pitchFamily="18" charset="0"/>
                  </a:rPr>
                  <a:t>Suponiendo u=0.95, </a:t>
                </a:r>
                <a:r>
                  <a:rPr lang="es-MX" sz="1400" dirty="0" err="1">
                    <a:latin typeface="Times New Roman" panose="02020603050405020304" pitchFamily="18" charset="0"/>
                    <a:cs typeface="Times New Roman" panose="02020603050405020304" pitchFamily="18" charset="0"/>
                  </a:rPr>
                  <a:t>Nc</a:t>
                </a:r>
                <a:r>
                  <a:rPr lang="es-MX" sz="1400" dirty="0">
                    <a:latin typeface="Times New Roman" panose="02020603050405020304" pitchFamily="18" charset="0"/>
                    <a:cs typeface="Times New Roman" panose="02020603050405020304" pitchFamily="18" charset="0"/>
                  </a:rPr>
                  <a:t>=2</a:t>
                </a:r>
              </a:p>
            </p:txBody>
          </p:sp>
        </mc:Choice>
        <mc:Fallback xmlns="">
          <p:sp>
            <p:nvSpPr>
              <p:cNvPr id="27" name="TextBox 26">
                <a:extLst>
                  <a:ext uri="{FF2B5EF4-FFF2-40B4-BE49-F238E27FC236}">
                    <a16:creationId xmlns:a16="http://schemas.microsoft.com/office/drawing/2014/main" id="{5985EBE0-DD46-45E6-B5B8-90B6E32E9432}"/>
                  </a:ext>
                </a:extLst>
              </p:cNvPr>
              <p:cNvSpPr txBox="1">
                <a:spLocks noRot="1" noChangeAspect="1" noMove="1" noResize="1" noEditPoints="1" noAdjustHandles="1" noChangeArrowheads="1" noChangeShapeType="1" noTextEdit="1"/>
              </p:cNvSpPr>
              <p:nvPr/>
            </p:nvSpPr>
            <p:spPr>
              <a:xfrm>
                <a:off x="6759571" y="1025228"/>
                <a:ext cx="2973788" cy="1600438"/>
              </a:xfrm>
              <a:prstGeom prst="rect">
                <a:avLst/>
              </a:prstGeom>
              <a:blipFill>
                <a:blip r:embed="rId2"/>
                <a:stretch>
                  <a:fillRect l="-615" t="-760" b="-304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1346DDD-BFEB-42FA-9252-58556247338D}"/>
                  </a:ext>
                </a:extLst>
              </p:cNvPr>
              <p:cNvSpPr txBox="1"/>
              <p:nvPr/>
            </p:nvSpPr>
            <p:spPr>
              <a:xfrm>
                <a:off x="6799397" y="3309749"/>
                <a:ext cx="3015890" cy="827150"/>
              </a:xfrm>
              <a:prstGeom prst="rect">
                <a:avLst/>
              </a:prstGeom>
              <a:noFill/>
            </p:spPr>
            <p:txBody>
              <a:bodyPr wrap="none" lIns="0" tIns="0" rIns="0" bIns="0" rtlCol="0">
                <a:spAutoFit/>
              </a:bodyPr>
              <a:lstStyle/>
              <a:p>
                <a14:m>
                  <m:oMath xmlns:m="http://schemas.openxmlformats.org/officeDocument/2006/math">
                    <m:r>
                      <a:rPr lang="es-MX" sz="1400" i="1">
                        <a:latin typeface="Cambria Math" panose="02040503050406030204" pitchFamily="18" charset="0"/>
                        <a:ea typeface="Cambria Math" panose="02040503050406030204" pitchFamily="18" charset="0"/>
                      </a:rPr>
                      <m:t>𝛽</m:t>
                    </m:r>
                    <m:r>
                      <a:rPr lang="es-ES" sz="1400" i="1">
                        <a:latin typeface="Cambria Math" panose="02040503050406030204" pitchFamily="18" charset="0"/>
                        <a:ea typeface="Cambria Math" panose="02040503050406030204" pitchFamily="18" charset="0"/>
                      </a:rPr>
                      <m:t>=1+</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2</m:t>
                        </m:r>
                      </m:num>
                      <m:den>
                        <m:r>
                          <a:rPr lang="es-MX" sz="1400" i="1">
                            <a:latin typeface="Cambria Math" panose="02040503050406030204" pitchFamily="18" charset="0"/>
                            <a:ea typeface="Cambria Math" panose="02040503050406030204" pitchFamily="18" charset="0"/>
                          </a:rPr>
                          <m:t>1.4</m:t>
                        </m:r>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2.3</m:t>
                        </m:r>
                      </m:den>
                    </m:f>
                  </m:oMath>
                </a14:m>
                <a:r>
                  <a:rPr lang="es-MX" sz="1400" dirty="0">
                    <a:latin typeface="Times New Roman" panose="02020603050405020304" pitchFamily="18" charset="0"/>
                    <a:cs typeface="Times New Roman" panose="02020603050405020304" pitchFamily="18" charset="0"/>
                  </a:rPr>
                  <a:t>min[(</a:t>
                </a:r>
                <a14:m>
                  <m:oMath xmlns:m="http://schemas.openxmlformats.org/officeDocument/2006/math">
                    <m:r>
                      <a:rPr lang="es-MX" sz="1400" i="1">
                        <a:latin typeface="Cambria Math" panose="02040503050406030204" pitchFamily="18" charset="0"/>
                        <a:ea typeface="Cambria Math" panose="02040503050406030204" pitchFamily="18" charset="0"/>
                      </a:rPr>
                      <m:t>2.3</m:t>
                    </m:r>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1</m:t>
                    </m:r>
                  </m:oMath>
                </a14:m>
                <a:r>
                  <a:rPr lang="es-MX" sz="1400" dirty="0">
                    <a:latin typeface="Times New Roman" panose="02020603050405020304" pitchFamily="18" charset="0"/>
                    <a:cs typeface="Times New Roman" panose="02020603050405020304" pitchFamily="18" charset="0"/>
                  </a:rPr>
                  <a:t>),(</a:t>
                </a:r>
                <a14:m>
                  <m:oMath xmlns:m="http://schemas.openxmlformats.org/officeDocument/2006/math">
                    <m:r>
                      <a:rPr lang="es-MX" sz="1400" i="1">
                        <a:latin typeface="Cambria Math" panose="02040503050406030204" pitchFamily="18" charset="0"/>
                        <a:ea typeface="Cambria Math" panose="02040503050406030204" pitchFamily="18" charset="0"/>
                      </a:rPr>
                      <m:t>3</m:t>
                    </m:r>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1.4</m:t>
                    </m:r>
                  </m:oMath>
                </a14:m>
                <a:r>
                  <a:rPr lang="es-MX" sz="1400" dirty="0">
                    <a:latin typeface="Times New Roman" panose="02020603050405020304" pitchFamily="18" charset="0"/>
                    <a:cs typeface="Times New Roman" panose="02020603050405020304" pitchFamily="18" charset="0"/>
                  </a:rPr>
                  <a:t>) ]</a:t>
                </a: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a:t>
                </a:r>
                <a14:m>
                  <m:oMath xmlns:m="http://schemas.openxmlformats.org/officeDocument/2006/math">
                    <m:r>
                      <a:rPr lang="es-MX" sz="1400" i="1">
                        <a:latin typeface="Cambria Math" panose="02040503050406030204" pitchFamily="18" charset="0"/>
                        <a:ea typeface="Cambria Math" panose="02040503050406030204" pitchFamily="18" charset="0"/>
                      </a:rPr>
                      <m:t>𝛽</m:t>
                    </m:r>
                    <m:r>
                      <a:rPr lang="es-MX" sz="1400">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=1+</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2</m:t>
                        </m:r>
                      </m:num>
                      <m:den>
                        <m:r>
                          <a:rPr lang="es-MX" sz="1400" i="1">
                            <a:latin typeface="Cambria Math" panose="02040503050406030204" pitchFamily="18" charset="0"/>
                            <a:ea typeface="Cambria Math" panose="02040503050406030204" pitchFamily="18" charset="0"/>
                          </a:rPr>
                          <m:t>−0.9</m:t>
                        </m:r>
                      </m:den>
                    </m:f>
                  </m:oMath>
                </a14:m>
                <a:r>
                  <a:rPr lang="es-MX" sz="1400" dirty="0">
                    <a:latin typeface="Times New Roman" panose="02020603050405020304" pitchFamily="18" charset="0"/>
                    <a:cs typeface="Times New Roman" panose="02020603050405020304" pitchFamily="18" charset="0"/>
                  </a:rPr>
                  <a:t>min[(</a:t>
                </a:r>
                <a14:m>
                  <m:oMath xmlns:m="http://schemas.openxmlformats.org/officeDocument/2006/math">
                    <m:r>
                      <a:rPr lang="es-MX" sz="1400" i="1">
                        <a:latin typeface="Cambria Math" panose="02040503050406030204" pitchFamily="18" charset="0"/>
                        <a:ea typeface="Cambria Math" panose="02040503050406030204" pitchFamily="18" charset="0"/>
                      </a:rPr>
                      <m:t>1.3</m:t>
                    </m:r>
                  </m:oMath>
                </a14:m>
                <a:r>
                  <a:rPr lang="es-MX" sz="1400" dirty="0">
                    <a:latin typeface="Times New Roman" panose="02020603050405020304" pitchFamily="18" charset="0"/>
                    <a:cs typeface="Times New Roman" panose="02020603050405020304" pitchFamily="18" charset="0"/>
                  </a:rPr>
                  <a:t>),(</a:t>
                </a:r>
                <a14:m>
                  <m:oMath xmlns:m="http://schemas.openxmlformats.org/officeDocument/2006/math">
                    <m:r>
                      <a:rPr lang="es-MX" sz="1400" i="1">
                        <a:latin typeface="Cambria Math" panose="02040503050406030204" pitchFamily="18" charset="0"/>
                        <a:ea typeface="Cambria Math" panose="02040503050406030204" pitchFamily="18" charset="0"/>
                      </a:rPr>
                      <m:t>1.6</m:t>
                    </m:r>
                  </m:oMath>
                </a14:m>
                <a:r>
                  <a:rPr lang="es-MX" sz="1400" dirty="0">
                    <a:latin typeface="Times New Roman" panose="02020603050405020304" pitchFamily="18" charset="0"/>
                    <a:cs typeface="Times New Roman" panose="02020603050405020304" pitchFamily="18" charset="0"/>
                  </a:rPr>
                  <a:t>) ]</a:t>
                </a:r>
                <a:r>
                  <a:rPr lang="es-ES" sz="14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s-ES" sz="1400" i="1">
                        <a:latin typeface="Cambria Math" panose="02040503050406030204" pitchFamily="18" charset="0"/>
                        <a:ea typeface="Cambria Math" panose="02040503050406030204" pitchFamily="18" charset="0"/>
                      </a:rPr>
                      <m:t>=</m:t>
                    </m:r>
                  </m:oMath>
                </a14:m>
                <a:r>
                  <a:rPr lang="es-MX" sz="1400" dirty="0">
                    <a:latin typeface="Times New Roman" panose="02020603050405020304" pitchFamily="18" charset="0"/>
                    <a:cs typeface="Times New Roman" panose="02020603050405020304" pitchFamily="18" charset="0"/>
                  </a:rPr>
                  <a:t> </a:t>
                </a:r>
                <a14:m>
                  <m:oMath xmlns:m="http://schemas.openxmlformats.org/officeDocument/2006/math">
                    <m:r>
                      <a:rPr lang="es-ES" sz="1400" i="1">
                        <a:latin typeface="Cambria Math" panose="02040503050406030204" pitchFamily="18" charset="0"/>
                        <a:ea typeface="Cambria Math" panose="02040503050406030204" pitchFamily="18" charset="0"/>
                      </a:rPr>
                      <m:t>− </m:t>
                    </m:r>
                  </m:oMath>
                </a14:m>
                <a:r>
                  <a:rPr lang="es-MX" sz="1400" dirty="0">
                    <a:latin typeface="Times New Roman" panose="02020603050405020304" pitchFamily="18" charset="0"/>
                    <a:cs typeface="Times New Roman" panose="02020603050405020304" pitchFamily="18" charset="0"/>
                  </a:rPr>
                  <a:t>1.889</a:t>
                </a:r>
              </a:p>
            </p:txBody>
          </p:sp>
        </mc:Choice>
        <mc:Fallback xmlns="">
          <p:sp>
            <p:nvSpPr>
              <p:cNvPr id="28" name="TextBox 27">
                <a:extLst>
                  <a:ext uri="{FF2B5EF4-FFF2-40B4-BE49-F238E27FC236}">
                    <a16:creationId xmlns:a16="http://schemas.microsoft.com/office/drawing/2014/main" id="{31346DDD-BFEB-42FA-9252-58556247338D}"/>
                  </a:ext>
                </a:extLst>
              </p:cNvPr>
              <p:cNvSpPr txBox="1">
                <a:spLocks noRot="1" noChangeAspect="1" noMove="1" noResize="1" noEditPoints="1" noAdjustHandles="1" noChangeArrowheads="1" noChangeShapeType="1" noTextEdit="1"/>
              </p:cNvSpPr>
              <p:nvPr/>
            </p:nvSpPr>
            <p:spPr>
              <a:xfrm>
                <a:off x="6799397" y="3309749"/>
                <a:ext cx="3015890" cy="827150"/>
              </a:xfrm>
              <a:prstGeom prst="rect">
                <a:avLst/>
              </a:prstGeom>
              <a:blipFill>
                <a:blip r:embed="rId3"/>
                <a:stretch>
                  <a:fillRect l="-2626" t="-1471" r="-2020" b="-588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159F89-D649-4369-86BB-C03358C3D6CF}"/>
                  </a:ext>
                </a:extLst>
              </p:cNvPr>
              <p:cNvSpPr txBox="1"/>
              <p:nvPr/>
            </p:nvSpPr>
            <p:spPr>
              <a:xfrm>
                <a:off x="6800723" y="2813820"/>
                <a:ext cx="1485431" cy="307777"/>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Para </a:t>
                </a:r>
                <a14:m>
                  <m:oMath xmlns:m="http://schemas.openxmlformats.org/officeDocument/2006/math">
                    <m:sSub>
                      <m:sSubPr>
                        <m:ctrlPr>
                          <a:rPr lang="es-MX" sz="1400" i="1">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MX" sz="1400" i="1">
                            <a:latin typeface="Cambria Math" panose="02040503050406030204" pitchFamily="18" charset="0"/>
                            <a:cs typeface="Times New Roman" panose="02020603050405020304" pitchFamily="18" charset="0"/>
                          </a:rPr>
                          <m:t>1</m:t>
                        </m:r>
                      </m:sub>
                    </m:sSub>
                  </m:oMath>
                </a14:m>
                <a:r>
                  <a:rPr lang="es-MX" sz="1400" dirty="0">
                    <a:latin typeface="Times New Roman" panose="02020603050405020304" pitchFamily="18" charset="0"/>
                    <a:cs typeface="Times New Roman" panose="02020603050405020304" pitchFamily="18" charset="0"/>
                  </a:rPr>
                  <a:t> (</a:t>
                </a:r>
                <a:r>
                  <a:rPr lang="es-MX" sz="1400" i="1" dirty="0">
                    <a:latin typeface="Times New Roman" panose="02020603050405020304" pitchFamily="18" charset="0"/>
                    <a:cs typeface="Times New Roman" panose="02020603050405020304" pitchFamily="18" charset="0"/>
                  </a:rPr>
                  <a:t>i</a:t>
                </a:r>
                <a:r>
                  <a:rPr lang="es-MX" sz="1400" dirty="0">
                    <a:latin typeface="Times New Roman" panose="02020603050405020304" pitchFamily="18" charset="0"/>
                    <a:cs typeface="Times New Roman" panose="02020603050405020304" pitchFamily="18" charset="0"/>
                  </a:rPr>
                  <a:t>=1) </a:t>
                </a:r>
              </a:p>
            </p:txBody>
          </p:sp>
        </mc:Choice>
        <mc:Fallback xmlns="">
          <p:sp>
            <p:nvSpPr>
              <p:cNvPr id="24" name="TextBox 23">
                <a:extLst>
                  <a:ext uri="{FF2B5EF4-FFF2-40B4-BE49-F238E27FC236}">
                    <a16:creationId xmlns:a16="http://schemas.microsoft.com/office/drawing/2014/main" id="{10159F89-D649-4369-86BB-C03358C3D6CF}"/>
                  </a:ext>
                </a:extLst>
              </p:cNvPr>
              <p:cNvSpPr txBox="1">
                <a:spLocks noRot="1" noChangeAspect="1" noMove="1" noResize="1" noEditPoints="1" noAdjustHandles="1" noChangeArrowheads="1" noChangeShapeType="1" noTextEdit="1"/>
              </p:cNvSpPr>
              <p:nvPr/>
            </p:nvSpPr>
            <p:spPr>
              <a:xfrm>
                <a:off x="6800723" y="2813820"/>
                <a:ext cx="1485431" cy="307777"/>
              </a:xfrm>
              <a:prstGeom prst="rect">
                <a:avLst/>
              </a:prstGeom>
              <a:blipFill>
                <a:blip r:embed="rId4"/>
                <a:stretch>
                  <a:fillRect l="-1235" t="-4000" b="-200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B9AEF78-1CF5-45FF-9A20-94E0F2DD6500}"/>
                  </a:ext>
                </a:extLst>
              </p:cNvPr>
              <p:cNvSpPr txBox="1"/>
              <p:nvPr/>
            </p:nvSpPr>
            <p:spPr>
              <a:xfrm>
                <a:off x="6759572" y="4251233"/>
                <a:ext cx="3383279" cy="3166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ES" sz="1400" i="1" dirty="0">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es-MX" sz="1400" dirty="0">
                              <a:latin typeface="Times New Roman" panose="02020603050405020304" pitchFamily="18" charset="0"/>
                              <a:cs typeface="Times New Roman" panose="02020603050405020304" pitchFamily="18" charset="0"/>
                            </a:rPr>
                            <m:t>α</m:t>
                          </m:r>
                          <m:r>
                            <a:rPr lang="es-ES" sz="1400" i="1">
                              <a:latin typeface="Cambria Math" panose="02040503050406030204" pitchFamily="18" charset="0"/>
                              <a:ea typeface="Cambria Math" panose="02040503050406030204" pitchFamily="18" charset="0"/>
                            </a:rPr>
                            <m:t>=</m:t>
                          </m:r>
                          <m:r>
                            <a:rPr lang="es-MX" sz="1400" i="1" dirty="0">
                              <a:latin typeface="Cambria Math" panose="02040503050406030204" pitchFamily="18" charset="0"/>
                              <a:cs typeface="Times New Roman" panose="02020603050405020304" pitchFamily="18" charset="0"/>
                            </a:rPr>
                            <m:t>2</m:t>
                          </m:r>
                          <m:r>
                            <a:rPr lang="es-ES" sz="1400" i="1" dirty="0">
                              <a:latin typeface="Cambria Math" panose="02040503050406030204" pitchFamily="18" charset="0"/>
                              <a:cs typeface="Times New Roman" panose="02020603050405020304" pitchFamily="18" charset="0"/>
                            </a:rPr>
                            <m:t>−</m:t>
                          </m:r>
                          <m:r>
                            <a:rPr lang="es-MX" sz="1400" i="1" dirty="0">
                              <a:latin typeface="Cambria Math" panose="02040503050406030204" pitchFamily="18" charset="0"/>
                              <a:ea typeface="Cambria Math" panose="02040503050406030204" pitchFamily="18" charset="0"/>
                              <a:cs typeface="Times New Roman" panose="02020603050405020304" pitchFamily="18" charset="0"/>
                            </a:rPr>
                            <m:t>1.8</m:t>
                          </m:r>
                          <m:r>
                            <a:rPr lang="es-ES" sz="1400" i="1" dirty="0">
                              <a:latin typeface="Cambria Math" panose="02040503050406030204" pitchFamily="18" charset="0"/>
                              <a:ea typeface="Cambria Math" panose="02040503050406030204" pitchFamily="18" charset="0"/>
                              <a:cs typeface="Times New Roman" panose="02020603050405020304" pitchFamily="18" charset="0"/>
                            </a:rPr>
                            <m:t>8</m:t>
                          </m:r>
                          <m:r>
                            <a:rPr lang="es-MX" sz="1400" i="1" dirty="0">
                              <a:latin typeface="Cambria Math" panose="02040503050406030204" pitchFamily="18" charset="0"/>
                              <a:ea typeface="Cambria Math" panose="02040503050406030204" pitchFamily="18" charset="0"/>
                              <a:cs typeface="Times New Roman" panose="02020603050405020304" pitchFamily="18" charset="0"/>
                            </a:rPr>
                            <m:t>9</m:t>
                          </m:r>
                        </m:e>
                        <m:sup>
                          <m:r>
                            <a:rPr lang="es-ES" sz="1400" i="1" dirty="0">
                              <a:latin typeface="Cambria Math" panose="02040503050406030204" pitchFamily="18" charset="0"/>
                              <a:ea typeface="Cambria Math" panose="02040503050406030204" pitchFamily="18" charset="0"/>
                              <a:cs typeface="Times New Roman" panose="02020603050405020304" pitchFamily="18" charset="0"/>
                            </a:rPr>
                            <m:t>−(</m:t>
                          </m:r>
                          <m:r>
                            <a:rPr lang="es-MX" sz="1400" i="1" dirty="0">
                              <a:latin typeface="Cambria Math" panose="02040503050406030204" pitchFamily="18" charset="0"/>
                              <a:ea typeface="Cambria Math" panose="02040503050406030204" pitchFamily="18" charset="0"/>
                              <a:cs typeface="Times New Roman" panose="02020603050405020304" pitchFamily="18" charset="0"/>
                            </a:rPr>
                            <m:t>2</m:t>
                          </m:r>
                          <m:r>
                            <a:rPr lang="es-ES" sz="1400" i="1" dirty="0">
                              <a:latin typeface="Cambria Math" panose="02040503050406030204" pitchFamily="18" charset="0"/>
                              <a:ea typeface="Cambria Math" panose="02040503050406030204" pitchFamily="18" charset="0"/>
                              <a:cs typeface="Times New Roman" panose="02020603050405020304" pitchFamily="18" charset="0"/>
                            </a:rPr>
                            <m:t>+1)</m:t>
                          </m:r>
                        </m:sup>
                      </m:sSup>
                      <m:r>
                        <a:rPr lang="es-MX" sz="1400" i="1" dirty="0">
                          <a:latin typeface="Cambria Math" panose="02040503050406030204" pitchFamily="18" charset="0"/>
                          <a:ea typeface="Cambria Math" panose="02040503050406030204" pitchFamily="18" charset="0"/>
                          <a:cs typeface="Times New Roman" panose="02020603050405020304" pitchFamily="18" charset="0"/>
                        </a:rPr>
                        <m:t>=2</m:t>
                      </m:r>
                      <m:r>
                        <a:rPr lang="es-ES" sz="1400" i="1" dirty="0">
                          <a:latin typeface="Cambria Math" panose="02040503050406030204" pitchFamily="18" charset="0"/>
                          <a:ea typeface="Cambria Math" panose="02040503050406030204" pitchFamily="18" charset="0"/>
                          <a:cs typeface="Times New Roman" panose="02020603050405020304" pitchFamily="18" charset="0"/>
                        </a:rPr>
                        <m:t>−0.148</m:t>
                      </m:r>
                      <m:r>
                        <a:rPr lang="es-MX" sz="1400" i="1" dirty="0">
                          <a:latin typeface="Cambria Math" panose="02040503050406030204" pitchFamily="18" charset="0"/>
                          <a:ea typeface="Cambria Math" panose="02040503050406030204" pitchFamily="18" charset="0"/>
                          <a:cs typeface="Times New Roman" panose="02020603050405020304" pitchFamily="18" charset="0"/>
                        </a:rPr>
                        <m:t>=</m:t>
                      </m:r>
                      <m:r>
                        <a:rPr lang="es-ES" sz="1400" i="1" dirty="0">
                          <a:latin typeface="Cambria Math" panose="02040503050406030204" pitchFamily="18" charset="0"/>
                          <a:ea typeface="Cambria Math" panose="02040503050406030204" pitchFamily="18" charset="0"/>
                          <a:cs typeface="Times New Roman" panose="02020603050405020304" pitchFamily="18" charset="0"/>
                        </a:rPr>
                        <m:t>1.852</m:t>
                      </m:r>
                    </m:oMath>
                  </m:oMathPara>
                </a14:m>
                <a:endParaRPr lang="es-MX" sz="1400" dirty="0"/>
              </a:p>
            </p:txBody>
          </p:sp>
        </mc:Choice>
        <mc:Fallback xmlns="">
          <p:sp>
            <p:nvSpPr>
              <p:cNvPr id="29" name="TextBox 28">
                <a:extLst>
                  <a:ext uri="{FF2B5EF4-FFF2-40B4-BE49-F238E27FC236}">
                    <a16:creationId xmlns:a16="http://schemas.microsoft.com/office/drawing/2014/main" id="{9B9AEF78-1CF5-45FF-9A20-94E0F2DD6500}"/>
                  </a:ext>
                </a:extLst>
              </p:cNvPr>
              <p:cNvSpPr txBox="1">
                <a:spLocks noRot="1" noChangeAspect="1" noMove="1" noResize="1" noEditPoints="1" noAdjustHandles="1" noChangeArrowheads="1" noChangeShapeType="1" noTextEdit="1"/>
              </p:cNvSpPr>
              <p:nvPr/>
            </p:nvSpPr>
            <p:spPr>
              <a:xfrm>
                <a:off x="6759572" y="4251233"/>
                <a:ext cx="3383279" cy="316690"/>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FF88236-D91A-4D96-AE02-FBAFD775CC20}"/>
                  </a:ext>
                </a:extLst>
              </p:cNvPr>
              <p:cNvSpPr txBox="1"/>
              <p:nvPr/>
            </p:nvSpPr>
            <p:spPr>
              <a:xfrm>
                <a:off x="5574539" y="4658062"/>
                <a:ext cx="4572000" cy="4970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ES" sz="1400" i="1">
                              <a:latin typeface="Cambria Math" panose="02040503050406030204" pitchFamily="18" charset="0"/>
                              <a:ea typeface="Cambria Math" panose="02040503050406030204" pitchFamily="18" charset="0"/>
                            </a:rPr>
                            <m:t>𝛼</m:t>
                          </m:r>
                        </m:den>
                      </m:f>
                      <m:r>
                        <a:rPr lang="es-MX" sz="1400" i="1">
                          <a:latin typeface="Cambria Math" panose="02040503050406030204" pitchFamily="18" charset="0"/>
                        </a:rPr>
                        <m:t>=</m:t>
                      </m:r>
                      <m:f>
                        <m:fPr>
                          <m:ctrlPr>
                            <a:rPr lang="es-MX" sz="1400" i="1">
                              <a:latin typeface="Cambria Math" panose="02040503050406030204" pitchFamily="18" charset="0"/>
                            </a:rPr>
                          </m:ctrlPr>
                        </m:fPr>
                        <m:num>
                          <m:r>
                            <a:rPr lang="es-MX" sz="1400" i="1">
                              <a:latin typeface="Cambria Math" panose="02040503050406030204" pitchFamily="18" charset="0"/>
                            </a:rPr>
                            <m:t>1</m:t>
                          </m:r>
                        </m:num>
                        <m:den>
                          <m:r>
                            <a:rPr lang="es-ES" sz="1400" i="1">
                              <a:latin typeface="Cambria Math" panose="02040503050406030204" pitchFamily="18" charset="0"/>
                            </a:rPr>
                            <m:t>1.852</m:t>
                          </m:r>
                        </m:den>
                      </m:f>
                      <m:r>
                        <a:rPr lang="es-MX" sz="1400" i="1">
                          <a:latin typeface="Cambria Math" panose="02040503050406030204" pitchFamily="18" charset="0"/>
                        </a:rPr>
                        <m:t>=</m:t>
                      </m:r>
                      <m:r>
                        <a:rPr lang="es-ES" sz="1400" i="1">
                          <a:latin typeface="Cambria Math" panose="02040503050406030204" pitchFamily="18" charset="0"/>
                        </a:rPr>
                        <m:t>0.54</m:t>
                      </m:r>
                      <m:r>
                        <a:rPr lang="es-MX" sz="1400" i="1">
                          <a:latin typeface="Cambria Math" panose="02040503050406030204" pitchFamily="18" charset="0"/>
                        </a:rPr>
                        <m:t>     </m:t>
                      </m:r>
                      <m:r>
                        <a:rPr lang="es-ES" sz="1400" i="1">
                          <a:latin typeface="Cambria Math" panose="02040503050406030204" pitchFamily="18" charset="0"/>
                          <a:ea typeface="Cambria Math" panose="02040503050406030204" pitchFamily="18" charset="0"/>
                        </a:rPr>
                        <m:t>𝑢</m:t>
                      </m:r>
                      <m:r>
                        <a:rPr lang="es-MX" sz="1400" i="1">
                          <a:latin typeface="Cambria Math" panose="02040503050406030204" pitchFamily="18" charset="0"/>
                          <a:ea typeface="Cambria Math" panose="02040503050406030204" pitchFamily="18" charset="0"/>
                        </a:rPr>
                        <m:t>&gt;</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ES" sz="1400" i="1">
                              <a:latin typeface="Cambria Math" panose="02040503050406030204" pitchFamily="18" charset="0"/>
                              <a:ea typeface="Cambria Math" panose="02040503050406030204" pitchFamily="18" charset="0"/>
                            </a:rPr>
                            <m:t>𝛼</m:t>
                          </m:r>
                        </m:den>
                      </m:f>
                    </m:oMath>
                  </m:oMathPara>
                </a14:m>
                <a:endParaRPr lang="es-MX" sz="1400" dirty="0">
                  <a:latin typeface="Times New Roman" panose="02020603050405020304" pitchFamily="18" charset="0"/>
                  <a:cs typeface="Times New Roman" panose="02020603050405020304" pitchFamily="18" charset="0"/>
                </a:endParaRPr>
              </a:p>
            </p:txBody>
          </p:sp>
        </mc:Choice>
        <mc:Fallback xmlns="">
          <p:sp>
            <p:nvSpPr>
              <p:cNvPr id="30" name="TextBox 29">
                <a:extLst>
                  <a:ext uri="{FF2B5EF4-FFF2-40B4-BE49-F238E27FC236}">
                    <a16:creationId xmlns:a16="http://schemas.microsoft.com/office/drawing/2014/main" id="{FFF88236-D91A-4D96-AE02-FBAFD775CC20}"/>
                  </a:ext>
                </a:extLst>
              </p:cNvPr>
              <p:cNvSpPr txBox="1">
                <a:spLocks noRot="1" noChangeAspect="1" noMove="1" noResize="1" noEditPoints="1" noAdjustHandles="1" noChangeArrowheads="1" noChangeShapeType="1" noTextEdit="1"/>
              </p:cNvSpPr>
              <p:nvPr/>
            </p:nvSpPr>
            <p:spPr>
              <a:xfrm>
                <a:off x="5574539" y="4658062"/>
                <a:ext cx="4572000" cy="497059"/>
              </a:xfrm>
              <a:prstGeom prst="rect">
                <a:avLst/>
              </a:prstGeom>
              <a:blipFill>
                <a:blip r:embed="rId6"/>
                <a:stretch>
                  <a:fillRect b="-122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6939936-0EAA-416C-BA2F-604AC018F847}"/>
                  </a:ext>
                </a:extLst>
              </p:cNvPr>
              <p:cNvSpPr txBox="1"/>
              <p:nvPr/>
            </p:nvSpPr>
            <p:spPr>
              <a:xfrm>
                <a:off x="5940184" y="5240117"/>
                <a:ext cx="4572000" cy="695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ea typeface="Cambria Math" panose="02040503050406030204" pitchFamily="18" charset="0"/>
                            </a:rPr>
                            <m:t>𝑐</m:t>
                          </m:r>
                        </m:sub>
                      </m:sSub>
                      <m:r>
                        <a:rPr lang="es-MX" sz="1400" i="1">
                          <a:latin typeface="Cambria Math" panose="02040503050406030204" pitchFamily="18" charset="0"/>
                          <a:ea typeface="Cambria Math" panose="02040503050406030204" pitchFamily="18" charset="0"/>
                        </a:rPr>
                        <m:t>=</m:t>
                      </m:r>
                      <m:sSup>
                        <m:sSupPr>
                          <m:ctrlPr>
                            <a:rPr lang="es-ES" sz="1400" i="1">
                              <a:latin typeface="Cambria Math" panose="02040503050406030204" pitchFamily="18" charset="0"/>
                              <a:ea typeface="Cambria Math" panose="02040503050406030204" pitchFamily="18" charset="0"/>
                            </a:rPr>
                          </m:ctrlPr>
                        </m:sSupPr>
                        <m:e>
                          <m:d>
                            <m:dPr>
                              <m:ctrlPr>
                                <a:rPr lang="es-MX" sz="1400" i="1">
                                  <a:latin typeface="Cambria Math" panose="02040503050406030204" pitchFamily="18" charset="0"/>
                                </a:rPr>
                              </m:ctrlPr>
                            </m:dPr>
                            <m:e>
                              <m:f>
                                <m:fPr>
                                  <m:ctrlPr>
                                    <a:rPr lang="es-ES" sz="1400" i="1">
                                      <a:latin typeface="Cambria Math" panose="02040503050406030204" pitchFamily="18" charset="0"/>
                                    </a:rPr>
                                  </m:ctrlPr>
                                </m:fPr>
                                <m:num>
                                  <m:r>
                                    <a:rPr lang="es-ES" sz="1400" i="1">
                                      <a:latin typeface="Cambria Math" panose="02040503050406030204" pitchFamily="18" charset="0"/>
                                    </a:rPr>
                                    <m:t>1</m:t>
                                  </m:r>
                                </m:num>
                                <m:den>
                                  <m:r>
                                    <a:rPr lang="es-ES" sz="1400" i="1">
                                      <a:latin typeface="Cambria Math" panose="02040503050406030204" pitchFamily="18" charset="0"/>
                                    </a:rPr>
                                    <m:t>2−</m:t>
                                  </m:r>
                                  <m:r>
                                    <a:rPr lang="es-MX" sz="1400" i="1">
                                      <a:latin typeface="Cambria Math" panose="02040503050406030204" pitchFamily="18" charset="0"/>
                                    </a:rPr>
                                    <m:t>0.</m:t>
                                  </m:r>
                                  <m:r>
                                    <a:rPr lang="es-ES" sz="1400" i="1">
                                      <a:latin typeface="Cambria Math" panose="02040503050406030204" pitchFamily="18" charset="0"/>
                                    </a:rPr>
                                    <m:t>95</m:t>
                                  </m:r>
                                  <m:r>
                                    <a:rPr lang="es-MX" sz="1400" i="1">
                                      <a:latin typeface="Cambria Math" panose="02040503050406030204" pitchFamily="18" charset="0"/>
                                    </a:rPr>
                                    <m:t>∗</m:t>
                                  </m:r>
                                  <m:r>
                                    <a:rPr lang="es-ES" sz="1400" i="1">
                                      <a:latin typeface="Cambria Math" panose="02040503050406030204" pitchFamily="18" charset="0"/>
                                    </a:rPr>
                                    <m:t>1.852</m:t>
                                  </m:r>
                                </m:den>
                              </m:f>
                            </m:e>
                          </m:d>
                        </m:e>
                        <m:sup>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MX" sz="1400" i="1">
                                  <a:latin typeface="Cambria Math" panose="02040503050406030204" pitchFamily="18" charset="0"/>
                                  <a:ea typeface="Cambria Math" panose="02040503050406030204" pitchFamily="18" charset="0"/>
                                </a:rPr>
                                <m:t>2</m:t>
                              </m:r>
                              <m:r>
                                <a:rPr lang="es-ES" sz="1400" i="1">
                                  <a:latin typeface="Cambria Math" panose="02040503050406030204" pitchFamily="18" charset="0"/>
                                  <a:ea typeface="Cambria Math" panose="02040503050406030204" pitchFamily="18" charset="0"/>
                                </a:rPr>
                                <m:t>+1</m:t>
                              </m:r>
                            </m:den>
                          </m:f>
                        </m:sup>
                      </m:sSup>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608</m:t>
                      </m:r>
                    </m:oMath>
                  </m:oMathPara>
                </a14:m>
                <a:endParaRPr lang="es-MX" sz="1400" dirty="0">
                  <a:latin typeface="Times New Roman" panose="02020603050405020304" pitchFamily="18" charset="0"/>
                  <a:cs typeface="Times New Roman" panose="02020603050405020304" pitchFamily="18" charset="0"/>
                </a:endParaRPr>
              </a:p>
            </p:txBody>
          </p:sp>
        </mc:Choice>
        <mc:Fallback xmlns="">
          <p:sp>
            <p:nvSpPr>
              <p:cNvPr id="31" name="TextBox 30">
                <a:extLst>
                  <a:ext uri="{FF2B5EF4-FFF2-40B4-BE49-F238E27FC236}">
                    <a16:creationId xmlns:a16="http://schemas.microsoft.com/office/drawing/2014/main" id="{86939936-0EAA-416C-BA2F-604AC018F847}"/>
                  </a:ext>
                </a:extLst>
              </p:cNvPr>
              <p:cNvSpPr txBox="1">
                <a:spLocks noRot="1" noChangeAspect="1" noMove="1" noResize="1" noEditPoints="1" noAdjustHandles="1" noChangeArrowheads="1" noChangeShapeType="1" noTextEdit="1"/>
              </p:cNvSpPr>
              <p:nvPr/>
            </p:nvSpPr>
            <p:spPr>
              <a:xfrm>
                <a:off x="5940184" y="5240117"/>
                <a:ext cx="4572000" cy="695062"/>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D6C6192-0BD9-4924-B044-A61374EA5C40}"/>
                  </a:ext>
                </a:extLst>
              </p:cNvPr>
              <p:cNvSpPr txBox="1"/>
              <p:nvPr/>
            </p:nvSpPr>
            <p:spPr>
              <a:xfrm>
                <a:off x="6756739" y="6096090"/>
                <a:ext cx="3916008" cy="2787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1400" i="1">
                              <a:latin typeface="Cambria Math" panose="02040503050406030204" pitchFamily="18" charset="0"/>
                            </a:rPr>
                          </m:ctrlPr>
                        </m:sSubSupPr>
                        <m:e>
                          <m:r>
                            <a:rPr lang="es-ES" sz="1400" i="1">
                              <a:latin typeface="Cambria Math" panose="02040503050406030204" pitchFamily="18" charset="0"/>
                            </a:rPr>
                            <m:t>𝐻</m:t>
                          </m:r>
                        </m:e>
                        <m:sub>
                          <m:r>
                            <a:rPr lang="es-ES" sz="1400" i="1">
                              <a:latin typeface="Cambria Math" panose="02040503050406030204" pitchFamily="18" charset="0"/>
                            </a:rPr>
                            <m:t>1</m:t>
                          </m:r>
                        </m:sub>
                        <m:sup>
                          <m:r>
                            <a:rPr lang="es-ES" sz="1400" i="1">
                              <a:latin typeface="Cambria Math" panose="02040503050406030204" pitchFamily="18" charset="0"/>
                            </a:rPr>
                            <m:t>(1)</m:t>
                          </m:r>
                        </m:sup>
                      </m:sSubSup>
                      <m:r>
                        <a:rPr lang="es-ES" sz="1400" i="1">
                          <a:latin typeface="Cambria Math" panose="02040503050406030204" pitchFamily="18" charset="0"/>
                        </a:rPr>
                        <m:t>=0.5</m:t>
                      </m:r>
                      <m:d>
                        <m:dPr>
                          <m:begChr m:val="["/>
                          <m:endChr m:val="]"/>
                          <m:ctrlPr>
                            <a:rPr lang="es-MX" sz="1400" i="1">
                              <a:latin typeface="Cambria Math" panose="02040503050406030204" pitchFamily="18" charset="0"/>
                            </a:rPr>
                          </m:ctrlPr>
                        </m:dPr>
                        <m:e>
                          <m:d>
                            <m:dPr>
                              <m:ctrlPr>
                                <a:rPr lang="es-MX" sz="1400" i="1">
                                  <a:latin typeface="Cambria Math" panose="02040503050406030204" pitchFamily="18" charset="0"/>
                                </a:rPr>
                              </m:ctrlPr>
                            </m:dPr>
                            <m:e>
                              <m:r>
                                <a:rPr lang="es-MX" sz="1400" i="1">
                                  <a:latin typeface="Cambria Math" panose="02040503050406030204" pitchFamily="18" charset="0"/>
                                  <a:ea typeface="Cambria Math" panose="02040503050406030204" pitchFamily="18" charset="0"/>
                                </a:rPr>
                                <m:t>2.3</m:t>
                              </m:r>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1.4</m:t>
                              </m:r>
                            </m:e>
                          </m:d>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608</m:t>
                          </m:r>
                          <m:d>
                            <m:dPr>
                              <m:begChr m:val="|"/>
                              <m:endChr m:val="|"/>
                              <m:ctrlPr>
                                <a:rPr lang="es-MX" sz="1400" i="1">
                                  <a:latin typeface="Cambria Math" panose="02040503050406030204" pitchFamily="18" charset="0"/>
                                </a:rPr>
                              </m:ctrlPr>
                            </m:dPr>
                            <m:e>
                              <m:r>
                                <a:rPr lang="es-MX" sz="1400" i="1">
                                  <a:latin typeface="Cambria Math" panose="02040503050406030204" pitchFamily="18" charset="0"/>
                                  <a:ea typeface="Cambria Math" panose="02040503050406030204" pitchFamily="18" charset="0"/>
                                </a:rPr>
                                <m:t>1.4</m:t>
                              </m:r>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2.3</m:t>
                              </m:r>
                            </m:e>
                          </m:d>
                        </m:e>
                      </m:d>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127</m:t>
                      </m:r>
                    </m:oMath>
                  </m:oMathPara>
                </a14:m>
                <a:endParaRPr lang="es-MX" sz="1400" dirty="0"/>
              </a:p>
            </p:txBody>
          </p:sp>
        </mc:Choice>
        <mc:Fallback xmlns="">
          <p:sp>
            <p:nvSpPr>
              <p:cNvPr id="32" name="TextBox 31">
                <a:extLst>
                  <a:ext uri="{FF2B5EF4-FFF2-40B4-BE49-F238E27FC236}">
                    <a16:creationId xmlns:a16="http://schemas.microsoft.com/office/drawing/2014/main" id="{FD6C6192-0BD9-4924-B044-A61374EA5C40}"/>
                  </a:ext>
                </a:extLst>
              </p:cNvPr>
              <p:cNvSpPr txBox="1">
                <a:spLocks noRot="1" noChangeAspect="1" noMove="1" noResize="1" noEditPoints="1" noAdjustHandles="1" noChangeArrowheads="1" noChangeShapeType="1" noTextEdit="1"/>
              </p:cNvSpPr>
              <p:nvPr/>
            </p:nvSpPr>
            <p:spPr>
              <a:xfrm>
                <a:off x="6756739" y="6096090"/>
                <a:ext cx="3916008" cy="278794"/>
              </a:xfrm>
              <a:prstGeom prst="rect">
                <a:avLst/>
              </a:prstGeom>
              <a:blipFill>
                <a:blip r:embed="rId8"/>
                <a:stretch>
                  <a:fillRect l="-622" t="-2174" r="-467" b="-1087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CA59ACC-AC93-4174-9175-8C6CDD7F8411}"/>
                  </a:ext>
                </a:extLst>
              </p:cNvPr>
              <p:cNvSpPr txBox="1"/>
              <p:nvPr/>
            </p:nvSpPr>
            <p:spPr>
              <a:xfrm>
                <a:off x="6820859" y="6526188"/>
                <a:ext cx="3851888" cy="268984"/>
              </a:xfrm>
              <a:prstGeom prst="rect">
                <a:avLst/>
              </a:prstGeom>
              <a:noFill/>
            </p:spPr>
            <p:txBody>
              <a:bodyPr wrap="none" lIns="0" tIns="0" rIns="0" bIns="0" rtlCol="0">
                <a:spAutoFit/>
              </a:bodyPr>
              <a:lstStyle/>
              <a:p>
                <a14:m>
                  <m:oMath xmlns:m="http://schemas.openxmlformats.org/officeDocument/2006/math">
                    <m:sSubSup>
                      <m:sSubSupPr>
                        <m:ctrlPr>
                          <a:rPr lang="es-ES" sz="1400" i="1">
                            <a:latin typeface="Cambria Math" panose="02040503050406030204" pitchFamily="18" charset="0"/>
                          </a:rPr>
                        </m:ctrlPr>
                      </m:sSubSupPr>
                      <m:e>
                        <m:r>
                          <a:rPr lang="es-ES" sz="1400" i="1">
                            <a:latin typeface="Cambria Math" panose="02040503050406030204" pitchFamily="18" charset="0"/>
                          </a:rPr>
                          <m:t>𝐻</m:t>
                        </m:r>
                      </m:e>
                      <m:sub>
                        <m:r>
                          <a:rPr lang="es-ES" sz="1400" i="1">
                            <a:latin typeface="Cambria Math" panose="02040503050406030204" pitchFamily="18" charset="0"/>
                          </a:rPr>
                          <m:t>1</m:t>
                        </m:r>
                      </m:sub>
                      <m:sup>
                        <m:r>
                          <a:rPr lang="es-ES" sz="1400" i="1">
                            <a:latin typeface="Cambria Math" panose="02040503050406030204" pitchFamily="18" charset="0"/>
                          </a:rPr>
                          <m:t>(2)</m:t>
                        </m:r>
                      </m:sup>
                    </m:sSubSup>
                    <m:r>
                      <a:rPr lang="es-ES" sz="1400" i="1">
                        <a:latin typeface="Cambria Math" panose="02040503050406030204" pitchFamily="18" charset="0"/>
                      </a:rPr>
                      <m:t>=0.5</m:t>
                    </m:r>
                    <m:d>
                      <m:dPr>
                        <m:begChr m:val="["/>
                        <m:endChr m:val="]"/>
                        <m:ctrlPr>
                          <a:rPr lang="es-MX" sz="1400" i="1">
                            <a:latin typeface="Cambria Math" panose="02040503050406030204" pitchFamily="18" charset="0"/>
                          </a:rPr>
                        </m:ctrlPr>
                      </m:dPr>
                      <m:e>
                        <m:d>
                          <m:dPr>
                            <m:ctrlPr>
                              <a:rPr lang="es-MX" sz="1400" i="1">
                                <a:latin typeface="Cambria Math" panose="02040503050406030204" pitchFamily="18" charset="0"/>
                              </a:rPr>
                            </m:ctrlPr>
                          </m:dPr>
                          <m:e>
                            <m:r>
                              <a:rPr lang="es-MX" sz="1400" i="1">
                                <a:latin typeface="Cambria Math" panose="02040503050406030204" pitchFamily="18" charset="0"/>
                                <a:ea typeface="Cambria Math" panose="02040503050406030204" pitchFamily="18" charset="0"/>
                              </a:rPr>
                              <m:t>2.3</m:t>
                            </m:r>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1.4</m:t>
                            </m:r>
                          </m:e>
                        </m:d>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608</m:t>
                        </m:r>
                        <m:d>
                          <m:dPr>
                            <m:begChr m:val="|"/>
                            <m:endChr m:val="|"/>
                            <m:ctrlPr>
                              <a:rPr lang="es-MX" sz="1400" i="1">
                                <a:latin typeface="Cambria Math" panose="02040503050406030204" pitchFamily="18" charset="0"/>
                              </a:rPr>
                            </m:ctrlPr>
                          </m:dPr>
                          <m:e>
                            <m:r>
                              <a:rPr lang="es-MX" sz="1400" i="1">
                                <a:latin typeface="Cambria Math" panose="02040503050406030204" pitchFamily="18" charset="0"/>
                                <a:ea typeface="Cambria Math" panose="02040503050406030204" pitchFamily="18" charset="0"/>
                              </a:rPr>
                              <m:t>1.4</m:t>
                            </m:r>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2.3</m:t>
                            </m:r>
                          </m:e>
                        </m:d>
                      </m:e>
                    </m:d>
                    <m:r>
                      <a:rPr lang="es-MX" sz="1400" i="1">
                        <a:latin typeface="Cambria Math" panose="02040503050406030204" pitchFamily="18" charset="0"/>
                        <a:ea typeface="Cambria Math" panose="02040503050406030204" pitchFamily="18" charset="0"/>
                      </a:rPr>
                      <m:t>=2.</m:t>
                    </m:r>
                  </m:oMath>
                </a14:m>
                <a:r>
                  <a:rPr lang="es-MX" sz="1400" dirty="0">
                    <a:latin typeface="Times New Roman" panose="02020603050405020304" pitchFamily="18" charset="0"/>
                    <a:cs typeface="Times New Roman" panose="02020603050405020304" pitchFamily="18" charset="0"/>
                  </a:rPr>
                  <a:t>574</a:t>
                </a:r>
              </a:p>
            </p:txBody>
          </p:sp>
        </mc:Choice>
        <mc:Fallback xmlns="">
          <p:sp>
            <p:nvSpPr>
              <p:cNvPr id="33" name="TextBox 32">
                <a:extLst>
                  <a:ext uri="{FF2B5EF4-FFF2-40B4-BE49-F238E27FC236}">
                    <a16:creationId xmlns:a16="http://schemas.microsoft.com/office/drawing/2014/main" id="{BCA59ACC-AC93-4174-9175-8C6CDD7F8411}"/>
                  </a:ext>
                </a:extLst>
              </p:cNvPr>
              <p:cNvSpPr txBox="1">
                <a:spLocks noRot="1" noChangeAspect="1" noMove="1" noResize="1" noEditPoints="1" noAdjustHandles="1" noChangeArrowheads="1" noChangeShapeType="1" noTextEdit="1"/>
              </p:cNvSpPr>
              <p:nvPr/>
            </p:nvSpPr>
            <p:spPr>
              <a:xfrm>
                <a:off x="6820859" y="6526188"/>
                <a:ext cx="3851888" cy="268984"/>
              </a:xfrm>
              <a:prstGeom prst="rect">
                <a:avLst/>
              </a:prstGeom>
              <a:blipFill>
                <a:blip r:embed="rId9"/>
                <a:stretch>
                  <a:fillRect l="-1582" t="-6818" r="-1424" b="-36364"/>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5823251-E927-4A20-A38B-93F2A2703FCD}"/>
                  </a:ext>
                </a:extLst>
              </p:cNvPr>
              <p:cNvSpPr txBox="1"/>
              <p:nvPr/>
            </p:nvSpPr>
            <p:spPr>
              <a:xfrm>
                <a:off x="1797554" y="1279402"/>
                <a:ext cx="3730060" cy="827406"/>
              </a:xfrm>
              <a:prstGeom prst="rect">
                <a:avLst/>
              </a:prstGeom>
              <a:noFill/>
            </p:spPr>
            <p:txBody>
              <a:bodyPr wrap="none" lIns="0" tIns="0" rIns="0" bIns="0" rtlCol="0">
                <a:spAutoFit/>
              </a:bodyPr>
              <a:lstStyle/>
              <a:p>
                <a14:m>
                  <m:oMath xmlns:m="http://schemas.openxmlformats.org/officeDocument/2006/math">
                    <m:r>
                      <a:rPr lang="es-MX" sz="1400" i="1">
                        <a:latin typeface="Cambria Math" panose="02040503050406030204" pitchFamily="18" charset="0"/>
                        <a:ea typeface="Cambria Math" panose="02040503050406030204" pitchFamily="18" charset="0"/>
                      </a:rPr>
                      <m:t>𝛽</m:t>
                    </m:r>
                    <m:r>
                      <a:rPr lang="es-ES" sz="1400" i="1">
                        <a:latin typeface="Cambria Math" panose="02040503050406030204" pitchFamily="18" charset="0"/>
                        <a:ea typeface="Cambria Math" panose="02040503050406030204" pitchFamily="18" charset="0"/>
                      </a:rPr>
                      <m:t>=1+</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2</m:t>
                        </m:r>
                      </m:num>
                      <m:den>
                        <m:r>
                          <a:rPr lang="es-MX" sz="1400" i="1">
                            <a:latin typeface="Cambria Math" panose="02040503050406030204" pitchFamily="18" charset="0"/>
                            <a:ea typeface="Cambria Math" panose="02040503050406030204" pitchFamily="18" charset="0"/>
                          </a:rPr>
                          <m:t>−0.2</m:t>
                        </m:r>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4.5</m:t>
                        </m:r>
                      </m:den>
                    </m:f>
                  </m:oMath>
                </a14:m>
                <a:r>
                  <a:rPr lang="es-MX" sz="1400" dirty="0">
                    <a:latin typeface="Times New Roman" panose="02020603050405020304" pitchFamily="18" charset="0"/>
                    <a:cs typeface="Times New Roman" panose="02020603050405020304" pitchFamily="18" charset="0"/>
                  </a:rPr>
                  <a:t>min[(</a:t>
                </a:r>
                <a14:m>
                  <m:oMath xmlns:m="http://schemas.openxmlformats.org/officeDocument/2006/math">
                    <m:r>
                      <a:rPr lang="es-MX" sz="1400" i="1">
                        <a:latin typeface="Cambria Math" panose="02040503050406030204" pitchFamily="18" charset="0"/>
                        <a:ea typeface="Cambria Math" panose="02040503050406030204" pitchFamily="18" charset="0"/>
                      </a:rPr>
                      <m:t>4.5</m:t>
                    </m:r>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(−1)</m:t>
                    </m:r>
                  </m:oMath>
                </a14:m>
                <a:r>
                  <a:rPr lang="es-MX" sz="1400" dirty="0">
                    <a:latin typeface="Times New Roman" panose="02020603050405020304" pitchFamily="18" charset="0"/>
                    <a:cs typeface="Times New Roman" panose="02020603050405020304" pitchFamily="18" charset="0"/>
                  </a:rPr>
                  <a:t>),(</a:t>
                </a:r>
                <a14:m>
                  <m:oMath xmlns:m="http://schemas.openxmlformats.org/officeDocument/2006/math">
                    <m:r>
                      <a:rPr lang="es-MX" sz="1400" i="1">
                        <a:latin typeface="Cambria Math" panose="02040503050406030204" pitchFamily="18" charset="0"/>
                        <a:ea typeface="Cambria Math" panose="02040503050406030204" pitchFamily="18" charset="0"/>
                      </a:rPr>
                      <m:t>5</m:t>
                    </m:r>
                    <m:r>
                      <a:rPr lang="es-ES" sz="1400" i="1">
                        <a:latin typeface="Cambria Math" panose="02040503050406030204" pitchFamily="18" charset="0"/>
                        <a:ea typeface="Cambria Math" panose="02040503050406030204" pitchFamily="18" charset="0"/>
                      </a:rPr>
                      <m:t>−</m:t>
                    </m:r>
                    <m:r>
                      <a:rPr lang="es-MX" sz="1400" i="1">
                        <a:latin typeface="Cambria Math" panose="02040503050406030204" pitchFamily="18" charset="0"/>
                        <a:ea typeface="Cambria Math" panose="02040503050406030204" pitchFamily="18" charset="0"/>
                      </a:rPr>
                      <m:t>(−0.2)</m:t>
                    </m:r>
                  </m:oMath>
                </a14:m>
                <a:r>
                  <a:rPr lang="es-MX" sz="1400" dirty="0">
                    <a:latin typeface="Times New Roman" panose="02020603050405020304" pitchFamily="18" charset="0"/>
                    <a:cs typeface="Times New Roman" panose="02020603050405020304" pitchFamily="18" charset="0"/>
                  </a:rPr>
                  <a:t>) ]</a:t>
                </a: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a:t>
                </a:r>
                <a14:m>
                  <m:oMath xmlns:m="http://schemas.openxmlformats.org/officeDocument/2006/math">
                    <m:r>
                      <a:rPr lang="es-MX" sz="1400" i="1">
                        <a:latin typeface="Cambria Math" panose="02040503050406030204" pitchFamily="18" charset="0"/>
                        <a:ea typeface="Cambria Math" panose="02040503050406030204" pitchFamily="18" charset="0"/>
                      </a:rPr>
                      <m:t>𝛽</m:t>
                    </m:r>
                    <m:r>
                      <a:rPr lang="es-MX" sz="1400">
                        <a:latin typeface="Cambria Math" panose="02040503050406030204" pitchFamily="18" charset="0"/>
                        <a:ea typeface="Cambria Math" panose="02040503050406030204" pitchFamily="18" charset="0"/>
                      </a:rPr>
                      <m:t> </m:t>
                    </m:r>
                    <m:r>
                      <a:rPr lang="es-ES" sz="1400" i="1">
                        <a:latin typeface="Cambria Math" panose="02040503050406030204" pitchFamily="18" charset="0"/>
                        <a:ea typeface="Cambria Math" panose="02040503050406030204" pitchFamily="18" charset="0"/>
                      </a:rPr>
                      <m:t>=1+</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2</m:t>
                        </m:r>
                      </m:num>
                      <m:den>
                        <m:r>
                          <a:rPr lang="es-MX" sz="1400" i="1">
                            <a:latin typeface="Cambria Math" panose="02040503050406030204" pitchFamily="18" charset="0"/>
                            <a:ea typeface="Cambria Math" panose="02040503050406030204" pitchFamily="18" charset="0"/>
                          </a:rPr>
                          <m:t>−4.7</m:t>
                        </m:r>
                      </m:den>
                    </m:f>
                  </m:oMath>
                </a14:m>
                <a:r>
                  <a:rPr lang="es-MX" sz="1400" dirty="0">
                    <a:latin typeface="Times New Roman" panose="02020603050405020304" pitchFamily="18" charset="0"/>
                    <a:cs typeface="Times New Roman" panose="02020603050405020304" pitchFamily="18" charset="0"/>
                  </a:rPr>
                  <a:t>min[(</a:t>
                </a:r>
                <a14:m>
                  <m:oMath xmlns:m="http://schemas.openxmlformats.org/officeDocument/2006/math">
                    <m:r>
                      <a:rPr lang="es-MX" sz="1400" i="1">
                        <a:latin typeface="Cambria Math" panose="02040503050406030204" pitchFamily="18" charset="0"/>
                        <a:ea typeface="Cambria Math" panose="02040503050406030204" pitchFamily="18" charset="0"/>
                      </a:rPr>
                      <m:t>5.5</m:t>
                    </m:r>
                  </m:oMath>
                </a14:m>
                <a:r>
                  <a:rPr lang="es-MX" sz="1400" dirty="0">
                    <a:latin typeface="Times New Roman" panose="02020603050405020304" pitchFamily="18" charset="0"/>
                    <a:cs typeface="Times New Roman" panose="02020603050405020304" pitchFamily="18" charset="0"/>
                  </a:rPr>
                  <a:t>),(</a:t>
                </a:r>
                <a14:m>
                  <m:oMath xmlns:m="http://schemas.openxmlformats.org/officeDocument/2006/math">
                    <m:r>
                      <a:rPr lang="es-MX" sz="1400" i="1">
                        <a:latin typeface="Cambria Math" panose="02040503050406030204" pitchFamily="18" charset="0"/>
                        <a:ea typeface="Cambria Math" panose="02040503050406030204" pitchFamily="18" charset="0"/>
                      </a:rPr>
                      <m:t>5.2</m:t>
                    </m:r>
                  </m:oMath>
                </a14:m>
                <a:r>
                  <a:rPr lang="es-MX" sz="1400" dirty="0">
                    <a:latin typeface="Times New Roman" panose="02020603050405020304" pitchFamily="18" charset="0"/>
                    <a:cs typeface="Times New Roman" panose="02020603050405020304" pitchFamily="18" charset="0"/>
                  </a:rPr>
                  <a:t>) ]</a:t>
                </a:r>
                <a:r>
                  <a:rPr lang="es-ES" sz="14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s-ES" sz="1400" i="1">
                        <a:latin typeface="Cambria Math" panose="02040503050406030204" pitchFamily="18" charset="0"/>
                        <a:ea typeface="Cambria Math" panose="02040503050406030204" pitchFamily="18" charset="0"/>
                      </a:rPr>
                      <m:t>=</m:t>
                    </m:r>
                  </m:oMath>
                </a14:m>
                <a:r>
                  <a:rPr lang="es-MX" sz="1400" dirty="0">
                    <a:latin typeface="Times New Roman" panose="02020603050405020304" pitchFamily="18" charset="0"/>
                    <a:cs typeface="Times New Roman" panose="02020603050405020304" pitchFamily="18" charset="0"/>
                  </a:rPr>
                  <a:t> -1.213</a:t>
                </a:r>
              </a:p>
            </p:txBody>
          </p:sp>
        </mc:Choice>
        <mc:Fallback xmlns="">
          <p:sp>
            <p:nvSpPr>
              <p:cNvPr id="34" name="TextBox 33">
                <a:extLst>
                  <a:ext uri="{FF2B5EF4-FFF2-40B4-BE49-F238E27FC236}">
                    <a16:creationId xmlns:a16="http://schemas.microsoft.com/office/drawing/2014/main" id="{E5823251-E927-4A20-A38B-93F2A2703FCD}"/>
                  </a:ext>
                </a:extLst>
              </p:cNvPr>
              <p:cNvSpPr txBox="1">
                <a:spLocks noRot="1" noChangeAspect="1" noMove="1" noResize="1" noEditPoints="1" noAdjustHandles="1" noChangeArrowheads="1" noChangeShapeType="1" noTextEdit="1"/>
              </p:cNvSpPr>
              <p:nvPr/>
            </p:nvSpPr>
            <p:spPr>
              <a:xfrm>
                <a:off x="1797554" y="1279402"/>
                <a:ext cx="3730060" cy="827406"/>
              </a:xfrm>
              <a:prstGeom prst="rect">
                <a:avLst/>
              </a:prstGeom>
              <a:blipFill>
                <a:blip r:embed="rId10"/>
                <a:stretch>
                  <a:fillRect l="-2288" t="-1471" b="-6618"/>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16D7AFC-6137-40E3-8E15-E41724EEF747}"/>
                  </a:ext>
                </a:extLst>
              </p:cNvPr>
              <p:cNvSpPr txBox="1"/>
              <p:nvPr/>
            </p:nvSpPr>
            <p:spPr>
              <a:xfrm>
                <a:off x="1798880" y="783473"/>
                <a:ext cx="1485431" cy="307777"/>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Para </a:t>
                </a:r>
                <a14:m>
                  <m:oMath xmlns:m="http://schemas.openxmlformats.org/officeDocument/2006/math">
                    <m:sSub>
                      <m:sSubPr>
                        <m:ctrlPr>
                          <a:rPr lang="es-MX" sz="1400" i="1">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ES" sz="1400" i="1">
                            <a:latin typeface="Cambria Math" panose="02040503050406030204" pitchFamily="18" charset="0"/>
                            <a:cs typeface="Times New Roman" panose="02020603050405020304" pitchFamily="18" charset="0"/>
                          </a:rPr>
                          <m:t>2</m:t>
                        </m:r>
                      </m:sub>
                    </m:sSub>
                  </m:oMath>
                </a14:m>
                <a:r>
                  <a:rPr lang="es-MX" sz="1400" dirty="0">
                    <a:latin typeface="Times New Roman" panose="02020603050405020304" pitchFamily="18" charset="0"/>
                    <a:cs typeface="Times New Roman" panose="02020603050405020304" pitchFamily="18" charset="0"/>
                  </a:rPr>
                  <a:t> (</a:t>
                </a:r>
                <a:r>
                  <a:rPr lang="es-MX" sz="1400" i="1" dirty="0">
                    <a:latin typeface="Times New Roman" panose="02020603050405020304" pitchFamily="18" charset="0"/>
                    <a:cs typeface="Times New Roman" panose="02020603050405020304" pitchFamily="18" charset="0"/>
                  </a:rPr>
                  <a:t>i</a:t>
                </a:r>
                <a:r>
                  <a:rPr lang="es-MX" sz="1400" dirty="0">
                    <a:latin typeface="Times New Roman" panose="02020603050405020304" pitchFamily="18" charset="0"/>
                    <a:cs typeface="Times New Roman" panose="02020603050405020304" pitchFamily="18" charset="0"/>
                  </a:rPr>
                  <a:t>=2) </a:t>
                </a:r>
              </a:p>
            </p:txBody>
          </p:sp>
        </mc:Choice>
        <mc:Fallback xmlns="">
          <p:sp>
            <p:nvSpPr>
              <p:cNvPr id="35" name="TextBox 34">
                <a:extLst>
                  <a:ext uri="{FF2B5EF4-FFF2-40B4-BE49-F238E27FC236}">
                    <a16:creationId xmlns:a16="http://schemas.microsoft.com/office/drawing/2014/main" id="{516D7AFC-6137-40E3-8E15-E41724EEF747}"/>
                  </a:ext>
                </a:extLst>
              </p:cNvPr>
              <p:cNvSpPr txBox="1">
                <a:spLocks noRot="1" noChangeAspect="1" noMove="1" noResize="1" noEditPoints="1" noAdjustHandles="1" noChangeArrowheads="1" noChangeShapeType="1" noTextEdit="1"/>
              </p:cNvSpPr>
              <p:nvPr/>
            </p:nvSpPr>
            <p:spPr>
              <a:xfrm>
                <a:off x="1798880" y="783473"/>
                <a:ext cx="1485431" cy="307777"/>
              </a:xfrm>
              <a:prstGeom prst="rect">
                <a:avLst/>
              </a:prstGeom>
              <a:blipFill>
                <a:blip r:embed="rId11"/>
                <a:stretch>
                  <a:fillRect l="-1230" t="-4000" b="-200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28BB86E-A3FD-4DAB-A065-86D7382DC39E}"/>
                  </a:ext>
                </a:extLst>
              </p:cNvPr>
              <p:cNvSpPr txBox="1"/>
              <p:nvPr/>
            </p:nvSpPr>
            <p:spPr>
              <a:xfrm>
                <a:off x="1757729" y="2220886"/>
                <a:ext cx="3383279" cy="3166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ES" sz="1400" i="1" dirty="0">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es-MX" sz="1400" dirty="0">
                              <a:latin typeface="Times New Roman" panose="02020603050405020304" pitchFamily="18" charset="0"/>
                              <a:cs typeface="Times New Roman" panose="02020603050405020304" pitchFamily="18" charset="0"/>
                            </a:rPr>
                            <m:t>α</m:t>
                          </m:r>
                          <m:r>
                            <a:rPr lang="es-ES" sz="1400" i="1">
                              <a:latin typeface="Cambria Math" panose="02040503050406030204" pitchFamily="18" charset="0"/>
                              <a:ea typeface="Cambria Math" panose="02040503050406030204" pitchFamily="18" charset="0"/>
                            </a:rPr>
                            <m:t>=</m:t>
                          </m:r>
                          <m:r>
                            <a:rPr lang="es-MX" sz="1400" i="1" dirty="0">
                              <a:latin typeface="Cambria Math" panose="02040503050406030204" pitchFamily="18" charset="0"/>
                              <a:cs typeface="Times New Roman" panose="02020603050405020304" pitchFamily="18" charset="0"/>
                            </a:rPr>
                            <m:t>2</m:t>
                          </m:r>
                          <m:r>
                            <a:rPr lang="es-ES" sz="1400" i="1" dirty="0">
                              <a:latin typeface="Cambria Math" panose="02040503050406030204" pitchFamily="18" charset="0"/>
                              <a:cs typeface="Times New Roman" panose="02020603050405020304" pitchFamily="18" charset="0"/>
                            </a:rPr>
                            <m:t>−</m:t>
                          </m:r>
                          <m:r>
                            <a:rPr lang="es-MX" sz="1400" i="1" dirty="0">
                              <a:latin typeface="Cambria Math" panose="02040503050406030204" pitchFamily="18" charset="0"/>
                              <a:ea typeface="Cambria Math" panose="02040503050406030204" pitchFamily="18" charset="0"/>
                              <a:cs typeface="Times New Roman" panose="02020603050405020304" pitchFamily="18" charset="0"/>
                            </a:rPr>
                            <m:t>1.213</m:t>
                          </m:r>
                        </m:e>
                        <m:sup>
                          <m:r>
                            <a:rPr lang="es-ES" sz="1400" i="1" dirty="0">
                              <a:latin typeface="Cambria Math" panose="02040503050406030204" pitchFamily="18" charset="0"/>
                              <a:ea typeface="Cambria Math" panose="02040503050406030204" pitchFamily="18" charset="0"/>
                              <a:cs typeface="Times New Roman" panose="02020603050405020304" pitchFamily="18" charset="0"/>
                            </a:rPr>
                            <m:t>−(</m:t>
                          </m:r>
                          <m:r>
                            <a:rPr lang="es-MX" sz="1400" i="1" dirty="0">
                              <a:latin typeface="Cambria Math" panose="02040503050406030204" pitchFamily="18" charset="0"/>
                              <a:ea typeface="Cambria Math" panose="02040503050406030204" pitchFamily="18" charset="0"/>
                              <a:cs typeface="Times New Roman" panose="02020603050405020304" pitchFamily="18" charset="0"/>
                            </a:rPr>
                            <m:t>2</m:t>
                          </m:r>
                          <m:r>
                            <a:rPr lang="es-ES" sz="1400" i="1" dirty="0">
                              <a:latin typeface="Cambria Math" panose="02040503050406030204" pitchFamily="18" charset="0"/>
                              <a:ea typeface="Cambria Math" panose="02040503050406030204" pitchFamily="18" charset="0"/>
                              <a:cs typeface="Times New Roman" panose="02020603050405020304" pitchFamily="18" charset="0"/>
                            </a:rPr>
                            <m:t>+1)</m:t>
                          </m:r>
                        </m:sup>
                      </m:sSup>
                      <m:r>
                        <a:rPr lang="es-MX" sz="1400" i="1" dirty="0">
                          <a:latin typeface="Cambria Math" panose="02040503050406030204" pitchFamily="18" charset="0"/>
                          <a:ea typeface="Cambria Math" panose="02040503050406030204" pitchFamily="18" charset="0"/>
                          <a:cs typeface="Times New Roman" panose="02020603050405020304" pitchFamily="18" charset="0"/>
                        </a:rPr>
                        <m:t>=2</m:t>
                      </m:r>
                      <m:r>
                        <a:rPr lang="es-ES" sz="1400" i="1" dirty="0">
                          <a:latin typeface="Cambria Math" panose="02040503050406030204" pitchFamily="18" charset="0"/>
                          <a:ea typeface="Cambria Math" panose="02040503050406030204" pitchFamily="18" charset="0"/>
                          <a:cs typeface="Times New Roman" panose="02020603050405020304" pitchFamily="18" charset="0"/>
                        </a:rPr>
                        <m:t>−0.560</m:t>
                      </m:r>
                      <m:r>
                        <a:rPr lang="es-MX" sz="1400" i="1" dirty="0">
                          <a:latin typeface="Cambria Math" panose="02040503050406030204" pitchFamily="18" charset="0"/>
                          <a:ea typeface="Cambria Math" panose="02040503050406030204" pitchFamily="18" charset="0"/>
                          <a:cs typeface="Times New Roman" panose="02020603050405020304" pitchFamily="18" charset="0"/>
                        </a:rPr>
                        <m:t>=</m:t>
                      </m:r>
                      <m:r>
                        <a:rPr lang="es-ES" sz="1400" i="1" dirty="0">
                          <a:latin typeface="Cambria Math" panose="02040503050406030204" pitchFamily="18" charset="0"/>
                          <a:ea typeface="Cambria Math" panose="02040503050406030204" pitchFamily="18" charset="0"/>
                          <a:cs typeface="Times New Roman" panose="02020603050405020304" pitchFamily="18" charset="0"/>
                        </a:rPr>
                        <m:t>1.440</m:t>
                      </m:r>
                    </m:oMath>
                  </m:oMathPara>
                </a14:m>
                <a:endParaRPr lang="es-MX" sz="1400" dirty="0"/>
              </a:p>
            </p:txBody>
          </p:sp>
        </mc:Choice>
        <mc:Fallback xmlns="">
          <p:sp>
            <p:nvSpPr>
              <p:cNvPr id="36" name="TextBox 35">
                <a:extLst>
                  <a:ext uri="{FF2B5EF4-FFF2-40B4-BE49-F238E27FC236}">
                    <a16:creationId xmlns:a16="http://schemas.microsoft.com/office/drawing/2014/main" id="{A28BB86E-A3FD-4DAB-A065-86D7382DC39E}"/>
                  </a:ext>
                </a:extLst>
              </p:cNvPr>
              <p:cNvSpPr txBox="1">
                <a:spLocks noRot="1" noChangeAspect="1" noMove="1" noResize="1" noEditPoints="1" noAdjustHandles="1" noChangeArrowheads="1" noChangeShapeType="1" noTextEdit="1"/>
              </p:cNvSpPr>
              <p:nvPr/>
            </p:nvSpPr>
            <p:spPr>
              <a:xfrm>
                <a:off x="1757729" y="2220886"/>
                <a:ext cx="3383279" cy="316690"/>
              </a:xfrm>
              <a:prstGeom prst="rect">
                <a:avLst/>
              </a:prstGeom>
              <a:blipFill>
                <a:blip r:embed="rId12"/>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8BD27A4-A894-4480-AEA4-6811FC02BDBE}"/>
                  </a:ext>
                </a:extLst>
              </p:cNvPr>
              <p:cNvSpPr txBox="1"/>
              <p:nvPr/>
            </p:nvSpPr>
            <p:spPr>
              <a:xfrm>
                <a:off x="668055" y="2626586"/>
                <a:ext cx="4572000" cy="4970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ES" sz="1400" i="1">
                              <a:latin typeface="Cambria Math" panose="02040503050406030204" pitchFamily="18" charset="0"/>
                              <a:ea typeface="Cambria Math" panose="02040503050406030204" pitchFamily="18" charset="0"/>
                            </a:rPr>
                            <m:t>𝛼</m:t>
                          </m:r>
                        </m:den>
                      </m:f>
                      <m:r>
                        <a:rPr lang="es-MX" sz="1400" i="1">
                          <a:latin typeface="Cambria Math" panose="02040503050406030204" pitchFamily="18" charset="0"/>
                        </a:rPr>
                        <m:t>=</m:t>
                      </m:r>
                      <m:f>
                        <m:fPr>
                          <m:ctrlPr>
                            <a:rPr lang="es-MX" sz="1400" i="1">
                              <a:latin typeface="Cambria Math" panose="02040503050406030204" pitchFamily="18" charset="0"/>
                            </a:rPr>
                          </m:ctrlPr>
                        </m:fPr>
                        <m:num>
                          <m:r>
                            <a:rPr lang="es-MX" sz="1400" i="1">
                              <a:latin typeface="Cambria Math" panose="02040503050406030204" pitchFamily="18" charset="0"/>
                            </a:rPr>
                            <m:t>1</m:t>
                          </m:r>
                        </m:num>
                        <m:den>
                          <m:r>
                            <a:rPr lang="es-ES" sz="1400" i="1">
                              <a:latin typeface="Cambria Math" panose="02040503050406030204" pitchFamily="18" charset="0"/>
                            </a:rPr>
                            <m:t>1.440</m:t>
                          </m:r>
                        </m:den>
                      </m:f>
                      <m:r>
                        <a:rPr lang="es-MX" sz="1400" i="1">
                          <a:latin typeface="Cambria Math" panose="02040503050406030204" pitchFamily="18" charset="0"/>
                        </a:rPr>
                        <m:t>=</m:t>
                      </m:r>
                      <m:r>
                        <a:rPr lang="es-ES" sz="1400" i="1">
                          <a:latin typeface="Cambria Math" panose="02040503050406030204" pitchFamily="18" charset="0"/>
                        </a:rPr>
                        <m:t>0.695</m:t>
                      </m:r>
                      <m:r>
                        <a:rPr lang="es-MX" sz="1400" i="1">
                          <a:latin typeface="Cambria Math" panose="02040503050406030204" pitchFamily="18" charset="0"/>
                        </a:rPr>
                        <m:t>     </m:t>
                      </m:r>
                      <m:r>
                        <a:rPr lang="es-ES" sz="1400" i="1">
                          <a:latin typeface="Cambria Math" panose="02040503050406030204" pitchFamily="18" charset="0"/>
                          <a:ea typeface="Cambria Math" panose="02040503050406030204" pitchFamily="18" charset="0"/>
                        </a:rPr>
                        <m:t>𝑢</m:t>
                      </m:r>
                      <m:r>
                        <a:rPr lang="es-ES" sz="1400" i="1">
                          <a:latin typeface="Cambria Math" panose="02040503050406030204" pitchFamily="18" charset="0"/>
                          <a:ea typeface="Cambria Math" panose="02040503050406030204" pitchFamily="18" charset="0"/>
                        </a:rPr>
                        <m:t>&gt;</m:t>
                      </m:r>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ES" sz="1400" i="1">
                              <a:latin typeface="Cambria Math" panose="02040503050406030204" pitchFamily="18" charset="0"/>
                              <a:ea typeface="Cambria Math" panose="02040503050406030204" pitchFamily="18" charset="0"/>
                            </a:rPr>
                            <m:t>𝛼</m:t>
                          </m:r>
                        </m:den>
                      </m:f>
                    </m:oMath>
                  </m:oMathPara>
                </a14:m>
                <a:endParaRPr lang="es-MX" sz="1400" dirty="0"/>
              </a:p>
            </p:txBody>
          </p:sp>
        </mc:Choice>
        <mc:Fallback xmlns="">
          <p:sp>
            <p:nvSpPr>
              <p:cNvPr id="37" name="TextBox 36">
                <a:extLst>
                  <a:ext uri="{FF2B5EF4-FFF2-40B4-BE49-F238E27FC236}">
                    <a16:creationId xmlns:a16="http://schemas.microsoft.com/office/drawing/2014/main" id="{58BD27A4-A894-4480-AEA4-6811FC02BDBE}"/>
                  </a:ext>
                </a:extLst>
              </p:cNvPr>
              <p:cNvSpPr txBox="1">
                <a:spLocks noRot="1" noChangeAspect="1" noMove="1" noResize="1" noEditPoints="1" noAdjustHandles="1" noChangeArrowheads="1" noChangeShapeType="1" noTextEdit="1"/>
              </p:cNvSpPr>
              <p:nvPr/>
            </p:nvSpPr>
            <p:spPr>
              <a:xfrm>
                <a:off x="668055" y="2626586"/>
                <a:ext cx="4572000" cy="497059"/>
              </a:xfrm>
              <a:prstGeom prst="rect">
                <a:avLst/>
              </a:prstGeom>
              <a:blipFill>
                <a:blip r:embed="rId13"/>
                <a:stretch>
                  <a:fillRect b="-123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A4F7E8C-9633-49BE-969E-CAE89B6944E6}"/>
                  </a:ext>
                </a:extLst>
              </p:cNvPr>
              <p:cNvSpPr txBox="1"/>
              <p:nvPr/>
            </p:nvSpPr>
            <p:spPr>
              <a:xfrm>
                <a:off x="876567" y="3211067"/>
                <a:ext cx="4572000" cy="695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400" i="1">
                              <a:latin typeface="Cambria Math" panose="02040503050406030204" pitchFamily="18" charset="0"/>
                              <a:ea typeface="Cambria Math" panose="02040503050406030204" pitchFamily="18" charset="0"/>
                            </a:rPr>
                          </m:ctrlPr>
                        </m:sSubPr>
                        <m:e>
                          <m:r>
                            <a:rPr lang="es-MX" sz="1400" i="1">
                              <a:latin typeface="Cambria Math" panose="02040503050406030204" pitchFamily="18" charset="0"/>
                              <a:ea typeface="Cambria Math" panose="02040503050406030204" pitchFamily="18" charset="0"/>
                            </a:rPr>
                            <m:t>𝛽</m:t>
                          </m:r>
                        </m:e>
                        <m:sub>
                          <m:r>
                            <a:rPr lang="es-ES" sz="1400" i="1">
                              <a:latin typeface="Cambria Math" panose="02040503050406030204" pitchFamily="18" charset="0"/>
                              <a:ea typeface="Cambria Math" panose="02040503050406030204" pitchFamily="18" charset="0"/>
                            </a:rPr>
                            <m:t>𝑐</m:t>
                          </m:r>
                        </m:sub>
                      </m:sSub>
                      <m:r>
                        <a:rPr lang="es-MX" sz="1400" i="1">
                          <a:latin typeface="Cambria Math" panose="02040503050406030204" pitchFamily="18" charset="0"/>
                          <a:ea typeface="Cambria Math" panose="02040503050406030204" pitchFamily="18" charset="0"/>
                        </a:rPr>
                        <m:t>=</m:t>
                      </m:r>
                      <m:sSup>
                        <m:sSupPr>
                          <m:ctrlPr>
                            <a:rPr lang="es-ES" sz="1400" i="1">
                              <a:latin typeface="Cambria Math" panose="02040503050406030204" pitchFamily="18" charset="0"/>
                              <a:ea typeface="Cambria Math" panose="02040503050406030204" pitchFamily="18" charset="0"/>
                            </a:rPr>
                          </m:ctrlPr>
                        </m:sSupPr>
                        <m:e>
                          <m:d>
                            <m:dPr>
                              <m:ctrlPr>
                                <a:rPr lang="es-MX" sz="1400" i="1">
                                  <a:latin typeface="Cambria Math" panose="02040503050406030204" pitchFamily="18" charset="0"/>
                                </a:rPr>
                              </m:ctrlPr>
                            </m:dPr>
                            <m:e>
                              <m:f>
                                <m:fPr>
                                  <m:ctrlPr>
                                    <a:rPr lang="es-ES" sz="1400" i="1">
                                      <a:latin typeface="Cambria Math" panose="02040503050406030204" pitchFamily="18" charset="0"/>
                                    </a:rPr>
                                  </m:ctrlPr>
                                </m:fPr>
                                <m:num>
                                  <m:r>
                                    <a:rPr lang="es-ES" sz="1400" i="1">
                                      <a:latin typeface="Cambria Math" panose="02040503050406030204" pitchFamily="18" charset="0"/>
                                    </a:rPr>
                                    <m:t>1</m:t>
                                  </m:r>
                                </m:num>
                                <m:den>
                                  <m:r>
                                    <a:rPr lang="es-ES" sz="1400" i="1">
                                      <a:latin typeface="Cambria Math" panose="02040503050406030204" pitchFamily="18" charset="0"/>
                                    </a:rPr>
                                    <m:t>2−</m:t>
                                  </m:r>
                                  <m:r>
                                    <a:rPr lang="es-MX" sz="1400" i="1">
                                      <a:latin typeface="Cambria Math" panose="02040503050406030204" pitchFamily="18" charset="0"/>
                                    </a:rPr>
                                    <m:t>0.</m:t>
                                  </m:r>
                                  <m:r>
                                    <a:rPr lang="es-ES" sz="1400" i="1">
                                      <a:latin typeface="Cambria Math" panose="02040503050406030204" pitchFamily="18" charset="0"/>
                                    </a:rPr>
                                    <m:t>95</m:t>
                                  </m:r>
                                  <m:r>
                                    <a:rPr lang="es-MX" sz="1400" i="1">
                                      <a:latin typeface="Cambria Math" panose="02040503050406030204" pitchFamily="18" charset="0"/>
                                    </a:rPr>
                                    <m:t>∗</m:t>
                                  </m:r>
                                  <m:r>
                                    <a:rPr lang="es-ES" sz="1400" i="1">
                                      <a:latin typeface="Cambria Math" panose="02040503050406030204" pitchFamily="18" charset="0"/>
                                    </a:rPr>
                                    <m:t>1.440</m:t>
                                  </m:r>
                                </m:den>
                              </m:f>
                            </m:e>
                          </m:d>
                        </m:e>
                        <m:sup>
                          <m:f>
                            <m:fPr>
                              <m:ctrlPr>
                                <a:rPr lang="es-ES" sz="1400" i="1">
                                  <a:latin typeface="Cambria Math" panose="02040503050406030204" pitchFamily="18" charset="0"/>
                                  <a:ea typeface="Cambria Math" panose="02040503050406030204" pitchFamily="18" charset="0"/>
                                </a:rPr>
                              </m:ctrlPr>
                            </m:fPr>
                            <m:num>
                              <m:r>
                                <a:rPr lang="es-ES" sz="1400" i="1">
                                  <a:latin typeface="Cambria Math" panose="02040503050406030204" pitchFamily="18" charset="0"/>
                                  <a:ea typeface="Cambria Math" panose="02040503050406030204" pitchFamily="18" charset="0"/>
                                </a:rPr>
                                <m:t>1</m:t>
                              </m:r>
                            </m:num>
                            <m:den>
                              <m:r>
                                <a:rPr lang="es-MX" sz="1400" i="1">
                                  <a:latin typeface="Cambria Math" panose="02040503050406030204" pitchFamily="18" charset="0"/>
                                  <a:ea typeface="Cambria Math" panose="02040503050406030204" pitchFamily="18" charset="0"/>
                                </a:rPr>
                                <m:t>2</m:t>
                              </m:r>
                              <m:r>
                                <a:rPr lang="es-ES" sz="1400" i="1">
                                  <a:latin typeface="Cambria Math" panose="02040503050406030204" pitchFamily="18" charset="0"/>
                                  <a:ea typeface="Cambria Math" panose="02040503050406030204" pitchFamily="18" charset="0"/>
                                </a:rPr>
                                <m:t>+1</m:t>
                              </m:r>
                            </m:den>
                          </m:f>
                        </m:sup>
                      </m:sSup>
                      <m:r>
                        <a:rPr lang="es-MX"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ea typeface="Cambria Math" panose="02040503050406030204" pitchFamily="18" charset="0"/>
                        </a:rPr>
                        <m:t>1.165</m:t>
                      </m:r>
                    </m:oMath>
                  </m:oMathPara>
                </a14:m>
                <a:endParaRPr lang="es-MX" sz="1400" dirty="0"/>
              </a:p>
            </p:txBody>
          </p:sp>
        </mc:Choice>
        <mc:Fallback xmlns="">
          <p:sp>
            <p:nvSpPr>
              <p:cNvPr id="38" name="TextBox 37">
                <a:extLst>
                  <a:ext uri="{FF2B5EF4-FFF2-40B4-BE49-F238E27FC236}">
                    <a16:creationId xmlns:a16="http://schemas.microsoft.com/office/drawing/2014/main" id="{EA4F7E8C-9633-49BE-969E-CAE89B6944E6}"/>
                  </a:ext>
                </a:extLst>
              </p:cNvPr>
              <p:cNvSpPr txBox="1">
                <a:spLocks noRot="1" noChangeAspect="1" noMove="1" noResize="1" noEditPoints="1" noAdjustHandles="1" noChangeArrowheads="1" noChangeShapeType="1" noTextEdit="1"/>
              </p:cNvSpPr>
              <p:nvPr/>
            </p:nvSpPr>
            <p:spPr>
              <a:xfrm>
                <a:off x="876567" y="3211067"/>
                <a:ext cx="4572000" cy="695062"/>
              </a:xfrm>
              <a:prstGeom prst="rect">
                <a:avLst/>
              </a:prstGeom>
              <a:blipFill>
                <a:blip r:embed="rId1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702B518-4E3A-42A6-8739-1FFB66E94B2F}"/>
                  </a:ext>
                </a:extLst>
              </p:cNvPr>
              <p:cNvSpPr txBox="1"/>
              <p:nvPr/>
            </p:nvSpPr>
            <p:spPr>
              <a:xfrm>
                <a:off x="1504951" y="4272503"/>
                <a:ext cx="4614917" cy="2787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1400" i="1">
                              <a:latin typeface="Cambria Math" panose="02040503050406030204" pitchFamily="18" charset="0"/>
                            </a:rPr>
                          </m:ctrlPr>
                        </m:sSubSupPr>
                        <m:e>
                          <m:r>
                            <a:rPr lang="es-ES" sz="1400" i="1">
                              <a:latin typeface="Cambria Math" panose="02040503050406030204" pitchFamily="18" charset="0"/>
                            </a:rPr>
                            <m:t>𝐻</m:t>
                          </m:r>
                        </m:e>
                        <m:sub>
                          <m:r>
                            <a:rPr lang="es-ES" sz="1400" i="1">
                              <a:latin typeface="Cambria Math" panose="02040503050406030204" pitchFamily="18" charset="0"/>
                            </a:rPr>
                            <m:t>2</m:t>
                          </m:r>
                        </m:sub>
                        <m:sup>
                          <m:r>
                            <a:rPr lang="es-ES" sz="1400" i="1">
                              <a:latin typeface="Cambria Math" panose="02040503050406030204" pitchFamily="18" charset="0"/>
                            </a:rPr>
                            <m:t>(1)</m:t>
                          </m:r>
                        </m:sup>
                      </m:sSubSup>
                      <m:r>
                        <a:rPr lang="es-ES" sz="1400" i="1">
                          <a:latin typeface="Cambria Math" panose="02040503050406030204" pitchFamily="18" charset="0"/>
                        </a:rPr>
                        <m:t>=0.5</m:t>
                      </m:r>
                      <m:d>
                        <m:dPr>
                          <m:begChr m:val="["/>
                          <m:endChr m:val="]"/>
                          <m:ctrlPr>
                            <a:rPr lang="es-MX" sz="1400" i="1">
                              <a:latin typeface="Cambria Math" panose="02040503050406030204" pitchFamily="18" charset="0"/>
                            </a:rPr>
                          </m:ctrlPr>
                        </m:dPr>
                        <m:e>
                          <m:d>
                            <m:dPr>
                              <m:ctrlPr>
                                <a:rPr lang="es-MX" sz="1400" i="1">
                                  <a:latin typeface="Cambria Math" panose="02040503050406030204" pitchFamily="18" charset="0"/>
                                </a:rPr>
                              </m:ctrlPr>
                            </m:dPr>
                            <m:e>
                              <m:r>
                                <a:rPr lang="es-ES" sz="1400" i="1">
                                  <a:latin typeface="Cambria Math" panose="02040503050406030204" pitchFamily="18" charset="0"/>
                                </a:rPr>
                                <m:t>4.5+(−0.2)</m:t>
                              </m:r>
                            </m:e>
                          </m:d>
                          <m:r>
                            <a:rPr lang="es-MX"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165</m:t>
                          </m:r>
                          <m:d>
                            <m:dPr>
                              <m:begChr m:val="|"/>
                              <m:endChr m:val="|"/>
                              <m:ctrlPr>
                                <a:rPr lang="es-MX" sz="1400" i="1">
                                  <a:latin typeface="Cambria Math" panose="02040503050406030204" pitchFamily="18" charset="0"/>
                                </a:rPr>
                              </m:ctrlPr>
                            </m:dPr>
                            <m:e>
                              <m:r>
                                <a:rPr lang="es-ES" sz="1400" i="1">
                                  <a:latin typeface="Cambria Math" panose="02040503050406030204" pitchFamily="18" charset="0"/>
                                </a:rPr>
                                <m:t>4.5</m:t>
                              </m:r>
                              <m:r>
                                <a:rPr lang="es-MX" sz="1400" i="1">
                                  <a:latin typeface="Cambria Math" panose="02040503050406030204" pitchFamily="18" charset="0"/>
                                </a:rPr>
                                <m:t>−</m:t>
                              </m:r>
                              <m:r>
                                <a:rPr lang="es-ES" sz="1400" i="1">
                                  <a:latin typeface="Cambria Math" panose="02040503050406030204" pitchFamily="18" charset="0"/>
                                </a:rPr>
                                <m:t>(−0.2)</m:t>
                              </m:r>
                            </m:e>
                          </m:d>
                        </m:e>
                      </m:d>
                      <m:r>
                        <a:rPr lang="es-ES" sz="1400" i="1">
                          <a:latin typeface="Cambria Math" panose="02040503050406030204" pitchFamily="18" charset="0"/>
                          <a:ea typeface="Cambria Math" panose="02040503050406030204" pitchFamily="18" charset="0"/>
                        </a:rPr>
                        <m:t>=−0.588</m:t>
                      </m:r>
                    </m:oMath>
                  </m:oMathPara>
                </a14:m>
                <a:endParaRPr lang="es-MX" sz="1400" dirty="0"/>
              </a:p>
            </p:txBody>
          </p:sp>
        </mc:Choice>
        <mc:Fallback xmlns="">
          <p:sp>
            <p:nvSpPr>
              <p:cNvPr id="39" name="TextBox 38">
                <a:extLst>
                  <a:ext uri="{FF2B5EF4-FFF2-40B4-BE49-F238E27FC236}">
                    <a16:creationId xmlns:a16="http://schemas.microsoft.com/office/drawing/2014/main" id="{4702B518-4E3A-42A6-8739-1FFB66E94B2F}"/>
                  </a:ext>
                </a:extLst>
              </p:cNvPr>
              <p:cNvSpPr txBox="1">
                <a:spLocks noRot="1" noChangeAspect="1" noMove="1" noResize="1" noEditPoints="1" noAdjustHandles="1" noChangeArrowheads="1" noChangeShapeType="1" noTextEdit="1"/>
              </p:cNvSpPr>
              <p:nvPr/>
            </p:nvSpPr>
            <p:spPr>
              <a:xfrm>
                <a:off x="1504951" y="4272503"/>
                <a:ext cx="4614917" cy="278794"/>
              </a:xfrm>
              <a:prstGeom prst="rect">
                <a:avLst/>
              </a:prstGeom>
              <a:blipFill>
                <a:blip r:embed="rId15"/>
                <a:stretch>
                  <a:fillRect l="-396" t="-4348" r="-396" b="-1739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E5C687C-39D3-4656-80F2-253935DB0150}"/>
                  </a:ext>
                </a:extLst>
              </p:cNvPr>
              <p:cNvSpPr txBox="1"/>
              <p:nvPr/>
            </p:nvSpPr>
            <p:spPr>
              <a:xfrm>
                <a:off x="1524000" y="4765269"/>
                <a:ext cx="4480264" cy="2787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1400" i="1">
                              <a:latin typeface="Cambria Math" panose="02040503050406030204" pitchFamily="18" charset="0"/>
                            </a:rPr>
                          </m:ctrlPr>
                        </m:sSubSupPr>
                        <m:e>
                          <m:r>
                            <a:rPr lang="es-ES" sz="1400" i="1">
                              <a:latin typeface="Cambria Math" panose="02040503050406030204" pitchFamily="18" charset="0"/>
                            </a:rPr>
                            <m:t>𝐻</m:t>
                          </m:r>
                        </m:e>
                        <m:sub>
                          <m:r>
                            <a:rPr lang="es-ES" sz="1400" i="1">
                              <a:latin typeface="Cambria Math" panose="02040503050406030204" pitchFamily="18" charset="0"/>
                            </a:rPr>
                            <m:t>2</m:t>
                          </m:r>
                        </m:sub>
                        <m:sup>
                          <m:r>
                            <a:rPr lang="es-ES" sz="1400" i="1">
                              <a:latin typeface="Cambria Math" panose="02040503050406030204" pitchFamily="18" charset="0"/>
                            </a:rPr>
                            <m:t>(2)</m:t>
                          </m:r>
                        </m:sup>
                      </m:sSubSup>
                      <m:r>
                        <a:rPr lang="es-ES" sz="1400" i="1">
                          <a:latin typeface="Cambria Math" panose="02040503050406030204" pitchFamily="18" charset="0"/>
                        </a:rPr>
                        <m:t>=0.5</m:t>
                      </m:r>
                      <m:d>
                        <m:dPr>
                          <m:begChr m:val="["/>
                          <m:endChr m:val="]"/>
                          <m:ctrlPr>
                            <a:rPr lang="es-MX" sz="1400" i="1">
                              <a:latin typeface="Cambria Math" panose="02040503050406030204" pitchFamily="18" charset="0"/>
                            </a:rPr>
                          </m:ctrlPr>
                        </m:dPr>
                        <m:e>
                          <m:d>
                            <m:dPr>
                              <m:ctrlPr>
                                <a:rPr lang="es-MX" sz="1400" i="1">
                                  <a:latin typeface="Cambria Math" panose="02040503050406030204" pitchFamily="18" charset="0"/>
                                </a:rPr>
                              </m:ctrlPr>
                            </m:dPr>
                            <m:e>
                              <m:r>
                                <a:rPr lang="es-ES" sz="1400" i="1">
                                  <a:latin typeface="Cambria Math" panose="02040503050406030204" pitchFamily="18" charset="0"/>
                                </a:rPr>
                                <m:t>4.5+(−0.2)</m:t>
                              </m:r>
                            </m:e>
                          </m:d>
                          <m:r>
                            <a:rPr lang="es-ES" sz="1400" i="1">
                              <a:latin typeface="Cambria Math" panose="02040503050406030204" pitchFamily="18" charset="0"/>
                            </a:rPr>
                            <m:t>+</m:t>
                          </m:r>
                          <m:r>
                            <a:rPr lang="es-MX" sz="1400" i="1">
                              <a:latin typeface="Cambria Math" panose="02040503050406030204" pitchFamily="18" charset="0"/>
                              <a:ea typeface="Cambria Math" panose="02040503050406030204" pitchFamily="18" charset="0"/>
                            </a:rPr>
                            <m:t>1.</m:t>
                          </m:r>
                          <m:r>
                            <a:rPr lang="es-ES" sz="1400" i="1">
                              <a:latin typeface="Cambria Math" panose="02040503050406030204" pitchFamily="18" charset="0"/>
                              <a:ea typeface="Cambria Math" panose="02040503050406030204" pitchFamily="18" charset="0"/>
                            </a:rPr>
                            <m:t>165</m:t>
                          </m:r>
                          <m:d>
                            <m:dPr>
                              <m:begChr m:val="|"/>
                              <m:endChr m:val="|"/>
                              <m:ctrlPr>
                                <a:rPr lang="es-MX" sz="1400" i="1">
                                  <a:latin typeface="Cambria Math" panose="02040503050406030204" pitchFamily="18" charset="0"/>
                                </a:rPr>
                              </m:ctrlPr>
                            </m:dPr>
                            <m:e>
                              <m:r>
                                <a:rPr lang="es-ES" sz="1400" i="1">
                                  <a:latin typeface="Cambria Math" panose="02040503050406030204" pitchFamily="18" charset="0"/>
                                </a:rPr>
                                <m:t>4.5−(−0.2)</m:t>
                              </m:r>
                            </m:e>
                          </m:d>
                        </m:e>
                      </m:d>
                      <m:r>
                        <a:rPr lang="es-MX" sz="1400" i="1">
                          <a:latin typeface="Cambria Math" panose="02040503050406030204" pitchFamily="18" charset="0"/>
                          <a:ea typeface="Cambria Math" panose="02040503050406030204" pitchFamily="18" charset="0"/>
                        </a:rPr>
                        <m:t>=</m:t>
                      </m:r>
                      <m:r>
                        <a:rPr lang="es-ES" sz="1400" i="1">
                          <a:latin typeface="Cambria Math" panose="02040503050406030204" pitchFamily="18" charset="0"/>
                          <a:ea typeface="Cambria Math" panose="02040503050406030204" pitchFamily="18" charset="0"/>
                        </a:rPr>
                        <m:t>4.888</m:t>
                      </m:r>
                    </m:oMath>
                  </m:oMathPara>
                </a14:m>
                <a:endParaRPr lang="es-MX" sz="1400" dirty="0"/>
              </a:p>
            </p:txBody>
          </p:sp>
        </mc:Choice>
        <mc:Fallback xmlns="">
          <p:sp>
            <p:nvSpPr>
              <p:cNvPr id="40" name="TextBox 39">
                <a:extLst>
                  <a:ext uri="{FF2B5EF4-FFF2-40B4-BE49-F238E27FC236}">
                    <a16:creationId xmlns:a16="http://schemas.microsoft.com/office/drawing/2014/main" id="{7E5C687C-39D3-4656-80F2-253935DB0150}"/>
                  </a:ext>
                </a:extLst>
              </p:cNvPr>
              <p:cNvSpPr txBox="1">
                <a:spLocks noRot="1" noChangeAspect="1" noMove="1" noResize="1" noEditPoints="1" noAdjustHandles="1" noChangeArrowheads="1" noChangeShapeType="1" noTextEdit="1"/>
              </p:cNvSpPr>
              <p:nvPr/>
            </p:nvSpPr>
            <p:spPr>
              <a:xfrm>
                <a:off x="1524000" y="4765269"/>
                <a:ext cx="4480264" cy="278794"/>
              </a:xfrm>
              <a:prstGeom prst="rect">
                <a:avLst/>
              </a:prstGeom>
              <a:blipFill>
                <a:blip r:embed="rId16"/>
                <a:stretch>
                  <a:fillRect l="-408" t="-4444" r="-408" b="-200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E2AA79A-56D4-4092-B05E-C6DC0EF1FB13}"/>
                  </a:ext>
                </a:extLst>
              </p:cNvPr>
              <p:cNvSpPr txBox="1"/>
              <p:nvPr/>
            </p:nvSpPr>
            <p:spPr>
              <a:xfrm>
                <a:off x="2487465" y="5321015"/>
                <a:ext cx="3375295" cy="97193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p>
                        <m:sSupPr>
                          <m:ctrlPr>
                            <a:rPr lang="es-ES" sz="1400" i="1">
                              <a:latin typeface="Cambria Math" panose="02040503050406030204" pitchFamily="18" charset="0"/>
                            </a:rPr>
                          </m:ctrlPr>
                        </m:sSupPr>
                        <m:e>
                          <m:r>
                            <a:rPr lang="es-ES" sz="1400" i="1">
                              <a:latin typeface="Cambria Math" panose="02040503050406030204" pitchFamily="18" charset="0"/>
                            </a:rPr>
                            <m:t>𝐻</m:t>
                          </m:r>
                        </m:e>
                        <m:sup>
                          <m:r>
                            <a:rPr lang="es-ES" sz="1400" i="1">
                              <a:latin typeface="Cambria Math" panose="02040503050406030204" pitchFamily="18" charset="0"/>
                            </a:rPr>
                            <m:t>(1)</m:t>
                          </m:r>
                        </m:sup>
                      </m:sSup>
                      <m:r>
                        <a:rPr lang="es-ES" sz="1400" i="1">
                          <a:latin typeface="Cambria Math" panose="02040503050406030204" pitchFamily="18" charset="0"/>
                        </a:rPr>
                        <m:t>=</m:t>
                      </m:r>
                      <m:d>
                        <m:dPr>
                          <m:begChr m:val="["/>
                          <m:endChr m:val="]"/>
                          <m:ctrlPr>
                            <a:rPr lang="es-MX" sz="1400" i="1">
                              <a:latin typeface="Cambria Math" panose="02040503050406030204" pitchFamily="18" charset="0"/>
                            </a:rPr>
                          </m:ctrlPr>
                        </m:dPr>
                        <m:e>
                          <m:r>
                            <a:rPr lang="es-MX" sz="1400" i="1">
                              <a:latin typeface="Cambria Math" panose="02040503050406030204" pitchFamily="18" charset="0"/>
                            </a:rPr>
                            <m:t>1.127 −0.588</m:t>
                          </m:r>
                        </m:e>
                      </m:d>
                    </m:oMath>
                  </m:oMathPara>
                </a14:m>
                <a:endParaRPr lang="es-MX" sz="1400" dirty="0"/>
              </a:p>
              <a:p>
                <a:endParaRPr lang="es-MX" sz="1400" dirty="0"/>
              </a:p>
              <a:p>
                <a:pPr/>
                <a14:m>
                  <m:oMathPara xmlns:m="http://schemas.openxmlformats.org/officeDocument/2006/math">
                    <m:oMathParaPr>
                      <m:jc m:val="left"/>
                    </m:oMathParaPr>
                    <m:oMath xmlns:m="http://schemas.openxmlformats.org/officeDocument/2006/math">
                      <m:sSup>
                        <m:sSupPr>
                          <m:ctrlPr>
                            <a:rPr lang="es-ES" sz="1400" i="1">
                              <a:latin typeface="Cambria Math" panose="02040503050406030204" pitchFamily="18" charset="0"/>
                            </a:rPr>
                          </m:ctrlPr>
                        </m:sSupPr>
                        <m:e>
                          <m:r>
                            <a:rPr lang="es-ES" sz="1400" i="1">
                              <a:latin typeface="Cambria Math" panose="02040503050406030204" pitchFamily="18" charset="0"/>
                            </a:rPr>
                            <m:t>𝐻</m:t>
                          </m:r>
                        </m:e>
                        <m:sup>
                          <m:r>
                            <a:rPr lang="es-ES" sz="1400" i="1">
                              <a:latin typeface="Cambria Math" panose="02040503050406030204" pitchFamily="18" charset="0"/>
                            </a:rPr>
                            <m:t>(</m:t>
                          </m:r>
                          <m:r>
                            <a:rPr lang="es-MX" sz="1400" i="1">
                              <a:latin typeface="Cambria Math" panose="02040503050406030204" pitchFamily="18" charset="0"/>
                            </a:rPr>
                            <m:t>2</m:t>
                          </m:r>
                          <m:r>
                            <a:rPr lang="es-ES" sz="1400" i="1">
                              <a:latin typeface="Cambria Math" panose="02040503050406030204" pitchFamily="18" charset="0"/>
                            </a:rPr>
                            <m:t>)</m:t>
                          </m:r>
                        </m:sup>
                      </m:sSup>
                      <m:r>
                        <a:rPr lang="es-ES" sz="1400" i="1">
                          <a:latin typeface="Cambria Math" panose="02040503050406030204" pitchFamily="18" charset="0"/>
                        </a:rPr>
                        <m:t>=</m:t>
                      </m:r>
                      <m:d>
                        <m:dPr>
                          <m:begChr m:val="["/>
                          <m:endChr m:val="]"/>
                          <m:ctrlPr>
                            <a:rPr lang="es-MX" sz="1400" i="1">
                              <a:latin typeface="Cambria Math" panose="02040503050406030204" pitchFamily="18" charset="0"/>
                            </a:rPr>
                          </m:ctrlPr>
                        </m:dPr>
                        <m:e>
                          <m:r>
                            <a:rPr lang="es-MX" sz="1400" i="1">
                              <a:latin typeface="Cambria Math" panose="02040503050406030204" pitchFamily="18" charset="0"/>
                            </a:rPr>
                            <m:t>2.574 4.888</m:t>
                          </m:r>
                        </m:e>
                      </m:d>
                    </m:oMath>
                  </m:oMathPara>
                </a14:m>
                <a:endParaRPr lang="es-MX" sz="1400" dirty="0"/>
              </a:p>
              <a:p>
                <a:endParaRPr lang="es-MX" sz="1400" dirty="0"/>
              </a:p>
            </p:txBody>
          </p:sp>
        </mc:Choice>
        <mc:Fallback xmlns="">
          <p:sp>
            <p:nvSpPr>
              <p:cNvPr id="41" name="TextBox 40">
                <a:extLst>
                  <a:ext uri="{FF2B5EF4-FFF2-40B4-BE49-F238E27FC236}">
                    <a16:creationId xmlns:a16="http://schemas.microsoft.com/office/drawing/2014/main" id="{8E2AA79A-56D4-4092-B05E-C6DC0EF1FB13}"/>
                  </a:ext>
                </a:extLst>
              </p:cNvPr>
              <p:cNvSpPr txBox="1">
                <a:spLocks noRot="1" noChangeAspect="1" noMove="1" noResize="1" noEditPoints="1" noAdjustHandles="1" noChangeArrowheads="1" noChangeShapeType="1" noTextEdit="1"/>
              </p:cNvSpPr>
              <p:nvPr/>
            </p:nvSpPr>
            <p:spPr>
              <a:xfrm>
                <a:off x="2487465" y="5321015"/>
                <a:ext cx="3375295" cy="971933"/>
              </a:xfrm>
              <a:prstGeom prst="rect">
                <a:avLst/>
              </a:prstGeom>
              <a:blipFill>
                <a:blip r:embed="rId17"/>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4034143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23</a:t>
            </a:fld>
            <a:endParaRPr lang="es-ES"/>
          </a:p>
        </p:txBody>
      </p:sp>
      <p:sp>
        <p:nvSpPr>
          <p:cNvPr id="17" name="Título 1">
            <a:extLst>
              <a:ext uri="{FF2B5EF4-FFF2-40B4-BE49-F238E27FC236}">
                <a16:creationId xmlns:a16="http://schemas.microsoft.com/office/drawing/2014/main" id="{7B67C0E8-F4A6-40C7-BF78-6424971B98BC}"/>
              </a:ext>
            </a:extLst>
          </p:cNvPr>
          <p:cNvSpPr>
            <a:spLocks noGrp="1"/>
          </p:cNvSpPr>
          <p:nvPr>
            <p:ph type="title" idx="4294967295"/>
          </p:nvPr>
        </p:nvSpPr>
        <p:spPr>
          <a:xfrm>
            <a:off x="1635722" y="0"/>
            <a:ext cx="9707563" cy="522288"/>
          </a:xfrm>
        </p:spPr>
        <p:txBody>
          <a:bodyPr>
            <a:normAutofit/>
          </a:bodyPr>
          <a:lstStyle/>
          <a:p>
            <a:r>
              <a:rPr lang="es-ES" dirty="0">
                <a:solidFill>
                  <a:schemeClr val="tx1"/>
                </a:solidFill>
              </a:rPr>
              <a:t>Cruzamiento SBX (</a:t>
            </a:r>
            <a:r>
              <a:rPr lang="es-ES" dirty="0" err="1">
                <a:solidFill>
                  <a:schemeClr val="tx1"/>
                </a:solidFill>
              </a:rPr>
              <a:t>Simulated</a:t>
            </a:r>
            <a:r>
              <a:rPr lang="es-ES" dirty="0">
                <a:solidFill>
                  <a:schemeClr val="tx1"/>
                </a:solidFill>
              </a:rPr>
              <a:t> </a:t>
            </a:r>
            <a:r>
              <a:rPr lang="es-ES" dirty="0" err="1">
                <a:solidFill>
                  <a:schemeClr val="tx1"/>
                </a:solidFill>
              </a:rPr>
              <a:t>Binary</a:t>
            </a:r>
            <a:r>
              <a:rPr lang="es-ES" dirty="0">
                <a:solidFill>
                  <a:schemeClr val="tx1"/>
                </a:solidFill>
              </a:rPr>
              <a:t> Crossover)</a:t>
            </a:r>
          </a:p>
        </p:txBody>
      </p:sp>
      <p:sp>
        <p:nvSpPr>
          <p:cNvPr id="3" name="TextBox 2">
            <a:extLst>
              <a:ext uri="{FF2B5EF4-FFF2-40B4-BE49-F238E27FC236}">
                <a16:creationId xmlns:a16="http://schemas.microsoft.com/office/drawing/2014/main" id="{2F4A666D-B439-E10C-C21B-D22B5A22F4DB}"/>
              </a:ext>
            </a:extLst>
          </p:cNvPr>
          <p:cNvSpPr txBox="1"/>
          <p:nvPr/>
        </p:nvSpPr>
        <p:spPr>
          <a:xfrm>
            <a:off x="2988494" y="610136"/>
            <a:ext cx="8096061" cy="6247864"/>
          </a:xfrm>
          <a:prstGeom prst="rect">
            <a:avLst/>
          </a:prstGeom>
          <a:noFill/>
        </p:spPr>
        <p:txBody>
          <a:bodyPr wrap="square">
            <a:spAutoFit/>
          </a:bodyPr>
          <a:lstStyle/>
          <a:p>
            <a:r>
              <a:rPr lang="es-MX" sz="1600" b="0" i="0" dirty="0">
                <a:solidFill>
                  <a:srgbClr val="008013"/>
                </a:solidFill>
                <a:effectLst/>
                <a:latin typeface="Menlo"/>
              </a:rPr>
              <a:t>%crossover: SBX</a:t>
            </a:r>
            <a:endParaRPr lang="es-MX" sz="1600" b="0" i="0" dirty="0">
              <a:effectLst/>
              <a:latin typeface="Menlo"/>
            </a:endParaRPr>
          </a:p>
          <a:p>
            <a:r>
              <a:rPr lang="es-MX" sz="1600" b="0" i="0" dirty="0">
                <a:effectLst/>
                <a:latin typeface="Menlo"/>
              </a:rPr>
              <a:t>Hijos=</a:t>
            </a:r>
            <a:r>
              <a:rPr lang="es-MX" sz="1600" b="0" i="0" dirty="0" err="1">
                <a:effectLst/>
                <a:latin typeface="Menlo"/>
              </a:rPr>
              <a:t>zeros</a:t>
            </a:r>
            <a:r>
              <a:rPr lang="es-MX" sz="1600" b="0" i="0" dirty="0">
                <a:effectLst/>
                <a:latin typeface="Menlo"/>
              </a:rPr>
              <a:t>(</a:t>
            </a:r>
            <a:r>
              <a:rPr lang="es-MX" sz="1600" b="0" i="0" dirty="0" err="1">
                <a:effectLst/>
                <a:latin typeface="Menlo"/>
              </a:rPr>
              <a:t>Np,Nvar</a:t>
            </a:r>
            <a:r>
              <a:rPr lang="es-MX" sz="1600" b="0" i="0" dirty="0">
                <a:effectLst/>
                <a:latin typeface="Menlo"/>
              </a:rPr>
              <a:t>);</a:t>
            </a:r>
          </a:p>
          <a:p>
            <a:r>
              <a:rPr lang="es-MX" sz="1600" b="0" i="0" dirty="0" err="1">
                <a:solidFill>
                  <a:srgbClr val="0E00FF"/>
                </a:solidFill>
                <a:effectLst/>
                <a:latin typeface="Menlo"/>
              </a:rPr>
              <a:t>for</a:t>
            </a:r>
            <a:r>
              <a:rPr lang="es-MX" sz="1600" b="0" i="0" dirty="0">
                <a:solidFill>
                  <a:srgbClr val="0E00FF"/>
                </a:solidFill>
                <a:effectLst/>
                <a:latin typeface="Menlo"/>
              </a:rPr>
              <a:t> </a:t>
            </a:r>
            <a:r>
              <a:rPr lang="es-MX" sz="1600" b="0" i="0" dirty="0">
                <a:effectLst/>
                <a:latin typeface="Menlo"/>
              </a:rPr>
              <a:t>i=1:2:Np-1</a:t>
            </a:r>
          </a:p>
          <a:p>
            <a:r>
              <a:rPr lang="es-MX" sz="1600" b="0" i="0" dirty="0">
                <a:solidFill>
                  <a:srgbClr val="0E00FF"/>
                </a:solidFill>
                <a:effectLst/>
                <a:latin typeface="Menlo"/>
              </a:rPr>
              <a:t>	</a:t>
            </a:r>
            <a:r>
              <a:rPr lang="es-MX" sz="1600" b="0" i="0" dirty="0" err="1">
                <a:solidFill>
                  <a:srgbClr val="0E00FF"/>
                </a:solidFill>
                <a:effectLst/>
                <a:latin typeface="Menlo"/>
              </a:rPr>
              <a:t>if</a:t>
            </a:r>
            <a:r>
              <a:rPr lang="es-MX" sz="1600" b="0" i="0" dirty="0">
                <a:solidFill>
                  <a:srgbClr val="0E00FF"/>
                </a:solidFill>
                <a:effectLst/>
                <a:latin typeface="Menlo"/>
              </a:rPr>
              <a:t> </a:t>
            </a:r>
            <a:r>
              <a:rPr lang="es-MX" sz="1600" b="0" i="0" dirty="0">
                <a:effectLst/>
                <a:latin typeface="Menlo"/>
              </a:rPr>
              <a:t>rand&lt;=Pc</a:t>
            </a:r>
          </a:p>
          <a:p>
            <a:r>
              <a:rPr lang="es-MX" sz="1600" b="0" i="0" dirty="0">
                <a:effectLst/>
                <a:latin typeface="Menlo"/>
              </a:rPr>
              <a:t>		U=rand;</a:t>
            </a:r>
          </a:p>
          <a:p>
            <a:r>
              <a:rPr lang="es-MX" sz="1600" b="0" i="0" dirty="0">
                <a:solidFill>
                  <a:srgbClr val="0E00FF"/>
                </a:solidFill>
                <a:effectLst/>
                <a:latin typeface="Menlo"/>
              </a:rPr>
              <a:t>		</a:t>
            </a:r>
            <a:r>
              <a:rPr lang="es-MX" sz="1600" b="0" i="0" dirty="0" err="1">
                <a:solidFill>
                  <a:srgbClr val="0E00FF"/>
                </a:solidFill>
                <a:effectLst/>
                <a:latin typeface="Menlo"/>
              </a:rPr>
              <a:t>for</a:t>
            </a:r>
            <a:r>
              <a:rPr lang="es-MX" sz="1600" b="0" i="0" dirty="0">
                <a:solidFill>
                  <a:srgbClr val="0E00FF"/>
                </a:solidFill>
                <a:effectLst/>
                <a:latin typeface="Menlo"/>
              </a:rPr>
              <a:t> </a:t>
            </a:r>
            <a:r>
              <a:rPr lang="es-MX" sz="1600" b="0" i="0" dirty="0">
                <a:effectLst/>
                <a:latin typeface="Menlo"/>
              </a:rPr>
              <a:t>j=1:Nvar</a:t>
            </a:r>
          </a:p>
          <a:p>
            <a:r>
              <a:rPr lang="es-MX" sz="1600" b="0" i="0" dirty="0">
                <a:effectLst/>
                <a:latin typeface="Menlo"/>
              </a:rPr>
              <a:t>			P1=</a:t>
            </a:r>
            <a:r>
              <a:rPr lang="es-MX" sz="1600" b="0" i="0" dirty="0" err="1">
                <a:effectLst/>
                <a:latin typeface="Menlo"/>
              </a:rPr>
              <a:t>parents</a:t>
            </a:r>
            <a:r>
              <a:rPr lang="es-MX" sz="1600" b="0" i="0" dirty="0">
                <a:effectLst/>
                <a:latin typeface="Menlo"/>
              </a:rPr>
              <a:t>(</a:t>
            </a:r>
            <a:r>
              <a:rPr lang="es-MX" sz="1600" b="0" i="0" dirty="0" err="1">
                <a:effectLst/>
                <a:latin typeface="Menlo"/>
              </a:rPr>
              <a:t>i,j</a:t>
            </a:r>
            <a:r>
              <a:rPr lang="es-MX" sz="1600" b="0" i="0" dirty="0">
                <a:effectLst/>
                <a:latin typeface="Menlo"/>
              </a:rPr>
              <a:t>);</a:t>
            </a:r>
          </a:p>
          <a:p>
            <a:r>
              <a:rPr lang="es-MX" sz="1600" b="0" i="0" dirty="0">
                <a:effectLst/>
                <a:latin typeface="Menlo"/>
              </a:rPr>
              <a:t>			P2=</a:t>
            </a:r>
            <a:r>
              <a:rPr lang="es-MX" sz="1600" b="0" i="0" dirty="0" err="1">
                <a:effectLst/>
                <a:latin typeface="Menlo"/>
              </a:rPr>
              <a:t>parents</a:t>
            </a:r>
            <a:r>
              <a:rPr lang="es-MX" sz="1600" b="0" i="0" dirty="0">
                <a:effectLst/>
                <a:latin typeface="Menlo"/>
              </a:rPr>
              <a:t>(i+1,j);</a:t>
            </a:r>
          </a:p>
          <a:p>
            <a:r>
              <a:rPr lang="es-MX" sz="1600" b="0" i="0" dirty="0">
                <a:effectLst/>
                <a:latin typeface="Menlo"/>
              </a:rPr>
              <a:t>			beta=1+2/(P2-P1)*min([(P1-lb(j)),(</a:t>
            </a:r>
            <a:r>
              <a:rPr lang="es-MX" sz="1600" b="0" i="0" dirty="0" err="1">
                <a:effectLst/>
                <a:latin typeface="Menlo"/>
              </a:rPr>
              <a:t>ub</a:t>
            </a:r>
            <a:r>
              <a:rPr lang="es-MX" sz="1600" b="0" i="0" dirty="0">
                <a:effectLst/>
                <a:latin typeface="Menlo"/>
              </a:rPr>
              <a:t>(j)-P2)]);</a:t>
            </a:r>
          </a:p>
          <a:p>
            <a:r>
              <a:rPr lang="es-MX" sz="1600" b="0" i="0" dirty="0">
                <a:effectLst/>
                <a:latin typeface="Menlo"/>
              </a:rPr>
              <a:t>			</a:t>
            </a:r>
            <a:r>
              <a:rPr lang="es-MX" sz="1600" b="0" i="0" dirty="0" err="1">
                <a:effectLst/>
                <a:latin typeface="Menlo"/>
              </a:rPr>
              <a:t>alpha</a:t>
            </a:r>
            <a:r>
              <a:rPr lang="es-MX" sz="1600" b="0" i="0" dirty="0">
                <a:effectLst/>
                <a:latin typeface="Menlo"/>
              </a:rPr>
              <a:t>=2-abs(beta)^-(Nc+1);</a:t>
            </a:r>
          </a:p>
          <a:p>
            <a:r>
              <a:rPr lang="es-MX" sz="1600" b="0" i="0" dirty="0">
                <a:solidFill>
                  <a:srgbClr val="0E00FF"/>
                </a:solidFill>
                <a:effectLst/>
                <a:latin typeface="Menlo"/>
              </a:rPr>
              <a:t>			</a:t>
            </a:r>
            <a:r>
              <a:rPr lang="es-MX" sz="1600" b="0" i="0" dirty="0" err="1">
                <a:solidFill>
                  <a:srgbClr val="0E00FF"/>
                </a:solidFill>
                <a:effectLst/>
                <a:latin typeface="Menlo"/>
              </a:rPr>
              <a:t>if</a:t>
            </a:r>
            <a:r>
              <a:rPr lang="es-MX" sz="1600" b="0" i="0" dirty="0">
                <a:solidFill>
                  <a:srgbClr val="0E00FF"/>
                </a:solidFill>
                <a:effectLst/>
                <a:latin typeface="Menlo"/>
              </a:rPr>
              <a:t> </a:t>
            </a:r>
            <a:r>
              <a:rPr lang="es-MX" sz="1600" b="0" i="0" dirty="0">
                <a:effectLst/>
                <a:latin typeface="Menlo"/>
              </a:rPr>
              <a:t>U&lt;=1/</a:t>
            </a:r>
            <a:r>
              <a:rPr lang="es-MX" sz="1600" b="0" i="0" dirty="0" err="1">
                <a:effectLst/>
                <a:latin typeface="Menlo"/>
              </a:rPr>
              <a:t>alpha</a:t>
            </a:r>
            <a:endParaRPr lang="es-MX" sz="1600" b="0" i="0" dirty="0">
              <a:effectLst/>
              <a:latin typeface="Menlo"/>
            </a:endParaRPr>
          </a:p>
          <a:p>
            <a:r>
              <a:rPr lang="es-MX" sz="1600" b="0" i="0" dirty="0">
                <a:effectLst/>
                <a:latin typeface="Menlo"/>
              </a:rPr>
              <a:t>				</a:t>
            </a:r>
            <a:r>
              <a:rPr lang="es-MX" sz="1600" b="0" i="0" dirty="0" err="1">
                <a:effectLst/>
                <a:latin typeface="Menlo"/>
              </a:rPr>
              <a:t>beta_c</a:t>
            </a:r>
            <a:r>
              <a:rPr lang="es-MX" sz="1600" b="0" i="0" dirty="0">
                <a:effectLst/>
                <a:latin typeface="Menlo"/>
              </a:rPr>
              <a:t>=(U*</a:t>
            </a:r>
            <a:r>
              <a:rPr lang="es-MX" sz="1600" b="0" i="0" dirty="0" err="1">
                <a:effectLst/>
                <a:latin typeface="Menlo"/>
              </a:rPr>
              <a:t>alpha</a:t>
            </a:r>
            <a:r>
              <a:rPr lang="es-MX" sz="1600" b="0" i="0" dirty="0">
                <a:effectLst/>
                <a:latin typeface="Menlo"/>
              </a:rPr>
              <a:t>)^(1/(Nc+1));</a:t>
            </a:r>
          </a:p>
          <a:p>
            <a:r>
              <a:rPr lang="es-MX" sz="1600" b="0" i="0" dirty="0">
                <a:solidFill>
                  <a:srgbClr val="0E00FF"/>
                </a:solidFill>
                <a:effectLst/>
                <a:latin typeface="Menlo"/>
              </a:rPr>
              <a:t>			</a:t>
            </a:r>
            <a:r>
              <a:rPr lang="es-MX" sz="1600" b="0" i="0" dirty="0" err="1">
                <a:solidFill>
                  <a:srgbClr val="0E00FF"/>
                </a:solidFill>
                <a:effectLst/>
                <a:latin typeface="Menlo"/>
              </a:rPr>
              <a:t>else</a:t>
            </a:r>
            <a:endParaRPr lang="es-MX" sz="1600" b="0" i="0" dirty="0">
              <a:effectLst/>
              <a:latin typeface="Menlo"/>
            </a:endParaRPr>
          </a:p>
          <a:p>
            <a:r>
              <a:rPr lang="es-MX" sz="1600" b="0" i="0" dirty="0">
                <a:effectLst/>
                <a:latin typeface="Menlo"/>
              </a:rPr>
              <a:t>			</a:t>
            </a:r>
            <a:r>
              <a:rPr lang="es-MX" sz="1600" b="0" i="0" dirty="0" err="1">
                <a:effectLst/>
                <a:latin typeface="Menlo"/>
              </a:rPr>
              <a:t>beta_c</a:t>
            </a:r>
            <a:r>
              <a:rPr lang="es-MX" sz="1600" b="0" i="0" dirty="0">
                <a:effectLst/>
                <a:latin typeface="Menlo"/>
              </a:rPr>
              <a:t>=(1/(2-U*</a:t>
            </a:r>
            <a:r>
              <a:rPr lang="es-MX" sz="1600" b="0" i="0" dirty="0" err="1">
                <a:effectLst/>
                <a:latin typeface="Menlo"/>
              </a:rPr>
              <a:t>alpha</a:t>
            </a:r>
            <a:r>
              <a:rPr lang="es-MX" sz="1600" b="0" i="0" dirty="0">
                <a:effectLst/>
                <a:latin typeface="Menlo"/>
              </a:rPr>
              <a:t>))^(1/(Nc+1));</a:t>
            </a:r>
          </a:p>
          <a:p>
            <a:r>
              <a:rPr lang="es-MX" sz="1600" b="0" i="0" dirty="0">
                <a:solidFill>
                  <a:srgbClr val="0E00FF"/>
                </a:solidFill>
                <a:effectLst/>
                <a:latin typeface="Menlo"/>
              </a:rPr>
              <a:t>			</a:t>
            </a:r>
            <a:r>
              <a:rPr lang="es-MX" sz="1600" b="0" i="0" dirty="0" err="1">
                <a:solidFill>
                  <a:srgbClr val="0E00FF"/>
                </a:solidFill>
                <a:effectLst/>
                <a:latin typeface="Menlo"/>
              </a:rPr>
              <a:t>end</a:t>
            </a:r>
            <a:endParaRPr lang="es-MX" sz="1600" b="0" i="0" dirty="0">
              <a:effectLst/>
              <a:latin typeface="Menlo"/>
            </a:endParaRPr>
          </a:p>
          <a:p>
            <a:r>
              <a:rPr lang="es-MX" sz="1600" b="0" i="0" dirty="0">
                <a:effectLst/>
                <a:latin typeface="Menlo"/>
              </a:rPr>
              <a:t>			hijo1(1,j)=0.5*((P1+P2)-</a:t>
            </a:r>
            <a:r>
              <a:rPr lang="es-MX" sz="1600" b="0" i="0" dirty="0" err="1">
                <a:effectLst/>
                <a:latin typeface="Menlo"/>
              </a:rPr>
              <a:t>beta_c</a:t>
            </a:r>
            <a:r>
              <a:rPr lang="es-MX" sz="1600" b="0" i="0" dirty="0">
                <a:effectLst/>
                <a:latin typeface="Menlo"/>
              </a:rPr>
              <a:t>*</a:t>
            </a:r>
            <a:r>
              <a:rPr lang="es-MX" sz="1600" b="0" i="0" dirty="0" err="1">
                <a:effectLst/>
                <a:latin typeface="Menlo"/>
              </a:rPr>
              <a:t>abs</a:t>
            </a:r>
            <a:r>
              <a:rPr lang="es-MX" sz="1600" b="0" i="0" dirty="0">
                <a:effectLst/>
                <a:latin typeface="Menlo"/>
              </a:rPr>
              <a:t>(P2-P1));</a:t>
            </a:r>
          </a:p>
          <a:p>
            <a:r>
              <a:rPr lang="es-MX" sz="1600" b="0" i="0" dirty="0">
                <a:effectLst/>
                <a:latin typeface="Menlo"/>
              </a:rPr>
              <a:t>			hijo2(1,j)=0.5*((P1+P2)+</a:t>
            </a:r>
            <a:r>
              <a:rPr lang="es-MX" sz="1600" b="0" i="0" dirty="0" err="1">
                <a:effectLst/>
                <a:latin typeface="Menlo"/>
              </a:rPr>
              <a:t>beta_c</a:t>
            </a:r>
            <a:r>
              <a:rPr lang="es-MX" sz="1600" b="0" i="0" dirty="0">
                <a:effectLst/>
                <a:latin typeface="Menlo"/>
              </a:rPr>
              <a:t>*</a:t>
            </a:r>
            <a:r>
              <a:rPr lang="es-MX" sz="1600" b="0" i="0" dirty="0" err="1">
                <a:effectLst/>
                <a:latin typeface="Menlo"/>
              </a:rPr>
              <a:t>abs</a:t>
            </a:r>
            <a:r>
              <a:rPr lang="es-MX" sz="1600" b="0" i="0" dirty="0">
                <a:effectLst/>
                <a:latin typeface="Menlo"/>
              </a:rPr>
              <a:t>(P2-P1));</a:t>
            </a:r>
          </a:p>
          <a:p>
            <a:r>
              <a:rPr lang="es-MX" sz="1600" b="0" i="0" dirty="0">
                <a:solidFill>
                  <a:srgbClr val="0E00FF"/>
                </a:solidFill>
                <a:effectLst/>
                <a:latin typeface="Menlo"/>
              </a:rPr>
              <a:t>		</a:t>
            </a:r>
            <a:r>
              <a:rPr lang="es-MX" sz="1600" b="0" i="0" dirty="0" err="1">
                <a:solidFill>
                  <a:srgbClr val="0E00FF"/>
                </a:solidFill>
                <a:effectLst/>
                <a:latin typeface="Menlo"/>
              </a:rPr>
              <a:t>end</a:t>
            </a:r>
            <a:endParaRPr lang="es-MX" sz="1600" b="0" i="0" dirty="0">
              <a:effectLst/>
              <a:latin typeface="Menlo"/>
            </a:endParaRPr>
          </a:p>
          <a:p>
            <a:r>
              <a:rPr lang="es-MX" sz="1600" b="0" i="0" dirty="0">
                <a:solidFill>
                  <a:srgbClr val="0E00FF"/>
                </a:solidFill>
                <a:effectLst/>
                <a:latin typeface="Menlo"/>
              </a:rPr>
              <a:t>	</a:t>
            </a:r>
            <a:r>
              <a:rPr lang="es-MX" sz="1600" b="0" i="0" dirty="0" err="1">
                <a:solidFill>
                  <a:srgbClr val="0E00FF"/>
                </a:solidFill>
                <a:effectLst/>
                <a:latin typeface="Menlo"/>
              </a:rPr>
              <a:t>else</a:t>
            </a:r>
            <a:endParaRPr lang="es-MX" sz="1600" b="0" i="0" dirty="0">
              <a:effectLst/>
              <a:latin typeface="Menlo"/>
            </a:endParaRPr>
          </a:p>
          <a:p>
            <a:r>
              <a:rPr lang="es-MX" sz="1600" b="0" i="0" dirty="0">
                <a:effectLst/>
                <a:latin typeface="Menlo"/>
              </a:rPr>
              <a:t>		hijo1=</a:t>
            </a:r>
            <a:r>
              <a:rPr lang="es-MX" sz="1600" b="0" i="0" dirty="0" err="1">
                <a:effectLst/>
                <a:latin typeface="Menlo"/>
              </a:rPr>
              <a:t>parents</a:t>
            </a:r>
            <a:r>
              <a:rPr lang="es-MX" sz="1600" b="0" i="0" dirty="0">
                <a:effectLst/>
                <a:latin typeface="Menlo"/>
              </a:rPr>
              <a:t>(i,:);</a:t>
            </a:r>
          </a:p>
          <a:p>
            <a:r>
              <a:rPr lang="es-MX" sz="1600" b="0" i="0" dirty="0">
                <a:effectLst/>
                <a:latin typeface="Menlo"/>
              </a:rPr>
              <a:t>		hijo2=</a:t>
            </a:r>
            <a:r>
              <a:rPr lang="es-MX" sz="1600" b="0" i="0" dirty="0" err="1">
                <a:effectLst/>
                <a:latin typeface="Menlo"/>
              </a:rPr>
              <a:t>parents</a:t>
            </a:r>
            <a:r>
              <a:rPr lang="es-MX" sz="1600" b="0" i="0" dirty="0">
                <a:effectLst/>
                <a:latin typeface="Menlo"/>
              </a:rPr>
              <a:t>(i+1,:);</a:t>
            </a:r>
          </a:p>
          <a:p>
            <a:r>
              <a:rPr lang="es-MX" sz="1600" b="0" i="0" dirty="0">
                <a:solidFill>
                  <a:srgbClr val="0E00FF"/>
                </a:solidFill>
                <a:effectLst/>
                <a:latin typeface="Menlo"/>
              </a:rPr>
              <a:t>	</a:t>
            </a:r>
            <a:r>
              <a:rPr lang="es-MX" sz="1600" b="0" i="0" dirty="0" err="1">
                <a:solidFill>
                  <a:srgbClr val="0E00FF"/>
                </a:solidFill>
                <a:effectLst/>
                <a:latin typeface="Menlo"/>
              </a:rPr>
              <a:t>end</a:t>
            </a:r>
            <a:endParaRPr lang="es-MX" sz="1600" b="0" i="0" dirty="0">
              <a:effectLst/>
              <a:latin typeface="Menlo"/>
            </a:endParaRPr>
          </a:p>
          <a:p>
            <a:r>
              <a:rPr lang="es-MX" sz="1600" b="0" i="0" dirty="0">
                <a:effectLst/>
                <a:latin typeface="Menlo"/>
              </a:rPr>
              <a:t>	Hijos(i,:)=hijo1;</a:t>
            </a:r>
          </a:p>
          <a:p>
            <a:r>
              <a:rPr lang="es-MX" sz="1600" b="0" i="0" dirty="0">
                <a:effectLst/>
                <a:latin typeface="Menlo"/>
              </a:rPr>
              <a:t>	Hijos(i+1,:)=hijo2;</a:t>
            </a:r>
          </a:p>
          <a:p>
            <a:r>
              <a:rPr lang="es-MX" sz="1600" b="0" i="0" dirty="0" err="1">
                <a:solidFill>
                  <a:srgbClr val="0E00FF"/>
                </a:solidFill>
                <a:effectLst/>
                <a:latin typeface="Menlo"/>
              </a:rPr>
              <a:t>end</a:t>
            </a:r>
            <a:endParaRPr lang="es-MX" sz="1600" b="0" i="0" dirty="0">
              <a:effectLst/>
              <a:latin typeface="Menlo"/>
            </a:endParaRPr>
          </a:p>
        </p:txBody>
      </p:sp>
    </p:spTree>
    <p:extLst>
      <p:ext uri="{BB962C8B-B14F-4D97-AF65-F5344CB8AC3E}">
        <p14:creationId xmlns:p14="http://schemas.microsoft.com/office/powerpoint/2010/main" val="18268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24</a:t>
            </a:fld>
            <a:endParaRPr lang="es-ES"/>
          </a:p>
        </p:txBody>
      </p:sp>
      <p:sp>
        <p:nvSpPr>
          <p:cNvPr id="17" name="Título 1">
            <a:extLst>
              <a:ext uri="{FF2B5EF4-FFF2-40B4-BE49-F238E27FC236}">
                <a16:creationId xmlns:a16="http://schemas.microsoft.com/office/drawing/2014/main" id="{7B67C0E8-F4A6-40C7-BF78-6424971B98BC}"/>
              </a:ext>
            </a:extLst>
          </p:cNvPr>
          <p:cNvSpPr>
            <a:spLocks noGrp="1"/>
          </p:cNvSpPr>
          <p:nvPr>
            <p:ph type="title"/>
          </p:nvPr>
        </p:nvSpPr>
        <p:spPr>
          <a:xfrm>
            <a:off x="668447" y="948738"/>
            <a:ext cx="9706824" cy="523220"/>
          </a:xfrm>
        </p:spPr>
        <p:txBody>
          <a:bodyPr>
            <a:normAutofit/>
          </a:bodyPr>
          <a:lstStyle/>
          <a:p>
            <a:r>
              <a:rPr lang="es-ES" dirty="0"/>
              <a:t>Cruzamiento SBX (</a:t>
            </a:r>
            <a:r>
              <a:rPr lang="es-ES" dirty="0" err="1"/>
              <a:t>Simulated</a:t>
            </a:r>
            <a:r>
              <a:rPr lang="es-ES" dirty="0"/>
              <a:t> </a:t>
            </a:r>
            <a:r>
              <a:rPr lang="es-ES" dirty="0" err="1"/>
              <a:t>Binary</a:t>
            </a:r>
            <a:r>
              <a:rPr lang="es-ES" dirty="0"/>
              <a:t> Crossover)</a:t>
            </a:r>
          </a:p>
        </p:txBody>
      </p:sp>
      <p:sp>
        <p:nvSpPr>
          <p:cNvPr id="10" name="TextBox 9">
            <a:extLst>
              <a:ext uri="{FF2B5EF4-FFF2-40B4-BE49-F238E27FC236}">
                <a16:creationId xmlns:a16="http://schemas.microsoft.com/office/drawing/2014/main" id="{E160AC1E-771A-451C-823C-61E11072D50F}"/>
              </a:ext>
            </a:extLst>
          </p:cNvPr>
          <p:cNvSpPr txBox="1"/>
          <p:nvPr/>
        </p:nvSpPr>
        <p:spPr>
          <a:xfrm>
            <a:off x="2130146" y="2110720"/>
            <a:ext cx="8519746" cy="738664"/>
          </a:xfrm>
          <a:prstGeom prst="rect">
            <a:avLst/>
          </a:prstGeom>
          <a:noFill/>
        </p:spPr>
        <p:txBody>
          <a:bodyPr wrap="square">
            <a:spAutoFit/>
          </a:bodyPr>
          <a:lstStyle/>
          <a:p>
            <a:r>
              <a:rPr lang="en-US" sz="1400" dirty="0">
                <a:solidFill>
                  <a:srgbClr val="222222"/>
                </a:solidFill>
                <a:latin typeface="Times New Roman" panose="02020603050405020304" pitchFamily="18" charset="0"/>
                <a:cs typeface="Times New Roman" panose="02020603050405020304" pitchFamily="18" charset="0"/>
              </a:rPr>
              <a:t>Deb, K., </a:t>
            </a:r>
            <a:r>
              <a:rPr lang="en-US" sz="1400" dirty="0" err="1">
                <a:solidFill>
                  <a:srgbClr val="222222"/>
                </a:solidFill>
                <a:latin typeface="Times New Roman" panose="02020603050405020304" pitchFamily="18" charset="0"/>
                <a:cs typeface="Times New Roman" panose="02020603050405020304" pitchFamily="18" charset="0"/>
              </a:rPr>
              <a:t>Sindhya</a:t>
            </a:r>
            <a:r>
              <a:rPr lang="en-US" sz="1400" dirty="0">
                <a:solidFill>
                  <a:srgbClr val="222222"/>
                </a:solidFill>
                <a:latin typeface="Times New Roman" panose="02020603050405020304" pitchFamily="18" charset="0"/>
                <a:cs typeface="Times New Roman" panose="02020603050405020304" pitchFamily="18" charset="0"/>
              </a:rPr>
              <a:t>, K., &amp; Okabe, T. (2007, July). Self-adaptive simulated binary crossover for real-parameter optimization. In </a:t>
            </a:r>
            <a:r>
              <a:rPr lang="en-US" sz="1400" i="1" dirty="0">
                <a:solidFill>
                  <a:srgbClr val="222222"/>
                </a:solidFill>
                <a:latin typeface="Times New Roman" panose="02020603050405020304" pitchFamily="18" charset="0"/>
                <a:cs typeface="Times New Roman" panose="02020603050405020304" pitchFamily="18" charset="0"/>
              </a:rPr>
              <a:t>Proceedings of the 9th annual conference on genetic and evolutionary computation</a:t>
            </a:r>
            <a:r>
              <a:rPr lang="en-US" sz="1400" dirty="0">
                <a:solidFill>
                  <a:srgbClr val="222222"/>
                </a:solidFill>
                <a:latin typeface="Times New Roman" panose="02020603050405020304" pitchFamily="18" charset="0"/>
                <a:cs typeface="Times New Roman" panose="02020603050405020304" pitchFamily="18" charset="0"/>
              </a:rPr>
              <a:t> (pp. 1187-1194).</a:t>
            </a:r>
            <a:endParaRPr lang="es-MX"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E4784CF-B88B-4468-A4BA-1E0CF8D46FB8}"/>
              </a:ext>
            </a:extLst>
          </p:cNvPr>
          <p:cNvSpPr txBox="1"/>
          <p:nvPr/>
        </p:nvSpPr>
        <p:spPr>
          <a:xfrm>
            <a:off x="2130147" y="2981059"/>
            <a:ext cx="8132884" cy="523220"/>
          </a:xfrm>
          <a:prstGeom prst="rect">
            <a:avLst/>
          </a:prstGeom>
          <a:noFill/>
        </p:spPr>
        <p:txBody>
          <a:bodyPr wrap="square">
            <a:spAutoFit/>
          </a:bodyPr>
          <a:lstStyle/>
          <a:p>
            <a:r>
              <a:rPr lang="en-US" sz="1400" dirty="0" err="1">
                <a:solidFill>
                  <a:srgbClr val="222222"/>
                </a:solidFill>
                <a:latin typeface="Times New Roman" panose="02020603050405020304" pitchFamily="18" charset="0"/>
                <a:cs typeface="Times New Roman" panose="02020603050405020304" pitchFamily="18" charset="0"/>
              </a:rPr>
              <a:t>Chacón</a:t>
            </a:r>
            <a:r>
              <a:rPr lang="en-US" sz="1400" dirty="0">
                <a:solidFill>
                  <a:srgbClr val="222222"/>
                </a:solidFill>
                <a:latin typeface="Times New Roman" panose="02020603050405020304" pitchFamily="18" charset="0"/>
                <a:cs typeface="Times New Roman" panose="02020603050405020304" pitchFamily="18" charset="0"/>
              </a:rPr>
              <a:t>, J., &amp; Segura, C. (2018, July). Analysis and enhancement of simulated binary crossover. In </a:t>
            </a:r>
            <a:r>
              <a:rPr lang="en-US" sz="1400" i="1" dirty="0">
                <a:solidFill>
                  <a:srgbClr val="222222"/>
                </a:solidFill>
                <a:latin typeface="Times New Roman" panose="02020603050405020304" pitchFamily="18" charset="0"/>
                <a:cs typeface="Times New Roman" panose="02020603050405020304" pitchFamily="18" charset="0"/>
              </a:rPr>
              <a:t>2018 IEEE Congress on Evolutionary Computation (CEC)</a:t>
            </a:r>
            <a:r>
              <a:rPr lang="en-US" sz="1400" dirty="0">
                <a:solidFill>
                  <a:srgbClr val="222222"/>
                </a:solidFill>
                <a:latin typeface="Times New Roman" panose="02020603050405020304" pitchFamily="18" charset="0"/>
                <a:cs typeface="Times New Roman" panose="02020603050405020304" pitchFamily="18" charset="0"/>
              </a:rPr>
              <a:t> (pp. 1-8). IEEE.</a:t>
            </a:r>
            <a:endParaRPr lang="es-MX"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79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3</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4869A1F-EEBD-B888-6AD2-42990190216C}"/>
                  </a:ext>
                </a:extLst>
              </p:cNvPr>
              <p:cNvSpPr txBox="1"/>
              <p:nvPr/>
            </p:nvSpPr>
            <p:spPr>
              <a:xfrm>
                <a:off x="600496" y="935893"/>
                <a:ext cx="11404210" cy="1200329"/>
              </a:xfrm>
              <a:prstGeom prst="rect">
                <a:avLst/>
              </a:prstGeom>
              <a:noFill/>
            </p:spPr>
            <p:txBody>
              <a:bodyPr wrap="square">
                <a:spAutoFit/>
              </a:bodyPr>
              <a:lstStyle/>
              <a:p>
                <a:r>
                  <a:rPr lang="es-MX" b="1" i="1" dirty="0">
                    <a:latin typeface="Times New Roman" panose="02020603050405020304" pitchFamily="18" charset="0"/>
                    <a:cs typeface="Times New Roman" panose="02020603050405020304" pitchFamily="18" charset="0"/>
                  </a:rPr>
                  <a:t>Generación de la población inicial</a:t>
                </a:r>
              </a:p>
              <a:p>
                <a:endParaRPr lang="es-MX" b="1" i="1" dirty="0">
                  <a:latin typeface="Times New Roman" panose="02020603050405020304" pitchFamily="18" charset="0"/>
                  <a:cs typeface="Times New Roman" panose="02020603050405020304" pitchFamily="18" charset="0"/>
                </a:endParaRPr>
              </a:p>
              <a:p>
                <a:r>
                  <a:rPr lang="es-MX" dirty="0">
                    <a:latin typeface="Times New Roman" panose="02020603050405020304" pitchFamily="18" charset="0"/>
                    <a:cs typeface="Times New Roman" panose="02020603050405020304" pitchFamily="18" charset="0"/>
                  </a:rPr>
                  <a:t>Cada individuo de la población inicial  se genera aleatoriamente (distribución uniforme). Entre los rangos de cada variable, por ejemplo,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ϵ</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 2] </a:t>
                </a:r>
                <a14:m>
                  <m:oMath xmlns:m="http://schemas.openxmlformats.org/officeDocument/2006/math">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ϵ</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 10]</a:t>
                </a:r>
              </a:p>
            </p:txBody>
          </p:sp>
        </mc:Choice>
        <mc:Fallback xmlns="">
          <p:sp>
            <p:nvSpPr>
              <p:cNvPr id="6" name="TextBox 5">
                <a:extLst>
                  <a:ext uri="{FF2B5EF4-FFF2-40B4-BE49-F238E27FC236}">
                    <a16:creationId xmlns:a16="http://schemas.microsoft.com/office/drawing/2014/main" id="{24869A1F-EEBD-B888-6AD2-42990190216C}"/>
                  </a:ext>
                </a:extLst>
              </p:cNvPr>
              <p:cNvSpPr txBox="1">
                <a:spLocks noRot="1" noChangeAspect="1" noMove="1" noResize="1" noEditPoints="1" noAdjustHandles="1" noChangeArrowheads="1" noChangeShapeType="1" noTextEdit="1"/>
              </p:cNvSpPr>
              <p:nvPr/>
            </p:nvSpPr>
            <p:spPr>
              <a:xfrm>
                <a:off x="600496" y="935893"/>
                <a:ext cx="11404210" cy="1200329"/>
              </a:xfrm>
              <a:prstGeom prst="rect">
                <a:avLst/>
              </a:prstGeom>
              <a:blipFill>
                <a:blip r:embed="rId2"/>
                <a:stretch>
                  <a:fillRect l="-481" t="-3061" b="-7653"/>
                </a:stretch>
              </a:blipFill>
            </p:spPr>
            <p:txBody>
              <a:bodyPr/>
              <a:lstStyle/>
              <a:p>
                <a:r>
                  <a:rPr lang="es-ES">
                    <a:noFill/>
                  </a:rPr>
                  <a:t> </a:t>
                </a:r>
              </a:p>
            </p:txBody>
          </p:sp>
        </mc:Fallback>
      </mc:AlternateContent>
    </p:spTree>
    <p:extLst>
      <p:ext uri="{BB962C8B-B14F-4D97-AF65-F5344CB8AC3E}">
        <p14:creationId xmlns:p14="http://schemas.microsoft.com/office/powerpoint/2010/main" val="32434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4</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4869A1F-EEBD-B888-6AD2-42990190216C}"/>
                  </a:ext>
                </a:extLst>
              </p:cNvPr>
              <p:cNvSpPr txBox="1"/>
              <p:nvPr/>
            </p:nvSpPr>
            <p:spPr>
              <a:xfrm>
                <a:off x="600496" y="935893"/>
                <a:ext cx="11404210" cy="1200329"/>
              </a:xfrm>
              <a:prstGeom prst="rect">
                <a:avLst/>
              </a:prstGeom>
              <a:noFill/>
            </p:spPr>
            <p:txBody>
              <a:bodyPr wrap="square">
                <a:spAutoFit/>
              </a:bodyPr>
              <a:lstStyle/>
              <a:p>
                <a:r>
                  <a:rPr lang="es-MX" b="1" i="1" dirty="0">
                    <a:latin typeface="Times New Roman" panose="02020603050405020304" pitchFamily="18" charset="0"/>
                    <a:cs typeface="Times New Roman" panose="02020603050405020304" pitchFamily="18" charset="0"/>
                  </a:rPr>
                  <a:t>Generación de la población inicial</a:t>
                </a:r>
              </a:p>
              <a:p>
                <a:endParaRPr lang="es-MX" b="1" i="1" dirty="0">
                  <a:latin typeface="Times New Roman" panose="02020603050405020304" pitchFamily="18" charset="0"/>
                  <a:cs typeface="Times New Roman" panose="02020603050405020304" pitchFamily="18" charset="0"/>
                </a:endParaRPr>
              </a:p>
              <a:p>
                <a:r>
                  <a:rPr lang="es-MX" dirty="0">
                    <a:latin typeface="Times New Roman" panose="02020603050405020304" pitchFamily="18" charset="0"/>
                    <a:cs typeface="Times New Roman" panose="02020603050405020304" pitchFamily="18" charset="0"/>
                  </a:rPr>
                  <a:t>Cada individuo de la población inicial  se genera aleatoriamente (distribución uniforme). Entre los rangos de cada variable, por ejemplo,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ϵ</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 2] </a:t>
                </a:r>
                <a14:m>
                  <m:oMath xmlns:m="http://schemas.openxmlformats.org/officeDocument/2006/math">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ϵ</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 10]</a:t>
                </a:r>
              </a:p>
            </p:txBody>
          </p:sp>
        </mc:Choice>
        <mc:Fallback xmlns="">
          <p:sp>
            <p:nvSpPr>
              <p:cNvPr id="6" name="TextBox 5">
                <a:extLst>
                  <a:ext uri="{FF2B5EF4-FFF2-40B4-BE49-F238E27FC236}">
                    <a16:creationId xmlns:a16="http://schemas.microsoft.com/office/drawing/2014/main" id="{24869A1F-EEBD-B888-6AD2-42990190216C}"/>
                  </a:ext>
                </a:extLst>
              </p:cNvPr>
              <p:cNvSpPr txBox="1">
                <a:spLocks noRot="1" noChangeAspect="1" noMove="1" noResize="1" noEditPoints="1" noAdjustHandles="1" noChangeArrowheads="1" noChangeShapeType="1" noTextEdit="1"/>
              </p:cNvSpPr>
              <p:nvPr/>
            </p:nvSpPr>
            <p:spPr>
              <a:xfrm>
                <a:off x="600496" y="935893"/>
                <a:ext cx="11404210" cy="1200329"/>
              </a:xfrm>
              <a:prstGeom prst="rect">
                <a:avLst/>
              </a:prstGeom>
              <a:blipFill>
                <a:blip r:embed="rId2"/>
                <a:stretch>
                  <a:fillRect l="-481" t="-3061" b="-7653"/>
                </a:stretch>
              </a:blipFill>
            </p:spPr>
            <p:txBody>
              <a:bodyPr/>
              <a:lstStyle/>
              <a:p>
                <a:r>
                  <a:rPr lang="es-ES">
                    <a:noFill/>
                  </a:rPr>
                  <a:t> </a:t>
                </a:r>
              </a:p>
            </p:txBody>
          </p:sp>
        </mc:Fallback>
      </mc:AlternateContent>
      <p:sp>
        <p:nvSpPr>
          <p:cNvPr id="9" name="Google Shape;334;p20">
            <a:extLst>
              <a:ext uri="{FF2B5EF4-FFF2-40B4-BE49-F238E27FC236}">
                <a16:creationId xmlns:a16="http://schemas.microsoft.com/office/drawing/2014/main" id="{DD37277A-0B60-650F-804B-C5D2D38468E2}"/>
              </a:ext>
            </a:extLst>
          </p:cNvPr>
          <p:cNvSpPr txBox="1"/>
          <p:nvPr/>
        </p:nvSpPr>
        <p:spPr>
          <a:xfrm>
            <a:off x="3316929" y="2766838"/>
            <a:ext cx="4549066" cy="18158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Times New Roman"/>
              <a:buNone/>
            </a:pPr>
            <a:r>
              <a:rPr lang="es-MX" sz="1600" b="1" dirty="0">
                <a:solidFill>
                  <a:srgbClr val="000000"/>
                </a:solidFill>
                <a:latin typeface="Times New Roman"/>
                <a:ea typeface="Times New Roman"/>
                <a:cs typeface="Times New Roman"/>
                <a:sym typeface="Times New Roman"/>
              </a:rPr>
              <a:t>Para</a:t>
            </a:r>
            <a:r>
              <a:rPr lang="es-MX" sz="1600" dirty="0">
                <a:solidFill>
                  <a:srgbClr val="000000"/>
                </a:solidFill>
                <a:latin typeface="Times New Roman"/>
                <a:ea typeface="Times New Roman"/>
                <a:cs typeface="Times New Roman"/>
                <a:sym typeface="Times New Roman"/>
              </a:rPr>
              <a:t> i desde 1 hasta </a:t>
            </a:r>
            <a:r>
              <a:rPr lang="es-ES" sz="1600" dirty="0">
                <a:solidFill>
                  <a:srgbClr val="000000"/>
                </a:solidFill>
                <a:latin typeface="Times New Roman"/>
                <a:ea typeface="Times New Roman"/>
                <a:cs typeface="Times New Roman"/>
                <a:sym typeface="Times New Roman"/>
              </a:rPr>
              <a:t>Tamaño de población</a:t>
            </a:r>
            <a:endParaRPr dirty="0"/>
          </a:p>
          <a:p>
            <a:pPr marL="0" marR="0" lvl="0" indent="0" algn="l" rtl="0">
              <a:lnSpc>
                <a:spcPct val="100000"/>
              </a:lnSpc>
              <a:spcBef>
                <a:spcPts val="0"/>
              </a:spcBef>
              <a:spcAft>
                <a:spcPts val="0"/>
              </a:spcAft>
              <a:buClr>
                <a:schemeClr val="dk1"/>
              </a:buClr>
              <a:buSzPts val="1600"/>
              <a:buFont typeface="Gill Sans"/>
              <a:buNone/>
            </a:pPr>
            <a:endParaRPr sz="16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Times New Roman"/>
              <a:buNone/>
            </a:pPr>
            <a:r>
              <a:rPr lang="es-MX" sz="1600" b="0" i="0" u="none" strike="noStrike" cap="none" dirty="0">
                <a:solidFill>
                  <a:srgbClr val="000000"/>
                </a:solidFill>
                <a:latin typeface="Times New Roman"/>
                <a:ea typeface="Times New Roman"/>
                <a:cs typeface="Times New Roman"/>
                <a:sym typeface="Times New Roman"/>
              </a:rPr>
              <a:t>	</a:t>
            </a:r>
            <a:r>
              <a:rPr lang="es-MX" sz="1600" b="1" i="0" u="none" strike="noStrike" cap="none" dirty="0">
                <a:solidFill>
                  <a:srgbClr val="000000"/>
                </a:solidFill>
                <a:latin typeface="Times New Roman"/>
                <a:ea typeface="Times New Roman"/>
                <a:cs typeface="Times New Roman"/>
                <a:sym typeface="Times New Roman"/>
              </a:rPr>
              <a:t>Para</a:t>
            </a:r>
            <a:r>
              <a:rPr lang="es-MX" sz="1600" b="0" i="0" u="none" strike="noStrike" cap="none" dirty="0">
                <a:solidFill>
                  <a:srgbClr val="000000"/>
                </a:solidFill>
                <a:latin typeface="Times New Roman"/>
                <a:ea typeface="Times New Roman"/>
                <a:cs typeface="Times New Roman"/>
                <a:sym typeface="Times New Roman"/>
              </a:rPr>
              <a:t> j desde 1 hasta Número de variables:</a:t>
            </a:r>
            <a:endParaRPr dirty="0"/>
          </a:p>
          <a:p>
            <a:pPr marL="0" marR="0" lvl="0" indent="0" algn="l" rtl="0">
              <a:lnSpc>
                <a:spcPct val="100000"/>
              </a:lnSpc>
              <a:spcBef>
                <a:spcPts val="0"/>
              </a:spcBef>
              <a:spcAft>
                <a:spcPts val="0"/>
              </a:spcAft>
              <a:buClr>
                <a:schemeClr val="dk1"/>
              </a:buClr>
              <a:buSzPts val="1600"/>
              <a:buFont typeface="Gill Sans"/>
              <a:buNone/>
            </a:pPr>
            <a:endParaRPr sz="16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Gill Sans"/>
              <a:buNone/>
            </a:pPr>
            <a:endParaRPr sz="1600" b="1"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Times New Roman"/>
              <a:buNone/>
            </a:pPr>
            <a:r>
              <a:rPr lang="es-MX" sz="1600" b="1" dirty="0">
                <a:solidFill>
                  <a:srgbClr val="000000"/>
                </a:solidFill>
                <a:latin typeface="Times New Roman"/>
                <a:ea typeface="Times New Roman"/>
                <a:cs typeface="Times New Roman"/>
                <a:sym typeface="Times New Roman"/>
              </a:rPr>
              <a:t>	Fin</a:t>
            </a:r>
            <a:r>
              <a:rPr lang="es-MX" sz="1600" dirty="0">
                <a:solidFill>
                  <a:srgbClr val="000000"/>
                </a:solidFill>
                <a:latin typeface="Times New Roman"/>
                <a:ea typeface="Times New Roman"/>
                <a:cs typeface="Times New Roman"/>
                <a:sym typeface="Times New Roman"/>
              </a:rPr>
              <a:t> </a:t>
            </a:r>
            <a:endParaRPr sz="16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Times New Roman"/>
              <a:buNone/>
            </a:pPr>
            <a:r>
              <a:rPr lang="es-MX" sz="1600" b="1" i="0" u="none" strike="noStrike" cap="none" dirty="0">
                <a:solidFill>
                  <a:srgbClr val="000000"/>
                </a:solidFill>
                <a:latin typeface="Times New Roman"/>
                <a:ea typeface="Times New Roman"/>
                <a:cs typeface="Times New Roman"/>
                <a:sym typeface="Times New Roman"/>
              </a:rPr>
              <a:t>Fin</a:t>
            </a:r>
            <a:r>
              <a:rPr lang="es-MX" sz="1600" b="0" i="0" u="none" strike="noStrike" cap="none" dirty="0">
                <a:solidFill>
                  <a:srgbClr val="000000"/>
                </a:solidFill>
                <a:latin typeface="Times New Roman"/>
                <a:ea typeface="Times New Roman"/>
                <a:cs typeface="Times New Roman"/>
                <a:sym typeface="Times New Roman"/>
              </a:rPr>
              <a:t> </a:t>
            </a:r>
            <a:endParaRPr dirty="0"/>
          </a:p>
        </p:txBody>
      </p:sp>
      <p:sp>
        <p:nvSpPr>
          <p:cNvPr id="11" name="Google Shape;335;p20">
            <a:extLst>
              <a:ext uri="{FF2B5EF4-FFF2-40B4-BE49-F238E27FC236}">
                <a16:creationId xmlns:a16="http://schemas.microsoft.com/office/drawing/2014/main" id="{2353AA57-EFDD-63A5-0C48-D7386DEE0526}"/>
              </a:ext>
            </a:extLst>
          </p:cNvPr>
          <p:cNvSpPr txBox="1"/>
          <p:nvPr/>
        </p:nvSpPr>
        <p:spPr>
          <a:xfrm>
            <a:off x="3937073" y="3674758"/>
            <a:ext cx="3308777" cy="302712"/>
          </a:xfrm>
          <a:prstGeom prst="rect">
            <a:avLst/>
          </a:prstGeom>
          <a:blipFill rotWithShape="1">
            <a:blip r:embed="rId3">
              <a:alphaModFix/>
            </a:blip>
            <a:stretch>
              <a:fillRect b="-2799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MX" sz="1800" dirty="0">
                <a:latin typeface="Times New Roman" panose="02020603050405020304" pitchFamily="18" charset="0"/>
                <a:ea typeface="Gill Sans"/>
                <a:cs typeface="Times New Roman" panose="02020603050405020304" pitchFamily="18" charset="0"/>
                <a:sym typeface="Gill Sans"/>
              </a:rPr>
              <a:t> </a:t>
            </a:r>
            <a:endParaRPr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1CA4E1-08EB-F78F-EC1B-6C66FE3099F3}"/>
                  </a:ext>
                </a:extLst>
              </p:cNvPr>
              <p:cNvSpPr txBox="1"/>
              <p:nvPr/>
            </p:nvSpPr>
            <p:spPr>
              <a:xfrm>
                <a:off x="387087" y="5213295"/>
                <a:ext cx="10408747" cy="646331"/>
              </a:xfrm>
              <a:prstGeom prst="rect">
                <a:avLst/>
              </a:prstGeom>
              <a:noFill/>
            </p:spPr>
            <p:txBody>
              <a:bodyPr wrap="none" rtlCol="0">
                <a:spAutoFit/>
              </a:bodyPr>
              <a:lstStyle/>
              <a:p>
                <a:r>
                  <a:rPr lang="es-ES" b="1" dirty="0">
                    <a:latin typeface="Times New Roman" panose="02020603050405020304" pitchFamily="18" charset="0"/>
                    <a:cs typeface="Times New Roman" panose="02020603050405020304" pitchFamily="18" charset="0"/>
                  </a:rPr>
                  <a:t>Ejercicio 1. </a:t>
                </a:r>
                <a:r>
                  <a:rPr lang="es-ES" dirty="0">
                    <a:latin typeface="Times New Roman" panose="02020603050405020304" pitchFamily="18" charset="0"/>
                    <a:cs typeface="Times New Roman" panose="02020603050405020304" pitchFamily="18" charset="0"/>
                  </a:rPr>
                  <a:t>Generar una población de dos individuos con ,variables en los intervalos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ϵ</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 2] </a:t>
                </a:r>
                <a14:m>
                  <m:oMath xmlns:m="http://schemas.openxmlformats.org/officeDocument/2006/math">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2</m:t>
                        </m:r>
                      </m:sub>
                    </m:sSub>
                  </m:oMath>
                </a14:m>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ϵ</a:t>
                </a:r>
                <a:r>
                  <a:rPr lang="es-E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 10].</a:t>
                </a:r>
              </a:p>
              <a:p>
                <a:r>
                  <a:rPr lang="en-US" dirty="0">
                    <a:latin typeface="Times New Roman" panose="02020603050405020304" pitchFamily="18" charset="0"/>
                    <a:cs typeface="Times New Roman" panose="02020603050405020304" pitchFamily="18" charset="0"/>
                  </a:rPr>
                  <a:t>C</a:t>
                </a:r>
                <a:r>
                  <a:rPr lang="es-ES" dirty="0" err="1">
                    <a:latin typeface="Times New Roman" panose="02020603050405020304" pitchFamily="18" charset="0"/>
                    <a:cs typeface="Times New Roman" panose="02020603050405020304" pitchFamily="18" charset="0"/>
                  </a:rPr>
                  <a:t>onsiderar</a:t>
                </a:r>
                <a:r>
                  <a:rPr lang="es-ES" dirty="0">
                    <a:latin typeface="Times New Roman" panose="02020603050405020304" pitchFamily="18" charset="0"/>
                    <a:cs typeface="Times New Roman" panose="02020603050405020304" pitchFamily="18" charset="0"/>
                  </a:rPr>
                  <a:t> que se generaron los aleatorios rand=</a:t>
                </a:r>
                <a:r>
                  <a:rPr lang="en-US" dirty="0">
                    <a:latin typeface="Times New Roman" panose="02020603050405020304" pitchFamily="18" charset="0"/>
                    <a:cs typeface="Times New Roman" panose="02020603050405020304" pitchFamily="18" charset="0"/>
                  </a:rPr>
                  <a:t>[0.1 0.9 0.5 0.7]</a:t>
                </a:r>
                <a:r>
                  <a:rPr lang="es-ES" dirty="0">
                    <a:latin typeface="Times New Roman" panose="02020603050405020304" pitchFamily="18" charset="0"/>
                    <a:cs typeface="Times New Roman" panose="02020603050405020304" pitchFamily="18" charset="0"/>
                  </a:rPr>
                  <a:t> </a:t>
                </a:r>
                <a:endParaRPr lang="es-MX"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801CA4E1-08EB-F78F-EC1B-6C66FE3099F3}"/>
                  </a:ext>
                </a:extLst>
              </p:cNvPr>
              <p:cNvSpPr txBox="1">
                <a:spLocks noRot="1" noChangeAspect="1" noMove="1" noResize="1" noEditPoints="1" noAdjustHandles="1" noChangeArrowheads="1" noChangeShapeType="1" noTextEdit="1"/>
              </p:cNvSpPr>
              <p:nvPr/>
            </p:nvSpPr>
            <p:spPr>
              <a:xfrm>
                <a:off x="387087" y="5213295"/>
                <a:ext cx="10408747" cy="646331"/>
              </a:xfrm>
              <a:prstGeom prst="rect">
                <a:avLst/>
              </a:prstGeom>
              <a:blipFill>
                <a:blip r:embed="rId4"/>
                <a:stretch>
                  <a:fillRect l="-468" t="-4717" b="-14151"/>
                </a:stretch>
              </a:blipFill>
            </p:spPr>
            <p:txBody>
              <a:bodyPr/>
              <a:lstStyle/>
              <a:p>
                <a:r>
                  <a:rPr lang="es-ES">
                    <a:noFill/>
                  </a:rPr>
                  <a:t> </a:t>
                </a:r>
              </a:p>
            </p:txBody>
          </p:sp>
        </mc:Fallback>
      </mc:AlternateContent>
    </p:spTree>
    <p:extLst>
      <p:ext uri="{BB962C8B-B14F-4D97-AF65-F5344CB8AC3E}">
        <p14:creationId xmlns:p14="http://schemas.microsoft.com/office/powerpoint/2010/main" val="290571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5</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1AE0F2C-365E-0AC3-6BB1-574C58577268}"/>
              </a:ext>
            </a:extLst>
          </p:cNvPr>
          <p:cNvSpPr txBox="1"/>
          <p:nvPr/>
        </p:nvSpPr>
        <p:spPr>
          <a:xfrm>
            <a:off x="697146" y="817583"/>
            <a:ext cx="11119716" cy="3674339"/>
          </a:xfrm>
          <a:prstGeom prst="rect">
            <a:avLst/>
          </a:prstGeom>
          <a:noFill/>
        </p:spPr>
        <p:txBody>
          <a:bodyPr wrap="square">
            <a:spAutoFit/>
          </a:bodyPr>
          <a:lstStyle/>
          <a:p>
            <a:pPr marL="0" marR="0">
              <a:lnSpc>
                <a:spcPct val="150000"/>
              </a:lnSpc>
              <a:spcBef>
                <a:spcPts val="0"/>
              </a:spcBef>
              <a:spcAft>
                <a:spcPts val="1200"/>
              </a:spcAft>
            </a:pPr>
            <a:r>
              <a:rPr lang="es-ES_tradnl"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Selección de padres</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ct val="150000"/>
              </a:lnSpc>
              <a:spcBef>
                <a:spcPts val="0"/>
              </a:spcBef>
              <a:spcAft>
                <a:spcPts val="1200"/>
              </a:spcAft>
              <a:buFont typeface="Arial" panose="020B0604020202020204" pitchFamily="34" charset="0"/>
              <a:buChar cha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El operador de selección es responsable de escoger los individuos con más oportunidades para la reproducción y la mutación. Con vistas a imitar lo que ocurre en la naturaleza, se otorga mayor oportunidad de reproducción a los individuos más aptos. </a:t>
            </a:r>
          </a:p>
          <a:p>
            <a:pPr marL="285750" marR="0" indent="-285750" algn="just">
              <a:lnSpc>
                <a:spcPct val="150000"/>
              </a:lnSpc>
              <a:spcBef>
                <a:spcPts val="0"/>
              </a:spcBef>
              <a:spcAft>
                <a:spcPts val="1200"/>
              </a:spcAft>
              <a:buFont typeface="Arial" panose="020B0604020202020204" pitchFamily="34" charset="0"/>
              <a:buChar cha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Por tanto, la selección de un individuo estará relacionada con su aptitud. No se debe, sin embargo, eliminar definitivamente las probabilidades de reproducción de los peores individuos, pues en pocas generaciones la población pudiera converger a un resultado con una exploración vaga, lo que se conoce como </a:t>
            </a:r>
            <a:r>
              <a:rPr lang="es-ES_tradnl" sz="1800" b="1" dirty="0">
                <a:effectLst/>
                <a:latin typeface="Times New Roman" panose="02020603050405020304" pitchFamily="18" charset="0"/>
                <a:ea typeface="Calibri" panose="020F0502020204030204" pitchFamily="34" charset="0"/>
                <a:cs typeface="Times New Roman" panose="02020603050405020304" pitchFamily="18" charset="0"/>
              </a:rPr>
              <a:t>convergencia prematura</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750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6</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8" name="Rectángulo 7">
            <a:extLst>
              <a:ext uri="{FF2B5EF4-FFF2-40B4-BE49-F238E27FC236}">
                <a16:creationId xmlns:a16="http://schemas.microsoft.com/office/drawing/2014/main" id="{3872B8C5-C27D-AF13-DDE9-5AF39A61A48B}"/>
              </a:ext>
            </a:extLst>
          </p:cNvPr>
          <p:cNvSpPr/>
          <p:nvPr/>
        </p:nvSpPr>
        <p:spPr>
          <a:xfrm>
            <a:off x="3104600" y="76217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4. Selección de padres (por torneo)</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64093414-FCD2-0B4B-2AC3-CC0AFF720AA4}"/>
              </a:ext>
            </a:extLst>
          </p:cNvPr>
          <p:cNvSpPr txBox="1"/>
          <p:nvPr/>
        </p:nvSpPr>
        <p:spPr>
          <a:xfrm>
            <a:off x="1453756" y="2528155"/>
            <a:ext cx="9630799" cy="397031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TORNEO: </a:t>
            </a:r>
            <a:r>
              <a:rPr lang="en-US" dirty="0" err="1">
                <a:latin typeface="Times New Roman" panose="02020603050405020304" pitchFamily="18" charset="0"/>
                <a:cs typeface="Times New Roman" panose="02020603050405020304" pitchFamily="18" charset="0"/>
              </a:rPr>
              <a:t>Competencia</a:t>
            </a:r>
            <a:r>
              <a:rPr lang="en-US" dirty="0">
                <a:latin typeface="Times New Roman" panose="02020603050405020304" pitchFamily="18" charset="0"/>
                <a:cs typeface="Times New Roman" panose="02020603050405020304" pitchFamily="18" charset="0"/>
              </a:rPr>
              <a:t> entre dos o m</a:t>
            </a:r>
            <a:r>
              <a:rPr lang="es-ES" dirty="0" err="1">
                <a:latin typeface="Times New Roman" panose="02020603050405020304" pitchFamily="18" charset="0"/>
                <a:cs typeface="Times New Roman" panose="02020603050405020304" pitchFamily="18" charset="0"/>
              </a:rPr>
              <a:t>ás</a:t>
            </a:r>
            <a:r>
              <a:rPr lang="es-ES" dirty="0">
                <a:latin typeface="Times New Roman" panose="02020603050405020304" pitchFamily="18" charset="0"/>
                <a:cs typeface="Times New Roman" panose="02020603050405020304" pitchFamily="18" charset="0"/>
              </a:rPr>
              <a:t> individuos para ser seleccionados como padres</a:t>
            </a:r>
          </a:p>
          <a:p>
            <a:endParaRPr lang="es-E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ES" dirty="0">
                <a:latin typeface="Times New Roman" panose="02020603050405020304" pitchFamily="18" charset="0"/>
                <a:cs typeface="Times New Roman" panose="02020603050405020304" pitchFamily="18" charset="0"/>
              </a:rPr>
              <a:t>Tamaño: Número de individuos que participan en el torneo (Presión de selección)</a:t>
            </a:r>
          </a:p>
          <a:p>
            <a:pPr marL="342900" indent="-342900">
              <a:buFont typeface="+mj-lt"/>
              <a:buAutoNum type="arabicPeriod"/>
            </a:pPr>
            <a:endParaRPr lang="es-E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ES" dirty="0">
                <a:latin typeface="Times New Roman" panose="02020603050405020304" pitchFamily="18" charset="0"/>
                <a:cs typeface="Times New Roman" panose="02020603050405020304" pitchFamily="18" charset="0"/>
              </a:rPr>
              <a:t>Criterio: Compiten considerando la función objetivo como indicador de calidad</a:t>
            </a:r>
          </a:p>
          <a:p>
            <a:pPr marL="342900" indent="-342900">
              <a:buFont typeface="+mj-lt"/>
              <a:buAutoNum type="arabicPeriod"/>
            </a:pPr>
            <a:endParaRPr lang="es-E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ES" dirty="0">
                <a:latin typeface="Times New Roman" panose="02020603050405020304" pitchFamily="18" charset="0"/>
                <a:cs typeface="Times New Roman" panose="02020603050405020304" pitchFamily="18" charset="0"/>
              </a:rPr>
              <a:t>Conformación de torneos: Por permutaciones</a:t>
            </a:r>
          </a:p>
          <a:p>
            <a:pPr marL="342900" indent="-342900">
              <a:buFont typeface="+mj-lt"/>
              <a:buAutoNum type="arabicPeriod"/>
            </a:pPr>
            <a:endParaRPr lang="es-E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ES" dirty="0">
                <a:latin typeface="Times New Roman" panose="02020603050405020304" pitchFamily="18" charset="0"/>
                <a:cs typeface="Times New Roman" panose="02020603050405020304" pitchFamily="18" charset="0"/>
              </a:rPr>
              <a:t>Variante: </a:t>
            </a:r>
          </a:p>
          <a:p>
            <a:pPr marL="800100" lvl="1" indent="-342900">
              <a:buFont typeface="+mj-lt"/>
              <a:buAutoNum type="arabicPeriod"/>
            </a:pP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Determinísta</a:t>
            </a:r>
            <a:r>
              <a:rPr lang="es-ES" dirty="0">
                <a:latin typeface="Times New Roman" panose="02020603050405020304" pitchFamily="18" charset="0"/>
                <a:cs typeface="Times New Roman" panose="02020603050405020304" pitchFamily="18" charset="0"/>
              </a:rPr>
              <a:t>: Siempre gana el mejor</a:t>
            </a:r>
          </a:p>
          <a:p>
            <a:pPr marL="800100" lvl="1" indent="-342900">
              <a:buFont typeface="+mj-lt"/>
              <a:buAutoNum type="arabicPeriod"/>
            </a:pP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Probabilísta</a:t>
            </a:r>
            <a:r>
              <a:rPr lang="es-ES" dirty="0">
                <a:latin typeface="Times New Roman" panose="02020603050405020304" pitchFamily="18" charset="0"/>
                <a:cs typeface="Times New Roman" panose="02020603050405020304" pitchFamily="18" charset="0"/>
              </a:rPr>
              <a:t>: Se asigna una probabilidad de que gane el mejor igual o superior al 0.5</a:t>
            </a:r>
          </a:p>
          <a:p>
            <a:pPr marL="342900" indent="-342900">
              <a:buFont typeface="+mj-lt"/>
              <a:buAutoNum type="arabicPeriod"/>
            </a:pPr>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s-ES" dirty="0">
                <a:latin typeface="Times New Roman" panose="02020603050405020304" pitchFamily="18" charset="0"/>
                <a:cs typeface="Times New Roman" panose="02020603050405020304" pitchFamily="18" charset="0"/>
              </a:rPr>
              <a:t>Diseño del torneo: 	En algoritmos Genéticos dos padres generan dos descendientes. Por tanto, para generar </a:t>
            </a:r>
            <a:r>
              <a:rPr lang="es-ES" b="1" i="1" dirty="0">
                <a:latin typeface="Times New Roman" panose="02020603050405020304" pitchFamily="18" charset="0"/>
                <a:cs typeface="Times New Roman" panose="02020603050405020304" pitchFamily="18" charset="0"/>
              </a:rPr>
              <a:t>n</a:t>
            </a:r>
            <a:r>
              <a:rPr lang="es-ES" dirty="0">
                <a:latin typeface="Times New Roman" panose="02020603050405020304" pitchFamily="18" charset="0"/>
                <a:cs typeface="Times New Roman" panose="02020603050405020304" pitchFamily="18" charset="0"/>
              </a:rPr>
              <a:t> hijos necesito ______ padres. Por tanto, necesito llevar a cabo _____ torneos. </a:t>
            </a:r>
          </a:p>
        </p:txBody>
      </p:sp>
      <p:pic>
        <p:nvPicPr>
          <p:cNvPr id="5" name="Picture 4">
            <a:extLst>
              <a:ext uri="{FF2B5EF4-FFF2-40B4-BE49-F238E27FC236}">
                <a16:creationId xmlns:a16="http://schemas.microsoft.com/office/drawing/2014/main" id="{DCC5AC0C-A2A9-041D-C121-C1B01724855B}"/>
              </a:ext>
            </a:extLst>
          </p:cNvPr>
          <p:cNvPicPr>
            <a:picLocks noChangeAspect="1"/>
          </p:cNvPicPr>
          <p:nvPr/>
        </p:nvPicPr>
        <p:blipFill>
          <a:blip r:embed="rId2"/>
          <a:stretch>
            <a:fillRect/>
          </a:stretch>
        </p:blipFill>
        <p:spPr>
          <a:xfrm>
            <a:off x="440818" y="649913"/>
            <a:ext cx="2558777" cy="1694774"/>
          </a:xfrm>
          <a:prstGeom prst="rect">
            <a:avLst/>
          </a:prstGeom>
        </p:spPr>
      </p:pic>
    </p:spTree>
    <p:extLst>
      <p:ext uri="{BB962C8B-B14F-4D97-AF65-F5344CB8AC3E}">
        <p14:creationId xmlns:p14="http://schemas.microsoft.com/office/powerpoint/2010/main" val="2695187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7</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8" name="Rectángulo 7">
            <a:extLst>
              <a:ext uri="{FF2B5EF4-FFF2-40B4-BE49-F238E27FC236}">
                <a16:creationId xmlns:a16="http://schemas.microsoft.com/office/drawing/2014/main" id="{3872B8C5-C27D-AF13-DDE9-5AF39A61A48B}"/>
              </a:ext>
            </a:extLst>
          </p:cNvPr>
          <p:cNvSpPr/>
          <p:nvPr/>
        </p:nvSpPr>
        <p:spPr>
          <a:xfrm>
            <a:off x="3104600" y="76217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4. Selección de padres (por torneo)</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64093414-FCD2-0B4B-2AC3-CC0AFF720AA4}"/>
              </a:ext>
            </a:extLst>
          </p:cNvPr>
          <p:cNvSpPr txBox="1"/>
          <p:nvPr/>
        </p:nvSpPr>
        <p:spPr>
          <a:xfrm>
            <a:off x="3816712" y="3244334"/>
            <a:ext cx="1352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TORNEO </a:t>
            </a:r>
            <a:r>
              <a:rPr lang="es-ES" b="1" dirty="0">
                <a:latin typeface="Times New Roman" panose="02020603050405020304" pitchFamily="18" charset="0"/>
                <a:cs typeface="Times New Roman" panose="02020603050405020304" pitchFamily="18" charset="0"/>
              </a:rPr>
              <a:t>1</a:t>
            </a:r>
            <a:endParaRPr lang="es-E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CC5AC0C-A2A9-041D-C121-C1B01724855B}"/>
              </a:ext>
            </a:extLst>
          </p:cNvPr>
          <p:cNvPicPr>
            <a:picLocks noChangeAspect="1"/>
          </p:cNvPicPr>
          <p:nvPr/>
        </p:nvPicPr>
        <p:blipFill>
          <a:blip r:embed="rId2"/>
          <a:stretch>
            <a:fillRect/>
          </a:stretch>
        </p:blipFill>
        <p:spPr>
          <a:xfrm>
            <a:off x="440818" y="649913"/>
            <a:ext cx="2558777" cy="1694774"/>
          </a:xfrm>
          <a:prstGeom prst="rect">
            <a:avLst/>
          </a:prstGeom>
        </p:spPr>
      </p:pic>
      <p:sp>
        <p:nvSpPr>
          <p:cNvPr id="3" name="TextBox 2">
            <a:extLst>
              <a:ext uri="{FF2B5EF4-FFF2-40B4-BE49-F238E27FC236}">
                <a16:creationId xmlns:a16="http://schemas.microsoft.com/office/drawing/2014/main" id="{46C17926-FEF2-7022-D58D-8476B9842640}"/>
              </a:ext>
            </a:extLst>
          </p:cNvPr>
          <p:cNvSpPr txBox="1"/>
          <p:nvPr/>
        </p:nvSpPr>
        <p:spPr>
          <a:xfrm>
            <a:off x="3812808" y="3805057"/>
            <a:ext cx="1352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TORNEO </a:t>
            </a:r>
            <a:r>
              <a:rPr lang="es-ES" b="1" dirty="0">
                <a:latin typeface="Times New Roman" panose="02020603050405020304" pitchFamily="18" charset="0"/>
                <a:cs typeface="Times New Roman" panose="02020603050405020304" pitchFamily="18" charset="0"/>
              </a:rPr>
              <a:t>2</a:t>
            </a:r>
            <a:endParaRPr lang="es-E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2200B72-2F81-FBB3-E171-E749E429ABD4}"/>
              </a:ext>
            </a:extLst>
          </p:cNvPr>
          <p:cNvSpPr txBox="1"/>
          <p:nvPr/>
        </p:nvSpPr>
        <p:spPr>
          <a:xfrm>
            <a:off x="3812808" y="4404771"/>
            <a:ext cx="1352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TORNEO </a:t>
            </a:r>
            <a:r>
              <a:rPr lang="es-ES" b="1" dirty="0">
                <a:latin typeface="Times New Roman" panose="02020603050405020304" pitchFamily="18" charset="0"/>
                <a:cs typeface="Times New Roman" panose="02020603050405020304" pitchFamily="18" charset="0"/>
              </a:rPr>
              <a:t>3</a:t>
            </a:r>
            <a:endParaRPr lang="es-E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56023BB-0433-892A-454F-81D108AAD8CC}"/>
              </a:ext>
            </a:extLst>
          </p:cNvPr>
          <p:cNvSpPr txBox="1"/>
          <p:nvPr/>
        </p:nvSpPr>
        <p:spPr>
          <a:xfrm>
            <a:off x="3812808" y="5043476"/>
            <a:ext cx="1352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TORNEO </a:t>
            </a:r>
            <a:r>
              <a:rPr lang="es-ES" b="1" dirty="0">
                <a:latin typeface="Times New Roman" panose="02020603050405020304" pitchFamily="18" charset="0"/>
                <a:cs typeface="Times New Roman" panose="02020603050405020304" pitchFamily="18" charset="0"/>
              </a:rPr>
              <a:t>4</a:t>
            </a:r>
            <a:endParaRPr lang="es-E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292AF07-16DF-DB59-F1B1-403E52A466AA}"/>
              </a:ext>
            </a:extLst>
          </p:cNvPr>
          <p:cNvSpPr txBox="1"/>
          <p:nvPr/>
        </p:nvSpPr>
        <p:spPr>
          <a:xfrm>
            <a:off x="5543217" y="3244334"/>
            <a:ext cx="1352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Padre </a:t>
            </a:r>
            <a:r>
              <a:rPr lang="es-ES" b="1" dirty="0">
                <a:latin typeface="Times New Roman" panose="02020603050405020304" pitchFamily="18" charset="0"/>
                <a:cs typeface="Times New Roman" panose="02020603050405020304" pitchFamily="18" charset="0"/>
              </a:rPr>
              <a:t>1</a:t>
            </a:r>
            <a:endParaRPr lang="es-E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0A27C9A-AC00-5506-E307-68D1C1DB0805}"/>
              </a:ext>
            </a:extLst>
          </p:cNvPr>
          <p:cNvSpPr txBox="1"/>
          <p:nvPr/>
        </p:nvSpPr>
        <p:spPr>
          <a:xfrm>
            <a:off x="5543217" y="3775633"/>
            <a:ext cx="1352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Padre </a:t>
            </a:r>
            <a:r>
              <a:rPr lang="es-ES" b="1" dirty="0">
                <a:latin typeface="Times New Roman" panose="02020603050405020304" pitchFamily="18" charset="0"/>
                <a:cs typeface="Times New Roman" panose="02020603050405020304" pitchFamily="18" charset="0"/>
              </a:rPr>
              <a:t>2</a:t>
            </a:r>
            <a:endParaRPr lang="es-E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5B4200B-4F1C-C43F-E503-D38EC49C11E3}"/>
              </a:ext>
            </a:extLst>
          </p:cNvPr>
          <p:cNvSpPr txBox="1"/>
          <p:nvPr/>
        </p:nvSpPr>
        <p:spPr>
          <a:xfrm>
            <a:off x="5543217" y="4402508"/>
            <a:ext cx="1352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Padre </a:t>
            </a:r>
            <a:r>
              <a:rPr lang="es-ES" b="1" dirty="0">
                <a:latin typeface="Times New Roman" panose="02020603050405020304" pitchFamily="18" charset="0"/>
                <a:cs typeface="Times New Roman" panose="02020603050405020304" pitchFamily="18" charset="0"/>
              </a:rPr>
              <a:t>3</a:t>
            </a:r>
            <a:endParaRPr lang="es-E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1358A53-7024-878B-D4AF-202C6A5585E8}"/>
              </a:ext>
            </a:extLst>
          </p:cNvPr>
          <p:cNvSpPr txBox="1"/>
          <p:nvPr/>
        </p:nvSpPr>
        <p:spPr>
          <a:xfrm>
            <a:off x="5543217" y="5051912"/>
            <a:ext cx="13528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Padre </a:t>
            </a:r>
            <a:r>
              <a:rPr lang="es-ES" b="1" dirty="0">
                <a:latin typeface="Times New Roman" panose="02020603050405020304" pitchFamily="18" charset="0"/>
                <a:cs typeface="Times New Roman" panose="02020603050405020304" pitchFamily="18" charset="0"/>
              </a:rPr>
              <a:t>4</a:t>
            </a:r>
            <a:endParaRPr lang="es-ES"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B2A8AB3E-C778-4528-321C-7629273BAA5B}"/>
              </a:ext>
            </a:extLst>
          </p:cNvPr>
          <p:cNvCxnSpPr>
            <a:cxnSpLocks/>
          </p:cNvCxnSpPr>
          <p:nvPr/>
        </p:nvCxnSpPr>
        <p:spPr>
          <a:xfrm>
            <a:off x="6618083" y="3429000"/>
            <a:ext cx="878187" cy="560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5AD2582-ECC4-A51B-1F72-6C062AE77809}"/>
              </a:ext>
            </a:extLst>
          </p:cNvPr>
          <p:cNvCxnSpPr>
            <a:cxnSpLocks/>
          </p:cNvCxnSpPr>
          <p:nvPr/>
        </p:nvCxnSpPr>
        <p:spPr>
          <a:xfrm flipV="1">
            <a:off x="6681458" y="3345103"/>
            <a:ext cx="715224" cy="644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1294BA1-A74C-09CA-7560-A3F4A7FBC95A}"/>
              </a:ext>
            </a:extLst>
          </p:cNvPr>
          <p:cNvCxnSpPr>
            <a:cxnSpLocks/>
          </p:cNvCxnSpPr>
          <p:nvPr/>
        </p:nvCxnSpPr>
        <p:spPr>
          <a:xfrm>
            <a:off x="6627138" y="4606630"/>
            <a:ext cx="878187" cy="560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EDE5A0F-06B4-E893-6CC7-1098240616CB}"/>
              </a:ext>
            </a:extLst>
          </p:cNvPr>
          <p:cNvCxnSpPr>
            <a:cxnSpLocks/>
          </p:cNvCxnSpPr>
          <p:nvPr/>
        </p:nvCxnSpPr>
        <p:spPr>
          <a:xfrm flipV="1">
            <a:off x="6690513" y="4522733"/>
            <a:ext cx="715224" cy="644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D3E7FD5-EBF1-D773-F028-B06ED9CE38C6}"/>
              </a:ext>
            </a:extLst>
          </p:cNvPr>
          <p:cNvSpPr txBox="1"/>
          <p:nvPr/>
        </p:nvSpPr>
        <p:spPr>
          <a:xfrm>
            <a:off x="7577752" y="3135373"/>
            <a:ext cx="1352818"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Hijo</a:t>
            </a:r>
            <a:r>
              <a:rPr lang="en-US" b="1" dirty="0">
                <a:latin typeface="Times New Roman" panose="02020603050405020304" pitchFamily="18" charset="0"/>
                <a:cs typeface="Times New Roman" panose="02020603050405020304" pitchFamily="18" charset="0"/>
              </a:rPr>
              <a:t> </a:t>
            </a:r>
            <a:r>
              <a:rPr lang="es-ES" b="1" dirty="0">
                <a:latin typeface="Times New Roman" panose="02020603050405020304" pitchFamily="18" charset="0"/>
                <a:cs typeface="Times New Roman" panose="02020603050405020304" pitchFamily="18" charset="0"/>
              </a:rPr>
              <a:t>1</a:t>
            </a:r>
            <a:endParaRPr lang="es-ES"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25082842-7889-E4BA-39CE-CA98A6B46771}"/>
              </a:ext>
            </a:extLst>
          </p:cNvPr>
          <p:cNvSpPr txBox="1"/>
          <p:nvPr/>
        </p:nvSpPr>
        <p:spPr>
          <a:xfrm>
            <a:off x="7604910" y="3755684"/>
            <a:ext cx="1352818"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Hijo</a:t>
            </a:r>
            <a:r>
              <a:rPr lang="en-US" b="1" dirty="0">
                <a:latin typeface="Times New Roman" panose="02020603050405020304" pitchFamily="18" charset="0"/>
                <a:cs typeface="Times New Roman" panose="02020603050405020304" pitchFamily="18" charset="0"/>
              </a:rPr>
              <a:t> </a:t>
            </a:r>
            <a:r>
              <a:rPr lang="es-ES" b="1" dirty="0">
                <a:latin typeface="Times New Roman" panose="02020603050405020304" pitchFamily="18" charset="0"/>
                <a:cs typeface="Times New Roman" panose="02020603050405020304" pitchFamily="18" charset="0"/>
              </a:rPr>
              <a:t>2</a:t>
            </a:r>
            <a:endParaRPr lang="es-E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91B2FB5-1A97-AC29-D440-58F90ABF4165}"/>
              </a:ext>
            </a:extLst>
          </p:cNvPr>
          <p:cNvSpPr txBox="1"/>
          <p:nvPr/>
        </p:nvSpPr>
        <p:spPr>
          <a:xfrm>
            <a:off x="7614019" y="4304811"/>
            <a:ext cx="1352818"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Hijo</a:t>
            </a:r>
            <a:r>
              <a:rPr lang="en-US" b="1" dirty="0">
                <a:latin typeface="Times New Roman" panose="02020603050405020304" pitchFamily="18" charset="0"/>
                <a:cs typeface="Times New Roman" panose="02020603050405020304" pitchFamily="18" charset="0"/>
              </a:rPr>
              <a:t> </a:t>
            </a:r>
            <a:r>
              <a:rPr lang="es-ES" b="1" dirty="0">
                <a:latin typeface="Times New Roman" panose="02020603050405020304" pitchFamily="18" charset="0"/>
                <a:cs typeface="Times New Roman" panose="02020603050405020304" pitchFamily="18" charset="0"/>
              </a:rPr>
              <a:t>3</a:t>
            </a:r>
            <a:endParaRPr lang="es-ES"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C26E852-DD40-512D-1B31-4CAB53DCB461}"/>
              </a:ext>
            </a:extLst>
          </p:cNvPr>
          <p:cNvSpPr txBox="1"/>
          <p:nvPr/>
        </p:nvSpPr>
        <p:spPr>
          <a:xfrm>
            <a:off x="7614019" y="4975292"/>
            <a:ext cx="1352818"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Hijo</a:t>
            </a:r>
            <a:r>
              <a:rPr lang="en-US" b="1" dirty="0">
                <a:latin typeface="Times New Roman" panose="02020603050405020304" pitchFamily="18" charset="0"/>
                <a:cs typeface="Times New Roman" panose="02020603050405020304" pitchFamily="18" charset="0"/>
              </a:rPr>
              <a:t> </a:t>
            </a:r>
            <a:r>
              <a:rPr lang="es-ES" b="1" dirty="0">
                <a:latin typeface="Times New Roman" panose="02020603050405020304" pitchFamily="18" charset="0"/>
                <a:cs typeface="Times New Roman" panose="02020603050405020304" pitchFamily="18" charset="0"/>
              </a:rPr>
              <a:t>4</a:t>
            </a:r>
            <a:endParaRPr lang="es-ES"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72651357-B0C9-E601-77D0-E5033E2DC6C1}"/>
              </a:ext>
            </a:extLst>
          </p:cNvPr>
          <p:cNvSpPr txBox="1"/>
          <p:nvPr/>
        </p:nvSpPr>
        <p:spPr>
          <a:xfrm>
            <a:off x="6286331" y="2637334"/>
            <a:ext cx="1505478" cy="369332"/>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Cruzamiento</a:t>
            </a:r>
            <a:endParaRPr lang="es-ES" dirty="0">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3B68F839-891F-036B-8F0B-F1FE0EBDD83B}"/>
              </a:ext>
            </a:extLst>
          </p:cNvPr>
          <p:cNvCxnSpPr>
            <a:cxnSpLocks/>
          </p:cNvCxnSpPr>
          <p:nvPr/>
        </p:nvCxnSpPr>
        <p:spPr>
          <a:xfrm>
            <a:off x="5113175" y="3429000"/>
            <a:ext cx="4300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3C6D7D5-1968-5942-FC31-117EF1676495}"/>
              </a:ext>
            </a:extLst>
          </p:cNvPr>
          <p:cNvCxnSpPr>
            <a:cxnSpLocks/>
          </p:cNvCxnSpPr>
          <p:nvPr/>
        </p:nvCxnSpPr>
        <p:spPr>
          <a:xfrm>
            <a:off x="5125478" y="3989723"/>
            <a:ext cx="4300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7919669-5AA2-7833-F3B8-01326A4C29F4}"/>
              </a:ext>
            </a:extLst>
          </p:cNvPr>
          <p:cNvCxnSpPr>
            <a:cxnSpLocks/>
          </p:cNvCxnSpPr>
          <p:nvPr/>
        </p:nvCxnSpPr>
        <p:spPr>
          <a:xfrm>
            <a:off x="5125478" y="4606630"/>
            <a:ext cx="4300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E321413-186B-6EE0-AC7D-BDFFB5139899}"/>
              </a:ext>
            </a:extLst>
          </p:cNvPr>
          <p:cNvCxnSpPr>
            <a:cxnSpLocks/>
          </p:cNvCxnSpPr>
          <p:nvPr/>
        </p:nvCxnSpPr>
        <p:spPr>
          <a:xfrm>
            <a:off x="5137781" y="5249366"/>
            <a:ext cx="4300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910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3009D-143D-85B8-3E84-42B9391E9C4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CE130A-B13D-BF52-EA19-29D2E19DAFAD}"/>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8</a:t>
            </a:fld>
            <a:endParaRPr lang="es-MX"/>
          </a:p>
        </p:txBody>
      </p:sp>
      <p:sp>
        <p:nvSpPr>
          <p:cNvPr id="8" name="Rectángulo 7">
            <a:extLst>
              <a:ext uri="{FF2B5EF4-FFF2-40B4-BE49-F238E27FC236}">
                <a16:creationId xmlns:a16="http://schemas.microsoft.com/office/drawing/2014/main" id="{0438B0D9-3132-C2F2-EEA3-70B417670A9F}"/>
              </a:ext>
            </a:extLst>
          </p:cNvPr>
          <p:cNvSpPr/>
          <p:nvPr/>
        </p:nvSpPr>
        <p:spPr>
          <a:xfrm>
            <a:off x="2862396" y="4220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Pseudocódigo de selección por torneo</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F833406A-9A58-C536-7D6B-DC4043D6C0C3}"/>
              </a:ext>
            </a:extLst>
          </p:cNvPr>
          <p:cNvGraphicFramePr>
            <a:graphicFrameLocks noGrp="1"/>
          </p:cNvGraphicFramePr>
          <p:nvPr>
            <p:extLst>
              <p:ext uri="{D42A27DB-BD31-4B8C-83A1-F6EECF244321}">
                <p14:modId xmlns:p14="http://schemas.microsoft.com/office/powerpoint/2010/main" val="286356287"/>
              </p:ext>
            </p:extLst>
          </p:nvPr>
        </p:nvGraphicFramePr>
        <p:xfrm>
          <a:off x="3560819" y="1222174"/>
          <a:ext cx="2710253" cy="1972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graphicFrame>
        <p:nvGraphicFramePr>
          <p:cNvPr id="9" name="Table 8">
            <a:extLst>
              <a:ext uri="{FF2B5EF4-FFF2-40B4-BE49-F238E27FC236}">
                <a16:creationId xmlns:a16="http://schemas.microsoft.com/office/drawing/2014/main" id="{566ABE1B-628C-B84D-7C0D-766997DAEC54}"/>
              </a:ext>
            </a:extLst>
          </p:cNvPr>
          <p:cNvGraphicFramePr>
            <a:graphicFrameLocks noGrp="1"/>
          </p:cNvGraphicFramePr>
          <p:nvPr>
            <p:extLst>
              <p:ext uri="{D42A27DB-BD31-4B8C-83A1-F6EECF244321}">
                <p14:modId xmlns:p14="http://schemas.microsoft.com/office/powerpoint/2010/main" val="225145640"/>
              </p:ext>
            </p:extLst>
          </p:nvPr>
        </p:nvGraphicFramePr>
        <p:xfrm>
          <a:off x="7465172" y="1223598"/>
          <a:ext cx="771006" cy="1970826"/>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10.2</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18354">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15.5</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18354">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8.3</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18354">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9.1</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0" name="TextBox 9">
            <a:extLst>
              <a:ext uri="{FF2B5EF4-FFF2-40B4-BE49-F238E27FC236}">
                <a16:creationId xmlns:a16="http://schemas.microsoft.com/office/drawing/2014/main" id="{447C8CDA-EDAB-3167-D2A6-02D4DD03944B}"/>
              </a:ext>
            </a:extLst>
          </p:cNvPr>
          <p:cNvSpPr txBox="1"/>
          <p:nvPr/>
        </p:nvSpPr>
        <p:spPr>
          <a:xfrm>
            <a:off x="4274205" y="828631"/>
            <a:ext cx="1283480"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Población</a:t>
            </a:r>
            <a:endParaRPr lang="es-MX" sz="1600" dirty="0"/>
          </a:p>
        </p:txBody>
      </p:sp>
      <p:sp>
        <p:nvSpPr>
          <p:cNvPr id="11" name="TextBox 10">
            <a:extLst>
              <a:ext uri="{FF2B5EF4-FFF2-40B4-BE49-F238E27FC236}">
                <a16:creationId xmlns:a16="http://schemas.microsoft.com/office/drawing/2014/main" id="{4E06B66B-0326-7301-0C6C-2F4D2D3B540C}"/>
              </a:ext>
            </a:extLst>
          </p:cNvPr>
          <p:cNvSpPr txBox="1"/>
          <p:nvPr/>
        </p:nvSpPr>
        <p:spPr>
          <a:xfrm>
            <a:off x="7376318" y="828631"/>
            <a:ext cx="948714"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Aptitud</a:t>
            </a:r>
            <a:endParaRPr lang="es-MX" sz="1600" dirty="0"/>
          </a:p>
        </p:txBody>
      </p:sp>
      <p:graphicFrame>
        <p:nvGraphicFramePr>
          <p:cNvPr id="2" name="Table 1">
            <a:extLst>
              <a:ext uri="{FF2B5EF4-FFF2-40B4-BE49-F238E27FC236}">
                <a16:creationId xmlns:a16="http://schemas.microsoft.com/office/drawing/2014/main" id="{74D3C79A-008C-00A0-06F8-7FF97A41698A}"/>
              </a:ext>
            </a:extLst>
          </p:cNvPr>
          <p:cNvGraphicFramePr>
            <a:graphicFrameLocks noGrp="1"/>
          </p:cNvGraphicFramePr>
          <p:nvPr>
            <p:extLst>
              <p:ext uri="{D42A27DB-BD31-4B8C-83A1-F6EECF244321}">
                <p14:modId xmlns:p14="http://schemas.microsoft.com/office/powerpoint/2010/main" val="1204941263"/>
              </p:ext>
            </p:extLst>
          </p:nvPr>
        </p:nvGraphicFramePr>
        <p:xfrm>
          <a:off x="3919884" y="4349012"/>
          <a:ext cx="1492588" cy="1972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Torneo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Torneo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Torneo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Torneo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3" name="TextBox 2">
            <a:extLst>
              <a:ext uri="{FF2B5EF4-FFF2-40B4-BE49-F238E27FC236}">
                <a16:creationId xmlns:a16="http://schemas.microsoft.com/office/drawing/2014/main" id="{628A121C-D916-EF46-98E0-96B5BB22A526}"/>
              </a:ext>
            </a:extLst>
          </p:cNvPr>
          <p:cNvSpPr txBox="1"/>
          <p:nvPr/>
        </p:nvSpPr>
        <p:spPr>
          <a:xfrm>
            <a:off x="3560819" y="3840096"/>
            <a:ext cx="3116798"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Torneos(por permutaciones)</a:t>
            </a:r>
            <a:endParaRPr lang="es-MX" sz="1600" dirty="0"/>
          </a:p>
        </p:txBody>
      </p:sp>
      <p:graphicFrame>
        <p:nvGraphicFramePr>
          <p:cNvPr id="5" name="Table 4">
            <a:extLst>
              <a:ext uri="{FF2B5EF4-FFF2-40B4-BE49-F238E27FC236}">
                <a16:creationId xmlns:a16="http://schemas.microsoft.com/office/drawing/2014/main" id="{101821E0-81BF-79F9-2A9B-A46C731ED258}"/>
              </a:ext>
            </a:extLst>
          </p:cNvPr>
          <p:cNvGraphicFramePr>
            <a:graphicFrameLocks noGrp="1"/>
          </p:cNvGraphicFramePr>
          <p:nvPr>
            <p:extLst>
              <p:ext uri="{D42A27DB-BD31-4B8C-83A1-F6EECF244321}">
                <p14:modId xmlns:p14="http://schemas.microsoft.com/office/powerpoint/2010/main" val="2057940773"/>
              </p:ext>
            </p:extLst>
          </p:nvPr>
        </p:nvGraphicFramePr>
        <p:xfrm>
          <a:off x="7036682" y="4349012"/>
          <a:ext cx="1249055" cy="1972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6" name="TextBox 5">
            <a:extLst>
              <a:ext uri="{FF2B5EF4-FFF2-40B4-BE49-F238E27FC236}">
                <a16:creationId xmlns:a16="http://schemas.microsoft.com/office/drawing/2014/main" id="{CAC3D4B7-BB6D-AE85-87B3-F5E9E610C234}"/>
              </a:ext>
            </a:extLst>
          </p:cNvPr>
          <p:cNvSpPr txBox="1"/>
          <p:nvPr/>
        </p:nvSpPr>
        <p:spPr>
          <a:xfrm>
            <a:off x="6831526" y="3840096"/>
            <a:ext cx="3116798"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Padres (ganadores)</a:t>
            </a:r>
            <a:endParaRPr lang="es-MX" sz="1600" dirty="0"/>
          </a:p>
        </p:txBody>
      </p:sp>
    </p:spTree>
    <p:extLst>
      <p:ext uri="{BB962C8B-B14F-4D97-AF65-F5344CB8AC3E}">
        <p14:creationId xmlns:p14="http://schemas.microsoft.com/office/powerpoint/2010/main" val="407064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3009D-143D-85B8-3E84-42B9391E9C4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CE130A-B13D-BF52-EA19-29D2E19DAFAD}"/>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9</a:t>
            </a:fld>
            <a:endParaRPr lang="es-MX"/>
          </a:p>
        </p:txBody>
      </p:sp>
      <p:sp>
        <p:nvSpPr>
          <p:cNvPr id="8" name="Rectángulo 7">
            <a:extLst>
              <a:ext uri="{FF2B5EF4-FFF2-40B4-BE49-F238E27FC236}">
                <a16:creationId xmlns:a16="http://schemas.microsoft.com/office/drawing/2014/main" id="{0438B0D9-3132-C2F2-EEA3-70B417670A9F}"/>
              </a:ext>
            </a:extLst>
          </p:cNvPr>
          <p:cNvSpPr/>
          <p:nvPr/>
        </p:nvSpPr>
        <p:spPr>
          <a:xfrm>
            <a:off x="2862396" y="4220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Pseudocódigo de selección por torneo</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052E3B0-8BB1-6D8E-C232-92DD543A4C6A}"/>
              </a:ext>
            </a:extLst>
          </p:cNvPr>
          <p:cNvSpPr txBox="1"/>
          <p:nvPr/>
        </p:nvSpPr>
        <p:spPr>
          <a:xfrm>
            <a:off x="1866087" y="3276366"/>
            <a:ext cx="9104708"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MX" sz="1400" dirty="0">
                <a:latin typeface="Times New Roman" panose="02020603050405020304" pitchFamily="18" charset="0"/>
                <a:cs typeface="Times New Roman" panose="02020603050405020304" pitchFamily="18" charset="0"/>
              </a:rPr>
              <a:t>   Padres = Matriz de ceros con Np columnas y </a:t>
            </a:r>
            <a:r>
              <a:rPr lang="es-MX" sz="1400" dirty="0" err="1">
                <a:latin typeface="Times New Roman" panose="02020603050405020304" pitchFamily="18" charset="0"/>
                <a:cs typeface="Times New Roman" panose="02020603050405020304" pitchFamily="18" charset="0"/>
              </a:rPr>
              <a:t>Nvar</a:t>
            </a:r>
            <a:r>
              <a:rPr lang="es-MX" sz="1400" dirty="0">
                <a:latin typeface="Times New Roman" panose="02020603050405020304" pitchFamily="18" charset="0"/>
                <a:cs typeface="Times New Roman" panose="02020603050405020304" pitchFamily="18" charset="0"/>
              </a:rPr>
              <a:t> filas </a:t>
            </a:r>
            <a:r>
              <a:rPr lang="es-MX" sz="1400" dirty="0">
                <a:solidFill>
                  <a:srgbClr val="0066FF"/>
                </a:solidFill>
                <a:latin typeface="Times New Roman" panose="02020603050405020304" pitchFamily="18" charset="0"/>
                <a:cs typeface="Times New Roman" panose="02020603050405020304" pitchFamily="18" charset="0"/>
              </a:rPr>
              <a:t>// Inicializar la matriz de padres</a:t>
            </a: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torneo = [permutación(Np) permutación(Np)]                </a:t>
            </a:r>
            <a:r>
              <a:rPr lang="es-MX" sz="1400" dirty="0">
                <a:solidFill>
                  <a:srgbClr val="0066FF"/>
                </a:solidFill>
                <a:latin typeface="Times New Roman" panose="02020603050405020304" pitchFamily="18" charset="0"/>
                <a:cs typeface="Times New Roman" panose="02020603050405020304" pitchFamily="18" charset="0"/>
              </a:rPr>
              <a:t>// Crear la matriz de torneos con dos columnas por cada selección</a:t>
            </a: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Para i</a:t>
            </a:r>
            <a:r>
              <a:rPr lang="en-US" sz="1400" dirty="0">
                <a:latin typeface="Times New Roman" panose="02020603050405020304" pitchFamily="18" charset="0"/>
                <a:cs typeface="Times New Roman" panose="02020603050405020304" pitchFamily="18" charset="0"/>
              </a:rPr>
              <a:t>=1 hasta Np                                                            </a:t>
            </a:r>
            <a:r>
              <a:rPr lang="es-MX" sz="1400" dirty="0">
                <a:solidFill>
                  <a:srgbClr val="0066FF"/>
                </a:solidFill>
                <a:latin typeface="Times New Roman" panose="02020603050405020304" pitchFamily="18" charset="0"/>
                <a:cs typeface="Times New Roman" panose="02020603050405020304" pitchFamily="18" charset="0"/>
              </a:rPr>
              <a:t>// Determinar el ganador de cada torneo</a:t>
            </a:r>
          </a:p>
          <a:p>
            <a:r>
              <a:rPr lang="es-MX" sz="1400" dirty="0">
                <a:latin typeface="Times New Roman" panose="02020603050405020304" pitchFamily="18" charset="0"/>
                <a:cs typeface="Times New Roman" panose="02020603050405020304" pitchFamily="18" charset="0"/>
              </a:rPr>
              <a:t>           </a:t>
            </a:r>
          </a:p>
          <a:p>
            <a:r>
              <a:rPr lang="es-MX" sz="1400" dirty="0">
                <a:latin typeface="Times New Roman" panose="02020603050405020304" pitchFamily="18" charset="0"/>
                <a:cs typeface="Times New Roman" panose="02020603050405020304" pitchFamily="18" charset="0"/>
              </a:rPr>
              <a:t>	     si aptitud (torneo(i, 1)) &lt; aptitud(torneo(i, 2)) </a:t>
            </a: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Padres(i,:)=</a:t>
            </a:r>
            <a:r>
              <a:rPr lang="es-MX" sz="1400" dirty="0" err="1">
                <a:latin typeface="Times New Roman" panose="02020603050405020304" pitchFamily="18" charset="0"/>
                <a:cs typeface="Times New Roman" panose="02020603050405020304" pitchFamily="18" charset="0"/>
              </a:rPr>
              <a:t>poblacion</a:t>
            </a:r>
            <a:r>
              <a:rPr lang="es-MX" sz="1400" dirty="0">
                <a:latin typeface="Times New Roman" panose="02020603050405020304" pitchFamily="18" charset="0"/>
                <a:cs typeface="Times New Roman" panose="02020603050405020304" pitchFamily="18" charset="0"/>
              </a:rPr>
              <a:t>(torneo(i,1),:)                      </a:t>
            </a:r>
            <a:r>
              <a:rPr lang="es-MX" sz="1400" dirty="0">
                <a:solidFill>
                  <a:srgbClr val="0066FF"/>
                </a:solidFill>
                <a:latin typeface="Times New Roman" panose="02020603050405020304" pitchFamily="18" charset="0"/>
                <a:cs typeface="Times New Roman" panose="02020603050405020304" pitchFamily="18" charset="0"/>
              </a:rPr>
              <a:t>// Pasa competidor de la izquierda</a:t>
            </a:r>
            <a:endParaRPr lang="es-MX" sz="1400" dirty="0">
              <a:latin typeface="Times New Roman" panose="02020603050405020304" pitchFamily="18" charset="0"/>
              <a:cs typeface="Times New Roman" panose="02020603050405020304" pitchFamily="18" charset="0"/>
            </a:endParaRP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sino</a:t>
            </a: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Padres(i,:)=</a:t>
            </a:r>
            <a:r>
              <a:rPr lang="es-MX" sz="1400" dirty="0" err="1">
                <a:latin typeface="Times New Roman" panose="02020603050405020304" pitchFamily="18" charset="0"/>
                <a:cs typeface="Times New Roman" panose="02020603050405020304" pitchFamily="18" charset="0"/>
              </a:rPr>
              <a:t>poblacion</a:t>
            </a:r>
            <a:r>
              <a:rPr lang="es-MX" sz="1400" dirty="0">
                <a:latin typeface="Times New Roman" panose="02020603050405020304" pitchFamily="18" charset="0"/>
                <a:cs typeface="Times New Roman" panose="02020603050405020304" pitchFamily="18" charset="0"/>
              </a:rPr>
              <a:t>(torneo(i,2),:)                       </a:t>
            </a:r>
            <a:r>
              <a:rPr lang="es-MX" sz="1400" dirty="0">
                <a:solidFill>
                  <a:srgbClr val="0066FF"/>
                </a:solidFill>
                <a:latin typeface="Times New Roman" panose="02020603050405020304" pitchFamily="18" charset="0"/>
                <a:cs typeface="Times New Roman" panose="02020603050405020304" pitchFamily="18" charset="0"/>
              </a:rPr>
              <a:t>// Pasa competidor de la derecha</a:t>
            </a:r>
            <a:endParaRPr lang="es-MX" sz="1400" dirty="0">
              <a:latin typeface="Times New Roman" panose="02020603050405020304" pitchFamily="18" charset="0"/>
              <a:cs typeface="Times New Roman" panose="02020603050405020304" pitchFamily="18" charset="0"/>
            </a:endParaRP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a:t>
            </a:r>
            <a:r>
              <a:rPr lang="es-MX" sz="1400" dirty="0" err="1">
                <a:latin typeface="Times New Roman" panose="02020603050405020304" pitchFamily="18" charset="0"/>
                <a:cs typeface="Times New Roman" panose="02020603050405020304" pitchFamily="18" charset="0"/>
              </a:rPr>
              <a:t>End</a:t>
            </a:r>
            <a:r>
              <a:rPr lang="es-MX" sz="1400" dirty="0">
                <a:latin typeface="Times New Roman" panose="02020603050405020304" pitchFamily="18" charset="0"/>
                <a:cs typeface="Times New Roman" panose="02020603050405020304" pitchFamily="18" charset="0"/>
              </a:rPr>
              <a:t> si</a:t>
            </a:r>
          </a:p>
          <a:p>
            <a:r>
              <a:rPr lang="es-MX" sz="1400" dirty="0">
                <a:latin typeface="Times New Roman" panose="02020603050405020304" pitchFamily="18" charset="0"/>
                <a:cs typeface="Times New Roman" panose="02020603050405020304" pitchFamily="18" charset="0"/>
              </a:rPr>
              <a:t>     </a:t>
            </a:r>
            <a:r>
              <a:rPr lang="es-MX" sz="1400" dirty="0" err="1">
                <a:latin typeface="Times New Roman" panose="02020603050405020304" pitchFamily="18" charset="0"/>
                <a:cs typeface="Times New Roman" panose="02020603050405020304" pitchFamily="18" charset="0"/>
              </a:rPr>
              <a:t>End</a:t>
            </a:r>
            <a:r>
              <a:rPr lang="es-MX" sz="1400" dirty="0">
                <a:latin typeface="Times New Roman" panose="02020603050405020304" pitchFamily="18" charset="0"/>
                <a:cs typeface="Times New Roman" panose="02020603050405020304" pitchFamily="18" charset="0"/>
              </a:rPr>
              <a:t> Para </a:t>
            </a:r>
          </a:p>
        </p:txBody>
      </p:sp>
      <p:graphicFrame>
        <p:nvGraphicFramePr>
          <p:cNvPr id="2" name="Table 1">
            <a:extLst>
              <a:ext uri="{FF2B5EF4-FFF2-40B4-BE49-F238E27FC236}">
                <a16:creationId xmlns:a16="http://schemas.microsoft.com/office/drawing/2014/main" id="{63CB389E-B624-7DB6-0ECD-C26EE40D8596}"/>
              </a:ext>
            </a:extLst>
          </p:cNvPr>
          <p:cNvGraphicFramePr>
            <a:graphicFrameLocks noGrp="1"/>
          </p:cNvGraphicFramePr>
          <p:nvPr>
            <p:extLst>
              <p:ext uri="{D42A27DB-BD31-4B8C-83A1-F6EECF244321}">
                <p14:modId xmlns:p14="http://schemas.microsoft.com/office/powerpoint/2010/main" val="3427013185"/>
              </p:ext>
            </p:extLst>
          </p:nvPr>
        </p:nvGraphicFramePr>
        <p:xfrm>
          <a:off x="6337158" y="1045654"/>
          <a:ext cx="1492588" cy="1972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Torneo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Torneo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Torneo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Torneo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3" name="TextBox 2">
            <a:extLst>
              <a:ext uri="{FF2B5EF4-FFF2-40B4-BE49-F238E27FC236}">
                <a16:creationId xmlns:a16="http://schemas.microsoft.com/office/drawing/2014/main" id="{B12FC08E-C4A3-2B99-5E77-A9FFECE8D477}"/>
              </a:ext>
            </a:extLst>
          </p:cNvPr>
          <p:cNvSpPr txBox="1"/>
          <p:nvPr/>
        </p:nvSpPr>
        <p:spPr>
          <a:xfrm>
            <a:off x="5978093" y="536738"/>
            <a:ext cx="3116798"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Torneos(por permutaciones)</a:t>
            </a:r>
            <a:endParaRPr lang="es-MX" sz="1600" dirty="0"/>
          </a:p>
        </p:txBody>
      </p:sp>
      <p:graphicFrame>
        <p:nvGraphicFramePr>
          <p:cNvPr id="5" name="Table 4">
            <a:extLst>
              <a:ext uri="{FF2B5EF4-FFF2-40B4-BE49-F238E27FC236}">
                <a16:creationId xmlns:a16="http://schemas.microsoft.com/office/drawing/2014/main" id="{E477EC19-9B35-AEB3-8F99-D0CBECE95BAA}"/>
              </a:ext>
            </a:extLst>
          </p:cNvPr>
          <p:cNvGraphicFramePr>
            <a:graphicFrameLocks noGrp="1"/>
          </p:cNvGraphicFramePr>
          <p:nvPr>
            <p:extLst>
              <p:ext uri="{D42A27DB-BD31-4B8C-83A1-F6EECF244321}">
                <p14:modId xmlns:p14="http://schemas.microsoft.com/office/powerpoint/2010/main" val="2982870626"/>
              </p:ext>
            </p:extLst>
          </p:nvPr>
        </p:nvGraphicFramePr>
        <p:xfrm>
          <a:off x="9453956" y="1045654"/>
          <a:ext cx="1249055" cy="1972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6" name="TextBox 5">
            <a:extLst>
              <a:ext uri="{FF2B5EF4-FFF2-40B4-BE49-F238E27FC236}">
                <a16:creationId xmlns:a16="http://schemas.microsoft.com/office/drawing/2014/main" id="{5F32F27C-5FC3-AD16-2338-156373390522}"/>
              </a:ext>
            </a:extLst>
          </p:cNvPr>
          <p:cNvSpPr txBox="1"/>
          <p:nvPr/>
        </p:nvSpPr>
        <p:spPr>
          <a:xfrm>
            <a:off x="9248800" y="536738"/>
            <a:ext cx="3116798"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Padres (ganadores)</a:t>
            </a:r>
            <a:endParaRPr lang="es-MX" sz="1600" dirty="0"/>
          </a:p>
        </p:txBody>
      </p:sp>
      <p:graphicFrame>
        <p:nvGraphicFramePr>
          <p:cNvPr id="12" name="Table 11">
            <a:extLst>
              <a:ext uri="{FF2B5EF4-FFF2-40B4-BE49-F238E27FC236}">
                <a16:creationId xmlns:a16="http://schemas.microsoft.com/office/drawing/2014/main" id="{4B784864-11FB-9033-5815-F32184C9EE49}"/>
              </a:ext>
            </a:extLst>
          </p:cNvPr>
          <p:cNvGraphicFramePr>
            <a:graphicFrameLocks noGrp="1"/>
          </p:cNvGraphicFramePr>
          <p:nvPr>
            <p:extLst>
              <p:ext uri="{D42A27DB-BD31-4B8C-83A1-F6EECF244321}">
                <p14:modId xmlns:p14="http://schemas.microsoft.com/office/powerpoint/2010/main" val="638884278"/>
              </p:ext>
            </p:extLst>
          </p:nvPr>
        </p:nvGraphicFramePr>
        <p:xfrm>
          <a:off x="788663" y="979318"/>
          <a:ext cx="2710253" cy="1972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graphicFrame>
        <p:nvGraphicFramePr>
          <p:cNvPr id="13" name="Table 12">
            <a:extLst>
              <a:ext uri="{FF2B5EF4-FFF2-40B4-BE49-F238E27FC236}">
                <a16:creationId xmlns:a16="http://schemas.microsoft.com/office/drawing/2014/main" id="{4E7B082E-3FB6-1D09-75E0-3BE72BFAEEED}"/>
              </a:ext>
            </a:extLst>
          </p:cNvPr>
          <p:cNvGraphicFramePr>
            <a:graphicFrameLocks noGrp="1"/>
          </p:cNvGraphicFramePr>
          <p:nvPr>
            <p:extLst>
              <p:ext uri="{D42A27DB-BD31-4B8C-83A1-F6EECF244321}">
                <p14:modId xmlns:p14="http://schemas.microsoft.com/office/powerpoint/2010/main" val="3394196936"/>
              </p:ext>
            </p:extLst>
          </p:nvPr>
        </p:nvGraphicFramePr>
        <p:xfrm>
          <a:off x="4693016" y="980742"/>
          <a:ext cx="771006" cy="1970826"/>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10.2</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18354">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15.5</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18354">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8.3</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18354">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9.1</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5" name="TextBox 14">
            <a:extLst>
              <a:ext uri="{FF2B5EF4-FFF2-40B4-BE49-F238E27FC236}">
                <a16:creationId xmlns:a16="http://schemas.microsoft.com/office/drawing/2014/main" id="{D00360E4-568C-3A72-F4C9-B6A38EA633DA}"/>
              </a:ext>
            </a:extLst>
          </p:cNvPr>
          <p:cNvSpPr txBox="1"/>
          <p:nvPr/>
        </p:nvSpPr>
        <p:spPr>
          <a:xfrm>
            <a:off x="1502049" y="585775"/>
            <a:ext cx="1283480"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Población</a:t>
            </a:r>
            <a:endParaRPr lang="es-MX" sz="1600" dirty="0"/>
          </a:p>
        </p:txBody>
      </p:sp>
      <p:sp>
        <p:nvSpPr>
          <p:cNvPr id="16" name="TextBox 15">
            <a:extLst>
              <a:ext uri="{FF2B5EF4-FFF2-40B4-BE49-F238E27FC236}">
                <a16:creationId xmlns:a16="http://schemas.microsoft.com/office/drawing/2014/main" id="{11C211B1-1159-B9E7-3255-8FE0045BAB5F}"/>
              </a:ext>
            </a:extLst>
          </p:cNvPr>
          <p:cNvSpPr txBox="1"/>
          <p:nvPr/>
        </p:nvSpPr>
        <p:spPr>
          <a:xfrm>
            <a:off x="4604162" y="585775"/>
            <a:ext cx="948714"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Aptitud</a:t>
            </a:r>
            <a:endParaRPr lang="es-MX" sz="1600" dirty="0"/>
          </a:p>
        </p:txBody>
      </p:sp>
    </p:spTree>
    <p:extLst>
      <p:ext uri="{BB962C8B-B14F-4D97-AF65-F5344CB8AC3E}">
        <p14:creationId xmlns:p14="http://schemas.microsoft.com/office/powerpoint/2010/main" val="2543830612"/>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18946</TotalTime>
  <Words>2338</Words>
  <Application>Microsoft Office PowerPoint</Application>
  <PresentationFormat>Panorámica</PresentationFormat>
  <Paragraphs>390</Paragraphs>
  <Slides>24</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24</vt:i4>
      </vt:variant>
    </vt:vector>
  </HeadingPairs>
  <TitlesOfParts>
    <vt:vector size="34" baseType="lpstr">
      <vt:lpstr>Arial</vt:lpstr>
      <vt:lpstr>Calibri</vt:lpstr>
      <vt:lpstr>Cambria Math</vt:lpstr>
      <vt:lpstr>Gill Sans</vt:lpstr>
      <vt:lpstr>Gill Sans MT</vt:lpstr>
      <vt:lpstr>Gill Sans MT (Títulos)</vt:lpstr>
      <vt:lpstr>Menlo</vt:lpstr>
      <vt:lpstr>Times New Roman</vt:lpstr>
      <vt:lpstr>Wingdings 2</vt:lpstr>
      <vt:lpstr>Dividendo</vt:lpstr>
      <vt:lpstr>Presentación de PowerPoint</vt:lpstr>
      <vt:lpstr>Algoritmo genético: representación en reales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Recordando Cruzamiento en un punto</vt:lpstr>
      <vt:lpstr>Cruzamiento sbx</vt:lpstr>
      <vt:lpstr>Cruzamiento SBX (Simulated Binary Crossover)</vt:lpstr>
      <vt:lpstr>Cruzamiento SBX (Simulated Binary Crossover)</vt:lpstr>
      <vt:lpstr>Cruzamiento SBX (Simulated Binary Crossover)</vt:lpstr>
      <vt:lpstr>Cruzamiento SBX (Simulated Binary Crossover)</vt:lpstr>
      <vt:lpstr>Cruzamiento SBX (Simulated Binary Crossover)</vt:lpstr>
      <vt:lpstr>Cruzamiento SBX con límites de variables </vt:lpstr>
      <vt:lpstr>Presentación de PowerPoint</vt:lpstr>
      <vt:lpstr>Presentación de PowerPoint</vt:lpstr>
      <vt:lpstr>Presentación de PowerPoint</vt:lpstr>
      <vt:lpstr>Cruzamiento SBX (Simulated Binary Crossover)</vt:lpstr>
      <vt:lpstr>Cruzamiento SBX (Simulated Binary Crossover)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molina</dc:creator>
  <cp:lastModifiedBy>Daniel Molina Perez</cp:lastModifiedBy>
  <cp:revision>520</cp:revision>
  <dcterms:created xsi:type="dcterms:W3CDTF">2020-07-08T18:12:44Z</dcterms:created>
  <dcterms:modified xsi:type="dcterms:W3CDTF">2024-09-11T00:09:20Z</dcterms:modified>
</cp:coreProperties>
</file>