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1"/>
  </p:notesMasterIdLst>
  <p:handoutMasterIdLst>
    <p:handoutMasterId r:id="rId22"/>
  </p:handoutMasterIdLst>
  <p:sldIdLst>
    <p:sldId id="378" r:id="rId2"/>
    <p:sldId id="470" r:id="rId3"/>
    <p:sldId id="512" r:id="rId4"/>
    <p:sldId id="514" r:id="rId5"/>
    <p:sldId id="516" r:id="rId6"/>
    <p:sldId id="515" r:id="rId7"/>
    <p:sldId id="518" r:id="rId8"/>
    <p:sldId id="519" r:id="rId9"/>
    <p:sldId id="520" r:id="rId10"/>
    <p:sldId id="471" r:id="rId11"/>
    <p:sldId id="472" r:id="rId12"/>
    <p:sldId id="480" r:id="rId13"/>
    <p:sldId id="481" r:id="rId14"/>
    <p:sldId id="483" r:id="rId15"/>
    <p:sldId id="484" r:id="rId16"/>
    <p:sldId id="446" r:id="rId17"/>
    <p:sldId id="521" r:id="rId18"/>
    <p:sldId id="522" r:id="rId19"/>
    <p:sldId id="52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CB3414-A234-4121-B43C-EAF61208AAE7}">
          <p14:sldIdLst>
            <p14:sldId id="378"/>
            <p14:sldId id="470"/>
            <p14:sldId id="512"/>
            <p14:sldId id="514"/>
            <p14:sldId id="516"/>
            <p14:sldId id="515"/>
            <p14:sldId id="518"/>
            <p14:sldId id="519"/>
            <p14:sldId id="520"/>
            <p14:sldId id="471"/>
            <p14:sldId id="472"/>
            <p14:sldId id="480"/>
            <p14:sldId id="481"/>
            <p14:sldId id="483"/>
            <p14:sldId id="484"/>
            <p14:sldId id="446"/>
            <p14:sldId id="521"/>
            <p14:sldId id="522"/>
            <p14:sldId id="5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A6A6A6"/>
    <a:srgbClr val="0066FF"/>
    <a:srgbClr val="6C1741"/>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68" d="100"/>
          <a:sy n="68" d="100"/>
        </p:scale>
        <p:origin x="792"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8B148F-56A3-4324-AF2E-C85A5F1D39EC}" type="datetimeFigureOut">
              <a:rPr lang="es-MX" smtClean="0"/>
              <a:t>11/09/2024</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45AF3-E298-481C-80CF-2628ECE50529}" type="slidenum">
              <a:rPr lang="es-MX" smtClean="0"/>
              <a:t>‹#›</a:t>
            </a:fld>
            <a:endParaRPr lang="es-MX"/>
          </a:p>
        </p:txBody>
      </p:sp>
    </p:spTree>
    <p:extLst>
      <p:ext uri="{BB962C8B-B14F-4D97-AF65-F5344CB8AC3E}">
        <p14:creationId xmlns:p14="http://schemas.microsoft.com/office/powerpoint/2010/main" val="3626631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79000-9853-45C8-9071-7E659CBEA29F}" type="datetimeFigureOut">
              <a:rPr lang="es-MX" smtClean="0"/>
              <a:t>11/09/2024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5F42B-E19E-4E91-BE0C-BC9E4D307EE5}" type="slidenum">
              <a:rPr lang="es-MX" smtClean="0"/>
              <a:t>‹#›</a:t>
            </a:fld>
            <a:endParaRPr lang="es-MX"/>
          </a:p>
        </p:txBody>
      </p:sp>
    </p:spTree>
    <p:extLst>
      <p:ext uri="{BB962C8B-B14F-4D97-AF65-F5344CB8AC3E}">
        <p14:creationId xmlns:p14="http://schemas.microsoft.com/office/powerpoint/2010/main" val="34441500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8BF9B64-47BC-4070-B3B0-F2315CFFD48B}" type="datetime1">
              <a:rPr lang="es-MX" smtClean="0"/>
              <a:t>11/09/2024</a:t>
            </a:fld>
            <a:endParaRPr lang="es-MX"/>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360053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0AE038A-D22A-45B9-9E60-AB7D613C7C04}" type="datetime1">
              <a:rPr lang="es-MX" smtClean="0"/>
              <a:t>11/09/2024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1158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F742A2F-335C-4229-8E7B-8D94838C8A26}" type="datetime1">
              <a:rPr lang="es-MX" smtClean="0"/>
              <a:t>11/09/2024</a:t>
            </a:fld>
            <a:endParaRPr lang="es-MX"/>
          </a:p>
        </p:txBody>
      </p:sp>
      <p:sp>
        <p:nvSpPr>
          <p:cNvPr id="5" name="Footer Placeholder 4"/>
          <p:cNvSpPr>
            <a:spLocks noGrp="1"/>
          </p:cNvSpPr>
          <p:nvPr>
            <p:ph type="ftr" sz="quarter" idx="11"/>
          </p:nvPr>
        </p:nvSpPr>
        <p:spPr>
          <a:xfrm>
            <a:off x="774923" y="5951811"/>
            <a:ext cx="7896279" cy="365125"/>
          </a:xfrm>
        </p:spPr>
        <p:txBody>
          <a:bodyPr/>
          <a:lstStyle/>
          <a:p>
            <a:endParaRPr lang="es-MX"/>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58882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5F57A7-E3A0-47B0-9AEC-7B9C0009FD50}" type="datetime1">
              <a:rPr lang="es-MX" smtClean="0"/>
              <a:t>11/09/2024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558300" y="5956137"/>
            <a:ext cx="1052508" cy="365125"/>
          </a:xfrm>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236493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96E81A8-B4C9-4EAB-A310-7B78035B4493}" type="datetime1">
              <a:rPr lang="es-MX" smtClean="0"/>
              <a:t>11/09/2024</a:t>
            </a:fld>
            <a:endParaRPr lang="es-MX"/>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380358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F265310-010C-4770-A79D-E35BE8949E6E}" type="datetime1">
              <a:rPr lang="es-MX" smtClean="0"/>
              <a:t>11/09/2024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193796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464460A-82DC-4CCF-B74C-0E55E892CDFA}" type="datetime1">
              <a:rPr lang="es-MX" smtClean="0"/>
              <a:t>11/09/2024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369960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45587BD-C828-48E0-BBB1-6D48F17DF6AA}" type="datetime1">
              <a:rPr lang="es-MX" smtClean="0"/>
              <a:t>11/09/2024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217121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E947-60E8-418F-BB71-C52BF46546FB}" type="datetime1">
              <a:rPr lang="es-MX" smtClean="0"/>
              <a:t>11/09/2024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87614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D46685B-0DC7-42FF-8325-E1DB80136160}" type="datetime1">
              <a:rPr lang="es-MX" smtClean="0"/>
              <a:t>11/09/2024</a:t>
            </a:fld>
            <a:endParaRPr lang="es-MX"/>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9541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2B4FBF-2840-4BED-B839-820B3DA5A404}" type="datetime1">
              <a:rPr lang="es-MX" smtClean="0"/>
              <a:t>11/09/2024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419873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8E2CF37-0776-42B1-AA39-8413BC8FDF0B}" type="datetime1">
              <a:rPr lang="es-MX" smtClean="0"/>
              <a:t>11/09/2024</a:t>
            </a:fld>
            <a:endParaRPr lang="es-MX"/>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MX"/>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7C49EEB-2137-4DDB-9BF5-5635C18E0A87}" type="slidenum">
              <a:rPr lang="es-MX" smtClean="0"/>
              <a:t>‹#›</a:t>
            </a:fld>
            <a:endParaRPr lang="es-MX"/>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5495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9B87E0C7-94B1-4CDE-1326-96DC5260A8DD}"/>
              </a:ext>
            </a:extLst>
          </p:cNvPr>
          <p:cNvSpPr/>
          <p:nvPr/>
        </p:nvSpPr>
        <p:spPr>
          <a:xfrm>
            <a:off x="0" y="0"/>
            <a:ext cx="12192000" cy="6858000"/>
          </a:xfrm>
          <a:prstGeom prst="rect">
            <a:avLst/>
          </a:prstGeom>
          <a:ln w="38100">
            <a:solidFill>
              <a:srgbClr val="6C174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endParaRPr lang="es-MX" sz="1800" b="1" dirty="0">
              <a:solidFill>
                <a:schemeClr val="tx1"/>
              </a:solidFill>
              <a:effectLst/>
              <a:latin typeface="Gill Sans MT (Títulos)"/>
              <a:ea typeface="Calibri" panose="020F0502020204030204" pitchFamily="34" charset="0"/>
              <a:cs typeface="Times New Roman" panose="02020603050405020304" pitchFamily="18" charset="0"/>
            </a:endParaRPr>
          </a:p>
        </p:txBody>
      </p:sp>
      <p:sp>
        <p:nvSpPr>
          <p:cNvPr id="12" name="Rectángulo 3">
            <a:extLst>
              <a:ext uri="{FF2B5EF4-FFF2-40B4-BE49-F238E27FC236}">
                <a16:creationId xmlns:a16="http://schemas.microsoft.com/office/drawing/2014/main" id="{8F22DA0C-6A46-4B48-92F0-15D0E7FD4B80}"/>
              </a:ext>
            </a:extLst>
          </p:cNvPr>
          <p:cNvSpPr/>
          <p:nvPr/>
        </p:nvSpPr>
        <p:spPr>
          <a:xfrm flipV="1">
            <a:off x="1260627" y="2280068"/>
            <a:ext cx="10269083" cy="1310847"/>
          </a:xfrm>
          <a:prstGeom prst="rect">
            <a:avLst/>
          </a:prstGeom>
          <a:solidFill>
            <a:srgbClr val="6C1741"/>
          </a:solidFill>
          <a:ln>
            <a:solidFill>
              <a:srgbClr val="6C174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x-none" sz="900" dirty="0">
              <a:solidFill>
                <a:schemeClr val="tx1"/>
              </a:solidFill>
            </a:endParaRPr>
          </a:p>
        </p:txBody>
      </p:sp>
      <p:sp>
        <p:nvSpPr>
          <p:cNvPr id="6" name="Rectángulo 7">
            <a:extLst>
              <a:ext uri="{FF2B5EF4-FFF2-40B4-BE49-F238E27FC236}">
                <a16:creationId xmlns:a16="http://schemas.microsoft.com/office/drawing/2014/main" id="{64898314-EAD3-4A5B-8BB9-EE37F4C2E121}"/>
              </a:ext>
            </a:extLst>
          </p:cNvPr>
          <p:cNvSpPr/>
          <p:nvPr/>
        </p:nvSpPr>
        <p:spPr>
          <a:xfrm>
            <a:off x="1963903" y="2758962"/>
            <a:ext cx="9292294" cy="400494"/>
          </a:xfrm>
          <a:prstGeom prst="rect">
            <a:avLst/>
          </a:prstGeom>
        </p:spPr>
        <p:txBody>
          <a:bodyPr wrap="square">
            <a:spAutoFit/>
          </a:bodyPr>
          <a:lstStyle/>
          <a:p>
            <a:pPr algn="ctr">
              <a:lnSpc>
                <a:spcPct val="107000"/>
              </a:lnSpc>
              <a:spcAft>
                <a:spcPts val="800"/>
              </a:spcAft>
            </a:pPr>
            <a:r>
              <a:rPr lang="es-ES" sz="2000" b="1" dirty="0">
                <a:solidFill>
                  <a:schemeClr val="bg1"/>
                </a:solidFill>
                <a:latin typeface="Gill Sans MT (Títulos)"/>
                <a:ea typeface="Calibri" panose="020F0502020204030204" pitchFamily="34" charset="0"/>
                <a:cs typeface="Times New Roman" panose="02020603050405020304" pitchFamily="18" charset="0"/>
              </a:rPr>
              <a:t>Algoritmo Genético Básico</a:t>
            </a:r>
            <a:endParaRPr lang="es-MX" sz="2000" b="1" dirty="0">
              <a:solidFill>
                <a:schemeClr val="bg1"/>
              </a:solidFill>
              <a:effectLst/>
              <a:latin typeface="Gill Sans MT (Títulos)"/>
              <a:ea typeface="Calibri" panose="020F0502020204030204" pitchFamily="34" charset="0"/>
              <a:cs typeface="Times New Roman" panose="02020603050405020304" pitchFamily="18" charset="0"/>
            </a:endParaRPr>
          </a:p>
        </p:txBody>
      </p:sp>
      <p:sp>
        <p:nvSpPr>
          <p:cNvPr id="7" name="Rectángulo 8">
            <a:extLst>
              <a:ext uri="{FF2B5EF4-FFF2-40B4-BE49-F238E27FC236}">
                <a16:creationId xmlns:a16="http://schemas.microsoft.com/office/drawing/2014/main" id="{BED5A327-1854-432A-B233-81BA202EAE89}"/>
              </a:ext>
            </a:extLst>
          </p:cNvPr>
          <p:cNvSpPr/>
          <p:nvPr/>
        </p:nvSpPr>
        <p:spPr>
          <a:xfrm>
            <a:off x="1963903" y="722665"/>
            <a:ext cx="9007391" cy="338554"/>
          </a:xfrm>
          <a:prstGeom prst="rect">
            <a:avLst/>
          </a:prstGeom>
        </p:spPr>
        <p:txBody>
          <a:bodyPr wrap="square">
            <a:spAutoFit/>
          </a:bodyPr>
          <a:lstStyle/>
          <a:p>
            <a:pPr algn="ctr"/>
            <a:r>
              <a:rPr lang="es-MX" sz="1600" b="1" i="0" dirty="0">
                <a:effectLst/>
                <a:latin typeface="Gill Sans MT (Títulos)"/>
                <a:cs typeface="Times New Roman" panose="02020603050405020304" pitchFamily="18" charset="0"/>
              </a:rPr>
              <a:t>ESCUELA SUPERIOR DE CÓMPUTO - IPN</a:t>
            </a:r>
          </a:p>
        </p:txBody>
      </p:sp>
      <p:sp>
        <p:nvSpPr>
          <p:cNvPr id="8" name="Rectangle 7">
            <a:extLst>
              <a:ext uri="{FF2B5EF4-FFF2-40B4-BE49-F238E27FC236}">
                <a16:creationId xmlns:a16="http://schemas.microsoft.com/office/drawing/2014/main" id="{C6C5F370-281D-47CC-A23A-DCBBF7589C88}"/>
              </a:ext>
            </a:extLst>
          </p:cNvPr>
          <p:cNvSpPr/>
          <p:nvPr/>
        </p:nvSpPr>
        <p:spPr>
          <a:xfrm>
            <a:off x="1689481" y="4174824"/>
            <a:ext cx="9411377" cy="1184940"/>
          </a:xfrm>
          <a:prstGeom prst="rect">
            <a:avLst/>
          </a:prstGeom>
          <a:noFill/>
        </p:spPr>
        <p:txBody>
          <a:bodyPr wrap="square">
            <a:spAutoFit/>
          </a:bodyPr>
          <a:lstStyle/>
          <a:p>
            <a:pPr algn="ctr">
              <a:spcBef>
                <a:spcPts val="600"/>
              </a:spcBef>
            </a:pPr>
            <a:r>
              <a:rPr lang="es-419" sz="1400" i="1" dirty="0">
                <a:latin typeface="Gill Sans MT (Títulos)"/>
                <a:cs typeface="Times New Roman" panose="02020603050405020304" pitchFamily="18" charset="0"/>
              </a:rPr>
              <a:t>Presenta</a:t>
            </a:r>
          </a:p>
          <a:p>
            <a:pPr algn="ctr">
              <a:spcBef>
                <a:spcPts val="600"/>
              </a:spcBef>
            </a:pPr>
            <a:r>
              <a:rPr lang="es-ES" sz="1400" b="1" i="0" dirty="0">
                <a:effectLst/>
                <a:latin typeface="Gill Sans MT (Títulos)"/>
                <a:cs typeface="Times New Roman" panose="02020603050405020304" pitchFamily="18" charset="0"/>
              </a:rPr>
              <a:t>Dr. DANIEL MOLINA P</a:t>
            </a:r>
            <a:r>
              <a:rPr lang="es-MX" sz="1400" b="1" dirty="0">
                <a:latin typeface="Gill Sans MT (Títulos)"/>
                <a:cs typeface="Times New Roman" panose="02020603050405020304" pitchFamily="18" charset="0"/>
              </a:rPr>
              <a:t>ÉREZ</a:t>
            </a:r>
          </a:p>
          <a:p>
            <a:pPr algn="ctr">
              <a:spcBef>
                <a:spcPts val="600"/>
              </a:spcBef>
            </a:pPr>
            <a:r>
              <a:rPr lang="es-MX" sz="1400" b="1" dirty="0">
                <a:latin typeface="Gill Sans MT (Títulos)"/>
                <a:cs typeface="Times New Roman" panose="02020603050405020304" pitchFamily="18" charset="0"/>
              </a:rPr>
              <a:t>danielmolinaperez90@gmail.com</a:t>
            </a:r>
            <a:endParaRPr lang="en-US" sz="1400" b="1" dirty="0">
              <a:latin typeface="Gill Sans MT (Títulos)"/>
              <a:cs typeface="Times New Roman" panose="02020603050405020304" pitchFamily="18" charset="0"/>
            </a:endParaRPr>
          </a:p>
          <a:p>
            <a:pPr algn="ctr">
              <a:spcBef>
                <a:spcPts val="600"/>
              </a:spcBef>
            </a:pPr>
            <a:endParaRPr lang="es-419" sz="1400" i="1" dirty="0">
              <a:latin typeface="Gill Sans MT (Títulos)"/>
              <a:cs typeface="Times New Roman" panose="02020603050405020304" pitchFamily="18" charset="0"/>
            </a:endParaRPr>
          </a:p>
        </p:txBody>
      </p:sp>
      <p:sp>
        <p:nvSpPr>
          <p:cNvPr id="9" name="TextBox 8">
            <a:extLst>
              <a:ext uri="{FF2B5EF4-FFF2-40B4-BE49-F238E27FC236}">
                <a16:creationId xmlns:a16="http://schemas.microsoft.com/office/drawing/2014/main" id="{8203B291-3A21-4379-AC92-2CF074B6D462}"/>
              </a:ext>
            </a:extLst>
          </p:cNvPr>
          <p:cNvSpPr txBox="1"/>
          <p:nvPr/>
        </p:nvSpPr>
        <p:spPr>
          <a:xfrm>
            <a:off x="5036887" y="6167922"/>
            <a:ext cx="2716566" cy="276999"/>
          </a:xfrm>
          <a:prstGeom prst="rect">
            <a:avLst/>
          </a:prstGeom>
          <a:noFill/>
        </p:spPr>
        <p:txBody>
          <a:bodyPr wrap="square" rtlCol="0">
            <a:spAutoFit/>
          </a:bodyPr>
          <a:lstStyle/>
          <a:p>
            <a:pPr algn="ctr"/>
            <a:r>
              <a:rPr lang="es-MX" sz="1200" dirty="0">
                <a:latin typeface="Gill Sans MT (Títulos)"/>
              </a:rPr>
              <a:t>CIUDAD DE MÉXICO</a:t>
            </a:r>
          </a:p>
        </p:txBody>
      </p:sp>
      <p:pic>
        <p:nvPicPr>
          <p:cNvPr id="10" name="Picture 6" descr="Resultado de imagen para logo de politecnico nacional de mexico fondo transparente">
            <a:extLst>
              <a:ext uri="{FF2B5EF4-FFF2-40B4-BE49-F238E27FC236}">
                <a16:creationId xmlns:a16="http://schemas.microsoft.com/office/drawing/2014/main" id="{DD0DCD44-78A9-84E1-8027-3A4CA1A7465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008" r="20146"/>
          <a:stretch/>
        </p:blipFill>
        <p:spPr bwMode="auto">
          <a:xfrm>
            <a:off x="234888" y="123235"/>
            <a:ext cx="1141148" cy="142517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3">
            <a:extLst>
              <a:ext uri="{FF2B5EF4-FFF2-40B4-BE49-F238E27FC236}">
                <a16:creationId xmlns:a16="http://schemas.microsoft.com/office/drawing/2014/main" id="{1894E0A3-27B1-2D96-9224-9057A81687CA}"/>
              </a:ext>
            </a:extLst>
          </p:cNvPr>
          <p:cNvCxnSpPr>
            <a:cxnSpLocks/>
          </p:cNvCxnSpPr>
          <p:nvPr/>
        </p:nvCxnSpPr>
        <p:spPr>
          <a:xfrm>
            <a:off x="831980" y="1587574"/>
            <a:ext cx="0" cy="4159731"/>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E0F2A367-662F-3B66-0626-72C624FF0FB0}"/>
              </a:ext>
            </a:extLst>
          </p:cNvPr>
          <p:cNvCxnSpPr>
            <a:cxnSpLocks/>
          </p:cNvCxnSpPr>
          <p:nvPr/>
        </p:nvCxnSpPr>
        <p:spPr>
          <a:xfrm>
            <a:off x="759944" y="1587574"/>
            <a:ext cx="0" cy="4159731"/>
          </a:xfrm>
          <a:prstGeom prst="line">
            <a:avLst/>
          </a:prstGeom>
          <a:ln w="38100"/>
        </p:spPr>
        <p:style>
          <a:lnRef idx="1">
            <a:schemeClr val="dk1"/>
          </a:lnRef>
          <a:fillRef idx="0">
            <a:schemeClr val="dk1"/>
          </a:fillRef>
          <a:effectRef idx="0">
            <a:schemeClr val="dk1"/>
          </a:effectRef>
          <a:fontRef idx="minor">
            <a:schemeClr val="tx1"/>
          </a:fontRef>
        </p:style>
      </p:cxnSp>
      <p:sp>
        <p:nvSpPr>
          <p:cNvPr id="19" name="CuadroTexto 18">
            <a:extLst>
              <a:ext uri="{FF2B5EF4-FFF2-40B4-BE49-F238E27FC236}">
                <a16:creationId xmlns:a16="http://schemas.microsoft.com/office/drawing/2014/main" id="{342334AA-0A4D-29EB-2701-C6A1EFF3E83A}"/>
              </a:ext>
            </a:extLst>
          </p:cNvPr>
          <p:cNvSpPr txBox="1"/>
          <p:nvPr/>
        </p:nvSpPr>
        <p:spPr>
          <a:xfrm>
            <a:off x="2960726" y="159978"/>
            <a:ext cx="7013748" cy="461665"/>
          </a:xfrm>
          <a:prstGeom prst="rect">
            <a:avLst/>
          </a:prstGeom>
          <a:noFill/>
        </p:spPr>
        <p:txBody>
          <a:bodyPr wrap="square">
            <a:spAutoFit/>
          </a:bodyPr>
          <a:lstStyle/>
          <a:p>
            <a:pPr algn="ctr"/>
            <a:r>
              <a:rPr lang="es-MX" sz="2400" b="1" i="0" dirty="0">
                <a:effectLst/>
                <a:latin typeface="Gill Sans MT (Títulos)"/>
                <a:cs typeface="Times New Roman" panose="02020603050405020304" pitchFamily="18" charset="0"/>
              </a:rPr>
              <a:t>INSTITUTO POLITÉCNICO NACIONAL</a:t>
            </a:r>
          </a:p>
        </p:txBody>
      </p:sp>
      <p:grpSp>
        <p:nvGrpSpPr>
          <p:cNvPr id="29" name="Grupo 28">
            <a:extLst>
              <a:ext uri="{FF2B5EF4-FFF2-40B4-BE49-F238E27FC236}">
                <a16:creationId xmlns:a16="http://schemas.microsoft.com/office/drawing/2014/main" id="{56DF2076-D58D-18A4-CF37-F1F0BE06DE8E}"/>
              </a:ext>
            </a:extLst>
          </p:cNvPr>
          <p:cNvGrpSpPr/>
          <p:nvPr/>
        </p:nvGrpSpPr>
        <p:grpSpPr>
          <a:xfrm rot="16200000">
            <a:off x="6431582" y="-2956878"/>
            <a:ext cx="72036" cy="7200000"/>
            <a:chOff x="2303116" y="1706010"/>
            <a:chExt cx="72036" cy="4159731"/>
          </a:xfrm>
        </p:grpSpPr>
        <p:cxnSp>
          <p:nvCxnSpPr>
            <p:cNvPr id="27" name="Conector recto 26">
              <a:extLst>
                <a:ext uri="{FF2B5EF4-FFF2-40B4-BE49-F238E27FC236}">
                  <a16:creationId xmlns:a16="http://schemas.microsoft.com/office/drawing/2014/main" id="{8F49F0D1-5937-4C77-F770-8EA8139A6870}"/>
                </a:ext>
              </a:extLst>
            </p:cNvPr>
            <p:cNvCxnSpPr>
              <a:cxnSpLocks/>
            </p:cNvCxnSpPr>
            <p:nvPr/>
          </p:nvCxnSpPr>
          <p:spPr>
            <a:xfrm>
              <a:off x="2375152" y="1706010"/>
              <a:ext cx="0" cy="4159731"/>
            </a:xfrm>
            <a:prstGeom prst="line">
              <a:avLst/>
            </a:prstGeom>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AB9A9F63-2060-492A-F9CA-E5044FAEF60A}"/>
                </a:ext>
              </a:extLst>
            </p:cNvPr>
            <p:cNvCxnSpPr>
              <a:cxnSpLocks/>
            </p:cNvCxnSpPr>
            <p:nvPr/>
          </p:nvCxnSpPr>
          <p:spPr>
            <a:xfrm>
              <a:off x="2303116" y="1706010"/>
              <a:ext cx="0" cy="4159731"/>
            </a:xfrm>
            <a:prstGeom prst="line">
              <a:avLst/>
            </a:prstGeom>
            <a:ln w="38100"/>
          </p:spPr>
          <p:style>
            <a:lnRef idx="1">
              <a:schemeClr val="dk1"/>
            </a:lnRef>
            <a:fillRef idx="0">
              <a:schemeClr val="dk1"/>
            </a:fillRef>
            <a:effectRef idx="0">
              <a:schemeClr val="dk1"/>
            </a:effectRef>
            <a:fontRef idx="minor">
              <a:schemeClr val="tx1"/>
            </a:fontRef>
          </p:style>
        </p:cxnSp>
      </p:grpSp>
      <p:pic>
        <p:nvPicPr>
          <p:cNvPr id="2" name="Picture 1">
            <a:extLst>
              <a:ext uri="{FF2B5EF4-FFF2-40B4-BE49-F238E27FC236}">
                <a16:creationId xmlns:a16="http://schemas.microsoft.com/office/drawing/2014/main" id="{194EBB24-4884-1BCB-0D5C-D1732F5C1494}"/>
              </a:ext>
            </a:extLst>
          </p:cNvPr>
          <p:cNvPicPr>
            <a:picLocks noChangeAspect="1"/>
          </p:cNvPicPr>
          <p:nvPr/>
        </p:nvPicPr>
        <p:blipFill>
          <a:blip r:embed="rId3"/>
          <a:stretch>
            <a:fillRect/>
          </a:stretch>
        </p:blipFill>
        <p:spPr>
          <a:xfrm>
            <a:off x="100127" y="5832176"/>
            <a:ext cx="1463705" cy="940953"/>
          </a:xfrm>
          <a:prstGeom prst="rect">
            <a:avLst/>
          </a:prstGeom>
        </p:spPr>
      </p:pic>
      <p:sp>
        <p:nvSpPr>
          <p:cNvPr id="3" name="Rectángulo 7">
            <a:extLst>
              <a:ext uri="{FF2B5EF4-FFF2-40B4-BE49-F238E27FC236}">
                <a16:creationId xmlns:a16="http://schemas.microsoft.com/office/drawing/2014/main" id="{A1377ADC-9A94-E4D6-A635-69FC8B984E07}"/>
              </a:ext>
            </a:extLst>
          </p:cNvPr>
          <p:cNvSpPr/>
          <p:nvPr/>
        </p:nvSpPr>
        <p:spPr>
          <a:xfrm>
            <a:off x="1865843" y="1401806"/>
            <a:ext cx="9292294" cy="400494"/>
          </a:xfrm>
          <a:prstGeom prst="rect">
            <a:avLst/>
          </a:prstGeom>
        </p:spPr>
        <p:txBody>
          <a:bodyPr wrap="square">
            <a:spAutoFit/>
          </a:bodyPr>
          <a:lstStyle/>
          <a:p>
            <a:pPr algn="ctr">
              <a:lnSpc>
                <a:spcPct val="107000"/>
              </a:lnSpc>
              <a:spcAft>
                <a:spcPts val="800"/>
              </a:spcAft>
            </a:pPr>
            <a:r>
              <a:rPr lang="es-MX" sz="2000" b="1" dirty="0">
                <a:solidFill>
                  <a:schemeClr val="tx1"/>
                </a:solidFill>
                <a:effectLst/>
                <a:latin typeface="Gill Sans MT (Títulos)"/>
                <a:ea typeface="Calibri" panose="020F0502020204030204" pitchFamily="34" charset="0"/>
                <a:cs typeface="Times New Roman" panose="02020603050405020304" pitchFamily="18" charset="0"/>
              </a:rPr>
              <a:t>TÓPICOS SELECTOS DE ALGORITMOS BIOINSPIRADOS</a:t>
            </a:r>
          </a:p>
        </p:txBody>
      </p:sp>
    </p:spTree>
    <p:extLst>
      <p:ext uri="{BB962C8B-B14F-4D97-AF65-F5344CB8AC3E}">
        <p14:creationId xmlns:p14="http://schemas.microsoft.com/office/powerpoint/2010/main" val="263482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10</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2273956"/>
          </a:xfrm>
          <a:prstGeom prst="rect">
            <a:avLst/>
          </a:prstGeom>
          <a:noFill/>
        </p:spPr>
        <p:txBody>
          <a:bodyPr wrap="square">
            <a:spAutoFit/>
          </a:bodyPr>
          <a:lstStyle/>
          <a:p>
            <a:pPr marL="0" marR="0">
              <a:lnSpc>
                <a:spcPct val="150000"/>
              </a:lnSpc>
              <a:spcBef>
                <a:spcPts val="0"/>
              </a:spcBef>
              <a:spcAft>
                <a:spcPts val="1200"/>
              </a:spcAft>
            </a:pPr>
            <a:r>
              <a:rPr lang="es-ES"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Elitismo</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0215" algn="just">
              <a:lnSpc>
                <a:spcPct val="150000"/>
              </a:lnSpc>
              <a:spcBef>
                <a:spcPts val="0"/>
              </a:spcBef>
              <a:spcAft>
                <a:spcPts val="1200"/>
              </a:spcAft>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El elitismo en realidad es un caso particular (y el más usual) del operador de copia que se basa en copiar al mejor o a los mejores individuos de una generación en la siguiente. De esta manera se garantiza que en el proceso de búsqueda nunca ocurrirá un empeoramiento en cuanto a la calidad de la mejor solución obtenida, sino que un cambio en ésta siempre implicará una mejora.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3FA3ED3F-20AC-AB08-9332-2BEE7B7D1650}"/>
              </a:ext>
            </a:extLst>
          </p:cNvPr>
          <p:cNvCxnSpPr/>
          <p:nvPr/>
        </p:nvCxnSpPr>
        <p:spPr>
          <a:xfrm flipV="1">
            <a:off x="1350498" y="3812345"/>
            <a:ext cx="0" cy="22930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2E607A0-19C8-4AB0-EADB-FADEA34BF745}"/>
              </a:ext>
            </a:extLst>
          </p:cNvPr>
          <p:cNvCxnSpPr>
            <a:cxnSpLocks/>
          </p:cNvCxnSpPr>
          <p:nvPr/>
        </p:nvCxnSpPr>
        <p:spPr>
          <a:xfrm>
            <a:off x="1350498" y="6105378"/>
            <a:ext cx="33762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768D8AA6-4F5A-BF7E-571C-89047E509931}"/>
              </a:ext>
            </a:extLst>
          </p:cNvPr>
          <p:cNvCxnSpPr/>
          <p:nvPr/>
        </p:nvCxnSpPr>
        <p:spPr>
          <a:xfrm flipV="1">
            <a:off x="7193279" y="3812345"/>
            <a:ext cx="0" cy="22930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C5A8233-B12D-8D71-B649-B27378338B39}"/>
              </a:ext>
            </a:extLst>
          </p:cNvPr>
          <p:cNvCxnSpPr>
            <a:cxnSpLocks/>
          </p:cNvCxnSpPr>
          <p:nvPr/>
        </p:nvCxnSpPr>
        <p:spPr>
          <a:xfrm>
            <a:off x="7193279" y="6105378"/>
            <a:ext cx="33762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Freeform: Shape 14">
            <a:extLst>
              <a:ext uri="{FF2B5EF4-FFF2-40B4-BE49-F238E27FC236}">
                <a16:creationId xmlns:a16="http://schemas.microsoft.com/office/drawing/2014/main" id="{32001CC1-6E58-95CA-3DD6-D36DA7028CAC}"/>
              </a:ext>
            </a:extLst>
          </p:cNvPr>
          <p:cNvSpPr/>
          <p:nvPr/>
        </p:nvSpPr>
        <p:spPr>
          <a:xfrm>
            <a:off x="1364566" y="4121834"/>
            <a:ext cx="3390314" cy="1533674"/>
          </a:xfrm>
          <a:custGeom>
            <a:avLst/>
            <a:gdLst>
              <a:gd name="connsiteX0" fmla="*/ 0 w 3390314"/>
              <a:gd name="connsiteY0" fmla="*/ 0 h 1533674"/>
              <a:gd name="connsiteX1" fmla="*/ 520505 w 3390314"/>
              <a:gd name="connsiteY1" fmla="*/ 548640 h 1533674"/>
              <a:gd name="connsiteX2" fmla="*/ 1280160 w 3390314"/>
              <a:gd name="connsiteY2" fmla="*/ 534572 h 1533674"/>
              <a:gd name="connsiteX3" fmla="*/ 1589649 w 3390314"/>
              <a:gd name="connsiteY3" fmla="*/ 703384 h 1533674"/>
              <a:gd name="connsiteX4" fmla="*/ 1927274 w 3390314"/>
              <a:gd name="connsiteY4" fmla="*/ 548640 h 1533674"/>
              <a:gd name="connsiteX5" fmla="*/ 2447779 w 3390314"/>
              <a:gd name="connsiteY5" fmla="*/ 1434904 h 1533674"/>
              <a:gd name="connsiteX6" fmla="*/ 2827606 w 3390314"/>
              <a:gd name="connsiteY6" fmla="*/ 1223889 h 1533674"/>
              <a:gd name="connsiteX7" fmla="*/ 3165231 w 3390314"/>
              <a:gd name="connsiteY7" fmla="*/ 1533378 h 1533674"/>
              <a:gd name="connsiteX8" fmla="*/ 3390314 w 3390314"/>
              <a:gd name="connsiteY8" fmla="*/ 1280160 h 15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0314" h="1533674">
                <a:moveTo>
                  <a:pt x="0" y="0"/>
                </a:moveTo>
                <a:cubicBezTo>
                  <a:pt x="153572" y="229772"/>
                  <a:pt x="307145" y="459545"/>
                  <a:pt x="520505" y="548640"/>
                </a:cubicBezTo>
                <a:cubicBezTo>
                  <a:pt x="733865" y="637735"/>
                  <a:pt x="1101969" y="508781"/>
                  <a:pt x="1280160" y="534572"/>
                </a:cubicBezTo>
                <a:cubicBezTo>
                  <a:pt x="1458351" y="560363"/>
                  <a:pt x="1481797" y="701039"/>
                  <a:pt x="1589649" y="703384"/>
                </a:cubicBezTo>
                <a:cubicBezTo>
                  <a:pt x="1697501" y="705729"/>
                  <a:pt x="1784252" y="426720"/>
                  <a:pt x="1927274" y="548640"/>
                </a:cubicBezTo>
                <a:cubicBezTo>
                  <a:pt x="2070296" y="670560"/>
                  <a:pt x="2297724" y="1322362"/>
                  <a:pt x="2447779" y="1434904"/>
                </a:cubicBezTo>
                <a:cubicBezTo>
                  <a:pt x="2597834" y="1547446"/>
                  <a:pt x="2708031" y="1207477"/>
                  <a:pt x="2827606" y="1223889"/>
                </a:cubicBezTo>
                <a:cubicBezTo>
                  <a:pt x="2947181" y="1240301"/>
                  <a:pt x="3071446" y="1524000"/>
                  <a:pt x="3165231" y="1533378"/>
                </a:cubicBezTo>
                <a:cubicBezTo>
                  <a:pt x="3259016" y="1542756"/>
                  <a:pt x="3334043" y="1327052"/>
                  <a:pt x="3390314" y="128016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s-MX"/>
          </a:p>
        </p:txBody>
      </p:sp>
      <p:sp>
        <p:nvSpPr>
          <p:cNvPr id="16" name="Freeform: Shape 15">
            <a:extLst>
              <a:ext uri="{FF2B5EF4-FFF2-40B4-BE49-F238E27FC236}">
                <a16:creationId xmlns:a16="http://schemas.microsoft.com/office/drawing/2014/main" id="{18C8B778-D7B8-0E82-3FA2-90CFFE62C097}"/>
              </a:ext>
            </a:extLst>
          </p:cNvPr>
          <p:cNvSpPr/>
          <p:nvPr/>
        </p:nvSpPr>
        <p:spPr>
          <a:xfrm>
            <a:off x="7202657" y="4375052"/>
            <a:ext cx="3052690" cy="1420837"/>
          </a:xfrm>
          <a:custGeom>
            <a:avLst/>
            <a:gdLst>
              <a:gd name="connsiteX0" fmla="*/ 0 w 3052690"/>
              <a:gd name="connsiteY0" fmla="*/ 0 h 1420837"/>
              <a:gd name="connsiteX1" fmla="*/ 393896 w 3052690"/>
              <a:gd name="connsiteY1" fmla="*/ 351693 h 1420837"/>
              <a:gd name="connsiteX2" fmla="*/ 1069145 w 3052690"/>
              <a:gd name="connsiteY2" fmla="*/ 647114 h 1420837"/>
              <a:gd name="connsiteX3" fmla="*/ 1350499 w 3052690"/>
              <a:gd name="connsiteY3" fmla="*/ 984739 h 1420837"/>
              <a:gd name="connsiteX4" fmla="*/ 2363373 w 3052690"/>
              <a:gd name="connsiteY4" fmla="*/ 1041010 h 1420837"/>
              <a:gd name="connsiteX5" fmla="*/ 3052690 w 3052690"/>
              <a:gd name="connsiteY5" fmla="*/ 1420837 h 142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2690" h="1420837">
                <a:moveTo>
                  <a:pt x="0" y="0"/>
                </a:moveTo>
                <a:cubicBezTo>
                  <a:pt x="107852" y="121920"/>
                  <a:pt x="215705" y="243841"/>
                  <a:pt x="393896" y="351693"/>
                </a:cubicBezTo>
                <a:cubicBezTo>
                  <a:pt x="572087" y="459545"/>
                  <a:pt x="909711" y="541606"/>
                  <a:pt x="1069145" y="647114"/>
                </a:cubicBezTo>
                <a:cubicBezTo>
                  <a:pt x="1228579" y="752622"/>
                  <a:pt x="1134794" y="919090"/>
                  <a:pt x="1350499" y="984739"/>
                </a:cubicBezTo>
                <a:cubicBezTo>
                  <a:pt x="1566204" y="1050388"/>
                  <a:pt x="2079675" y="968327"/>
                  <a:pt x="2363373" y="1041010"/>
                </a:cubicBezTo>
                <a:cubicBezTo>
                  <a:pt x="2647071" y="1113693"/>
                  <a:pt x="2849880" y="1267265"/>
                  <a:pt x="3052690" y="14208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s-MX"/>
          </a:p>
        </p:txBody>
      </p:sp>
      <p:sp>
        <p:nvSpPr>
          <p:cNvPr id="17" name="TextBox 16">
            <a:extLst>
              <a:ext uri="{FF2B5EF4-FFF2-40B4-BE49-F238E27FC236}">
                <a16:creationId xmlns:a16="http://schemas.microsoft.com/office/drawing/2014/main" id="{445FD20F-0AAF-8517-B957-BE5432ECDA08}"/>
              </a:ext>
            </a:extLst>
          </p:cNvPr>
          <p:cNvSpPr txBox="1"/>
          <p:nvPr/>
        </p:nvSpPr>
        <p:spPr>
          <a:xfrm>
            <a:off x="197650" y="4519339"/>
            <a:ext cx="9989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a:t>
            </a:r>
            <a:r>
              <a:rPr lang="en-US" dirty="0" err="1">
                <a:latin typeface="Times New Roman" panose="02020603050405020304" pitchFamily="18" charset="0"/>
                <a:cs typeface="Times New Roman" panose="02020603050405020304" pitchFamily="18" charset="0"/>
              </a:rPr>
              <a:t>Xbest</a:t>
            </a:r>
            <a:r>
              <a:rPr lang="en-US" dirty="0">
                <a:latin typeface="Times New Roman" panose="02020603050405020304" pitchFamily="18" charset="0"/>
                <a:cs typeface="Times New Roman" panose="02020603050405020304" pitchFamily="18" charset="0"/>
              </a:rPr>
              <a:t>)</a:t>
            </a:r>
            <a:endParaRPr lang="es-MX"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8FBFA27-7BFA-2884-2F1F-691F6C76AD21}"/>
              </a:ext>
            </a:extLst>
          </p:cNvPr>
          <p:cNvSpPr txBox="1"/>
          <p:nvPr/>
        </p:nvSpPr>
        <p:spPr>
          <a:xfrm>
            <a:off x="2403933" y="6249221"/>
            <a:ext cx="1475084"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Generaciones</a:t>
            </a:r>
            <a:endParaRPr lang="es-MX"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8A6E109-91E6-20CE-4DB8-6C97690A35B9}"/>
              </a:ext>
            </a:extLst>
          </p:cNvPr>
          <p:cNvSpPr txBox="1"/>
          <p:nvPr/>
        </p:nvSpPr>
        <p:spPr>
          <a:xfrm>
            <a:off x="6203666" y="4519339"/>
            <a:ext cx="9989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a:t>
            </a:r>
            <a:r>
              <a:rPr lang="en-US" dirty="0" err="1">
                <a:latin typeface="Times New Roman" panose="02020603050405020304" pitchFamily="18" charset="0"/>
                <a:cs typeface="Times New Roman" panose="02020603050405020304" pitchFamily="18" charset="0"/>
              </a:rPr>
              <a:t>Xbest</a:t>
            </a:r>
            <a:r>
              <a:rPr lang="en-US" dirty="0">
                <a:latin typeface="Times New Roman" panose="02020603050405020304" pitchFamily="18" charset="0"/>
                <a:cs typeface="Times New Roman" panose="02020603050405020304" pitchFamily="18" charset="0"/>
              </a:rPr>
              <a:t>)</a:t>
            </a:r>
            <a:endParaRPr lang="es-MX"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95AAD6D9-F1A4-C7EC-90E2-32564DCB96E3}"/>
              </a:ext>
            </a:extLst>
          </p:cNvPr>
          <p:cNvSpPr txBox="1"/>
          <p:nvPr/>
        </p:nvSpPr>
        <p:spPr>
          <a:xfrm>
            <a:off x="8267816" y="6230202"/>
            <a:ext cx="1475084"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Generaciones</a:t>
            </a:r>
            <a:endParaRPr lang="es-MX"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C2ACC628-4AEE-88CB-3A3D-A88EB95D19AB}"/>
              </a:ext>
            </a:extLst>
          </p:cNvPr>
          <p:cNvSpPr txBox="1"/>
          <p:nvPr/>
        </p:nvSpPr>
        <p:spPr>
          <a:xfrm>
            <a:off x="1449853" y="3608660"/>
            <a:ext cx="3476273"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Curva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convergencia</a:t>
            </a:r>
            <a:r>
              <a:rPr lang="en-US" dirty="0">
                <a:latin typeface="Times New Roman" panose="02020603050405020304" pitchFamily="18" charset="0"/>
                <a:cs typeface="Times New Roman" panose="02020603050405020304" pitchFamily="18" charset="0"/>
              </a:rPr>
              <a:t> sin </a:t>
            </a:r>
            <a:r>
              <a:rPr lang="en-US" dirty="0" err="1">
                <a:latin typeface="Times New Roman" panose="02020603050405020304" pitchFamily="18" charset="0"/>
                <a:cs typeface="Times New Roman" panose="02020603050405020304" pitchFamily="18" charset="0"/>
              </a:rPr>
              <a:t>elitismo</a:t>
            </a:r>
            <a:endParaRPr lang="es-MX"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FD639DF-69DE-8F64-082C-06EC83328AE5}"/>
              </a:ext>
            </a:extLst>
          </p:cNvPr>
          <p:cNvSpPr txBox="1"/>
          <p:nvPr/>
        </p:nvSpPr>
        <p:spPr>
          <a:xfrm>
            <a:off x="7450968" y="3548629"/>
            <a:ext cx="3501921"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Curva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convergencia</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elitismo</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03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11</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5536387"/>
          </a:xfrm>
          <a:prstGeom prst="rect">
            <a:avLst/>
          </a:prstGeom>
          <a:noFill/>
        </p:spPr>
        <p:txBody>
          <a:bodyPr wrap="square">
            <a:spAutoFit/>
          </a:bodyPr>
          <a:lstStyle/>
          <a:p>
            <a:pPr>
              <a:lnSpc>
                <a:spcPct val="150000"/>
              </a:lnSpc>
              <a:spcAft>
                <a:spcPts val="1200"/>
              </a:spcAft>
            </a:pPr>
            <a:r>
              <a:rPr lang="es-ES"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Sustituci</a:t>
            </a:r>
            <a:r>
              <a:rPr lang="es-ES"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ón o remplazo</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0215" algn="just">
              <a:lnSpc>
                <a:spcPct val="150000"/>
              </a:lnSpc>
              <a:spcBef>
                <a:spcPts val="0"/>
              </a:spcBef>
              <a:spcAft>
                <a:spcPts val="1200"/>
              </a:spcAft>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Mediante el mecanismo de remplazo se conforma la población sobre la que se trabajará para la próxima iteración.  Por lo general los algoritmos </a:t>
            </a:r>
            <a:r>
              <a:rPr lang="es-ES" sz="1800" dirty="0" err="1">
                <a:effectLst/>
                <a:latin typeface="Times New Roman" panose="02020603050405020304" pitchFamily="18" charset="0"/>
                <a:ea typeface="Calibri" panose="020F0502020204030204" pitchFamily="34" charset="0"/>
                <a:cs typeface="Times New Roman" panose="02020603050405020304" pitchFamily="18" charset="0"/>
              </a:rPr>
              <a:t>bioinspirados</a:t>
            </a: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 trabajan con poblaciones constantes, de modo que para insertar un nuevo individuo es necesario eliminar previamente otro. El remplazo puede ser:</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Symbol" panose="05050102010706020507" pitchFamily="18" charset="2"/>
              <a:buChar char=""/>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Remplazo aleatorio: Se escoge aleatoriamente entre padres e hijos para conformar la población.</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Symbol" panose="05050102010706020507" pitchFamily="18" charset="2"/>
              <a:buChar char=""/>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Remplazo extintivo: Se conforma la nueva población únicamente con la descendencia.</a:t>
            </a:r>
          </a:p>
          <a:p>
            <a:pPr marL="342900" indent="-342900" algn="just">
              <a:lnSpc>
                <a:spcPct val="150000"/>
              </a:lnSpc>
              <a:spcAft>
                <a:spcPts val="1200"/>
              </a:spcAft>
              <a:buFont typeface="Symbol" panose="05050102010706020507" pitchFamily="18" charset="2"/>
              <a:buChar char=""/>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Remplazo extintivo con elitismo: Se conforma la nueva población con la descendencia únicamente pasa el mejor individuo de una generación anterior.</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Symbol" panose="05050102010706020507" pitchFamily="18" charset="2"/>
              <a:buChar char=""/>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Remplazo por elitismo: Se conforma una matriz entre padres e hijos, conocida como extendida, y se ordena de mejor a peor candidato, pasa la mitad superior de la matriz (mejores candidatos).</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Symbol" panose="05050102010706020507" pitchFamily="18" charset="2"/>
              <a:buChar char=""/>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Reemplazo por torneo: Compite padre e hijo y pasa el mejor.</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6511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12</a:t>
            </a:fld>
            <a:endParaRPr lang="es-MX"/>
          </a:p>
        </p:txBody>
      </p:sp>
      <p:graphicFrame>
        <p:nvGraphicFramePr>
          <p:cNvPr id="10" name="Table 9">
            <a:extLst>
              <a:ext uri="{FF2B5EF4-FFF2-40B4-BE49-F238E27FC236}">
                <a16:creationId xmlns:a16="http://schemas.microsoft.com/office/drawing/2014/main" id="{AB31C1B2-9BC3-47FE-7D6E-8E8916F3BAD0}"/>
              </a:ext>
            </a:extLst>
          </p:cNvPr>
          <p:cNvGraphicFramePr>
            <a:graphicFrameLocks noGrp="1"/>
          </p:cNvGraphicFramePr>
          <p:nvPr/>
        </p:nvGraphicFramePr>
        <p:xfrm>
          <a:off x="636112" y="1838431"/>
          <a:ext cx="1378643" cy="1972250"/>
        </p:xfrm>
        <a:graphic>
          <a:graphicData uri="http://schemas.openxmlformats.org/drawingml/2006/table">
            <a:tbl>
              <a:tblPr firstRow="1" firstCol="1" bandRow="1"/>
              <a:tblGrid>
                <a:gridCol w="196949">
                  <a:extLst>
                    <a:ext uri="{9D8B030D-6E8A-4147-A177-3AD203B41FA5}">
                      <a16:colId xmlns:a16="http://schemas.microsoft.com/office/drawing/2014/main" val="1569835867"/>
                    </a:ext>
                  </a:extLst>
                </a:gridCol>
                <a:gridCol w="196949">
                  <a:extLst>
                    <a:ext uri="{9D8B030D-6E8A-4147-A177-3AD203B41FA5}">
                      <a16:colId xmlns:a16="http://schemas.microsoft.com/office/drawing/2014/main" val="2223545437"/>
                    </a:ext>
                  </a:extLst>
                </a:gridCol>
                <a:gridCol w="196949">
                  <a:extLst>
                    <a:ext uri="{9D8B030D-6E8A-4147-A177-3AD203B41FA5}">
                      <a16:colId xmlns:a16="http://schemas.microsoft.com/office/drawing/2014/main" val="2364669621"/>
                    </a:ext>
                  </a:extLst>
                </a:gridCol>
                <a:gridCol w="196949">
                  <a:extLst>
                    <a:ext uri="{9D8B030D-6E8A-4147-A177-3AD203B41FA5}">
                      <a16:colId xmlns:a16="http://schemas.microsoft.com/office/drawing/2014/main" val="4213279465"/>
                    </a:ext>
                  </a:extLst>
                </a:gridCol>
                <a:gridCol w="196949">
                  <a:extLst>
                    <a:ext uri="{9D8B030D-6E8A-4147-A177-3AD203B41FA5}">
                      <a16:colId xmlns:a16="http://schemas.microsoft.com/office/drawing/2014/main" val="2095844316"/>
                    </a:ext>
                  </a:extLst>
                </a:gridCol>
                <a:gridCol w="196949">
                  <a:extLst>
                    <a:ext uri="{9D8B030D-6E8A-4147-A177-3AD203B41FA5}">
                      <a16:colId xmlns:a16="http://schemas.microsoft.com/office/drawing/2014/main" val="314970045"/>
                    </a:ext>
                  </a:extLst>
                </a:gridCol>
                <a:gridCol w="196949">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1" name="TextBox 10">
            <a:extLst>
              <a:ext uri="{FF2B5EF4-FFF2-40B4-BE49-F238E27FC236}">
                <a16:creationId xmlns:a16="http://schemas.microsoft.com/office/drawing/2014/main" id="{40B875B6-1FF5-B5F7-70C8-AD17434E813B}"/>
              </a:ext>
            </a:extLst>
          </p:cNvPr>
          <p:cNvSpPr txBox="1"/>
          <p:nvPr/>
        </p:nvSpPr>
        <p:spPr>
          <a:xfrm>
            <a:off x="54939" y="1177635"/>
            <a:ext cx="6098344"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1</a:t>
            </a:r>
            <a:endParaRPr lang="es-MX" dirty="0"/>
          </a:p>
        </p:txBody>
      </p:sp>
      <p:cxnSp>
        <p:nvCxnSpPr>
          <p:cNvPr id="12" name="Straight Arrow Connector 11">
            <a:extLst>
              <a:ext uri="{FF2B5EF4-FFF2-40B4-BE49-F238E27FC236}">
                <a16:creationId xmlns:a16="http://schemas.microsoft.com/office/drawing/2014/main" id="{0FF1425D-6932-6C28-A9DD-8799EF64F32E}"/>
              </a:ext>
            </a:extLst>
          </p:cNvPr>
          <p:cNvCxnSpPr>
            <a:cxnSpLocks/>
          </p:cNvCxnSpPr>
          <p:nvPr/>
        </p:nvCxnSpPr>
        <p:spPr>
          <a:xfrm>
            <a:off x="2771729" y="2824556"/>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3679C18-003B-B410-5941-DDFE6A77E336}"/>
              </a:ext>
            </a:extLst>
          </p:cNvPr>
          <p:cNvSpPr txBox="1"/>
          <p:nvPr/>
        </p:nvSpPr>
        <p:spPr>
          <a:xfrm>
            <a:off x="2166817" y="2270558"/>
            <a:ext cx="238447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Selección de padres</a:t>
            </a:r>
            <a:endParaRPr lang="es-MX" dirty="0"/>
          </a:p>
        </p:txBody>
      </p:sp>
      <p:graphicFrame>
        <p:nvGraphicFramePr>
          <p:cNvPr id="15" name="Table 14">
            <a:extLst>
              <a:ext uri="{FF2B5EF4-FFF2-40B4-BE49-F238E27FC236}">
                <a16:creationId xmlns:a16="http://schemas.microsoft.com/office/drawing/2014/main" id="{455F8C47-62F7-59DA-8EE2-ED05FD4AC8CC}"/>
              </a:ext>
            </a:extLst>
          </p:cNvPr>
          <p:cNvGraphicFramePr>
            <a:graphicFrameLocks noGrp="1"/>
          </p:cNvGraphicFramePr>
          <p:nvPr/>
        </p:nvGraphicFramePr>
        <p:xfrm>
          <a:off x="4528028" y="1815345"/>
          <a:ext cx="1378643" cy="1972250"/>
        </p:xfrm>
        <a:graphic>
          <a:graphicData uri="http://schemas.openxmlformats.org/drawingml/2006/table">
            <a:tbl>
              <a:tblPr firstRow="1" firstCol="1" bandRow="1"/>
              <a:tblGrid>
                <a:gridCol w="196949">
                  <a:extLst>
                    <a:ext uri="{9D8B030D-6E8A-4147-A177-3AD203B41FA5}">
                      <a16:colId xmlns:a16="http://schemas.microsoft.com/office/drawing/2014/main" val="1569835867"/>
                    </a:ext>
                  </a:extLst>
                </a:gridCol>
                <a:gridCol w="196949">
                  <a:extLst>
                    <a:ext uri="{9D8B030D-6E8A-4147-A177-3AD203B41FA5}">
                      <a16:colId xmlns:a16="http://schemas.microsoft.com/office/drawing/2014/main" val="2223545437"/>
                    </a:ext>
                  </a:extLst>
                </a:gridCol>
                <a:gridCol w="196949">
                  <a:extLst>
                    <a:ext uri="{9D8B030D-6E8A-4147-A177-3AD203B41FA5}">
                      <a16:colId xmlns:a16="http://schemas.microsoft.com/office/drawing/2014/main" val="2364669621"/>
                    </a:ext>
                  </a:extLst>
                </a:gridCol>
                <a:gridCol w="196949">
                  <a:extLst>
                    <a:ext uri="{9D8B030D-6E8A-4147-A177-3AD203B41FA5}">
                      <a16:colId xmlns:a16="http://schemas.microsoft.com/office/drawing/2014/main" val="4213279465"/>
                    </a:ext>
                  </a:extLst>
                </a:gridCol>
                <a:gridCol w="196949">
                  <a:extLst>
                    <a:ext uri="{9D8B030D-6E8A-4147-A177-3AD203B41FA5}">
                      <a16:colId xmlns:a16="http://schemas.microsoft.com/office/drawing/2014/main" val="2095844316"/>
                    </a:ext>
                  </a:extLst>
                </a:gridCol>
                <a:gridCol w="196949">
                  <a:extLst>
                    <a:ext uri="{9D8B030D-6E8A-4147-A177-3AD203B41FA5}">
                      <a16:colId xmlns:a16="http://schemas.microsoft.com/office/drawing/2014/main" val="314970045"/>
                    </a:ext>
                  </a:extLst>
                </a:gridCol>
                <a:gridCol w="196949">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70591333"/>
                  </a:ext>
                </a:extLst>
              </a:tr>
              <a:tr h="152299">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cxnSp>
        <p:nvCxnSpPr>
          <p:cNvPr id="16" name="Straight Arrow Connector 15">
            <a:extLst>
              <a:ext uri="{FF2B5EF4-FFF2-40B4-BE49-F238E27FC236}">
                <a16:creationId xmlns:a16="http://schemas.microsoft.com/office/drawing/2014/main" id="{D029F4E4-5F90-A952-6CC2-29D52155BDEA}"/>
              </a:ext>
            </a:extLst>
          </p:cNvPr>
          <p:cNvCxnSpPr>
            <a:cxnSpLocks/>
          </p:cNvCxnSpPr>
          <p:nvPr/>
        </p:nvCxnSpPr>
        <p:spPr>
          <a:xfrm>
            <a:off x="6229011" y="2850871"/>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0E846E-9DA9-3233-6DC9-C613708BEF3C}"/>
              </a:ext>
            </a:extLst>
          </p:cNvPr>
          <p:cNvSpPr txBox="1"/>
          <p:nvPr/>
        </p:nvSpPr>
        <p:spPr>
          <a:xfrm>
            <a:off x="5883407" y="2270558"/>
            <a:ext cx="238447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Cruzamiento</a:t>
            </a:r>
            <a:endParaRPr lang="es-MX" dirty="0"/>
          </a:p>
        </p:txBody>
      </p:sp>
      <p:graphicFrame>
        <p:nvGraphicFramePr>
          <p:cNvPr id="18" name="Table 17">
            <a:extLst>
              <a:ext uri="{FF2B5EF4-FFF2-40B4-BE49-F238E27FC236}">
                <a16:creationId xmlns:a16="http://schemas.microsoft.com/office/drawing/2014/main" id="{0FA8E2C1-92D6-29FA-CB76-DAA367BBD1EE}"/>
              </a:ext>
            </a:extLst>
          </p:cNvPr>
          <p:cNvGraphicFramePr>
            <a:graphicFrameLocks noGrp="1"/>
          </p:cNvGraphicFramePr>
          <p:nvPr/>
        </p:nvGraphicFramePr>
        <p:xfrm>
          <a:off x="7571729" y="1815345"/>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19" name="TextBox 18">
            <a:extLst>
              <a:ext uri="{FF2B5EF4-FFF2-40B4-BE49-F238E27FC236}">
                <a16:creationId xmlns:a16="http://schemas.microsoft.com/office/drawing/2014/main" id="{5500FD7B-B1E0-4D43-2A11-A9B84D3810C0}"/>
              </a:ext>
            </a:extLst>
          </p:cNvPr>
          <p:cNvSpPr txBox="1"/>
          <p:nvPr/>
        </p:nvSpPr>
        <p:spPr>
          <a:xfrm>
            <a:off x="8022495" y="1181563"/>
            <a:ext cx="919851"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Hijos</a:t>
            </a:r>
            <a:endParaRPr lang="es-MX" dirty="0"/>
          </a:p>
        </p:txBody>
      </p:sp>
      <p:cxnSp>
        <p:nvCxnSpPr>
          <p:cNvPr id="20" name="Straight Arrow Connector 19">
            <a:extLst>
              <a:ext uri="{FF2B5EF4-FFF2-40B4-BE49-F238E27FC236}">
                <a16:creationId xmlns:a16="http://schemas.microsoft.com/office/drawing/2014/main" id="{135C4DA8-BF5E-192D-A20E-2353504AC278}"/>
              </a:ext>
            </a:extLst>
          </p:cNvPr>
          <p:cNvCxnSpPr>
            <a:cxnSpLocks/>
          </p:cNvCxnSpPr>
          <p:nvPr/>
        </p:nvCxnSpPr>
        <p:spPr>
          <a:xfrm>
            <a:off x="9382723" y="2758684"/>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6F7484-CC7F-6089-5116-C1EFEB00F84E}"/>
              </a:ext>
            </a:extLst>
          </p:cNvPr>
          <p:cNvSpPr txBox="1"/>
          <p:nvPr/>
        </p:nvSpPr>
        <p:spPr>
          <a:xfrm>
            <a:off x="9289918" y="2178371"/>
            <a:ext cx="1223387"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Mutación</a:t>
            </a:r>
            <a:endParaRPr lang="es-MX" dirty="0"/>
          </a:p>
        </p:txBody>
      </p:sp>
      <p:graphicFrame>
        <p:nvGraphicFramePr>
          <p:cNvPr id="22" name="Table 21">
            <a:extLst>
              <a:ext uri="{FF2B5EF4-FFF2-40B4-BE49-F238E27FC236}">
                <a16:creationId xmlns:a16="http://schemas.microsoft.com/office/drawing/2014/main" id="{3C1A3759-4CDA-87A8-D607-B28259E370E6}"/>
              </a:ext>
            </a:extLst>
          </p:cNvPr>
          <p:cNvGraphicFramePr>
            <a:graphicFrameLocks noGrp="1"/>
          </p:cNvGraphicFramePr>
          <p:nvPr/>
        </p:nvGraphicFramePr>
        <p:xfrm>
          <a:off x="10537011" y="1772559"/>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23" name="TextBox 22">
            <a:extLst>
              <a:ext uri="{FF2B5EF4-FFF2-40B4-BE49-F238E27FC236}">
                <a16:creationId xmlns:a16="http://schemas.microsoft.com/office/drawing/2014/main" id="{8B61BEA1-0B5C-10AF-C23B-08EA3AEB5F70}"/>
              </a:ext>
            </a:extLst>
          </p:cNvPr>
          <p:cNvSpPr txBox="1"/>
          <p:nvPr/>
        </p:nvSpPr>
        <p:spPr>
          <a:xfrm>
            <a:off x="10878399" y="1177635"/>
            <a:ext cx="919851"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Hijos</a:t>
            </a:r>
            <a:endParaRPr lang="es-MX" dirty="0"/>
          </a:p>
        </p:txBody>
      </p:sp>
      <p:cxnSp>
        <p:nvCxnSpPr>
          <p:cNvPr id="25" name="Straight Arrow Connector 24">
            <a:extLst>
              <a:ext uri="{FF2B5EF4-FFF2-40B4-BE49-F238E27FC236}">
                <a16:creationId xmlns:a16="http://schemas.microsoft.com/office/drawing/2014/main" id="{C013D6CF-48B7-20E5-4387-F3D8856043A5}"/>
              </a:ext>
            </a:extLst>
          </p:cNvPr>
          <p:cNvCxnSpPr>
            <a:cxnSpLocks/>
          </p:cNvCxnSpPr>
          <p:nvPr/>
        </p:nvCxnSpPr>
        <p:spPr>
          <a:xfrm>
            <a:off x="816126" y="5520397"/>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D8DE00D-B38E-E71E-E8ED-055E8E62342F}"/>
              </a:ext>
            </a:extLst>
          </p:cNvPr>
          <p:cNvSpPr txBox="1"/>
          <p:nvPr/>
        </p:nvSpPr>
        <p:spPr>
          <a:xfrm>
            <a:off x="489692" y="4817668"/>
            <a:ext cx="1768275" cy="646331"/>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Remplazo</a:t>
            </a:r>
          </a:p>
          <a:p>
            <a:r>
              <a:rPr lang="es-ES" b="1" dirty="0">
                <a:latin typeface="Gill Sans MT (Títulos)"/>
                <a:cs typeface="Times New Roman" panose="02020603050405020304" pitchFamily="18" charset="0"/>
              </a:rPr>
              <a:t>con elitismo</a:t>
            </a:r>
            <a:endParaRPr lang="es-MX" dirty="0"/>
          </a:p>
        </p:txBody>
      </p:sp>
      <p:graphicFrame>
        <p:nvGraphicFramePr>
          <p:cNvPr id="27" name="Table 26">
            <a:extLst>
              <a:ext uri="{FF2B5EF4-FFF2-40B4-BE49-F238E27FC236}">
                <a16:creationId xmlns:a16="http://schemas.microsoft.com/office/drawing/2014/main" id="{6C4D6A1F-6AA8-692C-54D4-68E8C11E2598}"/>
              </a:ext>
            </a:extLst>
          </p:cNvPr>
          <p:cNvGraphicFramePr>
            <a:graphicFrameLocks noGrp="1"/>
          </p:cNvGraphicFramePr>
          <p:nvPr/>
        </p:nvGraphicFramePr>
        <p:xfrm>
          <a:off x="2071868" y="4534272"/>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29" name="TextBox 28">
            <a:extLst>
              <a:ext uri="{FF2B5EF4-FFF2-40B4-BE49-F238E27FC236}">
                <a16:creationId xmlns:a16="http://schemas.microsoft.com/office/drawing/2014/main" id="{5AF0CF3A-C914-5D48-A808-C6D9645F8729}"/>
              </a:ext>
            </a:extLst>
          </p:cNvPr>
          <p:cNvSpPr txBox="1"/>
          <p:nvPr/>
        </p:nvSpPr>
        <p:spPr>
          <a:xfrm>
            <a:off x="1691897" y="4052144"/>
            <a:ext cx="2824427"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2</a:t>
            </a:r>
            <a:endParaRPr lang="es-MX" dirty="0"/>
          </a:p>
        </p:txBody>
      </p:sp>
      <p:sp>
        <p:nvSpPr>
          <p:cNvPr id="32" name="TextBox 31">
            <a:extLst>
              <a:ext uri="{FF2B5EF4-FFF2-40B4-BE49-F238E27FC236}">
                <a16:creationId xmlns:a16="http://schemas.microsoft.com/office/drawing/2014/main" id="{DA36FA04-CD85-CA66-ED95-56B5AA301EE9}"/>
              </a:ext>
            </a:extLst>
          </p:cNvPr>
          <p:cNvSpPr txBox="1"/>
          <p:nvPr/>
        </p:nvSpPr>
        <p:spPr>
          <a:xfrm>
            <a:off x="4725290" y="5003712"/>
            <a:ext cx="3957009" cy="369332"/>
          </a:xfrm>
          <a:prstGeom prst="rect">
            <a:avLst/>
          </a:prstGeom>
          <a:noFill/>
        </p:spPr>
        <p:txBody>
          <a:bodyPr wrap="square">
            <a:spAutoFit/>
          </a:bodyPr>
          <a:lstStyle/>
          <a:p>
            <a:pPr algn="just"/>
            <a:r>
              <a:rPr lang="es-ES" sz="1800" b="1" dirty="0">
                <a:latin typeface="Gill Sans MT (Títulos)"/>
                <a:ea typeface="Calibri" panose="020F0502020204030204" pitchFamily="34" charset="0"/>
                <a:cs typeface="Times New Roman" panose="02020603050405020304" pitchFamily="18" charset="0"/>
              </a:rPr>
              <a:t>¿Qué pasó acá?</a:t>
            </a:r>
            <a:endParaRPr lang="es-MX" dirty="0"/>
          </a:p>
        </p:txBody>
      </p:sp>
      <p:sp>
        <p:nvSpPr>
          <p:cNvPr id="33" name="Arrow: Right 32">
            <a:extLst>
              <a:ext uri="{FF2B5EF4-FFF2-40B4-BE49-F238E27FC236}">
                <a16:creationId xmlns:a16="http://schemas.microsoft.com/office/drawing/2014/main" id="{74A39D62-3A74-BEFA-5BB1-394E7E03EED7}"/>
              </a:ext>
            </a:extLst>
          </p:cNvPr>
          <p:cNvSpPr/>
          <p:nvPr/>
        </p:nvSpPr>
        <p:spPr>
          <a:xfrm>
            <a:off x="3840143" y="5140833"/>
            <a:ext cx="592903" cy="159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TextBox 23">
            <a:extLst>
              <a:ext uri="{FF2B5EF4-FFF2-40B4-BE49-F238E27FC236}">
                <a16:creationId xmlns:a16="http://schemas.microsoft.com/office/drawing/2014/main" id="{A9ED82CE-39B1-DB2B-94E3-832EC79A962E}"/>
              </a:ext>
            </a:extLst>
          </p:cNvPr>
          <p:cNvSpPr txBox="1"/>
          <p:nvPr/>
        </p:nvSpPr>
        <p:spPr>
          <a:xfrm>
            <a:off x="3446295" y="29930"/>
            <a:ext cx="6098344" cy="369717"/>
          </a:xfrm>
          <a:prstGeom prst="rect">
            <a:avLst/>
          </a:prstGeom>
          <a:noFill/>
        </p:spPr>
        <p:txBody>
          <a:bodyPr wrap="square">
            <a:spAutoFit/>
          </a:bodyPr>
          <a:lstStyle/>
          <a:p>
            <a:pPr>
              <a:lnSpc>
                <a:spcPct val="107000"/>
              </a:lnSpc>
              <a:spcAft>
                <a:spcPts val="800"/>
              </a:spcAft>
            </a:pPr>
            <a:r>
              <a:rPr lang="es-ES" sz="1800" b="1" dirty="0">
                <a:latin typeface="Gill Sans MT (Títulos)"/>
                <a:ea typeface="Calibri" panose="020F0502020204030204" pitchFamily="34" charset="0"/>
                <a:cs typeface="Times New Roman" panose="02020603050405020304" pitchFamily="18" charset="0"/>
              </a:rPr>
              <a:t>SUSTITUCIÓN EXTINTIVA CON ELITISMO</a:t>
            </a:r>
          </a:p>
        </p:txBody>
      </p:sp>
    </p:spTree>
    <p:extLst>
      <p:ext uri="{BB962C8B-B14F-4D97-AF65-F5344CB8AC3E}">
        <p14:creationId xmlns:p14="http://schemas.microsoft.com/office/powerpoint/2010/main" val="3211752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13</a:t>
            </a:fld>
            <a:endParaRPr lang="es-MX"/>
          </a:p>
        </p:txBody>
      </p:sp>
      <p:sp>
        <p:nvSpPr>
          <p:cNvPr id="8" name="TextBox 7">
            <a:extLst>
              <a:ext uri="{FF2B5EF4-FFF2-40B4-BE49-F238E27FC236}">
                <a16:creationId xmlns:a16="http://schemas.microsoft.com/office/drawing/2014/main" id="{263225E7-DDD8-7D48-8320-3D94593236A4}"/>
              </a:ext>
            </a:extLst>
          </p:cNvPr>
          <p:cNvSpPr txBox="1"/>
          <p:nvPr/>
        </p:nvSpPr>
        <p:spPr>
          <a:xfrm>
            <a:off x="3446295" y="29930"/>
            <a:ext cx="6098344" cy="369717"/>
          </a:xfrm>
          <a:prstGeom prst="rect">
            <a:avLst/>
          </a:prstGeom>
          <a:noFill/>
        </p:spPr>
        <p:txBody>
          <a:bodyPr wrap="square">
            <a:spAutoFit/>
          </a:bodyPr>
          <a:lstStyle/>
          <a:p>
            <a:pPr>
              <a:lnSpc>
                <a:spcPct val="107000"/>
              </a:lnSpc>
              <a:spcAft>
                <a:spcPts val="800"/>
              </a:spcAft>
            </a:pPr>
            <a:r>
              <a:rPr lang="es-ES" sz="1800" b="1" dirty="0">
                <a:latin typeface="Gill Sans MT (Títulos)"/>
                <a:ea typeface="Calibri" panose="020F0502020204030204" pitchFamily="34" charset="0"/>
                <a:cs typeface="Times New Roman" panose="02020603050405020304" pitchFamily="18" charset="0"/>
              </a:rPr>
              <a:t>SUSTITUCIÓN EXTINTIVA CON ELITISMO</a:t>
            </a:r>
          </a:p>
        </p:txBody>
      </p:sp>
      <p:graphicFrame>
        <p:nvGraphicFramePr>
          <p:cNvPr id="10" name="Table 9">
            <a:extLst>
              <a:ext uri="{FF2B5EF4-FFF2-40B4-BE49-F238E27FC236}">
                <a16:creationId xmlns:a16="http://schemas.microsoft.com/office/drawing/2014/main" id="{AB31C1B2-9BC3-47FE-7D6E-8E8916F3BAD0}"/>
              </a:ext>
            </a:extLst>
          </p:cNvPr>
          <p:cNvGraphicFramePr>
            <a:graphicFrameLocks noGrp="1"/>
          </p:cNvGraphicFramePr>
          <p:nvPr>
            <p:extLst>
              <p:ext uri="{D42A27DB-BD31-4B8C-83A1-F6EECF244321}">
                <p14:modId xmlns:p14="http://schemas.microsoft.com/office/powerpoint/2010/main" val="355850695"/>
              </p:ext>
            </p:extLst>
          </p:nvPr>
        </p:nvGraphicFramePr>
        <p:xfrm>
          <a:off x="636112" y="1838431"/>
          <a:ext cx="1378643" cy="1972250"/>
        </p:xfrm>
        <a:graphic>
          <a:graphicData uri="http://schemas.openxmlformats.org/drawingml/2006/table">
            <a:tbl>
              <a:tblPr firstRow="1" firstCol="1" bandRow="1"/>
              <a:tblGrid>
                <a:gridCol w="196949">
                  <a:extLst>
                    <a:ext uri="{9D8B030D-6E8A-4147-A177-3AD203B41FA5}">
                      <a16:colId xmlns:a16="http://schemas.microsoft.com/office/drawing/2014/main" val="1569835867"/>
                    </a:ext>
                  </a:extLst>
                </a:gridCol>
                <a:gridCol w="196949">
                  <a:extLst>
                    <a:ext uri="{9D8B030D-6E8A-4147-A177-3AD203B41FA5}">
                      <a16:colId xmlns:a16="http://schemas.microsoft.com/office/drawing/2014/main" val="2223545437"/>
                    </a:ext>
                  </a:extLst>
                </a:gridCol>
                <a:gridCol w="196949">
                  <a:extLst>
                    <a:ext uri="{9D8B030D-6E8A-4147-A177-3AD203B41FA5}">
                      <a16:colId xmlns:a16="http://schemas.microsoft.com/office/drawing/2014/main" val="2364669621"/>
                    </a:ext>
                  </a:extLst>
                </a:gridCol>
                <a:gridCol w="196949">
                  <a:extLst>
                    <a:ext uri="{9D8B030D-6E8A-4147-A177-3AD203B41FA5}">
                      <a16:colId xmlns:a16="http://schemas.microsoft.com/office/drawing/2014/main" val="4213279465"/>
                    </a:ext>
                  </a:extLst>
                </a:gridCol>
                <a:gridCol w="196949">
                  <a:extLst>
                    <a:ext uri="{9D8B030D-6E8A-4147-A177-3AD203B41FA5}">
                      <a16:colId xmlns:a16="http://schemas.microsoft.com/office/drawing/2014/main" val="2095844316"/>
                    </a:ext>
                  </a:extLst>
                </a:gridCol>
                <a:gridCol w="196949">
                  <a:extLst>
                    <a:ext uri="{9D8B030D-6E8A-4147-A177-3AD203B41FA5}">
                      <a16:colId xmlns:a16="http://schemas.microsoft.com/office/drawing/2014/main" val="314970045"/>
                    </a:ext>
                  </a:extLst>
                </a:gridCol>
                <a:gridCol w="196949">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1" name="TextBox 10">
            <a:extLst>
              <a:ext uri="{FF2B5EF4-FFF2-40B4-BE49-F238E27FC236}">
                <a16:creationId xmlns:a16="http://schemas.microsoft.com/office/drawing/2014/main" id="{40B875B6-1FF5-B5F7-70C8-AD17434E813B}"/>
              </a:ext>
            </a:extLst>
          </p:cNvPr>
          <p:cNvSpPr txBox="1"/>
          <p:nvPr/>
        </p:nvSpPr>
        <p:spPr>
          <a:xfrm>
            <a:off x="54939" y="1177635"/>
            <a:ext cx="6098344"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1</a:t>
            </a:r>
            <a:endParaRPr lang="es-MX" dirty="0"/>
          </a:p>
        </p:txBody>
      </p:sp>
      <p:cxnSp>
        <p:nvCxnSpPr>
          <p:cNvPr id="12" name="Straight Arrow Connector 11">
            <a:extLst>
              <a:ext uri="{FF2B5EF4-FFF2-40B4-BE49-F238E27FC236}">
                <a16:creationId xmlns:a16="http://schemas.microsoft.com/office/drawing/2014/main" id="{0FF1425D-6932-6C28-A9DD-8799EF64F32E}"/>
              </a:ext>
            </a:extLst>
          </p:cNvPr>
          <p:cNvCxnSpPr>
            <a:cxnSpLocks/>
          </p:cNvCxnSpPr>
          <p:nvPr/>
        </p:nvCxnSpPr>
        <p:spPr>
          <a:xfrm>
            <a:off x="2771729" y="2824556"/>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3679C18-003B-B410-5941-DDFE6A77E336}"/>
              </a:ext>
            </a:extLst>
          </p:cNvPr>
          <p:cNvSpPr txBox="1"/>
          <p:nvPr/>
        </p:nvSpPr>
        <p:spPr>
          <a:xfrm>
            <a:off x="2166817" y="2270558"/>
            <a:ext cx="238447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Selección de padres</a:t>
            </a:r>
            <a:endParaRPr lang="es-MX" dirty="0"/>
          </a:p>
        </p:txBody>
      </p:sp>
      <p:graphicFrame>
        <p:nvGraphicFramePr>
          <p:cNvPr id="15" name="Table 14">
            <a:extLst>
              <a:ext uri="{FF2B5EF4-FFF2-40B4-BE49-F238E27FC236}">
                <a16:creationId xmlns:a16="http://schemas.microsoft.com/office/drawing/2014/main" id="{455F8C47-62F7-59DA-8EE2-ED05FD4AC8CC}"/>
              </a:ext>
            </a:extLst>
          </p:cNvPr>
          <p:cNvGraphicFramePr>
            <a:graphicFrameLocks noGrp="1"/>
          </p:cNvGraphicFramePr>
          <p:nvPr>
            <p:extLst>
              <p:ext uri="{D42A27DB-BD31-4B8C-83A1-F6EECF244321}">
                <p14:modId xmlns:p14="http://schemas.microsoft.com/office/powerpoint/2010/main" val="2000515289"/>
              </p:ext>
            </p:extLst>
          </p:nvPr>
        </p:nvGraphicFramePr>
        <p:xfrm>
          <a:off x="4528028" y="1815345"/>
          <a:ext cx="1378643" cy="1972250"/>
        </p:xfrm>
        <a:graphic>
          <a:graphicData uri="http://schemas.openxmlformats.org/drawingml/2006/table">
            <a:tbl>
              <a:tblPr firstRow="1" firstCol="1" bandRow="1"/>
              <a:tblGrid>
                <a:gridCol w="196949">
                  <a:extLst>
                    <a:ext uri="{9D8B030D-6E8A-4147-A177-3AD203B41FA5}">
                      <a16:colId xmlns:a16="http://schemas.microsoft.com/office/drawing/2014/main" val="1569835867"/>
                    </a:ext>
                  </a:extLst>
                </a:gridCol>
                <a:gridCol w="196949">
                  <a:extLst>
                    <a:ext uri="{9D8B030D-6E8A-4147-A177-3AD203B41FA5}">
                      <a16:colId xmlns:a16="http://schemas.microsoft.com/office/drawing/2014/main" val="2223545437"/>
                    </a:ext>
                  </a:extLst>
                </a:gridCol>
                <a:gridCol w="196949">
                  <a:extLst>
                    <a:ext uri="{9D8B030D-6E8A-4147-A177-3AD203B41FA5}">
                      <a16:colId xmlns:a16="http://schemas.microsoft.com/office/drawing/2014/main" val="2364669621"/>
                    </a:ext>
                  </a:extLst>
                </a:gridCol>
                <a:gridCol w="196949">
                  <a:extLst>
                    <a:ext uri="{9D8B030D-6E8A-4147-A177-3AD203B41FA5}">
                      <a16:colId xmlns:a16="http://schemas.microsoft.com/office/drawing/2014/main" val="4213279465"/>
                    </a:ext>
                  </a:extLst>
                </a:gridCol>
                <a:gridCol w="196949">
                  <a:extLst>
                    <a:ext uri="{9D8B030D-6E8A-4147-A177-3AD203B41FA5}">
                      <a16:colId xmlns:a16="http://schemas.microsoft.com/office/drawing/2014/main" val="2095844316"/>
                    </a:ext>
                  </a:extLst>
                </a:gridCol>
                <a:gridCol w="196949">
                  <a:extLst>
                    <a:ext uri="{9D8B030D-6E8A-4147-A177-3AD203B41FA5}">
                      <a16:colId xmlns:a16="http://schemas.microsoft.com/office/drawing/2014/main" val="314970045"/>
                    </a:ext>
                  </a:extLst>
                </a:gridCol>
                <a:gridCol w="196949">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70591333"/>
                  </a:ext>
                </a:extLst>
              </a:tr>
              <a:tr h="152299">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cxnSp>
        <p:nvCxnSpPr>
          <p:cNvPr id="16" name="Straight Arrow Connector 15">
            <a:extLst>
              <a:ext uri="{FF2B5EF4-FFF2-40B4-BE49-F238E27FC236}">
                <a16:creationId xmlns:a16="http://schemas.microsoft.com/office/drawing/2014/main" id="{D029F4E4-5F90-A952-6CC2-29D52155BDEA}"/>
              </a:ext>
            </a:extLst>
          </p:cNvPr>
          <p:cNvCxnSpPr>
            <a:cxnSpLocks/>
          </p:cNvCxnSpPr>
          <p:nvPr/>
        </p:nvCxnSpPr>
        <p:spPr>
          <a:xfrm>
            <a:off x="6229011" y="2850871"/>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0E846E-9DA9-3233-6DC9-C613708BEF3C}"/>
              </a:ext>
            </a:extLst>
          </p:cNvPr>
          <p:cNvSpPr txBox="1"/>
          <p:nvPr/>
        </p:nvSpPr>
        <p:spPr>
          <a:xfrm>
            <a:off x="5883407" y="2270558"/>
            <a:ext cx="238447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Cruzamiento</a:t>
            </a:r>
            <a:endParaRPr lang="es-MX" dirty="0"/>
          </a:p>
        </p:txBody>
      </p:sp>
      <p:graphicFrame>
        <p:nvGraphicFramePr>
          <p:cNvPr id="18" name="Table 17">
            <a:extLst>
              <a:ext uri="{FF2B5EF4-FFF2-40B4-BE49-F238E27FC236}">
                <a16:creationId xmlns:a16="http://schemas.microsoft.com/office/drawing/2014/main" id="{0FA8E2C1-92D6-29FA-CB76-DAA367BBD1EE}"/>
              </a:ext>
            </a:extLst>
          </p:cNvPr>
          <p:cNvGraphicFramePr>
            <a:graphicFrameLocks noGrp="1"/>
          </p:cNvGraphicFramePr>
          <p:nvPr>
            <p:extLst>
              <p:ext uri="{D42A27DB-BD31-4B8C-83A1-F6EECF244321}">
                <p14:modId xmlns:p14="http://schemas.microsoft.com/office/powerpoint/2010/main" val="2001582376"/>
              </p:ext>
            </p:extLst>
          </p:nvPr>
        </p:nvGraphicFramePr>
        <p:xfrm>
          <a:off x="7571729" y="1815345"/>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19" name="TextBox 18">
            <a:extLst>
              <a:ext uri="{FF2B5EF4-FFF2-40B4-BE49-F238E27FC236}">
                <a16:creationId xmlns:a16="http://schemas.microsoft.com/office/drawing/2014/main" id="{5500FD7B-B1E0-4D43-2A11-A9B84D3810C0}"/>
              </a:ext>
            </a:extLst>
          </p:cNvPr>
          <p:cNvSpPr txBox="1"/>
          <p:nvPr/>
        </p:nvSpPr>
        <p:spPr>
          <a:xfrm>
            <a:off x="8022495" y="1181563"/>
            <a:ext cx="919851"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Hijos</a:t>
            </a:r>
            <a:endParaRPr lang="es-MX" dirty="0"/>
          </a:p>
        </p:txBody>
      </p:sp>
      <p:cxnSp>
        <p:nvCxnSpPr>
          <p:cNvPr id="20" name="Straight Arrow Connector 19">
            <a:extLst>
              <a:ext uri="{FF2B5EF4-FFF2-40B4-BE49-F238E27FC236}">
                <a16:creationId xmlns:a16="http://schemas.microsoft.com/office/drawing/2014/main" id="{135C4DA8-BF5E-192D-A20E-2353504AC278}"/>
              </a:ext>
            </a:extLst>
          </p:cNvPr>
          <p:cNvCxnSpPr>
            <a:cxnSpLocks/>
          </p:cNvCxnSpPr>
          <p:nvPr/>
        </p:nvCxnSpPr>
        <p:spPr>
          <a:xfrm>
            <a:off x="9382723" y="2758684"/>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6F7484-CC7F-6089-5116-C1EFEB00F84E}"/>
              </a:ext>
            </a:extLst>
          </p:cNvPr>
          <p:cNvSpPr txBox="1"/>
          <p:nvPr/>
        </p:nvSpPr>
        <p:spPr>
          <a:xfrm>
            <a:off x="9289918" y="2178371"/>
            <a:ext cx="1223387"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Mutación</a:t>
            </a:r>
            <a:endParaRPr lang="es-MX" dirty="0"/>
          </a:p>
        </p:txBody>
      </p:sp>
      <p:graphicFrame>
        <p:nvGraphicFramePr>
          <p:cNvPr id="22" name="Table 21">
            <a:extLst>
              <a:ext uri="{FF2B5EF4-FFF2-40B4-BE49-F238E27FC236}">
                <a16:creationId xmlns:a16="http://schemas.microsoft.com/office/drawing/2014/main" id="{3C1A3759-4CDA-87A8-D607-B28259E370E6}"/>
              </a:ext>
            </a:extLst>
          </p:cNvPr>
          <p:cNvGraphicFramePr>
            <a:graphicFrameLocks noGrp="1"/>
          </p:cNvGraphicFramePr>
          <p:nvPr>
            <p:extLst>
              <p:ext uri="{D42A27DB-BD31-4B8C-83A1-F6EECF244321}">
                <p14:modId xmlns:p14="http://schemas.microsoft.com/office/powerpoint/2010/main" val="1378177417"/>
              </p:ext>
            </p:extLst>
          </p:nvPr>
        </p:nvGraphicFramePr>
        <p:xfrm>
          <a:off x="10537011" y="1772559"/>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23" name="TextBox 22">
            <a:extLst>
              <a:ext uri="{FF2B5EF4-FFF2-40B4-BE49-F238E27FC236}">
                <a16:creationId xmlns:a16="http://schemas.microsoft.com/office/drawing/2014/main" id="{8B61BEA1-0B5C-10AF-C23B-08EA3AEB5F70}"/>
              </a:ext>
            </a:extLst>
          </p:cNvPr>
          <p:cNvSpPr txBox="1"/>
          <p:nvPr/>
        </p:nvSpPr>
        <p:spPr>
          <a:xfrm>
            <a:off x="10878399" y="1177635"/>
            <a:ext cx="919851"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Hijos</a:t>
            </a:r>
            <a:endParaRPr lang="es-MX" dirty="0"/>
          </a:p>
        </p:txBody>
      </p:sp>
      <p:cxnSp>
        <p:nvCxnSpPr>
          <p:cNvPr id="25" name="Straight Arrow Connector 24">
            <a:extLst>
              <a:ext uri="{FF2B5EF4-FFF2-40B4-BE49-F238E27FC236}">
                <a16:creationId xmlns:a16="http://schemas.microsoft.com/office/drawing/2014/main" id="{C013D6CF-48B7-20E5-4387-F3D8856043A5}"/>
              </a:ext>
            </a:extLst>
          </p:cNvPr>
          <p:cNvCxnSpPr>
            <a:cxnSpLocks/>
          </p:cNvCxnSpPr>
          <p:nvPr/>
        </p:nvCxnSpPr>
        <p:spPr>
          <a:xfrm>
            <a:off x="816126" y="5520397"/>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D8DE00D-B38E-E71E-E8ED-055E8E62342F}"/>
              </a:ext>
            </a:extLst>
          </p:cNvPr>
          <p:cNvSpPr txBox="1"/>
          <p:nvPr/>
        </p:nvSpPr>
        <p:spPr>
          <a:xfrm>
            <a:off x="489692" y="4817668"/>
            <a:ext cx="1768275" cy="646331"/>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Remplazo</a:t>
            </a:r>
          </a:p>
          <a:p>
            <a:r>
              <a:rPr lang="es-ES" b="1" dirty="0">
                <a:latin typeface="Gill Sans MT (Títulos)"/>
                <a:cs typeface="Times New Roman" panose="02020603050405020304" pitchFamily="18" charset="0"/>
              </a:rPr>
              <a:t>con elitismo</a:t>
            </a:r>
            <a:endParaRPr lang="es-MX" dirty="0"/>
          </a:p>
        </p:txBody>
      </p:sp>
      <p:graphicFrame>
        <p:nvGraphicFramePr>
          <p:cNvPr id="27" name="Table 26">
            <a:extLst>
              <a:ext uri="{FF2B5EF4-FFF2-40B4-BE49-F238E27FC236}">
                <a16:creationId xmlns:a16="http://schemas.microsoft.com/office/drawing/2014/main" id="{6C4D6A1F-6AA8-692C-54D4-68E8C11E2598}"/>
              </a:ext>
            </a:extLst>
          </p:cNvPr>
          <p:cNvGraphicFramePr>
            <a:graphicFrameLocks noGrp="1"/>
          </p:cNvGraphicFramePr>
          <p:nvPr>
            <p:extLst>
              <p:ext uri="{D42A27DB-BD31-4B8C-83A1-F6EECF244321}">
                <p14:modId xmlns:p14="http://schemas.microsoft.com/office/powerpoint/2010/main" val="1464481400"/>
              </p:ext>
            </p:extLst>
          </p:nvPr>
        </p:nvGraphicFramePr>
        <p:xfrm>
          <a:off x="2071868" y="4534272"/>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29" name="TextBox 28">
            <a:extLst>
              <a:ext uri="{FF2B5EF4-FFF2-40B4-BE49-F238E27FC236}">
                <a16:creationId xmlns:a16="http://schemas.microsoft.com/office/drawing/2014/main" id="{5AF0CF3A-C914-5D48-A808-C6D9645F8729}"/>
              </a:ext>
            </a:extLst>
          </p:cNvPr>
          <p:cNvSpPr txBox="1"/>
          <p:nvPr/>
        </p:nvSpPr>
        <p:spPr>
          <a:xfrm>
            <a:off x="1691897" y="4052144"/>
            <a:ext cx="2824427"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2</a:t>
            </a:r>
            <a:endParaRPr lang="es-MX" dirty="0"/>
          </a:p>
        </p:txBody>
      </p:sp>
      <p:sp>
        <p:nvSpPr>
          <p:cNvPr id="32" name="TextBox 31">
            <a:extLst>
              <a:ext uri="{FF2B5EF4-FFF2-40B4-BE49-F238E27FC236}">
                <a16:creationId xmlns:a16="http://schemas.microsoft.com/office/drawing/2014/main" id="{DA36FA04-CD85-CA66-ED95-56B5AA301EE9}"/>
              </a:ext>
            </a:extLst>
          </p:cNvPr>
          <p:cNvSpPr txBox="1"/>
          <p:nvPr/>
        </p:nvSpPr>
        <p:spPr>
          <a:xfrm>
            <a:off x="5217348" y="4934634"/>
            <a:ext cx="3957009" cy="1200329"/>
          </a:xfrm>
          <a:prstGeom prst="rect">
            <a:avLst/>
          </a:prstGeom>
          <a:noFill/>
        </p:spPr>
        <p:txBody>
          <a:bodyPr wrap="square">
            <a:spAutoFit/>
          </a:bodyPr>
          <a:lstStyle/>
          <a:p>
            <a:pPr algn="just"/>
            <a:r>
              <a:rPr lang="es-ES" sz="1800" b="1" dirty="0">
                <a:latin typeface="Gill Sans MT (Títulos)"/>
                <a:ea typeface="Calibri" panose="020F0502020204030204" pitchFamily="34" charset="0"/>
                <a:cs typeface="Times New Roman" panose="02020603050405020304" pitchFamily="18" charset="0"/>
              </a:rPr>
              <a:t>¿Qué pasó acá? Se sustituyó un individuo aleatorio de la nueva generación por </a:t>
            </a:r>
            <a:r>
              <a:rPr lang="es-ES" b="1" dirty="0">
                <a:latin typeface="Gill Sans MT (Títulos)"/>
                <a:ea typeface="Calibri" panose="020F0502020204030204" pitchFamily="34" charset="0"/>
                <a:cs typeface="Times New Roman" panose="02020603050405020304" pitchFamily="18" charset="0"/>
              </a:rPr>
              <a:t>el</a:t>
            </a:r>
            <a:r>
              <a:rPr lang="es-ES" sz="1800" b="1" dirty="0">
                <a:latin typeface="Gill Sans MT (Títulos)"/>
                <a:ea typeface="Calibri" panose="020F0502020204030204" pitchFamily="34" charset="0"/>
                <a:cs typeface="Times New Roman" panose="02020603050405020304" pitchFamily="18" charset="0"/>
              </a:rPr>
              <a:t> mejor individuo de la generación anterior.</a:t>
            </a:r>
            <a:endParaRPr lang="es-MX" dirty="0"/>
          </a:p>
        </p:txBody>
      </p:sp>
      <p:sp>
        <p:nvSpPr>
          <p:cNvPr id="33" name="Arrow: Right 32">
            <a:extLst>
              <a:ext uri="{FF2B5EF4-FFF2-40B4-BE49-F238E27FC236}">
                <a16:creationId xmlns:a16="http://schemas.microsoft.com/office/drawing/2014/main" id="{74A39D62-3A74-BEFA-5BB1-394E7E03EED7}"/>
              </a:ext>
            </a:extLst>
          </p:cNvPr>
          <p:cNvSpPr/>
          <p:nvPr/>
        </p:nvSpPr>
        <p:spPr>
          <a:xfrm>
            <a:off x="3840143" y="5140833"/>
            <a:ext cx="592903" cy="159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74222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a:xfrm>
            <a:off x="10739369" y="6084258"/>
            <a:ext cx="1052510" cy="365125"/>
          </a:xfrm>
        </p:spPr>
        <p:txBody>
          <a:bodyPr>
            <a:normAutofit/>
          </a:bodyPr>
          <a:lstStyle/>
          <a:p>
            <a:pPr>
              <a:spcAft>
                <a:spcPts val="600"/>
              </a:spcAft>
            </a:pPr>
            <a:fld id="{27C49EEB-2137-4DDB-9BF5-5635C18E0A87}" type="slidenum">
              <a:rPr lang="es-MX" smtClean="0"/>
              <a:pPr>
                <a:spcAft>
                  <a:spcPts val="600"/>
                </a:spcAft>
              </a:pPr>
              <a:t>14</a:t>
            </a:fld>
            <a:endParaRPr lang="es-MX"/>
          </a:p>
        </p:txBody>
      </p:sp>
      <p:sp>
        <p:nvSpPr>
          <p:cNvPr id="14" name="TextBox 13">
            <a:extLst>
              <a:ext uri="{FF2B5EF4-FFF2-40B4-BE49-F238E27FC236}">
                <a16:creationId xmlns:a16="http://schemas.microsoft.com/office/drawing/2014/main" id="{17DA4D3D-0C66-CE86-E99A-33BE003229CB}"/>
              </a:ext>
            </a:extLst>
          </p:cNvPr>
          <p:cNvSpPr txBox="1"/>
          <p:nvPr/>
        </p:nvSpPr>
        <p:spPr>
          <a:xfrm>
            <a:off x="443620" y="502052"/>
            <a:ext cx="10447003" cy="584775"/>
          </a:xfrm>
          <a:prstGeom prst="rect">
            <a:avLst/>
          </a:prstGeom>
          <a:noFill/>
        </p:spPr>
        <p:txBody>
          <a:bodyPr wrap="square">
            <a:spAutoFit/>
          </a:bodyPr>
          <a:lstStyle/>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Paso 1: Ordenar la población de la generación anterior ascendentemente en términos de aptitud (valor de la función objetivo)</a:t>
            </a:r>
          </a:p>
        </p:txBody>
      </p:sp>
      <p:graphicFrame>
        <p:nvGraphicFramePr>
          <p:cNvPr id="9" name="Table 8">
            <a:extLst>
              <a:ext uri="{FF2B5EF4-FFF2-40B4-BE49-F238E27FC236}">
                <a16:creationId xmlns:a16="http://schemas.microsoft.com/office/drawing/2014/main" id="{7FB45794-7ADC-5B2E-E0BD-BA2699691A3B}"/>
              </a:ext>
            </a:extLst>
          </p:cNvPr>
          <p:cNvGraphicFramePr>
            <a:graphicFrameLocks noGrp="1"/>
          </p:cNvGraphicFramePr>
          <p:nvPr>
            <p:extLst>
              <p:ext uri="{D42A27DB-BD31-4B8C-83A1-F6EECF244321}">
                <p14:modId xmlns:p14="http://schemas.microsoft.com/office/powerpoint/2010/main" val="3235315559"/>
              </p:ext>
            </p:extLst>
          </p:nvPr>
        </p:nvGraphicFramePr>
        <p:xfrm>
          <a:off x="287356" y="2131594"/>
          <a:ext cx="2710253"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graphicFrame>
        <p:nvGraphicFramePr>
          <p:cNvPr id="10" name="Table 9">
            <a:extLst>
              <a:ext uri="{FF2B5EF4-FFF2-40B4-BE49-F238E27FC236}">
                <a16:creationId xmlns:a16="http://schemas.microsoft.com/office/drawing/2014/main" id="{CB1EDC50-BA91-EC85-C027-E5BEC9F6E81D}"/>
              </a:ext>
            </a:extLst>
          </p:cNvPr>
          <p:cNvGraphicFramePr>
            <a:graphicFrameLocks noGrp="1"/>
          </p:cNvGraphicFramePr>
          <p:nvPr>
            <p:extLst>
              <p:ext uri="{D42A27DB-BD31-4B8C-83A1-F6EECF244321}">
                <p14:modId xmlns:p14="http://schemas.microsoft.com/office/powerpoint/2010/main" val="4164540905"/>
              </p:ext>
            </p:extLst>
          </p:nvPr>
        </p:nvGraphicFramePr>
        <p:xfrm>
          <a:off x="4886576" y="2005579"/>
          <a:ext cx="771006" cy="2224280"/>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endParaRPr lang="es-MX"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15.5</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endParaRPr lang="es-MX"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endParaRPr lang="es-MX"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5" name="TextBox 14">
            <a:extLst>
              <a:ext uri="{FF2B5EF4-FFF2-40B4-BE49-F238E27FC236}">
                <a16:creationId xmlns:a16="http://schemas.microsoft.com/office/drawing/2014/main" id="{8C5AEEEE-DBC0-D883-5E12-113163469DB3}"/>
              </a:ext>
            </a:extLst>
          </p:cNvPr>
          <p:cNvSpPr txBox="1"/>
          <p:nvPr/>
        </p:nvSpPr>
        <p:spPr>
          <a:xfrm>
            <a:off x="572103" y="1570291"/>
            <a:ext cx="272920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1</a:t>
            </a:r>
            <a:endParaRPr lang="es-MX" dirty="0"/>
          </a:p>
        </p:txBody>
      </p:sp>
      <p:sp>
        <p:nvSpPr>
          <p:cNvPr id="16" name="TextBox 15">
            <a:extLst>
              <a:ext uri="{FF2B5EF4-FFF2-40B4-BE49-F238E27FC236}">
                <a16:creationId xmlns:a16="http://schemas.microsoft.com/office/drawing/2014/main" id="{54DA5B1E-0B9B-9706-48D5-8D7079964B78}"/>
              </a:ext>
            </a:extLst>
          </p:cNvPr>
          <p:cNvSpPr txBox="1"/>
          <p:nvPr/>
        </p:nvSpPr>
        <p:spPr>
          <a:xfrm>
            <a:off x="4102466" y="1583196"/>
            <a:ext cx="6098344"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Aptitudes (FO) Generación 1</a:t>
            </a:r>
            <a:endParaRPr lang="es-MX" dirty="0"/>
          </a:p>
        </p:txBody>
      </p:sp>
      <p:graphicFrame>
        <p:nvGraphicFramePr>
          <p:cNvPr id="17" name="Table 16">
            <a:extLst>
              <a:ext uri="{FF2B5EF4-FFF2-40B4-BE49-F238E27FC236}">
                <a16:creationId xmlns:a16="http://schemas.microsoft.com/office/drawing/2014/main" id="{B014C8BF-42D5-47EC-E91E-803042A04B84}"/>
              </a:ext>
            </a:extLst>
          </p:cNvPr>
          <p:cNvGraphicFramePr>
            <a:graphicFrameLocks noGrp="1"/>
          </p:cNvGraphicFramePr>
          <p:nvPr>
            <p:extLst>
              <p:ext uri="{D42A27DB-BD31-4B8C-83A1-F6EECF244321}">
                <p14:modId xmlns:p14="http://schemas.microsoft.com/office/powerpoint/2010/main" val="1017609061"/>
              </p:ext>
            </p:extLst>
          </p:nvPr>
        </p:nvGraphicFramePr>
        <p:xfrm>
          <a:off x="7938808" y="2131594"/>
          <a:ext cx="3177099" cy="1972250"/>
        </p:xfrm>
        <a:graphic>
          <a:graphicData uri="http://schemas.openxmlformats.org/drawingml/2006/table">
            <a:tbl>
              <a:tblPr firstRow="1" firstCol="1" bandRow="1"/>
              <a:tblGrid>
                <a:gridCol w="1178725">
                  <a:extLst>
                    <a:ext uri="{9D8B030D-6E8A-4147-A177-3AD203B41FA5}">
                      <a16:colId xmlns:a16="http://schemas.microsoft.com/office/drawing/2014/main" val="456292485"/>
                    </a:ext>
                  </a:extLst>
                </a:gridCol>
                <a:gridCol w="285482">
                  <a:extLst>
                    <a:ext uri="{9D8B030D-6E8A-4147-A177-3AD203B41FA5}">
                      <a16:colId xmlns:a16="http://schemas.microsoft.com/office/drawing/2014/main" val="1569835867"/>
                    </a:ext>
                  </a:extLst>
                </a:gridCol>
                <a:gridCol w="285482">
                  <a:extLst>
                    <a:ext uri="{9D8B030D-6E8A-4147-A177-3AD203B41FA5}">
                      <a16:colId xmlns:a16="http://schemas.microsoft.com/office/drawing/2014/main" val="2223545437"/>
                    </a:ext>
                  </a:extLst>
                </a:gridCol>
                <a:gridCol w="285482">
                  <a:extLst>
                    <a:ext uri="{9D8B030D-6E8A-4147-A177-3AD203B41FA5}">
                      <a16:colId xmlns:a16="http://schemas.microsoft.com/office/drawing/2014/main" val="2364669621"/>
                    </a:ext>
                  </a:extLst>
                </a:gridCol>
                <a:gridCol w="285482">
                  <a:extLst>
                    <a:ext uri="{9D8B030D-6E8A-4147-A177-3AD203B41FA5}">
                      <a16:colId xmlns:a16="http://schemas.microsoft.com/office/drawing/2014/main" val="4213279465"/>
                    </a:ext>
                  </a:extLst>
                </a:gridCol>
                <a:gridCol w="285482">
                  <a:extLst>
                    <a:ext uri="{9D8B030D-6E8A-4147-A177-3AD203B41FA5}">
                      <a16:colId xmlns:a16="http://schemas.microsoft.com/office/drawing/2014/main" val="2095844316"/>
                    </a:ext>
                  </a:extLst>
                </a:gridCol>
                <a:gridCol w="285482">
                  <a:extLst>
                    <a:ext uri="{9D8B030D-6E8A-4147-A177-3AD203B41FA5}">
                      <a16:colId xmlns:a16="http://schemas.microsoft.com/office/drawing/2014/main" val="314970045"/>
                    </a:ext>
                  </a:extLst>
                </a:gridCol>
                <a:gridCol w="285482">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__</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__</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__</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__</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9" name="TextBox 18">
            <a:extLst>
              <a:ext uri="{FF2B5EF4-FFF2-40B4-BE49-F238E27FC236}">
                <a16:creationId xmlns:a16="http://schemas.microsoft.com/office/drawing/2014/main" id="{E71CF003-C11C-6A75-1C5A-8D2792244DD7}"/>
              </a:ext>
            </a:extLst>
          </p:cNvPr>
          <p:cNvSpPr txBox="1"/>
          <p:nvPr/>
        </p:nvSpPr>
        <p:spPr>
          <a:xfrm>
            <a:off x="7870657" y="1530145"/>
            <a:ext cx="4090811"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1 ordenada</a:t>
            </a:r>
            <a:endParaRPr lang="es-MX" dirty="0"/>
          </a:p>
        </p:txBody>
      </p:sp>
      <p:sp>
        <p:nvSpPr>
          <p:cNvPr id="34" name="Rectángulo 33">
            <a:extLst>
              <a:ext uri="{FF2B5EF4-FFF2-40B4-BE49-F238E27FC236}">
                <a16:creationId xmlns:a16="http://schemas.microsoft.com/office/drawing/2014/main" id="{CEAD616F-5742-1DBA-3292-4C5F1A087A32}"/>
              </a:ext>
            </a:extLst>
          </p:cNvPr>
          <p:cNvSpPr/>
          <p:nvPr/>
        </p:nvSpPr>
        <p:spPr>
          <a:xfrm>
            <a:off x="8007927" y="2014815"/>
            <a:ext cx="3260438" cy="520338"/>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5" name="CuadroTexto 34">
            <a:extLst>
              <a:ext uri="{FF2B5EF4-FFF2-40B4-BE49-F238E27FC236}">
                <a16:creationId xmlns:a16="http://schemas.microsoft.com/office/drawing/2014/main" id="{A7713C61-A961-F34D-151F-19DEEEECD53E}"/>
              </a:ext>
            </a:extLst>
          </p:cNvPr>
          <p:cNvSpPr txBox="1"/>
          <p:nvPr/>
        </p:nvSpPr>
        <p:spPr>
          <a:xfrm>
            <a:off x="8642991" y="1818647"/>
            <a:ext cx="1544012" cy="276999"/>
          </a:xfrm>
          <a:prstGeom prst="rect">
            <a:avLst/>
          </a:prstGeom>
          <a:solidFill>
            <a:schemeClr val="bg1"/>
          </a:solidFill>
        </p:spPr>
        <p:txBody>
          <a:bodyPr wrap="none" rtlCol="0">
            <a:spAutoFit/>
          </a:bodyPr>
          <a:lstStyle/>
          <a:p>
            <a:r>
              <a:rPr lang="es-ES" sz="1200" dirty="0">
                <a:solidFill>
                  <a:srgbClr val="FF0000"/>
                </a:solidFill>
                <a:latin typeface="Times New Roman" panose="02020603050405020304" pitchFamily="18" charset="0"/>
                <a:cs typeface="Times New Roman" panose="02020603050405020304" pitchFamily="18" charset="0"/>
              </a:rPr>
              <a:t>MEJOR INDIVIDUO</a:t>
            </a:r>
          </a:p>
        </p:txBody>
      </p:sp>
      <p:sp>
        <p:nvSpPr>
          <p:cNvPr id="13" name="Rectángulo 7">
            <a:extLst>
              <a:ext uri="{FF2B5EF4-FFF2-40B4-BE49-F238E27FC236}">
                <a16:creationId xmlns:a16="http://schemas.microsoft.com/office/drawing/2014/main" id="{27B6F68E-E6F2-F5A5-24E6-19AAF400EC87}"/>
              </a:ext>
            </a:extLst>
          </p:cNvPr>
          <p:cNvSpPr/>
          <p:nvPr/>
        </p:nvSpPr>
        <p:spPr>
          <a:xfrm>
            <a:off x="2279935" y="43535"/>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sustitución extintiva con elitismo</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2361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15</a:t>
            </a:fld>
            <a:endParaRPr lang="es-MX"/>
          </a:p>
        </p:txBody>
      </p:sp>
      <p:sp>
        <p:nvSpPr>
          <p:cNvPr id="8" name="Rectángulo 7">
            <a:extLst>
              <a:ext uri="{FF2B5EF4-FFF2-40B4-BE49-F238E27FC236}">
                <a16:creationId xmlns:a16="http://schemas.microsoft.com/office/drawing/2014/main" id="{3872B8C5-C27D-AF13-DDE9-5AF39A61A48B}"/>
              </a:ext>
            </a:extLst>
          </p:cNvPr>
          <p:cNvSpPr/>
          <p:nvPr/>
        </p:nvSpPr>
        <p:spPr>
          <a:xfrm>
            <a:off x="2279935" y="43535"/>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sustitución extintiva con elitismo</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17DA4D3D-0C66-CE86-E99A-33BE003229CB}"/>
              </a:ext>
            </a:extLst>
          </p:cNvPr>
          <p:cNvSpPr txBox="1"/>
          <p:nvPr/>
        </p:nvSpPr>
        <p:spPr>
          <a:xfrm>
            <a:off x="938463" y="408617"/>
            <a:ext cx="9961213" cy="584775"/>
          </a:xfrm>
          <a:prstGeom prst="rect">
            <a:avLst/>
          </a:prstGeom>
          <a:noFill/>
        </p:spPr>
        <p:txBody>
          <a:bodyPr wrap="square">
            <a:spAutoFit/>
          </a:bodyPr>
          <a:lstStyle/>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Paso 2: Sustituir un individuo aleatorio de la población actual por el mejor individuo de la población anterior</a:t>
            </a:r>
          </a:p>
        </p:txBody>
      </p:sp>
      <p:sp>
        <p:nvSpPr>
          <p:cNvPr id="11" name="TextBox 10">
            <a:extLst>
              <a:ext uri="{FF2B5EF4-FFF2-40B4-BE49-F238E27FC236}">
                <a16:creationId xmlns:a16="http://schemas.microsoft.com/office/drawing/2014/main" id="{55EE8107-F928-0477-ED41-FAC86A660C46}"/>
              </a:ext>
            </a:extLst>
          </p:cNvPr>
          <p:cNvSpPr txBox="1"/>
          <p:nvPr/>
        </p:nvSpPr>
        <p:spPr>
          <a:xfrm>
            <a:off x="938463" y="942773"/>
            <a:ext cx="10178716" cy="923330"/>
          </a:xfrm>
          <a:prstGeom prst="rect">
            <a:avLst/>
          </a:prstGeom>
          <a:noFill/>
        </p:spPr>
        <p:txBody>
          <a:bodyPr wrap="square">
            <a:spAutoFit/>
          </a:bodyPr>
          <a:lstStyle/>
          <a:p>
            <a:endParaRPr lang="es-ES" sz="1800" b="1" dirty="0">
              <a:latin typeface="Gill Sans MT (Títulos)"/>
              <a:ea typeface="Calibri" panose="020F0502020204030204" pitchFamily="34" charset="0"/>
              <a:cs typeface="Times New Roman" panose="02020603050405020304" pitchFamily="18" charset="0"/>
            </a:endParaRPr>
          </a:p>
          <a:p>
            <a:r>
              <a:rPr lang="es-MX" b="1" dirty="0">
                <a:latin typeface="Gill Sans MT (Títulos)"/>
                <a:cs typeface="Times New Roman" panose="02020603050405020304" pitchFamily="18" charset="0"/>
              </a:rPr>
              <a:t>Supongamos que se generó aleatoriamente el número 2, por tanto, el segundo individuo será sustituido por el mejor individuo de la población anterior</a:t>
            </a:r>
            <a:endParaRPr lang="es-ES" b="1" dirty="0">
              <a:latin typeface="Gill Sans MT (Títulos)"/>
              <a:cs typeface="Times New Roman" panose="02020603050405020304" pitchFamily="18" charset="0"/>
            </a:endParaRPr>
          </a:p>
        </p:txBody>
      </p:sp>
      <p:graphicFrame>
        <p:nvGraphicFramePr>
          <p:cNvPr id="17" name="Table 16">
            <a:extLst>
              <a:ext uri="{FF2B5EF4-FFF2-40B4-BE49-F238E27FC236}">
                <a16:creationId xmlns:a16="http://schemas.microsoft.com/office/drawing/2014/main" id="{CBA3A019-E796-C13F-F04E-5F9FA39DCA5D}"/>
              </a:ext>
            </a:extLst>
          </p:cNvPr>
          <p:cNvGraphicFramePr>
            <a:graphicFrameLocks noGrp="1"/>
          </p:cNvGraphicFramePr>
          <p:nvPr/>
        </p:nvGraphicFramePr>
        <p:xfrm>
          <a:off x="6216777" y="2892708"/>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18" name="TextBox 17">
            <a:extLst>
              <a:ext uri="{FF2B5EF4-FFF2-40B4-BE49-F238E27FC236}">
                <a16:creationId xmlns:a16="http://schemas.microsoft.com/office/drawing/2014/main" id="{85EC0704-0D69-94AC-44DF-D98B13B60988}"/>
              </a:ext>
            </a:extLst>
          </p:cNvPr>
          <p:cNvSpPr txBox="1"/>
          <p:nvPr/>
        </p:nvSpPr>
        <p:spPr>
          <a:xfrm>
            <a:off x="5727338" y="2346073"/>
            <a:ext cx="2824427"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2</a:t>
            </a:r>
            <a:endParaRPr lang="es-MX" dirty="0"/>
          </a:p>
        </p:txBody>
      </p:sp>
      <p:sp>
        <p:nvSpPr>
          <p:cNvPr id="19" name="Arrow: Right 18">
            <a:extLst>
              <a:ext uri="{FF2B5EF4-FFF2-40B4-BE49-F238E27FC236}">
                <a16:creationId xmlns:a16="http://schemas.microsoft.com/office/drawing/2014/main" id="{62EB3E66-3912-9279-03E7-FB4826FF90A4}"/>
              </a:ext>
            </a:extLst>
          </p:cNvPr>
          <p:cNvSpPr/>
          <p:nvPr/>
        </p:nvSpPr>
        <p:spPr>
          <a:xfrm rot="952602" flipV="1">
            <a:off x="3709459" y="3248266"/>
            <a:ext cx="2439412" cy="163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24" name="Table 23">
            <a:extLst>
              <a:ext uri="{FF2B5EF4-FFF2-40B4-BE49-F238E27FC236}">
                <a16:creationId xmlns:a16="http://schemas.microsoft.com/office/drawing/2014/main" id="{9C473D1C-77FA-7CD5-B1F0-948F983F42F2}"/>
              </a:ext>
            </a:extLst>
          </p:cNvPr>
          <p:cNvGraphicFramePr>
            <a:graphicFrameLocks noGrp="1"/>
          </p:cNvGraphicFramePr>
          <p:nvPr/>
        </p:nvGraphicFramePr>
        <p:xfrm>
          <a:off x="1643178" y="2907270"/>
          <a:ext cx="1998374" cy="1972250"/>
        </p:xfrm>
        <a:graphic>
          <a:graphicData uri="http://schemas.openxmlformats.org/drawingml/2006/table">
            <a:tbl>
              <a:tblPr firstRow="1" firstCol="1" bandRow="1"/>
              <a:tblGrid>
                <a:gridCol w="285482">
                  <a:extLst>
                    <a:ext uri="{9D8B030D-6E8A-4147-A177-3AD203B41FA5}">
                      <a16:colId xmlns:a16="http://schemas.microsoft.com/office/drawing/2014/main" val="1569835867"/>
                    </a:ext>
                  </a:extLst>
                </a:gridCol>
                <a:gridCol w="285482">
                  <a:extLst>
                    <a:ext uri="{9D8B030D-6E8A-4147-A177-3AD203B41FA5}">
                      <a16:colId xmlns:a16="http://schemas.microsoft.com/office/drawing/2014/main" val="2223545437"/>
                    </a:ext>
                  </a:extLst>
                </a:gridCol>
                <a:gridCol w="285482">
                  <a:extLst>
                    <a:ext uri="{9D8B030D-6E8A-4147-A177-3AD203B41FA5}">
                      <a16:colId xmlns:a16="http://schemas.microsoft.com/office/drawing/2014/main" val="2364669621"/>
                    </a:ext>
                  </a:extLst>
                </a:gridCol>
                <a:gridCol w="285482">
                  <a:extLst>
                    <a:ext uri="{9D8B030D-6E8A-4147-A177-3AD203B41FA5}">
                      <a16:colId xmlns:a16="http://schemas.microsoft.com/office/drawing/2014/main" val="4213279465"/>
                    </a:ext>
                  </a:extLst>
                </a:gridCol>
                <a:gridCol w="285482">
                  <a:extLst>
                    <a:ext uri="{9D8B030D-6E8A-4147-A177-3AD203B41FA5}">
                      <a16:colId xmlns:a16="http://schemas.microsoft.com/office/drawing/2014/main" val="2095844316"/>
                    </a:ext>
                  </a:extLst>
                </a:gridCol>
                <a:gridCol w="285482">
                  <a:extLst>
                    <a:ext uri="{9D8B030D-6E8A-4147-A177-3AD203B41FA5}">
                      <a16:colId xmlns:a16="http://schemas.microsoft.com/office/drawing/2014/main" val="314970045"/>
                    </a:ext>
                  </a:extLst>
                </a:gridCol>
                <a:gridCol w="285482">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25" name="TextBox 24">
            <a:extLst>
              <a:ext uri="{FF2B5EF4-FFF2-40B4-BE49-F238E27FC236}">
                <a16:creationId xmlns:a16="http://schemas.microsoft.com/office/drawing/2014/main" id="{5371317C-EF4D-C8A5-18BE-186B69917057}"/>
              </a:ext>
            </a:extLst>
          </p:cNvPr>
          <p:cNvSpPr txBox="1"/>
          <p:nvPr/>
        </p:nvSpPr>
        <p:spPr>
          <a:xfrm>
            <a:off x="961639" y="2328068"/>
            <a:ext cx="4090811"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1 ordenada</a:t>
            </a:r>
            <a:endParaRPr lang="es-MX" dirty="0"/>
          </a:p>
        </p:txBody>
      </p:sp>
      <p:sp>
        <p:nvSpPr>
          <p:cNvPr id="2" name="Rectángulo 1">
            <a:extLst>
              <a:ext uri="{FF2B5EF4-FFF2-40B4-BE49-F238E27FC236}">
                <a16:creationId xmlns:a16="http://schemas.microsoft.com/office/drawing/2014/main" id="{44EAEABA-7AE6-8BB9-D144-43F1F3AF80EA}"/>
              </a:ext>
            </a:extLst>
          </p:cNvPr>
          <p:cNvSpPr/>
          <p:nvPr/>
        </p:nvSpPr>
        <p:spPr>
          <a:xfrm>
            <a:off x="1043708" y="2799906"/>
            <a:ext cx="3260438" cy="520338"/>
          </a:xfrm>
          <a:prstGeom prst="rect">
            <a:avLst/>
          </a:prstGeom>
          <a:noFill/>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s-ES"/>
          </a:p>
        </p:txBody>
      </p:sp>
      <p:sp>
        <p:nvSpPr>
          <p:cNvPr id="3" name="CuadroTexto 2">
            <a:extLst>
              <a:ext uri="{FF2B5EF4-FFF2-40B4-BE49-F238E27FC236}">
                <a16:creationId xmlns:a16="http://schemas.microsoft.com/office/drawing/2014/main" id="{794A2EB9-056B-2DCD-A1A4-A39A6C619BE9}"/>
              </a:ext>
            </a:extLst>
          </p:cNvPr>
          <p:cNvSpPr txBox="1"/>
          <p:nvPr/>
        </p:nvSpPr>
        <p:spPr>
          <a:xfrm>
            <a:off x="1678772" y="2603738"/>
            <a:ext cx="1544012" cy="276999"/>
          </a:xfrm>
          <a:prstGeom prst="rect">
            <a:avLst/>
          </a:prstGeom>
          <a:solidFill>
            <a:schemeClr val="bg1"/>
          </a:solidFill>
        </p:spPr>
        <p:txBody>
          <a:bodyPr wrap="none" rtlCol="0">
            <a:spAutoFit/>
          </a:bodyPr>
          <a:lstStyle/>
          <a:p>
            <a:r>
              <a:rPr lang="es-ES" sz="1200" dirty="0">
                <a:solidFill>
                  <a:srgbClr val="FF0000"/>
                </a:solidFill>
                <a:latin typeface="Times New Roman" panose="02020603050405020304" pitchFamily="18" charset="0"/>
                <a:cs typeface="Times New Roman" panose="02020603050405020304" pitchFamily="18" charset="0"/>
              </a:rPr>
              <a:t>MEJOR INDIVIDUO</a:t>
            </a:r>
          </a:p>
        </p:txBody>
      </p:sp>
    </p:spTree>
    <p:extLst>
      <p:ext uri="{BB962C8B-B14F-4D97-AF65-F5344CB8AC3E}">
        <p14:creationId xmlns:p14="http://schemas.microsoft.com/office/powerpoint/2010/main" val="34292964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74A1-9605-DFED-01ED-B1E7797B38CE}"/>
              </a:ext>
            </a:extLst>
          </p:cNvPr>
          <p:cNvSpPr>
            <a:spLocks noGrp="1"/>
          </p:cNvSpPr>
          <p:nvPr>
            <p:ph type="title"/>
          </p:nvPr>
        </p:nvSpPr>
        <p:spPr/>
        <p:txBody>
          <a:bodyPr/>
          <a:lstStyle/>
          <a:p>
            <a:r>
              <a:rPr lang="es-ES" dirty="0"/>
              <a:t>Algoritmo genético: representación en reales</a:t>
            </a:r>
            <a:endParaRPr lang="es-MX" dirty="0"/>
          </a:p>
        </p:txBody>
      </p:sp>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16</a:t>
            </a:fld>
            <a:endParaRPr lang="es-MX"/>
          </a:p>
        </p:txBody>
      </p:sp>
      <p:sp>
        <p:nvSpPr>
          <p:cNvPr id="8" name="Rectángulo 7">
            <a:extLst>
              <a:ext uri="{FF2B5EF4-FFF2-40B4-BE49-F238E27FC236}">
                <a16:creationId xmlns:a16="http://schemas.microsoft.com/office/drawing/2014/main" id="{3872B8C5-C27D-AF13-DDE9-5AF39A61A48B}"/>
              </a:ext>
            </a:extLst>
          </p:cNvPr>
          <p:cNvSpPr/>
          <p:nvPr/>
        </p:nvSpPr>
        <p:spPr>
          <a:xfrm>
            <a:off x="455782" y="1809054"/>
            <a:ext cx="8451459" cy="5048946"/>
          </a:xfrm>
          <a:prstGeom prst="rect">
            <a:avLst/>
          </a:prstGeom>
        </p:spPr>
        <p:txBody>
          <a:bodyPr wrap="square">
            <a:spAutoFit/>
          </a:bodyPr>
          <a:lstStyle/>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INPUTS (Tamaño de Población, Número de generaciones,  %cruzamiento, %mutación, Número de variables)</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1. Generación de población inicial</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2. Evaluación de población en la FO (cálculo de aptitud) </a:t>
            </a:r>
          </a:p>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FOR</a:t>
            </a:r>
            <a:r>
              <a:rPr lang="es-ES" sz="2000" b="1" dirty="0">
                <a:latin typeface="Gill Sans MT (Títulos)"/>
                <a:ea typeface="Calibri" panose="020F0502020204030204" pitchFamily="34" charset="0"/>
                <a:cs typeface="Times New Roman" panose="02020603050405020304" pitchFamily="18" charset="0"/>
              </a:rPr>
              <a:t> generación desde 1 hasta </a:t>
            </a:r>
            <a:r>
              <a:rPr lang="es-ES" sz="2000" b="1" dirty="0" err="1">
                <a:latin typeface="Gill Sans MT (Títulos)"/>
                <a:ea typeface="Calibri" panose="020F0502020204030204" pitchFamily="34" charset="0"/>
                <a:cs typeface="Times New Roman" panose="02020603050405020304" pitchFamily="18" charset="0"/>
              </a:rPr>
              <a:t>GenMax</a:t>
            </a: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3. Selección del miembro de la población de mejor aptitud</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4. Selección de padres </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5. Cruzamiento </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6. Mutación </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7. Evaluación de los descendientes en la FO (cálculo de aptitud)</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8. Sustitución  </a:t>
            </a:r>
          </a:p>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ENDFOR</a:t>
            </a:r>
          </a:p>
        </p:txBody>
      </p:sp>
      <p:cxnSp>
        <p:nvCxnSpPr>
          <p:cNvPr id="5" name="Straight Arrow Connector 4">
            <a:extLst>
              <a:ext uri="{FF2B5EF4-FFF2-40B4-BE49-F238E27FC236}">
                <a16:creationId xmlns:a16="http://schemas.microsoft.com/office/drawing/2014/main" id="{8CB07006-3191-68BB-C0D5-28E6E94959C7}"/>
              </a:ext>
            </a:extLst>
          </p:cNvPr>
          <p:cNvCxnSpPr>
            <a:cxnSpLocks/>
          </p:cNvCxnSpPr>
          <p:nvPr/>
        </p:nvCxnSpPr>
        <p:spPr>
          <a:xfrm>
            <a:off x="3496281" y="4945281"/>
            <a:ext cx="2895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8675ACF-79B8-E3C2-F3E0-9C6E40A73C0F}"/>
              </a:ext>
            </a:extLst>
          </p:cNvPr>
          <p:cNvCxnSpPr>
            <a:cxnSpLocks/>
          </p:cNvCxnSpPr>
          <p:nvPr/>
        </p:nvCxnSpPr>
        <p:spPr>
          <a:xfrm>
            <a:off x="3496281" y="5350900"/>
            <a:ext cx="2895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DFD51E2-0323-8E9C-0D58-BB7526F9D9F5}"/>
              </a:ext>
            </a:extLst>
          </p:cNvPr>
          <p:cNvCxnSpPr/>
          <p:nvPr/>
        </p:nvCxnSpPr>
        <p:spPr>
          <a:xfrm>
            <a:off x="4155118" y="4520905"/>
            <a:ext cx="223676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3B31E271-0C28-2932-51BC-6548D45DD142}"/>
              </a:ext>
            </a:extLst>
          </p:cNvPr>
          <p:cNvCxnSpPr>
            <a:cxnSpLocks/>
          </p:cNvCxnSpPr>
          <p:nvPr/>
        </p:nvCxnSpPr>
        <p:spPr>
          <a:xfrm>
            <a:off x="3184447" y="6220751"/>
            <a:ext cx="32074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449825C4-A6F0-965B-F6FA-A274D3163302}"/>
              </a:ext>
            </a:extLst>
          </p:cNvPr>
          <p:cNvSpPr txBox="1"/>
          <p:nvPr/>
        </p:nvSpPr>
        <p:spPr>
          <a:xfrm>
            <a:off x="6673235" y="4336239"/>
            <a:ext cx="3776034" cy="369332"/>
          </a:xfrm>
          <a:prstGeom prst="rect">
            <a:avLst/>
          </a:prstGeom>
          <a:noFill/>
        </p:spPr>
        <p:txBody>
          <a:bodyPr wrap="none" rtlCol="0">
            <a:spAutoFit/>
          </a:bodyPr>
          <a:lstStyle/>
          <a:p>
            <a:r>
              <a:rPr lang="es-ES" dirty="0">
                <a:latin typeface="Times New Roman" panose="02020603050405020304" pitchFamily="18" charset="0"/>
                <a:cs typeface="Times New Roman" panose="02020603050405020304" pitchFamily="18" charset="0"/>
              </a:rPr>
              <a:t>Torneo determinista de dos individuos</a:t>
            </a:r>
            <a:endParaRPr lang="es-MX"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856DEB3-6C02-FA45-BC8A-86EB694EA0CA}"/>
              </a:ext>
            </a:extLst>
          </p:cNvPr>
          <p:cNvSpPr txBox="1"/>
          <p:nvPr/>
        </p:nvSpPr>
        <p:spPr>
          <a:xfrm>
            <a:off x="6683555" y="4760615"/>
            <a:ext cx="633507" cy="369332"/>
          </a:xfrm>
          <a:prstGeom prst="rect">
            <a:avLst/>
          </a:prstGeom>
          <a:noFill/>
        </p:spPr>
        <p:txBody>
          <a:bodyPr wrap="none" rtlCol="0">
            <a:spAutoFit/>
          </a:bodyPr>
          <a:lstStyle/>
          <a:p>
            <a:r>
              <a:rPr lang="es-ES" dirty="0">
                <a:latin typeface="Times New Roman" panose="02020603050405020304" pitchFamily="18" charset="0"/>
                <a:cs typeface="Times New Roman" panose="02020603050405020304" pitchFamily="18" charset="0"/>
              </a:rPr>
              <a:t>SBX</a:t>
            </a:r>
            <a:endParaRPr lang="es-MX"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86E0B01E-EECB-AC49-7F4E-A9B1213D7553}"/>
              </a:ext>
            </a:extLst>
          </p:cNvPr>
          <p:cNvSpPr txBox="1"/>
          <p:nvPr/>
        </p:nvSpPr>
        <p:spPr>
          <a:xfrm>
            <a:off x="6683555" y="5161517"/>
            <a:ext cx="1197764" cy="369332"/>
          </a:xfrm>
          <a:prstGeom prst="rect">
            <a:avLst/>
          </a:prstGeom>
          <a:noFill/>
        </p:spPr>
        <p:txBody>
          <a:bodyPr wrap="none" rtlCol="0">
            <a:spAutoFit/>
          </a:bodyPr>
          <a:lstStyle/>
          <a:p>
            <a:r>
              <a:rPr lang="es-ES" dirty="0">
                <a:latin typeface="Times New Roman" panose="02020603050405020304" pitchFamily="18" charset="0"/>
                <a:cs typeface="Times New Roman" panose="02020603050405020304" pitchFamily="18" charset="0"/>
              </a:rPr>
              <a:t>Polinomial</a:t>
            </a:r>
            <a:endParaRPr lang="es-MX"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E6975B2-630A-2C79-7952-AABE0F5D11A0}"/>
              </a:ext>
            </a:extLst>
          </p:cNvPr>
          <p:cNvSpPr txBox="1"/>
          <p:nvPr/>
        </p:nvSpPr>
        <p:spPr>
          <a:xfrm>
            <a:off x="6683555" y="6036085"/>
            <a:ext cx="2223686" cy="369332"/>
          </a:xfrm>
          <a:prstGeom prst="rect">
            <a:avLst/>
          </a:prstGeom>
          <a:noFill/>
        </p:spPr>
        <p:txBody>
          <a:bodyPr wrap="none" rtlCol="0">
            <a:spAutoFit/>
          </a:bodyPr>
          <a:lstStyle/>
          <a:p>
            <a:r>
              <a:rPr lang="es-ES" dirty="0">
                <a:latin typeface="Times New Roman" panose="02020603050405020304" pitchFamily="18" charset="0"/>
                <a:cs typeface="Times New Roman" panose="02020603050405020304" pitchFamily="18" charset="0"/>
              </a:rPr>
              <a:t>Extintiva con elitismo</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6705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74A1-9605-DFED-01ED-B1E7797B38CE}"/>
              </a:ext>
            </a:extLst>
          </p:cNvPr>
          <p:cNvSpPr>
            <a:spLocks noGrp="1"/>
          </p:cNvSpPr>
          <p:nvPr>
            <p:ph type="title"/>
          </p:nvPr>
        </p:nvSpPr>
        <p:spPr/>
        <p:txBody>
          <a:bodyPr/>
          <a:lstStyle/>
          <a:p>
            <a:r>
              <a:rPr lang="es-ES"/>
              <a:t>Algoritmo genético: representación en reales</a:t>
            </a:r>
            <a:endParaRPr lang="es-MX" dirty="0"/>
          </a:p>
        </p:txBody>
      </p:sp>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17</a:t>
            </a:fld>
            <a:endParaRPr lang="es-MX"/>
          </a:p>
        </p:txBody>
      </p:sp>
      <p:pic>
        <p:nvPicPr>
          <p:cNvPr id="9" name="Picture 8">
            <a:extLst>
              <a:ext uri="{FF2B5EF4-FFF2-40B4-BE49-F238E27FC236}">
                <a16:creationId xmlns:a16="http://schemas.microsoft.com/office/drawing/2014/main" id="{9138DE75-42AF-9F07-94DF-CE01D053BF14}"/>
              </a:ext>
            </a:extLst>
          </p:cNvPr>
          <p:cNvPicPr>
            <a:picLocks noChangeAspect="1"/>
          </p:cNvPicPr>
          <p:nvPr/>
        </p:nvPicPr>
        <p:blipFill rotWithShape="1">
          <a:blip r:embed="rId2"/>
          <a:srcRect l="8594" t="12173" r="8998" b="6848"/>
          <a:stretch/>
        </p:blipFill>
        <p:spPr>
          <a:xfrm>
            <a:off x="0" y="0"/>
            <a:ext cx="10850698" cy="7188591"/>
          </a:xfrm>
          <a:prstGeom prst="rect">
            <a:avLst/>
          </a:prstGeom>
        </p:spPr>
      </p:pic>
      <p:sp>
        <p:nvSpPr>
          <p:cNvPr id="17" name="TextBox 16">
            <a:extLst>
              <a:ext uri="{FF2B5EF4-FFF2-40B4-BE49-F238E27FC236}">
                <a16:creationId xmlns:a16="http://schemas.microsoft.com/office/drawing/2014/main" id="{20A2D940-525A-0B57-916A-CABE60BF7B50}"/>
              </a:ext>
            </a:extLst>
          </p:cNvPr>
          <p:cNvSpPr txBox="1"/>
          <p:nvPr/>
        </p:nvSpPr>
        <p:spPr>
          <a:xfrm>
            <a:off x="6513342" y="126609"/>
            <a:ext cx="5500467" cy="206210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MX" sz="3200" b="1" i="0" dirty="0">
                <a:solidFill>
                  <a:srgbClr val="000000"/>
                </a:solidFill>
                <a:effectLst/>
                <a:latin typeface="Consolas" panose="020B0609020204030204" pitchFamily="49" charset="0"/>
              </a:rPr>
              <a:t>Función de </a:t>
            </a:r>
            <a:r>
              <a:rPr lang="es-MX" sz="3200" b="1" i="0" dirty="0" err="1">
                <a:solidFill>
                  <a:srgbClr val="000000"/>
                </a:solidFill>
                <a:effectLst/>
                <a:latin typeface="Consolas" panose="020B0609020204030204" pitchFamily="49" charset="0"/>
              </a:rPr>
              <a:t>Langermann</a:t>
            </a:r>
            <a:endParaRPr lang="es-MX" sz="3200" b="1" i="0" dirty="0">
              <a:solidFill>
                <a:srgbClr val="000000"/>
              </a:solidFill>
              <a:effectLst/>
              <a:latin typeface="Consolas" panose="020B0609020204030204" pitchFamily="49" charset="0"/>
            </a:endParaRPr>
          </a:p>
          <a:p>
            <a:endParaRPr lang="es-MX" sz="3200" b="1" dirty="0">
              <a:solidFill>
                <a:srgbClr val="000000"/>
              </a:solidFill>
              <a:latin typeface="Consolas" panose="020B0609020204030204" pitchFamily="49" charset="0"/>
            </a:endParaRPr>
          </a:p>
          <a:p>
            <a:endParaRPr lang="es-MX" sz="3200" dirty="0"/>
          </a:p>
          <a:p>
            <a:endParaRPr lang="es-MX" sz="3200" dirty="0"/>
          </a:p>
        </p:txBody>
      </p:sp>
      <mc:AlternateContent xmlns:mc="http://schemas.openxmlformats.org/markup-compatibility/2006" xmlns:a14="http://schemas.microsoft.com/office/drawing/2010/main">
        <mc:Choice Requires="a14">
          <p:sp>
            <p:nvSpPr>
              <p:cNvPr id="3" name="CuadroTexto 2">
                <a:extLst>
                  <a:ext uri="{FF2B5EF4-FFF2-40B4-BE49-F238E27FC236}">
                    <a16:creationId xmlns:a16="http://schemas.microsoft.com/office/drawing/2014/main" id="{C5B0A01C-9FB1-4888-DFB2-14CA415AA43F}"/>
                  </a:ext>
                </a:extLst>
              </p:cNvPr>
              <p:cNvSpPr txBox="1"/>
              <p:nvPr/>
            </p:nvSpPr>
            <p:spPr>
              <a:xfrm>
                <a:off x="7088864" y="702156"/>
                <a:ext cx="3870162" cy="8087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m:t>
                      </m:r>
                      <m:nary>
                        <m:naryPr>
                          <m:chr m:val="∑"/>
                          <m:ctrlPr>
                            <a:rPr lang="es-ES" b="0" i="1" smtClean="0">
                              <a:latin typeface="Cambria Math" panose="02040503050406030204" pitchFamily="18" charset="0"/>
                            </a:rPr>
                          </m:ctrlPr>
                        </m:naryPr>
                        <m:sub>
                          <m:r>
                            <m:rPr>
                              <m:brk m:alnAt="23"/>
                            </m:rPr>
                            <a:rPr lang="es-ES" b="0" i="1" smtClean="0">
                              <a:latin typeface="Cambria Math" panose="02040503050406030204" pitchFamily="18" charset="0"/>
                            </a:rPr>
                            <m:t>𝑖</m:t>
                          </m:r>
                          <m:r>
                            <a:rPr lang="es-ES" b="0" i="1" smtClean="0">
                              <a:latin typeface="Cambria Math" panose="02040503050406030204" pitchFamily="18" charset="0"/>
                            </a:rPr>
                            <m:t>=1</m:t>
                          </m:r>
                        </m:sub>
                        <m:sup>
                          <m:r>
                            <a:rPr lang="es-ES" b="0" i="1" smtClean="0">
                              <a:latin typeface="Cambria Math" panose="02040503050406030204" pitchFamily="18" charset="0"/>
                            </a:rPr>
                            <m:t>5</m:t>
                          </m:r>
                        </m:sup>
                        <m:e>
                          <m:f>
                            <m:fPr>
                              <m:ctrlPr>
                                <a:rPr lang="es-ES" b="0" i="1" smtClean="0">
                                  <a:latin typeface="Cambria Math" panose="02040503050406030204" pitchFamily="18" charset="0"/>
                                </a:rPr>
                              </m:ctrlPr>
                            </m:fPr>
                            <m:num>
                              <m:sSub>
                                <m:sSubPr>
                                  <m:ctrlPr>
                                    <a:rPr lang="es-ES" b="0" i="1" smtClean="0">
                                      <a:latin typeface="Cambria Math" panose="02040503050406030204" pitchFamily="18" charset="0"/>
                                    </a:rPr>
                                  </m:ctrlPr>
                                </m:sSubPr>
                                <m:e>
                                  <m:r>
                                    <a:rPr lang="es-ES" b="0" i="1" smtClean="0">
                                      <a:latin typeface="Cambria Math" panose="02040503050406030204" pitchFamily="18" charset="0"/>
                                    </a:rPr>
                                    <m:t>𝑐</m:t>
                                  </m:r>
                                </m:e>
                                <m:sub>
                                  <m:r>
                                    <a:rPr lang="es-ES" b="0" i="1" smtClean="0">
                                      <a:latin typeface="Cambria Math" panose="02040503050406030204" pitchFamily="18" charset="0"/>
                                    </a:rPr>
                                    <m:t>𝑖</m:t>
                                  </m:r>
                                </m:sub>
                              </m:sSub>
                              <m:r>
                                <m:rPr>
                                  <m:sty m:val="p"/>
                                </m:rPr>
                                <a:rPr lang="es-ES" b="0" i="0" smtClean="0">
                                  <a:latin typeface="Cambria Math" panose="02040503050406030204" pitchFamily="18" charset="0"/>
                                </a:rPr>
                                <m:t>cos</m:t>
                              </m:r>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n-US" b="0" i="1" smtClean="0">
                                              <a:latin typeface="Cambria Math" panose="02040503050406030204" pitchFamily="18" charset="0"/>
                                            </a:rPr>
                                            <m:t>𝑥</m:t>
                                          </m:r>
                                        </m:e>
                                        <m:sub>
                                          <m:r>
                                            <a:rPr lang="es-ES" b="0" i="1" smtClean="0">
                                              <a:latin typeface="Cambria Math" panose="02040503050406030204" pitchFamily="18" charset="0"/>
                                            </a:rPr>
                                            <m:t>1</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𝑖</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n-US" b="0" i="1" smtClean="0">
                                              <a:latin typeface="Cambria Math" panose="02040503050406030204" pitchFamily="18" charset="0"/>
                                            </a:rPr>
                                            <m:t>𝑥</m:t>
                                          </m:r>
                                        </m:e>
                                        <m:sub>
                                          <m:r>
                                            <a:rPr lang="es-ES" b="0" i="1" smtClean="0">
                                              <a:latin typeface="Cambria Math" panose="02040503050406030204" pitchFamily="18" charset="0"/>
                                            </a:rPr>
                                            <m:t>2</m:t>
                                          </m:r>
                                        </m:sub>
                                      </m:sSub>
                                      <m:r>
                                        <a:rPr lang="es-ES" b="0" i="1" smtClean="0">
                                          <a:latin typeface="Cambria Math" panose="02040503050406030204" pitchFamily="18" charset="0"/>
                                        </a:rPr>
                                        <m:t>−</m:t>
                                      </m:r>
                                      <m:sSub>
                                        <m:sSubPr>
                                          <m:ctrlPr>
                                            <a:rPr lang="es-ES" b="0" i="1" smtClean="0">
                                              <a:latin typeface="Cambria Math" panose="02040503050406030204" pitchFamily="18" charset="0"/>
                                            </a:rPr>
                                          </m:ctrlPr>
                                        </m:sSubPr>
                                        <m:e>
                                          <m:r>
                                            <a:rPr lang="es-ES" b="0" i="1" smtClean="0">
                                              <a:latin typeface="Cambria Math" panose="02040503050406030204" pitchFamily="18" charset="0"/>
                                            </a:rPr>
                                            <m:t>𝑏</m:t>
                                          </m:r>
                                        </m:e>
                                        <m:sub>
                                          <m:r>
                                            <a:rPr lang="es-ES" b="0" i="1" smtClean="0">
                                              <a:latin typeface="Cambria Math" panose="02040503050406030204" pitchFamily="18" charset="0"/>
                                            </a:rPr>
                                            <m:t>𝑖</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num>
                            <m:den>
                              <m:sSup>
                                <m:sSupPr>
                                  <m:ctrlPr>
                                    <a:rPr lang="es-ES" b="0" i="1" smtClean="0">
                                      <a:latin typeface="Cambria Math" panose="02040503050406030204" pitchFamily="18" charset="0"/>
                                    </a:rPr>
                                  </m:ctrlPr>
                                </m:sSupPr>
                                <m:e>
                                  <m:r>
                                    <a:rPr lang="es-ES" b="0" i="1" smtClean="0">
                                      <a:latin typeface="Cambria Math" panose="02040503050406030204" pitchFamily="18" charset="0"/>
                                    </a:rPr>
                                    <m:t>𝑒</m:t>
                                  </m:r>
                                </m:e>
                                <m:sup>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s-ES" i="1">
                                                          <a:latin typeface="Cambria Math" panose="02040503050406030204" pitchFamily="18" charset="0"/>
                                                        </a:rPr>
                                                      </m:ctrlPr>
                                                    </m:sSubPr>
                                                    <m:e>
                                                      <m:r>
                                                        <a:rPr lang="en-US" i="1">
                                                          <a:latin typeface="Cambria Math" panose="02040503050406030204" pitchFamily="18" charset="0"/>
                                                        </a:rPr>
                                                        <m:t>𝑥</m:t>
                                                      </m:r>
                                                    </m:e>
                                                    <m:sub>
                                                      <m:r>
                                                        <a:rPr lang="es-ES" i="1">
                                                          <a:latin typeface="Cambria Math" panose="02040503050406030204" pitchFamily="18" charset="0"/>
                                                        </a:rPr>
                                                        <m:t>1</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𝑖</m:t>
                                                      </m:r>
                                                    </m:sub>
                                                  </m:sSub>
                                                </m:e>
                                              </m:d>
                                            </m:e>
                                            <m:sup>
                                              <m:r>
                                                <a:rPr lang="en-US" i="1">
                                                  <a:latin typeface="Cambria Math" panose="02040503050406030204" pitchFamily="18" charset="0"/>
                                                </a:rPr>
                                                <m:t>2</m:t>
                                              </m:r>
                                            </m:sup>
                                          </m:sSup>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s-ES" i="1">
                                                      <a:latin typeface="Cambria Math" panose="02040503050406030204" pitchFamily="18" charset="0"/>
                                                    </a:rPr>
                                                  </m:ctrlPr>
                                                </m:sSubPr>
                                                <m:e>
                                                  <m:r>
                                                    <a:rPr lang="en-US" i="1">
                                                      <a:latin typeface="Cambria Math" panose="02040503050406030204" pitchFamily="18" charset="0"/>
                                                    </a:rPr>
                                                    <m:t>𝑥</m:t>
                                                  </m:r>
                                                </m:e>
                                                <m:sub>
                                                  <m:r>
                                                    <a:rPr lang="es-ES" i="1">
                                                      <a:latin typeface="Cambria Math" panose="02040503050406030204" pitchFamily="18" charset="0"/>
                                                    </a:rPr>
                                                    <m:t>2</m:t>
                                                  </m:r>
                                                </m:sub>
                                              </m:sSub>
                                              <m:r>
                                                <a:rPr lang="es-ES" i="1">
                                                  <a:latin typeface="Cambria Math" panose="02040503050406030204" pitchFamily="18" charset="0"/>
                                                </a:rPr>
                                                <m:t>−</m:t>
                                              </m:r>
                                              <m:sSub>
                                                <m:sSubPr>
                                                  <m:ctrlPr>
                                                    <a:rPr lang="es-ES" i="1">
                                                      <a:latin typeface="Cambria Math" panose="02040503050406030204" pitchFamily="18" charset="0"/>
                                                    </a:rPr>
                                                  </m:ctrlPr>
                                                </m:sSubPr>
                                                <m:e>
                                                  <m:r>
                                                    <a:rPr lang="es-ES" i="1">
                                                      <a:latin typeface="Cambria Math" panose="02040503050406030204" pitchFamily="18" charset="0"/>
                                                    </a:rPr>
                                                    <m:t>𝑏</m:t>
                                                  </m:r>
                                                </m:e>
                                                <m:sub>
                                                  <m:r>
                                                    <a:rPr lang="es-ES" i="1">
                                                      <a:latin typeface="Cambria Math" panose="02040503050406030204" pitchFamily="18" charset="0"/>
                                                    </a:rPr>
                                                    <m:t>𝑖</m:t>
                                                  </m:r>
                                                </m:sub>
                                              </m:sSub>
                                            </m:e>
                                          </m:d>
                                        </m:e>
                                        <m:sup>
                                          <m:r>
                                            <a:rPr lang="en-US" i="1">
                                              <a:latin typeface="Cambria Math" panose="02040503050406030204" pitchFamily="18" charset="0"/>
                                            </a:rPr>
                                            <m:t>2</m:t>
                                          </m:r>
                                        </m:sup>
                                      </m:sSup>
                                    </m:num>
                                    <m:den>
                                      <m:r>
                                        <a:rPr lang="en-US" b="0" i="1" smtClean="0">
                                          <a:latin typeface="Cambria Math" panose="02040503050406030204" pitchFamily="18" charset="0"/>
                                        </a:rPr>
                                        <m:t>𝜋</m:t>
                                      </m:r>
                                    </m:den>
                                  </m:f>
                                </m:sup>
                              </m:sSup>
                            </m:den>
                          </m:f>
                        </m:e>
                      </m:nary>
                    </m:oMath>
                  </m:oMathPara>
                </a14:m>
                <a:endParaRPr lang="es-ES" dirty="0"/>
              </a:p>
            </p:txBody>
          </p:sp>
        </mc:Choice>
        <mc:Fallback xmlns="">
          <p:sp>
            <p:nvSpPr>
              <p:cNvPr id="3" name="CuadroTexto 2">
                <a:extLst>
                  <a:ext uri="{FF2B5EF4-FFF2-40B4-BE49-F238E27FC236}">
                    <a16:creationId xmlns:a16="http://schemas.microsoft.com/office/drawing/2014/main" id="{C5B0A01C-9FB1-4888-DFB2-14CA415AA43F}"/>
                  </a:ext>
                </a:extLst>
              </p:cNvPr>
              <p:cNvSpPr txBox="1">
                <a:spLocks noRot="1" noChangeAspect="1" noMove="1" noResize="1" noEditPoints="1" noAdjustHandles="1" noChangeArrowheads="1" noChangeShapeType="1" noTextEdit="1"/>
              </p:cNvSpPr>
              <p:nvPr/>
            </p:nvSpPr>
            <p:spPr>
              <a:xfrm>
                <a:off x="7088864" y="702156"/>
                <a:ext cx="3870162" cy="808748"/>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CuadroTexto 4">
                <a:extLst>
                  <a:ext uri="{FF2B5EF4-FFF2-40B4-BE49-F238E27FC236}">
                    <a16:creationId xmlns:a16="http://schemas.microsoft.com/office/drawing/2014/main" id="{CAAF4CFE-0363-21CF-5CF8-E599C5FE7349}"/>
                  </a:ext>
                </a:extLst>
              </p:cNvPr>
              <p:cNvSpPr txBox="1"/>
              <p:nvPr/>
            </p:nvSpPr>
            <p:spPr>
              <a:xfrm>
                <a:off x="7000208" y="1704065"/>
                <a:ext cx="443204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s-E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3,5,2,1,7</m:t>
                          </m:r>
                        </m:e>
                      </m:d>
                      <m:r>
                        <a:rPr lang="en-US" b="0" i="1" smtClean="0">
                          <a:latin typeface="Cambria Math" panose="02040503050406030204" pitchFamily="18" charset="0"/>
                        </a:rPr>
                        <m:t> </m:t>
                      </m:r>
                      <m:r>
                        <a:rPr lang="en-US" b="0" i="1" smtClean="0">
                          <a:latin typeface="Cambria Math" panose="02040503050406030204" pitchFamily="18" charset="0"/>
                        </a:rPr>
                        <m:t>𝑏</m:t>
                      </m:r>
                      <m:r>
                        <a:rPr lang="es-ES" b="0" i="1" smtClean="0">
                          <a:latin typeface="Cambria Math" panose="02040503050406030204" pitchFamily="18" charset="0"/>
                        </a:rPr>
                        <m:t>=</m:t>
                      </m:r>
                      <m:d>
                        <m:dPr>
                          <m:begChr m:val="["/>
                          <m:endChr m:val="]"/>
                          <m:ctrlPr>
                            <a:rPr lang="es-ES" b="0" i="1" smtClean="0">
                              <a:latin typeface="Cambria Math" panose="02040503050406030204" pitchFamily="18" charset="0"/>
                            </a:rPr>
                          </m:ctrlPr>
                        </m:dPr>
                        <m:e>
                          <m:r>
                            <a:rPr lang="es-ES" b="0" i="1" smtClean="0">
                              <a:latin typeface="Cambria Math" panose="02040503050406030204" pitchFamily="18" charset="0"/>
                            </a:rPr>
                            <m:t>5,2,1,4,9</m:t>
                          </m:r>
                        </m:e>
                      </m:d>
                      <m:r>
                        <a:rPr lang="es-ES" b="0" i="1" smtClean="0">
                          <a:latin typeface="Cambria Math" panose="02040503050406030204" pitchFamily="18" charset="0"/>
                        </a:rPr>
                        <m:t> </m:t>
                      </m:r>
                      <m:r>
                        <a:rPr lang="es-ES" b="0" i="1" smtClean="0">
                          <a:latin typeface="Cambria Math" panose="02040503050406030204" pitchFamily="18" charset="0"/>
                        </a:rPr>
                        <m:t>𝑐</m:t>
                      </m:r>
                      <m:r>
                        <a:rPr lang="es-ES" b="0" i="1" smtClean="0">
                          <a:latin typeface="Cambria Math" panose="02040503050406030204" pitchFamily="18" charset="0"/>
                        </a:rPr>
                        <m:t>=[1,2,5,2,3]</m:t>
                      </m:r>
                    </m:oMath>
                  </m:oMathPara>
                </a14:m>
                <a:endParaRPr lang="es-ES" dirty="0"/>
              </a:p>
            </p:txBody>
          </p:sp>
        </mc:Choice>
        <mc:Fallback xmlns="">
          <p:sp>
            <p:nvSpPr>
              <p:cNvPr id="5" name="CuadroTexto 4">
                <a:extLst>
                  <a:ext uri="{FF2B5EF4-FFF2-40B4-BE49-F238E27FC236}">
                    <a16:creationId xmlns:a16="http://schemas.microsoft.com/office/drawing/2014/main" id="{CAAF4CFE-0363-21CF-5CF8-E599C5FE7349}"/>
                  </a:ext>
                </a:extLst>
              </p:cNvPr>
              <p:cNvSpPr txBox="1">
                <a:spLocks noRot="1" noChangeAspect="1" noMove="1" noResize="1" noEditPoints="1" noAdjustHandles="1" noChangeArrowheads="1" noChangeShapeType="1" noTextEdit="1"/>
              </p:cNvSpPr>
              <p:nvPr/>
            </p:nvSpPr>
            <p:spPr>
              <a:xfrm>
                <a:off x="7000208" y="1704065"/>
                <a:ext cx="4432046" cy="276999"/>
              </a:xfrm>
              <a:prstGeom prst="rect">
                <a:avLst/>
              </a:prstGeom>
              <a:blipFill>
                <a:blip r:embed="rId4"/>
                <a:stretch>
                  <a:fillRect l="-138" t="-2222" r="-1513" b="-40000"/>
                </a:stretch>
              </a:blipFill>
            </p:spPr>
            <p:txBody>
              <a:bodyPr/>
              <a:lstStyle/>
              <a:p>
                <a:r>
                  <a:rPr lang="es-ES">
                    <a:noFill/>
                  </a:rPr>
                  <a:t> </a:t>
                </a:r>
              </a:p>
            </p:txBody>
          </p:sp>
        </mc:Fallback>
      </mc:AlternateContent>
    </p:spTree>
    <p:extLst>
      <p:ext uri="{BB962C8B-B14F-4D97-AF65-F5344CB8AC3E}">
        <p14:creationId xmlns:p14="http://schemas.microsoft.com/office/powerpoint/2010/main" val="2468214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EC169-E9EB-5568-DB31-4D47DA709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0F47F-46D0-0828-9625-333A2CFB7B95}"/>
              </a:ext>
            </a:extLst>
          </p:cNvPr>
          <p:cNvSpPr>
            <a:spLocks noGrp="1"/>
          </p:cNvSpPr>
          <p:nvPr>
            <p:ph type="title"/>
          </p:nvPr>
        </p:nvSpPr>
        <p:spPr/>
        <p:txBody>
          <a:bodyPr/>
          <a:lstStyle/>
          <a:p>
            <a:r>
              <a:rPr lang="es-ES" dirty="0"/>
              <a:t>Tarea 1. minimizar la Función de </a:t>
            </a:r>
            <a:r>
              <a:rPr lang="es-ES" dirty="0" err="1"/>
              <a:t>Langermann</a:t>
            </a:r>
            <a:endParaRPr lang="es-MX" dirty="0"/>
          </a:p>
        </p:txBody>
      </p:sp>
      <p:sp>
        <p:nvSpPr>
          <p:cNvPr id="11" name="TextBox 10">
            <a:extLst>
              <a:ext uri="{FF2B5EF4-FFF2-40B4-BE49-F238E27FC236}">
                <a16:creationId xmlns:a16="http://schemas.microsoft.com/office/drawing/2014/main" id="{93D7CA13-3DF5-7410-7532-CF4666787AA1}"/>
              </a:ext>
            </a:extLst>
          </p:cNvPr>
          <p:cNvSpPr txBox="1"/>
          <p:nvPr/>
        </p:nvSpPr>
        <p:spPr>
          <a:xfrm>
            <a:off x="45888" y="3808628"/>
            <a:ext cx="7245458" cy="2862322"/>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Gill Sans MT (Títulos)"/>
                <a:ea typeface="Calibri" panose="020F0502020204030204" pitchFamily="34" charset="0"/>
                <a:cs typeface="Times New Roman" panose="02020603050405020304" pitchFamily="18" charset="0"/>
              </a:rPr>
              <a:t>Ejecución 1 (100 generaciones) ---------mejor solución encontrada</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Gill Sans MT (Títulos)"/>
                <a:ea typeface="Calibri" panose="020F0502020204030204" pitchFamily="34" charset="0"/>
                <a:cs typeface="Times New Roman" panose="02020603050405020304" pitchFamily="18" charset="0"/>
              </a:rPr>
              <a:t>Ejecución 2 (100 generaciones) ---------mejor solución encontrada</a:t>
            </a:r>
            <a:endParaRPr kumimoji="0" lang="es-MX" sz="1800" b="1" i="0" u="none" strike="noStrike" kern="1200" cap="none" spc="0" normalizeH="0" baseline="0" noProof="0" dirty="0">
              <a:ln>
                <a:noFill/>
              </a:ln>
              <a:solidFill>
                <a:prstClr val="black"/>
              </a:solidFill>
              <a:effectLst/>
              <a:uLnTx/>
              <a:uFillTx/>
              <a:latin typeface="Gill Sans MT (Títulos)"/>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Gill Sans MT (Títulos)"/>
                <a:ea typeface="Calibri" panose="020F0502020204030204" pitchFamily="34" charset="0"/>
                <a:cs typeface="Times New Roman" panose="02020603050405020304" pitchFamily="18" charset="0"/>
              </a:rPr>
              <a:t>Ejecución 3 (100 generaciones) ---------mejor solución encontrada</a:t>
            </a:r>
            <a:endParaRPr kumimoji="0" lang="es-MX" sz="1800" b="1" i="0" u="none" strike="noStrike" kern="1200" cap="none" spc="0" normalizeH="0" baseline="0" noProof="0" dirty="0">
              <a:ln>
                <a:noFill/>
              </a:ln>
              <a:solidFill>
                <a:prstClr val="black"/>
              </a:solidFill>
              <a:effectLst/>
              <a:uLnTx/>
              <a:uFillTx/>
              <a:latin typeface="Gill Sans MT (Títulos)"/>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Gill Sans MT (Títulos)"/>
                <a:ea typeface="+mn-ea"/>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Gill Sans MT (Títulos)"/>
                <a:ea typeface="+mn-ea"/>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Gill Sans MT (Títulos)"/>
                <a:ea typeface="+mn-ea"/>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Gill Sans MT (Títulos)"/>
                <a:ea typeface="Calibri" panose="020F0502020204030204" pitchFamily="34" charset="0"/>
                <a:cs typeface="Times New Roman" panose="02020603050405020304" pitchFamily="18" charset="0"/>
              </a:rPr>
              <a:t>Ejecución 10 (100 generaciones) ---------mejor solución encontrada</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s-MX" sz="1800" b="1" i="0" u="none" strike="noStrike" kern="1200" cap="none" spc="0" normalizeH="0" baseline="0" noProof="0" dirty="0">
              <a:ln>
                <a:noFill/>
              </a:ln>
              <a:solidFill>
                <a:prstClr val="black"/>
              </a:solidFill>
              <a:effectLst/>
              <a:uLnTx/>
              <a:uFillTx/>
              <a:latin typeface="Gill Sans MT (Títulos)"/>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s-MX" sz="1800" b="1" i="0" u="none" strike="noStrike" kern="1200" cap="none" spc="0" normalizeH="0" baseline="0" noProof="0" dirty="0">
              <a:ln>
                <a:noFill/>
              </a:ln>
              <a:solidFill>
                <a:prstClr val="black"/>
              </a:solidFill>
              <a:effectLst/>
              <a:uLnTx/>
              <a:uFillTx/>
              <a:latin typeface="Gill Sans MT (Títulos)"/>
              <a:ea typeface="+mn-ea"/>
              <a:cs typeface="Times New Roman" panose="02020603050405020304" pitchFamily="18" charset="0"/>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s-MX" sz="1800" b="1" i="0" u="none" strike="noStrike" kern="1200" cap="none" spc="0" normalizeH="0" baseline="0" noProof="0" dirty="0">
              <a:ln>
                <a:noFill/>
              </a:ln>
              <a:solidFill>
                <a:prstClr val="black"/>
              </a:solidFill>
              <a:effectLst/>
              <a:uLnTx/>
              <a:uFillTx/>
              <a:latin typeface="Gill Sans MT (Títulos)"/>
              <a:ea typeface="+mn-ea"/>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60FFBCA3-D507-D7DB-109E-0FD2D48D4417}"/>
              </a:ext>
            </a:extLst>
          </p:cNvPr>
          <p:cNvCxnSpPr>
            <a:cxnSpLocks/>
          </p:cNvCxnSpPr>
          <p:nvPr/>
        </p:nvCxnSpPr>
        <p:spPr>
          <a:xfrm>
            <a:off x="7201927" y="4060703"/>
            <a:ext cx="956603" cy="436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EC2BAF14-0357-8021-8FB1-051F8F46298D}"/>
              </a:ext>
            </a:extLst>
          </p:cNvPr>
          <p:cNvCxnSpPr>
            <a:cxnSpLocks/>
          </p:cNvCxnSpPr>
          <p:nvPr/>
        </p:nvCxnSpPr>
        <p:spPr>
          <a:xfrm>
            <a:off x="7201927" y="4278903"/>
            <a:ext cx="956603" cy="4025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FFB39B6-60AD-E183-BDAA-FC3DBFEC508E}"/>
              </a:ext>
            </a:extLst>
          </p:cNvPr>
          <p:cNvCxnSpPr>
            <a:cxnSpLocks/>
          </p:cNvCxnSpPr>
          <p:nvPr/>
        </p:nvCxnSpPr>
        <p:spPr>
          <a:xfrm flipV="1">
            <a:off x="7201927" y="5181264"/>
            <a:ext cx="956603" cy="49722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aphicFrame>
        <p:nvGraphicFramePr>
          <p:cNvPr id="16" name="Table 16">
            <a:extLst>
              <a:ext uri="{FF2B5EF4-FFF2-40B4-BE49-F238E27FC236}">
                <a16:creationId xmlns:a16="http://schemas.microsoft.com/office/drawing/2014/main" id="{07CAA732-1319-2A42-9A72-3000E8F17FB3}"/>
              </a:ext>
            </a:extLst>
          </p:cNvPr>
          <p:cNvGraphicFramePr>
            <a:graphicFrameLocks noGrp="1"/>
          </p:cNvGraphicFramePr>
          <p:nvPr>
            <p:extLst>
              <p:ext uri="{D42A27DB-BD31-4B8C-83A1-F6EECF244321}">
                <p14:modId xmlns:p14="http://schemas.microsoft.com/office/powerpoint/2010/main" val="2267070174"/>
              </p:ext>
            </p:extLst>
          </p:nvPr>
        </p:nvGraphicFramePr>
        <p:xfrm>
          <a:off x="8707167" y="3996187"/>
          <a:ext cx="3409344" cy="1854200"/>
        </p:xfrm>
        <a:graphic>
          <a:graphicData uri="http://schemas.openxmlformats.org/drawingml/2006/table">
            <a:tbl>
              <a:tblPr firstRow="1" bandRow="1">
                <a:tableStyleId>{5C22544A-7EE6-4342-B048-85BDC9FD1C3A}</a:tableStyleId>
              </a:tblPr>
              <a:tblGrid>
                <a:gridCol w="1240817">
                  <a:extLst>
                    <a:ext uri="{9D8B030D-6E8A-4147-A177-3AD203B41FA5}">
                      <a16:colId xmlns:a16="http://schemas.microsoft.com/office/drawing/2014/main" val="3662923882"/>
                    </a:ext>
                  </a:extLst>
                </a:gridCol>
                <a:gridCol w="1090062">
                  <a:extLst>
                    <a:ext uri="{9D8B030D-6E8A-4147-A177-3AD203B41FA5}">
                      <a16:colId xmlns:a16="http://schemas.microsoft.com/office/drawing/2014/main" val="2311340084"/>
                    </a:ext>
                  </a:extLst>
                </a:gridCol>
                <a:gridCol w="1078465">
                  <a:extLst>
                    <a:ext uri="{9D8B030D-6E8A-4147-A177-3AD203B41FA5}">
                      <a16:colId xmlns:a16="http://schemas.microsoft.com/office/drawing/2014/main" val="3876272242"/>
                    </a:ext>
                  </a:extLst>
                </a:gridCol>
              </a:tblGrid>
              <a:tr h="370840">
                <a:tc>
                  <a:txBody>
                    <a:bodyPr/>
                    <a:lstStyle/>
                    <a:p>
                      <a:r>
                        <a:rPr lang="es-ES" sz="1400" dirty="0">
                          <a:solidFill>
                            <a:schemeClr val="tx1"/>
                          </a:solidFill>
                        </a:rPr>
                        <a:t>Indicador</a:t>
                      </a:r>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400" dirty="0">
                          <a:solidFill>
                            <a:schemeClr val="tx1"/>
                          </a:solidFill>
                        </a:rPr>
                        <a:t>Variante 1</a:t>
                      </a:r>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ES" sz="1400" dirty="0">
                          <a:solidFill>
                            <a:schemeClr val="tx1"/>
                          </a:solidFill>
                        </a:rPr>
                        <a:t>Variante 2</a:t>
                      </a:r>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7975881"/>
                  </a:ext>
                </a:extLst>
              </a:tr>
              <a:tr h="370840">
                <a:tc>
                  <a:txBody>
                    <a:bodyPr/>
                    <a:lstStyle/>
                    <a:p>
                      <a:r>
                        <a:rPr lang="es-ES" sz="1400" dirty="0">
                          <a:solidFill>
                            <a:schemeClr val="tx1"/>
                          </a:solidFill>
                        </a:rPr>
                        <a:t>Mejor</a:t>
                      </a:r>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7078096"/>
                  </a:ext>
                </a:extLst>
              </a:tr>
              <a:tr h="370840">
                <a:tc>
                  <a:txBody>
                    <a:bodyPr/>
                    <a:lstStyle/>
                    <a:p>
                      <a:r>
                        <a:rPr lang="es-ES" sz="1400" dirty="0">
                          <a:solidFill>
                            <a:schemeClr val="tx1"/>
                          </a:solidFill>
                        </a:rPr>
                        <a:t>Media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MX" sz="14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4696961"/>
                  </a:ext>
                </a:extLst>
              </a:tr>
              <a:tr h="370840">
                <a:tc>
                  <a:txBody>
                    <a:bodyPr/>
                    <a:lstStyle/>
                    <a:p>
                      <a:r>
                        <a:rPr lang="es-ES" sz="1400" dirty="0">
                          <a:solidFill>
                            <a:schemeClr val="tx1"/>
                          </a:solidFill>
                        </a:rPr>
                        <a:t>Peor</a:t>
                      </a:r>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3912951"/>
                  </a:ext>
                </a:extLst>
              </a:tr>
              <a:tr h="370840">
                <a:tc>
                  <a:txBody>
                    <a:bodyPr/>
                    <a:lstStyle/>
                    <a:p>
                      <a:r>
                        <a:rPr lang="es-ES" sz="1400" dirty="0" err="1">
                          <a:solidFill>
                            <a:schemeClr val="tx1"/>
                          </a:solidFill>
                        </a:rPr>
                        <a:t>Desv</a:t>
                      </a:r>
                      <a:r>
                        <a:rPr lang="es-ES" sz="1400" dirty="0">
                          <a:solidFill>
                            <a:schemeClr val="tx1"/>
                          </a:solidFill>
                        </a:rPr>
                        <a:t>. </a:t>
                      </a:r>
                      <a:r>
                        <a:rPr lang="es-ES" sz="1400" dirty="0" err="1">
                          <a:solidFill>
                            <a:schemeClr val="tx1"/>
                          </a:solidFill>
                        </a:rPr>
                        <a:t>estandar</a:t>
                      </a:r>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s-MX"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9510140"/>
                  </a:ext>
                </a:extLst>
              </a:tr>
            </a:tbl>
          </a:graphicData>
        </a:graphic>
      </p:graphicFrame>
      <p:cxnSp>
        <p:nvCxnSpPr>
          <p:cNvPr id="17" name="Straight Arrow Connector 16">
            <a:extLst>
              <a:ext uri="{FF2B5EF4-FFF2-40B4-BE49-F238E27FC236}">
                <a16:creationId xmlns:a16="http://schemas.microsoft.com/office/drawing/2014/main" id="{773EC606-E3C5-113D-59DB-4A439DD970F7}"/>
              </a:ext>
            </a:extLst>
          </p:cNvPr>
          <p:cNvCxnSpPr>
            <a:cxnSpLocks/>
          </p:cNvCxnSpPr>
          <p:nvPr/>
        </p:nvCxnSpPr>
        <p:spPr>
          <a:xfrm>
            <a:off x="7201927" y="4575020"/>
            <a:ext cx="956603" cy="2889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Left Brace 20">
            <a:extLst>
              <a:ext uri="{FF2B5EF4-FFF2-40B4-BE49-F238E27FC236}">
                <a16:creationId xmlns:a16="http://schemas.microsoft.com/office/drawing/2014/main" id="{0CF1EF97-161D-E690-729D-D2C37EDCF5D0}"/>
              </a:ext>
            </a:extLst>
          </p:cNvPr>
          <p:cNvSpPr/>
          <p:nvPr/>
        </p:nvSpPr>
        <p:spPr>
          <a:xfrm>
            <a:off x="8144463" y="3996187"/>
            <a:ext cx="506437" cy="18542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a:ln>
                <a:noFill/>
              </a:ln>
              <a:solidFill>
                <a:prstClr val="black"/>
              </a:solidFill>
              <a:effectLst/>
              <a:uLnTx/>
              <a:uFillTx/>
              <a:latin typeface="Gill Sans MT" panose="020B0502020104020203"/>
              <a:ea typeface="+mn-ea"/>
              <a:cs typeface="+mn-cs"/>
            </a:endParaRPr>
          </a:p>
        </p:txBody>
      </p:sp>
      <p:sp>
        <p:nvSpPr>
          <p:cNvPr id="23" name="TextBox 22">
            <a:extLst>
              <a:ext uri="{FF2B5EF4-FFF2-40B4-BE49-F238E27FC236}">
                <a16:creationId xmlns:a16="http://schemas.microsoft.com/office/drawing/2014/main" id="{283E43B8-4683-97EF-1EF8-F660CAE445FB}"/>
              </a:ext>
            </a:extLst>
          </p:cNvPr>
          <p:cNvSpPr txBox="1"/>
          <p:nvPr/>
        </p:nvSpPr>
        <p:spPr>
          <a:xfrm>
            <a:off x="480529" y="1934156"/>
            <a:ext cx="11252762" cy="2031325"/>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ES" sz="1800" b="1" i="0" u="none" strike="noStrike" kern="1200" cap="none" spc="0" normalizeH="0" baseline="0" noProof="0" dirty="0">
                <a:ln>
                  <a:noFill/>
                </a:ln>
                <a:solidFill>
                  <a:prstClr val="black"/>
                </a:solidFill>
                <a:effectLst/>
                <a:uLnTx/>
                <a:uFillTx/>
                <a:latin typeface="Gill Sans MT (Títulos)"/>
                <a:ea typeface="+mn-ea"/>
                <a:cs typeface="Times New Roman" panose="02020603050405020304" pitchFamily="18" charset="0"/>
              </a:rPr>
              <a:t>Procedimiento: </a:t>
            </a:r>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r>
              <a:rPr lang="es-ES" b="1" dirty="0">
                <a:solidFill>
                  <a:prstClr val="black"/>
                </a:solidFill>
                <a:latin typeface="Gill Sans MT (Títulos)"/>
                <a:cs typeface="Times New Roman" panose="02020603050405020304" pitchFamily="18" charset="0"/>
              </a:rPr>
              <a:t>Ajustar los parámetros del algoritmo con algunas pruebas preliminares.</a:t>
            </a:r>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endParaRPr kumimoji="0" lang="es-ES" sz="1800" b="1" i="0" u="none" strike="noStrike" kern="1200" cap="none" spc="0" normalizeH="0" baseline="0" noProof="0" dirty="0">
              <a:ln>
                <a:noFill/>
              </a:ln>
              <a:solidFill>
                <a:prstClr val="black"/>
              </a:solidFill>
              <a:effectLst/>
              <a:uLnTx/>
              <a:uFillTx/>
              <a:latin typeface="Gill Sans MT (Títulos)"/>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 typeface="+mj-lt"/>
              <a:buAutoNum type="arabicPeriod"/>
              <a:tabLst/>
              <a:defRPr/>
            </a:pPr>
            <a:r>
              <a:rPr kumimoji="0" lang="es-ES" sz="1800" b="1" i="0" u="none" strike="noStrike" kern="1200" cap="none" spc="0" normalizeH="0" baseline="0" noProof="0" dirty="0">
                <a:ln>
                  <a:noFill/>
                </a:ln>
                <a:solidFill>
                  <a:prstClr val="black"/>
                </a:solidFill>
                <a:effectLst/>
                <a:uLnTx/>
                <a:uFillTx/>
                <a:latin typeface="Gill Sans MT (Títulos)"/>
                <a:ea typeface="+mn-ea"/>
                <a:cs typeface="Times New Roman" panose="02020603050405020304" pitchFamily="18" charset="0"/>
              </a:rPr>
              <a:t>Se ejecuta 10 veces (     ) el algoritmo (en cada ejecución se corren 200 generaciones).  En cada ejecución debe obtenerse la mejor solución. De las 10 soluciones obtener la mejor, la mediana, y la peor.</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s-ES" sz="1800" b="1" i="0" u="none" strike="noStrike" kern="1200" cap="none" spc="0" normalizeH="0" baseline="0" noProof="0" dirty="0">
              <a:ln>
                <a:noFill/>
              </a:ln>
              <a:solidFill>
                <a:prstClr val="black"/>
              </a:solidFill>
              <a:effectLst/>
              <a:uLnTx/>
              <a:uFillTx/>
              <a:latin typeface="Gill Sans MT (Títulos)"/>
              <a:ea typeface="+mn-ea"/>
              <a:cs typeface="Times New Roman" panose="02020603050405020304" pitchFamily="18" charset="0"/>
            </a:endParaRPr>
          </a:p>
        </p:txBody>
      </p:sp>
      <p:pic>
        <p:nvPicPr>
          <p:cNvPr id="4" name="Imagen 3">
            <a:extLst>
              <a:ext uri="{FF2B5EF4-FFF2-40B4-BE49-F238E27FC236}">
                <a16:creationId xmlns:a16="http://schemas.microsoft.com/office/drawing/2014/main" id="{C6325ABC-B0A7-6830-E09D-206ACAEC92B9}"/>
              </a:ext>
            </a:extLst>
          </p:cNvPr>
          <p:cNvPicPr>
            <a:picLocks noChangeAspect="1"/>
          </p:cNvPicPr>
          <p:nvPr/>
        </p:nvPicPr>
        <p:blipFill>
          <a:blip r:embed="rId2"/>
          <a:stretch>
            <a:fillRect/>
          </a:stretch>
        </p:blipFill>
        <p:spPr>
          <a:xfrm>
            <a:off x="3322618" y="2780082"/>
            <a:ext cx="345999" cy="339471"/>
          </a:xfrm>
          <a:prstGeom prst="rect">
            <a:avLst/>
          </a:prstGeom>
        </p:spPr>
      </p:pic>
    </p:spTree>
    <p:extLst>
      <p:ext uri="{BB962C8B-B14F-4D97-AF65-F5344CB8AC3E}">
        <p14:creationId xmlns:p14="http://schemas.microsoft.com/office/powerpoint/2010/main" val="263420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EC169-E9EB-5568-DB31-4D47DA70935D}"/>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93D7CA13-3DF5-7410-7532-CF4666787AA1}"/>
              </a:ext>
            </a:extLst>
          </p:cNvPr>
          <p:cNvSpPr txBox="1"/>
          <p:nvPr/>
        </p:nvSpPr>
        <p:spPr>
          <a:xfrm>
            <a:off x="464234" y="1900282"/>
            <a:ext cx="11296357" cy="2308324"/>
          </a:xfrm>
          <a:prstGeom prst="rect">
            <a:avLst/>
          </a:prstGeom>
          <a:noFill/>
        </p:spPr>
        <p:txBody>
          <a:bodyPr wrap="square">
            <a:spAutoFit/>
          </a:bodyPr>
          <a:lstStyle/>
          <a:p>
            <a:pPr algn="just"/>
            <a:r>
              <a:rPr lang="es-ES" sz="1800" b="1" dirty="0">
                <a:latin typeface="Gill Sans MT (Títulos)"/>
                <a:ea typeface="Calibri" panose="020F0502020204030204" pitchFamily="34" charset="0"/>
                <a:cs typeface="Times New Roman" panose="02020603050405020304" pitchFamily="18" charset="0"/>
              </a:rPr>
              <a:t>Entrega: un reporte desde se declare el problema, se describan brevemente el algoritmo, se declaren los parámetros utilizados, y se haga una breve discusión sobre la tabla de resultados </a:t>
            </a:r>
          </a:p>
          <a:p>
            <a:pPr algn="just"/>
            <a:endParaRPr lang="es-ES" b="1" dirty="0">
              <a:latin typeface="Gill Sans MT (Títulos)"/>
              <a:ea typeface="Calibri" panose="020F0502020204030204" pitchFamily="34" charset="0"/>
              <a:cs typeface="Times New Roman" panose="02020603050405020304" pitchFamily="18" charset="0"/>
            </a:endParaRPr>
          </a:p>
          <a:p>
            <a:pPr algn="just"/>
            <a:r>
              <a:rPr lang="es-ES" sz="1800" b="1" dirty="0">
                <a:latin typeface="Gill Sans MT (Títulos)"/>
                <a:ea typeface="Calibri" panose="020F0502020204030204" pitchFamily="34" charset="0"/>
                <a:cs typeface="Times New Roman" panose="02020603050405020304" pitchFamily="18" charset="0"/>
              </a:rPr>
              <a:t>La discusión de resultados de media página</a:t>
            </a:r>
            <a:r>
              <a:rPr lang="es-ES" b="1" dirty="0">
                <a:latin typeface="Gill Sans MT (Títulos)"/>
                <a:ea typeface="Calibri" panose="020F0502020204030204" pitchFamily="34" charset="0"/>
                <a:cs typeface="Times New Roman" panose="02020603050405020304" pitchFamily="18" charset="0"/>
              </a:rPr>
              <a:t> </a:t>
            </a:r>
            <a:r>
              <a:rPr lang="es-ES" sz="1800" b="1" dirty="0">
                <a:latin typeface="Gill Sans MT (Títulos)"/>
                <a:ea typeface="Calibri" panose="020F0502020204030204" pitchFamily="34" charset="0"/>
                <a:cs typeface="Times New Roman" panose="02020603050405020304" pitchFamily="18" charset="0"/>
              </a:rPr>
              <a:t>(cómo se desempeñó el algoritmo, influyó la existencia de mínimos locales en el desempeño, fue estable, por qué considera los valores de parámetros seleccionados por usted funcionaron mejor…)</a:t>
            </a:r>
          </a:p>
          <a:p>
            <a:pPr algn="just"/>
            <a:endParaRPr lang="es-MX" b="1" dirty="0">
              <a:latin typeface="Gill Sans MT (Títulos)"/>
              <a:cs typeface="Times New Roman" panose="02020603050405020304" pitchFamily="18" charset="0"/>
            </a:endParaRPr>
          </a:p>
          <a:p>
            <a:pPr algn="just"/>
            <a:r>
              <a:rPr lang="es-MX" b="1" dirty="0">
                <a:latin typeface="Gill Sans MT (Títulos)"/>
                <a:cs typeface="Times New Roman" panose="02020603050405020304" pitchFamily="18" charset="0"/>
              </a:rPr>
              <a:t>Formato: un comprimido con nombres y apellidos, dentro Documento PDF y códigos.</a:t>
            </a:r>
          </a:p>
        </p:txBody>
      </p:sp>
      <p:sp>
        <p:nvSpPr>
          <p:cNvPr id="5" name="Title 1">
            <a:extLst>
              <a:ext uri="{FF2B5EF4-FFF2-40B4-BE49-F238E27FC236}">
                <a16:creationId xmlns:a16="http://schemas.microsoft.com/office/drawing/2014/main" id="{A15D77DA-E095-BD7A-BFCD-35D36A93158A}"/>
              </a:ext>
            </a:extLst>
          </p:cNvPr>
          <p:cNvSpPr>
            <a:spLocks noGrp="1"/>
          </p:cNvSpPr>
          <p:nvPr>
            <p:ph type="title"/>
          </p:nvPr>
        </p:nvSpPr>
        <p:spPr>
          <a:xfrm>
            <a:off x="581192" y="702156"/>
            <a:ext cx="11029616" cy="1013800"/>
          </a:xfrm>
        </p:spPr>
        <p:txBody>
          <a:bodyPr/>
          <a:lstStyle/>
          <a:p>
            <a:r>
              <a:rPr lang="es-ES" dirty="0"/>
              <a:t>Tarea 1. minimizar la Función de </a:t>
            </a:r>
            <a:r>
              <a:rPr lang="es-ES" dirty="0" err="1"/>
              <a:t>Langermann</a:t>
            </a:r>
            <a:endParaRPr lang="es-MX" dirty="0"/>
          </a:p>
        </p:txBody>
      </p:sp>
    </p:spTree>
    <p:extLst>
      <p:ext uri="{BB962C8B-B14F-4D97-AF65-F5344CB8AC3E}">
        <p14:creationId xmlns:p14="http://schemas.microsoft.com/office/powerpoint/2010/main" val="216851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3412729"/>
          </a:xfrm>
          <a:prstGeom prst="rect">
            <a:avLst/>
          </a:prstGeom>
          <a:noFill/>
        </p:spPr>
        <p:txBody>
          <a:bodyPr wrap="square">
            <a:spAutoFit/>
          </a:bodyPr>
          <a:lstStyle/>
          <a:p>
            <a:pPr marL="0" marR="0">
              <a:lnSpc>
                <a:spcPct val="150000"/>
              </a:lnSpc>
              <a:spcBef>
                <a:spcPts val="0"/>
              </a:spcBef>
              <a:spcAft>
                <a:spcPts val="1200"/>
              </a:spcAft>
            </a:pPr>
            <a:r>
              <a:rPr lang="es-ES_tradnl"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Mutación</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marR="0" indent="-285750" algn="just">
              <a:lnSpc>
                <a:spcPct val="150000"/>
              </a:lnSpc>
              <a:spcBef>
                <a:spcPts val="0"/>
              </a:spcBef>
              <a:spcAft>
                <a:spcPts val="1200"/>
              </a:spcAft>
              <a:buFont typeface="Arial" panose="020B0604020202020204" pitchFamily="34" charset="0"/>
              <a:buChar cha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El operador de mutación provoca que las variables del individuo transformen su valor de forma aleatoria. Las variables mutan con cierta probabilidad </a:t>
            </a:r>
            <a:r>
              <a:rPr lang="es-ES_tradnl" sz="1800" i="1" dirty="0">
                <a:effectLst/>
                <a:latin typeface="Times New Roman" panose="02020603050405020304" pitchFamily="18" charset="0"/>
                <a:ea typeface="Calibri" panose="020F0502020204030204" pitchFamily="34" charset="0"/>
                <a:cs typeface="Times New Roman" panose="02020603050405020304" pitchFamily="18" charset="0"/>
              </a:rPr>
              <a:t>Pm</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Con esta operación se imita el comportamiento que ocurre en la naturaleza cuando se produce un error de copia en la descendencia. </a:t>
            </a:r>
          </a:p>
          <a:p>
            <a:pPr marL="285750" marR="0" indent="-285750" algn="just">
              <a:lnSpc>
                <a:spcPct val="150000"/>
              </a:lnSpc>
              <a:spcBef>
                <a:spcPts val="0"/>
              </a:spcBef>
              <a:spcAft>
                <a:spcPts val="1200"/>
              </a:spcAft>
              <a:buFont typeface="Arial" panose="020B0604020202020204" pitchFamily="34" charset="0"/>
              <a:buChar char="•"/>
            </a:pPr>
            <a:endParaRPr lang="es-ES_tradnl" dirty="0">
              <a:latin typeface="Times New Roman" panose="02020603050405020304" pitchFamily="18" charset="0"/>
              <a:ea typeface="Calibri" panose="020F0502020204030204" pitchFamily="34" charset="0"/>
              <a:cs typeface="Times New Roman" panose="02020603050405020304" pitchFamily="18" charset="0"/>
            </a:endParaRPr>
          </a:p>
          <a:p>
            <a:pPr marL="285750" marR="0" indent="-285750" algn="just">
              <a:lnSpc>
                <a:spcPct val="150000"/>
              </a:lnSpc>
              <a:spcBef>
                <a:spcPts val="0"/>
              </a:spcBef>
              <a:spcAft>
                <a:spcPts val="1200"/>
              </a:spcAft>
              <a:buFont typeface="Arial" panose="020B0604020202020204" pitchFamily="34" charset="0"/>
              <a:buChar char="•"/>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La razón de mutación es muy baja, generalmente menor al 5 %. Sin embargo, se realizan mutaciones para garantizar que ningún punto del espacio de búsqueda tenga una probabilidad nula de ser examinado.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8734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3</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1442959"/>
          </a:xfrm>
          <a:prstGeom prst="rect">
            <a:avLst/>
          </a:prstGeom>
          <a:noFill/>
        </p:spPr>
        <p:txBody>
          <a:bodyPr wrap="square">
            <a:spAutoFit/>
          </a:bodyPr>
          <a:lstStyle/>
          <a:p>
            <a:pPr marL="0" marR="0">
              <a:lnSpc>
                <a:spcPct val="150000"/>
              </a:lnSpc>
              <a:spcBef>
                <a:spcPts val="0"/>
              </a:spcBef>
              <a:spcAft>
                <a:spcPts val="1200"/>
              </a:spcAft>
            </a:pPr>
            <a:r>
              <a:rPr lang="es-ES_tradnl"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Probabilidad de </a:t>
            </a:r>
            <a:r>
              <a:rPr lang="es-ES_tradnl" sz="1800" b="1"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mutaci</a:t>
            </a:r>
            <a:r>
              <a:rPr lang="es-ES" b="1"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ón</a:t>
            </a:r>
            <a:r>
              <a:rPr lang="es-ES_tradnl"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(Pm)</a:t>
            </a:r>
          </a:p>
          <a:p>
            <a:pPr marL="0" marR="0">
              <a:lnSpc>
                <a:spcPct val="150000"/>
              </a:lnSpc>
              <a:spcBef>
                <a:spcPts val="0"/>
              </a:spcBef>
              <a:spcAft>
                <a:spcPts val="1200"/>
              </a:spcAft>
            </a:pPr>
            <a:r>
              <a:rPr lang="es-MX" dirty="0">
                <a:latin typeface="Times New Roman" panose="02020603050405020304" pitchFamily="18" charset="0"/>
                <a:cs typeface="Times New Roman" panose="02020603050405020304" pitchFamily="18" charset="0"/>
              </a:rPr>
              <a:t>Parámetro que controla si va a ocurrir una mutación en el individuo (</a:t>
            </a:r>
            <a:r>
              <a:rPr lang="es-MX" b="1" dirty="0">
                <a:latin typeface="Times New Roman" panose="02020603050405020304" pitchFamily="18" charset="0"/>
                <a:cs typeface="Times New Roman" panose="02020603050405020304" pitchFamily="18" charset="0"/>
              </a:rPr>
              <a:t>variable por variable</a:t>
            </a:r>
            <a:r>
              <a:rPr lang="es-MX" dirty="0">
                <a:latin typeface="Times New Roman" panose="02020603050405020304" pitchFamily="18" charset="0"/>
                <a:cs typeface="Times New Roman" panose="02020603050405020304" pitchFamily="18" charset="0"/>
              </a:rPr>
              <a:t>). Sus valores van entre cero y uno (valores recomendados 0.03)</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D550D07-5F49-AAF6-5756-CA6E72349DEB}"/>
              </a:ext>
            </a:extLst>
          </p:cNvPr>
          <p:cNvSpPr txBox="1"/>
          <p:nvPr/>
        </p:nvSpPr>
        <p:spPr>
          <a:xfrm>
            <a:off x="760521" y="2816890"/>
            <a:ext cx="11119716" cy="2166234"/>
          </a:xfrm>
          <a:prstGeom prst="rect">
            <a:avLst/>
          </a:prstGeom>
          <a:noFill/>
        </p:spPr>
        <p:txBody>
          <a:bodyPr wrap="square">
            <a:spAutoFit/>
          </a:bodyPr>
          <a:lstStyle/>
          <a:p>
            <a:pPr marL="0" marR="0">
              <a:lnSpc>
                <a:spcPct val="150000"/>
              </a:lnSpc>
              <a:spcBef>
                <a:spcPts val="0"/>
              </a:spcBef>
              <a:spcAft>
                <a:spcPts val="1200"/>
              </a:spcAft>
            </a:pP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 rand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Pm</a:t>
            </a:r>
          </a:p>
          <a:p>
            <a:pPr marL="285750" marR="0" indent="-285750">
              <a:lnSpc>
                <a:spcPct val="150000"/>
              </a:lnSpc>
              <a:spcBef>
                <a:spcPts val="0"/>
              </a:spcBef>
              <a:spcAft>
                <a:spcPts val="1200"/>
              </a:spcAft>
              <a:buFont typeface="Arial" panose="020B0604020202020204" pitchFamily="34" charset="0"/>
              <a:buChar char="•"/>
            </a:pP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Se lleva a cabo la mutación de la variable</a:t>
            </a:r>
          </a:p>
          <a:p>
            <a:pPr marL="0" marR="0">
              <a:lnSpc>
                <a:spcPct val="150000"/>
              </a:lnSpc>
              <a:spcBef>
                <a:spcPts val="0"/>
              </a:spcBef>
              <a:spcAft>
                <a:spcPts val="1200"/>
              </a:spcAft>
            </a:pPr>
            <a:r>
              <a:rPr lang="es-MX"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En caso contrario</a:t>
            </a:r>
          </a:p>
          <a:p>
            <a:pPr marL="285750" marR="0" indent="-285750">
              <a:lnSpc>
                <a:spcPct val="150000"/>
              </a:lnSpc>
              <a:spcBef>
                <a:spcPts val="0"/>
              </a:spcBef>
              <a:spcAft>
                <a:spcPts val="1200"/>
              </a:spcAft>
              <a:buFont typeface="Arial" panose="020B0604020202020204" pitchFamily="34" charset="0"/>
              <a:buChar char="•"/>
            </a:pPr>
            <a:r>
              <a:rPr lang="es-MX" dirty="0">
                <a:latin typeface="Times New Roman" panose="02020603050405020304" pitchFamily="18" charset="0"/>
                <a:cs typeface="Times New Roman" panose="02020603050405020304" pitchFamily="18" charset="0"/>
              </a:rPr>
              <a:t>	La variable se mantiene inalterada (no muta)</a:t>
            </a:r>
            <a:endParaRPr lang="es-ES_tradnl"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24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4</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p:nvPr>
        </p:nvSpPr>
        <p:spPr>
          <a:xfrm>
            <a:off x="668447" y="948738"/>
            <a:ext cx="9706824" cy="523220"/>
          </a:xfrm>
        </p:spPr>
        <p:txBody>
          <a:bodyPr>
            <a:normAutofit/>
          </a:bodyPr>
          <a:lstStyle/>
          <a:p>
            <a:r>
              <a:rPr lang="es-ES" dirty="0"/>
              <a:t>Mutación polinomial</a:t>
            </a:r>
          </a:p>
        </p:txBody>
      </p:sp>
      <p:sp>
        <p:nvSpPr>
          <p:cNvPr id="3" name="TextBox 2">
            <a:extLst>
              <a:ext uri="{FF2B5EF4-FFF2-40B4-BE49-F238E27FC236}">
                <a16:creationId xmlns:a16="http://schemas.microsoft.com/office/drawing/2014/main" id="{2AAFDF71-42D9-ABF4-5231-83765C5D3E5A}"/>
              </a:ext>
            </a:extLst>
          </p:cNvPr>
          <p:cNvSpPr txBox="1"/>
          <p:nvPr/>
        </p:nvSpPr>
        <p:spPr>
          <a:xfrm>
            <a:off x="396089" y="1897689"/>
            <a:ext cx="11300987" cy="1200329"/>
          </a:xfrm>
          <a:prstGeom prst="rect">
            <a:avLst/>
          </a:prstGeom>
          <a:noFill/>
        </p:spPr>
        <p:txBody>
          <a:bodyPr wrap="square">
            <a:spAutoFit/>
          </a:bodyPr>
          <a:lstStyle/>
          <a:p>
            <a:pPr algn="just"/>
            <a:r>
              <a:rPr lang="es-MX" dirty="0">
                <a:latin typeface="Times New Roman" panose="02020603050405020304" pitchFamily="18" charset="0"/>
                <a:cs typeface="Times New Roman" panose="02020603050405020304" pitchFamily="18" charset="0"/>
              </a:rPr>
              <a:t>La mutación polinomial es una técnica utilizada en </a:t>
            </a:r>
            <a:r>
              <a:rPr lang="es-MX" b="1" dirty="0">
                <a:latin typeface="Times New Roman" panose="02020603050405020304" pitchFamily="18" charset="0"/>
                <a:cs typeface="Times New Roman" panose="02020603050405020304" pitchFamily="18" charset="0"/>
              </a:rPr>
              <a:t>algoritmos genéticos continuos</a:t>
            </a:r>
            <a:r>
              <a:rPr lang="es-MX" dirty="0">
                <a:latin typeface="Times New Roman" panose="02020603050405020304" pitchFamily="18" charset="0"/>
                <a:cs typeface="Times New Roman" panose="02020603050405020304" pitchFamily="18" charset="0"/>
              </a:rPr>
              <a:t>, para introducir variabilidad en la población. A diferencia de la mutación binaria que altera los bits de un individuo, la mutación polinomial ajusta los valores continuos de un individuo mediante una perturbación que sigue una distribución polinomial. Esta técnica se emplea para explorar el espacio de soluciones y evitar la convergencia prematura a óptimos locales.</a:t>
            </a:r>
          </a:p>
        </p:txBody>
      </p:sp>
      <p:pic>
        <p:nvPicPr>
          <p:cNvPr id="6" name="Picture 5">
            <a:extLst>
              <a:ext uri="{FF2B5EF4-FFF2-40B4-BE49-F238E27FC236}">
                <a16:creationId xmlns:a16="http://schemas.microsoft.com/office/drawing/2014/main" id="{7C58DBBF-C065-8D42-6CEB-488A749669ED}"/>
              </a:ext>
            </a:extLst>
          </p:cNvPr>
          <p:cNvPicPr>
            <a:picLocks noChangeAspect="1"/>
          </p:cNvPicPr>
          <p:nvPr/>
        </p:nvPicPr>
        <p:blipFill>
          <a:blip r:embed="rId2"/>
          <a:stretch>
            <a:fillRect/>
          </a:stretch>
        </p:blipFill>
        <p:spPr>
          <a:xfrm>
            <a:off x="934940" y="3319149"/>
            <a:ext cx="4079643" cy="3177341"/>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B688346-0A55-A648-4B5B-E28C179B097F}"/>
                  </a:ext>
                </a:extLst>
              </p:cNvPr>
              <p:cNvSpPr txBox="1"/>
              <p:nvPr/>
            </p:nvSpPr>
            <p:spPr>
              <a:xfrm>
                <a:off x="6096000" y="3429000"/>
                <a:ext cx="3880678" cy="246221"/>
              </a:xfrm>
              <a:prstGeom prst="rect">
                <a:avLst/>
              </a:prstGeom>
              <a:noFill/>
            </p:spPr>
            <p:txBody>
              <a:bodyPr wrap="none" lIns="0" tIns="0" rIns="0" bIns="0" rtlCol="0">
                <a:spAutoFit/>
              </a:bodyPr>
              <a:lstStyle/>
              <a:p>
                <a14:m>
                  <m:oMath xmlns:m="http://schemas.openxmlformats.org/officeDocument/2006/math">
                    <m:sSub>
                      <m:sSubPr>
                        <m:ctrlPr>
                          <a:rPr lang="es-ES" sz="1600" i="1" smtClean="0">
                            <a:latin typeface="Cambria Math" panose="02040503050406030204" pitchFamily="18" charset="0"/>
                            <a:ea typeface="Cambria Math" panose="02040503050406030204" pitchFamily="18" charset="0"/>
                          </a:rPr>
                        </m:ctrlPr>
                      </m:sSubPr>
                      <m:e>
                        <m:r>
                          <a:rPr lang="es-ES" sz="1600" i="1">
                            <a:latin typeface="Cambria Math" panose="02040503050406030204" pitchFamily="18" charset="0"/>
                            <a:ea typeface="Cambria Math" panose="02040503050406030204" pitchFamily="18" charset="0"/>
                          </a:rPr>
                          <m:t>𝑛</m:t>
                        </m:r>
                      </m:e>
                      <m:sub>
                        <m:r>
                          <a:rPr lang="es-ES" sz="1600" b="0" i="1" smtClean="0">
                            <a:latin typeface="Cambria Math" panose="02040503050406030204" pitchFamily="18" charset="0"/>
                            <a:ea typeface="Cambria Math" panose="02040503050406030204" pitchFamily="18" charset="0"/>
                          </a:rPr>
                          <m:t>𝑚</m:t>
                        </m:r>
                      </m:sub>
                    </m:sSub>
                  </m:oMath>
                </a14:m>
                <a:r>
                  <a:rPr lang="es-MX" sz="1600" dirty="0">
                    <a:latin typeface="Cambria Math" panose="02040503050406030204" pitchFamily="18" charset="0"/>
                    <a:ea typeface="Cambria Math" panose="02040503050406030204" pitchFamily="18" charset="0"/>
                    <a:cs typeface="Times New Roman" panose="02020603050405020304" pitchFamily="18" charset="0"/>
                  </a:rPr>
                  <a:t>: índice de distribución (real no negativo)</a:t>
                </a:r>
              </a:p>
            </p:txBody>
          </p:sp>
        </mc:Choice>
        <mc:Fallback xmlns="">
          <p:sp>
            <p:nvSpPr>
              <p:cNvPr id="7" name="TextBox 6">
                <a:extLst>
                  <a:ext uri="{FF2B5EF4-FFF2-40B4-BE49-F238E27FC236}">
                    <a16:creationId xmlns:a16="http://schemas.microsoft.com/office/drawing/2014/main" id="{FB688346-0A55-A648-4B5B-E28C179B097F}"/>
                  </a:ext>
                </a:extLst>
              </p:cNvPr>
              <p:cNvSpPr txBox="1">
                <a:spLocks noRot="1" noChangeAspect="1" noMove="1" noResize="1" noEditPoints="1" noAdjustHandles="1" noChangeArrowheads="1" noChangeShapeType="1" noTextEdit="1"/>
              </p:cNvSpPr>
              <p:nvPr/>
            </p:nvSpPr>
            <p:spPr>
              <a:xfrm>
                <a:off x="6096000" y="3429000"/>
                <a:ext cx="3880678" cy="246221"/>
              </a:xfrm>
              <a:prstGeom prst="rect">
                <a:avLst/>
              </a:prstGeom>
              <a:blipFill>
                <a:blip r:embed="rId3"/>
                <a:stretch>
                  <a:fillRect l="-1256" t="-30000" r="-1727" b="-475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B4F20A2-0A89-80C0-9668-10F077BE0542}"/>
                  </a:ext>
                </a:extLst>
              </p:cNvPr>
              <p:cNvSpPr txBox="1"/>
              <p:nvPr/>
            </p:nvSpPr>
            <p:spPr>
              <a:xfrm>
                <a:off x="6096000" y="4006203"/>
                <a:ext cx="5513182" cy="2031325"/>
              </a:xfrm>
              <a:prstGeom prst="rect">
                <a:avLst/>
              </a:prstGeom>
              <a:noFill/>
            </p:spPr>
            <p:txBody>
              <a:bodyPr wrap="square">
                <a:spAutoFit/>
              </a:bodyPr>
              <a:lstStyle/>
              <a:p>
                <a:pPr algn="just"/>
                <a:r>
                  <a:rPr lang="es-MX" dirty="0">
                    <a:latin typeface="Times New Roman" panose="02020603050405020304" pitchFamily="18" charset="0"/>
                    <a:cs typeface="Times New Roman" panose="02020603050405020304" pitchFamily="18" charset="0"/>
                  </a:rPr>
                  <a:t>El valor del parámetro de dispersión </a:t>
                </a:r>
                <a14:m>
                  <m:oMath xmlns:m="http://schemas.openxmlformats.org/officeDocument/2006/math">
                    <m:sSub>
                      <m:sSubPr>
                        <m:ctrlPr>
                          <a:rPr lang="es-ES" sz="1800" i="1" smtClean="0">
                            <a:latin typeface="Cambria Math" panose="02040503050406030204" pitchFamily="18" charset="0"/>
                            <a:ea typeface="Cambria Math" panose="02040503050406030204" pitchFamily="18" charset="0"/>
                          </a:rPr>
                        </m:ctrlPr>
                      </m:sSubPr>
                      <m:e>
                        <m:r>
                          <a:rPr lang="es-ES" sz="1800" i="1">
                            <a:latin typeface="Cambria Math" panose="02040503050406030204" pitchFamily="18" charset="0"/>
                            <a:ea typeface="Cambria Math" panose="02040503050406030204" pitchFamily="18" charset="0"/>
                          </a:rPr>
                          <m:t>𝑛</m:t>
                        </m:r>
                      </m:e>
                      <m:sub>
                        <m:r>
                          <a:rPr lang="es-ES" sz="1800" b="0" i="1" smtClean="0">
                            <a:latin typeface="Cambria Math" panose="02040503050406030204" pitchFamily="18" charset="0"/>
                            <a:ea typeface="Cambria Math" panose="02040503050406030204" pitchFamily="18" charset="0"/>
                          </a:rPr>
                          <m:t>𝑚</m:t>
                        </m:r>
                      </m:sub>
                    </m:sSub>
                    <m:r>
                      <a:rPr lang="es-ES" sz="1800" i="1">
                        <a:latin typeface="Cambria Math" panose="02040503050406030204" pitchFamily="18" charset="0"/>
                        <a:ea typeface="Cambria Math" panose="02040503050406030204" pitchFamily="18" charset="0"/>
                      </a:rPr>
                      <m:t> </m:t>
                    </m:r>
                  </m:oMath>
                </a14:m>
                <a:r>
                  <a:rPr lang="es-MX" dirty="0">
                    <a:latin typeface="Times New Roman" panose="02020603050405020304" pitchFamily="18" charset="0"/>
                    <a:cs typeface="Times New Roman" panose="02020603050405020304" pitchFamily="18" charset="0"/>
                  </a:rPr>
                  <a:t>afecta el balance entre </a:t>
                </a:r>
                <a:r>
                  <a:rPr lang="es-MX" b="1" dirty="0">
                    <a:latin typeface="Times New Roman" panose="02020603050405020304" pitchFamily="18" charset="0"/>
                    <a:cs typeface="Times New Roman" panose="02020603050405020304" pitchFamily="18" charset="0"/>
                  </a:rPr>
                  <a:t>exploración</a:t>
                </a:r>
                <a:r>
                  <a:rPr lang="es-MX" dirty="0">
                    <a:latin typeface="Times New Roman" panose="02020603050405020304" pitchFamily="18" charset="0"/>
                    <a:cs typeface="Times New Roman" panose="02020603050405020304" pitchFamily="18" charset="0"/>
                  </a:rPr>
                  <a:t> y </a:t>
                </a:r>
                <a:r>
                  <a:rPr lang="es-MX" b="1" dirty="0">
                    <a:latin typeface="Times New Roman" panose="02020603050405020304" pitchFamily="18" charset="0"/>
                    <a:cs typeface="Times New Roman" panose="02020603050405020304" pitchFamily="18" charset="0"/>
                  </a:rPr>
                  <a:t>explotación</a:t>
                </a:r>
                <a:r>
                  <a:rPr lang="es-MX" dirty="0">
                    <a:latin typeface="Times New Roman" panose="02020603050405020304" pitchFamily="18" charset="0"/>
                    <a:cs typeface="Times New Roman" panose="02020603050405020304" pitchFamily="18" charset="0"/>
                  </a:rPr>
                  <a:t>. Un valor bajo de </a:t>
                </a:r>
                <a14:m>
                  <m:oMath xmlns:m="http://schemas.openxmlformats.org/officeDocument/2006/math">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𝑛</m:t>
                        </m:r>
                      </m:e>
                      <m:sub>
                        <m:r>
                          <a:rPr lang="es-ES" b="0" i="1" smtClean="0">
                            <a:latin typeface="Cambria Math" panose="02040503050406030204" pitchFamily="18" charset="0"/>
                            <a:ea typeface="Cambria Math" panose="02040503050406030204" pitchFamily="18" charset="0"/>
                          </a:rPr>
                          <m:t>𝑚</m:t>
                        </m:r>
                      </m:sub>
                    </m:sSub>
                    <m:r>
                      <a:rPr lang="es-ES" i="1">
                        <a:latin typeface="Cambria Math" panose="02040503050406030204" pitchFamily="18" charset="0"/>
                        <a:ea typeface="Cambria Math" panose="02040503050406030204" pitchFamily="18" charset="0"/>
                      </a:rPr>
                      <m:t> </m:t>
                    </m:r>
                  </m:oMath>
                </a14:m>
                <a:r>
                  <a:rPr lang="es-MX" dirty="0">
                    <a:latin typeface="Times New Roman" panose="02020603050405020304" pitchFamily="18" charset="0"/>
                    <a:cs typeface="Times New Roman" panose="02020603050405020304" pitchFamily="18" charset="0"/>
                  </a:rPr>
                  <a:t>genera valores más lejanos al origen, favoreciendo la exploración del espacio de búsqueda. Por el contrario, un valor alto de </a:t>
                </a:r>
                <a14:m>
                  <m:oMath xmlns:m="http://schemas.openxmlformats.org/officeDocument/2006/math">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𝑛</m:t>
                        </m:r>
                      </m:e>
                      <m:sub>
                        <m:r>
                          <a:rPr lang="es-ES" b="0" i="1" smtClean="0">
                            <a:latin typeface="Cambria Math" panose="02040503050406030204" pitchFamily="18" charset="0"/>
                            <a:ea typeface="Cambria Math" panose="02040503050406030204" pitchFamily="18" charset="0"/>
                          </a:rPr>
                          <m:t>𝑚</m:t>
                        </m:r>
                      </m:sub>
                    </m:sSub>
                  </m:oMath>
                </a14:m>
                <a:r>
                  <a:rPr lang="es-MX" dirty="0">
                    <a:latin typeface="Times New Roman" panose="02020603050405020304" pitchFamily="18" charset="0"/>
                    <a:cs typeface="Times New Roman" panose="02020603050405020304" pitchFamily="18" charset="0"/>
                  </a:rPr>
                  <a:t>​  favorece la explotación de las regiones cercanas al valor original. Valores recomendables </a:t>
                </a:r>
                <a14:m>
                  <m:oMath xmlns:m="http://schemas.openxmlformats.org/officeDocument/2006/math">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𝑛</m:t>
                        </m:r>
                      </m:e>
                      <m:sub>
                        <m:r>
                          <a:rPr lang="es-ES" i="1">
                            <a:latin typeface="Cambria Math" panose="02040503050406030204" pitchFamily="18" charset="0"/>
                            <a:ea typeface="Cambria Math" panose="02040503050406030204" pitchFamily="18" charset="0"/>
                          </a:rPr>
                          <m:t>𝑚</m:t>
                        </m:r>
                      </m:sub>
                    </m:sSub>
                  </m:oMath>
                </a14:m>
                <a:r>
                  <a:rPr lang="es-MX" dirty="0">
                    <a:latin typeface="Times New Roman" panose="02020603050405020304" pitchFamily="18" charset="0"/>
                    <a:cs typeface="Times New Roman" panose="02020603050405020304" pitchFamily="18" charset="0"/>
                  </a:rPr>
                  <a:t> entre 20 y 100.</a:t>
                </a:r>
              </a:p>
            </p:txBody>
          </p:sp>
        </mc:Choice>
        <mc:Fallback xmlns="">
          <p:sp>
            <p:nvSpPr>
              <p:cNvPr id="8" name="TextBox 7">
                <a:extLst>
                  <a:ext uri="{FF2B5EF4-FFF2-40B4-BE49-F238E27FC236}">
                    <a16:creationId xmlns:a16="http://schemas.microsoft.com/office/drawing/2014/main" id="{0B4F20A2-0A89-80C0-9668-10F077BE0542}"/>
                  </a:ext>
                </a:extLst>
              </p:cNvPr>
              <p:cNvSpPr txBox="1">
                <a:spLocks noRot="1" noChangeAspect="1" noMove="1" noResize="1" noEditPoints="1" noAdjustHandles="1" noChangeArrowheads="1" noChangeShapeType="1" noTextEdit="1"/>
              </p:cNvSpPr>
              <p:nvPr/>
            </p:nvSpPr>
            <p:spPr>
              <a:xfrm>
                <a:off x="6096000" y="4006203"/>
                <a:ext cx="5513182" cy="2031325"/>
              </a:xfrm>
              <a:prstGeom prst="rect">
                <a:avLst/>
              </a:prstGeom>
              <a:blipFill>
                <a:blip r:embed="rId4"/>
                <a:stretch>
                  <a:fillRect l="-885" t="-1502" r="-885" b="-3904"/>
                </a:stretch>
              </a:blipFill>
            </p:spPr>
            <p:txBody>
              <a:bodyPr/>
              <a:lstStyle/>
              <a:p>
                <a:r>
                  <a:rPr lang="es-MX">
                    <a:noFill/>
                  </a:rPr>
                  <a:t> </a:t>
                </a:r>
              </a:p>
            </p:txBody>
          </p:sp>
        </mc:Fallback>
      </mc:AlternateContent>
    </p:spTree>
    <p:extLst>
      <p:ext uri="{BB962C8B-B14F-4D97-AF65-F5344CB8AC3E}">
        <p14:creationId xmlns:p14="http://schemas.microsoft.com/office/powerpoint/2010/main" val="1469447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5</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p:nvPr>
        </p:nvSpPr>
        <p:spPr>
          <a:xfrm>
            <a:off x="668447" y="948738"/>
            <a:ext cx="9706824" cy="523220"/>
          </a:xfrm>
        </p:spPr>
        <p:txBody>
          <a:bodyPr>
            <a:normAutofit/>
          </a:bodyPr>
          <a:lstStyle/>
          <a:p>
            <a:r>
              <a:rPr lang="es-ES" dirty="0"/>
              <a:t>Mutación polinomial</a:t>
            </a:r>
          </a:p>
        </p:txBody>
      </p:sp>
      <p:pic>
        <p:nvPicPr>
          <p:cNvPr id="2" name="Picture 1">
            <a:extLst>
              <a:ext uri="{FF2B5EF4-FFF2-40B4-BE49-F238E27FC236}">
                <a16:creationId xmlns:a16="http://schemas.microsoft.com/office/drawing/2014/main" id="{85F652D4-E747-6195-9746-3BAECFA388A8}"/>
              </a:ext>
            </a:extLst>
          </p:cNvPr>
          <p:cNvPicPr>
            <a:picLocks noChangeAspect="1"/>
          </p:cNvPicPr>
          <p:nvPr/>
        </p:nvPicPr>
        <p:blipFill>
          <a:blip r:embed="rId2"/>
          <a:stretch>
            <a:fillRect/>
          </a:stretch>
        </p:blipFill>
        <p:spPr>
          <a:xfrm>
            <a:off x="1750334" y="3675703"/>
            <a:ext cx="4061991" cy="3046493"/>
          </a:xfrm>
          <a:prstGeom prst="rect">
            <a:avLst/>
          </a:prstGeom>
        </p:spPr>
      </p:pic>
      <p:pic>
        <p:nvPicPr>
          <p:cNvPr id="5" name="Picture 4">
            <a:extLst>
              <a:ext uri="{FF2B5EF4-FFF2-40B4-BE49-F238E27FC236}">
                <a16:creationId xmlns:a16="http://schemas.microsoft.com/office/drawing/2014/main" id="{78A61F7C-C7D9-1282-C417-B677B6AA3D86}"/>
              </a:ext>
            </a:extLst>
          </p:cNvPr>
          <p:cNvPicPr>
            <a:picLocks noChangeAspect="1"/>
          </p:cNvPicPr>
          <p:nvPr/>
        </p:nvPicPr>
        <p:blipFill>
          <a:blip r:embed="rId3"/>
          <a:stretch>
            <a:fillRect/>
          </a:stretch>
        </p:blipFill>
        <p:spPr>
          <a:xfrm>
            <a:off x="6516231" y="3751809"/>
            <a:ext cx="3859040" cy="2894280"/>
          </a:xfrm>
          <a:prstGeom prst="rect">
            <a:avLst/>
          </a:prstGeom>
        </p:spPr>
      </p:pic>
      <p:pic>
        <p:nvPicPr>
          <p:cNvPr id="9" name="Picture 8">
            <a:extLst>
              <a:ext uri="{FF2B5EF4-FFF2-40B4-BE49-F238E27FC236}">
                <a16:creationId xmlns:a16="http://schemas.microsoft.com/office/drawing/2014/main" id="{EBAF8668-20CA-7A07-7F84-9729714C798C}"/>
              </a:ext>
            </a:extLst>
          </p:cNvPr>
          <p:cNvPicPr>
            <a:picLocks noChangeAspect="1"/>
          </p:cNvPicPr>
          <p:nvPr/>
        </p:nvPicPr>
        <p:blipFill>
          <a:blip r:embed="rId4"/>
          <a:stretch>
            <a:fillRect/>
          </a:stretch>
        </p:blipFill>
        <p:spPr>
          <a:xfrm>
            <a:off x="1433278" y="2073698"/>
            <a:ext cx="4020111" cy="1000265"/>
          </a:xfrm>
          <a:prstGeom prst="rect">
            <a:avLst/>
          </a:prstGeom>
        </p:spPr>
      </p:pic>
      <p:pic>
        <p:nvPicPr>
          <p:cNvPr id="10" name="Picture 9">
            <a:extLst>
              <a:ext uri="{FF2B5EF4-FFF2-40B4-BE49-F238E27FC236}">
                <a16:creationId xmlns:a16="http://schemas.microsoft.com/office/drawing/2014/main" id="{D3370268-74B9-E245-E51D-6D63C1125E7A}"/>
              </a:ext>
            </a:extLst>
          </p:cNvPr>
          <p:cNvPicPr>
            <a:picLocks noChangeAspect="1"/>
          </p:cNvPicPr>
          <p:nvPr/>
        </p:nvPicPr>
        <p:blipFill>
          <a:blip r:embed="rId5"/>
          <a:stretch>
            <a:fillRect/>
          </a:stretch>
        </p:blipFill>
        <p:spPr>
          <a:xfrm>
            <a:off x="6698108" y="2073698"/>
            <a:ext cx="3677163" cy="552527"/>
          </a:xfrm>
          <a:prstGeom prst="rect">
            <a:avLst/>
          </a:prstGeom>
        </p:spPr>
      </p:pic>
      <p:pic>
        <p:nvPicPr>
          <p:cNvPr id="11" name="Picture 10">
            <a:extLst>
              <a:ext uri="{FF2B5EF4-FFF2-40B4-BE49-F238E27FC236}">
                <a16:creationId xmlns:a16="http://schemas.microsoft.com/office/drawing/2014/main" id="{EC4CAA8B-8B45-90CE-6B57-1EE8771B5957}"/>
              </a:ext>
            </a:extLst>
          </p:cNvPr>
          <p:cNvPicPr>
            <a:picLocks noChangeAspect="1"/>
          </p:cNvPicPr>
          <p:nvPr/>
        </p:nvPicPr>
        <p:blipFill>
          <a:blip r:embed="rId6"/>
          <a:stretch>
            <a:fillRect/>
          </a:stretch>
        </p:blipFill>
        <p:spPr>
          <a:xfrm>
            <a:off x="6828740" y="2515559"/>
            <a:ext cx="4401164" cy="590632"/>
          </a:xfrm>
          <a:prstGeom prst="rect">
            <a:avLst/>
          </a:prstGeom>
        </p:spPr>
      </p:pic>
    </p:spTree>
    <p:extLst>
      <p:ext uri="{BB962C8B-B14F-4D97-AF65-F5344CB8AC3E}">
        <p14:creationId xmlns:p14="http://schemas.microsoft.com/office/powerpoint/2010/main" val="2657239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6</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p:nvPr>
        </p:nvSpPr>
        <p:spPr>
          <a:xfrm>
            <a:off x="668447" y="948738"/>
            <a:ext cx="9706824" cy="523220"/>
          </a:xfrm>
        </p:spPr>
        <p:txBody>
          <a:bodyPr>
            <a:normAutofit/>
          </a:bodyPr>
          <a:lstStyle/>
          <a:p>
            <a:r>
              <a:rPr lang="es-ES" dirty="0"/>
              <a:t>Mutación polinomial con límites de  variables</a:t>
            </a:r>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7D7F6038-B441-9164-9714-AC55280C7F90}"/>
                  </a:ext>
                </a:extLst>
              </p:cNvPr>
              <p:cNvSpPr>
                <a:spLocks noChangeArrowheads="1"/>
              </p:cNvSpPr>
              <p:nvPr/>
            </p:nvSpPr>
            <p:spPr bwMode="auto">
              <a:xfrm>
                <a:off x="572369" y="2120688"/>
                <a:ext cx="11038439" cy="39543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 algoritmo es el siguiente:</a:t>
                </a:r>
              </a:p>
              <a:p>
                <a:pPr marL="0" marR="0" lvl="0" indent="0" algn="l" defTabSz="914400" rtl="0" eaLnBrk="0" fontAlgn="base" latinLnBrk="0" hangingPunct="0">
                  <a:lnSpc>
                    <a:spcPct val="100000"/>
                  </a:lnSpc>
                  <a:spcBef>
                    <a:spcPct val="0"/>
                  </a:spcBef>
                  <a:spcAft>
                    <a:spcPct val="0"/>
                  </a:spcAft>
                  <a:buClrTx/>
                  <a:buSzTx/>
                  <a:tabLst/>
                </a:pPr>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Font typeface="+mj-lt"/>
                  <a:buAutoNum type="arabicPeriod"/>
                </a:pPr>
                <a:r>
                  <a:rPr lang="es-MX" altLang="es-MX" sz="1600" dirty="0">
                    <a:latin typeface="Times New Roman" panose="02020603050405020304" pitchFamily="18" charset="0"/>
                    <a:cs typeface="Times New Roman" panose="02020603050405020304" pitchFamily="18" charset="0"/>
                  </a:rPr>
                  <a:t>Para cada variable </a:t>
                </a:r>
                <a14:m>
                  <m:oMath xmlns:m="http://schemas.openxmlformats.org/officeDocument/2006/math">
                    <m:sSub>
                      <m:sSubPr>
                        <m:ctrlPr>
                          <a:rPr lang="es-ES" altLang="es-MX" sz="1600" b="0" i="1" smtClean="0">
                            <a:latin typeface="Cambria Math" panose="02040503050406030204" pitchFamily="18" charset="0"/>
                            <a:cs typeface="Times New Roman" panose="02020603050405020304" pitchFamily="18" charset="0"/>
                          </a:rPr>
                        </m:ctrlPr>
                      </m:sSubPr>
                      <m:e>
                        <m:r>
                          <a:rPr lang="es-ES" altLang="es-MX" sz="1600" b="0" i="1" smtClean="0">
                            <a:latin typeface="Cambria Math" panose="02040503050406030204" pitchFamily="18" charset="0"/>
                            <a:cs typeface="Times New Roman" panose="02020603050405020304" pitchFamily="18" charset="0"/>
                          </a:rPr>
                          <m:t>𝑥</m:t>
                        </m:r>
                      </m:e>
                      <m:sub>
                        <m:r>
                          <a:rPr lang="es-ES" altLang="es-MX" sz="1600" b="0" i="1" smtClean="0">
                            <a:latin typeface="Cambria Math" panose="02040503050406030204" pitchFamily="18" charset="0"/>
                            <a:cs typeface="Times New Roman" panose="02020603050405020304" pitchFamily="18" charset="0"/>
                          </a:rPr>
                          <m:t>𝑖</m:t>
                        </m:r>
                      </m:sub>
                    </m:sSub>
                  </m:oMath>
                </a14:m>
                <a:r>
                  <a:rPr lang="es-MX" altLang="es-MX" sz="1600" dirty="0">
                    <a:latin typeface="Times New Roman" panose="02020603050405020304" pitchFamily="18" charset="0"/>
                    <a:cs typeface="Times New Roman" panose="02020603050405020304" pitchFamily="18" charset="0"/>
                  </a:rPr>
                  <a:t> (que muta) se define un valor </a:t>
                </a:r>
                <a14:m>
                  <m:oMath xmlns:m="http://schemas.openxmlformats.org/officeDocument/2006/math">
                    <m:r>
                      <a:rPr lang="es-ES" altLang="es-MX" sz="1600" i="1">
                        <a:latin typeface="Cambria Math" panose="02040503050406030204" pitchFamily="18" charset="0"/>
                        <a:cs typeface="Times New Roman" panose="02020603050405020304" pitchFamily="18" charset="0"/>
                      </a:rPr>
                      <m:t>𝑟</m:t>
                    </m:r>
                  </m:oMath>
                </a14:m>
                <a:r>
                  <a:rPr lang="es-MX" altLang="es-MX" sz="1600" dirty="0">
                    <a:latin typeface="Times New Roman" panose="02020603050405020304" pitchFamily="18" charset="0"/>
                    <a:cs typeface="Times New Roman" panose="02020603050405020304" pitchFamily="18" charset="0"/>
                  </a:rPr>
                  <a:t> aleatorio entre cero y uno. Se procede:</a:t>
                </a:r>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𝛿</m:t>
                          </m:r>
                        </m:e>
                        <m:sub>
                          <m:r>
                            <a:rPr lang="es-ES" sz="1600" b="0" i="1" smtClean="0">
                              <a:latin typeface="Cambria Math" panose="02040503050406030204" pitchFamily="18" charset="0"/>
                            </a:rPr>
                            <m:t>𝑞</m:t>
                          </m:r>
                        </m:sub>
                      </m:sSub>
                      <m:r>
                        <a:rPr lang="es-ES" sz="1600" b="0" i="1" smtClean="0">
                          <a:latin typeface="Cambria Math" panose="02040503050406030204" pitchFamily="18" charset="0"/>
                        </a:rPr>
                        <m:t>=</m:t>
                      </m:r>
                      <m:d>
                        <m:dPr>
                          <m:begChr m:val="{"/>
                          <m:endChr m:val=""/>
                          <m:ctrlPr>
                            <a:rPr lang="es-ES" sz="1600" b="0" i="1" smtClean="0">
                              <a:latin typeface="Cambria Math" panose="02040503050406030204" pitchFamily="18" charset="0"/>
                            </a:rPr>
                          </m:ctrlPr>
                        </m:dPr>
                        <m:e>
                          <m:eqArr>
                            <m:eqArrPr>
                              <m:ctrlPr>
                                <a:rPr lang="es-ES" sz="1600" b="0" i="1" smtClean="0">
                                  <a:latin typeface="Cambria Math" panose="02040503050406030204" pitchFamily="18" charset="0"/>
                                </a:rPr>
                              </m:ctrlPr>
                            </m:eqArrPr>
                            <m:e>
                              <m:r>
                                <a:rPr lang="en-US" sz="1600" b="0" i="1" smtClean="0">
                                  <a:latin typeface="Cambria Math" panose="02040503050406030204" pitchFamily="18" charset="0"/>
                                </a:rPr>
                                <m:t>[</m:t>
                              </m:r>
                              <m:r>
                                <a:rPr lang="es-ES" sz="1600" b="0" i="1" smtClean="0">
                                  <a:latin typeface="Cambria Math" panose="02040503050406030204" pitchFamily="18" charset="0"/>
                                </a:rPr>
                                <m:t>2</m:t>
                              </m:r>
                              <m:r>
                                <a:rPr lang="es-ES" sz="1600" b="0" i="1" smtClean="0">
                                  <a:latin typeface="Cambria Math" panose="02040503050406030204" pitchFamily="18" charset="0"/>
                                </a:rPr>
                                <m:t>𝑟</m:t>
                              </m:r>
                              <m:r>
                                <a:rPr lang="es-ES" sz="1600" b="0" i="1" smtClean="0">
                                  <a:latin typeface="Cambria Math" panose="02040503050406030204" pitchFamily="18" charset="0"/>
                                </a:rPr>
                                <m:t>+</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1−2</m:t>
                                  </m:r>
                                  <m:r>
                                    <a:rPr lang="es-ES" sz="1600" b="0" i="1" smtClean="0">
                                      <a:latin typeface="Cambria Math" panose="02040503050406030204" pitchFamily="18" charset="0"/>
                                    </a:rPr>
                                    <m:t>𝑟</m:t>
                                  </m:r>
                                </m:e>
                              </m:d>
                              <m:sSup>
                                <m:sSupPr>
                                  <m:ctrlPr>
                                    <a:rPr lang="en-US" sz="1600" b="0" i="1" smtClean="0">
                                      <a:latin typeface="Cambria Math" panose="02040503050406030204" pitchFamily="18" charset="0"/>
                                    </a:rPr>
                                  </m:ctrlPr>
                                </m:sSupPr>
                                <m:e>
                                  <m:sSup>
                                    <m:sSupPr>
                                      <m:ctrlPr>
                                        <a:rPr lang="en-US" sz="1600" b="0" i="1" smtClean="0">
                                          <a:latin typeface="Cambria Math" panose="02040503050406030204" pitchFamily="18" charset="0"/>
                                        </a:rPr>
                                      </m:ctrlPr>
                                    </m:sSupPr>
                                    <m:e>
                                      <m:d>
                                        <m:dPr>
                                          <m:ctrlPr>
                                            <a:rPr lang="es-ES" sz="1600" i="1">
                                              <a:latin typeface="Cambria Math" panose="02040503050406030204" pitchFamily="18" charset="0"/>
                                            </a:rPr>
                                          </m:ctrlPr>
                                        </m:dPr>
                                        <m:e>
                                          <m:r>
                                            <a:rPr lang="es-ES" sz="1600" i="1">
                                              <a:latin typeface="Cambria Math" panose="02040503050406030204" pitchFamily="18" charset="0"/>
                                            </a:rPr>
                                            <m:t>1−</m:t>
                                          </m:r>
                                          <m:r>
                                            <a:rPr lang="es-ES" sz="1600" i="1">
                                              <a:latin typeface="Cambria Math" panose="02040503050406030204" pitchFamily="18" charset="0"/>
                                            </a:rPr>
                                            <m:t>𝛿</m:t>
                                          </m:r>
                                        </m:e>
                                      </m:d>
                                    </m:e>
                                    <m:sup>
                                      <m:sSub>
                                        <m:sSubPr>
                                          <m:ctrlPr>
                                            <a:rPr lang="es-E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s-ES" sz="1600" b="0" i="1" smtClean="0">
                                              <a:latin typeface="Cambria Math" panose="02040503050406030204" pitchFamily="18" charset="0"/>
                                            </a:rPr>
                                            <m:t>𝑚</m:t>
                                          </m:r>
                                        </m:sub>
                                      </m:sSub>
                                      <m:r>
                                        <a:rPr lang="es-ES" sz="1600" b="0" i="1" smtClean="0">
                                          <a:latin typeface="Cambria Math" panose="02040503050406030204" pitchFamily="18" charset="0"/>
                                        </a:rPr>
                                        <m:t>+1</m:t>
                                      </m:r>
                                    </m:sup>
                                  </m:sSup>
                                  <m:r>
                                    <a:rPr lang="en-US" sz="1600" b="0" i="1" smtClean="0">
                                      <a:latin typeface="Cambria Math" panose="02040503050406030204" pitchFamily="18" charset="0"/>
                                    </a:rPr>
                                    <m:t>]</m:t>
                                  </m:r>
                                </m:e>
                                <m:sup>
                                  <m:f>
                                    <m:fPr>
                                      <m:ctrlPr>
                                        <a:rPr lang="es-ES" sz="1600" b="0" i="1" smtClean="0">
                                          <a:latin typeface="Cambria Math" panose="02040503050406030204" pitchFamily="18" charset="0"/>
                                        </a:rPr>
                                      </m:ctrlPr>
                                    </m:fPr>
                                    <m:num>
                                      <m:r>
                                        <a:rPr lang="es-ES" sz="1600" b="0" i="1" smtClean="0">
                                          <a:latin typeface="Cambria Math" panose="02040503050406030204" pitchFamily="18" charset="0"/>
                                        </a:rPr>
                                        <m:t>1</m:t>
                                      </m:r>
                                    </m:num>
                                    <m:den>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𝑛</m:t>
                                          </m:r>
                                        </m:e>
                                        <m:sub>
                                          <m:r>
                                            <a:rPr lang="es-ES" sz="1600" b="0" i="1" smtClean="0">
                                              <a:latin typeface="Cambria Math" panose="02040503050406030204" pitchFamily="18" charset="0"/>
                                            </a:rPr>
                                            <m:t>𝑚</m:t>
                                          </m:r>
                                        </m:sub>
                                      </m:sSub>
                                      <m:r>
                                        <a:rPr lang="es-ES" sz="1600" b="0" i="1" smtClean="0">
                                          <a:latin typeface="Cambria Math" panose="02040503050406030204" pitchFamily="18" charset="0"/>
                                        </a:rPr>
                                        <m:t>+1</m:t>
                                      </m:r>
                                    </m:den>
                                  </m:f>
                                  <m:r>
                                    <a:rPr lang="es-ES" sz="1600" b="0" i="1" smtClean="0">
                                      <a:latin typeface="Cambria Math" panose="02040503050406030204" pitchFamily="18" charset="0"/>
                                    </a:rPr>
                                    <m:t> </m:t>
                                  </m:r>
                                </m:sup>
                              </m:sSup>
                              <m:r>
                                <a:rPr lang="es-ES" sz="1600" b="0" i="1" smtClean="0">
                                  <a:latin typeface="Cambria Math" panose="02040503050406030204" pitchFamily="18" charset="0"/>
                                </a:rPr>
                                <m:t>−1</m:t>
                              </m:r>
                              <m:r>
                                <a:rPr lang="es-AR" sz="1600" b="0" i="1" smtClean="0">
                                  <a:latin typeface="Cambria Math" panose="02040503050406030204" pitchFamily="18" charset="0"/>
                                </a:rPr>
                                <m:t>,                     </m:t>
                              </m:r>
                              <m:r>
                                <a:rPr lang="es-ES" sz="1600" b="0" i="1" smtClean="0">
                                  <a:latin typeface="Cambria Math" panose="02040503050406030204" pitchFamily="18" charset="0"/>
                                </a:rPr>
                                <m:t> </m:t>
                              </m:r>
                              <m:r>
                                <a:rPr lang="es-ES" sz="1600" b="0" i="1" smtClean="0">
                                  <a:latin typeface="Cambria Math" panose="02040503050406030204" pitchFamily="18" charset="0"/>
                                </a:rPr>
                                <m:t>𝑠𝑖</m:t>
                              </m:r>
                              <m:r>
                                <a:rPr lang="es-ES" sz="1600" b="0" i="1" smtClean="0">
                                  <a:latin typeface="Cambria Math" panose="02040503050406030204" pitchFamily="18" charset="0"/>
                                </a:rPr>
                                <m:t> </m:t>
                              </m:r>
                              <m:r>
                                <a:rPr lang="es-ES" sz="1600" b="0" i="1" smtClean="0">
                                  <a:latin typeface="Cambria Math" panose="02040503050406030204" pitchFamily="18" charset="0"/>
                                </a:rPr>
                                <m:t>𝑟</m:t>
                              </m:r>
                              <m:r>
                                <a:rPr lang="es-ES" sz="1600" b="0" i="1" smtClean="0">
                                  <a:latin typeface="Cambria Math" panose="02040503050406030204" pitchFamily="18" charset="0"/>
                                  <a:ea typeface="Cambria Math" panose="02040503050406030204" pitchFamily="18" charset="0"/>
                                </a:rPr>
                                <m:t>≤0.5</m:t>
                              </m:r>
                            </m:e>
                            <m:e>
                              <m:r>
                                <a:rPr lang="es-ES" sz="1600" b="0" i="1" smtClean="0">
                                  <a:latin typeface="Cambria Math" panose="02040503050406030204" pitchFamily="18" charset="0"/>
                                </a:rPr>
                                <m:t>1−</m:t>
                              </m:r>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r>
                                        <a:rPr lang="es-ES" sz="1600" b="0" i="1" smtClean="0">
                                          <a:latin typeface="Cambria Math" panose="02040503050406030204" pitchFamily="18" charset="0"/>
                                        </a:rPr>
                                        <m:t>2</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1−</m:t>
                                          </m:r>
                                          <m:r>
                                            <a:rPr lang="es-ES" sz="1600" b="0" i="1" smtClean="0">
                                              <a:latin typeface="Cambria Math" panose="02040503050406030204" pitchFamily="18" charset="0"/>
                                            </a:rPr>
                                            <m:t>𝑟</m:t>
                                          </m:r>
                                        </m:e>
                                      </m:d>
                                      <m:r>
                                        <a:rPr lang="es-ES" sz="1600" b="0" i="1" smtClean="0">
                                          <a:latin typeface="Cambria Math" panose="02040503050406030204" pitchFamily="18" charset="0"/>
                                        </a:rPr>
                                        <m:t>+2</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𝑟</m:t>
                                          </m:r>
                                          <m:r>
                                            <a:rPr lang="es-ES" sz="1600" b="0" i="1" smtClean="0">
                                              <a:latin typeface="Cambria Math" panose="02040503050406030204" pitchFamily="18" charset="0"/>
                                            </a:rPr>
                                            <m:t>−0.5</m:t>
                                          </m:r>
                                        </m:e>
                                      </m:d>
                                      <m:sSup>
                                        <m:sSupPr>
                                          <m:ctrlPr>
                                            <a:rPr lang="en-US" sz="1600" b="0" i="1" smtClean="0">
                                              <a:latin typeface="Cambria Math" panose="02040503050406030204" pitchFamily="18" charset="0"/>
                                            </a:rPr>
                                          </m:ctrlPr>
                                        </m:sSupPr>
                                        <m:e>
                                          <m:d>
                                            <m:dPr>
                                              <m:ctrlPr>
                                                <a:rPr lang="es-ES" sz="1600" b="0" i="1" smtClean="0">
                                                  <a:latin typeface="Cambria Math" panose="02040503050406030204" pitchFamily="18" charset="0"/>
                                                </a:rPr>
                                              </m:ctrlPr>
                                            </m:dPr>
                                            <m:e>
                                              <m:r>
                                                <a:rPr lang="es-ES" sz="1600" b="0" i="1" smtClean="0">
                                                  <a:latin typeface="Cambria Math" panose="02040503050406030204" pitchFamily="18" charset="0"/>
                                                </a:rPr>
                                                <m:t>1−</m:t>
                                              </m:r>
                                              <m:r>
                                                <a:rPr lang="es-ES" sz="1600" b="0" i="1" smtClean="0">
                                                  <a:latin typeface="Cambria Math" panose="02040503050406030204" pitchFamily="18" charset="0"/>
                                                </a:rPr>
                                                <m:t>𝛿</m:t>
                                              </m:r>
                                            </m:e>
                                          </m:d>
                                        </m:e>
                                        <m:sup>
                                          <m:sSub>
                                            <m:sSubPr>
                                              <m:ctrlPr>
                                                <a:rPr lang="es-E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𝑚</m:t>
                                              </m:r>
                                            </m:sub>
                                          </m:sSub>
                                          <m:r>
                                            <a:rPr lang="en-US" sz="1600" b="0" i="1" smtClean="0">
                                              <a:latin typeface="Cambria Math" panose="02040503050406030204" pitchFamily="18" charset="0"/>
                                            </a:rPr>
                                            <m:t>+1</m:t>
                                          </m:r>
                                        </m:sup>
                                      </m:sSup>
                                    </m:e>
                                  </m:d>
                                </m:e>
                                <m:sup>
                                  <m:f>
                                    <m:fPr>
                                      <m:ctrlPr>
                                        <a:rPr lang="es-ES" sz="1600" i="1">
                                          <a:latin typeface="Cambria Math" panose="02040503050406030204" pitchFamily="18" charset="0"/>
                                        </a:rPr>
                                      </m:ctrlPr>
                                    </m:fPr>
                                    <m:num>
                                      <m:r>
                                        <a:rPr lang="es-ES" sz="1600" i="1">
                                          <a:latin typeface="Cambria Math" panose="02040503050406030204" pitchFamily="18" charset="0"/>
                                        </a:rPr>
                                        <m:t>1</m:t>
                                      </m:r>
                                    </m:num>
                                    <m:den>
                                      <m:sSub>
                                        <m:sSubPr>
                                          <m:ctrlPr>
                                            <a:rPr lang="es-ES" sz="1600" i="1">
                                              <a:latin typeface="Cambria Math" panose="02040503050406030204" pitchFamily="18" charset="0"/>
                                            </a:rPr>
                                          </m:ctrlPr>
                                        </m:sSubPr>
                                        <m:e>
                                          <m:r>
                                            <a:rPr lang="es-ES" sz="1600" i="1">
                                              <a:latin typeface="Cambria Math" panose="02040503050406030204" pitchFamily="18" charset="0"/>
                                            </a:rPr>
                                            <m:t>𝑛</m:t>
                                          </m:r>
                                        </m:e>
                                        <m:sub>
                                          <m:r>
                                            <a:rPr lang="es-ES" sz="1600" i="1">
                                              <a:latin typeface="Cambria Math" panose="02040503050406030204" pitchFamily="18" charset="0"/>
                                            </a:rPr>
                                            <m:t>𝑚</m:t>
                                          </m:r>
                                        </m:sub>
                                      </m:sSub>
                                      <m:r>
                                        <a:rPr lang="es-ES" sz="1600" i="1">
                                          <a:latin typeface="Cambria Math" panose="02040503050406030204" pitchFamily="18" charset="0"/>
                                        </a:rPr>
                                        <m:t>+1</m:t>
                                      </m:r>
                                    </m:den>
                                  </m:f>
                                </m:sup>
                              </m:sSup>
                              <m:r>
                                <a:rPr lang="es-ES" sz="1600" b="0" i="1" smtClean="0">
                                  <a:latin typeface="Cambria Math" panose="02040503050406030204" pitchFamily="18" charset="0"/>
                                </a:rPr>
                                <m:t>&amp;</m:t>
                              </m:r>
                              <m:r>
                                <a:rPr lang="es-AR" sz="1600" b="0" i="1" smtClean="0">
                                  <a:latin typeface="Cambria Math" panose="02040503050406030204" pitchFamily="18" charset="0"/>
                                </a:rPr>
                                <m:t>, </m:t>
                              </m:r>
                              <m:r>
                                <a:rPr lang="es-AR" sz="1600" b="0" i="1" smtClean="0">
                                  <a:latin typeface="Cambria Math" panose="02040503050406030204" pitchFamily="18" charset="0"/>
                                </a:rPr>
                                <m:t>𝑑𝑒</m:t>
                              </m:r>
                              <m:r>
                                <a:rPr lang="es-AR" sz="1600" b="0" i="1" smtClean="0">
                                  <a:latin typeface="Cambria Math" panose="02040503050406030204" pitchFamily="18" charset="0"/>
                                </a:rPr>
                                <m:t> </m:t>
                              </m:r>
                              <m:r>
                                <a:rPr lang="es-AR" sz="1600" b="0" i="1" smtClean="0">
                                  <a:latin typeface="Cambria Math" panose="02040503050406030204" pitchFamily="18" charset="0"/>
                                </a:rPr>
                                <m:t>𝑙𝑜</m:t>
                              </m:r>
                              <m:r>
                                <a:rPr lang="es-AR" sz="1600" b="0" i="1" smtClean="0">
                                  <a:latin typeface="Cambria Math" panose="02040503050406030204" pitchFamily="18" charset="0"/>
                                </a:rPr>
                                <m:t> </m:t>
                              </m:r>
                              <m:r>
                                <a:rPr lang="es-AR" sz="1600" b="0" i="1" smtClean="0">
                                  <a:latin typeface="Cambria Math" panose="02040503050406030204" pitchFamily="18" charset="0"/>
                                </a:rPr>
                                <m:t>𝑐𝑜𝑛𝑡𝑟𝑎𝑟𝑖𝑜</m:t>
                              </m:r>
                              <m:r>
                                <a:rPr lang="es-AR" sz="1600" b="0" i="1" smtClean="0">
                                  <a:latin typeface="Cambria Math" panose="02040503050406030204" pitchFamily="18" charset="0"/>
                                </a:rPr>
                                <m:t>. </m:t>
                              </m:r>
                            </m:e>
                          </m:eqArr>
                        </m:e>
                      </m:d>
                    </m:oMath>
                  </m:oMathPara>
                </a14:m>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kumimoji="0" lang="es-ES"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Siendo</a:t>
                </a:r>
                <a:r>
                  <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0" lang="en-US" altLang="es-MX" sz="1600" b="0" i="1" u="none" strike="noStrike" cap="none" normalizeH="0" baseline="0" smtClean="0">
                          <a:ln>
                            <a:noFill/>
                          </a:ln>
                          <a:solidFill>
                            <a:schemeClr val="tx1"/>
                          </a:solidFill>
                          <a:effectLst/>
                          <a:latin typeface="Cambria Math" panose="02040503050406030204" pitchFamily="18" charset="0"/>
                        </a:rPr>
                        <m:t>𝛿</m:t>
                      </m:r>
                      <m:r>
                        <a:rPr kumimoji="0" lang="en-US" altLang="es-MX" sz="1600" b="0" i="1" u="none" strike="noStrike" cap="none" normalizeH="0" baseline="0" smtClean="0">
                          <a:ln>
                            <a:noFill/>
                          </a:ln>
                          <a:solidFill>
                            <a:schemeClr val="tx1"/>
                          </a:solidFill>
                          <a:effectLst/>
                          <a:latin typeface="Cambria Math" panose="02040503050406030204" pitchFamily="18" charset="0"/>
                        </a:rPr>
                        <m:t>=</m:t>
                      </m:r>
                      <m:f>
                        <m:fPr>
                          <m:ctrlPr>
                            <a:rPr kumimoji="0" lang="en-US" altLang="es-MX" sz="1600" b="0" i="1" u="none" strike="noStrike" cap="none" normalizeH="0" baseline="0" smtClean="0">
                              <a:ln>
                                <a:noFill/>
                              </a:ln>
                              <a:solidFill>
                                <a:schemeClr val="tx1"/>
                              </a:solidFill>
                              <a:effectLst/>
                              <a:latin typeface="Cambria Math" panose="02040503050406030204" pitchFamily="18" charset="0"/>
                            </a:rPr>
                          </m:ctrlPr>
                        </m:fPr>
                        <m:num>
                          <m:func>
                            <m:funcPr>
                              <m:ctrlPr>
                                <a:rPr lang="en-US" altLang="es-MX" sz="1600" i="1">
                                  <a:latin typeface="Cambria Math" panose="02040503050406030204" pitchFamily="18" charset="0"/>
                                </a:rPr>
                              </m:ctrlPr>
                            </m:funcPr>
                            <m:fName>
                              <m:r>
                                <m:rPr>
                                  <m:sty m:val="p"/>
                                </m:rPr>
                                <a:rPr lang="en-US" altLang="es-MX" sz="1600">
                                  <a:latin typeface="Cambria Math" panose="02040503050406030204" pitchFamily="18" charset="0"/>
                                </a:rPr>
                                <m:t>min</m:t>
                              </m:r>
                            </m:fName>
                            <m:e>
                              <m:r>
                                <a:rPr lang="en-US" altLang="es-MX" sz="1600" i="1">
                                  <a:latin typeface="Cambria Math" panose="02040503050406030204" pitchFamily="18" charset="0"/>
                                </a:rPr>
                                <m:t>(</m:t>
                              </m:r>
                              <m:r>
                                <a:rPr lang="en-US" altLang="es-MX" sz="1600" i="1">
                                  <a:latin typeface="Cambria Math" panose="02040503050406030204" pitchFamily="18" charset="0"/>
                                </a:rPr>
                                <m:t>𝑙𝑠</m:t>
                              </m:r>
                              <m:r>
                                <a:rPr lang="en-US" altLang="es-MX" sz="1600" i="1">
                                  <a:latin typeface="Cambria Math" panose="02040503050406030204" pitchFamily="18" charset="0"/>
                                </a:rPr>
                                <m:t>−</m:t>
                              </m:r>
                              <m:sSub>
                                <m:sSubPr>
                                  <m:ctrlPr>
                                    <a:rPr lang="es-ES" altLang="es-MX" sz="1600" i="1">
                                      <a:latin typeface="Cambria Math" panose="02040503050406030204" pitchFamily="18" charset="0"/>
                                    </a:rPr>
                                  </m:ctrlPr>
                                </m:sSubPr>
                                <m:e>
                                  <m:r>
                                    <a:rPr lang="en-US" altLang="es-MX" sz="1600" i="1">
                                      <a:latin typeface="Cambria Math" panose="02040503050406030204" pitchFamily="18" charset="0"/>
                                    </a:rPr>
                                    <m:t>𝑥</m:t>
                                  </m:r>
                                </m:e>
                                <m:sub>
                                  <m:r>
                                    <a:rPr lang="es-ES" altLang="es-MX" sz="1600" i="1">
                                      <a:latin typeface="Cambria Math" panose="02040503050406030204" pitchFamily="18" charset="0"/>
                                    </a:rPr>
                                    <m:t>𝑖</m:t>
                                  </m:r>
                                </m:sub>
                              </m:sSub>
                              <m:r>
                                <a:rPr lang="es-ES" altLang="es-MX" sz="1600" i="1">
                                  <a:latin typeface="Cambria Math" panose="02040503050406030204" pitchFamily="18" charset="0"/>
                                </a:rPr>
                                <m:t>,</m:t>
                              </m:r>
                              <m:r>
                                <a:rPr lang="en-US" altLang="es-MX" sz="1600" i="1">
                                  <a:latin typeface="Cambria Math" panose="02040503050406030204" pitchFamily="18" charset="0"/>
                                </a:rPr>
                                <m:t> </m:t>
                              </m:r>
                              <m:sSub>
                                <m:sSubPr>
                                  <m:ctrlPr>
                                    <a:rPr lang="es-ES" altLang="es-MX" sz="1600" i="1">
                                      <a:latin typeface="Cambria Math" panose="02040503050406030204" pitchFamily="18" charset="0"/>
                                    </a:rPr>
                                  </m:ctrlPr>
                                </m:sSubPr>
                                <m:e>
                                  <m:r>
                                    <a:rPr lang="es-ES" altLang="es-MX" sz="1600" i="1">
                                      <a:latin typeface="Cambria Math" panose="02040503050406030204" pitchFamily="18" charset="0"/>
                                    </a:rPr>
                                    <m:t>𝑥</m:t>
                                  </m:r>
                                </m:e>
                                <m:sub>
                                  <m:r>
                                    <a:rPr lang="es-ES" altLang="es-MX" sz="1600" i="1">
                                      <a:latin typeface="Cambria Math" panose="02040503050406030204" pitchFamily="18" charset="0"/>
                                    </a:rPr>
                                    <m:t>𝑖</m:t>
                                  </m:r>
                                </m:sub>
                              </m:sSub>
                              <m:r>
                                <a:rPr lang="es-ES" altLang="es-MX" sz="1600" i="1">
                                  <a:latin typeface="Cambria Math" panose="02040503050406030204" pitchFamily="18" charset="0"/>
                                </a:rPr>
                                <m:t>−</m:t>
                              </m:r>
                              <m:r>
                                <a:rPr lang="es-ES" altLang="es-MX" sz="1600" i="1">
                                  <a:latin typeface="Cambria Math" panose="02040503050406030204" pitchFamily="18" charset="0"/>
                                </a:rPr>
                                <m:t>𝑙𝑖</m:t>
                              </m:r>
                              <m:r>
                                <a:rPr lang="en-US" altLang="es-MX" sz="1600" i="1">
                                  <a:latin typeface="Cambria Math" panose="02040503050406030204" pitchFamily="18" charset="0"/>
                                </a:rPr>
                                <m:t>)</m:t>
                              </m:r>
                            </m:e>
                          </m:func>
                        </m:num>
                        <m:den>
                          <m:r>
                            <a:rPr kumimoji="0" lang="es-ES" altLang="es-MX" sz="1600" b="0" i="1" u="none" strike="noStrike" cap="none" normalizeH="0" baseline="0" smtClean="0">
                              <a:ln>
                                <a:noFill/>
                              </a:ln>
                              <a:solidFill>
                                <a:schemeClr val="tx1"/>
                              </a:solidFill>
                              <a:effectLst/>
                              <a:latin typeface="Cambria Math" panose="02040503050406030204" pitchFamily="18" charset="0"/>
                            </a:rPr>
                            <m:t>𝑙𝑠</m:t>
                          </m:r>
                          <m:r>
                            <a:rPr kumimoji="0" lang="es-ES" altLang="es-MX" sz="1600" b="0" i="1" u="none" strike="noStrike" cap="none" normalizeH="0" baseline="0" smtClean="0">
                              <a:ln>
                                <a:noFill/>
                              </a:ln>
                              <a:solidFill>
                                <a:schemeClr val="tx1"/>
                              </a:solidFill>
                              <a:effectLst/>
                              <a:latin typeface="Cambria Math" panose="02040503050406030204" pitchFamily="18" charset="0"/>
                            </a:rPr>
                            <m:t>−</m:t>
                          </m:r>
                          <m:r>
                            <a:rPr kumimoji="0" lang="es-ES" altLang="es-MX" sz="1600" b="0" i="1" u="none" strike="noStrike" cap="none" normalizeH="0" baseline="0" smtClean="0">
                              <a:ln>
                                <a:noFill/>
                              </a:ln>
                              <a:solidFill>
                                <a:schemeClr val="tx1"/>
                              </a:solidFill>
                              <a:effectLst/>
                              <a:latin typeface="Cambria Math" panose="02040503050406030204" pitchFamily="18" charset="0"/>
                            </a:rPr>
                            <m:t>𝑙𝑖</m:t>
                          </m:r>
                        </m:den>
                      </m:f>
                    </m:oMath>
                  </m:oMathPara>
                </a14:m>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 variable se modifica de la siguiente forma:</a:t>
                </a: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0" lang="es-ES" altLang="es-MX" sz="1600" b="0" i="1" u="none" strike="noStrike" cap="none" normalizeH="0" baseline="0" smtClean="0">
                              <a:ln>
                                <a:noFill/>
                              </a:ln>
                              <a:solidFill>
                                <a:schemeClr val="tx1"/>
                              </a:solidFill>
                              <a:effectLst/>
                              <a:latin typeface="Cambria Math" panose="02040503050406030204" pitchFamily="18" charset="0"/>
                            </a:rPr>
                          </m:ctrlPr>
                        </m:sSubPr>
                        <m:e>
                          <m:r>
                            <a:rPr kumimoji="0" lang="es-ES" altLang="es-MX" sz="1600" b="0" i="1" u="none" strike="noStrike" cap="none" normalizeH="0" baseline="0" smtClean="0">
                              <a:ln>
                                <a:noFill/>
                              </a:ln>
                              <a:solidFill>
                                <a:schemeClr val="tx1"/>
                              </a:solidFill>
                              <a:effectLst/>
                              <a:latin typeface="Cambria Math" panose="02040503050406030204" pitchFamily="18" charset="0"/>
                            </a:rPr>
                            <m:t>𝑦</m:t>
                          </m:r>
                        </m:e>
                        <m:sub>
                          <m:r>
                            <a:rPr kumimoji="0" lang="es-ES" altLang="es-MX" sz="1600" b="0" i="1" u="none" strike="noStrike" cap="none" normalizeH="0" baseline="0" smtClean="0">
                              <a:ln>
                                <a:noFill/>
                              </a:ln>
                              <a:solidFill>
                                <a:schemeClr val="tx1"/>
                              </a:solidFill>
                              <a:effectLst/>
                              <a:latin typeface="Cambria Math" panose="02040503050406030204" pitchFamily="18" charset="0"/>
                            </a:rPr>
                            <m:t>𝑖</m:t>
                          </m:r>
                        </m:sub>
                      </m:sSub>
                      <m:r>
                        <a:rPr kumimoji="0" lang="en-US" altLang="es-MX" sz="1600" b="0" i="1" u="none" strike="noStrike" cap="none" normalizeH="0" baseline="0" smtClean="0">
                          <a:ln>
                            <a:noFill/>
                          </a:ln>
                          <a:solidFill>
                            <a:schemeClr val="tx1"/>
                          </a:solidFill>
                          <a:effectLst/>
                          <a:latin typeface="Cambria Math" panose="02040503050406030204" pitchFamily="18" charset="0"/>
                        </a:rPr>
                        <m:t>=</m:t>
                      </m:r>
                      <m:sSub>
                        <m:sSubPr>
                          <m:ctrlPr>
                            <a:rPr kumimoji="0" lang="es-ES" altLang="es-MX" sz="1600" b="0" i="1" u="none" strike="noStrike" cap="none" normalizeH="0" baseline="0" smtClean="0">
                              <a:ln>
                                <a:noFill/>
                              </a:ln>
                              <a:solidFill>
                                <a:schemeClr val="tx1"/>
                              </a:solidFill>
                              <a:effectLst/>
                              <a:latin typeface="Cambria Math" panose="02040503050406030204" pitchFamily="18" charset="0"/>
                            </a:rPr>
                          </m:ctrlPr>
                        </m:sSubPr>
                        <m:e>
                          <m:r>
                            <a:rPr kumimoji="0" lang="en-US" altLang="es-MX" sz="1600" b="0" i="1" u="none" strike="noStrike" cap="none" normalizeH="0" baseline="0" smtClean="0">
                              <a:ln>
                                <a:noFill/>
                              </a:ln>
                              <a:solidFill>
                                <a:schemeClr val="tx1"/>
                              </a:solidFill>
                              <a:effectLst/>
                              <a:latin typeface="Cambria Math" panose="02040503050406030204" pitchFamily="18" charset="0"/>
                            </a:rPr>
                            <m:t>𝑥</m:t>
                          </m:r>
                        </m:e>
                        <m:sub>
                          <m:r>
                            <a:rPr kumimoji="0" lang="es-ES" altLang="es-MX" sz="1600" b="0" i="1" u="none" strike="noStrike" cap="none" normalizeH="0" baseline="0" smtClean="0">
                              <a:ln>
                                <a:noFill/>
                              </a:ln>
                              <a:solidFill>
                                <a:schemeClr val="tx1"/>
                              </a:solidFill>
                              <a:effectLst/>
                              <a:latin typeface="Cambria Math" panose="02040503050406030204" pitchFamily="18" charset="0"/>
                            </a:rPr>
                            <m:t>𝑖</m:t>
                          </m:r>
                        </m:sub>
                      </m:sSub>
                      <m:r>
                        <a:rPr kumimoji="0" lang="es-ES" altLang="es-MX" sz="1600" b="0" i="1" u="none" strike="noStrike" cap="none" normalizeH="0" baseline="0" smtClean="0">
                          <a:ln>
                            <a:noFill/>
                          </a:ln>
                          <a:solidFill>
                            <a:schemeClr val="tx1"/>
                          </a:solidFill>
                          <a:effectLst/>
                          <a:latin typeface="Cambria Math" panose="02040503050406030204" pitchFamily="18" charset="0"/>
                        </a:rPr>
                        <m:t>+</m:t>
                      </m:r>
                      <m:sSub>
                        <m:sSubPr>
                          <m:ctrlPr>
                            <a:rPr kumimoji="0" lang="es-ES" altLang="es-MX" sz="1600" b="0" i="1" u="none" strike="noStrike" cap="none" normalizeH="0" baseline="0" smtClean="0">
                              <a:ln>
                                <a:noFill/>
                              </a:ln>
                              <a:solidFill>
                                <a:schemeClr val="tx1"/>
                              </a:solidFill>
                              <a:effectLst/>
                              <a:latin typeface="Cambria Math" panose="02040503050406030204" pitchFamily="18" charset="0"/>
                            </a:rPr>
                          </m:ctrlPr>
                        </m:sSubPr>
                        <m:e>
                          <m:r>
                            <a:rPr kumimoji="0" lang="es-ES" altLang="es-MX" sz="1600" b="0" i="1" u="none" strike="noStrike" cap="none" normalizeH="0" baseline="0" smtClean="0">
                              <a:ln>
                                <a:noFill/>
                              </a:ln>
                              <a:solidFill>
                                <a:schemeClr val="tx1"/>
                              </a:solidFill>
                              <a:effectLst/>
                              <a:latin typeface="Cambria Math" panose="02040503050406030204" pitchFamily="18" charset="0"/>
                            </a:rPr>
                            <m:t>𝛿</m:t>
                          </m:r>
                        </m:e>
                        <m:sub>
                          <m:r>
                            <a:rPr kumimoji="0" lang="es-ES" altLang="es-MX" sz="1600" b="0" i="1" u="none" strike="noStrike" cap="none" normalizeH="0" baseline="0" smtClean="0">
                              <a:ln>
                                <a:noFill/>
                              </a:ln>
                              <a:solidFill>
                                <a:schemeClr val="tx1"/>
                              </a:solidFill>
                              <a:effectLst/>
                              <a:latin typeface="Cambria Math" panose="02040503050406030204" pitchFamily="18" charset="0"/>
                            </a:rPr>
                            <m:t>𝑞</m:t>
                          </m:r>
                        </m:sub>
                      </m:sSub>
                      <m:r>
                        <a:rPr kumimoji="0" lang="es-ES" altLang="es-MX" sz="1600" b="0" i="1" u="none" strike="noStrike" cap="none" normalizeH="0" baseline="0" smtClean="0">
                          <a:ln>
                            <a:noFill/>
                          </a:ln>
                          <a:solidFill>
                            <a:schemeClr val="tx1"/>
                          </a:solidFill>
                          <a:effectLst/>
                          <a:latin typeface="Cambria Math" panose="02040503050406030204" pitchFamily="18" charset="0"/>
                        </a:rPr>
                        <m:t>(</m:t>
                      </m:r>
                      <m:r>
                        <a:rPr kumimoji="0" lang="es-ES" altLang="es-MX" sz="1600" b="0" i="1" u="none" strike="noStrike" cap="none" normalizeH="0" baseline="0" smtClean="0">
                          <a:ln>
                            <a:noFill/>
                          </a:ln>
                          <a:solidFill>
                            <a:schemeClr val="tx1"/>
                          </a:solidFill>
                          <a:effectLst/>
                          <a:latin typeface="Cambria Math" panose="02040503050406030204" pitchFamily="18" charset="0"/>
                        </a:rPr>
                        <m:t>𝑙𝑠</m:t>
                      </m:r>
                      <m:r>
                        <a:rPr kumimoji="0" lang="es-ES" altLang="es-MX" sz="1600" b="0" i="1" u="none" strike="noStrike" cap="none" normalizeH="0" baseline="0" smtClean="0">
                          <a:ln>
                            <a:noFill/>
                          </a:ln>
                          <a:solidFill>
                            <a:schemeClr val="tx1"/>
                          </a:solidFill>
                          <a:effectLst/>
                          <a:latin typeface="Cambria Math" panose="02040503050406030204" pitchFamily="18" charset="0"/>
                        </a:rPr>
                        <m:t>−</m:t>
                      </m:r>
                      <m:r>
                        <a:rPr kumimoji="0" lang="es-ES" altLang="es-MX" sz="1600" b="0" i="1" u="none" strike="noStrike" cap="none" normalizeH="0" baseline="0" smtClean="0">
                          <a:ln>
                            <a:noFill/>
                          </a:ln>
                          <a:solidFill>
                            <a:schemeClr val="tx1"/>
                          </a:solidFill>
                          <a:effectLst/>
                          <a:latin typeface="Cambria Math" panose="02040503050406030204" pitchFamily="18" charset="0"/>
                        </a:rPr>
                        <m:t>𝑙𝑖</m:t>
                      </m:r>
                      <m:r>
                        <a:rPr kumimoji="0" lang="es-ES" altLang="es-MX" sz="1600" b="0" i="1" u="none" strike="noStrike" cap="none" normalizeH="0" baseline="0" smtClean="0">
                          <a:ln>
                            <a:noFill/>
                          </a:ln>
                          <a:solidFill>
                            <a:schemeClr val="tx1"/>
                          </a:solidFill>
                          <a:effectLst/>
                          <a:latin typeface="Cambria Math" panose="02040503050406030204" pitchFamily="18" charset="0"/>
                        </a:rPr>
                        <m:t>)</m:t>
                      </m:r>
                    </m:oMath>
                  </m:oMathPara>
                </a14:m>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Rectangle 1">
                <a:extLst>
                  <a:ext uri="{FF2B5EF4-FFF2-40B4-BE49-F238E27FC236}">
                    <a16:creationId xmlns:a16="http://schemas.microsoft.com/office/drawing/2014/main" id="{7D7F6038-B441-9164-9714-AC55280C7F90}"/>
                  </a:ext>
                </a:extLst>
              </p:cNvPr>
              <p:cNvSpPr>
                <a:spLocks noRot="1" noChangeAspect="1" noMove="1" noResize="1" noEditPoints="1" noAdjustHandles="1" noChangeArrowheads="1" noChangeShapeType="1" noTextEdit="1"/>
              </p:cNvSpPr>
              <p:nvPr/>
            </p:nvSpPr>
            <p:spPr bwMode="auto">
              <a:xfrm>
                <a:off x="572369" y="2120688"/>
                <a:ext cx="11038439" cy="3954352"/>
              </a:xfrm>
              <a:prstGeom prst="rect">
                <a:avLst/>
              </a:prstGeom>
              <a:blipFill>
                <a:blip r:embed="rId2"/>
                <a:stretch>
                  <a:fillRect l="-33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noFill/>
                  </a:rPr>
                  <a:t> </a:t>
                </a:r>
              </a:p>
            </p:txBody>
          </p:sp>
        </mc:Fallback>
      </mc:AlternateContent>
    </p:spTree>
    <p:extLst>
      <p:ext uri="{BB962C8B-B14F-4D97-AF65-F5344CB8AC3E}">
        <p14:creationId xmlns:p14="http://schemas.microsoft.com/office/powerpoint/2010/main" val="200408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7</a:t>
            </a:fld>
            <a:endParaRPr lang="es-ES"/>
          </a:p>
        </p:txBody>
      </p:sp>
      <p:cxnSp>
        <p:nvCxnSpPr>
          <p:cNvPr id="11" name="Straight Connector 10">
            <a:extLst>
              <a:ext uri="{FF2B5EF4-FFF2-40B4-BE49-F238E27FC236}">
                <a16:creationId xmlns:a16="http://schemas.microsoft.com/office/drawing/2014/main" id="{CED439DF-FCFB-40C4-96E2-61EA17BCCDCD}"/>
              </a:ext>
            </a:extLst>
          </p:cNvPr>
          <p:cNvCxnSpPr>
            <a:cxnSpLocks/>
          </p:cNvCxnSpPr>
          <p:nvPr/>
        </p:nvCxnSpPr>
        <p:spPr>
          <a:xfrm>
            <a:off x="6096000" y="652007"/>
            <a:ext cx="0" cy="5367130"/>
          </a:xfrm>
          <a:prstGeom prst="line">
            <a:avLst/>
          </a:prstGeom>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D28DC8E2-77E9-4076-8292-3397D5B3E1B5}"/>
              </a:ext>
            </a:extLst>
          </p:cNvPr>
          <p:cNvSpPr txBox="1"/>
          <p:nvPr/>
        </p:nvSpPr>
        <p:spPr>
          <a:xfrm>
            <a:off x="7794537" y="636850"/>
            <a:ext cx="3160156" cy="307777"/>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Ejemplo de mutación polinomial</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985EBE0-DD46-45E6-B5B8-90B6E32E9432}"/>
                  </a:ext>
                </a:extLst>
              </p:cNvPr>
              <p:cNvSpPr txBox="1"/>
              <p:nvPr/>
            </p:nvSpPr>
            <p:spPr>
              <a:xfrm>
                <a:off x="6463015" y="895968"/>
                <a:ext cx="4768219" cy="1384995"/>
              </a:xfrm>
              <a:prstGeom prst="rect">
                <a:avLst/>
              </a:prstGeom>
              <a:noFill/>
            </p:spPr>
            <p:txBody>
              <a:bodyPr wrap="square">
                <a:spAutoFit/>
              </a:bodyPr>
              <a:lstStyle/>
              <a:p>
                <a:pPr algn="just"/>
                <a:r>
                  <a:rPr lang="es-MX" sz="1400" i="1" dirty="0">
                    <a:latin typeface="Times New Roman" panose="02020603050405020304" pitchFamily="18" charset="0"/>
                    <a:cs typeface="Times New Roman" panose="02020603050405020304" pitchFamily="18" charset="0"/>
                  </a:rPr>
                  <a:t>x </a:t>
                </a:r>
                <a:r>
                  <a:rPr lang="es-MX" sz="1400" dirty="0">
                    <a:latin typeface="Times New Roman" panose="02020603050405020304" pitchFamily="18" charset="0"/>
                    <a:cs typeface="Times New Roman" panose="02020603050405020304" pitchFamily="18" charset="0"/>
                  </a:rPr>
                  <a:t>= [</a:t>
                </a:r>
                <a14:m>
                  <m:oMath xmlns:m="http://schemas.openxmlformats.org/officeDocument/2006/math">
                    <m:r>
                      <a:rPr lang="es-MX" sz="1400" i="1">
                        <a:latin typeface="Cambria Math" panose="02040503050406030204" pitchFamily="18" charset="0"/>
                      </a:rPr>
                      <m:t>1.127 −0.588</m:t>
                    </m:r>
                  </m:oMath>
                </a14:m>
                <a:r>
                  <a:rPr lang="es-MX" sz="1400" dirty="0">
                    <a:latin typeface="Times New Roman" panose="02020603050405020304" pitchFamily="18" charset="0"/>
                    <a:cs typeface="Times New Roman" panose="02020603050405020304" pitchFamily="18" charset="0"/>
                  </a:rPr>
                  <a:t>]</a:t>
                </a:r>
              </a:p>
              <a:p>
                <a:pPr algn="just"/>
                <a:r>
                  <a:rPr lang="es-MX" sz="1400" dirty="0">
                    <a:latin typeface="Times New Roman" panose="02020603050405020304" pitchFamily="18" charset="0"/>
                    <a:cs typeface="Times New Roman" panose="02020603050405020304" pitchFamily="18" charset="0"/>
                  </a:rPr>
                  <a:t>Min=[1   -1]</a:t>
                </a:r>
              </a:p>
              <a:p>
                <a:pPr algn="just"/>
                <a:r>
                  <a:rPr lang="es-MX" sz="1400" dirty="0">
                    <a:latin typeface="Times New Roman" panose="02020603050405020304" pitchFamily="18" charset="0"/>
                    <a:cs typeface="Times New Roman" panose="02020603050405020304" pitchFamily="18" charset="0"/>
                  </a:rPr>
                  <a:t>Max=[3    5]</a:t>
                </a:r>
              </a:p>
              <a:p>
                <a:pPr algn="just"/>
                <a:endParaRPr lang="es-MX" sz="1400" dirty="0">
                  <a:latin typeface="Times New Roman" panose="02020603050405020304" pitchFamily="18" charset="0"/>
                  <a:cs typeface="Times New Roman" panose="02020603050405020304" pitchFamily="18" charset="0"/>
                </a:endParaRPr>
              </a:p>
              <a:p>
                <a:pPr algn="just"/>
                <a:r>
                  <a:rPr lang="es-MX" sz="1400" dirty="0">
                    <a:latin typeface="Times New Roman" panose="02020603050405020304" pitchFamily="18" charset="0"/>
                    <a:cs typeface="Times New Roman" panose="02020603050405020304" pitchFamily="18" charset="0"/>
                  </a:rPr>
                  <a:t>Suponiendo  que se cumple la probabilidad de mutación para la primera variable </a:t>
                </a:r>
                <a14:m>
                  <m:oMath xmlns:m="http://schemas.openxmlformats.org/officeDocument/2006/math">
                    <m:sSub>
                      <m:sSubPr>
                        <m:ctrlPr>
                          <a:rPr lang="es-MX" sz="1400" i="1" smtClean="0">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ES" sz="1400" b="0" i="1" smtClean="0">
                            <a:latin typeface="Cambria Math" panose="02040503050406030204" pitchFamily="18" charset="0"/>
                            <a:cs typeface="Times New Roman" panose="02020603050405020304" pitchFamily="18" charset="0"/>
                          </a:rPr>
                          <m:t>1</m:t>
                        </m:r>
                      </m:sub>
                    </m:sSub>
                  </m:oMath>
                </a14:m>
                <a:r>
                  <a:rPr lang="es-MX" sz="1400" dirty="0">
                    <a:latin typeface="Times New Roman" panose="02020603050405020304" pitchFamily="18" charset="0"/>
                    <a:cs typeface="Times New Roman" panose="02020603050405020304" pitchFamily="18" charset="0"/>
                  </a:rPr>
                  <a:t>, además r = 0.4, Nm = 20</a:t>
                </a:r>
              </a:p>
            </p:txBody>
          </p:sp>
        </mc:Choice>
        <mc:Fallback xmlns="">
          <p:sp>
            <p:nvSpPr>
              <p:cNvPr id="27" name="TextBox 26">
                <a:extLst>
                  <a:ext uri="{FF2B5EF4-FFF2-40B4-BE49-F238E27FC236}">
                    <a16:creationId xmlns:a16="http://schemas.microsoft.com/office/drawing/2014/main" id="{5985EBE0-DD46-45E6-B5B8-90B6E32E9432}"/>
                  </a:ext>
                </a:extLst>
              </p:cNvPr>
              <p:cNvSpPr txBox="1">
                <a:spLocks noRot="1" noChangeAspect="1" noMove="1" noResize="1" noEditPoints="1" noAdjustHandles="1" noChangeArrowheads="1" noChangeShapeType="1" noTextEdit="1"/>
              </p:cNvSpPr>
              <p:nvPr/>
            </p:nvSpPr>
            <p:spPr>
              <a:xfrm>
                <a:off x="6463015" y="895968"/>
                <a:ext cx="4768219" cy="1384995"/>
              </a:xfrm>
              <a:prstGeom prst="rect">
                <a:avLst/>
              </a:prstGeom>
              <a:blipFill>
                <a:blip r:embed="rId2"/>
                <a:stretch>
                  <a:fillRect l="-384" t="-881" r="-384" b="-352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159F89-D649-4369-86BB-C03358C3D6CF}"/>
                  </a:ext>
                </a:extLst>
              </p:cNvPr>
              <p:cNvSpPr txBox="1"/>
              <p:nvPr/>
            </p:nvSpPr>
            <p:spPr>
              <a:xfrm>
                <a:off x="6463015" y="2726961"/>
                <a:ext cx="1485431" cy="307777"/>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Para </a:t>
                </a:r>
                <a14:m>
                  <m:oMath xmlns:m="http://schemas.openxmlformats.org/officeDocument/2006/math">
                    <m:sSub>
                      <m:sSubPr>
                        <m:ctrlPr>
                          <a:rPr lang="es-MX" sz="1400" i="1">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ES" sz="1400" b="0" i="1" smtClean="0">
                            <a:latin typeface="Cambria Math" panose="02040503050406030204" pitchFamily="18" charset="0"/>
                            <a:cs typeface="Times New Roman" panose="02020603050405020304" pitchFamily="18" charset="0"/>
                          </a:rPr>
                          <m:t>1</m:t>
                        </m:r>
                      </m:sub>
                    </m:sSub>
                  </m:oMath>
                </a14:m>
                <a:r>
                  <a:rPr lang="es-MX" sz="1400" dirty="0">
                    <a:latin typeface="Times New Roman" panose="02020603050405020304" pitchFamily="18" charset="0"/>
                    <a:cs typeface="Times New Roman" panose="02020603050405020304" pitchFamily="18" charset="0"/>
                  </a:rPr>
                  <a:t>  </a:t>
                </a:r>
              </a:p>
            </p:txBody>
          </p:sp>
        </mc:Choice>
        <mc:Fallback xmlns="">
          <p:sp>
            <p:nvSpPr>
              <p:cNvPr id="24" name="TextBox 23">
                <a:extLst>
                  <a:ext uri="{FF2B5EF4-FFF2-40B4-BE49-F238E27FC236}">
                    <a16:creationId xmlns:a16="http://schemas.microsoft.com/office/drawing/2014/main" id="{10159F89-D649-4369-86BB-C03358C3D6CF}"/>
                  </a:ext>
                </a:extLst>
              </p:cNvPr>
              <p:cNvSpPr txBox="1">
                <a:spLocks noRot="1" noChangeAspect="1" noMove="1" noResize="1" noEditPoints="1" noAdjustHandles="1" noChangeArrowheads="1" noChangeShapeType="1" noTextEdit="1"/>
              </p:cNvSpPr>
              <p:nvPr/>
            </p:nvSpPr>
            <p:spPr>
              <a:xfrm>
                <a:off x="6463015" y="2726961"/>
                <a:ext cx="1485431" cy="307777"/>
              </a:xfrm>
              <a:prstGeom prst="rect">
                <a:avLst/>
              </a:prstGeom>
              <a:blipFill>
                <a:blip r:embed="rId3"/>
                <a:stretch>
                  <a:fillRect l="-1230" t="-1961" b="-19608"/>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E8153C94-5F61-616F-9115-490B87D94ADE}"/>
                  </a:ext>
                </a:extLst>
              </p:cNvPr>
              <p:cNvSpPr>
                <a:spLocks noChangeArrowheads="1"/>
              </p:cNvSpPr>
              <p:nvPr/>
            </p:nvSpPr>
            <p:spPr bwMode="auto">
              <a:xfrm>
                <a:off x="1" y="1028568"/>
                <a:ext cx="5923502" cy="44467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 algoritmo es el siguiente:</a:t>
                </a:r>
              </a:p>
              <a:p>
                <a:pPr marL="0" marR="0" lvl="0" indent="0" algn="l" defTabSz="914400" rtl="0" eaLnBrk="0" fontAlgn="base" latinLnBrk="0" hangingPunct="0">
                  <a:lnSpc>
                    <a:spcPct val="100000"/>
                  </a:lnSpc>
                  <a:spcBef>
                    <a:spcPct val="0"/>
                  </a:spcBef>
                  <a:spcAft>
                    <a:spcPct val="0"/>
                  </a:spcAft>
                  <a:buClrTx/>
                  <a:buSzTx/>
                  <a:tabLst/>
                </a:pPr>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Font typeface="+mj-lt"/>
                  <a:buAutoNum type="arabicPeriod"/>
                </a:pPr>
                <a:r>
                  <a:rPr lang="es-MX" altLang="es-MX" sz="1600" dirty="0">
                    <a:latin typeface="Times New Roman" panose="02020603050405020304" pitchFamily="18" charset="0"/>
                    <a:cs typeface="Times New Roman" panose="02020603050405020304" pitchFamily="18" charset="0"/>
                  </a:rPr>
                  <a:t>Para cada variable </a:t>
                </a:r>
                <a14:m>
                  <m:oMath xmlns:m="http://schemas.openxmlformats.org/officeDocument/2006/math">
                    <m:sSub>
                      <m:sSubPr>
                        <m:ctrlPr>
                          <a:rPr lang="es-ES" altLang="es-MX" sz="1600" b="0" i="1" smtClean="0">
                            <a:latin typeface="Cambria Math" panose="02040503050406030204" pitchFamily="18" charset="0"/>
                            <a:cs typeface="Times New Roman" panose="02020603050405020304" pitchFamily="18" charset="0"/>
                          </a:rPr>
                        </m:ctrlPr>
                      </m:sSubPr>
                      <m:e>
                        <m:r>
                          <a:rPr lang="es-ES" altLang="es-MX" sz="1600" b="0" i="1" smtClean="0">
                            <a:latin typeface="Cambria Math" panose="02040503050406030204" pitchFamily="18" charset="0"/>
                            <a:cs typeface="Times New Roman" panose="02020603050405020304" pitchFamily="18" charset="0"/>
                          </a:rPr>
                          <m:t>𝑥</m:t>
                        </m:r>
                      </m:e>
                      <m:sub>
                        <m:r>
                          <a:rPr lang="es-ES" altLang="es-MX" sz="1600" b="0" i="1" smtClean="0">
                            <a:latin typeface="Cambria Math" panose="02040503050406030204" pitchFamily="18" charset="0"/>
                            <a:cs typeface="Times New Roman" panose="02020603050405020304" pitchFamily="18" charset="0"/>
                          </a:rPr>
                          <m:t>𝑖</m:t>
                        </m:r>
                      </m:sub>
                    </m:sSub>
                  </m:oMath>
                </a14:m>
                <a:r>
                  <a:rPr lang="es-MX" altLang="es-MX" sz="1600" dirty="0">
                    <a:latin typeface="Times New Roman" panose="02020603050405020304" pitchFamily="18" charset="0"/>
                    <a:cs typeface="Times New Roman" panose="02020603050405020304" pitchFamily="18" charset="0"/>
                  </a:rPr>
                  <a:t> (que muta) se define un valor </a:t>
                </a:r>
                <a14:m>
                  <m:oMath xmlns:m="http://schemas.openxmlformats.org/officeDocument/2006/math">
                    <m:r>
                      <a:rPr lang="es-ES" altLang="es-MX" sz="1600" i="1">
                        <a:latin typeface="Cambria Math" panose="02040503050406030204" pitchFamily="18" charset="0"/>
                        <a:cs typeface="Times New Roman" panose="02020603050405020304" pitchFamily="18" charset="0"/>
                      </a:rPr>
                      <m:t>𝑟</m:t>
                    </m:r>
                  </m:oMath>
                </a14:m>
                <a:r>
                  <a:rPr lang="es-MX" altLang="es-MX" sz="1600" dirty="0">
                    <a:latin typeface="Times New Roman" panose="02020603050405020304" pitchFamily="18" charset="0"/>
                    <a:cs typeface="Times New Roman" panose="02020603050405020304" pitchFamily="18" charset="0"/>
                  </a:rPr>
                  <a:t> aleatorio entre cero y uno. Se procede:</a:t>
                </a:r>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𝛿</m:t>
                          </m:r>
                        </m:e>
                        <m:sub>
                          <m:r>
                            <a:rPr lang="es-ES" sz="1600" b="0" i="1" smtClean="0">
                              <a:latin typeface="Cambria Math" panose="02040503050406030204" pitchFamily="18" charset="0"/>
                            </a:rPr>
                            <m:t>𝑞</m:t>
                          </m:r>
                        </m:sub>
                      </m:sSub>
                      <m:r>
                        <a:rPr lang="es-ES" sz="1600" b="0" i="1" smtClean="0">
                          <a:latin typeface="Cambria Math" panose="02040503050406030204" pitchFamily="18" charset="0"/>
                        </a:rPr>
                        <m:t>=</m:t>
                      </m:r>
                      <m:d>
                        <m:dPr>
                          <m:begChr m:val="{"/>
                          <m:endChr m:val=""/>
                          <m:ctrlPr>
                            <a:rPr lang="es-ES" sz="1600" b="0" i="1" smtClean="0">
                              <a:latin typeface="Cambria Math" panose="02040503050406030204" pitchFamily="18" charset="0"/>
                            </a:rPr>
                          </m:ctrlPr>
                        </m:dPr>
                        <m:e>
                          <m:eqArr>
                            <m:eqArrPr>
                              <m:ctrlPr>
                                <a:rPr lang="es-ES" sz="1600" b="0" i="1" smtClean="0">
                                  <a:latin typeface="Cambria Math" panose="02040503050406030204" pitchFamily="18" charset="0"/>
                                </a:rPr>
                              </m:ctrlPr>
                            </m:eqArrPr>
                            <m:e>
                              <m:r>
                                <a:rPr lang="en-US" sz="1600" b="0" i="1" smtClean="0">
                                  <a:latin typeface="Cambria Math" panose="02040503050406030204" pitchFamily="18" charset="0"/>
                                </a:rPr>
                                <m:t>[</m:t>
                              </m:r>
                              <m:r>
                                <a:rPr lang="es-ES" sz="1600" b="0" i="1" smtClean="0">
                                  <a:latin typeface="Cambria Math" panose="02040503050406030204" pitchFamily="18" charset="0"/>
                                </a:rPr>
                                <m:t>2</m:t>
                              </m:r>
                              <m:r>
                                <a:rPr lang="es-ES" sz="1600" b="0" i="1" smtClean="0">
                                  <a:latin typeface="Cambria Math" panose="02040503050406030204" pitchFamily="18" charset="0"/>
                                </a:rPr>
                                <m:t>𝑟</m:t>
                              </m:r>
                              <m:r>
                                <a:rPr lang="es-ES" sz="1600" b="0" i="1" smtClean="0">
                                  <a:latin typeface="Cambria Math" panose="02040503050406030204" pitchFamily="18" charset="0"/>
                                </a:rPr>
                                <m:t>+</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1−2</m:t>
                                  </m:r>
                                  <m:r>
                                    <a:rPr lang="es-ES" sz="1600" b="0" i="1" smtClean="0">
                                      <a:latin typeface="Cambria Math" panose="02040503050406030204" pitchFamily="18" charset="0"/>
                                    </a:rPr>
                                    <m:t>𝑟</m:t>
                                  </m:r>
                                </m:e>
                              </m:d>
                              <m:sSup>
                                <m:sSupPr>
                                  <m:ctrlPr>
                                    <a:rPr lang="en-US" sz="1600" b="0" i="1" smtClean="0">
                                      <a:latin typeface="Cambria Math" panose="02040503050406030204" pitchFamily="18" charset="0"/>
                                    </a:rPr>
                                  </m:ctrlPr>
                                </m:sSupPr>
                                <m:e>
                                  <m:sSup>
                                    <m:sSupPr>
                                      <m:ctrlPr>
                                        <a:rPr lang="en-US" sz="1600" b="0" i="1" smtClean="0">
                                          <a:latin typeface="Cambria Math" panose="02040503050406030204" pitchFamily="18" charset="0"/>
                                        </a:rPr>
                                      </m:ctrlPr>
                                    </m:sSupPr>
                                    <m:e>
                                      <m:d>
                                        <m:dPr>
                                          <m:ctrlPr>
                                            <a:rPr lang="es-ES" sz="1600" i="1">
                                              <a:latin typeface="Cambria Math" panose="02040503050406030204" pitchFamily="18" charset="0"/>
                                            </a:rPr>
                                          </m:ctrlPr>
                                        </m:dPr>
                                        <m:e>
                                          <m:r>
                                            <a:rPr lang="es-ES" sz="1600" i="1">
                                              <a:latin typeface="Cambria Math" panose="02040503050406030204" pitchFamily="18" charset="0"/>
                                            </a:rPr>
                                            <m:t>1−</m:t>
                                          </m:r>
                                          <m:r>
                                            <a:rPr lang="es-ES" sz="1600" i="1">
                                              <a:latin typeface="Cambria Math" panose="02040503050406030204" pitchFamily="18" charset="0"/>
                                            </a:rPr>
                                            <m:t>𝛿</m:t>
                                          </m:r>
                                        </m:e>
                                      </m:d>
                                    </m:e>
                                    <m:sup>
                                      <m:sSub>
                                        <m:sSubPr>
                                          <m:ctrlPr>
                                            <a:rPr lang="es-E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s-ES" sz="1600" b="0" i="1" smtClean="0">
                                              <a:latin typeface="Cambria Math" panose="02040503050406030204" pitchFamily="18" charset="0"/>
                                            </a:rPr>
                                            <m:t>𝑚</m:t>
                                          </m:r>
                                        </m:sub>
                                      </m:sSub>
                                      <m:r>
                                        <a:rPr lang="es-ES" sz="1600" b="0" i="1" smtClean="0">
                                          <a:latin typeface="Cambria Math" panose="02040503050406030204" pitchFamily="18" charset="0"/>
                                        </a:rPr>
                                        <m:t>+1</m:t>
                                      </m:r>
                                    </m:sup>
                                  </m:sSup>
                                  <m:r>
                                    <a:rPr lang="en-US" sz="1600" b="0" i="1" smtClean="0">
                                      <a:latin typeface="Cambria Math" panose="02040503050406030204" pitchFamily="18" charset="0"/>
                                    </a:rPr>
                                    <m:t>]</m:t>
                                  </m:r>
                                </m:e>
                                <m:sup>
                                  <m:f>
                                    <m:fPr>
                                      <m:ctrlPr>
                                        <a:rPr lang="es-ES" sz="1600" b="0" i="1" smtClean="0">
                                          <a:latin typeface="Cambria Math" panose="02040503050406030204" pitchFamily="18" charset="0"/>
                                        </a:rPr>
                                      </m:ctrlPr>
                                    </m:fPr>
                                    <m:num>
                                      <m:r>
                                        <a:rPr lang="es-ES" sz="1600" b="0" i="1" smtClean="0">
                                          <a:latin typeface="Cambria Math" panose="02040503050406030204" pitchFamily="18" charset="0"/>
                                        </a:rPr>
                                        <m:t>1</m:t>
                                      </m:r>
                                    </m:num>
                                    <m:den>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𝑛</m:t>
                                          </m:r>
                                        </m:e>
                                        <m:sub>
                                          <m:r>
                                            <a:rPr lang="es-ES" sz="1600" b="0" i="1" smtClean="0">
                                              <a:latin typeface="Cambria Math" panose="02040503050406030204" pitchFamily="18" charset="0"/>
                                            </a:rPr>
                                            <m:t>𝑚</m:t>
                                          </m:r>
                                        </m:sub>
                                      </m:sSub>
                                      <m:r>
                                        <a:rPr lang="es-ES" sz="1600" b="0" i="1" smtClean="0">
                                          <a:latin typeface="Cambria Math" panose="02040503050406030204" pitchFamily="18" charset="0"/>
                                        </a:rPr>
                                        <m:t>+1</m:t>
                                      </m:r>
                                    </m:den>
                                  </m:f>
                                  <m:r>
                                    <a:rPr lang="es-ES" sz="1600" b="0" i="1" smtClean="0">
                                      <a:latin typeface="Cambria Math" panose="02040503050406030204" pitchFamily="18" charset="0"/>
                                    </a:rPr>
                                    <m:t> </m:t>
                                  </m:r>
                                </m:sup>
                              </m:sSup>
                              <m:r>
                                <a:rPr lang="es-ES" sz="1600" b="0" i="1" smtClean="0">
                                  <a:latin typeface="Cambria Math" panose="02040503050406030204" pitchFamily="18" charset="0"/>
                                </a:rPr>
                                <m:t>−1</m:t>
                              </m:r>
                              <m:r>
                                <a:rPr lang="es-AR" sz="1600" b="0" i="1" smtClean="0">
                                  <a:latin typeface="Cambria Math" panose="02040503050406030204" pitchFamily="18" charset="0"/>
                                </a:rPr>
                                <m:t>,</m:t>
                              </m:r>
                              <m:r>
                                <a:rPr lang="es-ES" sz="1600" b="0" i="1" smtClean="0">
                                  <a:latin typeface="Cambria Math" panose="02040503050406030204" pitchFamily="18" charset="0"/>
                                </a:rPr>
                                <m:t> </m:t>
                              </m:r>
                              <m:r>
                                <a:rPr lang="es-AR" sz="1600" b="0" i="1" smtClean="0">
                                  <a:latin typeface="Cambria Math" panose="02040503050406030204" pitchFamily="18" charset="0"/>
                                </a:rPr>
                                <m:t>            </m:t>
                              </m:r>
                              <m:r>
                                <a:rPr lang="es-ES" sz="1600" b="0" i="1" smtClean="0">
                                  <a:latin typeface="Cambria Math" panose="02040503050406030204" pitchFamily="18" charset="0"/>
                                </a:rPr>
                                <m:t>𝑠𝑖</m:t>
                              </m:r>
                              <m:r>
                                <a:rPr lang="es-ES" sz="1600" b="0" i="1" smtClean="0">
                                  <a:latin typeface="Cambria Math" panose="02040503050406030204" pitchFamily="18" charset="0"/>
                                </a:rPr>
                                <m:t> </m:t>
                              </m:r>
                              <m:r>
                                <a:rPr lang="es-ES" sz="1600" b="0" i="1" smtClean="0">
                                  <a:latin typeface="Cambria Math" panose="02040503050406030204" pitchFamily="18" charset="0"/>
                                </a:rPr>
                                <m:t>𝑟</m:t>
                              </m:r>
                              <m:r>
                                <a:rPr lang="es-ES" sz="1600" b="0" i="1" smtClean="0">
                                  <a:latin typeface="Cambria Math" panose="02040503050406030204" pitchFamily="18" charset="0"/>
                                  <a:ea typeface="Cambria Math" panose="02040503050406030204" pitchFamily="18" charset="0"/>
                                </a:rPr>
                                <m:t>≤0.5</m:t>
                              </m:r>
                            </m:e>
                            <m:e>
                              <m:r>
                                <a:rPr lang="es-ES" sz="1600" b="0" i="1" smtClean="0">
                                  <a:latin typeface="Cambria Math" panose="02040503050406030204" pitchFamily="18" charset="0"/>
                                </a:rPr>
                                <m:t>1−</m:t>
                              </m:r>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r>
                                        <a:rPr lang="es-ES" sz="1600" b="0" i="1" smtClean="0">
                                          <a:latin typeface="Cambria Math" panose="02040503050406030204" pitchFamily="18" charset="0"/>
                                        </a:rPr>
                                        <m:t>2</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1−</m:t>
                                          </m:r>
                                          <m:r>
                                            <a:rPr lang="es-ES" sz="1600" b="0" i="1" smtClean="0">
                                              <a:latin typeface="Cambria Math" panose="02040503050406030204" pitchFamily="18" charset="0"/>
                                            </a:rPr>
                                            <m:t>𝑟</m:t>
                                          </m:r>
                                        </m:e>
                                      </m:d>
                                      <m:r>
                                        <a:rPr lang="es-ES" sz="1600" b="0" i="1" smtClean="0">
                                          <a:latin typeface="Cambria Math" panose="02040503050406030204" pitchFamily="18" charset="0"/>
                                        </a:rPr>
                                        <m:t>+2</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𝑟</m:t>
                                          </m:r>
                                          <m:r>
                                            <a:rPr lang="es-ES" sz="1600" b="0" i="1" smtClean="0">
                                              <a:latin typeface="Cambria Math" panose="02040503050406030204" pitchFamily="18" charset="0"/>
                                            </a:rPr>
                                            <m:t>−0.5</m:t>
                                          </m:r>
                                        </m:e>
                                      </m:d>
                                      <m:sSup>
                                        <m:sSupPr>
                                          <m:ctrlPr>
                                            <a:rPr lang="en-US" sz="1600" b="0" i="1" smtClean="0">
                                              <a:latin typeface="Cambria Math" panose="02040503050406030204" pitchFamily="18" charset="0"/>
                                            </a:rPr>
                                          </m:ctrlPr>
                                        </m:sSupPr>
                                        <m:e>
                                          <m:d>
                                            <m:dPr>
                                              <m:ctrlPr>
                                                <a:rPr lang="es-ES" sz="1600" b="0" i="1" smtClean="0">
                                                  <a:latin typeface="Cambria Math" panose="02040503050406030204" pitchFamily="18" charset="0"/>
                                                </a:rPr>
                                              </m:ctrlPr>
                                            </m:dPr>
                                            <m:e>
                                              <m:r>
                                                <a:rPr lang="es-ES" sz="1600" b="0" i="1" smtClean="0">
                                                  <a:latin typeface="Cambria Math" panose="02040503050406030204" pitchFamily="18" charset="0"/>
                                                </a:rPr>
                                                <m:t>1−</m:t>
                                              </m:r>
                                              <m:r>
                                                <a:rPr lang="es-ES" sz="1600" b="0" i="1" smtClean="0">
                                                  <a:latin typeface="Cambria Math" panose="02040503050406030204" pitchFamily="18" charset="0"/>
                                                </a:rPr>
                                                <m:t>𝛿</m:t>
                                              </m:r>
                                            </m:e>
                                          </m:d>
                                        </m:e>
                                        <m:sup>
                                          <m:sSub>
                                            <m:sSubPr>
                                              <m:ctrlPr>
                                                <a:rPr lang="es-E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𝑚</m:t>
                                              </m:r>
                                            </m:sub>
                                          </m:sSub>
                                          <m:r>
                                            <a:rPr lang="en-US" sz="1600" b="0" i="1" smtClean="0">
                                              <a:latin typeface="Cambria Math" panose="02040503050406030204" pitchFamily="18" charset="0"/>
                                            </a:rPr>
                                            <m:t>+1</m:t>
                                          </m:r>
                                        </m:sup>
                                      </m:sSup>
                                    </m:e>
                                  </m:d>
                                </m:e>
                                <m:sup>
                                  <m:f>
                                    <m:fPr>
                                      <m:ctrlPr>
                                        <a:rPr lang="es-ES" sz="1600" i="1">
                                          <a:latin typeface="Cambria Math" panose="02040503050406030204" pitchFamily="18" charset="0"/>
                                        </a:rPr>
                                      </m:ctrlPr>
                                    </m:fPr>
                                    <m:num>
                                      <m:r>
                                        <a:rPr lang="es-ES" sz="1600" i="1">
                                          <a:latin typeface="Cambria Math" panose="02040503050406030204" pitchFamily="18" charset="0"/>
                                        </a:rPr>
                                        <m:t>1</m:t>
                                      </m:r>
                                    </m:num>
                                    <m:den>
                                      <m:sSub>
                                        <m:sSubPr>
                                          <m:ctrlPr>
                                            <a:rPr lang="es-ES" sz="1600" i="1">
                                              <a:latin typeface="Cambria Math" panose="02040503050406030204" pitchFamily="18" charset="0"/>
                                            </a:rPr>
                                          </m:ctrlPr>
                                        </m:sSubPr>
                                        <m:e>
                                          <m:r>
                                            <a:rPr lang="es-ES" sz="1600" i="1">
                                              <a:latin typeface="Cambria Math" panose="02040503050406030204" pitchFamily="18" charset="0"/>
                                            </a:rPr>
                                            <m:t>𝑛</m:t>
                                          </m:r>
                                        </m:e>
                                        <m:sub>
                                          <m:r>
                                            <a:rPr lang="es-ES" sz="1600" i="1">
                                              <a:latin typeface="Cambria Math" panose="02040503050406030204" pitchFamily="18" charset="0"/>
                                            </a:rPr>
                                            <m:t>𝑚</m:t>
                                          </m:r>
                                        </m:sub>
                                      </m:sSub>
                                      <m:r>
                                        <a:rPr lang="es-ES" sz="1600" i="1">
                                          <a:latin typeface="Cambria Math" panose="02040503050406030204" pitchFamily="18" charset="0"/>
                                        </a:rPr>
                                        <m:t>+1</m:t>
                                      </m:r>
                                    </m:den>
                                  </m:f>
                                </m:sup>
                              </m:sSup>
                              <m:r>
                                <a:rPr lang="es-AR" sz="1600" b="0" i="1" smtClean="0">
                                  <a:latin typeface="Cambria Math" panose="02040503050406030204" pitchFamily="18" charset="0"/>
                                </a:rPr>
                                <m:t>,</m:t>
                              </m:r>
                              <m:r>
                                <a:rPr lang="es-ES" sz="1600" b="0" i="1" smtClean="0">
                                  <a:latin typeface="Cambria Math" panose="02040503050406030204" pitchFamily="18" charset="0"/>
                                </a:rPr>
                                <m:t>&amp;</m:t>
                              </m:r>
                              <m:r>
                                <a:rPr lang="en-US" sz="1600" b="0" i="1" smtClean="0">
                                  <a:latin typeface="Cambria Math" panose="02040503050406030204" pitchFamily="18" charset="0"/>
                                </a:rPr>
                                <m:t> </m:t>
                              </m:r>
                              <m:r>
                                <a:rPr lang="es-AR" sz="1600" b="0" i="1" smtClean="0">
                                  <a:latin typeface="Cambria Math" panose="02040503050406030204" pitchFamily="18" charset="0"/>
                                </a:rPr>
                                <m:t> </m:t>
                              </m:r>
                              <m:r>
                                <a:rPr lang="es-AR" sz="1600" b="0" i="1" smtClean="0">
                                  <a:latin typeface="Cambria Math" panose="02040503050406030204" pitchFamily="18" charset="0"/>
                                </a:rPr>
                                <m:t>𝑑𝑒</m:t>
                              </m:r>
                              <m:r>
                                <a:rPr lang="es-AR" sz="1600" b="0" i="1" smtClean="0">
                                  <a:latin typeface="Cambria Math" panose="02040503050406030204" pitchFamily="18" charset="0"/>
                                </a:rPr>
                                <m:t> </m:t>
                              </m:r>
                              <m:r>
                                <a:rPr lang="es-AR" sz="1600" b="0" i="1" smtClean="0">
                                  <a:latin typeface="Cambria Math" panose="02040503050406030204" pitchFamily="18" charset="0"/>
                                </a:rPr>
                                <m:t>𝑙𝑜</m:t>
                              </m:r>
                              <m:r>
                                <a:rPr lang="es-AR" sz="1600" b="0" i="1" smtClean="0">
                                  <a:latin typeface="Cambria Math" panose="02040503050406030204" pitchFamily="18" charset="0"/>
                                </a:rPr>
                                <m:t> </m:t>
                              </m:r>
                              <m:r>
                                <a:rPr lang="es-AR" sz="1600" b="0" i="1" smtClean="0">
                                  <a:latin typeface="Cambria Math" panose="02040503050406030204" pitchFamily="18" charset="0"/>
                                </a:rPr>
                                <m:t>𝑐𝑜𝑛𝑡𝑟</m:t>
                              </m:r>
                              <m:r>
                                <a:rPr lang="es-AR" sz="1600" b="0" i="1" smtClean="0">
                                  <a:latin typeface="Cambria Math" panose="02040503050406030204" pitchFamily="18" charset="0"/>
                                </a:rPr>
                                <m:t>.</m:t>
                              </m:r>
                            </m:e>
                          </m:eqArr>
                        </m:e>
                      </m:d>
                    </m:oMath>
                  </m:oMathPara>
                </a14:m>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kumimoji="0" lang="es-ES"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Siendo</a:t>
                </a:r>
                <a:r>
                  <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0" lang="en-US" altLang="es-MX" sz="1600" b="0" i="1" u="none" strike="noStrike" cap="none" normalizeH="0" baseline="0" smtClean="0">
                          <a:ln>
                            <a:noFill/>
                          </a:ln>
                          <a:solidFill>
                            <a:schemeClr val="tx1"/>
                          </a:solidFill>
                          <a:effectLst/>
                          <a:latin typeface="Cambria Math" panose="02040503050406030204" pitchFamily="18" charset="0"/>
                        </a:rPr>
                        <m:t>𝛿</m:t>
                      </m:r>
                      <m:r>
                        <a:rPr kumimoji="0" lang="en-US" altLang="es-MX" sz="1600" b="0" i="1" u="none" strike="noStrike" cap="none" normalizeH="0" baseline="0" smtClean="0">
                          <a:ln>
                            <a:noFill/>
                          </a:ln>
                          <a:solidFill>
                            <a:schemeClr val="tx1"/>
                          </a:solidFill>
                          <a:effectLst/>
                          <a:latin typeface="Cambria Math" panose="02040503050406030204" pitchFamily="18" charset="0"/>
                        </a:rPr>
                        <m:t>=</m:t>
                      </m:r>
                      <m:f>
                        <m:fPr>
                          <m:ctrlPr>
                            <a:rPr kumimoji="0" lang="en-US" altLang="es-MX" sz="1600" b="0" i="1" u="none" strike="noStrike" cap="none" normalizeH="0" baseline="0" smtClean="0">
                              <a:ln>
                                <a:noFill/>
                              </a:ln>
                              <a:solidFill>
                                <a:schemeClr val="tx1"/>
                              </a:solidFill>
                              <a:effectLst/>
                              <a:latin typeface="Cambria Math" panose="02040503050406030204" pitchFamily="18" charset="0"/>
                            </a:rPr>
                          </m:ctrlPr>
                        </m:fPr>
                        <m:num>
                          <m:func>
                            <m:funcPr>
                              <m:ctrlPr>
                                <a:rPr lang="en-US" altLang="es-MX" sz="1600" i="1">
                                  <a:latin typeface="Cambria Math" panose="02040503050406030204" pitchFamily="18" charset="0"/>
                                </a:rPr>
                              </m:ctrlPr>
                            </m:funcPr>
                            <m:fName>
                              <m:r>
                                <m:rPr>
                                  <m:sty m:val="p"/>
                                </m:rPr>
                                <a:rPr lang="en-US" altLang="es-MX" sz="1600">
                                  <a:latin typeface="Cambria Math" panose="02040503050406030204" pitchFamily="18" charset="0"/>
                                </a:rPr>
                                <m:t>min</m:t>
                              </m:r>
                            </m:fName>
                            <m:e>
                              <m:r>
                                <a:rPr lang="en-US" altLang="es-MX" sz="1600" i="1">
                                  <a:latin typeface="Cambria Math" panose="02040503050406030204" pitchFamily="18" charset="0"/>
                                </a:rPr>
                                <m:t>(</m:t>
                              </m:r>
                              <m:r>
                                <a:rPr lang="en-US" altLang="es-MX" sz="1600" i="1">
                                  <a:latin typeface="Cambria Math" panose="02040503050406030204" pitchFamily="18" charset="0"/>
                                </a:rPr>
                                <m:t>𝑙𝑠</m:t>
                              </m:r>
                              <m:r>
                                <a:rPr lang="en-US" altLang="es-MX" sz="1600" i="1">
                                  <a:latin typeface="Cambria Math" panose="02040503050406030204" pitchFamily="18" charset="0"/>
                                </a:rPr>
                                <m:t>−</m:t>
                              </m:r>
                              <m:sSub>
                                <m:sSubPr>
                                  <m:ctrlPr>
                                    <a:rPr lang="es-ES" altLang="es-MX" sz="1600" i="1">
                                      <a:latin typeface="Cambria Math" panose="02040503050406030204" pitchFamily="18" charset="0"/>
                                    </a:rPr>
                                  </m:ctrlPr>
                                </m:sSubPr>
                                <m:e>
                                  <m:r>
                                    <a:rPr lang="en-US" altLang="es-MX" sz="1600" i="1">
                                      <a:latin typeface="Cambria Math" panose="02040503050406030204" pitchFamily="18" charset="0"/>
                                    </a:rPr>
                                    <m:t>𝑥</m:t>
                                  </m:r>
                                </m:e>
                                <m:sub>
                                  <m:r>
                                    <a:rPr lang="es-ES" altLang="es-MX" sz="1600" i="1">
                                      <a:latin typeface="Cambria Math" panose="02040503050406030204" pitchFamily="18" charset="0"/>
                                    </a:rPr>
                                    <m:t>𝑖</m:t>
                                  </m:r>
                                </m:sub>
                              </m:sSub>
                              <m:r>
                                <a:rPr lang="es-ES" altLang="es-MX" sz="1600" i="1">
                                  <a:latin typeface="Cambria Math" panose="02040503050406030204" pitchFamily="18" charset="0"/>
                                </a:rPr>
                                <m:t>,</m:t>
                              </m:r>
                              <m:r>
                                <a:rPr lang="en-US" altLang="es-MX" sz="1600" i="1">
                                  <a:latin typeface="Cambria Math" panose="02040503050406030204" pitchFamily="18" charset="0"/>
                                </a:rPr>
                                <m:t> </m:t>
                              </m:r>
                              <m:sSub>
                                <m:sSubPr>
                                  <m:ctrlPr>
                                    <a:rPr lang="es-ES" altLang="es-MX" sz="1600" i="1">
                                      <a:latin typeface="Cambria Math" panose="02040503050406030204" pitchFamily="18" charset="0"/>
                                    </a:rPr>
                                  </m:ctrlPr>
                                </m:sSubPr>
                                <m:e>
                                  <m:r>
                                    <a:rPr lang="es-ES" altLang="es-MX" sz="1600" i="1">
                                      <a:latin typeface="Cambria Math" panose="02040503050406030204" pitchFamily="18" charset="0"/>
                                    </a:rPr>
                                    <m:t>𝑥</m:t>
                                  </m:r>
                                </m:e>
                                <m:sub>
                                  <m:r>
                                    <a:rPr lang="es-ES" altLang="es-MX" sz="1600" i="1">
                                      <a:latin typeface="Cambria Math" panose="02040503050406030204" pitchFamily="18" charset="0"/>
                                    </a:rPr>
                                    <m:t>𝑖</m:t>
                                  </m:r>
                                </m:sub>
                              </m:sSub>
                              <m:r>
                                <a:rPr lang="es-ES" altLang="es-MX" sz="1600" i="1">
                                  <a:latin typeface="Cambria Math" panose="02040503050406030204" pitchFamily="18" charset="0"/>
                                </a:rPr>
                                <m:t>−</m:t>
                              </m:r>
                              <m:r>
                                <a:rPr lang="es-ES" altLang="es-MX" sz="1600" i="1">
                                  <a:latin typeface="Cambria Math" panose="02040503050406030204" pitchFamily="18" charset="0"/>
                                </a:rPr>
                                <m:t>𝑙𝑖</m:t>
                              </m:r>
                              <m:r>
                                <a:rPr lang="en-US" altLang="es-MX" sz="1600" i="1">
                                  <a:latin typeface="Cambria Math" panose="02040503050406030204" pitchFamily="18" charset="0"/>
                                </a:rPr>
                                <m:t>)</m:t>
                              </m:r>
                            </m:e>
                          </m:func>
                        </m:num>
                        <m:den>
                          <m:r>
                            <a:rPr kumimoji="0" lang="es-ES" altLang="es-MX" sz="1600" b="0" i="1" u="none" strike="noStrike" cap="none" normalizeH="0" baseline="0" smtClean="0">
                              <a:ln>
                                <a:noFill/>
                              </a:ln>
                              <a:solidFill>
                                <a:schemeClr val="tx1"/>
                              </a:solidFill>
                              <a:effectLst/>
                              <a:latin typeface="Cambria Math" panose="02040503050406030204" pitchFamily="18" charset="0"/>
                            </a:rPr>
                            <m:t>𝑙𝑠</m:t>
                          </m:r>
                          <m:r>
                            <a:rPr kumimoji="0" lang="es-ES" altLang="es-MX" sz="1600" b="0" i="1" u="none" strike="noStrike" cap="none" normalizeH="0" baseline="0" smtClean="0">
                              <a:ln>
                                <a:noFill/>
                              </a:ln>
                              <a:solidFill>
                                <a:schemeClr val="tx1"/>
                              </a:solidFill>
                              <a:effectLst/>
                              <a:latin typeface="Cambria Math" panose="02040503050406030204" pitchFamily="18" charset="0"/>
                            </a:rPr>
                            <m:t>−</m:t>
                          </m:r>
                          <m:r>
                            <a:rPr kumimoji="0" lang="es-ES" altLang="es-MX" sz="1600" b="0" i="1" u="none" strike="noStrike" cap="none" normalizeH="0" baseline="0" smtClean="0">
                              <a:ln>
                                <a:noFill/>
                              </a:ln>
                              <a:solidFill>
                                <a:schemeClr val="tx1"/>
                              </a:solidFill>
                              <a:effectLst/>
                              <a:latin typeface="Cambria Math" panose="02040503050406030204" pitchFamily="18" charset="0"/>
                            </a:rPr>
                            <m:t>𝑙𝑖</m:t>
                          </m:r>
                        </m:den>
                      </m:f>
                    </m:oMath>
                  </m:oMathPara>
                </a14:m>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 variable se modifica de la siguiente forma:</a:t>
                </a:r>
              </a:p>
              <a:p>
                <a:pPr lvl="0" defTabSz="914400" eaLnBrk="0" fontAlgn="base" hangingPunct="0">
                  <a:spcBef>
                    <a:spcPct val="0"/>
                  </a:spcBef>
                  <a:spcAft>
                    <a:spcPct val="0"/>
                  </a:spcAft>
                </a:pP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0" lang="es-ES" altLang="es-MX" sz="1600" b="0" i="1" u="none" strike="noStrike" cap="none" normalizeH="0" baseline="0" smtClean="0">
                              <a:ln>
                                <a:noFill/>
                              </a:ln>
                              <a:solidFill>
                                <a:schemeClr val="tx1"/>
                              </a:solidFill>
                              <a:effectLst/>
                              <a:latin typeface="Cambria Math" panose="02040503050406030204" pitchFamily="18" charset="0"/>
                            </a:rPr>
                          </m:ctrlPr>
                        </m:sSubPr>
                        <m:e>
                          <m:r>
                            <a:rPr kumimoji="0" lang="es-ES" altLang="es-MX" sz="1600" b="0" i="1" u="none" strike="noStrike" cap="none" normalizeH="0" baseline="0" smtClean="0">
                              <a:ln>
                                <a:noFill/>
                              </a:ln>
                              <a:solidFill>
                                <a:schemeClr val="tx1"/>
                              </a:solidFill>
                              <a:effectLst/>
                              <a:latin typeface="Cambria Math" panose="02040503050406030204" pitchFamily="18" charset="0"/>
                            </a:rPr>
                            <m:t>𝑦</m:t>
                          </m:r>
                        </m:e>
                        <m:sub>
                          <m:r>
                            <a:rPr kumimoji="0" lang="es-ES" altLang="es-MX" sz="1600" b="0" i="1" u="none" strike="noStrike" cap="none" normalizeH="0" baseline="0" smtClean="0">
                              <a:ln>
                                <a:noFill/>
                              </a:ln>
                              <a:solidFill>
                                <a:schemeClr val="tx1"/>
                              </a:solidFill>
                              <a:effectLst/>
                              <a:latin typeface="Cambria Math" panose="02040503050406030204" pitchFamily="18" charset="0"/>
                            </a:rPr>
                            <m:t>𝑖</m:t>
                          </m:r>
                        </m:sub>
                      </m:sSub>
                      <m:r>
                        <a:rPr kumimoji="0" lang="en-US" altLang="es-MX" sz="1600" b="0" i="1" u="none" strike="noStrike" cap="none" normalizeH="0" baseline="0" smtClean="0">
                          <a:ln>
                            <a:noFill/>
                          </a:ln>
                          <a:solidFill>
                            <a:schemeClr val="tx1"/>
                          </a:solidFill>
                          <a:effectLst/>
                          <a:latin typeface="Cambria Math" panose="02040503050406030204" pitchFamily="18" charset="0"/>
                        </a:rPr>
                        <m:t>=</m:t>
                      </m:r>
                      <m:sSub>
                        <m:sSubPr>
                          <m:ctrlPr>
                            <a:rPr kumimoji="0" lang="es-ES" altLang="es-MX" sz="1600" b="0" i="1" u="none" strike="noStrike" cap="none" normalizeH="0" baseline="0" smtClean="0">
                              <a:ln>
                                <a:noFill/>
                              </a:ln>
                              <a:solidFill>
                                <a:schemeClr val="tx1"/>
                              </a:solidFill>
                              <a:effectLst/>
                              <a:latin typeface="Cambria Math" panose="02040503050406030204" pitchFamily="18" charset="0"/>
                            </a:rPr>
                          </m:ctrlPr>
                        </m:sSubPr>
                        <m:e>
                          <m:r>
                            <a:rPr kumimoji="0" lang="en-US" altLang="es-MX" sz="1600" b="0" i="1" u="none" strike="noStrike" cap="none" normalizeH="0" baseline="0" smtClean="0">
                              <a:ln>
                                <a:noFill/>
                              </a:ln>
                              <a:solidFill>
                                <a:schemeClr val="tx1"/>
                              </a:solidFill>
                              <a:effectLst/>
                              <a:latin typeface="Cambria Math" panose="02040503050406030204" pitchFamily="18" charset="0"/>
                            </a:rPr>
                            <m:t>𝑥</m:t>
                          </m:r>
                        </m:e>
                        <m:sub>
                          <m:r>
                            <a:rPr kumimoji="0" lang="es-ES" altLang="es-MX" sz="1600" b="0" i="1" u="none" strike="noStrike" cap="none" normalizeH="0" baseline="0" smtClean="0">
                              <a:ln>
                                <a:noFill/>
                              </a:ln>
                              <a:solidFill>
                                <a:schemeClr val="tx1"/>
                              </a:solidFill>
                              <a:effectLst/>
                              <a:latin typeface="Cambria Math" panose="02040503050406030204" pitchFamily="18" charset="0"/>
                            </a:rPr>
                            <m:t>𝑖</m:t>
                          </m:r>
                        </m:sub>
                      </m:sSub>
                      <m:r>
                        <a:rPr kumimoji="0" lang="es-ES" altLang="es-MX" sz="1600" b="0" i="1" u="none" strike="noStrike" cap="none" normalizeH="0" baseline="0" smtClean="0">
                          <a:ln>
                            <a:noFill/>
                          </a:ln>
                          <a:solidFill>
                            <a:schemeClr val="tx1"/>
                          </a:solidFill>
                          <a:effectLst/>
                          <a:latin typeface="Cambria Math" panose="02040503050406030204" pitchFamily="18" charset="0"/>
                        </a:rPr>
                        <m:t>+</m:t>
                      </m:r>
                      <m:sSub>
                        <m:sSubPr>
                          <m:ctrlPr>
                            <a:rPr kumimoji="0" lang="es-ES" altLang="es-MX" sz="1600" b="0" i="1" u="none" strike="noStrike" cap="none" normalizeH="0" baseline="0" smtClean="0">
                              <a:ln>
                                <a:noFill/>
                              </a:ln>
                              <a:solidFill>
                                <a:schemeClr val="tx1"/>
                              </a:solidFill>
                              <a:effectLst/>
                              <a:latin typeface="Cambria Math" panose="02040503050406030204" pitchFamily="18" charset="0"/>
                            </a:rPr>
                          </m:ctrlPr>
                        </m:sSubPr>
                        <m:e>
                          <m:r>
                            <a:rPr kumimoji="0" lang="es-ES" altLang="es-MX" sz="1600" b="0" i="1" u="none" strike="noStrike" cap="none" normalizeH="0" baseline="0" smtClean="0">
                              <a:ln>
                                <a:noFill/>
                              </a:ln>
                              <a:solidFill>
                                <a:schemeClr val="tx1"/>
                              </a:solidFill>
                              <a:effectLst/>
                              <a:latin typeface="Cambria Math" panose="02040503050406030204" pitchFamily="18" charset="0"/>
                            </a:rPr>
                            <m:t>𝛿</m:t>
                          </m:r>
                        </m:e>
                        <m:sub>
                          <m:r>
                            <a:rPr kumimoji="0" lang="es-ES" altLang="es-MX" sz="1600" b="0" i="1" u="none" strike="noStrike" cap="none" normalizeH="0" baseline="0" smtClean="0">
                              <a:ln>
                                <a:noFill/>
                              </a:ln>
                              <a:solidFill>
                                <a:schemeClr val="tx1"/>
                              </a:solidFill>
                              <a:effectLst/>
                              <a:latin typeface="Cambria Math" panose="02040503050406030204" pitchFamily="18" charset="0"/>
                            </a:rPr>
                            <m:t>𝑞</m:t>
                          </m:r>
                        </m:sub>
                      </m:sSub>
                      <m:r>
                        <a:rPr kumimoji="0" lang="es-ES" altLang="es-MX" sz="1600" b="0" i="1" u="none" strike="noStrike" cap="none" normalizeH="0" baseline="0" smtClean="0">
                          <a:ln>
                            <a:noFill/>
                          </a:ln>
                          <a:solidFill>
                            <a:schemeClr val="tx1"/>
                          </a:solidFill>
                          <a:effectLst/>
                          <a:latin typeface="Cambria Math" panose="02040503050406030204" pitchFamily="18" charset="0"/>
                        </a:rPr>
                        <m:t>(</m:t>
                      </m:r>
                      <m:r>
                        <a:rPr kumimoji="0" lang="es-ES" altLang="es-MX" sz="1600" b="0" i="1" u="none" strike="noStrike" cap="none" normalizeH="0" baseline="0" smtClean="0">
                          <a:ln>
                            <a:noFill/>
                          </a:ln>
                          <a:solidFill>
                            <a:schemeClr val="tx1"/>
                          </a:solidFill>
                          <a:effectLst/>
                          <a:latin typeface="Cambria Math" panose="02040503050406030204" pitchFamily="18" charset="0"/>
                        </a:rPr>
                        <m:t>𝑙𝑠</m:t>
                      </m:r>
                      <m:r>
                        <a:rPr kumimoji="0" lang="es-ES" altLang="es-MX" sz="1600" b="0" i="1" u="none" strike="noStrike" cap="none" normalizeH="0" baseline="0" smtClean="0">
                          <a:ln>
                            <a:noFill/>
                          </a:ln>
                          <a:solidFill>
                            <a:schemeClr val="tx1"/>
                          </a:solidFill>
                          <a:effectLst/>
                          <a:latin typeface="Cambria Math" panose="02040503050406030204" pitchFamily="18" charset="0"/>
                        </a:rPr>
                        <m:t>−</m:t>
                      </m:r>
                      <m:r>
                        <a:rPr kumimoji="0" lang="es-ES" altLang="es-MX" sz="1600" b="0" i="1" u="none" strike="noStrike" cap="none" normalizeH="0" baseline="0" smtClean="0">
                          <a:ln>
                            <a:noFill/>
                          </a:ln>
                          <a:solidFill>
                            <a:schemeClr val="tx1"/>
                          </a:solidFill>
                          <a:effectLst/>
                          <a:latin typeface="Cambria Math" panose="02040503050406030204" pitchFamily="18" charset="0"/>
                        </a:rPr>
                        <m:t>𝑙𝑖</m:t>
                      </m:r>
                      <m:r>
                        <a:rPr kumimoji="0" lang="es-ES" altLang="es-MX" sz="1600" b="0" i="1" u="none" strike="noStrike" cap="none" normalizeH="0" baseline="0" smtClean="0">
                          <a:ln>
                            <a:noFill/>
                          </a:ln>
                          <a:solidFill>
                            <a:schemeClr val="tx1"/>
                          </a:solidFill>
                          <a:effectLst/>
                          <a:latin typeface="Cambria Math" panose="02040503050406030204" pitchFamily="18" charset="0"/>
                        </a:rPr>
                        <m:t>)</m:t>
                      </m:r>
                    </m:oMath>
                  </m:oMathPara>
                </a14:m>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8" name="Rectangle 1">
                <a:extLst>
                  <a:ext uri="{FF2B5EF4-FFF2-40B4-BE49-F238E27FC236}">
                    <a16:creationId xmlns:a16="http://schemas.microsoft.com/office/drawing/2014/main" id="{E8153C94-5F61-616F-9115-490B87D94ADE}"/>
                  </a:ext>
                </a:extLst>
              </p:cNvPr>
              <p:cNvSpPr>
                <a:spLocks noRot="1" noChangeAspect="1" noMove="1" noResize="1" noEditPoints="1" noAdjustHandles="1" noChangeArrowheads="1" noChangeShapeType="1" noTextEdit="1"/>
              </p:cNvSpPr>
              <p:nvPr/>
            </p:nvSpPr>
            <p:spPr bwMode="auto">
              <a:xfrm>
                <a:off x="1" y="1028568"/>
                <a:ext cx="5923502" cy="4446795"/>
              </a:xfrm>
              <a:prstGeom prst="rect">
                <a:avLst/>
              </a:prstGeom>
              <a:blipFill>
                <a:blip r:embed="rId4"/>
                <a:stretch>
                  <a:fillRect l="-51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 name="TextBox 27">
                <a:extLst>
                  <a:ext uri="{FF2B5EF4-FFF2-40B4-BE49-F238E27FC236}">
                    <a16:creationId xmlns:a16="http://schemas.microsoft.com/office/drawing/2014/main" id="{053BC800-006C-046F-06F5-D2918631A2A6}"/>
                  </a:ext>
                </a:extLst>
              </p:cNvPr>
              <p:cNvSpPr txBox="1"/>
              <p:nvPr/>
            </p:nvSpPr>
            <p:spPr>
              <a:xfrm>
                <a:off x="6552223" y="3088204"/>
                <a:ext cx="3031856" cy="410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AR" sz="1400" b="0" i="1" smtClean="0">
                          <a:latin typeface="Cambria Math" panose="02040503050406030204" pitchFamily="18" charset="0"/>
                          <a:ea typeface="Cambria Math" panose="02040503050406030204" pitchFamily="18" charset="0"/>
                        </a:rPr>
                        <m:t>𝛿</m:t>
                      </m:r>
                      <m:r>
                        <a:rPr lang="es-ES" sz="1400" i="1">
                          <a:latin typeface="Cambria Math" panose="02040503050406030204" pitchFamily="18" charset="0"/>
                          <a:ea typeface="Cambria Math" panose="02040503050406030204" pitchFamily="18" charset="0"/>
                        </a:rPr>
                        <m:t>=</m:t>
                      </m:r>
                      <m:f>
                        <m:fPr>
                          <m:ctrlPr>
                            <a:rPr lang="en-US" altLang="es-MX" sz="1400" i="1">
                              <a:latin typeface="Cambria Math" panose="02040503050406030204" pitchFamily="18" charset="0"/>
                            </a:rPr>
                          </m:ctrlPr>
                        </m:fPr>
                        <m:num>
                          <m:func>
                            <m:funcPr>
                              <m:ctrlPr>
                                <a:rPr lang="en-US" altLang="es-MX" sz="1400" i="1">
                                  <a:latin typeface="Cambria Math" panose="02040503050406030204" pitchFamily="18" charset="0"/>
                                </a:rPr>
                              </m:ctrlPr>
                            </m:funcPr>
                            <m:fName>
                              <m:r>
                                <m:rPr>
                                  <m:sty m:val="p"/>
                                </m:rPr>
                                <a:rPr lang="en-US" altLang="es-MX" sz="1400">
                                  <a:latin typeface="Cambria Math" panose="02040503050406030204" pitchFamily="18" charset="0"/>
                                </a:rPr>
                                <m:t>min</m:t>
                              </m:r>
                            </m:fName>
                            <m:e>
                              <m:r>
                                <a:rPr lang="en-US" altLang="es-MX" sz="1400" i="1">
                                  <a:latin typeface="Cambria Math" panose="02040503050406030204" pitchFamily="18" charset="0"/>
                                </a:rPr>
                                <m:t>(</m:t>
                              </m:r>
                              <m:r>
                                <a:rPr lang="es-AR" altLang="es-MX" sz="1400" b="0" i="1" smtClean="0">
                                  <a:latin typeface="Cambria Math" panose="02040503050406030204" pitchFamily="18" charset="0"/>
                                </a:rPr>
                                <m:t>3</m:t>
                              </m:r>
                              <m:r>
                                <a:rPr lang="en-US" altLang="es-MX" sz="1400" i="1">
                                  <a:latin typeface="Cambria Math" panose="02040503050406030204" pitchFamily="18" charset="0"/>
                                </a:rPr>
                                <m:t>−</m:t>
                              </m:r>
                              <m:r>
                                <a:rPr lang="es-MX" sz="1400" i="1">
                                  <a:latin typeface="Cambria Math" panose="02040503050406030204" pitchFamily="18" charset="0"/>
                                </a:rPr>
                                <m:t>1.127</m:t>
                              </m:r>
                              <m:r>
                                <a:rPr lang="es-ES" altLang="es-MX" sz="1400" i="1">
                                  <a:latin typeface="Cambria Math" panose="02040503050406030204" pitchFamily="18" charset="0"/>
                                </a:rPr>
                                <m:t>,</m:t>
                              </m:r>
                              <m:r>
                                <a:rPr lang="es-MX" sz="1400" i="1">
                                  <a:latin typeface="Cambria Math" panose="02040503050406030204" pitchFamily="18" charset="0"/>
                                </a:rPr>
                                <m:t>1.127</m:t>
                              </m:r>
                              <m:r>
                                <a:rPr lang="es-ES" altLang="es-MX" sz="1400" i="1">
                                  <a:latin typeface="Cambria Math" panose="02040503050406030204" pitchFamily="18" charset="0"/>
                                </a:rPr>
                                <m:t>−</m:t>
                              </m:r>
                              <m:r>
                                <a:rPr lang="es-AR" altLang="es-MX" sz="1400" b="0" i="1" smtClean="0">
                                  <a:latin typeface="Cambria Math" panose="02040503050406030204" pitchFamily="18" charset="0"/>
                                </a:rPr>
                                <m:t>1</m:t>
                              </m:r>
                              <m:r>
                                <a:rPr lang="en-US" altLang="es-MX" sz="1400" i="1">
                                  <a:latin typeface="Cambria Math" panose="02040503050406030204" pitchFamily="18" charset="0"/>
                                </a:rPr>
                                <m:t>)</m:t>
                              </m:r>
                            </m:e>
                          </m:func>
                        </m:num>
                        <m:den>
                          <m:r>
                            <a:rPr lang="es-AR" altLang="es-MX" sz="1400" b="0" i="1" smtClean="0">
                              <a:latin typeface="Cambria Math" panose="02040503050406030204" pitchFamily="18" charset="0"/>
                            </a:rPr>
                            <m:t>3−1</m:t>
                          </m:r>
                        </m:den>
                      </m:f>
                      <m:r>
                        <a:rPr lang="es-AR" altLang="es-MX" sz="1400" b="0" i="0" smtClean="0">
                          <a:latin typeface="Cambria Math" panose="02040503050406030204" pitchFamily="18" charset="0"/>
                        </a:rPr>
                        <m:t>=0.</m:t>
                      </m:r>
                      <m:r>
                        <a:rPr lang="en-US" altLang="es-MX" sz="1400" b="0" i="0" smtClean="0">
                          <a:latin typeface="Cambria Math" panose="02040503050406030204" pitchFamily="18" charset="0"/>
                        </a:rPr>
                        <m:t>0</m:t>
                      </m:r>
                      <m:r>
                        <a:rPr lang="es-AR" altLang="es-MX" sz="1400" b="0" i="0" smtClean="0">
                          <a:latin typeface="Cambria Math" panose="02040503050406030204" pitchFamily="18" charset="0"/>
                        </a:rPr>
                        <m:t>64</m:t>
                      </m:r>
                    </m:oMath>
                  </m:oMathPara>
                </a14:m>
                <a:endParaRPr lang="es-MX" sz="1400" dirty="0">
                  <a:latin typeface="Times New Roman" panose="02020603050405020304" pitchFamily="18" charset="0"/>
                  <a:cs typeface="Times New Roman" panose="02020603050405020304" pitchFamily="18" charset="0"/>
                </a:endParaRPr>
              </a:p>
            </p:txBody>
          </p:sp>
        </mc:Choice>
        <mc:Fallback xmlns="">
          <p:sp>
            <p:nvSpPr>
              <p:cNvPr id="2" name="TextBox 27">
                <a:extLst>
                  <a:ext uri="{FF2B5EF4-FFF2-40B4-BE49-F238E27FC236}">
                    <a16:creationId xmlns:a16="http://schemas.microsoft.com/office/drawing/2014/main" id="{053BC800-006C-046F-06F5-D2918631A2A6}"/>
                  </a:ext>
                </a:extLst>
              </p:cNvPr>
              <p:cNvSpPr txBox="1">
                <a:spLocks noRot="1" noChangeAspect="1" noMove="1" noResize="1" noEditPoints="1" noAdjustHandles="1" noChangeArrowheads="1" noChangeShapeType="1" noTextEdit="1"/>
              </p:cNvSpPr>
              <p:nvPr/>
            </p:nvSpPr>
            <p:spPr>
              <a:xfrm>
                <a:off x="6552223" y="3088204"/>
                <a:ext cx="3031856" cy="410369"/>
              </a:xfrm>
              <a:prstGeom prst="rect">
                <a:avLst/>
              </a:prstGeom>
              <a:blipFill>
                <a:blip r:embed="rId5"/>
                <a:stretch>
                  <a:fillRect l="-1006" t="-2985" r="-805" b="-1343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3" name="TextBox 28">
                <a:extLst>
                  <a:ext uri="{FF2B5EF4-FFF2-40B4-BE49-F238E27FC236}">
                    <a16:creationId xmlns:a16="http://schemas.microsoft.com/office/drawing/2014/main" id="{BFE04E1B-C242-F74A-3E02-0185971E9F53}"/>
                  </a:ext>
                </a:extLst>
              </p:cNvPr>
              <p:cNvSpPr txBox="1"/>
              <p:nvPr/>
            </p:nvSpPr>
            <p:spPr>
              <a:xfrm>
                <a:off x="6390587" y="3682236"/>
                <a:ext cx="5366744" cy="4271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AR" sz="1400" b="0" i="1" smtClean="0">
                              <a:latin typeface="Cambria Math" panose="02040503050406030204" pitchFamily="18" charset="0"/>
                              <a:ea typeface="Cambria Math" panose="02040503050406030204" pitchFamily="18" charset="0"/>
                            </a:rPr>
                          </m:ctrlPr>
                        </m:sSubPr>
                        <m:e>
                          <m:r>
                            <a:rPr lang="es-AR" sz="1400" i="1" smtClean="0">
                              <a:latin typeface="Cambria Math" panose="02040503050406030204" pitchFamily="18" charset="0"/>
                              <a:ea typeface="Cambria Math" panose="02040503050406030204" pitchFamily="18" charset="0"/>
                            </a:rPr>
                            <m:t>𝛿</m:t>
                          </m:r>
                        </m:e>
                        <m:sub>
                          <m:r>
                            <a:rPr lang="es-AR" sz="1400" b="0" i="1" smtClean="0">
                              <a:latin typeface="Cambria Math" panose="02040503050406030204" pitchFamily="18" charset="0"/>
                              <a:ea typeface="Cambria Math" panose="02040503050406030204" pitchFamily="18" charset="0"/>
                            </a:rPr>
                            <m:t>𝑞</m:t>
                          </m:r>
                        </m:sub>
                      </m:sSub>
                      <m:r>
                        <a:rPr lang="es-E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rPr>
                        <m:t>[</m:t>
                      </m:r>
                      <m:r>
                        <a:rPr lang="es-ES" sz="1400" i="1">
                          <a:latin typeface="Cambria Math" panose="02040503050406030204" pitchFamily="18" charset="0"/>
                        </a:rPr>
                        <m:t>2</m:t>
                      </m:r>
                      <m:r>
                        <a:rPr lang="es-AR" sz="1400" b="0" i="1" smtClean="0">
                          <a:latin typeface="Cambria Math" panose="02040503050406030204" pitchFamily="18" charset="0"/>
                        </a:rPr>
                        <m:t>∗0.4</m:t>
                      </m:r>
                      <m:r>
                        <a:rPr lang="es-ES" sz="1400" i="1">
                          <a:latin typeface="Cambria Math" panose="02040503050406030204" pitchFamily="18" charset="0"/>
                        </a:rPr>
                        <m:t>+</m:t>
                      </m:r>
                      <m:d>
                        <m:dPr>
                          <m:ctrlPr>
                            <a:rPr lang="es-ES" sz="1400" i="1">
                              <a:latin typeface="Cambria Math" panose="02040503050406030204" pitchFamily="18" charset="0"/>
                            </a:rPr>
                          </m:ctrlPr>
                        </m:dPr>
                        <m:e>
                          <m:r>
                            <a:rPr lang="es-ES" sz="1400" i="1">
                              <a:latin typeface="Cambria Math" panose="02040503050406030204" pitchFamily="18" charset="0"/>
                            </a:rPr>
                            <m:t>1−2</m:t>
                          </m:r>
                          <m:r>
                            <a:rPr lang="es-AR" sz="1400" b="0" i="1" smtClean="0">
                              <a:latin typeface="Cambria Math" panose="02040503050406030204" pitchFamily="18" charset="0"/>
                            </a:rPr>
                            <m:t>∗0.4</m:t>
                          </m:r>
                        </m:e>
                      </m:d>
                      <m:sSup>
                        <m:sSupPr>
                          <m:ctrlPr>
                            <a:rPr lang="en-US" sz="1400" i="1">
                              <a:latin typeface="Cambria Math" panose="02040503050406030204" pitchFamily="18" charset="0"/>
                            </a:rPr>
                          </m:ctrlPr>
                        </m:sSupPr>
                        <m:e>
                          <m:sSup>
                            <m:sSupPr>
                              <m:ctrlPr>
                                <a:rPr lang="en-US" sz="1400" i="1">
                                  <a:latin typeface="Cambria Math" panose="02040503050406030204" pitchFamily="18" charset="0"/>
                                </a:rPr>
                              </m:ctrlPr>
                            </m:sSupPr>
                            <m:e>
                              <m:d>
                                <m:dPr>
                                  <m:ctrlPr>
                                    <a:rPr lang="es-ES" sz="1400" i="1">
                                      <a:latin typeface="Cambria Math" panose="02040503050406030204" pitchFamily="18" charset="0"/>
                                    </a:rPr>
                                  </m:ctrlPr>
                                </m:dPr>
                                <m:e>
                                  <m:r>
                                    <a:rPr lang="es-ES" sz="1400" i="1">
                                      <a:latin typeface="Cambria Math" panose="02040503050406030204" pitchFamily="18" charset="0"/>
                                    </a:rPr>
                                    <m:t>1−</m:t>
                                  </m:r>
                                  <m:r>
                                    <a:rPr lang="es-AR" altLang="es-MX" sz="1400">
                                      <a:latin typeface="Cambria Math" panose="02040503050406030204" pitchFamily="18" charset="0"/>
                                    </a:rPr>
                                    <m:t>0.</m:t>
                                  </m:r>
                                  <m:r>
                                    <a:rPr lang="en-US" altLang="es-MX" sz="1400" b="0" i="0" smtClean="0">
                                      <a:latin typeface="Cambria Math" panose="02040503050406030204" pitchFamily="18" charset="0"/>
                                    </a:rPr>
                                    <m:t>0</m:t>
                                  </m:r>
                                  <m:r>
                                    <a:rPr lang="es-AR" altLang="es-MX" sz="1400">
                                      <a:latin typeface="Cambria Math" panose="02040503050406030204" pitchFamily="18" charset="0"/>
                                    </a:rPr>
                                    <m:t>64</m:t>
                                  </m:r>
                                </m:e>
                              </m:d>
                            </m:e>
                            <m:sup>
                              <m:r>
                                <a:rPr lang="es-AR" sz="1400" b="0" i="1" smtClean="0">
                                  <a:latin typeface="Cambria Math" panose="02040503050406030204" pitchFamily="18" charset="0"/>
                                </a:rPr>
                                <m:t>20</m:t>
                              </m:r>
                              <m:r>
                                <a:rPr lang="es-ES" sz="1400" i="1">
                                  <a:latin typeface="Cambria Math" panose="02040503050406030204" pitchFamily="18" charset="0"/>
                                </a:rPr>
                                <m:t>+1</m:t>
                              </m:r>
                            </m:sup>
                          </m:sSup>
                          <m:r>
                            <a:rPr lang="en-US" sz="1400" i="1">
                              <a:latin typeface="Cambria Math" panose="02040503050406030204" pitchFamily="18" charset="0"/>
                            </a:rPr>
                            <m:t>]</m:t>
                          </m:r>
                        </m:e>
                        <m:sup>
                          <m:f>
                            <m:fPr>
                              <m:ctrlPr>
                                <a:rPr lang="es-ES" sz="1400" i="1">
                                  <a:latin typeface="Cambria Math" panose="02040503050406030204" pitchFamily="18" charset="0"/>
                                </a:rPr>
                              </m:ctrlPr>
                            </m:fPr>
                            <m:num>
                              <m:r>
                                <a:rPr lang="es-ES" sz="1400" i="1">
                                  <a:latin typeface="Cambria Math" panose="02040503050406030204" pitchFamily="18" charset="0"/>
                                </a:rPr>
                                <m:t>1</m:t>
                              </m:r>
                            </m:num>
                            <m:den>
                              <m:r>
                                <a:rPr lang="es-AR" sz="1400" b="0" i="1" smtClean="0">
                                  <a:latin typeface="Cambria Math" panose="02040503050406030204" pitchFamily="18" charset="0"/>
                                </a:rPr>
                                <m:t>20</m:t>
                              </m:r>
                              <m:r>
                                <a:rPr lang="es-ES" sz="1400" i="1">
                                  <a:latin typeface="Cambria Math" panose="02040503050406030204" pitchFamily="18" charset="0"/>
                                </a:rPr>
                                <m:t>+1</m:t>
                              </m:r>
                            </m:den>
                          </m:f>
                          <m:r>
                            <a:rPr lang="es-ES" sz="1400" i="1">
                              <a:latin typeface="Cambria Math" panose="02040503050406030204" pitchFamily="18" charset="0"/>
                            </a:rPr>
                            <m:t> </m:t>
                          </m:r>
                        </m:sup>
                      </m:sSup>
                      <m:r>
                        <a:rPr lang="es-ES" sz="1400" i="1">
                          <a:latin typeface="Cambria Math" panose="02040503050406030204" pitchFamily="18" charset="0"/>
                        </a:rPr>
                        <m:t>−1</m:t>
                      </m:r>
                      <m:r>
                        <a:rPr lang="es-AR" sz="1400" b="0" i="1" smtClean="0">
                          <a:latin typeface="Cambria Math" panose="02040503050406030204" pitchFamily="18" charset="0"/>
                        </a:rPr>
                        <m:t>=−0.00</m:t>
                      </m:r>
                      <m:r>
                        <a:rPr lang="en-US" sz="1400" b="0" i="1" smtClean="0">
                          <a:latin typeface="Cambria Math" panose="02040503050406030204" pitchFamily="18" charset="0"/>
                        </a:rPr>
                        <m:t>77</m:t>
                      </m:r>
                    </m:oMath>
                  </m:oMathPara>
                </a14:m>
                <a:endParaRPr lang="es-MX" sz="1400" dirty="0"/>
              </a:p>
            </p:txBody>
          </p:sp>
        </mc:Choice>
        <mc:Fallback xmlns="">
          <p:sp>
            <p:nvSpPr>
              <p:cNvPr id="3" name="TextBox 28">
                <a:extLst>
                  <a:ext uri="{FF2B5EF4-FFF2-40B4-BE49-F238E27FC236}">
                    <a16:creationId xmlns:a16="http://schemas.microsoft.com/office/drawing/2014/main" id="{BFE04E1B-C242-F74A-3E02-0185971E9F53}"/>
                  </a:ext>
                </a:extLst>
              </p:cNvPr>
              <p:cNvSpPr txBox="1">
                <a:spLocks noRot="1" noChangeAspect="1" noMove="1" noResize="1" noEditPoints="1" noAdjustHandles="1" noChangeArrowheads="1" noChangeShapeType="1" noTextEdit="1"/>
              </p:cNvSpPr>
              <p:nvPr/>
            </p:nvSpPr>
            <p:spPr>
              <a:xfrm>
                <a:off x="6390587" y="3682236"/>
                <a:ext cx="5366744" cy="427168"/>
              </a:xfrm>
              <a:prstGeom prst="rect">
                <a:avLst/>
              </a:prstGeom>
              <a:blipFill>
                <a:blip r:embed="rId6"/>
                <a:stretch>
                  <a:fillRect b="-2857"/>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5" name="TextBox 29">
                <a:extLst>
                  <a:ext uri="{FF2B5EF4-FFF2-40B4-BE49-F238E27FC236}">
                    <a16:creationId xmlns:a16="http://schemas.microsoft.com/office/drawing/2014/main" id="{C2CB742B-9F05-B83D-6972-DB5EA6F87574}"/>
                  </a:ext>
                </a:extLst>
              </p:cNvPr>
              <p:cNvSpPr txBox="1"/>
              <p:nvPr/>
            </p:nvSpPr>
            <p:spPr>
              <a:xfrm>
                <a:off x="5662446" y="4449125"/>
                <a:ext cx="457200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altLang="es-MX" sz="1400" i="1" smtClean="0">
                              <a:latin typeface="Cambria Math" panose="02040503050406030204" pitchFamily="18" charset="0"/>
                            </a:rPr>
                          </m:ctrlPr>
                        </m:sSubPr>
                        <m:e>
                          <m:r>
                            <a:rPr lang="es-ES" altLang="es-MX" sz="1400" i="1">
                              <a:latin typeface="Cambria Math" panose="02040503050406030204" pitchFamily="18" charset="0"/>
                            </a:rPr>
                            <m:t>𝑦</m:t>
                          </m:r>
                        </m:e>
                        <m:sub>
                          <m:r>
                            <a:rPr lang="es-ES" altLang="es-MX" sz="1400" i="1">
                              <a:latin typeface="Cambria Math" panose="02040503050406030204" pitchFamily="18" charset="0"/>
                            </a:rPr>
                            <m:t>𝑖</m:t>
                          </m:r>
                        </m:sub>
                      </m:sSub>
                      <m:r>
                        <a:rPr lang="en-US" altLang="es-MX" sz="1400" i="1">
                          <a:latin typeface="Cambria Math" panose="02040503050406030204" pitchFamily="18" charset="0"/>
                        </a:rPr>
                        <m:t>=</m:t>
                      </m:r>
                      <m:r>
                        <a:rPr lang="es-AR" altLang="es-MX" sz="1400" b="0" i="1" smtClean="0">
                          <a:latin typeface="Cambria Math" panose="02040503050406030204" pitchFamily="18" charset="0"/>
                        </a:rPr>
                        <m:t>1</m:t>
                      </m:r>
                      <m:r>
                        <a:rPr lang="es-ES" altLang="es-MX" sz="1400" b="0" i="1" smtClean="0">
                          <a:latin typeface="Cambria Math" panose="02040503050406030204" pitchFamily="18" charset="0"/>
                        </a:rPr>
                        <m:t>.</m:t>
                      </m:r>
                      <m:r>
                        <a:rPr lang="es-AR" altLang="es-MX" sz="1400" b="0" i="1" smtClean="0">
                          <a:latin typeface="Cambria Math" panose="02040503050406030204" pitchFamily="18" charset="0"/>
                        </a:rPr>
                        <m:t>127−0</m:t>
                      </m:r>
                      <m:r>
                        <a:rPr lang="es-ES" altLang="es-MX" sz="1400" b="0" i="1" smtClean="0">
                          <a:latin typeface="Cambria Math" panose="02040503050406030204" pitchFamily="18" charset="0"/>
                        </a:rPr>
                        <m:t>.</m:t>
                      </m:r>
                      <m:r>
                        <a:rPr lang="es-AR" altLang="es-MX" sz="1400" b="0" i="1" smtClean="0">
                          <a:latin typeface="Cambria Math" panose="02040503050406030204" pitchFamily="18" charset="0"/>
                        </a:rPr>
                        <m:t>00</m:t>
                      </m:r>
                      <m:r>
                        <a:rPr lang="en-US" altLang="es-MX" sz="1400" b="0" i="1" smtClean="0">
                          <a:latin typeface="Cambria Math" panose="02040503050406030204" pitchFamily="18" charset="0"/>
                        </a:rPr>
                        <m:t>77</m:t>
                      </m:r>
                      <m:d>
                        <m:dPr>
                          <m:ctrlPr>
                            <a:rPr lang="es-ES" altLang="es-MX" sz="1400" b="0" i="1" smtClean="0">
                              <a:latin typeface="Cambria Math" panose="02040503050406030204" pitchFamily="18" charset="0"/>
                            </a:rPr>
                          </m:ctrlPr>
                        </m:dPr>
                        <m:e>
                          <m:r>
                            <a:rPr lang="es-AR" altLang="es-MX" sz="1400" b="0" i="1" smtClean="0">
                              <a:latin typeface="Cambria Math" panose="02040503050406030204" pitchFamily="18" charset="0"/>
                            </a:rPr>
                            <m:t>3</m:t>
                          </m:r>
                          <m:r>
                            <a:rPr lang="es-ES" altLang="es-MX" sz="1400" i="1">
                              <a:latin typeface="Cambria Math" panose="02040503050406030204" pitchFamily="18" charset="0"/>
                            </a:rPr>
                            <m:t>−</m:t>
                          </m:r>
                          <m:r>
                            <a:rPr lang="es-AR" altLang="es-MX" sz="1400" b="0" i="1" smtClean="0">
                              <a:latin typeface="Cambria Math" panose="02040503050406030204" pitchFamily="18" charset="0"/>
                            </a:rPr>
                            <m:t>1</m:t>
                          </m:r>
                        </m:e>
                      </m:d>
                      <m:r>
                        <a:rPr lang="es-ES" altLang="es-MX" sz="1400" b="0" i="0" smtClean="0">
                          <a:latin typeface="Cambria Math" panose="02040503050406030204" pitchFamily="18" charset="0"/>
                        </a:rPr>
                        <m:t>=1.1</m:t>
                      </m:r>
                      <m:r>
                        <a:rPr lang="en-US" altLang="es-MX" sz="1400" b="0" i="0" smtClean="0">
                          <a:latin typeface="Cambria Math" panose="02040503050406030204" pitchFamily="18" charset="0"/>
                        </a:rPr>
                        <m:t>12</m:t>
                      </m:r>
                    </m:oMath>
                  </m:oMathPara>
                </a14:m>
                <a:endParaRPr lang="es-MX" altLang="es-MX" sz="1400" dirty="0">
                  <a:latin typeface="Times New Roman" panose="02020603050405020304" pitchFamily="18" charset="0"/>
                  <a:cs typeface="Times New Roman" panose="02020603050405020304" pitchFamily="18" charset="0"/>
                </a:endParaRPr>
              </a:p>
            </p:txBody>
          </p:sp>
        </mc:Choice>
        <mc:Fallback xmlns="">
          <p:sp>
            <p:nvSpPr>
              <p:cNvPr id="5" name="TextBox 29">
                <a:extLst>
                  <a:ext uri="{FF2B5EF4-FFF2-40B4-BE49-F238E27FC236}">
                    <a16:creationId xmlns:a16="http://schemas.microsoft.com/office/drawing/2014/main" id="{C2CB742B-9F05-B83D-6972-DB5EA6F87574}"/>
                  </a:ext>
                </a:extLst>
              </p:cNvPr>
              <p:cNvSpPr txBox="1">
                <a:spLocks noRot="1" noChangeAspect="1" noMove="1" noResize="1" noEditPoints="1" noAdjustHandles="1" noChangeArrowheads="1" noChangeShapeType="1" noTextEdit="1"/>
              </p:cNvSpPr>
              <p:nvPr/>
            </p:nvSpPr>
            <p:spPr>
              <a:xfrm>
                <a:off x="5662446" y="4449125"/>
                <a:ext cx="4572000" cy="307777"/>
              </a:xfrm>
              <a:prstGeom prst="rect">
                <a:avLst/>
              </a:prstGeom>
              <a:blipFill>
                <a:blip r:embed="rId7"/>
                <a:stretch>
                  <a:fillRect b="-4000"/>
                </a:stretch>
              </a:blipFill>
            </p:spPr>
            <p:txBody>
              <a:bodyPr/>
              <a:lstStyle/>
              <a:p>
                <a:r>
                  <a:rPr lang="es-MX">
                    <a:noFill/>
                  </a:rPr>
                  <a:t> </a:t>
                </a:r>
              </a:p>
            </p:txBody>
          </p:sp>
        </mc:Fallback>
      </mc:AlternateContent>
    </p:spTree>
    <p:extLst>
      <p:ext uri="{BB962C8B-B14F-4D97-AF65-F5344CB8AC3E}">
        <p14:creationId xmlns:p14="http://schemas.microsoft.com/office/powerpoint/2010/main" val="6207201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8</a:t>
            </a:fld>
            <a:endParaRPr lang="es-ES"/>
          </a:p>
        </p:txBody>
      </p:sp>
      <p:cxnSp>
        <p:nvCxnSpPr>
          <p:cNvPr id="11" name="Straight Connector 10">
            <a:extLst>
              <a:ext uri="{FF2B5EF4-FFF2-40B4-BE49-F238E27FC236}">
                <a16:creationId xmlns:a16="http://schemas.microsoft.com/office/drawing/2014/main" id="{CED439DF-FCFB-40C4-96E2-61EA17BCCDCD}"/>
              </a:ext>
            </a:extLst>
          </p:cNvPr>
          <p:cNvCxnSpPr>
            <a:cxnSpLocks/>
          </p:cNvCxnSpPr>
          <p:nvPr/>
        </p:nvCxnSpPr>
        <p:spPr>
          <a:xfrm>
            <a:off x="6096000" y="652007"/>
            <a:ext cx="0" cy="5367130"/>
          </a:xfrm>
          <a:prstGeom prst="line">
            <a:avLst/>
          </a:prstGeom>
        </p:spPr>
        <p:style>
          <a:lnRef idx="2">
            <a:schemeClr val="dk1"/>
          </a:lnRef>
          <a:fillRef idx="0">
            <a:schemeClr val="dk1"/>
          </a:fillRef>
          <a:effectRef idx="1">
            <a:schemeClr val="dk1"/>
          </a:effectRef>
          <a:fontRef idx="minor">
            <a:schemeClr val="tx1"/>
          </a:fontRef>
        </p:style>
      </p:cxnSp>
      <p:sp>
        <p:nvSpPr>
          <p:cNvPr id="26" name="TextBox 25">
            <a:extLst>
              <a:ext uri="{FF2B5EF4-FFF2-40B4-BE49-F238E27FC236}">
                <a16:creationId xmlns:a16="http://schemas.microsoft.com/office/drawing/2014/main" id="{D28DC8E2-77E9-4076-8292-3397D5B3E1B5}"/>
              </a:ext>
            </a:extLst>
          </p:cNvPr>
          <p:cNvSpPr txBox="1"/>
          <p:nvPr/>
        </p:nvSpPr>
        <p:spPr>
          <a:xfrm>
            <a:off x="7794537" y="636850"/>
            <a:ext cx="3160156" cy="307777"/>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Ejemplo de mutación polinomial</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985EBE0-DD46-45E6-B5B8-90B6E32E9432}"/>
                  </a:ext>
                </a:extLst>
              </p:cNvPr>
              <p:cNvSpPr txBox="1"/>
              <p:nvPr/>
            </p:nvSpPr>
            <p:spPr>
              <a:xfrm>
                <a:off x="6421862" y="938369"/>
                <a:ext cx="4768219" cy="1384995"/>
              </a:xfrm>
              <a:prstGeom prst="rect">
                <a:avLst/>
              </a:prstGeom>
              <a:noFill/>
            </p:spPr>
            <p:txBody>
              <a:bodyPr wrap="square">
                <a:spAutoFit/>
              </a:bodyPr>
              <a:lstStyle/>
              <a:p>
                <a:pPr algn="just"/>
                <a:r>
                  <a:rPr lang="es-MX" sz="1400" i="1" dirty="0">
                    <a:latin typeface="Times New Roman" panose="02020603050405020304" pitchFamily="18" charset="0"/>
                    <a:cs typeface="Times New Roman" panose="02020603050405020304" pitchFamily="18" charset="0"/>
                  </a:rPr>
                  <a:t>x </a:t>
                </a:r>
                <a:r>
                  <a:rPr lang="es-MX" sz="1400" dirty="0">
                    <a:latin typeface="Times New Roman" panose="02020603050405020304" pitchFamily="18" charset="0"/>
                    <a:cs typeface="Times New Roman" panose="02020603050405020304" pitchFamily="18" charset="0"/>
                  </a:rPr>
                  <a:t>= [</a:t>
                </a:r>
                <a14:m>
                  <m:oMath xmlns:m="http://schemas.openxmlformats.org/officeDocument/2006/math">
                    <m:r>
                      <a:rPr lang="es-MX" sz="1400" i="1">
                        <a:latin typeface="Cambria Math" panose="02040503050406030204" pitchFamily="18" charset="0"/>
                      </a:rPr>
                      <m:t>1.127 −0.588</m:t>
                    </m:r>
                  </m:oMath>
                </a14:m>
                <a:r>
                  <a:rPr lang="es-MX" sz="1400" dirty="0">
                    <a:latin typeface="Times New Roman" panose="02020603050405020304" pitchFamily="18" charset="0"/>
                    <a:cs typeface="Times New Roman" panose="02020603050405020304" pitchFamily="18" charset="0"/>
                  </a:rPr>
                  <a:t>]</a:t>
                </a:r>
              </a:p>
              <a:p>
                <a:pPr algn="just"/>
                <a:r>
                  <a:rPr lang="es-MX" sz="1400" dirty="0">
                    <a:latin typeface="Times New Roman" panose="02020603050405020304" pitchFamily="18" charset="0"/>
                    <a:cs typeface="Times New Roman" panose="02020603050405020304" pitchFamily="18" charset="0"/>
                  </a:rPr>
                  <a:t>Min=[1   -1]</a:t>
                </a:r>
              </a:p>
              <a:p>
                <a:pPr algn="just"/>
                <a:r>
                  <a:rPr lang="es-MX" sz="1400" dirty="0">
                    <a:latin typeface="Times New Roman" panose="02020603050405020304" pitchFamily="18" charset="0"/>
                    <a:cs typeface="Times New Roman" panose="02020603050405020304" pitchFamily="18" charset="0"/>
                  </a:rPr>
                  <a:t>Max=[3    5]</a:t>
                </a:r>
              </a:p>
              <a:p>
                <a:pPr algn="just"/>
                <a:endParaRPr lang="es-MX" sz="1400" dirty="0">
                  <a:latin typeface="Times New Roman" panose="02020603050405020304" pitchFamily="18" charset="0"/>
                  <a:cs typeface="Times New Roman" panose="02020603050405020304" pitchFamily="18" charset="0"/>
                </a:endParaRPr>
              </a:p>
              <a:p>
                <a:pPr algn="just"/>
                <a:r>
                  <a:rPr lang="es-MX" sz="1400" dirty="0">
                    <a:latin typeface="Times New Roman" panose="02020603050405020304" pitchFamily="18" charset="0"/>
                    <a:cs typeface="Times New Roman" panose="02020603050405020304" pitchFamily="18" charset="0"/>
                  </a:rPr>
                  <a:t>Suponiendo  que se cumple la probabilidad de mutación para la </a:t>
                </a:r>
                <a:r>
                  <a:rPr lang="es-MX" sz="1400" b="1" dirty="0">
                    <a:latin typeface="Times New Roman" panose="02020603050405020304" pitchFamily="18" charset="0"/>
                    <a:cs typeface="Times New Roman" panose="02020603050405020304" pitchFamily="18" charset="0"/>
                  </a:rPr>
                  <a:t>segunda</a:t>
                </a:r>
                <a:r>
                  <a:rPr lang="es-MX" sz="1400" dirty="0">
                    <a:latin typeface="Times New Roman" panose="02020603050405020304" pitchFamily="18" charset="0"/>
                    <a:cs typeface="Times New Roman" panose="02020603050405020304" pitchFamily="18" charset="0"/>
                  </a:rPr>
                  <a:t> variable </a:t>
                </a:r>
                <a14:m>
                  <m:oMath xmlns:m="http://schemas.openxmlformats.org/officeDocument/2006/math">
                    <m:sSub>
                      <m:sSubPr>
                        <m:ctrlPr>
                          <a:rPr lang="es-MX" sz="1400" i="1" smtClean="0">
                            <a:latin typeface="Cambria Math" panose="02040503050406030204" pitchFamily="18" charset="0"/>
                            <a:cs typeface="Times New Roman" panose="02020603050405020304" pitchFamily="18" charset="0"/>
                          </a:rPr>
                        </m:ctrlPr>
                      </m:sSubPr>
                      <m:e>
                        <m:r>
                          <a:rPr lang="es-MX" sz="1400" i="1">
                            <a:latin typeface="Cambria Math" panose="02040503050406030204" pitchFamily="18" charset="0"/>
                            <a:cs typeface="Times New Roman" panose="02020603050405020304" pitchFamily="18" charset="0"/>
                          </a:rPr>
                          <m:t>𝑥</m:t>
                        </m:r>
                      </m:e>
                      <m:sub>
                        <m:r>
                          <a:rPr lang="es-ES" sz="1400" b="0" i="1" smtClean="0">
                            <a:latin typeface="Cambria Math" panose="02040503050406030204" pitchFamily="18" charset="0"/>
                            <a:cs typeface="Times New Roman" panose="02020603050405020304" pitchFamily="18" charset="0"/>
                          </a:rPr>
                          <m:t>2</m:t>
                        </m:r>
                      </m:sub>
                    </m:sSub>
                  </m:oMath>
                </a14:m>
                <a:r>
                  <a:rPr lang="es-MX" sz="1400" dirty="0">
                    <a:latin typeface="Times New Roman" panose="02020603050405020304" pitchFamily="18" charset="0"/>
                    <a:cs typeface="Times New Roman" panose="02020603050405020304" pitchFamily="18" charset="0"/>
                  </a:rPr>
                  <a:t>, además r = 0.9, Nm = 20</a:t>
                </a:r>
              </a:p>
            </p:txBody>
          </p:sp>
        </mc:Choice>
        <mc:Fallback xmlns="">
          <p:sp>
            <p:nvSpPr>
              <p:cNvPr id="27" name="TextBox 26">
                <a:extLst>
                  <a:ext uri="{FF2B5EF4-FFF2-40B4-BE49-F238E27FC236}">
                    <a16:creationId xmlns:a16="http://schemas.microsoft.com/office/drawing/2014/main" id="{5985EBE0-DD46-45E6-B5B8-90B6E32E9432}"/>
                  </a:ext>
                </a:extLst>
              </p:cNvPr>
              <p:cNvSpPr txBox="1">
                <a:spLocks noRot="1" noChangeAspect="1" noMove="1" noResize="1" noEditPoints="1" noAdjustHandles="1" noChangeArrowheads="1" noChangeShapeType="1" noTextEdit="1"/>
              </p:cNvSpPr>
              <p:nvPr/>
            </p:nvSpPr>
            <p:spPr>
              <a:xfrm>
                <a:off x="6421862" y="938369"/>
                <a:ext cx="4768219" cy="1384995"/>
              </a:xfrm>
              <a:prstGeom prst="rect">
                <a:avLst/>
              </a:prstGeom>
              <a:blipFill>
                <a:blip r:embed="rId2"/>
                <a:stretch>
                  <a:fillRect l="-383" t="-881" r="-255" b="-352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159F89-D649-4369-86BB-C03358C3D6CF}"/>
                  </a:ext>
                </a:extLst>
              </p:cNvPr>
              <p:cNvSpPr txBox="1"/>
              <p:nvPr/>
            </p:nvSpPr>
            <p:spPr>
              <a:xfrm>
                <a:off x="6463015" y="2726961"/>
                <a:ext cx="1485431" cy="307777"/>
              </a:xfrm>
              <a:prstGeom prst="rect">
                <a:avLst/>
              </a:prstGeom>
              <a:noFill/>
            </p:spPr>
            <p:txBody>
              <a:bodyPr wrap="square">
                <a:spAutoFit/>
              </a:bodyPr>
              <a:lstStyle/>
              <a:p>
                <a:pPr algn="just"/>
                <a:r>
                  <a:rPr lang="es-MX" sz="1400" dirty="0">
                    <a:latin typeface="Times New Roman" panose="02020603050405020304" pitchFamily="18" charset="0"/>
                    <a:cs typeface="Times New Roman" panose="02020603050405020304" pitchFamily="18" charset="0"/>
                  </a:rPr>
                  <a:t>Para </a:t>
                </a:r>
                <a14:m>
                  <m:oMath xmlns:m="http://schemas.openxmlformats.org/officeDocument/2006/math">
                    <m:sSub>
                      <m:sSubPr>
                        <m:ctrlPr>
                          <a:rPr lang="es-AR" sz="1400" b="0" i="1" smtClean="0">
                            <a:latin typeface="Cambria Math" panose="02040503050406030204" pitchFamily="18" charset="0"/>
                            <a:cs typeface="Times New Roman" panose="02020603050405020304" pitchFamily="18" charset="0"/>
                          </a:rPr>
                        </m:ctrlPr>
                      </m:sSubPr>
                      <m:e>
                        <m:r>
                          <a:rPr lang="es-AR" sz="1400" b="0" i="1" smtClean="0">
                            <a:latin typeface="Cambria Math" panose="02040503050406030204" pitchFamily="18" charset="0"/>
                            <a:cs typeface="Times New Roman" panose="02020603050405020304" pitchFamily="18" charset="0"/>
                          </a:rPr>
                          <m:t>𝑥</m:t>
                        </m:r>
                      </m:e>
                      <m:sub>
                        <m:r>
                          <a:rPr lang="es-AR" sz="1400" b="0" i="1" smtClean="0">
                            <a:latin typeface="Cambria Math" panose="02040503050406030204" pitchFamily="18" charset="0"/>
                            <a:cs typeface="Times New Roman" panose="02020603050405020304" pitchFamily="18" charset="0"/>
                          </a:rPr>
                          <m:t>2</m:t>
                        </m:r>
                      </m:sub>
                    </m:sSub>
                  </m:oMath>
                </a14:m>
                <a:r>
                  <a:rPr lang="es-MX" sz="1400" dirty="0">
                    <a:latin typeface="Times New Roman" panose="02020603050405020304" pitchFamily="18" charset="0"/>
                    <a:cs typeface="Times New Roman" panose="02020603050405020304" pitchFamily="18" charset="0"/>
                  </a:rPr>
                  <a:t>  </a:t>
                </a:r>
              </a:p>
            </p:txBody>
          </p:sp>
        </mc:Choice>
        <mc:Fallback xmlns="">
          <p:sp>
            <p:nvSpPr>
              <p:cNvPr id="24" name="TextBox 23">
                <a:extLst>
                  <a:ext uri="{FF2B5EF4-FFF2-40B4-BE49-F238E27FC236}">
                    <a16:creationId xmlns:a16="http://schemas.microsoft.com/office/drawing/2014/main" id="{10159F89-D649-4369-86BB-C03358C3D6CF}"/>
                  </a:ext>
                </a:extLst>
              </p:cNvPr>
              <p:cNvSpPr txBox="1">
                <a:spLocks noRot="1" noChangeAspect="1" noMove="1" noResize="1" noEditPoints="1" noAdjustHandles="1" noChangeArrowheads="1" noChangeShapeType="1" noTextEdit="1"/>
              </p:cNvSpPr>
              <p:nvPr/>
            </p:nvSpPr>
            <p:spPr>
              <a:xfrm>
                <a:off x="6463015" y="2726961"/>
                <a:ext cx="1485431" cy="307777"/>
              </a:xfrm>
              <a:prstGeom prst="rect">
                <a:avLst/>
              </a:prstGeom>
              <a:blipFill>
                <a:blip r:embed="rId3"/>
                <a:stretch>
                  <a:fillRect l="-1230" t="-1961" b="-19608"/>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E8153C94-5F61-616F-9115-490B87D94ADE}"/>
                  </a:ext>
                </a:extLst>
              </p:cNvPr>
              <p:cNvSpPr>
                <a:spLocks noChangeArrowheads="1"/>
              </p:cNvSpPr>
              <p:nvPr/>
            </p:nvSpPr>
            <p:spPr bwMode="auto">
              <a:xfrm>
                <a:off x="187846" y="784607"/>
                <a:ext cx="5908154" cy="420057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 algoritmo es el siguiente:</a:t>
                </a:r>
              </a:p>
              <a:p>
                <a:pPr marL="0" marR="0" lvl="0" indent="0" algn="l" defTabSz="914400" rtl="0" eaLnBrk="0" fontAlgn="base" latinLnBrk="0" hangingPunct="0">
                  <a:lnSpc>
                    <a:spcPct val="100000"/>
                  </a:lnSpc>
                  <a:spcBef>
                    <a:spcPct val="0"/>
                  </a:spcBef>
                  <a:spcAft>
                    <a:spcPct val="0"/>
                  </a:spcAft>
                  <a:buClrTx/>
                  <a:buSzTx/>
                  <a:tabLst/>
                </a:pPr>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Font typeface="+mj-lt"/>
                  <a:buAutoNum type="arabicPeriod"/>
                </a:pPr>
                <a:r>
                  <a:rPr lang="es-MX" altLang="es-MX" sz="1600" dirty="0">
                    <a:latin typeface="Times New Roman" panose="02020603050405020304" pitchFamily="18" charset="0"/>
                    <a:cs typeface="Times New Roman" panose="02020603050405020304" pitchFamily="18" charset="0"/>
                  </a:rPr>
                  <a:t>Para cada variable </a:t>
                </a:r>
                <a14:m>
                  <m:oMath xmlns:m="http://schemas.openxmlformats.org/officeDocument/2006/math">
                    <m:sSub>
                      <m:sSubPr>
                        <m:ctrlPr>
                          <a:rPr lang="es-ES" altLang="es-MX" sz="1600" b="0" i="1" smtClean="0">
                            <a:latin typeface="Cambria Math" panose="02040503050406030204" pitchFamily="18" charset="0"/>
                            <a:cs typeface="Times New Roman" panose="02020603050405020304" pitchFamily="18" charset="0"/>
                          </a:rPr>
                        </m:ctrlPr>
                      </m:sSubPr>
                      <m:e>
                        <m:r>
                          <a:rPr lang="es-ES" altLang="es-MX" sz="1600" b="0" i="1" smtClean="0">
                            <a:latin typeface="Cambria Math" panose="02040503050406030204" pitchFamily="18" charset="0"/>
                            <a:cs typeface="Times New Roman" panose="02020603050405020304" pitchFamily="18" charset="0"/>
                          </a:rPr>
                          <m:t>𝑥</m:t>
                        </m:r>
                      </m:e>
                      <m:sub>
                        <m:r>
                          <a:rPr lang="es-ES" altLang="es-MX" sz="1600" b="0" i="1" smtClean="0">
                            <a:latin typeface="Cambria Math" panose="02040503050406030204" pitchFamily="18" charset="0"/>
                            <a:cs typeface="Times New Roman" panose="02020603050405020304" pitchFamily="18" charset="0"/>
                          </a:rPr>
                          <m:t>𝑖</m:t>
                        </m:r>
                      </m:sub>
                    </m:sSub>
                  </m:oMath>
                </a14:m>
                <a:r>
                  <a:rPr lang="es-MX" altLang="es-MX" sz="1600" dirty="0">
                    <a:latin typeface="Times New Roman" panose="02020603050405020304" pitchFamily="18" charset="0"/>
                    <a:cs typeface="Times New Roman" panose="02020603050405020304" pitchFamily="18" charset="0"/>
                  </a:rPr>
                  <a:t> (que muta) se define un valor </a:t>
                </a:r>
                <a14:m>
                  <m:oMath xmlns:m="http://schemas.openxmlformats.org/officeDocument/2006/math">
                    <m:r>
                      <a:rPr lang="es-ES" altLang="es-MX" sz="1600" i="1">
                        <a:latin typeface="Cambria Math" panose="02040503050406030204" pitchFamily="18" charset="0"/>
                        <a:cs typeface="Times New Roman" panose="02020603050405020304" pitchFamily="18" charset="0"/>
                      </a:rPr>
                      <m:t>𝑟</m:t>
                    </m:r>
                  </m:oMath>
                </a14:m>
                <a:r>
                  <a:rPr lang="es-MX" altLang="es-MX" sz="1600" dirty="0">
                    <a:latin typeface="Times New Roman" panose="02020603050405020304" pitchFamily="18" charset="0"/>
                    <a:cs typeface="Times New Roman" panose="02020603050405020304" pitchFamily="18" charset="0"/>
                  </a:rPr>
                  <a:t> aleatorio entre cero y uno. Se procede:</a:t>
                </a:r>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𝛿</m:t>
                          </m:r>
                        </m:e>
                        <m:sub>
                          <m:r>
                            <a:rPr lang="es-ES" sz="1600" b="0" i="1" smtClean="0">
                              <a:latin typeface="Cambria Math" panose="02040503050406030204" pitchFamily="18" charset="0"/>
                            </a:rPr>
                            <m:t>𝑞</m:t>
                          </m:r>
                        </m:sub>
                      </m:sSub>
                      <m:r>
                        <a:rPr lang="es-ES" sz="1600" b="0" i="1" smtClean="0">
                          <a:latin typeface="Cambria Math" panose="02040503050406030204" pitchFamily="18" charset="0"/>
                        </a:rPr>
                        <m:t>=</m:t>
                      </m:r>
                      <m:d>
                        <m:dPr>
                          <m:begChr m:val="{"/>
                          <m:endChr m:val=""/>
                          <m:ctrlPr>
                            <a:rPr lang="es-ES" sz="1600" b="0" i="1" smtClean="0">
                              <a:latin typeface="Cambria Math" panose="02040503050406030204" pitchFamily="18" charset="0"/>
                            </a:rPr>
                          </m:ctrlPr>
                        </m:dPr>
                        <m:e>
                          <m:eqArr>
                            <m:eqArrPr>
                              <m:ctrlPr>
                                <a:rPr lang="es-ES" sz="1600" b="0" i="1" smtClean="0">
                                  <a:latin typeface="Cambria Math" panose="02040503050406030204" pitchFamily="18" charset="0"/>
                                </a:rPr>
                              </m:ctrlPr>
                            </m:eqArrPr>
                            <m:e>
                              <m:r>
                                <a:rPr lang="en-US" sz="1600" b="0" i="1" smtClean="0">
                                  <a:latin typeface="Cambria Math" panose="02040503050406030204" pitchFamily="18" charset="0"/>
                                </a:rPr>
                                <m:t>[</m:t>
                              </m:r>
                              <m:r>
                                <a:rPr lang="es-ES" sz="1600" b="0" i="1" smtClean="0">
                                  <a:latin typeface="Cambria Math" panose="02040503050406030204" pitchFamily="18" charset="0"/>
                                </a:rPr>
                                <m:t>2</m:t>
                              </m:r>
                              <m:r>
                                <a:rPr lang="es-ES" sz="1600" b="0" i="1" smtClean="0">
                                  <a:latin typeface="Cambria Math" panose="02040503050406030204" pitchFamily="18" charset="0"/>
                                </a:rPr>
                                <m:t>𝑟</m:t>
                              </m:r>
                              <m:r>
                                <a:rPr lang="es-ES" sz="1600" b="0" i="1" smtClean="0">
                                  <a:latin typeface="Cambria Math" panose="02040503050406030204" pitchFamily="18" charset="0"/>
                                </a:rPr>
                                <m:t>+</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1−2</m:t>
                                  </m:r>
                                  <m:r>
                                    <a:rPr lang="es-ES" sz="1600" b="0" i="1" smtClean="0">
                                      <a:latin typeface="Cambria Math" panose="02040503050406030204" pitchFamily="18" charset="0"/>
                                    </a:rPr>
                                    <m:t>𝑟</m:t>
                                  </m:r>
                                </m:e>
                              </m:d>
                              <m:sSup>
                                <m:sSupPr>
                                  <m:ctrlPr>
                                    <a:rPr lang="en-US" sz="1600" b="0" i="1" smtClean="0">
                                      <a:latin typeface="Cambria Math" panose="02040503050406030204" pitchFamily="18" charset="0"/>
                                    </a:rPr>
                                  </m:ctrlPr>
                                </m:sSupPr>
                                <m:e>
                                  <m:sSup>
                                    <m:sSupPr>
                                      <m:ctrlPr>
                                        <a:rPr lang="en-US" sz="1600" b="0" i="1" smtClean="0">
                                          <a:latin typeface="Cambria Math" panose="02040503050406030204" pitchFamily="18" charset="0"/>
                                        </a:rPr>
                                      </m:ctrlPr>
                                    </m:sSupPr>
                                    <m:e>
                                      <m:d>
                                        <m:dPr>
                                          <m:ctrlPr>
                                            <a:rPr lang="es-ES" sz="1600" i="1">
                                              <a:latin typeface="Cambria Math" panose="02040503050406030204" pitchFamily="18" charset="0"/>
                                            </a:rPr>
                                          </m:ctrlPr>
                                        </m:dPr>
                                        <m:e>
                                          <m:r>
                                            <a:rPr lang="es-ES" sz="1600" i="1">
                                              <a:latin typeface="Cambria Math" panose="02040503050406030204" pitchFamily="18" charset="0"/>
                                            </a:rPr>
                                            <m:t>1−</m:t>
                                          </m:r>
                                          <m:r>
                                            <a:rPr lang="es-ES" sz="1600" i="1">
                                              <a:latin typeface="Cambria Math" panose="02040503050406030204" pitchFamily="18" charset="0"/>
                                            </a:rPr>
                                            <m:t>𝛿</m:t>
                                          </m:r>
                                        </m:e>
                                      </m:d>
                                    </m:e>
                                    <m:sup>
                                      <m:sSub>
                                        <m:sSubPr>
                                          <m:ctrlPr>
                                            <a:rPr lang="es-E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s-ES" sz="1600" b="0" i="1" smtClean="0">
                                              <a:latin typeface="Cambria Math" panose="02040503050406030204" pitchFamily="18" charset="0"/>
                                            </a:rPr>
                                            <m:t>𝑚</m:t>
                                          </m:r>
                                        </m:sub>
                                      </m:sSub>
                                      <m:r>
                                        <a:rPr lang="es-ES" sz="1600" b="0" i="1" smtClean="0">
                                          <a:latin typeface="Cambria Math" panose="02040503050406030204" pitchFamily="18" charset="0"/>
                                        </a:rPr>
                                        <m:t>+1</m:t>
                                      </m:r>
                                    </m:sup>
                                  </m:sSup>
                                  <m:r>
                                    <a:rPr lang="en-US" sz="1600" b="0" i="1" smtClean="0">
                                      <a:latin typeface="Cambria Math" panose="02040503050406030204" pitchFamily="18" charset="0"/>
                                    </a:rPr>
                                    <m:t>]</m:t>
                                  </m:r>
                                </m:e>
                                <m:sup>
                                  <m:f>
                                    <m:fPr>
                                      <m:ctrlPr>
                                        <a:rPr lang="es-ES" sz="1600" b="0" i="1" smtClean="0">
                                          <a:latin typeface="Cambria Math" panose="02040503050406030204" pitchFamily="18" charset="0"/>
                                        </a:rPr>
                                      </m:ctrlPr>
                                    </m:fPr>
                                    <m:num>
                                      <m:r>
                                        <a:rPr lang="es-ES" sz="1600" b="0" i="1" smtClean="0">
                                          <a:latin typeface="Cambria Math" panose="02040503050406030204" pitchFamily="18" charset="0"/>
                                        </a:rPr>
                                        <m:t>1</m:t>
                                      </m:r>
                                    </m:num>
                                    <m:den>
                                      <m:sSub>
                                        <m:sSubPr>
                                          <m:ctrlPr>
                                            <a:rPr lang="es-ES" sz="1600" b="0" i="1" smtClean="0">
                                              <a:latin typeface="Cambria Math" panose="02040503050406030204" pitchFamily="18" charset="0"/>
                                            </a:rPr>
                                          </m:ctrlPr>
                                        </m:sSubPr>
                                        <m:e>
                                          <m:r>
                                            <a:rPr lang="es-ES" sz="1600" b="0" i="1" smtClean="0">
                                              <a:latin typeface="Cambria Math" panose="02040503050406030204" pitchFamily="18" charset="0"/>
                                            </a:rPr>
                                            <m:t>𝑛</m:t>
                                          </m:r>
                                        </m:e>
                                        <m:sub>
                                          <m:r>
                                            <a:rPr lang="es-ES" sz="1600" b="0" i="1" smtClean="0">
                                              <a:latin typeface="Cambria Math" panose="02040503050406030204" pitchFamily="18" charset="0"/>
                                            </a:rPr>
                                            <m:t>𝑚</m:t>
                                          </m:r>
                                        </m:sub>
                                      </m:sSub>
                                      <m:r>
                                        <a:rPr lang="es-ES" sz="1600" b="0" i="1" smtClean="0">
                                          <a:latin typeface="Cambria Math" panose="02040503050406030204" pitchFamily="18" charset="0"/>
                                        </a:rPr>
                                        <m:t>+1</m:t>
                                      </m:r>
                                    </m:den>
                                  </m:f>
                                  <m:r>
                                    <a:rPr lang="es-ES" sz="1600" b="0" i="1" smtClean="0">
                                      <a:latin typeface="Cambria Math" panose="02040503050406030204" pitchFamily="18" charset="0"/>
                                    </a:rPr>
                                    <m:t> </m:t>
                                  </m:r>
                                </m:sup>
                              </m:sSup>
                              <m:r>
                                <a:rPr lang="es-ES" sz="1600" b="0" i="1" smtClean="0">
                                  <a:latin typeface="Cambria Math" panose="02040503050406030204" pitchFamily="18" charset="0"/>
                                </a:rPr>
                                <m:t>−1 </m:t>
                              </m:r>
                              <m:r>
                                <a:rPr lang="es-AR" sz="1600" b="0" i="1" smtClean="0">
                                  <a:latin typeface="Cambria Math" panose="02040503050406030204" pitchFamily="18" charset="0"/>
                                </a:rPr>
                                <m:t>               </m:t>
                              </m:r>
                              <m:r>
                                <a:rPr lang="es-ES" sz="1600" b="0" i="1" smtClean="0">
                                  <a:latin typeface="Cambria Math" panose="02040503050406030204" pitchFamily="18" charset="0"/>
                                </a:rPr>
                                <m:t>𝑠𝑖</m:t>
                              </m:r>
                              <m:r>
                                <a:rPr lang="es-ES" sz="1600" b="0" i="1" smtClean="0">
                                  <a:latin typeface="Cambria Math" panose="02040503050406030204" pitchFamily="18" charset="0"/>
                                </a:rPr>
                                <m:t> </m:t>
                              </m:r>
                              <m:r>
                                <a:rPr lang="es-ES" sz="1600" b="0" i="1" smtClean="0">
                                  <a:latin typeface="Cambria Math" panose="02040503050406030204" pitchFamily="18" charset="0"/>
                                </a:rPr>
                                <m:t>𝑟</m:t>
                              </m:r>
                              <m:r>
                                <a:rPr lang="es-ES" sz="1600" b="0" i="1" smtClean="0">
                                  <a:latin typeface="Cambria Math" panose="02040503050406030204" pitchFamily="18" charset="0"/>
                                  <a:ea typeface="Cambria Math" panose="02040503050406030204" pitchFamily="18" charset="0"/>
                                </a:rPr>
                                <m:t>≤0.5</m:t>
                              </m:r>
                            </m:e>
                            <m:e>
                              <m:r>
                                <a:rPr lang="es-ES" sz="1600" b="0" i="1" smtClean="0">
                                  <a:latin typeface="Cambria Math" panose="02040503050406030204" pitchFamily="18" charset="0"/>
                                </a:rPr>
                                <m:t>1−</m:t>
                              </m:r>
                              <m:sSup>
                                <m:sSupPr>
                                  <m:ctrlPr>
                                    <a:rPr lang="en-US" sz="1600" b="0" i="1" smtClean="0">
                                      <a:latin typeface="Cambria Math" panose="02040503050406030204" pitchFamily="18" charset="0"/>
                                    </a:rPr>
                                  </m:ctrlPr>
                                </m:sSupPr>
                                <m:e>
                                  <m:d>
                                    <m:dPr>
                                      <m:begChr m:val="["/>
                                      <m:endChr m:val="]"/>
                                      <m:ctrlPr>
                                        <a:rPr lang="en-US" sz="1600" b="0" i="1" smtClean="0">
                                          <a:latin typeface="Cambria Math" panose="02040503050406030204" pitchFamily="18" charset="0"/>
                                        </a:rPr>
                                      </m:ctrlPr>
                                    </m:dPr>
                                    <m:e>
                                      <m:r>
                                        <a:rPr lang="es-ES" sz="1600" b="0" i="1" smtClean="0">
                                          <a:latin typeface="Cambria Math" panose="02040503050406030204" pitchFamily="18" charset="0"/>
                                        </a:rPr>
                                        <m:t>2</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1−</m:t>
                                          </m:r>
                                          <m:r>
                                            <a:rPr lang="es-ES" sz="1600" b="0" i="1" smtClean="0">
                                              <a:latin typeface="Cambria Math" panose="02040503050406030204" pitchFamily="18" charset="0"/>
                                            </a:rPr>
                                            <m:t>𝑟</m:t>
                                          </m:r>
                                        </m:e>
                                      </m:d>
                                      <m:r>
                                        <a:rPr lang="es-ES" sz="1600" b="0" i="1" smtClean="0">
                                          <a:latin typeface="Cambria Math" panose="02040503050406030204" pitchFamily="18" charset="0"/>
                                        </a:rPr>
                                        <m:t>+2</m:t>
                                      </m:r>
                                      <m:d>
                                        <m:dPr>
                                          <m:ctrlPr>
                                            <a:rPr lang="es-ES" sz="1600" b="0" i="1" smtClean="0">
                                              <a:latin typeface="Cambria Math" panose="02040503050406030204" pitchFamily="18" charset="0"/>
                                            </a:rPr>
                                          </m:ctrlPr>
                                        </m:dPr>
                                        <m:e>
                                          <m:r>
                                            <a:rPr lang="es-ES" sz="1600" b="0" i="1" smtClean="0">
                                              <a:latin typeface="Cambria Math" panose="02040503050406030204" pitchFamily="18" charset="0"/>
                                            </a:rPr>
                                            <m:t>𝑟</m:t>
                                          </m:r>
                                          <m:r>
                                            <a:rPr lang="es-ES" sz="1600" b="0" i="1" smtClean="0">
                                              <a:latin typeface="Cambria Math" panose="02040503050406030204" pitchFamily="18" charset="0"/>
                                            </a:rPr>
                                            <m:t>−0.5</m:t>
                                          </m:r>
                                        </m:e>
                                      </m:d>
                                      <m:sSup>
                                        <m:sSupPr>
                                          <m:ctrlPr>
                                            <a:rPr lang="en-US" sz="1600" b="0" i="1" smtClean="0">
                                              <a:latin typeface="Cambria Math" panose="02040503050406030204" pitchFamily="18" charset="0"/>
                                            </a:rPr>
                                          </m:ctrlPr>
                                        </m:sSupPr>
                                        <m:e>
                                          <m:d>
                                            <m:dPr>
                                              <m:ctrlPr>
                                                <a:rPr lang="es-ES" sz="1600" b="0" i="1" smtClean="0">
                                                  <a:latin typeface="Cambria Math" panose="02040503050406030204" pitchFamily="18" charset="0"/>
                                                </a:rPr>
                                              </m:ctrlPr>
                                            </m:dPr>
                                            <m:e>
                                              <m:r>
                                                <a:rPr lang="es-ES" sz="1600" b="0" i="1" smtClean="0">
                                                  <a:latin typeface="Cambria Math" panose="02040503050406030204" pitchFamily="18" charset="0"/>
                                                </a:rPr>
                                                <m:t>1−</m:t>
                                              </m:r>
                                              <m:r>
                                                <a:rPr lang="es-ES" sz="1600" b="0" i="1" smtClean="0">
                                                  <a:latin typeface="Cambria Math" panose="02040503050406030204" pitchFamily="18" charset="0"/>
                                                </a:rPr>
                                                <m:t>𝛿</m:t>
                                              </m:r>
                                            </m:e>
                                          </m:d>
                                        </m:e>
                                        <m:sup>
                                          <m:sSub>
                                            <m:sSubPr>
                                              <m:ctrlPr>
                                                <a:rPr lang="es-ES" sz="1600" b="0" i="1" smtClean="0">
                                                  <a:latin typeface="Cambria Math" panose="02040503050406030204" pitchFamily="18" charset="0"/>
                                                </a:rPr>
                                              </m:ctrlPr>
                                            </m:sSubPr>
                                            <m:e>
                                              <m:r>
                                                <a:rPr lang="en-US" sz="1600" b="0" i="1" smtClean="0">
                                                  <a:latin typeface="Cambria Math" panose="02040503050406030204" pitchFamily="18" charset="0"/>
                                                </a:rPr>
                                                <m:t>𝑛</m:t>
                                              </m:r>
                                            </m:e>
                                            <m:sub>
                                              <m:r>
                                                <a:rPr lang="en-US" sz="1600" b="0" i="1" smtClean="0">
                                                  <a:latin typeface="Cambria Math" panose="02040503050406030204" pitchFamily="18" charset="0"/>
                                                </a:rPr>
                                                <m:t>𝑚</m:t>
                                              </m:r>
                                            </m:sub>
                                          </m:sSub>
                                          <m:r>
                                            <a:rPr lang="en-US" sz="1600" b="0" i="1" smtClean="0">
                                              <a:latin typeface="Cambria Math" panose="02040503050406030204" pitchFamily="18" charset="0"/>
                                            </a:rPr>
                                            <m:t>+1</m:t>
                                          </m:r>
                                        </m:sup>
                                      </m:sSup>
                                    </m:e>
                                  </m:d>
                                </m:e>
                                <m:sup>
                                  <m:f>
                                    <m:fPr>
                                      <m:ctrlPr>
                                        <a:rPr lang="es-ES" sz="1600" i="1">
                                          <a:latin typeface="Cambria Math" panose="02040503050406030204" pitchFamily="18" charset="0"/>
                                        </a:rPr>
                                      </m:ctrlPr>
                                    </m:fPr>
                                    <m:num>
                                      <m:r>
                                        <a:rPr lang="es-ES" sz="1600" i="1">
                                          <a:latin typeface="Cambria Math" panose="02040503050406030204" pitchFamily="18" charset="0"/>
                                        </a:rPr>
                                        <m:t>1</m:t>
                                      </m:r>
                                    </m:num>
                                    <m:den>
                                      <m:sSub>
                                        <m:sSubPr>
                                          <m:ctrlPr>
                                            <a:rPr lang="es-ES" sz="1600" i="1">
                                              <a:latin typeface="Cambria Math" panose="02040503050406030204" pitchFamily="18" charset="0"/>
                                            </a:rPr>
                                          </m:ctrlPr>
                                        </m:sSubPr>
                                        <m:e>
                                          <m:r>
                                            <a:rPr lang="es-ES" sz="1600" i="1">
                                              <a:latin typeface="Cambria Math" panose="02040503050406030204" pitchFamily="18" charset="0"/>
                                            </a:rPr>
                                            <m:t>𝑛</m:t>
                                          </m:r>
                                        </m:e>
                                        <m:sub>
                                          <m:r>
                                            <a:rPr lang="es-ES" sz="1600" i="1">
                                              <a:latin typeface="Cambria Math" panose="02040503050406030204" pitchFamily="18" charset="0"/>
                                            </a:rPr>
                                            <m:t>𝑚</m:t>
                                          </m:r>
                                        </m:sub>
                                      </m:sSub>
                                      <m:r>
                                        <a:rPr lang="es-ES" sz="1600" i="1">
                                          <a:latin typeface="Cambria Math" panose="02040503050406030204" pitchFamily="18" charset="0"/>
                                        </a:rPr>
                                        <m:t>+1</m:t>
                                      </m:r>
                                    </m:den>
                                  </m:f>
                                </m:sup>
                              </m:sSup>
                              <m:r>
                                <a:rPr lang="es-ES" sz="1600" b="0" i="1" smtClean="0">
                                  <a:latin typeface="Cambria Math" panose="02040503050406030204" pitchFamily="18" charset="0"/>
                                </a:rPr>
                                <m:t>&amp;</m:t>
                              </m:r>
                              <m:r>
                                <a:rPr lang="es-AR" sz="1600" b="0" i="1" smtClean="0">
                                  <a:latin typeface="Cambria Math" panose="02040503050406030204" pitchFamily="18" charset="0"/>
                                </a:rPr>
                                <m:t>, </m:t>
                              </m:r>
                              <m:r>
                                <a:rPr lang="es-AR" sz="1600" b="0" i="1" smtClean="0">
                                  <a:latin typeface="Cambria Math" panose="02040503050406030204" pitchFamily="18" charset="0"/>
                                </a:rPr>
                                <m:t>𝑑𝑒</m:t>
                              </m:r>
                              <m:r>
                                <a:rPr lang="es-AR" sz="1600" b="0" i="1" smtClean="0">
                                  <a:latin typeface="Cambria Math" panose="02040503050406030204" pitchFamily="18" charset="0"/>
                                </a:rPr>
                                <m:t> </m:t>
                              </m:r>
                              <m:r>
                                <a:rPr lang="es-AR" sz="1600" b="0" i="1" smtClean="0">
                                  <a:latin typeface="Cambria Math" panose="02040503050406030204" pitchFamily="18" charset="0"/>
                                </a:rPr>
                                <m:t>𝑙𝑜</m:t>
                              </m:r>
                              <m:r>
                                <a:rPr lang="es-AR" sz="1600" b="0" i="1" smtClean="0">
                                  <a:latin typeface="Cambria Math" panose="02040503050406030204" pitchFamily="18" charset="0"/>
                                </a:rPr>
                                <m:t> </m:t>
                              </m:r>
                              <m:r>
                                <a:rPr lang="es-AR" sz="1600" b="0" i="1" smtClean="0">
                                  <a:latin typeface="Cambria Math" panose="02040503050406030204" pitchFamily="18" charset="0"/>
                                </a:rPr>
                                <m:t>𝑐𝑜𝑛𝑡𝑟</m:t>
                              </m:r>
                              <m:r>
                                <a:rPr lang="es-AR" sz="1600" b="0" i="1" smtClean="0">
                                  <a:latin typeface="Cambria Math" panose="02040503050406030204" pitchFamily="18" charset="0"/>
                                </a:rPr>
                                <m:t>. </m:t>
                              </m:r>
                            </m:e>
                          </m:eqArr>
                        </m:e>
                      </m:d>
                    </m:oMath>
                  </m:oMathPara>
                </a14:m>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kumimoji="0" lang="es-ES"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Siendo</a:t>
                </a:r>
                <a:r>
                  <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0" lang="en-US" altLang="es-MX" sz="1600" b="0" i="1" u="none" strike="noStrike" cap="none" normalizeH="0" baseline="0" smtClean="0">
                          <a:ln>
                            <a:noFill/>
                          </a:ln>
                          <a:solidFill>
                            <a:schemeClr val="tx1"/>
                          </a:solidFill>
                          <a:effectLst/>
                          <a:latin typeface="Cambria Math" panose="02040503050406030204" pitchFamily="18" charset="0"/>
                        </a:rPr>
                        <m:t>𝛿</m:t>
                      </m:r>
                      <m:r>
                        <a:rPr kumimoji="0" lang="en-US" altLang="es-MX" sz="1600" b="0" i="1" u="none" strike="noStrike" cap="none" normalizeH="0" baseline="0" smtClean="0">
                          <a:ln>
                            <a:noFill/>
                          </a:ln>
                          <a:solidFill>
                            <a:schemeClr val="tx1"/>
                          </a:solidFill>
                          <a:effectLst/>
                          <a:latin typeface="Cambria Math" panose="02040503050406030204" pitchFamily="18" charset="0"/>
                        </a:rPr>
                        <m:t>=</m:t>
                      </m:r>
                      <m:f>
                        <m:fPr>
                          <m:ctrlPr>
                            <a:rPr kumimoji="0" lang="en-US" altLang="es-MX" sz="1600" b="0" i="1" u="none" strike="noStrike" cap="none" normalizeH="0" baseline="0" smtClean="0">
                              <a:ln>
                                <a:noFill/>
                              </a:ln>
                              <a:solidFill>
                                <a:schemeClr val="tx1"/>
                              </a:solidFill>
                              <a:effectLst/>
                              <a:latin typeface="Cambria Math" panose="02040503050406030204" pitchFamily="18" charset="0"/>
                            </a:rPr>
                          </m:ctrlPr>
                        </m:fPr>
                        <m:num>
                          <m:func>
                            <m:funcPr>
                              <m:ctrlPr>
                                <a:rPr lang="en-US" altLang="es-MX" sz="1600" i="1">
                                  <a:latin typeface="Cambria Math" panose="02040503050406030204" pitchFamily="18" charset="0"/>
                                </a:rPr>
                              </m:ctrlPr>
                            </m:funcPr>
                            <m:fName>
                              <m:r>
                                <m:rPr>
                                  <m:sty m:val="p"/>
                                </m:rPr>
                                <a:rPr lang="en-US" altLang="es-MX" sz="1600">
                                  <a:latin typeface="Cambria Math" panose="02040503050406030204" pitchFamily="18" charset="0"/>
                                </a:rPr>
                                <m:t>min</m:t>
                              </m:r>
                            </m:fName>
                            <m:e>
                              <m:r>
                                <a:rPr lang="en-US" altLang="es-MX" sz="1600" i="1">
                                  <a:latin typeface="Cambria Math" panose="02040503050406030204" pitchFamily="18" charset="0"/>
                                </a:rPr>
                                <m:t>(</m:t>
                              </m:r>
                              <m:r>
                                <a:rPr lang="en-US" altLang="es-MX" sz="1600" i="1">
                                  <a:latin typeface="Cambria Math" panose="02040503050406030204" pitchFamily="18" charset="0"/>
                                </a:rPr>
                                <m:t>𝑙𝑠</m:t>
                              </m:r>
                              <m:r>
                                <a:rPr lang="en-US" altLang="es-MX" sz="1600" i="1">
                                  <a:latin typeface="Cambria Math" panose="02040503050406030204" pitchFamily="18" charset="0"/>
                                </a:rPr>
                                <m:t>−</m:t>
                              </m:r>
                              <m:sSub>
                                <m:sSubPr>
                                  <m:ctrlPr>
                                    <a:rPr lang="es-ES" altLang="es-MX" sz="1600" i="1">
                                      <a:latin typeface="Cambria Math" panose="02040503050406030204" pitchFamily="18" charset="0"/>
                                    </a:rPr>
                                  </m:ctrlPr>
                                </m:sSubPr>
                                <m:e>
                                  <m:r>
                                    <a:rPr lang="en-US" altLang="es-MX" sz="1600" i="1">
                                      <a:latin typeface="Cambria Math" panose="02040503050406030204" pitchFamily="18" charset="0"/>
                                    </a:rPr>
                                    <m:t>𝑥</m:t>
                                  </m:r>
                                </m:e>
                                <m:sub>
                                  <m:r>
                                    <a:rPr lang="es-ES" altLang="es-MX" sz="1600" i="1">
                                      <a:latin typeface="Cambria Math" panose="02040503050406030204" pitchFamily="18" charset="0"/>
                                    </a:rPr>
                                    <m:t>𝑖</m:t>
                                  </m:r>
                                </m:sub>
                              </m:sSub>
                              <m:r>
                                <a:rPr lang="es-ES" altLang="es-MX" sz="1600" i="1">
                                  <a:latin typeface="Cambria Math" panose="02040503050406030204" pitchFamily="18" charset="0"/>
                                </a:rPr>
                                <m:t>,</m:t>
                              </m:r>
                              <m:r>
                                <a:rPr lang="en-US" altLang="es-MX" sz="1600" i="1">
                                  <a:latin typeface="Cambria Math" panose="02040503050406030204" pitchFamily="18" charset="0"/>
                                </a:rPr>
                                <m:t> </m:t>
                              </m:r>
                              <m:sSub>
                                <m:sSubPr>
                                  <m:ctrlPr>
                                    <a:rPr lang="es-ES" altLang="es-MX" sz="1600" i="1">
                                      <a:latin typeface="Cambria Math" panose="02040503050406030204" pitchFamily="18" charset="0"/>
                                    </a:rPr>
                                  </m:ctrlPr>
                                </m:sSubPr>
                                <m:e>
                                  <m:r>
                                    <a:rPr lang="es-ES" altLang="es-MX" sz="1600" i="1">
                                      <a:latin typeface="Cambria Math" panose="02040503050406030204" pitchFamily="18" charset="0"/>
                                    </a:rPr>
                                    <m:t>𝑥</m:t>
                                  </m:r>
                                </m:e>
                                <m:sub>
                                  <m:r>
                                    <a:rPr lang="es-ES" altLang="es-MX" sz="1600" i="1">
                                      <a:latin typeface="Cambria Math" panose="02040503050406030204" pitchFamily="18" charset="0"/>
                                    </a:rPr>
                                    <m:t>𝑖</m:t>
                                  </m:r>
                                </m:sub>
                              </m:sSub>
                              <m:r>
                                <a:rPr lang="es-ES" altLang="es-MX" sz="1600" i="1">
                                  <a:latin typeface="Cambria Math" panose="02040503050406030204" pitchFamily="18" charset="0"/>
                                </a:rPr>
                                <m:t>−</m:t>
                              </m:r>
                              <m:r>
                                <a:rPr lang="es-ES" altLang="es-MX" sz="1600" i="1">
                                  <a:latin typeface="Cambria Math" panose="02040503050406030204" pitchFamily="18" charset="0"/>
                                </a:rPr>
                                <m:t>𝑙𝑖</m:t>
                              </m:r>
                              <m:r>
                                <a:rPr lang="en-US" altLang="es-MX" sz="1600" i="1">
                                  <a:latin typeface="Cambria Math" panose="02040503050406030204" pitchFamily="18" charset="0"/>
                                </a:rPr>
                                <m:t>)</m:t>
                              </m:r>
                            </m:e>
                          </m:func>
                        </m:num>
                        <m:den>
                          <m:r>
                            <a:rPr kumimoji="0" lang="es-ES" altLang="es-MX" sz="1600" b="0" i="1" u="none" strike="noStrike" cap="none" normalizeH="0" baseline="0" smtClean="0">
                              <a:ln>
                                <a:noFill/>
                              </a:ln>
                              <a:solidFill>
                                <a:schemeClr val="tx1"/>
                              </a:solidFill>
                              <a:effectLst/>
                              <a:latin typeface="Cambria Math" panose="02040503050406030204" pitchFamily="18" charset="0"/>
                            </a:rPr>
                            <m:t>𝑙𝑠</m:t>
                          </m:r>
                          <m:r>
                            <a:rPr kumimoji="0" lang="es-ES" altLang="es-MX" sz="1600" b="0" i="1" u="none" strike="noStrike" cap="none" normalizeH="0" baseline="0" smtClean="0">
                              <a:ln>
                                <a:noFill/>
                              </a:ln>
                              <a:solidFill>
                                <a:schemeClr val="tx1"/>
                              </a:solidFill>
                              <a:effectLst/>
                              <a:latin typeface="Cambria Math" panose="02040503050406030204" pitchFamily="18" charset="0"/>
                            </a:rPr>
                            <m:t>−</m:t>
                          </m:r>
                          <m:r>
                            <a:rPr kumimoji="0" lang="es-ES" altLang="es-MX" sz="1600" b="0" i="1" u="none" strike="noStrike" cap="none" normalizeH="0" baseline="0" smtClean="0">
                              <a:ln>
                                <a:noFill/>
                              </a:ln>
                              <a:solidFill>
                                <a:schemeClr val="tx1"/>
                              </a:solidFill>
                              <a:effectLst/>
                              <a:latin typeface="Cambria Math" panose="02040503050406030204" pitchFamily="18" charset="0"/>
                            </a:rPr>
                            <m:t>𝑙𝑖</m:t>
                          </m:r>
                        </m:den>
                      </m:f>
                    </m:oMath>
                  </m:oMathPara>
                </a14:m>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r>
                  <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 variable se modifica de la siguiente forma:</a:t>
                </a:r>
                <a:endParaRPr lang="es-MX" altLang="es-MX" sz="1600" dirty="0">
                  <a:latin typeface="Times New Roman" panose="02020603050405020304" pitchFamily="18" charset="0"/>
                  <a:cs typeface="Times New Roman" panose="02020603050405020304" pitchFamily="18" charset="0"/>
                </a:endParaRPr>
              </a:p>
              <a:p>
                <a:pPr lvl="0" defTabSz="91440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0" lang="es-ES" altLang="es-MX" sz="1600" b="0" i="1" u="none" strike="noStrike" cap="none" normalizeH="0" baseline="0" smtClean="0">
                              <a:ln>
                                <a:noFill/>
                              </a:ln>
                              <a:solidFill>
                                <a:schemeClr val="tx1"/>
                              </a:solidFill>
                              <a:effectLst/>
                              <a:latin typeface="Cambria Math" panose="02040503050406030204" pitchFamily="18" charset="0"/>
                            </a:rPr>
                          </m:ctrlPr>
                        </m:sSubPr>
                        <m:e>
                          <m:r>
                            <a:rPr kumimoji="0" lang="es-ES" altLang="es-MX" sz="1600" b="0" i="1" u="none" strike="noStrike" cap="none" normalizeH="0" baseline="0" smtClean="0">
                              <a:ln>
                                <a:noFill/>
                              </a:ln>
                              <a:solidFill>
                                <a:schemeClr val="tx1"/>
                              </a:solidFill>
                              <a:effectLst/>
                              <a:latin typeface="Cambria Math" panose="02040503050406030204" pitchFamily="18" charset="0"/>
                            </a:rPr>
                            <m:t>𝑦</m:t>
                          </m:r>
                        </m:e>
                        <m:sub>
                          <m:r>
                            <a:rPr kumimoji="0" lang="es-ES" altLang="es-MX" sz="1600" b="0" i="1" u="none" strike="noStrike" cap="none" normalizeH="0" baseline="0" smtClean="0">
                              <a:ln>
                                <a:noFill/>
                              </a:ln>
                              <a:solidFill>
                                <a:schemeClr val="tx1"/>
                              </a:solidFill>
                              <a:effectLst/>
                              <a:latin typeface="Cambria Math" panose="02040503050406030204" pitchFamily="18" charset="0"/>
                            </a:rPr>
                            <m:t>𝑖</m:t>
                          </m:r>
                        </m:sub>
                      </m:sSub>
                      <m:r>
                        <a:rPr kumimoji="0" lang="en-US" altLang="es-MX" sz="1600" b="0" i="1" u="none" strike="noStrike" cap="none" normalizeH="0" baseline="0" smtClean="0">
                          <a:ln>
                            <a:noFill/>
                          </a:ln>
                          <a:solidFill>
                            <a:schemeClr val="tx1"/>
                          </a:solidFill>
                          <a:effectLst/>
                          <a:latin typeface="Cambria Math" panose="02040503050406030204" pitchFamily="18" charset="0"/>
                        </a:rPr>
                        <m:t>=</m:t>
                      </m:r>
                      <m:sSub>
                        <m:sSubPr>
                          <m:ctrlPr>
                            <a:rPr kumimoji="0" lang="es-ES" altLang="es-MX" sz="1600" b="0" i="1" u="none" strike="noStrike" cap="none" normalizeH="0" baseline="0" smtClean="0">
                              <a:ln>
                                <a:noFill/>
                              </a:ln>
                              <a:solidFill>
                                <a:schemeClr val="tx1"/>
                              </a:solidFill>
                              <a:effectLst/>
                              <a:latin typeface="Cambria Math" panose="02040503050406030204" pitchFamily="18" charset="0"/>
                            </a:rPr>
                          </m:ctrlPr>
                        </m:sSubPr>
                        <m:e>
                          <m:r>
                            <a:rPr kumimoji="0" lang="en-US" altLang="es-MX" sz="1600" b="0" i="1" u="none" strike="noStrike" cap="none" normalizeH="0" baseline="0" smtClean="0">
                              <a:ln>
                                <a:noFill/>
                              </a:ln>
                              <a:solidFill>
                                <a:schemeClr val="tx1"/>
                              </a:solidFill>
                              <a:effectLst/>
                              <a:latin typeface="Cambria Math" panose="02040503050406030204" pitchFamily="18" charset="0"/>
                            </a:rPr>
                            <m:t>𝑥</m:t>
                          </m:r>
                        </m:e>
                        <m:sub>
                          <m:r>
                            <a:rPr kumimoji="0" lang="es-ES" altLang="es-MX" sz="1600" b="0" i="1" u="none" strike="noStrike" cap="none" normalizeH="0" baseline="0" smtClean="0">
                              <a:ln>
                                <a:noFill/>
                              </a:ln>
                              <a:solidFill>
                                <a:schemeClr val="tx1"/>
                              </a:solidFill>
                              <a:effectLst/>
                              <a:latin typeface="Cambria Math" panose="02040503050406030204" pitchFamily="18" charset="0"/>
                            </a:rPr>
                            <m:t>𝑖</m:t>
                          </m:r>
                        </m:sub>
                      </m:sSub>
                      <m:r>
                        <a:rPr kumimoji="0" lang="es-ES" altLang="es-MX" sz="1600" b="0" i="1" u="none" strike="noStrike" cap="none" normalizeH="0" baseline="0" smtClean="0">
                          <a:ln>
                            <a:noFill/>
                          </a:ln>
                          <a:solidFill>
                            <a:schemeClr val="tx1"/>
                          </a:solidFill>
                          <a:effectLst/>
                          <a:latin typeface="Cambria Math" panose="02040503050406030204" pitchFamily="18" charset="0"/>
                        </a:rPr>
                        <m:t>+</m:t>
                      </m:r>
                      <m:sSub>
                        <m:sSubPr>
                          <m:ctrlPr>
                            <a:rPr kumimoji="0" lang="es-ES" altLang="es-MX" sz="1600" b="0" i="1" u="none" strike="noStrike" cap="none" normalizeH="0" baseline="0" smtClean="0">
                              <a:ln>
                                <a:noFill/>
                              </a:ln>
                              <a:solidFill>
                                <a:schemeClr val="tx1"/>
                              </a:solidFill>
                              <a:effectLst/>
                              <a:latin typeface="Cambria Math" panose="02040503050406030204" pitchFamily="18" charset="0"/>
                            </a:rPr>
                          </m:ctrlPr>
                        </m:sSubPr>
                        <m:e>
                          <m:r>
                            <a:rPr kumimoji="0" lang="es-ES" altLang="es-MX" sz="1600" b="0" i="1" u="none" strike="noStrike" cap="none" normalizeH="0" baseline="0" smtClean="0">
                              <a:ln>
                                <a:noFill/>
                              </a:ln>
                              <a:solidFill>
                                <a:schemeClr val="tx1"/>
                              </a:solidFill>
                              <a:effectLst/>
                              <a:latin typeface="Cambria Math" panose="02040503050406030204" pitchFamily="18" charset="0"/>
                            </a:rPr>
                            <m:t>𝛿</m:t>
                          </m:r>
                        </m:e>
                        <m:sub>
                          <m:r>
                            <a:rPr kumimoji="0" lang="es-ES" altLang="es-MX" sz="1600" b="0" i="1" u="none" strike="noStrike" cap="none" normalizeH="0" baseline="0" smtClean="0">
                              <a:ln>
                                <a:noFill/>
                              </a:ln>
                              <a:solidFill>
                                <a:schemeClr val="tx1"/>
                              </a:solidFill>
                              <a:effectLst/>
                              <a:latin typeface="Cambria Math" panose="02040503050406030204" pitchFamily="18" charset="0"/>
                            </a:rPr>
                            <m:t>𝑞</m:t>
                          </m:r>
                        </m:sub>
                      </m:sSub>
                      <m:r>
                        <a:rPr kumimoji="0" lang="es-ES" altLang="es-MX" sz="1600" b="0" i="1" u="none" strike="noStrike" cap="none" normalizeH="0" baseline="0" smtClean="0">
                          <a:ln>
                            <a:noFill/>
                          </a:ln>
                          <a:solidFill>
                            <a:schemeClr val="tx1"/>
                          </a:solidFill>
                          <a:effectLst/>
                          <a:latin typeface="Cambria Math" panose="02040503050406030204" pitchFamily="18" charset="0"/>
                        </a:rPr>
                        <m:t>(</m:t>
                      </m:r>
                      <m:r>
                        <a:rPr kumimoji="0" lang="es-ES" altLang="es-MX" sz="1600" b="0" i="1" u="none" strike="noStrike" cap="none" normalizeH="0" baseline="0" smtClean="0">
                          <a:ln>
                            <a:noFill/>
                          </a:ln>
                          <a:solidFill>
                            <a:schemeClr val="tx1"/>
                          </a:solidFill>
                          <a:effectLst/>
                          <a:latin typeface="Cambria Math" panose="02040503050406030204" pitchFamily="18" charset="0"/>
                        </a:rPr>
                        <m:t>𝑙𝑠</m:t>
                      </m:r>
                      <m:r>
                        <a:rPr kumimoji="0" lang="es-ES" altLang="es-MX" sz="1600" b="0" i="1" u="none" strike="noStrike" cap="none" normalizeH="0" baseline="0" smtClean="0">
                          <a:ln>
                            <a:noFill/>
                          </a:ln>
                          <a:solidFill>
                            <a:schemeClr val="tx1"/>
                          </a:solidFill>
                          <a:effectLst/>
                          <a:latin typeface="Cambria Math" panose="02040503050406030204" pitchFamily="18" charset="0"/>
                        </a:rPr>
                        <m:t>−</m:t>
                      </m:r>
                      <m:r>
                        <a:rPr kumimoji="0" lang="es-ES" altLang="es-MX" sz="1600" b="0" i="1" u="none" strike="noStrike" cap="none" normalizeH="0" baseline="0" smtClean="0">
                          <a:ln>
                            <a:noFill/>
                          </a:ln>
                          <a:solidFill>
                            <a:schemeClr val="tx1"/>
                          </a:solidFill>
                          <a:effectLst/>
                          <a:latin typeface="Cambria Math" panose="02040503050406030204" pitchFamily="18" charset="0"/>
                        </a:rPr>
                        <m:t>𝑙𝑖</m:t>
                      </m:r>
                      <m:r>
                        <a:rPr kumimoji="0" lang="es-ES" altLang="es-MX" sz="1600" b="0" i="1" u="none" strike="noStrike" cap="none" normalizeH="0" baseline="0" smtClean="0">
                          <a:ln>
                            <a:noFill/>
                          </a:ln>
                          <a:solidFill>
                            <a:schemeClr val="tx1"/>
                          </a:solidFill>
                          <a:effectLst/>
                          <a:latin typeface="Cambria Math" panose="02040503050406030204" pitchFamily="18" charset="0"/>
                        </a:rPr>
                        <m:t>)</m:t>
                      </m:r>
                    </m:oMath>
                  </m:oMathPara>
                </a14:m>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8" name="Rectangle 1">
                <a:extLst>
                  <a:ext uri="{FF2B5EF4-FFF2-40B4-BE49-F238E27FC236}">
                    <a16:creationId xmlns:a16="http://schemas.microsoft.com/office/drawing/2014/main" id="{E8153C94-5F61-616F-9115-490B87D94ADE}"/>
                  </a:ext>
                </a:extLst>
              </p:cNvPr>
              <p:cNvSpPr>
                <a:spLocks noRot="1" noChangeAspect="1" noMove="1" noResize="1" noEditPoints="1" noAdjustHandles="1" noChangeArrowheads="1" noChangeShapeType="1" noTextEdit="1"/>
              </p:cNvSpPr>
              <p:nvPr/>
            </p:nvSpPr>
            <p:spPr bwMode="auto">
              <a:xfrm>
                <a:off x="187846" y="784607"/>
                <a:ext cx="5908154" cy="4200574"/>
              </a:xfrm>
              <a:prstGeom prst="rect">
                <a:avLst/>
              </a:prstGeom>
              <a:blipFill>
                <a:blip r:embed="rId4"/>
                <a:stretch>
                  <a:fillRect l="-61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noFill/>
                  </a:rPr>
                  <a:t> </a:t>
                </a:r>
              </a:p>
            </p:txBody>
          </p:sp>
        </mc:Fallback>
      </mc:AlternateContent>
    </p:spTree>
    <p:extLst>
      <p:ext uri="{BB962C8B-B14F-4D97-AF65-F5344CB8AC3E}">
        <p14:creationId xmlns:p14="http://schemas.microsoft.com/office/powerpoint/2010/main" val="3156453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883D198-0C5C-4E29-A9EB-F7DC6A8D2F6F}"/>
              </a:ext>
            </a:extLst>
          </p:cNvPr>
          <p:cNvSpPr>
            <a:spLocks noGrp="1"/>
          </p:cNvSpPr>
          <p:nvPr>
            <p:ph type="sldNum" sz="quarter" idx="12"/>
          </p:nvPr>
        </p:nvSpPr>
        <p:spPr/>
        <p:txBody>
          <a:bodyPr/>
          <a:lstStyle/>
          <a:p>
            <a:fld id="{D597CFC0-7CC5-2546-ADC6-F0146F538084}" type="slidenum">
              <a:rPr lang="es-ES" smtClean="0"/>
              <a:t>9</a:t>
            </a:fld>
            <a:endParaRPr lang="es-ES"/>
          </a:p>
        </p:txBody>
      </p:sp>
      <p:sp>
        <p:nvSpPr>
          <p:cNvPr id="17" name="Título 1">
            <a:extLst>
              <a:ext uri="{FF2B5EF4-FFF2-40B4-BE49-F238E27FC236}">
                <a16:creationId xmlns:a16="http://schemas.microsoft.com/office/drawing/2014/main" id="{7B67C0E8-F4A6-40C7-BF78-6424971B98BC}"/>
              </a:ext>
            </a:extLst>
          </p:cNvPr>
          <p:cNvSpPr>
            <a:spLocks noGrp="1"/>
          </p:cNvSpPr>
          <p:nvPr>
            <p:ph type="title"/>
          </p:nvPr>
        </p:nvSpPr>
        <p:spPr>
          <a:xfrm>
            <a:off x="668447" y="948738"/>
            <a:ext cx="9706824" cy="523220"/>
          </a:xfrm>
        </p:spPr>
        <p:txBody>
          <a:bodyPr>
            <a:normAutofit/>
          </a:bodyPr>
          <a:lstStyle/>
          <a:p>
            <a:r>
              <a:rPr lang="es-ES" dirty="0"/>
              <a:t>Mutación polinomial con límites de  variables</a:t>
            </a:r>
          </a:p>
        </p:txBody>
      </p:sp>
      <p:sp>
        <p:nvSpPr>
          <p:cNvPr id="6" name="TextBox 5">
            <a:extLst>
              <a:ext uri="{FF2B5EF4-FFF2-40B4-BE49-F238E27FC236}">
                <a16:creationId xmlns:a16="http://schemas.microsoft.com/office/drawing/2014/main" id="{6A3A55AC-70B1-9D29-E67C-F83ED184F590}"/>
              </a:ext>
            </a:extLst>
          </p:cNvPr>
          <p:cNvSpPr txBox="1"/>
          <p:nvPr/>
        </p:nvSpPr>
        <p:spPr>
          <a:xfrm>
            <a:off x="474784" y="1471958"/>
            <a:ext cx="8641080" cy="5078313"/>
          </a:xfrm>
          <a:prstGeom prst="rect">
            <a:avLst/>
          </a:prstGeom>
          <a:noFill/>
        </p:spPr>
        <p:txBody>
          <a:bodyPr wrap="square">
            <a:spAutoFit/>
          </a:bodyPr>
          <a:lstStyle/>
          <a:p>
            <a:br>
              <a:rPr lang="es-MX" sz="1800" b="0" i="0" dirty="0">
                <a:effectLst/>
                <a:latin typeface="Menlo"/>
              </a:rPr>
            </a:br>
            <a:endParaRPr lang="es-MX" sz="1800" b="0" i="0" dirty="0">
              <a:effectLst/>
              <a:latin typeface="Menlo"/>
            </a:endParaRPr>
          </a:p>
          <a:p>
            <a:r>
              <a:rPr lang="es-MX" sz="1800" b="0" i="0" dirty="0">
                <a:solidFill>
                  <a:srgbClr val="008013"/>
                </a:solidFill>
                <a:effectLst/>
                <a:latin typeface="Menlo"/>
              </a:rPr>
              <a:t>%</a:t>
            </a:r>
            <a:r>
              <a:rPr lang="es-MX" sz="1800" b="0" i="0" dirty="0" err="1">
                <a:solidFill>
                  <a:srgbClr val="008013"/>
                </a:solidFill>
                <a:effectLst/>
                <a:latin typeface="Menlo"/>
              </a:rPr>
              <a:t>mutation</a:t>
            </a:r>
            <a:r>
              <a:rPr lang="es-MX" sz="1800" b="0" i="0" dirty="0">
                <a:solidFill>
                  <a:srgbClr val="008013"/>
                </a:solidFill>
                <a:effectLst/>
                <a:latin typeface="Menlo"/>
              </a:rPr>
              <a:t>: </a:t>
            </a:r>
            <a:r>
              <a:rPr lang="es-MX" sz="1800" b="0" i="0" dirty="0" err="1">
                <a:solidFill>
                  <a:srgbClr val="008013"/>
                </a:solidFill>
                <a:effectLst/>
                <a:latin typeface="Menlo"/>
              </a:rPr>
              <a:t>polynomial</a:t>
            </a:r>
            <a:endParaRPr lang="es-MX" sz="1800" b="0" i="0" dirty="0">
              <a:effectLst/>
              <a:latin typeface="Menlo"/>
            </a:endParaRPr>
          </a:p>
          <a:p>
            <a:r>
              <a:rPr lang="es-MX" sz="1800" b="0" i="0" dirty="0" err="1">
                <a:solidFill>
                  <a:srgbClr val="0E00FF"/>
                </a:solidFill>
                <a:effectLst/>
                <a:latin typeface="Menlo"/>
              </a:rPr>
              <a:t>for</a:t>
            </a:r>
            <a:r>
              <a:rPr lang="es-MX" sz="1800" b="0" i="0" dirty="0">
                <a:solidFill>
                  <a:srgbClr val="0E00FF"/>
                </a:solidFill>
                <a:effectLst/>
                <a:latin typeface="Menlo"/>
              </a:rPr>
              <a:t> </a:t>
            </a:r>
            <a:r>
              <a:rPr lang="es-MX" sz="1800" b="0" i="0" dirty="0">
                <a:effectLst/>
                <a:latin typeface="Menlo"/>
              </a:rPr>
              <a:t>i = 1:Np</a:t>
            </a:r>
          </a:p>
          <a:p>
            <a:r>
              <a:rPr lang="es-MX" sz="1800" b="0" i="0" dirty="0">
                <a:solidFill>
                  <a:srgbClr val="0E00FF"/>
                </a:solidFill>
                <a:effectLst/>
                <a:latin typeface="Menlo"/>
              </a:rPr>
              <a:t>	</a:t>
            </a:r>
            <a:r>
              <a:rPr lang="es-MX" sz="1800" b="0" i="0" dirty="0" err="1">
                <a:solidFill>
                  <a:srgbClr val="0E00FF"/>
                </a:solidFill>
                <a:effectLst/>
                <a:latin typeface="Menlo"/>
              </a:rPr>
              <a:t>for</a:t>
            </a:r>
            <a:r>
              <a:rPr lang="es-MX" sz="1800" b="0" i="0" dirty="0">
                <a:solidFill>
                  <a:srgbClr val="0E00FF"/>
                </a:solidFill>
                <a:effectLst/>
                <a:latin typeface="Menlo"/>
              </a:rPr>
              <a:t> </a:t>
            </a:r>
            <a:r>
              <a:rPr lang="es-MX" sz="1800" b="0" i="0" dirty="0">
                <a:effectLst/>
                <a:latin typeface="Menlo"/>
              </a:rPr>
              <a:t>j = 1:Nvar</a:t>
            </a:r>
          </a:p>
          <a:p>
            <a:r>
              <a:rPr lang="es-MX" sz="1800" b="0" i="0" dirty="0">
                <a:solidFill>
                  <a:srgbClr val="0E00FF"/>
                </a:solidFill>
                <a:effectLst/>
                <a:latin typeface="Menlo"/>
              </a:rPr>
              <a:t>		</a:t>
            </a:r>
            <a:r>
              <a:rPr lang="es-MX" sz="1800" b="0" i="0" dirty="0" err="1">
                <a:solidFill>
                  <a:srgbClr val="0E00FF"/>
                </a:solidFill>
                <a:effectLst/>
                <a:latin typeface="Menlo"/>
              </a:rPr>
              <a:t>if</a:t>
            </a:r>
            <a:r>
              <a:rPr lang="es-MX" sz="1800" b="0" i="0" dirty="0">
                <a:solidFill>
                  <a:srgbClr val="0E00FF"/>
                </a:solidFill>
                <a:effectLst/>
                <a:latin typeface="Menlo"/>
              </a:rPr>
              <a:t> </a:t>
            </a:r>
            <a:r>
              <a:rPr lang="es-MX" sz="1800" b="0" i="0" dirty="0">
                <a:effectLst/>
                <a:latin typeface="Menlo"/>
              </a:rPr>
              <a:t>rand &lt;= Pm</a:t>
            </a:r>
          </a:p>
          <a:p>
            <a:r>
              <a:rPr lang="es-MX" sz="1800" b="0" i="0" dirty="0">
                <a:effectLst/>
                <a:latin typeface="Menlo"/>
              </a:rPr>
              <a:t>			r = rand;</a:t>
            </a:r>
          </a:p>
          <a:p>
            <a:r>
              <a:rPr lang="es-MX" sz="1800" b="0" i="0" dirty="0">
                <a:effectLst/>
                <a:latin typeface="Menlo"/>
              </a:rPr>
              <a:t>			delta = min((</a:t>
            </a:r>
            <a:r>
              <a:rPr lang="es-MX" sz="1800" b="0" i="0" dirty="0" err="1">
                <a:effectLst/>
                <a:latin typeface="Menlo"/>
              </a:rPr>
              <a:t>ub</a:t>
            </a:r>
            <a:r>
              <a:rPr lang="es-MX" sz="1800" b="0" i="0" dirty="0">
                <a:effectLst/>
                <a:latin typeface="Menlo"/>
              </a:rPr>
              <a:t>(j) - Hijos(</a:t>
            </a:r>
            <a:r>
              <a:rPr lang="es-MX" sz="1800" b="0" i="0" dirty="0" err="1">
                <a:effectLst/>
                <a:latin typeface="Menlo"/>
              </a:rPr>
              <a:t>i,j</a:t>
            </a:r>
            <a:r>
              <a:rPr lang="es-MX" sz="1800" b="0" i="0" dirty="0">
                <a:effectLst/>
                <a:latin typeface="Menlo"/>
              </a:rPr>
              <a:t>)), (Hijos(</a:t>
            </a:r>
            <a:r>
              <a:rPr lang="es-MX" sz="1800" b="0" i="0" dirty="0" err="1">
                <a:effectLst/>
                <a:latin typeface="Menlo"/>
              </a:rPr>
              <a:t>i,j</a:t>
            </a:r>
            <a:r>
              <a:rPr lang="es-MX" sz="1800" b="0" i="0" dirty="0">
                <a:effectLst/>
                <a:latin typeface="Menlo"/>
              </a:rPr>
              <a:t>) - lb(j))) / (</a:t>
            </a:r>
            <a:r>
              <a:rPr lang="es-MX" sz="1800" b="0" i="0" dirty="0" err="1">
                <a:effectLst/>
                <a:latin typeface="Menlo"/>
              </a:rPr>
              <a:t>ub</a:t>
            </a:r>
            <a:r>
              <a:rPr lang="es-MX" sz="1800" b="0" i="0" dirty="0">
                <a:effectLst/>
                <a:latin typeface="Menlo"/>
              </a:rPr>
              <a:t>(j) - lb(j));</a:t>
            </a:r>
          </a:p>
          <a:p>
            <a:r>
              <a:rPr lang="es-MX" sz="1800" b="0" i="0" dirty="0">
                <a:solidFill>
                  <a:srgbClr val="0E00FF"/>
                </a:solidFill>
                <a:effectLst/>
                <a:latin typeface="Menlo"/>
              </a:rPr>
              <a:t>			</a:t>
            </a:r>
            <a:r>
              <a:rPr lang="es-MX" sz="1800" b="0" i="0" dirty="0" err="1">
                <a:solidFill>
                  <a:srgbClr val="0E00FF"/>
                </a:solidFill>
                <a:effectLst/>
                <a:latin typeface="Menlo"/>
              </a:rPr>
              <a:t>if</a:t>
            </a:r>
            <a:r>
              <a:rPr lang="es-MX" sz="1800" b="0" i="0" dirty="0">
                <a:solidFill>
                  <a:srgbClr val="0E00FF"/>
                </a:solidFill>
                <a:effectLst/>
                <a:latin typeface="Menlo"/>
              </a:rPr>
              <a:t> </a:t>
            </a:r>
            <a:r>
              <a:rPr lang="es-MX" sz="1800" b="0" i="0" dirty="0">
                <a:effectLst/>
                <a:latin typeface="Menlo"/>
              </a:rPr>
              <a:t>r &lt;= 0.5</a:t>
            </a:r>
          </a:p>
          <a:p>
            <a:r>
              <a:rPr lang="es-MX" sz="1800" b="0" i="0" dirty="0">
                <a:effectLst/>
                <a:latin typeface="Menlo"/>
              </a:rPr>
              <a:t>				</a:t>
            </a:r>
            <a:r>
              <a:rPr lang="es-MX" sz="1800" b="0" i="0" dirty="0" err="1">
                <a:effectLst/>
                <a:latin typeface="Menlo"/>
              </a:rPr>
              <a:t>deltaq</a:t>
            </a:r>
            <a:r>
              <a:rPr lang="es-MX" sz="1800" b="0" i="0" dirty="0">
                <a:effectLst/>
                <a:latin typeface="Menlo"/>
              </a:rPr>
              <a:t>=(2*r+(1-2*r)*(1-delta)^(Nm+1))^(1/(Nm+1))-1; </a:t>
            </a:r>
          </a:p>
          <a:p>
            <a:r>
              <a:rPr lang="es-MX" sz="1800" b="0" i="0" dirty="0">
                <a:solidFill>
                  <a:srgbClr val="0E00FF"/>
                </a:solidFill>
                <a:effectLst/>
                <a:latin typeface="Menlo"/>
              </a:rPr>
              <a:t>			</a:t>
            </a:r>
            <a:r>
              <a:rPr lang="es-MX" sz="1800" b="0" i="0" dirty="0" err="1">
                <a:solidFill>
                  <a:srgbClr val="0E00FF"/>
                </a:solidFill>
                <a:effectLst/>
                <a:latin typeface="Menlo"/>
              </a:rPr>
              <a:t>else</a:t>
            </a:r>
            <a:endParaRPr lang="es-MX" sz="1800" b="0" i="0" dirty="0">
              <a:effectLst/>
              <a:latin typeface="Menlo"/>
            </a:endParaRPr>
          </a:p>
          <a:p>
            <a:r>
              <a:rPr lang="es-MX" sz="1800" b="0" i="0" dirty="0">
                <a:effectLst/>
                <a:latin typeface="Menlo"/>
              </a:rPr>
              <a:t>				</a:t>
            </a:r>
            <a:r>
              <a:rPr lang="es-MX" sz="1800" b="0" i="0" dirty="0" err="1">
                <a:effectLst/>
                <a:latin typeface="Menlo"/>
              </a:rPr>
              <a:t>deltaq</a:t>
            </a:r>
            <a:r>
              <a:rPr lang="es-MX" sz="1800" b="0" i="0" dirty="0">
                <a:effectLst/>
                <a:latin typeface="Menlo"/>
              </a:rPr>
              <a:t>=1-(2*(1-r)+2*(r-0.5)*(1-delta)^(Nm+1))^(1/(Nm+1)); </a:t>
            </a:r>
          </a:p>
          <a:p>
            <a:r>
              <a:rPr lang="es-MX" sz="1800" b="0" i="0" dirty="0">
                <a:solidFill>
                  <a:srgbClr val="0E00FF"/>
                </a:solidFill>
                <a:effectLst/>
                <a:latin typeface="Menlo"/>
              </a:rPr>
              <a:t>			</a:t>
            </a:r>
            <a:r>
              <a:rPr lang="es-MX" sz="1800" b="0" i="0" dirty="0" err="1">
                <a:solidFill>
                  <a:srgbClr val="0E00FF"/>
                </a:solidFill>
                <a:effectLst/>
                <a:latin typeface="Menlo"/>
              </a:rPr>
              <a:t>end</a:t>
            </a:r>
            <a:endParaRPr lang="es-MX" sz="1800" b="0" i="0" dirty="0">
              <a:effectLst/>
              <a:latin typeface="Menlo"/>
            </a:endParaRPr>
          </a:p>
          <a:p>
            <a:r>
              <a:rPr lang="es-MX" sz="1800" b="0" i="0" dirty="0">
                <a:solidFill>
                  <a:srgbClr val="008013"/>
                </a:solidFill>
                <a:effectLst/>
                <a:latin typeface="Menlo"/>
              </a:rPr>
              <a:t>			%Mutar el individuo</a:t>
            </a:r>
            <a:endParaRPr lang="es-MX" sz="1800" b="0" i="0" dirty="0">
              <a:effectLst/>
              <a:latin typeface="Menlo"/>
            </a:endParaRPr>
          </a:p>
          <a:p>
            <a:r>
              <a:rPr lang="es-MX" sz="1800" b="0" i="0" dirty="0">
                <a:effectLst/>
                <a:latin typeface="Menlo"/>
              </a:rPr>
              <a:t>			Hijos(</a:t>
            </a:r>
            <a:r>
              <a:rPr lang="es-MX" sz="1800" b="0" i="0" dirty="0" err="1">
                <a:effectLst/>
                <a:latin typeface="Menlo"/>
              </a:rPr>
              <a:t>i,j</a:t>
            </a:r>
            <a:r>
              <a:rPr lang="es-MX" sz="1800" b="0" i="0" dirty="0">
                <a:effectLst/>
                <a:latin typeface="Menlo"/>
              </a:rPr>
              <a:t>) = Hijos(</a:t>
            </a:r>
            <a:r>
              <a:rPr lang="es-MX" sz="1800" b="0" i="0" dirty="0" err="1">
                <a:effectLst/>
                <a:latin typeface="Menlo"/>
              </a:rPr>
              <a:t>i,j</a:t>
            </a:r>
            <a:r>
              <a:rPr lang="es-MX" sz="1800" b="0" i="0" dirty="0">
                <a:effectLst/>
                <a:latin typeface="Menlo"/>
              </a:rPr>
              <a:t>) + </a:t>
            </a:r>
            <a:r>
              <a:rPr lang="es-MX" sz="1800" b="0" i="0" dirty="0" err="1">
                <a:effectLst/>
                <a:latin typeface="Menlo"/>
              </a:rPr>
              <a:t>deltaq</a:t>
            </a:r>
            <a:r>
              <a:rPr lang="es-MX" sz="1800" b="0" i="0" dirty="0">
                <a:effectLst/>
                <a:latin typeface="Menlo"/>
              </a:rPr>
              <a:t> * (</a:t>
            </a:r>
            <a:r>
              <a:rPr lang="es-MX" sz="1800" b="0" i="0" dirty="0" err="1">
                <a:effectLst/>
                <a:latin typeface="Menlo"/>
              </a:rPr>
              <a:t>ub</a:t>
            </a:r>
            <a:r>
              <a:rPr lang="es-MX" sz="1800" b="0" i="0" dirty="0">
                <a:effectLst/>
                <a:latin typeface="Menlo"/>
              </a:rPr>
              <a:t>(j)-lb(j));</a:t>
            </a:r>
          </a:p>
          <a:p>
            <a:r>
              <a:rPr lang="es-MX" sz="1800" b="0" i="0" dirty="0">
                <a:solidFill>
                  <a:srgbClr val="0E00FF"/>
                </a:solidFill>
                <a:effectLst/>
                <a:latin typeface="Menlo"/>
              </a:rPr>
              <a:t>		</a:t>
            </a:r>
            <a:r>
              <a:rPr lang="es-MX" sz="1800" b="0" i="0" dirty="0" err="1">
                <a:solidFill>
                  <a:srgbClr val="0E00FF"/>
                </a:solidFill>
                <a:effectLst/>
                <a:latin typeface="Menlo"/>
              </a:rPr>
              <a:t>end</a:t>
            </a:r>
            <a:endParaRPr lang="es-MX" sz="1800" b="0" i="0" dirty="0">
              <a:effectLst/>
              <a:latin typeface="Menlo"/>
            </a:endParaRPr>
          </a:p>
          <a:p>
            <a:r>
              <a:rPr lang="es-MX" sz="1800" b="0" i="0" dirty="0">
                <a:solidFill>
                  <a:srgbClr val="0E00FF"/>
                </a:solidFill>
                <a:effectLst/>
                <a:latin typeface="Menlo"/>
              </a:rPr>
              <a:t>	</a:t>
            </a:r>
            <a:r>
              <a:rPr lang="es-MX" sz="1800" b="0" i="0" dirty="0" err="1">
                <a:solidFill>
                  <a:srgbClr val="0E00FF"/>
                </a:solidFill>
                <a:effectLst/>
                <a:latin typeface="Menlo"/>
              </a:rPr>
              <a:t>end</a:t>
            </a:r>
            <a:endParaRPr lang="es-MX" sz="1800" b="0" i="0" dirty="0">
              <a:effectLst/>
              <a:latin typeface="Menlo"/>
            </a:endParaRPr>
          </a:p>
          <a:p>
            <a:r>
              <a:rPr lang="es-MX" sz="1800" b="0" i="0" dirty="0" err="1">
                <a:solidFill>
                  <a:srgbClr val="0E00FF"/>
                </a:solidFill>
                <a:effectLst/>
                <a:latin typeface="Menlo"/>
              </a:rPr>
              <a:t>end</a:t>
            </a:r>
            <a:endParaRPr lang="es-MX" sz="1800" b="0" i="0" dirty="0">
              <a:effectLst/>
              <a:latin typeface="Menlo"/>
            </a:endParaRPr>
          </a:p>
        </p:txBody>
      </p:sp>
    </p:spTree>
    <p:extLst>
      <p:ext uri="{BB962C8B-B14F-4D97-AF65-F5344CB8AC3E}">
        <p14:creationId xmlns:p14="http://schemas.microsoft.com/office/powerpoint/2010/main" val="4291952676"/>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19366</TotalTime>
  <Words>1657</Words>
  <Application>Microsoft Office PowerPoint</Application>
  <PresentationFormat>Widescreen</PresentationFormat>
  <Paragraphs>252</Paragraphs>
  <Slides>19</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Arial</vt:lpstr>
      <vt:lpstr>Calibri</vt:lpstr>
      <vt:lpstr>Cambria Math</vt:lpstr>
      <vt:lpstr>Consolas</vt:lpstr>
      <vt:lpstr>Gill Sans MT</vt:lpstr>
      <vt:lpstr>Gill Sans MT (Títulos)</vt:lpstr>
      <vt:lpstr>Menlo</vt:lpstr>
      <vt:lpstr>Symbol</vt:lpstr>
      <vt:lpstr>Times New Roman</vt:lpstr>
      <vt:lpstr>Wingdings 2</vt:lpstr>
      <vt:lpstr>Dividendo</vt:lpstr>
      <vt:lpstr>PowerPoint Presentation</vt:lpstr>
      <vt:lpstr>PowerPoint Presentation</vt:lpstr>
      <vt:lpstr>PowerPoint Presentation</vt:lpstr>
      <vt:lpstr>Mutación polinomial</vt:lpstr>
      <vt:lpstr>Mutación polinomial</vt:lpstr>
      <vt:lpstr>Mutación polinomial con límites de  variables</vt:lpstr>
      <vt:lpstr>PowerPoint Presentation</vt:lpstr>
      <vt:lpstr>PowerPoint Presentation</vt:lpstr>
      <vt:lpstr>Mutación polinomial con límites de  variables</vt:lpstr>
      <vt:lpstr>PowerPoint Presentation</vt:lpstr>
      <vt:lpstr>PowerPoint Presentation</vt:lpstr>
      <vt:lpstr>PowerPoint Presentation</vt:lpstr>
      <vt:lpstr>PowerPoint Presentation</vt:lpstr>
      <vt:lpstr>PowerPoint Presentation</vt:lpstr>
      <vt:lpstr>PowerPoint Presentation</vt:lpstr>
      <vt:lpstr>Algoritmo genético: representación en reales</vt:lpstr>
      <vt:lpstr>Algoritmo genético: representación en reales</vt:lpstr>
      <vt:lpstr>Tarea 1. minimizar la Función de Langermann</vt:lpstr>
      <vt:lpstr>Tarea 1. minimizar la Función de Langermann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molina</dc:creator>
  <cp:lastModifiedBy>Amadelis Quesada Torres</cp:lastModifiedBy>
  <cp:revision>545</cp:revision>
  <dcterms:created xsi:type="dcterms:W3CDTF">2020-07-08T18:12:44Z</dcterms:created>
  <dcterms:modified xsi:type="dcterms:W3CDTF">2024-09-12T04:19:23Z</dcterms:modified>
</cp:coreProperties>
</file>