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74"/>
  </p:notesMasterIdLst>
  <p:sldIdLst>
    <p:sldId id="256" r:id="rId2"/>
    <p:sldId id="258" r:id="rId3"/>
    <p:sldId id="298" r:id="rId4"/>
    <p:sldId id="300" r:id="rId5"/>
    <p:sldId id="302" r:id="rId6"/>
    <p:sldId id="305" r:id="rId7"/>
    <p:sldId id="306" r:id="rId8"/>
    <p:sldId id="307" r:id="rId9"/>
    <p:sldId id="308" r:id="rId10"/>
    <p:sldId id="309" r:id="rId11"/>
    <p:sldId id="311" r:id="rId12"/>
    <p:sldId id="312" r:id="rId13"/>
    <p:sldId id="313" r:id="rId14"/>
    <p:sldId id="261" r:id="rId15"/>
    <p:sldId id="259" r:id="rId16"/>
    <p:sldId id="314" r:id="rId17"/>
    <p:sldId id="315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3" r:id="rId29"/>
    <p:sldId id="334" r:id="rId30"/>
    <p:sldId id="336" r:id="rId31"/>
    <p:sldId id="340" r:id="rId32"/>
    <p:sldId id="341" r:id="rId33"/>
    <p:sldId id="332" r:id="rId34"/>
    <p:sldId id="343" r:id="rId35"/>
    <p:sldId id="344" r:id="rId36"/>
    <p:sldId id="346" r:id="rId37"/>
    <p:sldId id="345" r:id="rId38"/>
    <p:sldId id="347" r:id="rId39"/>
    <p:sldId id="350" r:id="rId40"/>
    <p:sldId id="351" r:id="rId41"/>
    <p:sldId id="349" r:id="rId42"/>
    <p:sldId id="352" r:id="rId43"/>
    <p:sldId id="353" r:id="rId44"/>
    <p:sldId id="354" r:id="rId45"/>
    <p:sldId id="355" r:id="rId46"/>
    <p:sldId id="356" r:id="rId47"/>
    <p:sldId id="357" r:id="rId48"/>
    <p:sldId id="358" r:id="rId49"/>
    <p:sldId id="359" r:id="rId50"/>
    <p:sldId id="360" r:id="rId51"/>
    <p:sldId id="361" r:id="rId52"/>
    <p:sldId id="366" r:id="rId53"/>
    <p:sldId id="367" r:id="rId54"/>
    <p:sldId id="368" r:id="rId55"/>
    <p:sldId id="369" r:id="rId56"/>
    <p:sldId id="370" r:id="rId57"/>
    <p:sldId id="371" r:id="rId58"/>
    <p:sldId id="372" r:id="rId59"/>
    <p:sldId id="375" r:id="rId60"/>
    <p:sldId id="374" r:id="rId61"/>
    <p:sldId id="380" r:id="rId62"/>
    <p:sldId id="381" r:id="rId63"/>
    <p:sldId id="377" r:id="rId64"/>
    <p:sldId id="378" r:id="rId65"/>
    <p:sldId id="376" r:id="rId66"/>
    <p:sldId id="379" r:id="rId67"/>
    <p:sldId id="382" r:id="rId68"/>
    <p:sldId id="386" r:id="rId69"/>
    <p:sldId id="387" r:id="rId70"/>
    <p:sldId id="385" r:id="rId71"/>
    <p:sldId id="383" r:id="rId72"/>
    <p:sldId id="384" r:id="rId7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75"/>
    </p:embeddedFont>
    <p:embeddedFont>
      <p:font typeface="Catamaran Light" panose="020B0604020202020204" charset="0"/>
      <p:regular r:id="rId76"/>
      <p:bold r:id="rId77"/>
    </p:embeddedFont>
    <p:embeddedFont>
      <p:font typeface="Jost" panose="020B0604020202020204" charset="0"/>
      <p:regular r:id="rId78"/>
      <p:bold r:id="rId79"/>
      <p:italic r:id="rId80"/>
      <p:boldItalic r:id="rId81"/>
    </p:embeddedFont>
    <p:embeddedFont>
      <p:font typeface="Montserrat" panose="00000500000000000000" pitchFamily="2" charset="0"/>
      <p:regular r:id="rId82"/>
      <p:bold r:id="rId83"/>
      <p:italic r:id="rId84"/>
      <p:boldItalic r:id="rId8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E5EA3"/>
    <a:srgbClr val="DA6D00"/>
    <a:srgbClr val="FF9933"/>
    <a:srgbClr val="0066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6A98BC-A9FA-4855-8815-E87EC8EBCAE6}">
  <a:tblStyle styleId="{F96A98BC-A9FA-4855-8815-E87EC8EBCA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6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0.fntdata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notesMaster" Target="notesMasters/notesMaster1.xml"/><Relationship Id="rId79" Type="http://schemas.openxmlformats.org/officeDocument/2006/relationships/font" Target="fonts/font5.fntdata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6.fntdata"/><Relationship Id="rId85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1.fntdata"/><Relationship Id="rId83" Type="http://schemas.openxmlformats.org/officeDocument/2006/relationships/font" Target="fonts/font9.fntdata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4.fntdata"/><Relationship Id="rId81" Type="http://schemas.openxmlformats.org/officeDocument/2006/relationships/font" Target="fonts/font7.fntdata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font" Target="fonts/font8.fntdata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11f682941b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11f682941b8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410C99A2-9427-C9BB-888B-FA132FC55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8DB6C9E6-4858-DF07-0159-821B9F65F6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0A035910-16F6-F8E9-6FD7-70115FE8AB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565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B955BFA0-3C97-5892-0BA6-DE2B26880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E73D79A1-F9C8-7CBB-574B-2419CDA748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79ED7CE4-B5A1-8962-A679-8DC8E93C9B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087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B726B077-6951-0A9C-FDF3-31CC0B71A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DFC2AA5F-0E04-5BE8-4E1A-B5FF05CA87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3C147A86-E5E3-8A2A-C581-5300E78D13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778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A20D7F9E-903E-96E5-4D5E-AE3A2E11A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2B26AF1B-444B-3999-DD63-EDFBA355DC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E4E9718C-612F-0C94-3358-2044E41417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9245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11efcb08b7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11efcb08b7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2EE60456-E00F-C74D-C14B-9ED15F9F3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28F5165F-3657-E33B-F677-639C41F7C5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015237C9-D6DF-0D9D-4519-227BD9CD6A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175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DF79386F-190B-82DE-1281-59A7B341D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C292A536-7214-223C-8D7A-7A12E990C2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CF6D0FA5-7EFF-0679-2F60-10C2C0B761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6307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CE3B416E-8772-C466-7613-25A29CA4F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17FF88E2-30DB-13E1-F906-1C1C93F55C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8870B5A1-CD06-81A3-F2FA-E79EFBA059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440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4A80963D-6CC1-5603-3C9E-EF4625A3E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F0715D16-170C-7515-B2F6-31F673A85B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240A09A7-946F-E264-79CD-2FE099DE89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428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C7BE20DC-8B02-93B2-5A7F-E415C2D27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29381CEA-9BE9-E91A-0B64-AE72CF1505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9C8667F9-62C4-4675-4C88-0E426F6F8E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4620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1F2FA14D-5903-4A19-249C-E6BAAE246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241B0686-5317-967F-4ED3-641338B69D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E6FE8E58-6059-666D-8040-E79017F924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5914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61E09E86-7388-C7F3-AE9B-7B33BBDAC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E260F4E4-EEC8-126B-32B0-3AC40107D0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88A56506-7C0B-5790-6F08-2E910DE45C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3046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269AB104-6557-EFA8-CF60-EBE6CF7B9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1BEA93FC-7D6E-FC1B-BD80-5BEB22E57D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EB905DA2-525D-CDAA-4509-3C178394CC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8946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792554BA-6109-E2D2-C9C9-7397FE978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DE6EBD29-E034-3415-5224-8593D72B7D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54F4EF9D-6EA5-08E4-ABEF-C70900A086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8720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BE89803F-67FF-2E68-27E8-1DD00D4F5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317BB3F4-6F49-AFA1-0E03-9B658E8BDC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49370937-A8FF-25E9-ADD1-C177A81775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1572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7D716AE5-13BB-2E59-5820-067D7FF7F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102A8279-959C-43D0-8F42-B9AADA5523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56DFAA19-DB80-7418-5D17-CBE4DC4E67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4746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>
          <a:extLst>
            <a:ext uri="{FF2B5EF4-FFF2-40B4-BE49-F238E27FC236}">
              <a16:creationId xmlns:a16="http://schemas.microsoft.com/office/drawing/2014/main" id="{99F4FB85-3E5B-5C3D-B27D-020ADFCE5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11efcb08b7f_0_25:notes">
            <a:extLst>
              <a:ext uri="{FF2B5EF4-FFF2-40B4-BE49-F238E27FC236}">
                <a16:creationId xmlns:a16="http://schemas.microsoft.com/office/drawing/2014/main" id="{123C59D5-3E9C-8D80-1635-113EC72661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11efcb08b7f_0_25:notes">
            <a:extLst>
              <a:ext uri="{FF2B5EF4-FFF2-40B4-BE49-F238E27FC236}">
                <a16:creationId xmlns:a16="http://schemas.microsoft.com/office/drawing/2014/main" id="{7C132072-C3C1-B377-EBBA-3952AA71B2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9715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58DE61FE-ABA6-B3F2-5A37-391C4C12C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BDAB1C96-DC32-39D0-DABB-ED93628DE2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3971329B-5BBF-AA4C-43B9-41E7CB4355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9541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BC8B8835-EB46-6D5E-7D0D-6D5E437EA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2F43F135-4B88-0B8C-CA23-364244C96D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EA834323-433A-1604-6E87-A75182DCC0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90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>
          <a:extLst>
            <a:ext uri="{FF2B5EF4-FFF2-40B4-BE49-F238E27FC236}">
              <a16:creationId xmlns:a16="http://schemas.microsoft.com/office/drawing/2014/main" id="{C5E4A9BC-D888-6AC6-CEE3-749E46017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11efcb08b7f_0_25:notes">
            <a:extLst>
              <a:ext uri="{FF2B5EF4-FFF2-40B4-BE49-F238E27FC236}">
                <a16:creationId xmlns:a16="http://schemas.microsoft.com/office/drawing/2014/main" id="{E52E75B1-030C-9933-DF8B-8B9E6FD8AA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11efcb08b7f_0_25:notes">
            <a:extLst>
              <a:ext uri="{FF2B5EF4-FFF2-40B4-BE49-F238E27FC236}">
                <a16:creationId xmlns:a16="http://schemas.microsoft.com/office/drawing/2014/main" id="{5DF37B93-BF94-A602-1D8D-8C9C38EA79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04883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4973C89A-984D-5927-8709-B9A151589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14B16D9E-0AA0-76A5-B7EE-1A71620CE2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EF69814C-C731-6897-DB82-BB8ED877EF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9912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E3E53883-7E29-CB61-11D2-6841F0405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A92B8E3B-495A-B20F-AF91-83D7991D4B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380719A3-4CDE-EBFF-2CFE-3CC523E179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9375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FFD9EDFD-17AD-A44A-00D4-826920EBF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24BDB56D-634B-46D7-7DA8-78DADDDA6F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C15CB6BC-3418-34D4-63F3-22F596B89F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3957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FCE1B26F-4B31-9B46-8DE0-6A3571366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B3FBF950-9CED-3654-BEE1-C96F374082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F9BE193C-3D7B-F24F-7954-B1B14C158D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613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4E4BA780-E024-DC28-0C6F-630F9253E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9845F6B8-2F3E-3FFD-999A-896DD4EE1F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457DB1BC-E909-62EF-5E58-E426F0DA14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856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C750D89E-5DEA-A47E-77ED-B7B706C0B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3882FBDF-A4F0-9DF4-0F89-6466A4D362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4386B8CF-A8F2-5650-B217-B9F83A7DE0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1934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60EBBAC9-830F-E6E8-6003-638F58E92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A02359D9-F105-41B5-526C-60581C67C2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D10872D7-A674-4803-92B1-6244595633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7367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765FCADD-2981-62BF-0EE5-4F2590BB3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BC467838-2329-D906-FBC4-CF40335AEE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26912C52-6767-6D9F-C3C7-398E2E4F37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2175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CCBBF7D2-6930-D5B2-BBF0-8BD908923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ACDA53EC-3BAB-BCB3-3E54-9839211D9B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44DCA647-984E-C44C-40B1-CE47426283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0851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3FF60A7D-7E23-C961-D83A-7A16E0253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3AAB1E35-C05A-56B8-7A60-C9EE7AD052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61AE6938-0925-8B8C-2485-79F3DBC95E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156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80A51544-7D7B-AB8C-4412-655E5D766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AA654C82-473D-C0ED-E6D2-62FCE02917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F0EF55CA-D74D-595A-6D19-22334AE294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3990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6CF7938D-675E-3CF0-E500-DE2B09EAB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EE4207B1-3283-0444-70DA-89B6EFD9BE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A9610B9B-7F19-ABB3-B132-8E49A00083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6180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ECF31EAC-38CE-8390-8398-AFBBD7FCE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97D3DA52-8BED-6522-50EA-DD2BD275DF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FBFCE8A7-9F45-3E83-D25C-67997A1679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22838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7EE89188-8064-815F-4103-AF9995DAB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E47DD949-978E-3EC3-2724-1B4888D2D8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7A8FBC14-EA67-8BB9-A2F9-2FC648C590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6478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2BC98B18-CE8B-E6DF-C6A9-98662D651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6FFCFD0B-7671-3EFC-F1F3-8E7AB1145E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2ADD79C6-CD71-38A6-DCC2-6CEF3A6763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605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8EDF82DB-2B1D-2237-1553-643774B26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C1477037-F01B-DA9E-EDF6-86EDF79DF7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4B221D42-9F45-77E0-5A48-8D5E196AFB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4516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B29FDD5F-3EFF-217F-CDC3-AA5F12ADD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83FB9C74-FE0D-D877-4DF9-7E8900895D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B149B155-EBF9-28F1-D80D-E6DFE2CCA6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6664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7B18AF55-610E-C4A9-6BF3-EC8853EE6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F9A69661-6DB8-8676-12B4-DD9B7DBA03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55A9C1EB-2883-DAA4-8A2B-0AF556A72F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8173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6D88B3DA-1554-E885-DDEE-3851A8D84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67289D33-4C8D-483C-C91F-486E342307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1D616B81-DC3D-9546-2A6C-FC91C12163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8055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2AF0F312-AA4E-A454-A1A5-536FD987E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999FAF20-26D5-C77B-A038-DD11527C5F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46760860-6960-7A44-1CE1-D8DB10AA3F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8680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1B052ED0-96BF-1877-5174-6C0EFEB52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2406462C-44A8-E6D5-1DAC-32F37FF982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32F0DA67-4D88-F3B7-D18C-E1EDC7427A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075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C905713A-B6AF-C553-7C51-982BC62E2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D0856AF5-DD98-429C-FA8D-0A7B06F55C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C7D253D9-9372-9B6A-9A7A-D439D42980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77822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4927AF49-E86C-5502-1427-617C4E067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630E9B07-2F87-8752-4A65-72565C209E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DCA16F03-9353-56A6-002D-9FBBA2C357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0091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DECD95AD-AFFB-B1ED-C7FA-4BE41BD33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A9CD05EC-DDB2-8EC3-B4B5-BD77E8F1E7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73618B13-F614-A6E7-4E23-2DB4BECE9A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92708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DE7802A3-A9B7-7117-DCE2-A375BAF26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FC431A19-0F5A-1224-6D8F-A4142FF3F9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A59F6A3A-1492-D3E7-486B-4E5C6C92A5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103609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C71F9300-B962-8B8C-4E91-A54D68D96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200D0D83-C60C-6A28-0755-74747385A2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49601798-60C1-36CA-075F-2BC83D7A27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9534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5B3DBD38-FCFA-E7E8-28C5-958B4B6E5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FE174F54-BCF0-F165-EFC6-A3ADF1AA75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B4B2782E-B6A6-4B0C-7942-2C4041B144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37218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B9E565AC-E8C9-4694-8390-640645DF1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3A0DD39C-6B43-BC52-3DAE-15F0516014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536A0861-5077-11C3-D6B9-F8E1C0C948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54070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B1DD6DF4-A5FA-9B7F-94AA-C15F1FAA0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549EE456-5247-96F6-90E8-00A883923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92A754D5-F6D9-0D2D-4CD1-A4096235EF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61034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1BCBC05E-69C7-4D50-5E35-C4E634382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240147ED-71B4-5A08-3FA5-7A245F547B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7D9B9FB7-E813-EBF3-CE66-F4A11246CF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7378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7F49D5CC-DC69-51F9-90D9-007320A20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C3BD0F91-7506-3657-1A35-104D7F438B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B70B0400-E8F2-FA42-7969-54A1D60FD0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15992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DCB46548-761D-C873-107A-CF1E08EEF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F4A36B09-3288-5CC4-CBFE-C215AB19C0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2B735438-6913-8E1F-FA75-4C79E31F25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146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6C75115A-9E93-F3F9-FC4B-FF30A6649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BA4596C6-0FDA-440C-D97C-1640A93A5E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B1E8600E-2B3E-DFEB-B2DF-8784E52DCD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64544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FE7467E1-C743-EA0D-5D73-B96751BCE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41EA5F60-4967-015E-7A05-8B142D241F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680D8154-A23E-D777-B1D2-CB2D239F28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01372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4E807B30-6B46-0E57-3EE1-CF192A371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7E5A7F3E-E0F8-E4E3-6906-97D42A20A1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7EA40AFD-D1E4-292E-EEBF-402BD8F0FA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18987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61452390-B529-5C8A-BAA7-331D55557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E8A5957B-D70B-4499-6461-D90695D5D6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8206A809-DE11-7D99-E575-FCC6494260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43714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18752C8D-039B-175C-AD63-EDCC3310A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65FB89A6-1FCF-3E3A-41C5-1D096E2BAC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6B6B3D09-B6FF-346C-817A-B8EB9E387D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87806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9E6FE516-3D2F-0789-7A90-BB8DC4916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A81CBE46-10C6-BE6F-FB18-BFFC7D376D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C8BED2D6-A063-676E-DCDC-FDD92A6362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93920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>
          <a:extLst>
            <a:ext uri="{FF2B5EF4-FFF2-40B4-BE49-F238E27FC236}">
              <a16:creationId xmlns:a16="http://schemas.microsoft.com/office/drawing/2014/main" id="{476734A2-C8F1-11AC-1A4E-25C9660B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11efcb08b7f_0_25:notes">
            <a:extLst>
              <a:ext uri="{FF2B5EF4-FFF2-40B4-BE49-F238E27FC236}">
                <a16:creationId xmlns:a16="http://schemas.microsoft.com/office/drawing/2014/main" id="{CC9900EC-7967-804C-516B-95C7AA37B2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11efcb08b7f_0_25:notes">
            <a:extLst>
              <a:ext uri="{FF2B5EF4-FFF2-40B4-BE49-F238E27FC236}">
                <a16:creationId xmlns:a16="http://schemas.microsoft.com/office/drawing/2014/main" id="{B5710F8E-D270-67B0-8BC5-9C8F8DD552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28632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30CD273D-3339-10A7-C8D5-5837F7FBB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C4C6B111-856D-2F47-40CF-A6E634DE37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9EAC405C-44B7-1D63-53D7-F180DEDB81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25178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17899B21-535C-18CF-3F5C-535C87013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432281CF-4B29-4587-1107-2C5B67045A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1831A9C5-D719-58A3-E5D7-A4D2A83C96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87503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61079E41-4D86-51D8-7322-8D15B9FD8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073C6C41-C014-78FD-6DDA-65B52F4B82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A92AA3B1-3410-3174-F6B1-E1C119F932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312893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118F603E-5F3F-FA0A-1E3D-6A65E1747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6ECB4FD4-0E69-92B8-A996-5716EF11CC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4245BDF4-6841-1C4B-79F4-5A53733E16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435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9F900C00-5F7C-9A81-035D-3786E26C0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577A8253-079F-D92F-673F-01C6859926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9A7ADC08-439A-790D-9FC4-CBB26CB129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104270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2ACDA906-FB0D-7672-3F9C-E125FF6D8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F8EB3339-FF3D-1898-8D05-D664582F9D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6A1F3DC5-53A5-AFF6-EA1C-158FE77920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25675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>
          <a:extLst>
            <a:ext uri="{FF2B5EF4-FFF2-40B4-BE49-F238E27FC236}">
              <a16:creationId xmlns:a16="http://schemas.microsoft.com/office/drawing/2014/main" id="{2C1BB2EC-BEC5-A4BE-9382-900899388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11efcb08b7f_0_25:notes">
            <a:extLst>
              <a:ext uri="{FF2B5EF4-FFF2-40B4-BE49-F238E27FC236}">
                <a16:creationId xmlns:a16="http://schemas.microsoft.com/office/drawing/2014/main" id="{AEBA93B9-8856-4DD1-CC84-F95D9850ED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11efcb08b7f_0_25:notes">
            <a:extLst>
              <a:ext uri="{FF2B5EF4-FFF2-40B4-BE49-F238E27FC236}">
                <a16:creationId xmlns:a16="http://schemas.microsoft.com/office/drawing/2014/main" id="{A8AADB53-3858-7E8C-61B2-6A7C5967B3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4340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24DB1D21-3ED0-5230-E6AC-8871D6814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38052EEB-C0D6-E61F-CFAC-A4A83B8988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8E22AA78-AB58-6868-CC64-1BC82D435A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3309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7D4F59E8-1C56-4780-86A5-4EF034E99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7869D6F0-2DA9-5C82-E359-9B393EB061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CE50AD2A-7D81-B3B4-DBF3-CE5209DE2B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320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C3C7D888-ECB2-2FDD-3967-8947E8E7E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A019937C-9B78-25B1-7847-A212172492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C34EB030-5CB1-AEEF-8649-459973AE87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973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743325" y="1454185"/>
            <a:ext cx="6952800" cy="1339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743375" y="3242315"/>
            <a:ext cx="6952800" cy="447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flipH="1">
            <a:off x="3452019" y="-348332"/>
            <a:ext cx="1019565" cy="1290805"/>
            <a:chOff x="-4017975" y="-49702"/>
            <a:chExt cx="1162825" cy="1472177"/>
          </a:xfrm>
        </p:grpSpPr>
        <p:sp>
          <p:nvSpPr>
            <p:cNvPr id="12" name="Google Shape;12;p2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 flipH="1">
            <a:off x="8425338" y="2120543"/>
            <a:ext cx="1938846" cy="1720830"/>
            <a:chOff x="-1873362" y="2120543"/>
            <a:chExt cx="1938846" cy="1720830"/>
          </a:xfrm>
        </p:grpSpPr>
        <p:sp>
          <p:nvSpPr>
            <p:cNvPr id="20" name="Google Shape;20;p2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 flipH="1">
            <a:off x="-1155987" y="-912707"/>
            <a:ext cx="1938846" cy="1720830"/>
            <a:chOff x="-1873362" y="2120543"/>
            <a:chExt cx="1938846" cy="1720830"/>
          </a:xfrm>
        </p:grpSpPr>
        <p:sp>
          <p:nvSpPr>
            <p:cNvPr id="40" name="Google Shape;40;p2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 flipH="1">
            <a:off x="6857372" y="-188512"/>
            <a:ext cx="1516025" cy="1489525"/>
            <a:chOff x="-3888525" y="-3012325"/>
            <a:chExt cx="1516025" cy="1489525"/>
          </a:xfrm>
        </p:grpSpPr>
        <p:sp>
          <p:nvSpPr>
            <p:cNvPr id="60" name="Google Shape;60;p2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3626300" y="-1680825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-3559050" y="-1636200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title" hasCustomPrompt="1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  <a:noFill/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title" idx="2"/>
          </p:nvPr>
        </p:nvSpPr>
        <p:spPr>
          <a:xfrm>
            <a:off x="2598625" y="2347850"/>
            <a:ext cx="3946500" cy="1229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Jost"/>
                <a:ea typeface="Jost"/>
                <a:cs typeface="Jost"/>
                <a:sym typeface="Jos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2598875" y="3643263"/>
            <a:ext cx="3946500" cy="712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75" name="Google Shape;75;p3"/>
          <p:cNvGrpSpPr/>
          <p:nvPr/>
        </p:nvGrpSpPr>
        <p:grpSpPr>
          <a:xfrm flipH="1">
            <a:off x="7451744" y="244568"/>
            <a:ext cx="1019565" cy="1290805"/>
            <a:chOff x="-4017975" y="-49702"/>
            <a:chExt cx="1162825" cy="1472177"/>
          </a:xfrm>
        </p:grpSpPr>
        <p:sp>
          <p:nvSpPr>
            <p:cNvPr id="76" name="Google Shape;76;p3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3"/>
          <p:cNvGrpSpPr/>
          <p:nvPr/>
        </p:nvGrpSpPr>
        <p:grpSpPr>
          <a:xfrm flipH="1">
            <a:off x="2648022" y="-702112"/>
            <a:ext cx="1516025" cy="1489525"/>
            <a:chOff x="-3888525" y="-3012325"/>
            <a:chExt cx="1516025" cy="1489525"/>
          </a:xfrm>
        </p:grpSpPr>
        <p:sp>
          <p:nvSpPr>
            <p:cNvPr id="84" name="Google Shape;84;p3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3626300" y="-1680825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-3559050" y="-1636200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 flipH="1">
            <a:off x="579363" y="3923368"/>
            <a:ext cx="1938846" cy="1720830"/>
            <a:chOff x="-1873362" y="2120543"/>
            <a:chExt cx="1938846" cy="1720830"/>
          </a:xfrm>
        </p:grpSpPr>
        <p:sp>
          <p:nvSpPr>
            <p:cNvPr id="96" name="Google Shape;96;p3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3"/>
          <p:cNvGrpSpPr/>
          <p:nvPr/>
        </p:nvGrpSpPr>
        <p:grpSpPr>
          <a:xfrm flipH="1">
            <a:off x="-1155987" y="-338232"/>
            <a:ext cx="1938846" cy="1720830"/>
            <a:chOff x="-1873362" y="2120543"/>
            <a:chExt cx="1938846" cy="1720830"/>
          </a:xfrm>
        </p:grpSpPr>
        <p:sp>
          <p:nvSpPr>
            <p:cNvPr id="116" name="Google Shape;116;p3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3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033550" y="1377577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3" name="Google Shape;423;p13"/>
          <p:cNvSpPr txBox="1">
            <a:spLocks noGrp="1"/>
          </p:cNvSpPr>
          <p:nvPr>
            <p:ph type="subTitle" idx="1"/>
          </p:nvPr>
        </p:nvSpPr>
        <p:spPr>
          <a:xfrm>
            <a:off x="1033550" y="2480675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4" name="Google Shape;424;p13"/>
          <p:cNvSpPr txBox="1">
            <a:spLocks noGrp="1"/>
          </p:cNvSpPr>
          <p:nvPr>
            <p:ph type="subTitle" idx="3"/>
          </p:nvPr>
        </p:nvSpPr>
        <p:spPr>
          <a:xfrm>
            <a:off x="1033550" y="1945416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5" name="Google Shape;425;p1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1033525" y="3039450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6" name="Google Shape;426;p13"/>
          <p:cNvSpPr txBox="1">
            <a:spLocks noGrp="1"/>
          </p:cNvSpPr>
          <p:nvPr>
            <p:ph type="subTitle" idx="5"/>
          </p:nvPr>
        </p:nvSpPr>
        <p:spPr>
          <a:xfrm>
            <a:off x="1033550" y="4167677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13"/>
          <p:cNvSpPr txBox="1">
            <a:spLocks noGrp="1"/>
          </p:cNvSpPr>
          <p:nvPr>
            <p:ph type="subTitle" idx="6"/>
          </p:nvPr>
        </p:nvSpPr>
        <p:spPr>
          <a:xfrm>
            <a:off x="1033550" y="3613450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8" name="Google Shape;428;p13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7169950" y="1377578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9" name="Google Shape;429;p13"/>
          <p:cNvSpPr txBox="1">
            <a:spLocks noGrp="1"/>
          </p:cNvSpPr>
          <p:nvPr>
            <p:ph type="subTitle" idx="8"/>
          </p:nvPr>
        </p:nvSpPr>
        <p:spPr>
          <a:xfrm>
            <a:off x="5474325" y="2480675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0" name="Google Shape;430;p13"/>
          <p:cNvSpPr txBox="1">
            <a:spLocks noGrp="1"/>
          </p:cNvSpPr>
          <p:nvPr>
            <p:ph type="subTitle" idx="9"/>
          </p:nvPr>
        </p:nvSpPr>
        <p:spPr>
          <a:xfrm>
            <a:off x="4917550" y="1945416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1" name="Google Shape;431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7169950" y="3039450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32" name="Google Shape;432;p13"/>
          <p:cNvSpPr txBox="1">
            <a:spLocks noGrp="1"/>
          </p:cNvSpPr>
          <p:nvPr>
            <p:ph type="subTitle" idx="14"/>
          </p:nvPr>
        </p:nvSpPr>
        <p:spPr>
          <a:xfrm>
            <a:off x="5474325" y="4167677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3" name="Google Shape;433;p13"/>
          <p:cNvSpPr txBox="1">
            <a:spLocks noGrp="1"/>
          </p:cNvSpPr>
          <p:nvPr>
            <p:ph type="subTitle" idx="15"/>
          </p:nvPr>
        </p:nvSpPr>
        <p:spPr>
          <a:xfrm>
            <a:off x="4917550" y="3613450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434" name="Google Shape;434;p13"/>
          <p:cNvGrpSpPr/>
          <p:nvPr/>
        </p:nvGrpSpPr>
        <p:grpSpPr>
          <a:xfrm>
            <a:off x="-969899" y="3989306"/>
            <a:ext cx="1803578" cy="1558580"/>
            <a:chOff x="-969899" y="3989306"/>
            <a:chExt cx="1803578" cy="1558580"/>
          </a:xfrm>
        </p:grpSpPr>
        <p:grpSp>
          <p:nvGrpSpPr>
            <p:cNvPr id="435" name="Google Shape;435;p13"/>
            <p:cNvGrpSpPr/>
            <p:nvPr/>
          </p:nvGrpSpPr>
          <p:grpSpPr>
            <a:xfrm>
              <a:off x="-699845" y="4032775"/>
              <a:ext cx="777174" cy="1001897"/>
              <a:chOff x="-699845" y="4032775"/>
              <a:chExt cx="777174" cy="1001897"/>
            </a:xfrm>
          </p:grpSpPr>
          <p:sp>
            <p:nvSpPr>
              <p:cNvPr id="436" name="Google Shape;436;p13"/>
              <p:cNvSpPr/>
              <p:nvPr/>
            </p:nvSpPr>
            <p:spPr>
              <a:xfrm>
                <a:off x="-699845" y="4054782"/>
                <a:ext cx="752952" cy="979890"/>
              </a:xfrm>
              <a:custGeom>
                <a:avLst/>
                <a:gdLst/>
                <a:ahLst/>
                <a:cxnLst/>
                <a:rect l="l" t="t" r="r" b="b"/>
                <a:pathLst>
                  <a:path w="34350" h="44703" extrusionOk="0">
                    <a:moveTo>
                      <a:pt x="34205" y="1"/>
                    </a:moveTo>
                    <a:cubicBezTo>
                      <a:pt x="34169" y="1"/>
                      <a:pt x="34132" y="15"/>
                      <a:pt x="34104" y="43"/>
                    </a:cubicBezTo>
                    <a:lnTo>
                      <a:pt x="23425" y="10722"/>
                    </a:lnTo>
                    <a:cubicBezTo>
                      <a:pt x="23402" y="10745"/>
                      <a:pt x="23391" y="10778"/>
                      <a:pt x="23391" y="10823"/>
                    </a:cubicBezTo>
                    <a:lnTo>
                      <a:pt x="23391" y="21168"/>
                    </a:lnTo>
                    <a:lnTo>
                      <a:pt x="90" y="44468"/>
                    </a:lnTo>
                    <a:cubicBezTo>
                      <a:pt x="1" y="44558"/>
                      <a:pt x="68" y="44703"/>
                      <a:pt x="191" y="44703"/>
                    </a:cubicBezTo>
                    <a:cubicBezTo>
                      <a:pt x="224" y="44703"/>
                      <a:pt x="258" y="44692"/>
                      <a:pt x="291" y="44669"/>
                    </a:cubicBezTo>
                    <a:lnTo>
                      <a:pt x="23626" y="21324"/>
                    </a:lnTo>
                    <a:cubicBezTo>
                      <a:pt x="23648" y="21301"/>
                      <a:pt x="23670" y="21257"/>
                      <a:pt x="23670" y="21223"/>
                    </a:cubicBezTo>
                    <a:lnTo>
                      <a:pt x="23670" y="10879"/>
                    </a:lnTo>
                    <a:lnTo>
                      <a:pt x="34305" y="244"/>
                    </a:lnTo>
                    <a:cubicBezTo>
                      <a:pt x="34350" y="188"/>
                      <a:pt x="34350" y="98"/>
                      <a:pt x="34305" y="43"/>
                    </a:cubicBezTo>
                    <a:cubicBezTo>
                      <a:pt x="34277" y="15"/>
                      <a:pt x="34241" y="1"/>
                      <a:pt x="34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3"/>
              <p:cNvSpPr/>
              <p:nvPr/>
            </p:nvSpPr>
            <p:spPr>
              <a:xfrm>
                <a:off x="22507" y="4032775"/>
                <a:ext cx="54822" cy="49978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2280" extrusionOk="0">
                    <a:moveTo>
                      <a:pt x="1248" y="0"/>
                    </a:moveTo>
                    <a:cubicBezTo>
                      <a:pt x="738" y="0"/>
                      <a:pt x="270" y="354"/>
                      <a:pt x="146" y="879"/>
                    </a:cubicBezTo>
                    <a:cubicBezTo>
                      <a:pt x="1" y="1493"/>
                      <a:pt x="380" y="2107"/>
                      <a:pt x="994" y="2252"/>
                    </a:cubicBezTo>
                    <a:cubicBezTo>
                      <a:pt x="1077" y="2270"/>
                      <a:pt x="1161" y="2279"/>
                      <a:pt x="1243" y="2279"/>
                    </a:cubicBezTo>
                    <a:cubicBezTo>
                      <a:pt x="1757" y="2279"/>
                      <a:pt x="2231" y="1933"/>
                      <a:pt x="2356" y="1404"/>
                    </a:cubicBezTo>
                    <a:cubicBezTo>
                      <a:pt x="2501" y="790"/>
                      <a:pt x="2121" y="176"/>
                      <a:pt x="1507" y="31"/>
                    </a:cubicBezTo>
                    <a:cubicBezTo>
                      <a:pt x="1421" y="10"/>
                      <a:pt x="1334" y="0"/>
                      <a:pt x="12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3"/>
              <p:cNvSpPr/>
              <p:nvPr/>
            </p:nvSpPr>
            <p:spPr>
              <a:xfrm>
                <a:off x="-344653" y="4547149"/>
                <a:ext cx="136036" cy="135772"/>
              </a:xfrm>
              <a:custGeom>
                <a:avLst/>
                <a:gdLst/>
                <a:ahLst/>
                <a:cxnLst/>
                <a:rect l="l" t="t" r="r" b="b"/>
                <a:pathLst>
                  <a:path w="6206" h="6194" extrusionOk="0">
                    <a:moveTo>
                      <a:pt x="6149" y="0"/>
                    </a:moveTo>
                    <a:lnTo>
                      <a:pt x="1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9" name="Google Shape;439;p13"/>
            <p:cNvSpPr/>
            <p:nvPr/>
          </p:nvSpPr>
          <p:spPr>
            <a:xfrm>
              <a:off x="-621306" y="4385709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-2920" y="4363854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-348577" y="4011249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-138934" y="3989307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-372053" y="4223325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-164361" y="4868277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226779" y="4995523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474081" y="4841338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-185887" y="5498214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38925" y="4786012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-589259" y="4875599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-677815" y="5502489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-969899" y="4645526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289933" y="3989306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615706" y="4527246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682255" y="4585290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13"/>
          <p:cNvGrpSpPr/>
          <p:nvPr/>
        </p:nvGrpSpPr>
        <p:grpSpPr>
          <a:xfrm flipH="1">
            <a:off x="-74415" y="391900"/>
            <a:ext cx="1040638" cy="901375"/>
            <a:chOff x="948060" y="3972813"/>
            <a:chExt cx="1040638" cy="901375"/>
          </a:xfrm>
        </p:grpSpPr>
        <p:grpSp>
          <p:nvGrpSpPr>
            <p:cNvPr id="456" name="Google Shape;456;p13"/>
            <p:cNvGrpSpPr/>
            <p:nvPr/>
          </p:nvGrpSpPr>
          <p:grpSpPr>
            <a:xfrm flipH="1">
              <a:off x="948060" y="3972813"/>
              <a:ext cx="716725" cy="901375"/>
              <a:chOff x="-3888525" y="-2483300"/>
              <a:chExt cx="716725" cy="901375"/>
            </a:xfrm>
          </p:grpSpPr>
          <p:sp>
            <p:nvSpPr>
              <p:cNvPr id="457" name="Google Shape;457;p13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3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9" name="Google Shape;459;p13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460" name="Google Shape;460;p13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3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3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3" name="Google Shape;463;p13"/>
          <p:cNvGrpSpPr/>
          <p:nvPr/>
        </p:nvGrpSpPr>
        <p:grpSpPr>
          <a:xfrm>
            <a:off x="8530769" y="1433443"/>
            <a:ext cx="1019565" cy="1290805"/>
            <a:chOff x="-4017975" y="-49702"/>
            <a:chExt cx="1162825" cy="1472177"/>
          </a:xfrm>
        </p:grpSpPr>
        <p:sp>
          <p:nvSpPr>
            <p:cNvPr id="464" name="Google Shape;464;p13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7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17"/>
          <p:cNvSpPr txBox="1">
            <a:spLocks noGrp="1"/>
          </p:cNvSpPr>
          <p:nvPr>
            <p:ph type="subTitle" idx="1"/>
          </p:nvPr>
        </p:nvSpPr>
        <p:spPr>
          <a:xfrm>
            <a:off x="782850" y="2955251"/>
            <a:ext cx="2311200" cy="76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6" name="Google Shape;546;p17"/>
          <p:cNvSpPr txBox="1">
            <a:spLocks noGrp="1"/>
          </p:cNvSpPr>
          <p:nvPr>
            <p:ph type="subTitle" idx="2"/>
          </p:nvPr>
        </p:nvSpPr>
        <p:spPr>
          <a:xfrm>
            <a:off x="782850" y="2538925"/>
            <a:ext cx="23112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7" name="Google Shape;547;p17"/>
          <p:cNvSpPr txBox="1">
            <a:spLocks noGrp="1"/>
          </p:cNvSpPr>
          <p:nvPr>
            <p:ph type="subTitle" idx="3"/>
          </p:nvPr>
        </p:nvSpPr>
        <p:spPr>
          <a:xfrm>
            <a:off x="3416400" y="2955251"/>
            <a:ext cx="2311200" cy="76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8" name="Google Shape;548;p17"/>
          <p:cNvSpPr txBox="1">
            <a:spLocks noGrp="1"/>
          </p:cNvSpPr>
          <p:nvPr>
            <p:ph type="subTitle" idx="4"/>
          </p:nvPr>
        </p:nvSpPr>
        <p:spPr>
          <a:xfrm>
            <a:off x="3416400" y="2538925"/>
            <a:ext cx="23112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9" name="Google Shape;549;p17"/>
          <p:cNvSpPr txBox="1">
            <a:spLocks noGrp="1"/>
          </p:cNvSpPr>
          <p:nvPr>
            <p:ph type="subTitle" idx="5"/>
          </p:nvPr>
        </p:nvSpPr>
        <p:spPr>
          <a:xfrm>
            <a:off x="6049950" y="2955251"/>
            <a:ext cx="2311200" cy="76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0" name="Google Shape;550;p17"/>
          <p:cNvSpPr txBox="1">
            <a:spLocks noGrp="1"/>
          </p:cNvSpPr>
          <p:nvPr>
            <p:ph type="subTitle" idx="6"/>
          </p:nvPr>
        </p:nvSpPr>
        <p:spPr>
          <a:xfrm>
            <a:off x="6049950" y="2538925"/>
            <a:ext cx="23112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551" name="Google Shape;551;p17"/>
          <p:cNvGrpSpPr/>
          <p:nvPr/>
        </p:nvGrpSpPr>
        <p:grpSpPr>
          <a:xfrm>
            <a:off x="-382087" y="624425"/>
            <a:ext cx="1040638" cy="901375"/>
            <a:chOff x="8457538" y="810363"/>
            <a:chExt cx="1040638" cy="901375"/>
          </a:xfrm>
        </p:grpSpPr>
        <p:grpSp>
          <p:nvGrpSpPr>
            <p:cNvPr id="552" name="Google Shape;552;p1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553" name="Google Shape;553;p1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5" name="Google Shape;555;p1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556" name="Google Shape;556;p1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9" name="Google Shape;559;p17"/>
          <p:cNvGrpSpPr/>
          <p:nvPr/>
        </p:nvGrpSpPr>
        <p:grpSpPr>
          <a:xfrm rot="10800000">
            <a:off x="8274244" y="624418"/>
            <a:ext cx="1803578" cy="1592367"/>
            <a:chOff x="-4912150" y="-393637"/>
            <a:chExt cx="2057000" cy="1816112"/>
          </a:xfrm>
        </p:grpSpPr>
        <p:sp>
          <p:nvSpPr>
            <p:cNvPr id="560" name="Google Shape;560;p17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17"/>
          <p:cNvGrpSpPr/>
          <p:nvPr/>
        </p:nvGrpSpPr>
        <p:grpSpPr>
          <a:xfrm rot="10800000">
            <a:off x="1179219" y="4287293"/>
            <a:ext cx="1803578" cy="1592367"/>
            <a:chOff x="-4912150" y="-393637"/>
            <a:chExt cx="2057000" cy="1816112"/>
          </a:xfrm>
        </p:grpSpPr>
        <p:sp>
          <p:nvSpPr>
            <p:cNvPr id="580" name="Google Shape;580;p17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2" name="Google Shape;872;p24"/>
          <p:cNvGrpSpPr/>
          <p:nvPr/>
        </p:nvGrpSpPr>
        <p:grpSpPr>
          <a:xfrm>
            <a:off x="8352588" y="816213"/>
            <a:ext cx="1040638" cy="901375"/>
            <a:chOff x="8457538" y="810363"/>
            <a:chExt cx="1040638" cy="901375"/>
          </a:xfrm>
        </p:grpSpPr>
        <p:grpSp>
          <p:nvGrpSpPr>
            <p:cNvPr id="873" name="Google Shape;873;p2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874" name="Google Shape;874;p2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6" name="Google Shape;876;p2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877" name="Google Shape;877;p2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0" name="Google Shape;880;p24"/>
          <p:cNvGrpSpPr/>
          <p:nvPr/>
        </p:nvGrpSpPr>
        <p:grpSpPr>
          <a:xfrm>
            <a:off x="4841575" y="4619788"/>
            <a:ext cx="1040638" cy="901375"/>
            <a:chOff x="8457538" y="810363"/>
            <a:chExt cx="1040638" cy="901375"/>
          </a:xfrm>
        </p:grpSpPr>
        <p:grpSp>
          <p:nvGrpSpPr>
            <p:cNvPr id="881" name="Google Shape;881;p2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882" name="Google Shape;882;p2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4" name="Google Shape;884;p2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885" name="Google Shape;885;p2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8" name="Google Shape;888;p24"/>
          <p:cNvGrpSpPr/>
          <p:nvPr/>
        </p:nvGrpSpPr>
        <p:grpSpPr>
          <a:xfrm>
            <a:off x="8352591" y="196800"/>
            <a:ext cx="713803" cy="706547"/>
            <a:chOff x="-4017975" y="616650"/>
            <a:chExt cx="814100" cy="805825"/>
          </a:xfrm>
        </p:grpSpPr>
        <p:sp>
          <p:nvSpPr>
            <p:cNvPr id="889" name="Google Shape;889;p24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4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24"/>
          <p:cNvGrpSpPr/>
          <p:nvPr/>
        </p:nvGrpSpPr>
        <p:grpSpPr>
          <a:xfrm rot="10800000">
            <a:off x="-728606" y="92693"/>
            <a:ext cx="1803578" cy="1592367"/>
            <a:chOff x="-4912150" y="-393637"/>
            <a:chExt cx="2057000" cy="1816112"/>
          </a:xfrm>
        </p:grpSpPr>
        <p:sp>
          <p:nvSpPr>
            <p:cNvPr id="894" name="Google Shape;894;p24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3" r:id="rId5"/>
    <p:sldLayoutId id="2147483669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26" Type="http://schemas.openxmlformats.org/officeDocument/2006/relationships/image" Target="../media/image75.png"/><Relationship Id="rId39" Type="http://schemas.openxmlformats.org/officeDocument/2006/relationships/image" Target="../media/image88.png"/><Relationship Id="rId21" Type="http://schemas.openxmlformats.org/officeDocument/2006/relationships/image" Target="../media/image70.png"/><Relationship Id="rId34" Type="http://schemas.openxmlformats.org/officeDocument/2006/relationships/image" Target="../media/image83.png"/><Relationship Id="rId42" Type="http://schemas.openxmlformats.org/officeDocument/2006/relationships/image" Target="../media/image91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29" Type="http://schemas.openxmlformats.org/officeDocument/2006/relationships/image" Target="../media/image78.png"/><Relationship Id="rId41" Type="http://schemas.openxmlformats.org/officeDocument/2006/relationships/image" Target="../media/image9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24" Type="http://schemas.openxmlformats.org/officeDocument/2006/relationships/image" Target="../media/image73.png"/><Relationship Id="rId32" Type="http://schemas.openxmlformats.org/officeDocument/2006/relationships/image" Target="../media/image81.png"/><Relationship Id="rId37" Type="http://schemas.openxmlformats.org/officeDocument/2006/relationships/image" Target="../media/image86.png"/><Relationship Id="rId40" Type="http://schemas.openxmlformats.org/officeDocument/2006/relationships/image" Target="../media/image89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28" Type="http://schemas.openxmlformats.org/officeDocument/2006/relationships/image" Target="../media/image77.png"/><Relationship Id="rId36" Type="http://schemas.openxmlformats.org/officeDocument/2006/relationships/image" Target="../media/image85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31" Type="http://schemas.openxmlformats.org/officeDocument/2006/relationships/image" Target="../media/image80.png"/><Relationship Id="rId44" Type="http://schemas.openxmlformats.org/officeDocument/2006/relationships/image" Target="../media/image93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71.png"/><Relationship Id="rId27" Type="http://schemas.openxmlformats.org/officeDocument/2006/relationships/image" Target="../media/image76.png"/><Relationship Id="rId30" Type="http://schemas.openxmlformats.org/officeDocument/2006/relationships/image" Target="../media/image79.png"/><Relationship Id="rId35" Type="http://schemas.openxmlformats.org/officeDocument/2006/relationships/image" Target="../media/image84.png"/><Relationship Id="rId43" Type="http://schemas.openxmlformats.org/officeDocument/2006/relationships/image" Target="../media/image92.png"/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5" Type="http://schemas.openxmlformats.org/officeDocument/2006/relationships/image" Target="../media/image74.png"/><Relationship Id="rId33" Type="http://schemas.openxmlformats.org/officeDocument/2006/relationships/image" Target="../media/image82.png"/><Relationship Id="rId38" Type="http://schemas.openxmlformats.org/officeDocument/2006/relationships/image" Target="../media/image8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3.png"/><Relationship Id="rId3" Type="http://schemas.openxmlformats.org/officeDocument/2006/relationships/image" Target="../media/image94.png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11" Type="http://schemas.openxmlformats.org/officeDocument/2006/relationships/image" Target="../media/image40.png"/><Relationship Id="rId5" Type="http://schemas.openxmlformats.org/officeDocument/2006/relationships/image" Target="../media/image95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9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9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97.png"/><Relationship Id="rId9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34.png"/><Relationship Id="rId7" Type="http://schemas.openxmlformats.org/officeDocument/2006/relationships/image" Target="../media/image10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100.png"/><Relationship Id="rId4" Type="http://schemas.openxmlformats.org/officeDocument/2006/relationships/image" Target="../media/image35.png"/><Relationship Id="rId9" Type="http://schemas.openxmlformats.org/officeDocument/2006/relationships/image" Target="../media/image10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105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10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11" Type="http://schemas.openxmlformats.org/officeDocument/2006/relationships/image" Target="../media/image104.png"/><Relationship Id="rId5" Type="http://schemas.openxmlformats.org/officeDocument/2006/relationships/image" Target="../media/image36.png"/><Relationship Id="rId10" Type="http://schemas.openxmlformats.org/officeDocument/2006/relationships/image" Target="../media/image103.png"/><Relationship Id="rId4" Type="http://schemas.openxmlformats.org/officeDocument/2006/relationships/image" Target="../media/image35.png"/><Relationship Id="rId9" Type="http://schemas.openxmlformats.org/officeDocument/2006/relationships/image" Target="../media/image102.png"/><Relationship Id="rId14" Type="http://schemas.openxmlformats.org/officeDocument/2006/relationships/image" Target="../media/image10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107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10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11" Type="http://schemas.openxmlformats.org/officeDocument/2006/relationships/image" Target="../media/image104.png"/><Relationship Id="rId5" Type="http://schemas.openxmlformats.org/officeDocument/2006/relationships/image" Target="../media/image36.png"/><Relationship Id="rId10" Type="http://schemas.openxmlformats.org/officeDocument/2006/relationships/image" Target="../media/image103.png"/><Relationship Id="rId4" Type="http://schemas.openxmlformats.org/officeDocument/2006/relationships/image" Target="../media/image35.png"/><Relationship Id="rId9" Type="http://schemas.openxmlformats.org/officeDocument/2006/relationships/image" Target="../media/image102.png"/><Relationship Id="rId14" Type="http://schemas.openxmlformats.org/officeDocument/2006/relationships/image" Target="../media/image10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3" Type="http://schemas.openxmlformats.org/officeDocument/2006/relationships/image" Target="../media/image119.png"/><Relationship Id="rId21" Type="http://schemas.openxmlformats.org/officeDocument/2006/relationships/image" Target="../media/image137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" Type="http://schemas.openxmlformats.org/officeDocument/2006/relationships/notesSlide" Target="../notesSlides/notesSlide52.xml"/><Relationship Id="rId16" Type="http://schemas.openxmlformats.org/officeDocument/2006/relationships/image" Target="../media/image132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5" Type="http://schemas.openxmlformats.org/officeDocument/2006/relationships/image" Target="../media/image121.png"/><Relationship Id="rId15" Type="http://schemas.openxmlformats.org/officeDocument/2006/relationships/image" Target="../media/image131.png"/><Relationship Id="rId10" Type="http://schemas.openxmlformats.org/officeDocument/2006/relationships/image" Target="../media/image126.png"/><Relationship Id="rId19" Type="http://schemas.openxmlformats.org/officeDocument/2006/relationships/image" Target="../media/image135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3" Type="http://schemas.openxmlformats.org/officeDocument/2006/relationships/image" Target="../media/image119.png"/><Relationship Id="rId21" Type="http://schemas.openxmlformats.org/officeDocument/2006/relationships/image" Target="../media/image137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" Type="http://schemas.openxmlformats.org/officeDocument/2006/relationships/notesSlide" Target="../notesSlides/notesSlide53.xml"/><Relationship Id="rId16" Type="http://schemas.openxmlformats.org/officeDocument/2006/relationships/image" Target="../media/image132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5" Type="http://schemas.openxmlformats.org/officeDocument/2006/relationships/image" Target="../media/image121.png"/><Relationship Id="rId15" Type="http://schemas.openxmlformats.org/officeDocument/2006/relationships/image" Target="../media/image131.png"/><Relationship Id="rId10" Type="http://schemas.openxmlformats.org/officeDocument/2006/relationships/image" Target="../media/image126.png"/><Relationship Id="rId19" Type="http://schemas.openxmlformats.org/officeDocument/2006/relationships/image" Target="../media/image135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3" Type="http://schemas.openxmlformats.org/officeDocument/2006/relationships/image" Target="../media/image119.png"/><Relationship Id="rId21" Type="http://schemas.openxmlformats.org/officeDocument/2006/relationships/image" Target="../media/image137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" Type="http://schemas.openxmlformats.org/officeDocument/2006/relationships/notesSlide" Target="../notesSlides/notesSlide54.xml"/><Relationship Id="rId16" Type="http://schemas.openxmlformats.org/officeDocument/2006/relationships/image" Target="../media/image132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5" Type="http://schemas.openxmlformats.org/officeDocument/2006/relationships/image" Target="../media/image121.png"/><Relationship Id="rId15" Type="http://schemas.openxmlformats.org/officeDocument/2006/relationships/image" Target="../media/image131.png"/><Relationship Id="rId10" Type="http://schemas.openxmlformats.org/officeDocument/2006/relationships/image" Target="../media/image126.png"/><Relationship Id="rId19" Type="http://schemas.openxmlformats.org/officeDocument/2006/relationships/image" Target="../media/image135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3" Type="http://schemas.openxmlformats.org/officeDocument/2006/relationships/image" Target="../media/image119.png"/><Relationship Id="rId21" Type="http://schemas.openxmlformats.org/officeDocument/2006/relationships/image" Target="../media/image137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" Type="http://schemas.openxmlformats.org/officeDocument/2006/relationships/notesSlide" Target="../notesSlides/notesSlide55.xml"/><Relationship Id="rId16" Type="http://schemas.openxmlformats.org/officeDocument/2006/relationships/image" Target="../media/image132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5" Type="http://schemas.openxmlformats.org/officeDocument/2006/relationships/image" Target="../media/image121.png"/><Relationship Id="rId15" Type="http://schemas.openxmlformats.org/officeDocument/2006/relationships/image" Target="../media/image131.png"/><Relationship Id="rId10" Type="http://schemas.openxmlformats.org/officeDocument/2006/relationships/image" Target="../media/image126.png"/><Relationship Id="rId19" Type="http://schemas.openxmlformats.org/officeDocument/2006/relationships/image" Target="../media/image135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3" Type="http://schemas.openxmlformats.org/officeDocument/2006/relationships/image" Target="../media/image119.png"/><Relationship Id="rId21" Type="http://schemas.openxmlformats.org/officeDocument/2006/relationships/image" Target="../media/image137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" Type="http://schemas.openxmlformats.org/officeDocument/2006/relationships/notesSlide" Target="../notesSlides/notesSlide56.xml"/><Relationship Id="rId16" Type="http://schemas.openxmlformats.org/officeDocument/2006/relationships/image" Target="../media/image132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5" Type="http://schemas.openxmlformats.org/officeDocument/2006/relationships/image" Target="../media/image121.png"/><Relationship Id="rId15" Type="http://schemas.openxmlformats.org/officeDocument/2006/relationships/image" Target="../media/image131.png"/><Relationship Id="rId10" Type="http://schemas.openxmlformats.org/officeDocument/2006/relationships/image" Target="../media/image126.png"/><Relationship Id="rId19" Type="http://schemas.openxmlformats.org/officeDocument/2006/relationships/image" Target="../media/image135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48.pn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12" Type="http://schemas.openxmlformats.org/officeDocument/2006/relationships/image" Target="../media/image14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5" Type="http://schemas.openxmlformats.org/officeDocument/2006/relationships/image" Target="../media/image140.png"/><Relationship Id="rId15" Type="http://schemas.openxmlformats.org/officeDocument/2006/relationships/image" Target="../media/image150.png"/><Relationship Id="rId10" Type="http://schemas.openxmlformats.org/officeDocument/2006/relationships/image" Target="../media/image145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Relationship Id="rId14" Type="http://schemas.openxmlformats.org/officeDocument/2006/relationships/image" Target="../media/image149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34.png"/><Relationship Id="rId7" Type="http://schemas.openxmlformats.org/officeDocument/2006/relationships/image" Target="../media/image15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34.png"/><Relationship Id="rId7" Type="http://schemas.openxmlformats.org/officeDocument/2006/relationships/image" Target="../media/image15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13" Type="http://schemas.openxmlformats.org/officeDocument/2006/relationships/image" Target="../media/image163.png"/><Relationship Id="rId3" Type="http://schemas.openxmlformats.org/officeDocument/2006/relationships/image" Target="../media/image153.png"/><Relationship Id="rId7" Type="http://schemas.openxmlformats.org/officeDocument/2006/relationships/image" Target="../media/image157.png"/><Relationship Id="rId12" Type="http://schemas.openxmlformats.org/officeDocument/2006/relationships/image" Target="../media/image16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6.png"/><Relationship Id="rId11" Type="http://schemas.openxmlformats.org/officeDocument/2006/relationships/image" Target="../media/image161.png"/><Relationship Id="rId5" Type="http://schemas.openxmlformats.org/officeDocument/2006/relationships/image" Target="../media/image155.png"/><Relationship Id="rId10" Type="http://schemas.openxmlformats.org/officeDocument/2006/relationships/image" Target="../media/image160.png"/><Relationship Id="rId4" Type="http://schemas.openxmlformats.org/officeDocument/2006/relationships/image" Target="../media/image154.png"/><Relationship Id="rId9" Type="http://schemas.openxmlformats.org/officeDocument/2006/relationships/image" Target="../media/image159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28"/>
          <p:cNvSpPr txBox="1">
            <a:spLocks noGrp="1"/>
          </p:cNvSpPr>
          <p:nvPr>
            <p:ph type="ctrTitle"/>
          </p:nvPr>
        </p:nvSpPr>
        <p:spPr>
          <a:xfrm flipH="1">
            <a:off x="725509" y="1177645"/>
            <a:ext cx="7134573" cy="1986987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The p-Dispersion Problem with Distance Constraints</a:t>
            </a:r>
            <a:endParaRPr sz="4400" dirty="0"/>
          </a:p>
        </p:txBody>
      </p:sp>
      <p:sp>
        <p:nvSpPr>
          <p:cNvPr id="924" name="Google Shape;924;p28"/>
          <p:cNvSpPr txBox="1">
            <a:spLocks noGrp="1"/>
          </p:cNvSpPr>
          <p:nvPr>
            <p:ph type="subTitle" idx="1"/>
          </p:nvPr>
        </p:nvSpPr>
        <p:spPr>
          <a:xfrm flipH="1">
            <a:off x="725511" y="3595265"/>
            <a:ext cx="6952800" cy="101036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Name : Foteini Sarma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Email : ece01900@uowm.gr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Date : 2/2/2025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Course : Combinatorial optimization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Professor : </a:t>
            </a:r>
            <a:r>
              <a:rPr lang="en-US" sz="1000" dirty="0" err="1"/>
              <a:t>Ploskas</a:t>
            </a:r>
            <a:r>
              <a:rPr lang="en-US" sz="1000" dirty="0"/>
              <a:t> Nikolaos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000" dirty="0"/>
            </a:br>
            <a:endParaRPr lang="en-US" sz="1000" dirty="0"/>
          </a:p>
        </p:txBody>
      </p:sp>
      <p:sp>
        <p:nvSpPr>
          <p:cNvPr id="925" name="Google Shape;925;p28"/>
          <p:cNvSpPr/>
          <p:nvPr/>
        </p:nvSpPr>
        <p:spPr>
          <a:xfrm flipH="1">
            <a:off x="-186582" y="5584563"/>
            <a:ext cx="29" cy="29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w="56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6" name="Google Shape;926;p28"/>
          <p:cNvGrpSpPr/>
          <p:nvPr/>
        </p:nvGrpSpPr>
        <p:grpSpPr>
          <a:xfrm flipH="1">
            <a:off x="5870297" y="3482200"/>
            <a:ext cx="1929500" cy="2210100"/>
            <a:chOff x="295725" y="-3462825"/>
            <a:chExt cx="1929500" cy="2210100"/>
          </a:xfrm>
        </p:grpSpPr>
        <p:sp>
          <p:nvSpPr>
            <p:cNvPr id="927" name="Google Shape;927;p28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8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8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8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8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8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8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8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8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8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8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8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8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8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8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8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8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8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8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8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8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8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8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8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2" name="Google Shape;952;p28"/>
          <p:cNvGrpSpPr/>
          <p:nvPr/>
        </p:nvGrpSpPr>
        <p:grpSpPr>
          <a:xfrm>
            <a:off x="-461589" y="4069587"/>
            <a:ext cx="1040638" cy="901375"/>
            <a:chOff x="948060" y="3972813"/>
            <a:chExt cx="1040638" cy="901375"/>
          </a:xfrm>
        </p:grpSpPr>
        <p:grpSp>
          <p:nvGrpSpPr>
            <p:cNvPr id="953" name="Google Shape;953;p28"/>
            <p:cNvGrpSpPr/>
            <p:nvPr/>
          </p:nvGrpSpPr>
          <p:grpSpPr>
            <a:xfrm flipH="1">
              <a:off x="948060" y="3972813"/>
              <a:ext cx="716725" cy="901375"/>
              <a:chOff x="-3888525" y="-2483300"/>
              <a:chExt cx="716725" cy="901375"/>
            </a:xfrm>
          </p:grpSpPr>
          <p:sp>
            <p:nvSpPr>
              <p:cNvPr id="954" name="Google Shape;954;p28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8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56" name="Google Shape;956;p2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957" name="Google Shape;957;p2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0" name="Google Shape;960;p28"/>
          <p:cNvGrpSpPr/>
          <p:nvPr/>
        </p:nvGrpSpPr>
        <p:grpSpPr>
          <a:xfrm>
            <a:off x="794766" y="3311147"/>
            <a:ext cx="4208350" cy="192185"/>
            <a:chOff x="948060" y="2996029"/>
            <a:chExt cx="4208350" cy="192185"/>
          </a:xfrm>
        </p:grpSpPr>
        <p:sp>
          <p:nvSpPr>
            <p:cNvPr id="961" name="Google Shape;961;p28"/>
            <p:cNvSpPr/>
            <p:nvPr/>
          </p:nvSpPr>
          <p:spPr>
            <a:xfrm rot="-2700000" flipH="1">
              <a:off x="1692865" y="3024234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62" name="Google Shape;962;p28"/>
            <p:cNvCxnSpPr>
              <a:stCxn id="963" idx="6"/>
              <a:endCxn id="964" idx="2"/>
            </p:cNvCxnSpPr>
            <p:nvPr/>
          </p:nvCxnSpPr>
          <p:spPr>
            <a:xfrm rot="10800000">
              <a:off x="1005010" y="3091118"/>
              <a:ext cx="40944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3" name="Google Shape;963;p28"/>
            <p:cNvSpPr/>
            <p:nvPr/>
          </p:nvSpPr>
          <p:spPr>
            <a:xfrm flipH="1">
              <a:off x="5099410" y="3062618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8"/>
            <p:cNvSpPr/>
            <p:nvPr/>
          </p:nvSpPr>
          <p:spPr>
            <a:xfrm flipH="1">
              <a:off x="948060" y="306264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Εικόνα 1" descr="Εικόνα που περιέχει στιγμιότυπο οθόνης, γραφικά, κύκλο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6DBE8E43-E2D6-C5BA-690E-026356B415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19" y="172119"/>
            <a:ext cx="737419" cy="7374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C0E51C-863B-5E60-B160-2D8050B96B02}"/>
              </a:ext>
            </a:extLst>
          </p:cNvPr>
          <p:cNvSpPr txBox="1"/>
          <p:nvPr/>
        </p:nvSpPr>
        <p:spPr>
          <a:xfrm>
            <a:off x="992023" y="400096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>
                <a:effectLst/>
                <a:latin typeface="Catamaran Light" panose="020B0604020202020204" charset="0"/>
                <a:ea typeface="Calibri" panose="020F0502020204030204" pitchFamily="34" charset="0"/>
                <a:cs typeface="Catamaran Light" panose="020B0604020202020204" charset="0"/>
              </a:rPr>
              <a:t>UNIVERSITY OF WESTERN MACEDONIA</a:t>
            </a:r>
          </a:p>
          <a:p>
            <a:r>
              <a:rPr lang="en-US" sz="800" b="1" dirty="0">
                <a:latin typeface="Catamaran Light" panose="020B0604020202020204" charset="0"/>
                <a:cs typeface="Catamaran Light" panose="020B0604020202020204" charset="0"/>
              </a:rPr>
              <a:t>ELECTRICAL AND COMPUTER ENGINEERING</a:t>
            </a:r>
            <a:endParaRPr lang="el-GR" sz="800" dirty="0">
              <a:latin typeface="Catamaran Light" panose="020B0604020202020204" charset="0"/>
              <a:cs typeface="Catamaran Light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4722EAE3-896E-6255-873E-7DBCC3BFE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06451237-1184-2F30-C426-C888633B18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5142" y="236210"/>
            <a:ext cx="827609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Description</a:t>
            </a:r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5ED50720-EDF4-BF6D-5ED8-C13B74F3E2C4}"/>
              </a:ext>
            </a:extLst>
          </p:cNvPr>
          <p:cNvGrpSpPr/>
          <p:nvPr/>
        </p:nvGrpSpPr>
        <p:grpSpPr>
          <a:xfrm>
            <a:off x="1611150" y="610478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52DD7AC8-DEB1-0563-AFDC-A07463918C72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D555BC14-9523-4D40-85B0-9357BC353C8F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1670F9AF-3E00-9B59-26D3-7AE35168592D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EE5F8C7C-5E71-CAB7-D09D-C8BB3921592E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12FD33A2-C0DD-1551-847E-C016304B7DA0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Οβάλ 11">
            <a:extLst>
              <a:ext uri="{FF2B5EF4-FFF2-40B4-BE49-F238E27FC236}">
                <a16:creationId xmlns:a16="http://schemas.microsoft.com/office/drawing/2014/main" id="{3368DBCD-94ED-D8C7-D44A-7E5D08B1CA1D}"/>
              </a:ext>
            </a:extLst>
          </p:cNvPr>
          <p:cNvSpPr/>
          <p:nvPr/>
        </p:nvSpPr>
        <p:spPr>
          <a:xfrm>
            <a:off x="2748806" y="3194005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l-GR" dirty="0"/>
          </a:p>
        </p:txBody>
      </p:sp>
      <p:sp>
        <p:nvSpPr>
          <p:cNvPr id="32" name="Google Shape;151;p28">
            <a:extLst>
              <a:ext uri="{FF2B5EF4-FFF2-40B4-BE49-F238E27FC236}">
                <a16:creationId xmlns:a16="http://schemas.microsoft.com/office/drawing/2014/main" id="{ED74621D-BF93-3F9D-44E4-1F8325957454}"/>
              </a:ext>
            </a:extLst>
          </p:cNvPr>
          <p:cNvSpPr txBox="1">
            <a:spLocks/>
          </p:cNvSpPr>
          <p:nvPr/>
        </p:nvSpPr>
        <p:spPr>
          <a:xfrm>
            <a:off x="977366" y="794816"/>
            <a:ext cx="7578300" cy="39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Whenever a potential solution is found, it must be verified that none of the distance constraints are violated.</a:t>
            </a:r>
          </a:p>
        </p:txBody>
      </p:sp>
      <p:sp>
        <p:nvSpPr>
          <p:cNvPr id="33" name="Οβάλ 32">
            <a:extLst>
              <a:ext uri="{FF2B5EF4-FFF2-40B4-BE49-F238E27FC236}">
                <a16:creationId xmlns:a16="http://schemas.microsoft.com/office/drawing/2014/main" id="{141B81FC-125A-4C99-21DB-3741E5AF94CC}"/>
              </a:ext>
            </a:extLst>
          </p:cNvPr>
          <p:cNvSpPr/>
          <p:nvPr/>
        </p:nvSpPr>
        <p:spPr>
          <a:xfrm>
            <a:off x="2748806" y="4068771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l-GR" dirty="0"/>
          </a:p>
        </p:txBody>
      </p:sp>
      <p:sp>
        <p:nvSpPr>
          <p:cNvPr id="34" name="Οβάλ 33">
            <a:extLst>
              <a:ext uri="{FF2B5EF4-FFF2-40B4-BE49-F238E27FC236}">
                <a16:creationId xmlns:a16="http://schemas.microsoft.com/office/drawing/2014/main" id="{5CCC9C51-AE1F-B6B7-3303-8B11674B3E42}"/>
              </a:ext>
            </a:extLst>
          </p:cNvPr>
          <p:cNvSpPr/>
          <p:nvPr/>
        </p:nvSpPr>
        <p:spPr>
          <a:xfrm>
            <a:off x="2748805" y="2319239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35" name="Οβάλ 34">
            <a:extLst>
              <a:ext uri="{FF2B5EF4-FFF2-40B4-BE49-F238E27FC236}">
                <a16:creationId xmlns:a16="http://schemas.microsoft.com/office/drawing/2014/main" id="{C1570F08-2B55-53FF-EB1B-72BF399A2D80}"/>
              </a:ext>
            </a:extLst>
          </p:cNvPr>
          <p:cNvSpPr/>
          <p:nvPr/>
        </p:nvSpPr>
        <p:spPr>
          <a:xfrm>
            <a:off x="2748805" y="1444473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40" name="Οβάλ 39">
            <a:extLst>
              <a:ext uri="{FF2B5EF4-FFF2-40B4-BE49-F238E27FC236}">
                <a16:creationId xmlns:a16="http://schemas.microsoft.com/office/drawing/2014/main" id="{2428FB71-271F-2263-8C9F-976D6AC61479}"/>
              </a:ext>
            </a:extLst>
          </p:cNvPr>
          <p:cNvSpPr/>
          <p:nvPr/>
        </p:nvSpPr>
        <p:spPr>
          <a:xfrm>
            <a:off x="4878723" y="3190494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10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41" name="Οβάλ 40">
            <a:extLst>
              <a:ext uri="{FF2B5EF4-FFF2-40B4-BE49-F238E27FC236}">
                <a16:creationId xmlns:a16="http://schemas.microsoft.com/office/drawing/2014/main" id="{AA5F0804-13CA-6877-7171-556426B6A374}"/>
              </a:ext>
            </a:extLst>
          </p:cNvPr>
          <p:cNvSpPr/>
          <p:nvPr/>
        </p:nvSpPr>
        <p:spPr>
          <a:xfrm>
            <a:off x="3900667" y="4072282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  <a:endParaRPr lang="el-GR" dirty="0"/>
          </a:p>
        </p:txBody>
      </p:sp>
      <p:sp>
        <p:nvSpPr>
          <p:cNvPr id="42" name="Οβάλ 41">
            <a:extLst>
              <a:ext uri="{FF2B5EF4-FFF2-40B4-BE49-F238E27FC236}">
                <a16:creationId xmlns:a16="http://schemas.microsoft.com/office/drawing/2014/main" id="{C8C436BF-1D36-69D5-EFAF-A19DDD9EFB39}"/>
              </a:ext>
            </a:extLst>
          </p:cNvPr>
          <p:cNvSpPr/>
          <p:nvPr/>
        </p:nvSpPr>
        <p:spPr>
          <a:xfrm>
            <a:off x="3900666" y="2322750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5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43" name="Οβάλ 42">
            <a:extLst>
              <a:ext uri="{FF2B5EF4-FFF2-40B4-BE49-F238E27FC236}">
                <a16:creationId xmlns:a16="http://schemas.microsoft.com/office/drawing/2014/main" id="{F7BE83BA-2CA3-5857-F691-F6C0BF058187}"/>
              </a:ext>
            </a:extLst>
          </p:cNvPr>
          <p:cNvSpPr/>
          <p:nvPr/>
        </p:nvSpPr>
        <p:spPr>
          <a:xfrm>
            <a:off x="3900666" y="1447984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44" name="Οβάλ 43">
            <a:extLst>
              <a:ext uri="{FF2B5EF4-FFF2-40B4-BE49-F238E27FC236}">
                <a16:creationId xmlns:a16="http://schemas.microsoft.com/office/drawing/2014/main" id="{EFF94CCE-35D3-699B-9415-1CA717D78ABA}"/>
              </a:ext>
            </a:extLst>
          </p:cNvPr>
          <p:cNvSpPr/>
          <p:nvPr/>
        </p:nvSpPr>
        <p:spPr>
          <a:xfrm>
            <a:off x="3900666" y="3197516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l-GR" dirty="0"/>
          </a:p>
        </p:txBody>
      </p:sp>
      <p:sp>
        <p:nvSpPr>
          <p:cNvPr id="45" name="Οβάλ 44">
            <a:extLst>
              <a:ext uri="{FF2B5EF4-FFF2-40B4-BE49-F238E27FC236}">
                <a16:creationId xmlns:a16="http://schemas.microsoft.com/office/drawing/2014/main" id="{472BCB79-8E8E-DFC4-3CCD-BCA9FD67712E}"/>
              </a:ext>
            </a:extLst>
          </p:cNvPr>
          <p:cNvSpPr/>
          <p:nvPr/>
        </p:nvSpPr>
        <p:spPr>
          <a:xfrm>
            <a:off x="4877120" y="4065260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  <a:endParaRPr lang="el-GR" dirty="0"/>
          </a:p>
        </p:txBody>
      </p:sp>
      <p:sp>
        <p:nvSpPr>
          <p:cNvPr id="46" name="Οβάλ 45">
            <a:extLst>
              <a:ext uri="{FF2B5EF4-FFF2-40B4-BE49-F238E27FC236}">
                <a16:creationId xmlns:a16="http://schemas.microsoft.com/office/drawing/2014/main" id="{521BDDB9-33A9-1934-5DFA-1AE1F9256CB9}"/>
              </a:ext>
            </a:extLst>
          </p:cNvPr>
          <p:cNvSpPr/>
          <p:nvPr/>
        </p:nvSpPr>
        <p:spPr>
          <a:xfrm>
            <a:off x="4877119" y="2315728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l-GR" dirty="0"/>
          </a:p>
        </p:txBody>
      </p:sp>
      <p:sp>
        <p:nvSpPr>
          <p:cNvPr id="47" name="Οβάλ 46">
            <a:extLst>
              <a:ext uri="{FF2B5EF4-FFF2-40B4-BE49-F238E27FC236}">
                <a16:creationId xmlns:a16="http://schemas.microsoft.com/office/drawing/2014/main" id="{D902C59E-3F24-453A-99E2-14160D78EF31}"/>
              </a:ext>
            </a:extLst>
          </p:cNvPr>
          <p:cNvSpPr/>
          <p:nvPr/>
        </p:nvSpPr>
        <p:spPr>
          <a:xfrm>
            <a:off x="4877119" y="1440962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48" name="Οβάλ 47">
            <a:extLst>
              <a:ext uri="{FF2B5EF4-FFF2-40B4-BE49-F238E27FC236}">
                <a16:creationId xmlns:a16="http://schemas.microsoft.com/office/drawing/2014/main" id="{BC164131-BC99-0117-1CC7-5835FB6AFEFD}"/>
              </a:ext>
            </a:extLst>
          </p:cNvPr>
          <p:cNvSpPr/>
          <p:nvPr/>
        </p:nvSpPr>
        <p:spPr>
          <a:xfrm>
            <a:off x="6028981" y="3194005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l-GR" dirty="0"/>
          </a:p>
        </p:txBody>
      </p:sp>
      <p:sp>
        <p:nvSpPr>
          <p:cNvPr id="49" name="Οβάλ 48">
            <a:extLst>
              <a:ext uri="{FF2B5EF4-FFF2-40B4-BE49-F238E27FC236}">
                <a16:creationId xmlns:a16="http://schemas.microsoft.com/office/drawing/2014/main" id="{0487CE32-9263-3D7F-517E-61CED231FDBF}"/>
              </a:ext>
            </a:extLst>
          </p:cNvPr>
          <p:cNvSpPr/>
          <p:nvPr/>
        </p:nvSpPr>
        <p:spPr>
          <a:xfrm>
            <a:off x="6028981" y="4068771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50" name="Οβάλ 49">
            <a:extLst>
              <a:ext uri="{FF2B5EF4-FFF2-40B4-BE49-F238E27FC236}">
                <a16:creationId xmlns:a16="http://schemas.microsoft.com/office/drawing/2014/main" id="{9C56A4D5-5093-6D3C-901C-FCA2E8C5D405}"/>
              </a:ext>
            </a:extLst>
          </p:cNvPr>
          <p:cNvSpPr/>
          <p:nvPr/>
        </p:nvSpPr>
        <p:spPr>
          <a:xfrm>
            <a:off x="6028980" y="2319239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l-GR" dirty="0"/>
          </a:p>
        </p:txBody>
      </p:sp>
      <p:sp>
        <p:nvSpPr>
          <p:cNvPr id="51" name="Οβάλ 50">
            <a:extLst>
              <a:ext uri="{FF2B5EF4-FFF2-40B4-BE49-F238E27FC236}">
                <a16:creationId xmlns:a16="http://schemas.microsoft.com/office/drawing/2014/main" id="{92EC7AB4-AD49-7520-299C-983EDE8F0C25}"/>
              </a:ext>
            </a:extLst>
          </p:cNvPr>
          <p:cNvSpPr/>
          <p:nvPr/>
        </p:nvSpPr>
        <p:spPr>
          <a:xfrm>
            <a:off x="6028980" y="1444473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C00000"/>
              </a:solidFill>
            </a:endParaRPr>
          </a:p>
        </p:txBody>
      </p:sp>
      <p:grpSp>
        <p:nvGrpSpPr>
          <p:cNvPr id="3" name="Google Shape;2138;p57">
            <a:extLst>
              <a:ext uri="{FF2B5EF4-FFF2-40B4-BE49-F238E27FC236}">
                <a16:creationId xmlns:a16="http://schemas.microsoft.com/office/drawing/2014/main" id="{C5FC17AF-1CDF-92A4-BAD1-A7E09849806F}"/>
              </a:ext>
            </a:extLst>
          </p:cNvPr>
          <p:cNvGrpSpPr/>
          <p:nvPr/>
        </p:nvGrpSpPr>
        <p:grpSpPr>
          <a:xfrm>
            <a:off x="2877874" y="2346981"/>
            <a:ext cx="305052" cy="511362"/>
            <a:chOff x="7248525" y="3739696"/>
            <a:chExt cx="230531" cy="359790"/>
          </a:xfrm>
        </p:grpSpPr>
        <p:sp>
          <p:nvSpPr>
            <p:cNvPr id="4" name="Google Shape;2139;p57">
              <a:extLst>
                <a:ext uri="{FF2B5EF4-FFF2-40B4-BE49-F238E27FC236}">
                  <a16:creationId xmlns:a16="http://schemas.microsoft.com/office/drawing/2014/main" id="{C4C0A940-78A3-2FCB-D1D4-4E56F4BB0FF1}"/>
                </a:ext>
              </a:extLst>
            </p:cNvPr>
            <p:cNvSpPr/>
            <p:nvPr/>
          </p:nvSpPr>
          <p:spPr>
            <a:xfrm>
              <a:off x="7248525" y="3739696"/>
              <a:ext cx="230531" cy="359790"/>
            </a:xfrm>
            <a:custGeom>
              <a:avLst/>
              <a:gdLst/>
              <a:ahLst/>
              <a:cxnLst/>
              <a:rect l="l" t="t" r="r" b="b"/>
              <a:pathLst>
                <a:path w="25354" h="39570" extrusionOk="0">
                  <a:moveTo>
                    <a:pt x="19434" y="18"/>
                  </a:moveTo>
                  <a:lnTo>
                    <a:pt x="6338" y="5"/>
                  </a:lnTo>
                  <a:cubicBezTo>
                    <a:pt x="2854" y="0"/>
                    <a:pt x="1" y="2858"/>
                    <a:pt x="1" y="6342"/>
                  </a:cubicBezTo>
                  <a:lnTo>
                    <a:pt x="1" y="19016"/>
                  </a:lnTo>
                  <a:cubicBezTo>
                    <a:pt x="1" y="29006"/>
                    <a:pt x="6280" y="22820"/>
                    <a:pt x="12679" y="39570"/>
                  </a:cubicBezTo>
                  <a:cubicBezTo>
                    <a:pt x="19074" y="22820"/>
                    <a:pt x="25354" y="29006"/>
                    <a:pt x="25354" y="19016"/>
                  </a:cubicBezTo>
                  <a:lnTo>
                    <a:pt x="25354" y="6342"/>
                  </a:lnTo>
                  <a:cubicBezTo>
                    <a:pt x="25354" y="2858"/>
                    <a:pt x="22923" y="18"/>
                    <a:pt x="19434" y="1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140;p57">
              <a:extLst>
                <a:ext uri="{FF2B5EF4-FFF2-40B4-BE49-F238E27FC236}">
                  <a16:creationId xmlns:a16="http://schemas.microsoft.com/office/drawing/2014/main" id="{12E02CE5-44D2-0DCD-DD92-392ED979DE5D}"/>
                </a:ext>
              </a:extLst>
            </p:cNvPr>
            <p:cNvSpPr/>
            <p:nvPr/>
          </p:nvSpPr>
          <p:spPr>
            <a:xfrm>
              <a:off x="7271639" y="3762810"/>
              <a:ext cx="184350" cy="184387"/>
            </a:xfrm>
            <a:custGeom>
              <a:avLst/>
              <a:gdLst/>
              <a:ahLst/>
              <a:cxnLst/>
              <a:rect l="l" t="t" r="r" b="b"/>
              <a:pathLst>
                <a:path w="20275" h="20279" extrusionOk="0">
                  <a:moveTo>
                    <a:pt x="3738" y="0"/>
                  </a:moveTo>
                  <a:lnTo>
                    <a:pt x="16532" y="0"/>
                  </a:lnTo>
                  <a:cubicBezTo>
                    <a:pt x="18594" y="5"/>
                    <a:pt x="20270" y="1680"/>
                    <a:pt x="20274" y="3742"/>
                  </a:cubicBezTo>
                  <a:lnTo>
                    <a:pt x="20274" y="16536"/>
                  </a:lnTo>
                  <a:cubicBezTo>
                    <a:pt x="20270" y="18598"/>
                    <a:pt x="18594" y="20274"/>
                    <a:pt x="16532" y="20278"/>
                  </a:cubicBezTo>
                  <a:lnTo>
                    <a:pt x="3738" y="20278"/>
                  </a:lnTo>
                  <a:cubicBezTo>
                    <a:pt x="1676" y="20274"/>
                    <a:pt x="5" y="18598"/>
                    <a:pt x="1" y="16536"/>
                  </a:cubicBezTo>
                  <a:lnTo>
                    <a:pt x="1" y="3742"/>
                  </a:lnTo>
                  <a:cubicBezTo>
                    <a:pt x="5" y="1680"/>
                    <a:pt x="1676" y="5"/>
                    <a:pt x="3738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6600"/>
                  </a:solidFill>
                </a:rPr>
                <a:t>0</a:t>
              </a:r>
              <a:endParaRPr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6" name="Google Shape;2138;p57">
            <a:extLst>
              <a:ext uri="{FF2B5EF4-FFF2-40B4-BE49-F238E27FC236}">
                <a16:creationId xmlns:a16="http://schemas.microsoft.com/office/drawing/2014/main" id="{8F43B9C7-81F3-CAEC-38A4-CF948712758B}"/>
              </a:ext>
            </a:extLst>
          </p:cNvPr>
          <p:cNvGrpSpPr/>
          <p:nvPr/>
        </p:nvGrpSpPr>
        <p:grpSpPr>
          <a:xfrm>
            <a:off x="6158049" y="1472215"/>
            <a:ext cx="305052" cy="511362"/>
            <a:chOff x="7248525" y="3739696"/>
            <a:chExt cx="230531" cy="359790"/>
          </a:xfrm>
        </p:grpSpPr>
        <p:sp>
          <p:nvSpPr>
            <p:cNvPr id="7" name="Google Shape;2139;p57">
              <a:extLst>
                <a:ext uri="{FF2B5EF4-FFF2-40B4-BE49-F238E27FC236}">
                  <a16:creationId xmlns:a16="http://schemas.microsoft.com/office/drawing/2014/main" id="{8F77419F-C852-6F54-6430-582BFFE81176}"/>
                </a:ext>
              </a:extLst>
            </p:cNvPr>
            <p:cNvSpPr/>
            <p:nvPr/>
          </p:nvSpPr>
          <p:spPr>
            <a:xfrm>
              <a:off x="7248525" y="3739696"/>
              <a:ext cx="230531" cy="359790"/>
            </a:xfrm>
            <a:custGeom>
              <a:avLst/>
              <a:gdLst/>
              <a:ahLst/>
              <a:cxnLst/>
              <a:rect l="l" t="t" r="r" b="b"/>
              <a:pathLst>
                <a:path w="25354" h="39570" extrusionOk="0">
                  <a:moveTo>
                    <a:pt x="19434" y="18"/>
                  </a:moveTo>
                  <a:lnTo>
                    <a:pt x="6338" y="5"/>
                  </a:lnTo>
                  <a:cubicBezTo>
                    <a:pt x="2854" y="0"/>
                    <a:pt x="1" y="2858"/>
                    <a:pt x="1" y="6342"/>
                  </a:cubicBezTo>
                  <a:lnTo>
                    <a:pt x="1" y="19016"/>
                  </a:lnTo>
                  <a:cubicBezTo>
                    <a:pt x="1" y="29006"/>
                    <a:pt x="6280" y="22820"/>
                    <a:pt x="12679" y="39570"/>
                  </a:cubicBezTo>
                  <a:cubicBezTo>
                    <a:pt x="19074" y="22820"/>
                    <a:pt x="25354" y="29006"/>
                    <a:pt x="25354" y="19016"/>
                  </a:cubicBezTo>
                  <a:lnTo>
                    <a:pt x="25354" y="6342"/>
                  </a:lnTo>
                  <a:cubicBezTo>
                    <a:pt x="25354" y="2858"/>
                    <a:pt x="22923" y="18"/>
                    <a:pt x="19434" y="1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40;p57">
              <a:extLst>
                <a:ext uri="{FF2B5EF4-FFF2-40B4-BE49-F238E27FC236}">
                  <a16:creationId xmlns:a16="http://schemas.microsoft.com/office/drawing/2014/main" id="{30B17BEE-BFFF-20BA-0D1B-2586EF3B7934}"/>
                </a:ext>
              </a:extLst>
            </p:cNvPr>
            <p:cNvSpPr/>
            <p:nvPr/>
          </p:nvSpPr>
          <p:spPr>
            <a:xfrm>
              <a:off x="7271639" y="3762810"/>
              <a:ext cx="184350" cy="184387"/>
            </a:xfrm>
            <a:custGeom>
              <a:avLst/>
              <a:gdLst/>
              <a:ahLst/>
              <a:cxnLst/>
              <a:rect l="l" t="t" r="r" b="b"/>
              <a:pathLst>
                <a:path w="20275" h="20279" extrusionOk="0">
                  <a:moveTo>
                    <a:pt x="3738" y="0"/>
                  </a:moveTo>
                  <a:lnTo>
                    <a:pt x="16532" y="0"/>
                  </a:lnTo>
                  <a:cubicBezTo>
                    <a:pt x="18594" y="5"/>
                    <a:pt x="20270" y="1680"/>
                    <a:pt x="20274" y="3742"/>
                  </a:cubicBezTo>
                  <a:lnTo>
                    <a:pt x="20274" y="16536"/>
                  </a:lnTo>
                  <a:cubicBezTo>
                    <a:pt x="20270" y="18598"/>
                    <a:pt x="18594" y="20274"/>
                    <a:pt x="16532" y="20278"/>
                  </a:cubicBezTo>
                  <a:lnTo>
                    <a:pt x="3738" y="20278"/>
                  </a:lnTo>
                  <a:cubicBezTo>
                    <a:pt x="1676" y="20274"/>
                    <a:pt x="5" y="18598"/>
                    <a:pt x="1" y="16536"/>
                  </a:cubicBezTo>
                  <a:lnTo>
                    <a:pt x="1" y="3742"/>
                  </a:lnTo>
                  <a:cubicBezTo>
                    <a:pt x="5" y="1680"/>
                    <a:pt x="1676" y="5"/>
                    <a:pt x="3738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6600"/>
                  </a:solidFill>
                </a:rPr>
                <a:t>1</a:t>
              </a:r>
              <a:endParaRPr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9" name="Google Shape;2138;p57">
            <a:extLst>
              <a:ext uri="{FF2B5EF4-FFF2-40B4-BE49-F238E27FC236}">
                <a16:creationId xmlns:a16="http://schemas.microsoft.com/office/drawing/2014/main" id="{8FA6536E-74D3-25D7-B7C2-DC875F2CE830}"/>
              </a:ext>
            </a:extLst>
          </p:cNvPr>
          <p:cNvGrpSpPr/>
          <p:nvPr/>
        </p:nvGrpSpPr>
        <p:grpSpPr>
          <a:xfrm>
            <a:off x="6158049" y="4113723"/>
            <a:ext cx="305052" cy="511362"/>
            <a:chOff x="7248525" y="3739696"/>
            <a:chExt cx="230531" cy="359790"/>
          </a:xfrm>
        </p:grpSpPr>
        <p:sp>
          <p:nvSpPr>
            <p:cNvPr id="10" name="Google Shape;2139;p57">
              <a:extLst>
                <a:ext uri="{FF2B5EF4-FFF2-40B4-BE49-F238E27FC236}">
                  <a16:creationId xmlns:a16="http://schemas.microsoft.com/office/drawing/2014/main" id="{AE91F628-1A6A-7B9C-955D-45867537BDCE}"/>
                </a:ext>
              </a:extLst>
            </p:cNvPr>
            <p:cNvSpPr/>
            <p:nvPr/>
          </p:nvSpPr>
          <p:spPr>
            <a:xfrm>
              <a:off x="7248525" y="3739696"/>
              <a:ext cx="230531" cy="359790"/>
            </a:xfrm>
            <a:custGeom>
              <a:avLst/>
              <a:gdLst/>
              <a:ahLst/>
              <a:cxnLst/>
              <a:rect l="l" t="t" r="r" b="b"/>
              <a:pathLst>
                <a:path w="25354" h="39570" extrusionOk="0">
                  <a:moveTo>
                    <a:pt x="19434" y="18"/>
                  </a:moveTo>
                  <a:lnTo>
                    <a:pt x="6338" y="5"/>
                  </a:lnTo>
                  <a:cubicBezTo>
                    <a:pt x="2854" y="0"/>
                    <a:pt x="1" y="2858"/>
                    <a:pt x="1" y="6342"/>
                  </a:cubicBezTo>
                  <a:lnTo>
                    <a:pt x="1" y="19016"/>
                  </a:lnTo>
                  <a:cubicBezTo>
                    <a:pt x="1" y="29006"/>
                    <a:pt x="6280" y="22820"/>
                    <a:pt x="12679" y="39570"/>
                  </a:cubicBezTo>
                  <a:cubicBezTo>
                    <a:pt x="19074" y="22820"/>
                    <a:pt x="25354" y="29006"/>
                    <a:pt x="25354" y="19016"/>
                  </a:cubicBezTo>
                  <a:lnTo>
                    <a:pt x="25354" y="6342"/>
                  </a:lnTo>
                  <a:cubicBezTo>
                    <a:pt x="25354" y="2858"/>
                    <a:pt x="22923" y="18"/>
                    <a:pt x="19434" y="1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40;p57">
              <a:extLst>
                <a:ext uri="{FF2B5EF4-FFF2-40B4-BE49-F238E27FC236}">
                  <a16:creationId xmlns:a16="http://schemas.microsoft.com/office/drawing/2014/main" id="{3ED13FAF-2067-516D-6F52-7FCA05141A5D}"/>
                </a:ext>
              </a:extLst>
            </p:cNvPr>
            <p:cNvSpPr/>
            <p:nvPr/>
          </p:nvSpPr>
          <p:spPr>
            <a:xfrm>
              <a:off x="7271639" y="3762810"/>
              <a:ext cx="184350" cy="184387"/>
            </a:xfrm>
            <a:custGeom>
              <a:avLst/>
              <a:gdLst/>
              <a:ahLst/>
              <a:cxnLst/>
              <a:rect l="l" t="t" r="r" b="b"/>
              <a:pathLst>
                <a:path w="20275" h="20279" extrusionOk="0">
                  <a:moveTo>
                    <a:pt x="3738" y="0"/>
                  </a:moveTo>
                  <a:lnTo>
                    <a:pt x="16532" y="0"/>
                  </a:lnTo>
                  <a:cubicBezTo>
                    <a:pt x="18594" y="5"/>
                    <a:pt x="20270" y="1680"/>
                    <a:pt x="20274" y="3742"/>
                  </a:cubicBezTo>
                  <a:lnTo>
                    <a:pt x="20274" y="16536"/>
                  </a:lnTo>
                  <a:cubicBezTo>
                    <a:pt x="20270" y="18598"/>
                    <a:pt x="18594" y="20274"/>
                    <a:pt x="16532" y="20278"/>
                  </a:cubicBezTo>
                  <a:lnTo>
                    <a:pt x="3738" y="20278"/>
                  </a:lnTo>
                  <a:cubicBezTo>
                    <a:pt x="1676" y="20274"/>
                    <a:pt x="5" y="18598"/>
                    <a:pt x="1" y="16536"/>
                  </a:cubicBezTo>
                  <a:lnTo>
                    <a:pt x="1" y="3742"/>
                  </a:lnTo>
                  <a:cubicBezTo>
                    <a:pt x="5" y="1680"/>
                    <a:pt x="1676" y="5"/>
                    <a:pt x="3738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6600"/>
                  </a:solidFill>
                </a:rPr>
                <a:t>2</a:t>
              </a:r>
              <a:endParaRPr dirty="0">
                <a:solidFill>
                  <a:srgbClr val="0066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86F2B5-E872-79B2-14FB-8D844F4AE61D}"/>
                  </a:ext>
                </a:extLst>
              </p:cNvPr>
              <p:cNvSpPr txBox="1"/>
              <p:nvPr/>
            </p:nvSpPr>
            <p:spPr>
              <a:xfrm>
                <a:off x="3695254" y="2889739"/>
                <a:ext cx="11400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=3.605</m:t>
                      </m:r>
                    </m:oMath>
                  </m:oMathPara>
                </a14:m>
                <a:endParaRPr lang="el-GR" dirty="0">
                  <a:solidFill>
                    <a:schemeClr val="tx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86F2B5-E872-79B2-14FB-8D844F4AE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254" y="2889739"/>
                <a:ext cx="1140047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Ευθύγραμμο βέλος σύνδεσης 18">
            <a:extLst>
              <a:ext uri="{FF2B5EF4-FFF2-40B4-BE49-F238E27FC236}">
                <a16:creationId xmlns:a16="http://schemas.microsoft.com/office/drawing/2014/main" id="{7230E603-9A3D-D7D0-53E1-3AD1F23FEE3E}"/>
              </a:ext>
            </a:extLst>
          </p:cNvPr>
          <p:cNvCxnSpPr>
            <a:cxnSpLocks/>
            <a:stCxn id="34" idx="5"/>
            <a:endCxn id="49" idx="2"/>
          </p:cNvCxnSpPr>
          <p:nvPr/>
        </p:nvCxnSpPr>
        <p:spPr>
          <a:xfrm>
            <a:off x="3229519" y="2797080"/>
            <a:ext cx="2799462" cy="1551604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Ευθύγραμμο βέλος σύνδεσης 23">
            <a:extLst>
              <a:ext uri="{FF2B5EF4-FFF2-40B4-BE49-F238E27FC236}">
                <a16:creationId xmlns:a16="http://schemas.microsoft.com/office/drawing/2014/main" id="{DEEA53E4-A9A6-CBB6-1C5F-F8A277E0F3C0}"/>
              </a:ext>
            </a:extLst>
          </p:cNvPr>
          <p:cNvCxnSpPr>
            <a:cxnSpLocks/>
            <a:stCxn id="34" idx="7"/>
            <a:endCxn id="51" idx="2"/>
          </p:cNvCxnSpPr>
          <p:nvPr/>
        </p:nvCxnSpPr>
        <p:spPr>
          <a:xfrm flipV="1">
            <a:off x="3229519" y="1724386"/>
            <a:ext cx="2799461" cy="6768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9EB561-85C4-707D-02C5-7E47E8036A53}"/>
                  </a:ext>
                </a:extLst>
              </p:cNvPr>
              <p:cNvSpPr txBox="1"/>
              <p:nvPr/>
            </p:nvSpPr>
            <p:spPr>
              <a:xfrm>
                <a:off x="4463857" y="1990619"/>
                <a:ext cx="11400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=3.162</m:t>
                      </m:r>
                    </m:oMath>
                  </m:oMathPara>
                </a14:m>
                <a:endParaRPr lang="el-GR" dirty="0">
                  <a:solidFill>
                    <a:schemeClr val="tx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9EB561-85C4-707D-02C5-7E47E8036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857" y="1990619"/>
                <a:ext cx="1140047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1AFDB05-3408-0377-F62A-D6459FCDC86A}"/>
                  </a:ext>
                </a:extLst>
              </p:cNvPr>
              <p:cNvSpPr txBox="1"/>
              <p:nvPr/>
            </p:nvSpPr>
            <p:spPr>
              <a:xfrm>
                <a:off x="6028979" y="2875105"/>
                <a:ext cx="11400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l-GR" dirty="0">
                  <a:solidFill>
                    <a:schemeClr val="tx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1AFDB05-3408-0377-F62A-D6459FCDC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979" y="2875105"/>
                <a:ext cx="1140047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Ευθύγραμμο βέλος σύνδεσης 28">
            <a:extLst>
              <a:ext uri="{FF2B5EF4-FFF2-40B4-BE49-F238E27FC236}">
                <a16:creationId xmlns:a16="http://schemas.microsoft.com/office/drawing/2014/main" id="{15EE4415-828B-EC0D-DDE9-341C21995BCD}"/>
              </a:ext>
            </a:extLst>
          </p:cNvPr>
          <p:cNvCxnSpPr>
            <a:cxnSpLocks/>
            <a:stCxn id="49" idx="0"/>
            <a:endCxn id="51" idx="4"/>
          </p:cNvCxnSpPr>
          <p:nvPr/>
        </p:nvCxnSpPr>
        <p:spPr>
          <a:xfrm flipH="1" flipV="1">
            <a:off x="6310576" y="2004298"/>
            <a:ext cx="1" cy="2064473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920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024FBE04-D4DD-91DC-8801-FBFFCB3D6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49899392-D9D0-248A-0054-39617EC42A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5142" y="236210"/>
            <a:ext cx="827609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Description</a:t>
            </a:r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1CDDFAB9-8959-C774-1CD5-931E3D6A8836}"/>
              </a:ext>
            </a:extLst>
          </p:cNvPr>
          <p:cNvGrpSpPr/>
          <p:nvPr/>
        </p:nvGrpSpPr>
        <p:grpSpPr>
          <a:xfrm>
            <a:off x="1611150" y="610478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93F1D41A-0D88-8DB4-C21C-944BE0D78F28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4A3E2799-60A8-1735-472A-309DF96E17F7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DEA06F7D-B34F-7FE7-E815-02639EB0B4FD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698F83D6-17F2-6326-2546-1C2182886B9D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BA12A319-91AA-6E96-706C-978E4EC5E6BB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Οβάλ 11">
            <a:extLst>
              <a:ext uri="{FF2B5EF4-FFF2-40B4-BE49-F238E27FC236}">
                <a16:creationId xmlns:a16="http://schemas.microsoft.com/office/drawing/2014/main" id="{1BBD07C5-F26C-9471-2618-466DAFBC7E6A}"/>
              </a:ext>
            </a:extLst>
          </p:cNvPr>
          <p:cNvSpPr/>
          <p:nvPr/>
        </p:nvSpPr>
        <p:spPr>
          <a:xfrm>
            <a:off x="1628666" y="3399745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l-GR" dirty="0"/>
          </a:p>
        </p:txBody>
      </p:sp>
      <p:sp>
        <p:nvSpPr>
          <p:cNvPr id="32" name="Google Shape;151;p28">
            <a:extLst>
              <a:ext uri="{FF2B5EF4-FFF2-40B4-BE49-F238E27FC236}">
                <a16:creationId xmlns:a16="http://schemas.microsoft.com/office/drawing/2014/main" id="{1F5ADF7C-48A6-1651-6022-AB0879D2E66D}"/>
              </a:ext>
            </a:extLst>
          </p:cNvPr>
          <p:cNvSpPr txBox="1">
            <a:spLocks/>
          </p:cNvSpPr>
          <p:nvPr/>
        </p:nvSpPr>
        <p:spPr>
          <a:xfrm>
            <a:off x="703494" y="809286"/>
            <a:ext cx="7839386" cy="39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For example, in the assignment below, even though the selected candidate facility sites have the maximum possible distance between them, the constraint between facilities 1 and 2 is violated.</a:t>
            </a:r>
          </a:p>
        </p:txBody>
      </p:sp>
      <p:sp>
        <p:nvSpPr>
          <p:cNvPr id="33" name="Οβάλ 32">
            <a:extLst>
              <a:ext uri="{FF2B5EF4-FFF2-40B4-BE49-F238E27FC236}">
                <a16:creationId xmlns:a16="http://schemas.microsoft.com/office/drawing/2014/main" id="{3C346827-F8DF-893B-4C5C-F001347DB3E8}"/>
              </a:ext>
            </a:extLst>
          </p:cNvPr>
          <p:cNvSpPr/>
          <p:nvPr/>
        </p:nvSpPr>
        <p:spPr>
          <a:xfrm>
            <a:off x="1628666" y="4274511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l-GR" dirty="0"/>
          </a:p>
        </p:txBody>
      </p:sp>
      <p:sp>
        <p:nvSpPr>
          <p:cNvPr id="34" name="Οβάλ 33">
            <a:extLst>
              <a:ext uri="{FF2B5EF4-FFF2-40B4-BE49-F238E27FC236}">
                <a16:creationId xmlns:a16="http://schemas.microsoft.com/office/drawing/2014/main" id="{00D5B969-9A0C-78C1-1250-12C0CB664C7C}"/>
              </a:ext>
            </a:extLst>
          </p:cNvPr>
          <p:cNvSpPr/>
          <p:nvPr/>
        </p:nvSpPr>
        <p:spPr>
          <a:xfrm>
            <a:off x="1628665" y="2524979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35" name="Οβάλ 34">
            <a:extLst>
              <a:ext uri="{FF2B5EF4-FFF2-40B4-BE49-F238E27FC236}">
                <a16:creationId xmlns:a16="http://schemas.microsoft.com/office/drawing/2014/main" id="{6FD9EEE2-DCA1-9518-DC50-BDEC44971DCB}"/>
              </a:ext>
            </a:extLst>
          </p:cNvPr>
          <p:cNvSpPr/>
          <p:nvPr/>
        </p:nvSpPr>
        <p:spPr>
          <a:xfrm>
            <a:off x="1628665" y="1650213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40" name="Οβάλ 39">
            <a:extLst>
              <a:ext uri="{FF2B5EF4-FFF2-40B4-BE49-F238E27FC236}">
                <a16:creationId xmlns:a16="http://schemas.microsoft.com/office/drawing/2014/main" id="{B6C1B0EC-9708-D0F8-F583-0E57DE033990}"/>
              </a:ext>
            </a:extLst>
          </p:cNvPr>
          <p:cNvSpPr/>
          <p:nvPr/>
        </p:nvSpPr>
        <p:spPr>
          <a:xfrm>
            <a:off x="3758583" y="3396234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10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41" name="Οβάλ 40">
            <a:extLst>
              <a:ext uri="{FF2B5EF4-FFF2-40B4-BE49-F238E27FC236}">
                <a16:creationId xmlns:a16="http://schemas.microsoft.com/office/drawing/2014/main" id="{4958E40B-C53A-19D5-88FE-C7C460633F3A}"/>
              </a:ext>
            </a:extLst>
          </p:cNvPr>
          <p:cNvSpPr/>
          <p:nvPr/>
        </p:nvSpPr>
        <p:spPr>
          <a:xfrm>
            <a:off x="2780527" y="4278022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  <a:endParaRPr lang="el-GR" dirty="0"/>
          </a:p>
        </p:txBody>
      </p:sp>
      <p:sp>
        <p:nvSpPr>
          <p:cNvPr id="42" name="Οβάλ 41">
            <a:extLst>
              <a:ext uri="{FF2B5EF4-FFF2-40B4-BE49-F238E27FC236}">
                <a16:creationId xmlns:a16="http://schemas.microsoft.com/office/drawing/2014/main" id="{E6AC518D-08EA-1B67-6F84-0FC658E41DAB}"/>
              </a:ext>
            </a:extLst>
          </p:cNvPr>
          <p:cNvSpPr/>
          <p:nvPr/>
        </p:nvSpPr>
        <p:spPr>
          <a:xfrm>
            <a:off x="2780526" y="2528490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5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43" name="Οβάλ 42">
            <a:extLst>
              <a:ext uri="{FF2B5EF4-FFF2-40B4-BE49-F238E27FC236}">
                <a16:creationId xmlns:a16="http://schemas.microsoft.com/office/drawing/2014/main" id="{261489FD-39CC-74B1-3B1D-328CDF37B56C}"/>
              </a:ext>
            </a:extLst>
          </p:cNvPr>
          <p:cNvSpPr/>
          <p:nvPr/>
        </p:nvSpPr>
        <p:spPr>
          <a:xfrm>
            <a:off x="2780526" y="1653724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44" name="Οβάλ 43">
            <a:extLst>
              <a:ext uri="{FF2B5EF4-FFF2-40B4-BE49-F238E27FC236}">
                <a16:creationId xmlns:a16="http://schemas.microsoft.com/office/drawing/2014/main" id="{7D4EC133-4771-CB4D-561C-D0E57CFE8542}"/>
              </a:ext>
            </a:extLst>
          </p:cNvPr>
          <p:cNvSpPr/>
          <p:nvPr/>
        </p:nvSpPr>
        <p:spPr>
          <a:xfrm>
            <a:off x="2780526" y="3403256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l-GR" dirty="0"/>
          </a:p>
        </p:txBody>
      </p:sp>
      <p:sp>
        <p:nvSpPr>
          <p:cNvPr id="45" name="Οβάλ 44">
            <a:extLst>
              <a:ext uri="{FF2B5EF4-FFF2-40B4-BE49-F238E27FC236}">
                <a16:creationId xmlns:a16="http://schemas.microsoft.com/office/drawing/2014/main" id="{FE816A1F-3B14-6368-2B39-FCE3A23EC414}"/>
              </a:ext>
            </a:extLst>
          </p:cNvPr>
          <p:cNvSpPr/>
          <p:nvPr/>
        </p:nvSpPr>
        <p:spPr>
          <a:xfrm>
            <a:off x="3756980" y="4271000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  <a:endParaRPr lang="el-GR" dirty="0"/>
          </a:p>
        </p:txBody>
      </p:sp>
      <p:sp>
        <p:nvSpPr>
          <p:cNvPr id="46" name="Οβάλ 45">
            <a:extLst>
              <a:ext uri="{FF2B5EF4-FFF2-40B4-BE49-F238E27FC236}">
                <a16:creationId xmlns:a16="http://schemas.microsoft.com/office/drawing/2014/main" id="{8247C788-66EF-7DC3-355C-4DF0AB999AAF}"/>
              </a:ext>
            </a:extLst>
          </p:cNvPr>
          <p:cNvSpPr/>
          <p:nvPr/>
        </p:nvSpPr>
        <p:spPr>
          <a:xfrm>
            <a:off x="3756979" y="2521468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l-GR" dirty="0"/>
          </a:p>
        </p:txBody>
      </p:sp>
      <p:sp>
        <p:nvSpPr>
          <p:cNvPr id="47" name="Οβάλ 46">
            <a:extLst>
              <a:ext uri="{FF2B5EF4-FFF2-40B4-BE49-F238E27FC236}">
                <a16:creationId xmlns:a16="http://schemas.microsoft.com/office/drawing/2014/main" id="{B6C9A3EE-A54E-E74E-DD70-A72053C0781B}"/>
              </a:ext>
            </a:extLst>
          </p:cNvPr>
          <p:cNvSpPr/>
          <p:nvPr/>
        </p:nvSpPr>
        <p:spPr>
          <a:xfrm>
            <a:off x="3756979" y="1646702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48" name="Οβάλ 47">
            <a:extLst>
              <a:ext uri="{FF2B5EF4-FFF2-40B4-BE49-F238E27FC236}">
                <a16:creationId xmlns:a16="http://schemas.microsoft.com/office/drawing/2014/main" id="{3F583B77-1219-6927-7150-6ACE5472E308}"/>
              </a:ext>
            </a:extLst>
          </p:cNvPr>
          <p:cNvSpPr/>
          <p:nvPr/>
        </p:nvSpPr>
        <p:spPr>
          <a:xfrm>
            <a:off x="4908841" y="3399745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l-GR" dirty="0"/>
          </a:p>
        </p:txBody>
      </p:sp>
      <p:sp>
        <p:nvSpPr>
          <p:cNvPr id="49" name="Οβάλ 48">
            <a:extLst>
              <a:ext uri="{FF2B5EF4-FFF2-40B4-BE49-F238E27FC236}">
                <a16:creationId xmlns:a16="http://schemas.microsoft.com/office/drawing/2014/main" id="{3E27DD47-0F00-E108-DA20-6D185611A659}"/>
              </a:ext>
            </a:extLst>
          </p:cNvPr>
          <p:cNvSpPr/>
          <p:nvPr/>
        </p:nvSpPr>
        <p:spPr>
          <a:xfrm>
            <a:off x="4908841" y="4274511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50" name="Οβάλ 49">
            <a:extLst>
              <a:ext uri="{FF2B5EF4-FFF2-40B4-BE49-F238E27FC236}">
                <a16:creationId xmlns:a16="http://schemas.microsoft.com/office/drawing/2014/main" id="{BFA310AF-B66D-1C2A-182D-26640A3B809A}"/>
              </a:ext>
            </a:extLst>
          </p:cNvPr>
          <p:cNvSpPr/>
          <p:nvPr/>
        </p:nvSpPr>
        <p:spPr>
          <a:xfrm>
            <a:off x="4908840" y="2524979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l-GR" dirty="0"/>
          </a:p>
        </p:txBody>
      </p:sp>
      <p:sp>
        <p:nvSpPr>
          <p:cNvPr id="51" name="Οβάλ 50">
            <a:extLst>
              <a:ext uri="{FF2B5EF4-FFF2-40B4-BE49-F238E27FC236}">
                <a16:creationId xmlns:a16="http://schemas.microsoft.com/office/drawing/2014/main" id="{06EF0550-5DED-BCB1-EE3D-9CD9C85BDEE6}"/>
              </a:ext>
            </a:extLst>
          </p:cNvPr>
          <p:cNvSpPr/>
          <p:nvPr/>
        </p:nvSpPr>
        <p:spPr>
          <a:xfrm>
            <a:off x="4908840" y="1650213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C00000"/>
              </a:solidFill>
            </a:endParaRPr>
          </a:p>
        </p:txBody>
      </p:sp>
      <p:grpSp>
        <p:nvGrpSpPr>
          <p:cNvPr id="3" name="Google Shape;2138;p57">
            <a:extLst>
              <a:ext uri="{FF2B5EF4-FFF2-40B4-BE49-F238E27FC236}">
                <a16:creationId xmlns:a16="http://schemas.microsoft.com/office/drawing/2014/main" id="{ABB5A1E5-4B0A-F27A-6D15-943E67364A60}"/>
              </a:ext>
            </a:extLst>
          </p:cNvPr>
          <p:cNvGrpSpPr/>
          <p:nvPr/>
        </p:nvGrpSpPr>
        <p:grpSpPr>
          <a:xfrm>
            <a:off x="1757734" y="2552721"/>
            <a:ext cx="305052" cy="511362"/>
            <a:chOff x="7248525" y="3739696"/>
            <a:chExt cx="230531" cy="359790"/>
          </a:xfrm>
        </p:grpSpPr>
        <p:sp>
          <p:nvSpPr>
            <p:cNvPr id="4" name="Google Shape;2139;p57">
              <a:extLst>
                <a:ext uri="{FF2B5EF4-FFF2-40B4-BE49-F238E27FC236}">
                  <a16:creationId xmlns:a16="http://schemas.microsoft.com/office/drawing/2014/main" id="{274895D0-7B22-961A-50DB-4E2DB476368E}"/>
                </a:ext>
              </a:extLst>
            </p:cNvPr>
            <p:cNvSpPr/>
            <p:nvPr/>
          </p:nvSpPr>
          <p:spPr>
            <a:xfrm>
              <a:off x="7248525" y="3739696"/>
              <a:ext cx="230531" cy="359790"/>
            </a:xfrm>
            <a:custGeom>
              <a:avLst/>
              <a:gdLst/>
              <a:ahLst/>
              <a:cxnLst/>
              <a:rect l="l" t="t" r="r" b="b"/>
              <a:pathLst>
                <a:path w="25354" h="39570" extrusionOk="0">
                  <a:moveTo>
                    <a:pt x="19434" y="18"/>
                  </a:moveTo>
                  <a:lnTo>
                    <a:pt x="6338" y="5"/>
                  </a:lnTo>
                  <a:cubicBezTo>
                    <a:pt x="2854" y="0"/>
                    <a:pt x="1" y="2858"/>
                    <a:pt x="1" y="6342"/>
                  </a:cubicBezTo>
                  <a:lnTo>
                    <a:pt x="1" y="19016"/>
                  </a:lnTo>
                  <a:cubicBezTo>
                    <a:pt x="1" y="29006"/>
                    <a:pt x="6280" y="22820"/>
                    <a:pt x="12679" y="39570"/>
                  </a:cubicBezTo>
                  <a:cubicBezTo>
                    <a:pt x="19074" y="22820"/>
                    <a:pt x="25354" y="29006"/>
                    <a:pt x="25354" y="19016"/>
                  </a:cubicBezTo>
                  <a:lnTo>
                    <a:pt x="25354" y="6342"/>
                  </a:lnTo>
                  <a:cubicBezTo>
                    <a:pt x="25354" y="2858"/>
                    <a:pt x="22923" y="18"/>
                    <a:pt x="19434" y="1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140;p57">
              <a:extLst>
                <a:ext uri="{FF2B5EF4-FFF2-40B4-BE49-F238E27FC236}">
                  <a16:creationId xmlns:a16="http://schemas.microsoft.com/office/drawing/2014/main" id="{C0FFC56E-05DA-E3E9-7814-3DB1C096D7D1}"/>
                </a:ext>
              </a:extLst>
            </p:cNvPr>
            <p:cNvSpPr/>
            <p:nvPr/>
          </p:nvSpPr>
          <p:spPr>
            <a:xfrm>
              <a:off x="7271639" y="3762810"/>
              <a:ext cx="184350" cy="184387"/>
            </a:xfrm>
            <a:custGeom>
              <a:avLst/>
              <a:gdLst/>
              <a:ahLst/>
              <a:cxnLst/>
              <a:rect l="l" t="t" r="r" b="b"/>
              <a:pathLst>
                <a:path w="20275" h="20279" extrusionOk="0">
                  <a:moveTo>
                    <a:pt x="3738" y="0"/>
                  </a:moveTo>
                  <a:lnTo>
                    <a:pt x="16532" y="0"/>
                  </a:lnTo>
                  <a:cubicBezTo>
                    <a:pt x="18594" y="5"/>
                    <a:pt x="20270" y="1680"/>
                    <a:pt x="20274" y="3742"/>
                  </a:cubicBezTo>
                  <a:lnTo>
                    <a:pt x="20274" y="16536"/>
                  </a:lnTo>
                  <a:cubicBezTo>
                    <a:pt x="20270" y="18598"/>
                    <a:pt x="18594" y="20274"/>
                    <a:pt x="16532" y="20278"/>
                  </a:cubicBezTo>
                  <a:lnTo>
                    <a:pt x="3738" y="20278"/>
                  </a:lnTo>
                  <a:cubicBezTo>
                    <a:pt x="1676" y="20274"/>
                    <a:pt x="5" y="18598"/>
                    <a:pt x="1" y="16536"/>
                  </a:cubicBezTo>
                  <a:lnTo>
                    <a:pt x="1" y="3742"/>
                  </a:lnTo>
                  <a:cubicBezTo>
                    <a:pt x="5" y="1680"/>
                    <a:pt x="1676" y="5"/>
                    <a:pt x="3738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6600"/>
                  </a:solidFill>
                </a:rPr>
                <a:t>0</a:t>
              </a:r>
              <a:endParaRPr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6" name="Google Shape;2138;p57">
            <a:extLst>
              <a:ext uri="{FF2B5EF4-FFF2-40B4-BE49-F238E27FC236}">
                <a16:creationId xmlns:a16="http://schemas.microsoft.com/office/drawing/2014/main" id="{2EC2582C-D8CC-9620-1AA5-333F603A0B92}"/>
              </a:ext>
            </a:extLst>
          </p:cNvPr>
          <p:cNvGrpSpPr/>
          <p:nvPr/>
        </p:nvGrpSpPr>
        <p:grpSpPr>
          <a:xfrm>
            <a:off x="5037909" y="1677955"/>
            <a:ext cx="305052" cy="511362"/>
            <a:chOff x="7248525" y="3739696"/>
            <a:chExt cx="230531" cy="359790"/>
          </a:xfrm>
        </p:grpSpPr>
        <p:sp>
          <p:nvSpPr>
            <p:cNvPr id="7" name="Google Shape;2139;p57">
              <a:extLst>
                <a:ext uri="{FF2B5EF4-FFF2-40B4-BE49-F238E27FC236}">
                  <a16:creationId xmlns:a16="http://schemas.microsoft.com/office/drawing/2014/main" id="{CAD46236-7B30-5F97-103C-A57BEB177153}"/>
                </a:ext>
              </a:extLst>
            </p:cNvPr>
            <p:cNvSpPr/>
            <p:nvPr/>
          </p:nvSpPr>
          <p:spPr>
            <a:xfrm>
              <a:off x="7248525" y="3739696"/>
              <a:ext cx="230531" cy="359790"/>
            </a:xfrm>
            <a:custGeom>
              <a:avLst/>
              <a:gdLst/>
              <a:ahLst/>
              <a:cxnLst/>
              <a:rect l="l" t="t" r="r" b="b"/>
              <a:pathLst>
                <a:path w="25354" h="39570" extrusionOk="0">
                  <a:moveTo>
                    <a:pt x="19434" y="18"/>
                  </a:moveTo>
                  <a:lnTo>
                    <a:pt x="6338" y="5"/>
                  </a:lnTo>
                  <a:cubicBezTo>
                    <a:pt x="2854" y="0"/>
                    <a:pt x="1" y="2858"/>
                    <a:pt x="1" y="6342"/>
                  </a:cubicBezTo>
                  <a:lnTo>
                    <a:pt x="1" y="19016"/>
                  </a:lnTo>
                  <a:cubicBezTo>
                    <a:pt x="1" y="29006"/>
                    <a:pt x="6280" y="22820"/>
                    <a:pt x="12679" y="39570"/>
                  </a:cubicBezTo>
                  <a:cubicBezTo>
                    <a:pt x="19074" y="22820"/>
                    <a:pt x="25354" y="29006"/>
                    <a:pt x="25354" y="19016"/>
                  </a:cubicBezTo>
                  <a:lnTo>
                    <a:pt x="25354" y="6342"/>
                  </a:lnTo>
                  <a:cubicBezTo>
                    <a:pt x="25354" y="2858"/>
                    <a:pt x="22923" y="18"/>
                    <a:pt x="19434" y="1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40;p57">
              <a:extLst>
                <a:ext uri="{FF2B5EF4-FFF2-40B4-BE49-F238E27FC236}">
                  <a16:creationId xmlns:a16="http://schemas.microsoft.com/office/drawing/2014/main" id="{D764678B-2806-EFF0-3E8B-55F8CF993C3A}"/>
                </a:ext>
              </a:extLst>
            </p:cNvPr>
            <p:cNvSpPr/>
            <p:nvPr/>
          </p:nvSpPr>
          <p:spPr>
            <a:xfrm>
              <a:off x="7271639" y="3762810"/>
              <a:ext cx="184350" cy="184387"/>
            </a:xfrm>
            <a:custGeom>
              <a:avLst/>
              <a:gdLst/>
              <a:ahLst/>
              <a:cxnLst/>
              <a:rect l="l" t="t" r="r" b="b"/>
              <a:pathLst>
                <a:path w="20275" h="20279" extrusionOk="0">
                  <a:moveTo>
                    <a:pt x="3738" y="0"/>
                  </a:moveTo>
                  <a:lnTo>
                    <a:pt x="16532" y="0"/>
                  </a:lnTo>
                  <a:cubicBezTo>
                    <a:pt x="18594" y="5"/>
                    <a:pt x="20270" y="1680"/>
                    <a:pt x="20274" y="3742"/>
                  </a:cubicBezTo>
                  <a:lnTo>
                    <a:pt x="20274" y="16536"/>
                  </a:lnTo>
                  <a:cubicBezTo>
                    <a:pt x="20270" y="18598"/>
                    <a:pt x="18594" y="20274"/>
                    <a:pt x="16532" y="20278"/>
                  </a:cubicBezTo>
                  <a:lnTo>
                    <a:pt x="3738" y="20278"/>
                  </a:lnTo>
                  <a:cubicBezTo>
                    <a:pt x="1676" y="20274"/>
                    <a:pt x="5" y="18598"/>
                    <a:pt x="1" y="16536"/>
                  </a:cubicBezTo>
                  <a:lnTo>
                    <a:pt x="1" y="3742"/>
                  </a:lnTo>
                  <a:cubicBezTo>
                    <a:pt x="5" y="1680"/>
                    <a:pt x="1676" y="5"/>
                    <a:pt x="3738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6600"/>
                  </a:solidFill>
                </a:rPr>
                <a:t>1</a:t>
              </a:r>
              <a:endParaRPr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9" name="Google Shape;2138;p57">
            <a:extLst>
              <a:ext uri="{FF2B5EF4-FFF2-40B4-BE49-F238E27FC236}">
                <a16:creationId xmlns:a16="http://schemas.microsoft.com/office/drawing/2014/main" id="{9C117F13-1570-43E2-5D67-294747E99101}"/>
              </a:ext>
            </a:extLst>
          </p:cNvPr>
          <p:cNvGrpSpPr/>
          <p:nvPr/>
        </p:nvGrpSpPr>
        <p:grpSpPr>
          <a:xfrm>
            <a:off x="5037909" y="4319463"/>
            <a:ext cx="305052" cy="511362"/>
            <a:chOff x="7248525" y="3739696"/>
            <a:chExt cx="230531" cy="359790"/>
          </a:xfrm>
        </p:grpSpPr>
        <p:sp>
          <p:nvSpPr>
            <p:cNvPr id="10" name="Google Shape;2139;p57">
              <a:extLst>
                <a:ext uri="{FF2B5EF4-FFF2-40B4-BE49-F238E27FC236}">
                  <a16:creationId xmlns:a16="http://schemas.microsoft.com/office/drawing/2014/main" id="{FF6792C3-E6C6-BA42-B094-6DD76C66BAAC}"/>
                </a:ext>
              </a:extLst>
            </p:cNvPr>
            <p:cNvSpPr/>
            <p:nvPr/>
          </p:nvSpPr>
          <p:spPr>
            <a:xfrm>
              <a:off x="7248525" y="3739696"/>
              <a:ext cx="230531" cy="359790"/>
            </a:xfrm>
            <a:custGeom>
              <a:avLst/>
              <a:gdLst/>
              <a:ahLst/>
              <a:cxnLst/>
              <a:rect l="l" t="t" r="r" b="b"/>
              <a:pathLst>
                <a:path w="25354" h="39570" extrusionOk="0">
                  <a:moveTo>
                    <a:pt x="19434" y="18"/>
                  </a:moveTo>
                  <a:lnTo>
                    <a:pt x="6338" y="5"/>
                  </a:lnTo>
                  <a:cubicBezTo>
                    <a:pt x="2854" y="0"/>
                    <a:pt x="1" y="2858"/>
                    <a:pt x="1" y="6342"/>
                  </a:cubicBezTo>
                  <a:lnTo>
                    <a:pt x="1" y="19016"/>
                  </a:lnTo>
                  <a:cubicBezTo>
                    <a:pt x="1" y="29006"/>
                    <a:pt x="6280" y="22820"/>
                    <a:pt x="12679" y="39570"/>
                  </a:cubicBezTo>
                  <a:cubicBezTo>
                    <a:pt x="19074" y="22820"/>
                    <a:pt x="25354" y="29006"/>
                    <a:pt x="25354" y="19016"/>
                  </a:cubicBezTo>
                  <a:lnTo>
                    <a:pt x="25354" y="6342"/>
                  </a:lnTo>
                  <a:cubicBezTo>
                    <a:pt x="25354" y="2858"/>
                    <a:pt x="22923" y="18"/>
                    <a:pt x="19434" y="1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40;p57">
              <a:extLst>
                <a:ext uri="{FF2B5EF4-FFF2-40B4-BE49-F238E27FC236}">
                  <a16:creationId xmlns:a16="http://schemas.microsoft.com/office/drawing/2014/main" id="{3B7F0105-299B-92D3-CAEE-0BF9DC1509CD}"/>
                </a:ext>
              </a:extLst>
            </p:cNvPr>
            <p:cNvSpPr/>
            <p:nvPr/>
          </p:nvSpPr>
          <p:spPr>
            <a:xfrm>
              <a:off x="7271639" y="3762810"/>
              <a:ext cx="184350" cy="184387"/>
            </a:xfrm>
            <a:custGeom>
              <a:avLst/>
              <a:gdLst/>
              <a:ahLst/>
              <a:cxnLst/>
              <a:rect l="l" t="t" r="r" b="b"/>
              <a:pathLst>
                <a:path w="20275" h="20279" extrusionOk="0">
                  <a:moveTo>
                    <a:pt x="3738" y="0"/>
                  </a:moveTo>
                  <a:lnTo>
                    <a:pt x="16532" y="0"/>
                  </a:lnTo>
                  <a:cubicBezTo>
                    <a:pt x="18594" y="5"/>
                    <a:pt x="20270" y="1680"/>
                    <a:pt x="20274" y="3742"/>
                  </a:cubicBezTo>
                  <a:lnTo>
                    <a:pt x="20274" y="16536"/>
                  </a:lnTo>
                  <a:cubicBezTo>
                    <a:pt x="20270" y="18598"/>
                    <a:pt x="18594" y="20274"/>
                    <a:pt x="16532" y="20278"/>
                  </a:cubicBezTo>
                  <a:lnTo>
                    <a:pt x="3738" y="20278"/>
                  </a:lnTo>
                  <a:cubicBezTo>
                    <a:pt x="1676" y="20274"/>
                    <a:pt x="5" y="18598"/>
                    <a:pt x="1" y="16536"/>
                  </a:cubicBezTo>
                  <a:lnTo>
                    <a:pt x="1" y="3742"/>
                  </a:lnTo>
                  <a:cubicBezTo>
                    <a:pt x="5" y="1680"/>
                    <a:pt x="1676" y="5"/>
                    <a:pt x="3738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6600"/>
                  </a:solidFill>
                </a:rPr>
                <a:t>2</a:t>
              </a:r>
              <a:endParaRPr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8" name="Google Shape;2138;p57">
            <a:extLst>
              <a:ext uri="{FF2B5EF4-FFF2-40B4-BE49-F238E27FC236}">
                <a16:creationId xmlns:a16="http://schemas.microsoft.com/office/drawing/2014/main" id="{46D69120-9AE1-2E0A-18AB-2C4AB3D0257C}"/>
              </a:ext>
            </a:extLst>
          </p:cNvPr>
          <p:cNvGrpSpPr/>
          <p:nvPr/>
        </p:nvGrpSpPr>
        <p:grpSpPr>
          <a:xfrm>
            <a:off x="6128614" y="1850016"/>
            <a:ext cx="305052" cy="511362"/>
            <a:chOff x="7248525" y="3739696"/>
            <a:chExt cx="230531" cy="359790"/>
          </a:xfrm>
        </p:grpSpPr>
        <p:sp>
          <p:nvSpPr>
            <p:cNvPr id="19" name="Google Shape;2139;p57">
              <a:extLst>
                <a:ext uri="{FF2B5EF4-FFF2-40B4-BE49-F238E27FC236}">
                  <a16:creationId xmlns:a16="http://schemas.microsoft.com/office/drawing/2014/main" id="{A9958D24-5F14-B300-2BA0-03D7FE3C89DC}"/>
                </a:ext>
              </a:extLst>
            </p:cNvPr>
            <p:cNvSpPr/>
            <p:nvPr/>
          </p:nvSpPr>
          <p:spPr>
            <a:xfrm>
              <a:off x="7248525" y="3739696"/>
              <a:ext cx="230531" cy="359790"/>
            </a:xfrm>
            <a:custGeom>
              <a:avLst/>
              <a:gdLst/>
              <a:ahLst/>
              <a:cxnLst/>
              <a:rect l="l" t="t" r="r" b="b"/>
              <a:pathLst>
                <a:path w="25354" h="39570" extrusionOk="0">
                  <a:moveTo>
                    <a:pt x="19434" y="18"/>
                  </a:moveTo>
                  <a:lnTo>
                    <a:pt x="6338" y="5"/>
                  </a:lnTo>
                  <a:cubicBezTo>
                    <a:pt x="2854" y="0"/>
                    <a:pt x="1" y="2858"/>
                    <a:pt x="1" y="6342"/>
                  </a:cubicBezTo>
                  <a:lnTo>
                    <a:pt x="1" y="19016"/>
                  </a:lnTo>
                  <a:cubicBezTo>
                    <a:pt x="1" y="29006"/>
                    <a:pt x="6280" y="22820"/>
                    <a:pt x="12679" y="39570"/>
                  </a:cubicBezTo>
                  <a:cubicBezTo>
                    <a:pt x="19074" y="22820"/>
                    <a:pt x="25354" y="29006"/>
                    <a:pt x="25354" y="19016"/>
                  </a:cubicBezTo>
                  <a:lnTo>
                    <a:pt x="25354" y="6342"/>
                  </a:lnTo>
                  <a:cubicBezTo>
                    <a:pt x="25354" y="2858"/>
                    <a:pt x="22923" y="18"/>
                    <a:pt x="19434" y="1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40;p57">
              <a:extLst>
                <a:ext uri="{FF2B5EF4-FFF2-40B4-BE49-F238E27FC236}">
                  <a16:creationId xmlns:a16="http://schemas.microsoft.com/office/drawing/2014/main" id="{64DDE73C-CB40-4FD9-6536-16190B14F789}"/>
                </a:ext>
              </a:extLst>
            </p:cNvPr>
            <p:cNvSpPr/>
            <p:nvPr/>
          </p:nvSpPr>
          <p:spPr>
            <a:xfrm>
              <a:off x="7271639" y="3762810"/>
              <a:ext cx="184350" cy="184387"/>
            </a:xfrm>
            <a:custGeom>
              <a:avLst/>
              <a:gdLst/>
              <a:ahLst/>
              <a:cxnLst/>
              <a:rect l="l" t="t" r="r" b="b"/>
              <a:pathLst>
                <a:path w="20275" h="20279" extrusionOk="0">
                  <a:moveTo>
                    <a:pt x="3738" y="0"/>
                  </a:moveTo>
                  <a:lnTo>
                    <a:pt x="16532" y="0"/>
                  </a:lnTo>
                  <a:cubicBezTo>
                    <a:pt x="18594" y="5"/>
                    <a:pt x="20270" y="1680"/>
                    <a:pt x="20274" y="3742"/>
                  </a:cubicBezTo>
                  <a:lnTo>
                    <a:pt x="20274" y="16536"/>
                  </a:lnTo>
                  <a:cubicBezTo>
                    <a:pt x="20270" y="18598"/>
                    <a:pt x="18594" y="20274"/>
                    <a:pt x="16532" y="20278"/>
                  </a:cubicBezTo>
                  <a:lnTo>
                    <a:pt x="3738" y="20278"/>
                  </a:lnTo>
                  <a:cubicBezTo>
                    <a:pt x="1676" y="20274"/>
                    <a:pt x="5" y="18598"/>
                    <a:pt x="1" y="16536"/>
                  </a:cubicBezTo>
                  <a:lnTo>
                    <a:pt x="1" y="3742"/>
                  </a:lnTo>
                  <a:cubicBezTo>
                    <a:pt x="5" y="1680"/>
                    <a:pt x="1676" y="5"/>
                    <a:pt x="3738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6600"/>
                  </a:solidFill>
                </a:rPr>
                <a:t>0</a:t>
              </a:r>
              <a:endParaRPr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21" name="Google Shape;2138;p57">
            <a:extLst>
              <a:ext uri="{FF2B5EF4-FFF2-40B4-BE49-F238E27FC236}">
                <a16:creationId xmlns:a16="http://schemas.microsoft.com/office/drawing/2014/main" id="{017500FD-EDBE-664B-EAC3-98B39AD54B13}"/>
              </a:ext>
            </a:extLst>
          </p:cNvPr>
          <p:cNvGrpSpPr/>
          <p:nvPr/>
        </p:nvGrpSpPr>
        <p:grpSpPr>
          <a:xfrm>
            <a:off x="7485466" y="1850016"/>
            <a:ext cx="305052" cy="511362"/>
            <a:chOff x="7248525" y="3739696"/>
            <a:chExt cx="230531" cy="359790"/>
          </a:xfrm>
        </p:grpSpPr>
        <p:sp>
          <p:nvSpPr>
            <p:cNvPr id="22" name="Google Shape;2139;p57">
              <a:extLst>
                <a:ext uri="{FF2B5EF4-FFF2-40B4-BE49-F238E27FC236}">
                  <a16:creationId xmlns:a16="http://schemas.microsoft.com/office/drawing/2014/main" id="{2E9217A2-13E2-8BC2-AA6B-BCD184B072A3}"/>
                </a:ext>
              </a:extLst>
            </p:cNvPr>
            <p:cNvSpPr/>
            <p:nvPr/>
          </p:nvSpPr>
          <p:spPr>
            <a:xfrm>
              <a:off x="7248525" y="3739696"/>
              <a:ext cx="230531" cy="359790"/>
            </a:xfrm>
            <a:custGeom>
              <a:avLst/>
              <a:gdLst/>
              <a:ahLst/>
              <a:cxnLst/>
              <a:rect l="l" t="t" r="r" b="b"/>
              <a:pathLst>
                <a:path w="25354" h="39570" extrusionOk="0">
                  <a:moveTo>
                    <a:pt x="19434" y="18"/>
                  </a:moveTo>
                  <a:lnTo>
                    <a:pt x="6338" y="5"/>
                  </a:lnTo>
                  <a:cubicBezTo>
                    <a:pt x="2854" y="0"/>
                    <a:pt x="1" y="2858"/>
                    <a:pt x="1" y="6342"/>
                  </a:cubicBezTo>
                  <a:lnTo>
                    <a:pt x="1" y="19016"/>
                  </a:lnTo>
                  <a:cubicBezTo>
                    <a:pt x="1" y="29006"/>
                    <a:pt x="6280" y="22820"/>
                    <a:pt x="12679" y="39570"/>
                  </a:cubicBezTo>
                  <a:cubicBezTo>
                    <a:pt x="19074" y="22820"/>
                    <a:pt x="25354" y="29006"/>
                    <a:pt x="25354" y="19016"/>
                  </a:cubicBezTo>
                  <a:lnTo>
                    <a:pt x="25354" y="6342"/>
                  </a:lnTo>
                  <a:cubicBezTo>
                    <a:pt x="25354" y="2858"/>
                    <a:pt x="22923" y="18"/>
                    <a:pt x="19434" y="1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40;p57">
              <a:extLst>
                <a:ext uri="{FF2B5EF4-FFF2-40B4-BE49-F238E27FC236}">
                  <a16:creationId xmlns:a16="http://schemas.microsoft.com/office/drawing/2014/main" id="{D3F16420-85E7-68D3-83EE-DEC9A510AB0D}"/>
                </a:ext>
              </a:extLst>
            </p:cNvPr>
            <p:cNvSpPr/>
            <p:nvPr/>
          </p:nvSpPr>
          <p:spPr>
            <a:xfrm>
              <a:off x="7271639" y="3762810"/>
              <a:ext cx="184350" cy="184387"/>
            </a:xfrm>
            <a:custGeom>
              <a:avLst/>
              <a:gdLst/>
              <a:ahLst/>
              <a:cxnLst/>
              <a:rect l="l" t="t" r="r" b="b"/>
              <a:pathLst>
                <a:path w="20275" h="20279" extrusionOk="0">
                  <a:moveTo>
                    <a:pt x="3738" y="0"/>
                  </a:moveTo>
                  <a:lnTo>
                    <a:pt x="16532" y="0"/>
                  </a:lnTo>
                  <a:cubicBezTo>
                    <a:pt x="18594" y="5"/>
                    <a:pt x="20270" y="1680"/>
                    <a:pt x="20274" y="3742"/>
                  </a:cubicBezTo>
                  <a:lnTo>
                    <a:pt x="20274" y="16536"/>
                  </a:lnTo>
                  <a:cubicBezTo>
                    <a:pt x="20270" y="18598"/>
                    <a:pt x="18594" y="20274"/>
                    <a:pt x="16532" y="20278"/>
                  </a:cubicBezTo>
                  <a:lnTo>
                    <a:pt x="3738" y="20278"/>
                  </a:lnTo>
                  <a:cubicBezTo>
                    <a:pt x="1676" y="20274"/>
                    <a:pt x="5" y="18598"/>
                    <a:pt x="1" y="16536"/>
                  </a:cubicBezTo>
                  <a:lnTo>
                    <a:pt x="1" y="3742"/>
                  </a:lnTo>
                  <a:cubicBezTo>
                    <a:pt x="5" y="1680"/>
                    <a:pt x="1676" y="5"/>
                    <a:pt x="3738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6600"/>
                  </a:solidFill>
                </a:rPr>
                <a:t>1</a:t>
              </a:r>
              <a:endParaRPr dirty="0">
                <a:solidFill>
                  <a:srgbClr val="0066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D0C5D2-B9CA-F8CB-E9BC-57904AD6114B}"/>
                  </a:ext>
                </a:extLst>
              </p:cNvPr>
              <p:cNvSpPr txBox="1"/>
              <p:nvPr/>
            </p:nvSpPr>
            <p:spPr>
              <a:xfrm>
                <a:off x="6571393" y="1764533"/>
                <a:ext cx="776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l-GR" dirty="0">
                  <a:solidFill>
                    <a:schemeClr val="tx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D0C5D2-B9CA-F8CB-E9BC-57904AD61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393" y="1764533"/>
                <a:ext cx="776346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Ευθύγραμμο βέλος σύνδεσης 24">
            <a:extLst>
              <a:ext uri="{FF2B5EF4-FFF2-40B4-BE49-F238E27FC236}">
                <a16:creationId xmlns:a16="http://schemas.microsoft.com/office/drawing/2014/main" id="{93506A10-2546-E05B-695A-352EB11DCDDB}"/>
              </a:ext>
            </a:extLst>
          </p:cNvPr>
          <p:cNvCxnSpPr>
            <a:cxnSpLocks/>
          </p:cNvCxnSpPr>
          <p:nvPr/>
        </p:nvCxnSpPr>
        <p:spPr>
          <a:xfrm>
            <a:off x="6433410" y="2034210"/>
            <a:ext cx="1042440" cy="0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oogle Shape;2138;p57">
            <a:extLst>
              <a:ext uri="{FF2B5EF4-FFF2-40B4-BE49-F238E27FC236}">
                <a16:creationId xmlns:a16="http://schemas.microsoft.com/office/drawing/2014/main" id="{D84552B1-1152-6513-8332-6A4C0291D286}"/>
              </a:ext>
            </a:extLst>
          </p:cNvPr>
          <p:cNvGrpSpPr/>
          <p:nvPr/>
        </p:nvGrpSpPr>
        <p:grpSpPr>
          <a:xfrm>
            <a:off x="6128614" y="2875553"/>
            <a:ext cx="305052" cy="511362"/>
            <a:chOff x="7248525" y="3739696"/>
            <a:chExt cx="230531" cy="359790"/>
          </a:xfrm>
        </p:grpSpPr>
        <p:sp>
          <p:nvSpPr>
            <p:cNvPr id="27" name="Google Shape;2139;p57">
              <a:extLst>
                <a:ext uri="{FF2B5EF4-FFF2-40B4-BE49-F238E27FC236}">
                  <a16:creationId xmlns:a16="http://schemas.microsoft.com/office/drawing/2014/main" id="{06D7D370-5127-47B4-52E9-F9CB5C929F53}"/>
                </a:ext>
              </a:extLst>
            </p:cNvPr>
            <p:cNvSpPr/>
            <p:nvPr/>
          </p:nvSpPr>
          <p:spPr>
            <a:xfrm>
              <a:off x="7248525" y="3739696"/>
              <a:ext cx="230531" cy="359790"/>
            </a:xfrm>
            <a:custGeom>
              <a:avLst/>
              <a:gdLst/>
              <a:ahLst/>
              <a:cxnLst/>
              <a:rect l="l" t="t" r="r" b="b"/>
              <a:pathLst>
                <a:path w="25354" h="39570" extrusionOk="0">
                  <a:moveTo>
                    <a:pt x="19434" y="18"/>
                  </a:moveTo>
                  <a:lnTo>
                    <a:pt x="6338" y="5"/>
                  </a:lnTo>
                  <a:cubicBezTo>
                    <a:pt x="2854" y="0"/>
                    <a:pt x="1" y="2858"/>
                    <a:pt x="1" y="6342"/>
                  </a:cubicBezTo>
                  <a:lnTo>
                    <a:pt x="1" y="19016"/>
                  </a:lnTo>
                  <a:cubicBezTo>
                    <a:pt x="1" y="29006"/>
                    <a:pt x="6280" y="22820"/>
                    <a:pt x="12679" y="39570"/>
                  </a:cubicBezTo>
                  <a:cubicBezTo>
                    <a:pt x="19074" y="22820"/>
                    <a:pt x="25354" y="29006"/>
                    <a:pt x="25354" y="19016"/>
                  </a:cubicBezTo>
                  <a:lnTo>
                    <a:pt x="25354" y="6342"/>
                  </a:lnTo>
                  <a:cubicBezTo>
                    <a:pt x="25354" y="2858"/>
                    <a:pt x="22923" y="18"/>
                    <a:pt x="19434" y="1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40;p57">
              <a:extLst>
                <a:ext uri="{FF2B5EF4-FFF2-40B4-BE49-F238E27FC236}">
                  <a16:creationId xmlns:a16="http://schemas.microsoft.com/office/drawing/2014/main" id="{0E4F495D-382C-3720-AE53-1035DDAA9529}"/>
                </a:ext>
              </a:extLst>
            </p:cNvPr>
            <p:cNvSpPr/>
            <p:nvPr/>
          </p:nvSpPr>
          <p:spPr>
            <a:xfrm>
              <a:off x="7271639" y="3762810"/>
              <a:ext cx="184350" cy="184387"/>
            </a:xfrm>
            <a:custGeom>
              <a:avLst/>
              <a:gdLst/>
              <a:ahLst/>
              <a:cxnLst/>
              <a:rect l="l" t="t" r="r" b="b"/>
              <a:pathLst>
                <a:path w="20275" h="20279" extrusionOk="0">
                  <a:moveTo>
                    <a:pt x="3738" y="0"/>
                  </a:moveTo>
                  <a:lnTo>
                    <a:pt x="16532" y="0"/>
                  </a:lnTo>
                  <a:cubicBezTo>
                    <a:pt x="18594" y="5"/>
                    <a:pt x="20270" y="1680"/>
                    <a:pt x="20274" y="3742"/>
                  </a:cubicBezTo>
                  <a:lnTo>
                    <a:pt x="20274" y="16536"/>
                  </a:lnTo>
                  <a:cubicBezTo>
                    <a:pt x="20270" y="18598"/>
                    <a:pt x="18594" y="20274"/>
                    <a:pt x="16532" y="20278"/>
                  </a:cubicBezTo>
                  <a:lnTo>
                    <a:pt x="3738" y="20278"/>
                  </a:lnTo>
                  <a:cubicBezTo>
                    <a:pt x="1676" y="20274"/>
                    <a:pt x="5" y="18598"/>
                    <a:pt x="1" y="16536"/>
                  </a:cubicBezTo>
                  <a:lnTo>
                    <a:pt x="1" y="3742"/>
                  </a:lnTo>
                  <a:cubicBezTo>
                    <a:pt x="5" y="1680"/>
                    <a:pt x="1676" y="5"/>
                    <a:pt x="3738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6600"/>
                  </a:solidFill>
                </a:rPr>
                <a:t>0</a:t>
              </a:r>
              <a:endParaRPr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29" name="Google Shape;2138;p57">
            <a:extLst>
              <a:ext uri="{FF2B5EF4-FFF2-40B4-BE49-F238E27FC236}">
                <a16:creationId xmlns:a16="http://schemas.microsoft.com/office/drawing/2014/main" id="{C839EF66-5C99-EA8C-4C8E-28348D8161F0}"/>
              </a:ext>
            </a:extLst>
          </p:cNvPr>
          <p:cNvGrpSpPr/>
          <p:nvPr/>
        </p:nvGrpSpPr>
        <p:grpSpPr>
          <a:xfrm>
            <a:off x="7485466" y="2875553"/>
            <a:ext cx="305052" cy="511362"/>
            <a:chOff x="7248525" y="3739696"/>
            <a:chExt cx="230531" cy="359790"/>
          </a:xfrm>
        </p:grpSpPr>
        <p:sp>
          <p:nvSpPr>
            <p:cNvPr id="30" name="Google Shape;2139;p57">
              <a:extLst>
                <a:ext uri="{FF2B5EF4-FFF2-40B4-BE49-F238E27FC236}">
                  <a16:creationId xmlns:a16="http://schemas.microsoft.com/office/drawing/2014/main" id="{2C2B97E6-2433-F756-F61D-3B4739D55BF3}"/>
                </a:ext>
              </a:extLst>
            </p:cNvPr>
            <p:cNvSpPr/>
            <p:nvPr/>
          </p:nvSpPr>
          <p:spPr>
            <a:xfrm>
              <a:off x="7248525" y="3739696"/>
              <a:ext cx="230531" cy="359790"/>
            </a:xfrm>
            <a:custGeom>
              <a:avLst/>
              <a:gdLst/>
              <a:ahLst/>
              <a:cxnLst/>
              <a:rect l="l" t="t" r="r" b="b"/>
              <a:pathLst>
                <a:path w="25354" h="39570" extrusionOk="0">
                  <a:moveTo>
                    <a:pt x="19434" y="18"/>
                  </a:moveTo>
                  <a:lnTo>
                    <a:pt x="6338" y="5"/>
                  </a:lnTo>
                  <a:cubicBezTo>
                    <a:pt x="2854" y="0"/>
                    <a:pt x="1" y="2858"/>
                    <a:pt x="1" y="6342"/>
                  </a:cubicBezTo>
                  <a:lnTo>
                    <a:pt x="1" y="19016"/>
                  </a:lnTo>
                  <a:cubicBezTo>
                    <a:pt x="1" y="29006"/>
                    <a:pt x="6280" y="22820"/>
                    <a:pt x="12679" y="39570"/>
                  </a:cubicBezTo>
                  <a:cubicBezTo>
                    <a:pt x="19074" y="22820"/>
                    <a:pt x="25354" y="29006"/>
                    <a:pt x="25354" y="19016"/>
                  </a:cubicBezTo>
                  <a:lnTo>
                    <a:pt x="25354" y="6342"/>
                  </a:lnTo>
                  <a:cubicBezTo>
                    <a:pt x="25354" y="2858"/>
                    <a:pt x="22923" y="18"/>
                    <a:pt x="19434" y="1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40;p57">
              <a:extLst>
                <a:ext uri="{FF2B5EF4-FFF2-40B4-BE49-F238E27FC236}">
                  <a16:creationId xmlns:a16="http://schemas.microsoft.com/office/drawing/2014/main" id="{6A1E34F4-8A6B-A91A-EC69-9FBB334B3D36}"/>
                </a:ext>
              </a:extLst>
            </p:cNvPr>
            <p:cNvSpPr/>
            <p:nvPr/>
          </p:nvSpPr>
          <p:spPr>
            <a:xfrm>
              <a:off x="7271639" y="3762810"/>
              <a:ext cx="184350" cy="184387"/>
            </a:xfrm>
            <a:custGeom>
              <a:avLst/>
              <a:gdLst/>
              <a:ahLst/>
              <a:cxnLst/>
              <a:rect l="l" t="t" r="r" b="b"/>
              <a:pathLst>
                <a:path w="20275" h="20279" extrusionOk="0">
                  <a:moveTo>
                    <a:pt x="3738" y="0"/>
                  </a:moveTo>
                  <a:lnTo>
                    <a:pt x="16532" y="0"/>
                  </a:lnTo>
                  <a:cubicBezTo>
                    <a:pt x="18594" y="5"/>
                    <a:pt x="20270" y="1680"/>
                    <a:pt x="20274" y="3742"/>
                  </a:cubicBezTo>
                  <a:lnTo>
                    <a:pt x="20274" y="16536"/>
                  </a:lnTo>
                  <a:cubicBezTo>
                    <a:pt x="20270" y="18598"/>
                    <a:pt x="18594" y="20274"/>
                    <a:pt x="16532" y="20278"/>
                  </a:cubicBezTo>
                  <a:lnTo>
                    <a:pt x="3738" y="20278"/>
                  </a:lnTo>
                  <a:cubicBezTo>
                    <a:pt x="1676" y="20274"/>
                    <a:pt x="5" y="18598"/>
                    <a:pt x="1" y="16536"/>
                  </a:cubicBezTo>
                  <a:lnTo>
                    <a:pt x="1" y="3742"/>
                  </a:lnTo>
                  <a:cubicBezTo>
                    <a:pt x="5" y="1680"/>
                    <a:pt x="1676" y="5"/>
                    <a:pt x="3738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6600"/>
                  </a:solidFill>
                </a:rPr>
                <a:t>2</a:t>
              </a:r>
              <a:endParaRPr dirty="0">
                <a:solidFill>
                  <a:srgbClr val="0066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5CE2221-0C56-8B17-9E24-38864BED3866}"/>
                  </a:ext>
                </a:extLst>
              </p:cNvPr>
              <p:cNvSpPr txBox="1"/>
              <p:nvPr/>
            </p:nvSpPr>
            <p:spPr>
              <a:xfrm>
                <a:off x="6571393" y="2790070"/>
                <a:ext cx="776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l-GR" dirty="0">
                  <a:solidFill>
                    <a:schemeClr val="tx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5CE2221-0C56-8B17-9E24-38864BED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393" y="2790070"/>
                <a:ext cx="77634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Ευθύγραμμο βέλος σύνδεσης 36">
            <a:extLst>
              <a:ext uri="{FF2B5EF4-FFF2-40B4-BE49-F238E27FC236}">
                <a16:creationId xmlns:a16="http://schemas.microsoft.com/office/drawing/2014/main" id="{D3361C90-6740-2D92-A19F-47447F054037}"/>
              </a:ext>
            </a:extLst>
          </p:cNvPr>
          <p:cNvCxnSpPr>
            <a:cxnSpLocks/>
          </p:cNvCxnSpPr>
          <p:nvPr/>
        </p:nvCxnSpPr>
        <p:spPr>
          <a:xfrm>
            <a:off x="6433410" y="3059747"/>
            <a:ext cx="1042440" cy="0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oogle Shape;2138;p57">
            <a:extLst>
              <a:ext uri="{FF2B5EF4-FFF2-40B4-BE49-F238E27FC236}">
                <a16:creationId xmlns:a16="http://schemas.microsoft.com/office/drawing/2014/main" id="{09D9C3B8-3762-2B52-E570-D6C9DAF9A3AC}"/>
              </a:ext>
            </a:extLst>
          </p:cNvPr>
          <p:cNvGrpSpPr/>
          <p:nvPr/>
        </p:nvGrpSpPr>
        <p:grpSpPr>
          <a:xfrm>
            <a:off x="6128614" y="3868838"/>
            <a:ext cx="305052" cy="511362"/>
            <a:chOff x="7248525" y="3739696"/>
            <a:chExt cx="230531" cy="359790"/>
          </a:xfrm>
        </p:grpSpPr>
        <p:sp>
          <p:nvSpPr>
            <p:cNvPr id="39" name="Google Shape;2139;p57">
              <a:extLst>
                <a:ext uri="{FF2B5EF4-FFF2-40B4-BE49-F238E27FC236}">
                  <a16:creationId xmlns:a16="http://schemas.microsoft.com/office/drawing/2014/main" id="{D04C2823-89BA-BCAD-5E6F-1AD743DCBB7E}"/>
                </a:ext>
              </a:extLst>
            </p:cNvPr>
            <p:cNvSpPr/>
            <p:nvPr/>
          </p:nvSpPr>
          <p:spPr>
            <a:xfrm>
              <a:off x="7248525" y="3739696"/>
              <a:ext cx="230531" cy="359790"/>
            </a:xfrm>
            <a:custGeom>
              <a:avLst/>
              <a:gdLst/>
              <a:ahLst/>
              <a:cxnLst/>
              <a:rect l="l" t="t" r="r" b="b"/>
              <a:pathLst>
                <a:path w="25354" h="39570" extrusionOk="0">
                  <a:moveTo>
                    <a:pt x="19434" y="18"/>
                  </a:moveTo>
                  <a:lnTo>
                    <a:pt x="6338" y="5"/>
                  </a:lnTo>
                  <a:cubicBezTo>
                    <a:pt x="2854" y="0"/>
                    <a:pt x="1" y="2858"/>
                    <a:pt x="1" y="6342"/>
                  </a:cubicBezTo>
                  <a:lnTo>
                    <a:pt x="1" y="19016"/>
                  </a:lnTo>
                  <a:cubicBezTo>
                    <a:pt x="1" y="29006"/>
                    <a:pt x="6280" y="22820"/>
                    <a:pt x="12679" y="39570"/>
                  </a:cubicBezTo>
                  <a:cubicBezTo>
                    <a:pt x="19074" y="22820"/>
                    <a:pt x="25354" y="29006"/>
                    <a:pt x="25354" y="19016"/>
                  </a:cubicBezTo>
                  <a:lnTo>
                    <a:pt x="25354" y="6342"/>
                  </a:lnTo>
                  <a:cubicBezTo>
                    <a:pt x="25354" y="2858"/>
                    <a:pt x="22923" y="18"/>
                    <a:pt x="19434" y="1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40;p57">
              <a:extLst>
                <a:ext uri="{FF2B5EF4-FFF2-40B4-BE49-F238E27FC236}">
                  <a16:creationId xmlns:a16="http://schemas.microsoft.com/office/drawing/2014/main" id="{D0380CC1-DD90-12FA-DF64-E13CB3E52D2B}"/>
                </a:ext>
              </a:extLst>
            </p:cNvPr>
            <p:cNvSpPr/>
            <p:nvPr/>
          </p:nvSpPr>
          <p:spPr>
            <a:xfrm>
              <a:off x="7271639" y="3762810"/>
              <a:ext cx="184350" cy="184387"/>
            </a:xfrm>
            <a:custGeom>
              <a:avLst/>
              <a:gdLst/>
              <a:ahLst/>
              <a:cxnLst/>
              <a:rect l="l" t="t" r="r" b="b"/>
              <a:pathLst>
                <a:path w="20275" h="20279" extrusionOk="0">
                  <a:moveTo>
                    <a:pt x="3738" y="0"/>
                  </a:moveTo>
                  <a:lnTo>
                    <a:pt x="16532" y="0"/>
                  </a:lnTo>
                  <a:cubicBezTo>
                    <a:pt x="18594" y="5"/>
                    <a:pt x="20270" y="1680"/>
                    <a:pt x="20274" y="3742"/>
                  </a:cubicBezTo>
                  <a:lnTo>
                    <a:pt x="20274" y="16536"/>
                  </a:lnTo>
                  <a:cubicBezTo>
                    <a:pt x="20270" y="18598"/>
                    <a:pt x="18594" y="20274"/>
                    <a:pt x="16532" y="20278"/>
                  </a:cubicBezTo>
                  <a:lnTo>
                    <a:pt x="3738" y="20278"/>
                  </a:lnTo>
                  <a:cubicBezTo>
                    <a:pt x="1676" y="20274"/>
                    <a:pt x="5" y="18598"/>
                    <a:pt x="1" y="16536"/>
                  </a:cubicBezTo>
                  <a:lnTo>
                    <a:pt x="1" y="3742"/>
                  </a:lnTo>
                  <a:cubicBezTo>
                    <a:pt x="5" y="1680"/>
                    <a:pt x="1676" y="5"/>
                    <a:pt x="3738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6600"/>
                  </a:solidFill>
                </a:rPr>
                <a:t>1</a:t>
              </a:r>
              <a:endParaRPr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031" name="Google Shape;2138;p57">
            <a:extLst>
              <a:ext uri="{FF2B5EF4-FFF2-40B4-BE49-F238E27FC236}">
                <a16:creationId xmlns:a16="http://schemas.microsoft.com/office/drawing/2014/main" id="{4DE3F1F4-EA4F-D459-B0A5-D493DDF3DDE0}"/>
              </a:ext>
            </a:extLst>
          </p:cNvPr>
          <p:cNvGrpSpPr/>
          <p:nvPr/>
        </p:nvGrpSpPr>
        <p:grpSpPr>
          <a:xfrm>
            <a:off x="7485466" y="3868838"/>
            <a:ext cx="305052" cy="511362"/>
            <a:chOff x="7248525" y="3739696"/>
            <a:chExt cx="230531" cy="359790"/>
          </a:xfrm>
        </p:grpSpPr>
        <p:sp>
          <p:nvSpPr>
            <p:cNvPr id="1032" name="Google Shape;2139;p57">
              <a:extLst>
                <a:ext uri="{FF2B5EF4-FFF2-40B4-BE49-F238E27FC236}">
                  <a16:creationId xmlns:a16="http://schemas.microsoft.com/office/drawing/2014/main" id="{51D466A9-50C8-E456-25E2-CA236F9E1C58}"/>
                </a:ext>
              </a:extLst>
            </p:cNvPr>
            <p:cNvSpPr/>
            <p:nvPr/>
          </p:nvSpPr>
          <p:spPr>
            <a:xfrm>
              <a:off x="7248525" y="3739696"/>
              <a:ext cx="230531" cy="359790"/>
            </a:xfrm>
            <a:custGeom>
              <a:avLst/>
              <a:gdLst/>
              <a:ahLst/>
              <a:cxnLst/>
              <a:rect l="l" t="t" r="r" b="b"/>
              <a:pathLst>
                <a:path w="25354" h="39570" extrusionOk="0">
                  <a:moveTo>
                    <a:pt x="19434" y="18"/>
                  </a:moveTo>
                  <a:lnTo>
                    <a:pt x="6338" y="5"/>
                  </a:lnTo>
                  <a:cubicBezTo>
                    <a:pt x="2854" y="0"/>
                    <a:pt x="1" y="2858"/>
                    <a:pt x="1" y="6342"/>
                  </a:cubicBezTo>
                  <a:lnTo>
                    <a:pt x="1" y="19016"/>
                  </a:lnTo>
                  <a:cubicBezTo>
                    <a:pt x="1" y="29006"/>
                    <a:pt x="6280" y="22820"/>
                    <a:pt x="12679" y="39570"/>
                  </a:cubicBezTo>
                  <a:cubicBezTo>
                    <a:pt x="19074" y="22820"/>
                    <a:pt x="25354" y="29006"/>
                    <a:pt x="25354" y="19016"/>
                  </a:cubicBezTo>
                  <a:lnTo>
                    <a:pt x="25354" y="6342"/>
                  </a:lnTo>
                  <a:cubicBezTo>
                    <a:pt x="25354" y="2858"/>
                    <a:pt x="22923" y="18"/>
                    <a:pt x="19434" y="1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2140;p57">
              <a:extLst>
                <a:ext uri="{FF2B5EF4-FFF2-40B4-BE49-F238E27FC236}">
                  <a16:creationId xmlns:a16="http://schemas.microsoft.com/office/drawing/2014/main" id="{2078D6DD-70C4-D2BD-D161-5CBCE8A4D563}"/>
                </a:ext>
              </a:extLst>
            </p:cNvPr>
            <p:cNvSpPr/>
            <p:nvPr/>
          </p:nvSpPr>
          <p:spPr>
            <a:xfrm>
              <a:off x="7271639" y="3762810"/>
              <a:ext cx="184350" cy="184387"/>
            </a:xfrm>
            <a:custGeom>
              <a:avLst/>
              <a:gdLst/>
              <a:ahLst/>
              <a:cxnLst/>
              <a:rect l="l" t="t" r="r" b="b"/>
              <a:pathLst>
                <a:path w="20275" h="20279" extrusionOk="0">
                  <a:moveTo>
                    <a:pt x="3738" y="0"/>
                  </a:moveTo>
                  <a:lnTo>
                    <a:pt x="16532" y="0"/>
                  </a:lnTo>
                  <a:cubicBezTo>
                    <a:pt x="18594" y="5"/>
                    <a:pt x="20270" y="1680"/>
                    <a:pt x="20274" y="3742"/>
                  </a:cubicBezTo>
                  <a:lnTo>
                    <a:pt x="20274" y="16536"/>
                  </a:lnTo>
                  <a:cubicBezTo>
                    <a:pt x="20270" y="18598"/>
                    <a:pt x="18594" y="20274"/>
                    <a:pt x="16532" y="20278"/>
                  </a:cubicBezTo>
                  <a:lnTo>
                    <a:pt x="3738" y="20278"/>
                  </a:lnTo>
                  <a:cubicBezTo>
                    <a:pt x="1676" y="20274"/>
                    <a:pt x="5" y="18598"/>
                    <a:pt x="1" y="16536"/>
                  </a:cubicBezTo>
                  <a:lnTo>
                    <a:pt x="1" y="3742"/>
                  </a:lnTo>
                  <a:cubicBezTo>
                    <a:pt x="5" y="1680"/>
                    <a:pt x="1676" y="5"/>
                    <a:pt x="3738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6600"/>
                  </a:solidFill>
                </a:rPr>
                <a:t>2</a:t>
              </a:r>
              <a:endParaRPr dirty="0">
                <a:solidFill>
                  <a:srgbClr val="0066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4" name="TextBox 1033">
                <a:extLst>
                  <a:ext uri="{FF2B5EF4-FFF2-40B4-BE49-F238E27FC236}">
                    <a16:creationId xmlns:a16="http://schemas.microsoft.com/office/drawing/2014/main" id="{457FCC88-ED77-A3CF-27E7-9444EABE3981}"/>
                  </a:ext>
                </a:extLst>
              </p:cNvPr>
              <p:cNvSpPr txBox="1"/>
              <p:nvPr/>
            </p:nvSpPr>
            <p:spPr>
              <a:xfrm>
                <a:off x="6571393" y="3783355"/>
                <a:ext cx="776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≥3.6</m:t>
                      </m:r>
                    </m:oMath>
                  </m:oMathPara>
                </a14:m>
                <a:endParaRPr lang="el-GR" dirty="0">
                  <a:solidFill>
                    <a:schemeClr val="tx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34" name="TextBox 1033">
                <a:extLst>
                  <a:ext uri="{FF2B5EF4-FFF2-40B4-BE49-F238E27FC236}">
                    <a16:creationId xmlns:a16="http://schemas.microsoft.com/office/drawing/2014/main" id="{457FCC88-ED77-A3CF-27E7-9444EABE3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393" y="3783355"/>
                <a:ext cx="77634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5" name="Ευθύγραμμο βέλος σύνδεσης 1034">
            <a:extLst>
              <a:ext uri="{FF2B5EF4-FFF2-40B4-BE49-F238E27FC236}">
                <a16:creationId xmlns:a16="http://schemas.microsoft.com/office/drawing/2014/main" id="{F56283AA-A044-7DC7-7A0D-0C7F6FEF051E}"/>
              </a:ext>
            </a:extLst>
          </p:cNvPr>
          <p:cNvCxnSpPr>
            <a:cxnSpLocks/>
          </p:cNvCxnSpPr>
          <p:nvPr/>
        </p:nvCxnSpPr>
        <p:spPr>
          <a:xfrm>
            <a:off x="6433410" y="4053032"/>
            <a:ext cx="1042440" cy="0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6" name="TextBox 1035">
                <a:extLst>
                  <a:ext uri="{FF2B5EF4-FFF2-40B4-BE49-F238E27FC236}">
                    <a16:creationId xmlns:a16="http://schemas.microsoft.com/office/drawing/2014/main" id="{9991832F-CDEE-5BC2-894A-5A78567E43CA}"/>
                  </a:ext>
                </a:extLst>
              </p:cNvPr>
              <p:cNvSpPr txBox="1"/>
              <p:nvPr/>
            </p:nvSpPr>
            <p:spPr>
              <a:xfrm>
                <a:off x="2575113" y="3097240"/>
                <a:ext cx="11400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=3.605</m:t>
                      </m:r>
                    </m:oMath>
                  </m:oMathPara>
                </a14:m>
                <a:endParaRPr lang="el-GR" dirty="0">
                  <a:solidFill>
                    <a:schemeClr val="tx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36" name="TextBox 1035">
                <a:extLst>
                  <a:ext uri="{FF2B5EF4-FFF2-40B4-BE49-F238E27FC236}">
                    <a16:creationId xmlns:a16="http://schemas.microsoft.com/office/drawing/2014/main" id="{9991832F-CDEE-5BC2-894A-5A78567E4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113" y="3097240"/>
                <a:ext cx="114004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7" name="Ευθύγραμμο βέλος σύνδεσης 1036">
            <a:extLst>
              <a:ext uri="{FF2B5EF4-FFF2-40B4-BE49-F238E27FC236}">
                <a16:creationId xmlns:a16="http://schemas.microsoft.com/office/drawing/2014/main" id="{B57C5A83-764C-E399-84DD-90BED80316A8}"/>
              </a:ext>
            </a:extLst>
          </p:cNvPr>
          <p:cNvCxnSpPr>
            <a:cxnSpLocks/>
          </p:cNvCxnSpPr>
          <p:nvPr/>
        </p:nvCxnSpPr>
        <p:spPr>
          <a:xfrm>
            <a:off x="2109378" y="3004581"/>
            <a:ext cx="2799462" cy="1551604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Ευθύγραμμο βέλος σύνδεσης 1037">
            <a:extLst>
              <a:ext uri="{FF2B5EF4-FFF2-40B4-BE49-F238E27FC236}">
                <a16:creationId xmlns:a16="http://schemas.microsoft.com/office/drawing/2014/main" id="{8651569C-4964-0E6E-BCF3-F07D2D7BA200}"/>
              </a:ext>
            </a:extLst>
          </p:cNvPr>
          <p:cNvCxnSpPr>
            <a:cxnSpLocks/>
          </p:cNvCxnSpPr>
          <p:nvPr/>
        </p:nvCxnSpPr>
        <p:spPr>
          <a:xfrm flipV="1">
            <a:off x="2109378" y="1931887"/>
            <a:ext cx="2799461" cy="6768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0" name="TextBox 1039">
                <a:extLst>
                  <a:ext uri="{FF2B5EF4-FFF2-40B4-BE49-F238E27FC236}">
                    <a16:creationId xmlns:a16="http://schemas.microsoft.com/office/drawing/2014/main" id="{DA6853A6-FB8D-FDE3-E1CC-9E41707F1B96}"/>
                  </a:ext>
                </a:extLst>
              </p:cNvPr>
              <p:cNvSpPr txBox="1"/>
              <p:nvPr/>
            </p:nvSpPr>
            <p:spPr>
              <a:xfrm>
                <a:off x="3343716" y="2198120"/>
                <a:ext cx="11400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=3.162</m:t>
                      </m:r>
                    </m:oMath>
                  </m:oMathPara>
                </a14:m>
                <a:endParaRPr lang="el-GR" dirty="0">
                  <a:solidFill>
                    <a:schemeClr val="tx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40" name="TextBox 1039">
                <a:extLst>
                  <a:ext uri="{FF2B5EF4-FFF2-40B4-BE49-F238E27FC236}">
                    <a16:creationId xmlns:a16="http://schemas.microsoft.com/office/drawing/2014/main" id="{DA6853A6-FB8D-FDE3-E1CC-9E41707F1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716" y="2198120"/>
                <a:ext cx="114004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1" name="TextBox 1040">
                <a:extLst>
                  <a:ext uri="{FF2B5EF4-FFF2-40B4-BE49-F238E27FC236}">
                    <a16:creationId xmlns:a16="http://schemas.microsoft.com/office/drawing/2014/main" id="{94663F05-B068-C86B-9048-97CD2377410D}"/>
                  </a:ext>
                </a:extLst>
              </p:cNvPr>
              <p:cNvSpPr txBox="1"/>
              <p:nvPr/>
            </p:nvSpPr>
            <p:spPr>
              <a:xfrm>
                <a:off x="4908838" y="3082606"/>
                <a:ext cx="11400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l-GR" dirty="0">
                  <a:solidFill>
                    <a:schemeClr val="tx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41" name="TextBox 1040">
                <a:extLst>
                  <a:ext uri="{FF2B5EF4-FFF2-40B4-BE49-F238E27FC236}">
                    <a16:creationId xmlns:a16="http://schemas.microsoft.com/office/drawing/2014/main" id="{94663F05-B068-C86B-9048-97CD23774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838" y="3082606"/>
                <a:ext cx="1140047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8" name="Ευθύγραμμο βέλος σύνδεσης 1047">
            <a:extLst>
              <a:ext uri="{FF2B5EF4-FFF2-40B4-BE49-F238E27FC236}">
                <a16:creationId xmlns:a16="http://schemas.microsoft.com/office/drawing/2014/main" id="{CB6948A0-DBAF-E93A-B791-FB93455D8378}"/>
              </a:ext>
            </a:extLst>
          </p:cNvPr>
          <p:cNvCxnSpPr>
            <a:cxnSpLocks/>
          </p:cNvCxnSpPr>
          <p:nvPr/>
        </p:nvCxnSpPr>
        <p:spPr>
          <a:xfrm flipH="1" flipV="1">
            <a:off x="5190435" y="2211799"/>
            <a:ext cx="1" cy="2064473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668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86709513-EC2B-2B76-EE1F-08550595E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38AB4C89-B965-80F1-E91E-8EA80E4EC1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5142" y="236210"/>
            <a:ext cx="827609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Description</a:t>
            </a:r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F58041C0-1674-82C0-6AAB-A48B09C916F1}"/>
              </a:ext>
            </a:extLst>
          </p:cNvPr>
          <p:cNvGrpSpPr/>
          <p:nvPr/>
        </p:nvGrpSpPr>
        <p:grpSpPr>
          <a:xfrm>
            <a:off x="1611150" y="610478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2A1DB5AC-DD51-0F3D-8322-4467D8CF6F64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8D1A28CF-7F0C-C419-378C-EF70D2C56AA6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7659AF56-920F-9DC5-2D94-B08735466D69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6C52B2E7-8410-FD3C-8F71-B99A173EBAE3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DB4C3DDC-97DA-F7DD-0A16-7099EBE13FA8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Οβάλ 11">
            <a:extLst>
              <a:ext uri="{FF2B5EF4-FFF2-40B4-BE49-F238E27FC236}">
                <a16:creationId xmlns:a16="http://schemas.microsoft.com/office/drawing/2014/main" id="{06C5FDEA-C026-AE89-A2BD-53F5C935DE9D}"/>
              </a:ext>
            </a:extLst>
          </p:cNvPr>
          <p:cNvSpPr/>
          <p:nvPr/>
        </p:nvSpPr>
        <p:spPr>
          <a:xfrm>
            <a:off x="1628666" y="3399745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l-GR" dirty="0"/>
          </a:p>
        </p:txBody>
      </p:sp>
      <p:sp>
        <p:nvSpPr>
          <p:cNvPr id="32" name="Google Shape;151;p28">
            <a:extLst>
              <a:ext uri="{FF2B5EF4-FFF2-40B4-BE49-F238E27FC236}">
                <a16:creationId xmlns:a16="http://schemas.microsoft.com/office/drawing/2014/main" id="{2E42E1F7-9992-AEC6-4F67-0B17E5C8CC4D}"/>
              </a:ext>
            </a:extLst>
          </p:cNvPr>
          <p:cNvSpPr txBox="1">
            <a:spLocks/>
          </p:cNvSpPr>
          <p:nvPr/>
        </p:nvSpPr>
        <p:spPr>
          <a:xfrm>
            <a:off x="703494" y="809286"/>
            <a:ext cx="7839386" cy="39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By adjusting the placement of the facilities within the same sites, we obtain the optimal solution.</a:t>
            </a:r>
          </a:p>
        </p:txBody>
      </p:sp>
      <p:sp>
        <p:nvSpPr>
          <p:cNvPr id="33" name="Οβάλ 32">
            <a:extLst>
              <a:ext uri="{FF2B5EF4-FFF2-40B4-BE49-F238E27FC236}">
                <a16:creationId xmlns:a16="http://schemas.microsoft.com/office/drawing/2014/main" id="{38E49D13-1E6F-231C-89A8-6C4E70B2801E}"/>
              </a:ext>
            </a:extLst>
          </p:cNvPr>
          <p:cNvSpPr/>
          <p:nvPr/>
        </p:nvSpPr>
        <p:spPr>
          <a:xfrm>
            <a:off x="1628666" y="4274511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l-GR" dirty="0"/>
          </a:p>
        </p:txBody>
      </p:sp>
      <p:sp>
        <p:nvSpPr>
          <p:cNvPr id="34" name="Οβάλ 33">
            <a:extLst>
              <a:ext uri="{FF2B5EF4-FFF2-40B4-BE49-F238E27FC236}">
                <a16:creationId xmlns:a16="http://schemas.microsoft.com/office/drawing/2014/main" id="{37E02E31-FB0E-DA7A-F23E-FB7540D228D6}"/>
              </a:ext>
            </a:extLst>
          </p:cNvPr>
          <p:cNvSpPr/>
          <p:nvPr/>
        </p:nvSpPr>
        <p:spPr>
          <a:xfrm>
            <a:off x="1628665" y="2524979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35" name="Οβάλ 34">
            <a:extLst>
              <a:ext uri="{FF2B5EF4-FFF2-40B4-BE49-F238E27FC236}">
                <a16:creationId xmlns:a16="http://schemas.microsoft.com/office/drawing/2014/main" id="{27EA5070-C9D2-1D83-6A4F-173F53E1591F}"/>
              </a:ext>
            </a:extLst>
          </p:cNvPr>
          <p:cNvSpPr/>
          <p:nvPr/>
        </p:nvSpPr>
        <p:spPr>
          <a:xfrm>
            <a:off x="1628665" y="1650213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40" name="Οβάλ 39">
            <a:extLst>
              <a:ext uri="{FF2B5EF4-FFF2-40B4-BE49-F238E27FC236}">
                <a16:creationId xmlns:a16="http://schemas.microsoft.com/office/drawing/2014/main" id="{770305FD-5093-FD7B-A624-A90A8A92677B}"/>
              </a:ext>
            </a:extLst>
          </p:cNvPr>
          <p:cNvSpPr/>
          <p:nvPr/>
        </p:nvSpPr>
        <p:spPr>
          <a:xfrm>
            <a:off x="3758583" y="3396234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10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41" name="Οβάλ 40">
            <a:extLst>
              <a:ext uri="{FF2B5EF4-FFF2-40B4-BE49-F238E27FC236}">
                <a16:creationId xmlns:a16="http://schemas.microsoft.com/office/drawing/2014/main" id="{B67230FF-B784-D5CE-0C8A-DC89D1E83603}"/>
              </a:ext>
            </a:extLst>
          </p:cNvPr>
          <p:cNvSpPr/>
          <p:nvPr/>
        </p:nvSpPr>
        <p:spPr>
          <a:xfrm>
            <a:off x="2780527" y="4278022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  <a:endParaRPr lang="el-GR" dirty="0"/>
          </a:p>
        </p:txBody>
      </p:sp>
      <p:sp>
        <p:nvSpPr>
          <p:cNvPr id="42" name="Οβάλ 41">
            <a:extLst>
              <a:ext uri="{FF2B5EF4-FFF2-40B4-BE49-F238E27FC236}">
                <a16:creationId xmlns:a16="http://schemas.microsoft.com/office/drawing/2014/main" id="{ECB5BF5C-3AFE-0C87-BB5A-172986BEE840}"/>
              </a:ext>
            </a:extLst>
          </p:cNvPr>
          <p:cNvSpPr/>
          <p:nvPr/>
        </p:nvSpPr>
        <p:spPr>
          <a:xfrm>
            <a:off x="2780526" y="2528490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5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43" name="Οβάλ 42">
            <a:extLst>
              <a:ext uri="{FF2B5EF4-FFF2-40B4-BE49-F238E27FC236}">
                <a16:creationId xmlns:a16="http://schemas.microsoft.com/office/drawing/2014/main" id="{1312C5CA-98BC-B7E0-F4FD-24CD664BADDC}"/>
              </a:ext>
            </a:extLst>
          </p:cNvPr>
          <p:cNvSpPr/>
          <p:nvPr/>
        </p:nvSpPr>
        <p:spPr>
          <a:xfrm>
            <a:off x="2780526" y="1653724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44" name="Οβάλ 43">
            <a:extLst>
              <a:ext uri="{FF2B5EF4-FFF2-40B4-BE49-F238E27FC236}">
                <a16:creationId xmlns:a16="http://schemas.microsoft.com/office/drawing/2014/main" id="{D316BC99-506E-105C-BEA9-D527D36DCE33}"/>
              </a:ext>
            </a:extLst>
          </p:cNvPr>
          <p:cNvSpPr/>
          <p:nvPr/>
        </p:nvSpPr>
        <p:spPr>
          <a:xfrm>
            <a:off x="2780526" y="3403256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l-GR" dirty="0"/>
          </a:p>
        </p:txBody>
      </p:sp>
      <p:sp>
        <p:nvSpPr>
          <p:cNvPr id="45" name="Οβάλ 44">
            <a:extLst>
              <a:ext uri="{FF2B5EF4-FFF2-40B4-BE49-F238E27FC236}">
                <a16:creationId xmlns:a16="http://schemas.microsoft.com/office/drawing/2014/main" id="{7C3DBAFF-A86E-2A9C-0303-73BB76EC6BF8}"/>
              </a:ext>
            </a:extLst>
          </p:cNvPr>
          <p:cNvSpPr/>
          <p:nvPr/>
        </p:nvSpPr>
        <p:spPr>
          <a:xfrm>
            <a:off x="3756980" y="4271000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  <a:endParaRPr lang="el-GR" dirty="0"/>
          </a:p>
        </p:txBody>
      </p:sp>
      <p:sp>
        <p:nvSpPr>
          <p:cNvPr id="46" name="Οβάλ 45">
            <a:extLst>
              <a:ext uri="{FF2B5EF4-FFF2-40B4-BE49-F238E27FC236}">
                <a16:creationId xmlns:a16="http://schemas.microsoft.com/office/drawing/2014/main" id="{8C594CDD-5E78-197E-3607-7350F7A0EAE7}"/>
              </a:ext>
            </a:extLst>
          </p:cNvPr>
          <p:cNvSpPr/>
          <p:nvPr/>
        </p:nvSpPr>
        <p:spPr>
          <a:xfrm>
            <a:off x="3756979" y="2521468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l-GR" dirty="0"/>
          </a:p>
        </p:txBody>
      </p:sp>
      <p:sp>
        <p:nvSpPr>
          <p:cNvPr id="47" name="Οβάλ 46">
            <a:extLst>
              <a:ext uri="{FF2B5EF4-FFF2-40B4-BE49-F238E27FC236}">
                <a16:creationId xmlns:a16="http://schemas.microsoft.com/office/drawing/2014/main" id="{DD3C0C8E-5ED8-BEE1-6EF6-D27E0ED75388}"/>
              </a:ext>
            </a:extLst>
          </p:cNvPr>
          <p:cNvSpPr/>
          <p:nvPr/>
        </p:nvSpPr>
        <p:spPr>
          <a:xfrm>
            <a:off x="3756979" y="1646702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48" name="Οβάλ 47">
            <a:extLst>
              <a:ext uri="{FF2B5EF4-FFF2-40B4-BE49-F238E27FC236}">
                <a16:creationId xmlns:a16="http://schemas.microsoft.com/office/drawing/2014/main" id="{76C86596-19AB-CC81-1A44-3B336A838335}"/>
              </a:ext>
            </a:extLst>
          </p:cNvPr>
          <p:cNvSpPr/>
          <p:nvPr/>
        </p:nvSpPr>
        <p:spPr>
          <a:xfrm>
            <a:off x="4908841" y="3399745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l-GR" dirty="0"/>
          </a:p>
        </p:txBody>
      </p:sp>
      <p:sp>
        <p:nvSpPr>
          <p:cNvPr id="49" name="Οβάλ 48">
            <a:extLst>
              <a:ext uri="{FF2B5EF4-FFF2-40B4-BE49-F238E27FC236}">
                <a16:creationId xmlns:a16="http://schemas.microsoft.com/office/drawing/2014/main" id="{0B8D7B11-DE7B-9897-6664-20DB7250EB75}"/>
              </a:ext>
            </a:extLst>
          </p:cNvPr>
          <p:cNvSpPr/>
          <p:nvPr/>
        </p:nvSpPr>
        <p:spPr>
          <a:xfrm>
            <a:off x="4908841" y="4274511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50" name="Οβάλ 49">
            <a:extLst>
              <a:ext uri="{FF2B5EF4-FFF2-40B4-BE49-F238E27FC236}">
                <a16:creationId xmlns:a16="http://schemas.microsoft.com/office/drawing/2014/main" id="{425C3739-E7F3-71E4-8EA8-8C6ABDF11B17}"/>
              </a:ext>
            </a:extLst>
          </p:cNvPr>
          <p:cNvSpPr/>
          <p:nvPr/>
        </p:nvSpPr>
        <p:spPr>
          <a:xfrm>
            <a:off x="4908840" y="2524979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l-GR" dirty="0"/>
          </a:p>
        </p:txBody>
      </p:sp>
      <p:sp>
        <p:nvSpPr>
          <p:cNvPr id="51" name="Οβάλ 50">
            <a:extLst>
              <a:ext uri="{FF2B5EF4-FFF2-40B4-BE49-F238E27FC236}">
                <a16:creationId xmlns:a16="http://schemas.microsoft.com/office/drawing/2014/main" id="{47A4C45B-136A-992E-977E-3FD2749AE2CD}"/>
              </a:ext>
            </a:extLst>
          </p:cNvPr>
          <p:cNvSpPr/>
          <p:nvPr/>
        </p:nvSpPr>
        <p:spPr>
          <a:xfrm>
            <a:off x="4908840" y="1650213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C00000"/>
              </a:solidFill>
            </a:endParaRPr>
          </a:p>
        </p:txBody>
      </p:sp>
      <p:grpSp>
        <p:nvGrpSpPr>
          <p:cNvPr id="3" name="Google Shape;2138;p57">
            <a:extLst>
              <a:ext uri="{FF2B5EF4-FFF2-40B4-BE49-F238E27FC236}">
                <a16:creationId xmlns:a16="http://schemas.microsoft.com/office/drawing/2014/main" id="{1C7E60FB-8AF7-1705-EB82-EDD081E8EA68}"/>
              </a:ext>
            </a:extLst>
          </p:cNvPr>
          <p:cNvGrpSpPr/>
          <p:nvPr/>
        </p:nvGrpSpPr>
        <p:grpSpPr>
          <a:xfrm>
            <a:off x="1757734" y="2552721"/>
            <a:ext cx="305052" cy="511362"/>
            <a:chOff x="7248525" y="3739696"/>
            <a:chExt cx="230531" cy="359790"/>
          </a:xfrm>
        </p:grpSpPr>
        <p:sp>
          <p:nvSpPr>
            <p:cNvPr id="4" name="Google Shape;2139;p57">
              <a:extLst>
                <a:ext uri="{FF2B5EF4-FFF2-40B4-BE49-F238E27FC236}">
                  <a16:creationId xmlns:a16="http://schemas.microsoft.com/office/drawing/2014/main" id="{B305FE64-38B1-2496-4C30-9F726210B7FC}"/>
                </a:ext>
              </a:extLst>
            </p:cNvPr>
            <p:cNvSpPr/>
            <p:nvPr/>
          </p:nvSpPr>
          <p:spPr>
            <a:xfrm>
              <a:off x="7248525" y="3739696"/>
              <a:ext cx="230531" cy="359790"/>
            </a:xfrm>
            <a:custGeom>
              <a:avLst/>
              <a:gdLst/>
              <a:ahLst/>
              <a:cxnLst/>
              <a:rect l="l" t="t" r="r" b="b"/>
              <a:pathLst>
                <a:path w="25354" h="39570" extrusionOk="0">
                  <a:moveTo>
                    <a:pt x="19434" y="18"/>
                  </a:moveTo>
                  <a:lnTo>
                    <a:pt x="6338" y="5"/>
                  </a:lnTo>
                  <a:cubicBezTo>
                    <a:pt x="2854" y="0"/>
                    <a:pt x="1" y="2858"/>
                    <a:pt x="1" y="6342"/>
                  </a:cubicBezTo>
                  <a:lnTo>
                    <a:pt x="1" y="19016"/>
                  </a:lnTo>
                  <a:cubicBezTo>
                    <a:pt x="1" y="29006"/>
                    <a:pt x="6280" y="22820"/>
                    <a:pt x="12679" y="39570"/>
                  </a:cubicBezTo>
                  <a:cubicBezTo>
                    <a:pt x="19074" y="22820"/>
                    <a:pt x="25354" y="29006"/>
                    <a:pt x="25354" y="19016"/>
                  </a:cubicBezTo>
                  <a:lnTo>
                    <a:pt x="25354" y="6342"/>
                  </a:lnTo>
                  <a:cubicBezTo>
                    <a:pt x="25354" y="2858"/>
                    <a:pt x="22923" y="18"/>
                    <a:pt x="19434" y="1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140;p57">
              <a:extLst>
                <a:ext uri="{FF2B5EF4-FFF2-40B4-BE49-F238E27FC236}">
                  <a16:creationId xmlns:a16="http://schemas.microsoft.com/office/drawing/2014/main" id="{091E68BC-465A-F5FF-5219-A7DDA862CF48}"/>
                </a:ext>
              </a:extLst>
            </p:cNvPr>
            <p:cNvSpPr/>
            <p:nvPr/>
          </p:nvSpPr>
          <p:spPr>
            <a:xfrm>
              <a:off x="7271639" y="3762810"/>
              <a:ext cx="184350" cy="184387"/>
            </a:xfrm>
            <a:custGeom>
              <a:avLst/>
              <a:gdLst/>
              <a:ahLst/>
              <a:cxnLst/>
              <a:rect l="l" t="t" r="r" b="b"/>
              <a:pathLst>
                <a:path w="20275" h="20279" extrusionOk="0">
                  <a:moveTo>
                    <a:pt x="3738" y="0"/>
                  </a:moveTo>
                  <a:lnTo>
                    <a:pt x="16532" y="0"/>
                  </a:lnTo>
                  <a:cubicBezTo>
                    <a:pt x="18594" y="5"/>
                    <a:pt x="20270" y="1680"/>
                    <a:pt x="20274" y="3742"/>
                  </a:cubicBezTo>
                  <a:lnTo>
                    <a:pt x="20274" y="16536"/>
                  </a:lnTo>
                  <a:cubicBezTo>
                    <a:pt x="20270" y="18598"/>
                    <a:pt x="18594" y="20274"/>
                    <a:pt x="16532" y="20278"/>
                  </a:cubicBezTo>
                  <a:lnTo>
                    <a:pt x="3738" y="20278"/>
                  </a:lnTo>
                  <a:cubicBezTo>
                    <a:pt x="1676" y="20274"/>
                    <a:pt x="5" y="18598"/>
                    <a:pt x="1" y="16536"/>
                  </a:cubicBezTo>
                  <a:lnTo>
                    <a:pt x="1" y="3742"/>
                  </a:lnTo>
                  <a:cubicBezTo>
                    <a:pt x="5" y="1680"/>
                    <a:pt x="1676" y="5"/>
                    <a:pt x="3738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6600"/>
                  </a:solidFill>
                </a:rPr>
                <a:t>1</a:t>
              </a:r>
              <a:endParaRPr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6" name="Google Shape;2138;p57">
            <a:extLst>
              <a:ext uri="{FF2B5EF4-FFF2-40B4-BE49-F238E27FC236}">
                <a16:creationId xmlns:a16="http://schemas.microsoft.com/office/drawing/2014/main" id="{0AAB357F-06A7-78E5-5CA7-D9A7F3169F65}"/>
              </a:ext>
            </a:extLst>
          </p:cNvPr>
          <p:cNvGrpSpPr/>
          <p:nvPr/>
        </p:nvGrpSpPr>
        <p:grpSpPr>
          <a:xfrm>
            <a:off x="5037909" y="1677955"/>
            <a:ext cx="305052" cy="511362"/>
            <a:chOff x="7248525" y="3739696"/>
            <a:chExt cx="230531" cy="359790"/>
          </a:xfrm>
        </p:grpSpPr>
        <p:sp>
          <p:nvSpPr>
            <p:cNvPr id="7" name="Google Shape;2139;p57">
              <a:extLst>
                <a:ext uri="{FF2B5EF4-FFF2-40B4-BE49-F238E27FC236}">
                  <a16:creationId xmlns:a16="http://schemas.microsoft.com/office/drawing/2014/main" id="{269832E0-1EF8-EAA3-57AB-32454B792039}"/>
                </a:ext>
              </a:extLst>
            </p:cNvPr>
            <p:cNvSpPr/>
            <p:nvPr/>
          </p:nvSpPr>
          <p:spPr>
            <a:xfrm>
              <a:off x="7248525" y="3739696"/>
              <a:ext cx="230531" cy="359790"/>
            </a:xfrm>
            <a:custGeom>
              <a:avLst/>
              <a:gdLst/>
              <a:ahLst/>
              <a:cxnLst/>
              <a:rect l="l" t="t" r="r" b="b"/>
              <a:pathLst>
                <a:path w="25354" h="39570" extrusionOk="0">
                  <a:moveTo>
                    <a:pt x="19434" y="18"/>
                  </a:moveTo>
                  <a:lnTo>
                    <a:pt x="6338" y="5"/>
                  </a:lnTo>
                  <a:cubicBezTo>
                    <a:pt x="2854" y="0"/>
                    <a:pt x="1" y="2858"/>
                    <a:pt x="1" y="6342"/>
                  </a:cubicBezTo>
                  <a:lnTo>
                    <a:pt x="1" y="19016"/>
                  </a:lnTo>
                  <a:cubicBezTo>
                    <a:pt x="1" y="29006"/>
                    <a:pt x="6280" y="22820"/>
                    <a:pt x="12679" y="39570"/>
                  </a:cubicBezTo>
                  <a:cubicBezTo>
                    <a:pt x="19074" y="22820"/>
                    <a:pt x="25354" y="29006"/>
                    <a:pt x="25354" y="19016"/>
                  </a:cubicBezTo>
                  <a:lnTo>
                    <a:pt x="25354" y="6342"/>
                  </a:lnTo>
                  <a:cubicBezTo>
                    <a:pt x="25354" y="2858"/>
                    <a:pt x="22923" y="18"/>
                    <a:pt x="19434" y="1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40;p57">
              <a:extLst>
                <a:ext uri="{FF2B5EF4-FFF2-40B4-BE49-F238E27FC236}">
                  <a16:creationId xmlns:a16="http://schemas.microsoft.com/office/drawing/2014/main" id="{119F79D2-546E-2EBE-4EDD-27A8BE8698CE}"/>
                </a:ext>
              </a:extLst>
            </p:cNvPr>
            <p:cNvSpPr/>
            <p:nvPr/>
          </p:nvSpPr>
          <p:spPr>
            <a:xfrm>
              <a:off x="7271639" y="3762810"/>
              <a:ext cx="184350" cy="184387"/>
            </a:xfrm>
            <a:custGeom>
              <a:avLst/>
              <a:gdLst/>
              <a:ahLst/>
              <a:cxnLst/>
              <a:rect l="l" t="t" r="r" b="b"/>
              <a:pathLst>
                <a:path w="20275" h="20279" extrusionOk="0">
                  <a:moveTo>
                    <a:pt x="3738" y="0"/>
                  </a:moveTo>
                  <a:lnTo>
                    <a:pt x="16532" y="0"/>
                  </a:lnTo>
                  <a:cubicBezTo>
                    <a:pt x="18594" y="5"/>
                    <a:pt x="20270" y="1680"/>
                    <a:pt x="20274" y="3742"/>
                  </a:cubicBezTo>
                  <a:lnTo>
                    <a:pt x="20274" y="16536"/>
                  </a:lnTo>
                  <a:cubicBezTo>
                    <a:pt x="20270" y="18598"/>
                    <a:pt x="18594" y="20274"/>
                    <a:pt x="16532" y="20278"/>
                  </a:cubicBezTo>
                  <a:lnTo>
                    <a:pt x="3738" y="20278"/>
                  </a:lnTo>
                  <a:cubicBezTo>
                    <a:pt x="1676" y="20274"/>
                    <a:pt x="5" y="18598"/>
                    <a:pt x="1" y="16536"/>
                  </a:cubicBezTo>
                  <a:lnTo>
                    <a:pt x="1" y="3742"/>
                  </a:lnTo>
                  <a:cubicBezTo>
                    <a:pt x="5" y="1680"/>
                    <a:pt x="1676" y="5"/>
                    <a:pt x="3738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6600"/>
                  </a:solidFill>
                </a:rPr>
                <a:t>0</a:t>
              </a:r>
              <a:endParaRPr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9" name="Google Shape;2138;p57">
            <a:extLst>
              <a:ext uri="{FF2B5EF4-FFF2-40B4-BE49-F238E27FC236}">
                <a16:creationId xmlns:a16="http://schemas.microsoft.com/office/drawing/2014/main" id="{AFD0E3A2-328D-E8B0-DF9E-C3476E20A336}"/>
              </a:ext>
            </a:extLst>
          </p:cNvPr>
          <p:cNvGrpSpPr/>
          <p:nvPr/>
        </p:nvGrpSpPr>
        <p:grpSpPr>
          <a:xfrm>
            <a:off x="5037909" y="4319463"/>
            <a:ext cx="305052" cy="511362"/>
            <a:chOff x="7248525" y="3739696"/>
            <a:chExt cx="230531" cy="359790"/>
          </a:xfrm>
        </p:grpSpPr>
        <p:sp>
          <p:nvSpPr>
            <p:cNvPr id="10" name="Google Shape;2139;p57">
              <a:extLst>
                <a:ext uri="{FF2B5EF4-FFF2-40B4-BE49-F238E27FC236}">
                  <a16:creationId xmlns:a16="http://schemas.microsoft.com/office/drawing/2014/main" id="{C34F28F4-1767-3915-A6F2-5D7415CDB684}"/>
                </a:ext>
              </a:extLst>
            </p:cNvPr>
            <p:cNvSpPr/>
            <p:nvPr/>
          </p:nvSpPr>
          <p:spPr>
            <a:xfrm>
              <a:off x="7248525" y="3739696"/>
              <a:ext cx="230531" cy="359790"/>
            </a:xfrm>
            <a:custGeom>
              <a:avLst/>
              <a:gdLst/>
              <a:ahLst/>
              <a:cxnLst/>
              <a:rect l="l" t="t" r="r" b="b"/>
              <a:pathLst>
                <a:path w="25354" h="39570" extrusionOk="0">
                  <a:moveTo>
                    <a:pt x="19434" y="18"/>
                  </a:moveTo>
                  <a:lnTo>
                    <a:pt x="6338" y="5"/>
                  </a:lnTo>
                  <a:cubicBezTo>
                    <a:pt x="2854" y="0"/>
                    <a:pt x="1" y="2858"/>
                    <a:pt x="1" y="6342"/>
                  </a:cubicBezTo>
                  <a:lnTo>
                    <a:pt x="1" y="19016"/>
                  </a:lnTo>
                  <a:cubicBezTo>
                    <a:pt x="1" y="29006"/>
                    <a:pt x="6280" y="22820"/>
                    <a:pt x="12679" y="39570"/>
                  </a:cubicBezTo>
                  <a:cubicBezTo>
                    <a:pt x="19074" y="22820"/>
                    <a:pt x="25354" y="29006"/>
                    <a:pt x="25354" y="19016"/>
                  </a:cubicBezTo>
                  <a:lnTo>
                    <a:pt x="25354" y="6342"/>
                  </a:lnTo>
                  <a:cubicBezTo>
                    <a:pt x="25354" y="2858"/>
                    <a:pt x="22923" y="18"/>
                    <a:pt x="19434" y="1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40;p57">
              <a:extLst>
                <a:ext uri="{FF2B5EF4-FFF2-40B4-BE49-F238E27FC236}">
                  <a16:creationId xmlns:a16="http://schemas.microsoft.com/office/drawing/2014/main" id="{8C3B27DF-D418-1F6D-9F50-D3D9B8B6BEAD}"/>
                </a:ext>
              </a:extLst>
            </p:cNvPr>
            <p:cNvSpPr/>
            <p:nvPr/>
          </p:nvSpPr>
          <p:spPr>
            <a:xfrm>
              <a:off x="7271639" y="3762810"/>
              <a:ext cx="184350" cy="184387"/>
            </a:xfrm>
            <a:custGeom>
              <a:avLst/>
              <a:gdLst/>
              <a:ahLst/>
              <a:cxnLst/>
              <a:rect l="l" t="t" r="r" b="b"/>
              <a:pathLst>
                <a:path w="20275" h="20279" extrusionOk="0">
                  <a:moveTo>
                    <a:pt x="3738" y="0"/>
                  </a:moveTo>
                  <a:lnTo>
                    <a:pt x="16532" y="0"/>
                  </a:lnTo>
                  <a:cubicBezTo>
                    <a:pt x="18594" y="5"/>
                    <a:pt x="20270" y="1680"/>
                    <a:pt x="20274" y="3742"/>
                  </a:cubicBezTo>
                  <a:lnTo>
                    <a:pt x="20274" y="16536"/>
                  </a:lnTo>
                  <a:cubicBezTo>
                    <a:pt x="20270" y="18598"/>
                    <a:pt x="18594" y="20274"/>
                    <a:pt x="16532" y="20278"/>
                  </a:cubicBezTo>
                  <a:lnTo>
                    <a:pt x="3738" y="20278"/>
                  </a:lnTo>
                  <a:cubicBezTo>
                    <a:pt x="1676" y="20274"/>
                    <a:pt x="5" y="18598"/>
                    <a:pt x="1" y="16536"/>
                  </a:cubicBezTo>
                  <a:lnTo>
                    <a:pt x="1" y="3742"/>
                  </a:lnTo>
                  <a:cubicBezTo>
                    <a:pt x="5" y="1680"/>
                    <a:pt x="1676" y="5"/>
                    <a:pt x="3738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6600"/>
                  </a:solidFill>
                </a:rPr>
                <a:t>2</a:t>
              </a:r>
              <a:endParaRPr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8" name="Google Shape;2138;p57">
            <a:extLst>
              <a:ext uri="{FF2B5EF4-FFF2-40B4-BE49-F238E27FC236}">
                <a16:creationId xmlns:a16="http://schemas.microsoft.com/office/drawing/2014/main" id="{A02A6DB4-4E5E-CF5B-1D31-8C51C2C1CC90}"/>
              </a:ext>
            </a:extLst>
          </p:cNvPr>
          <p:cNvGrpSpPr/>
          <p:nvPr/>
        </p:nvGrpSpPr>
        <p:grpSpPr>
          <a:xfrm>
            <a:off x="6128614" y="1850016"/>
            <a:ext cx="305052" cy="511362"/>
            <a:chOff x="7248525" y="3739696"/>
            <a:chExt cx="230531" cy="359790"/>
          </a:xfrm>
        </p:grpSpPr>
        <p:sp>
          <p:nvSpPr>
            <p:cNvPr id="19" name="Google Shape;2139;p57">
              <a:extLst>
                <a:ext uri="{FF2B5EF4-FFF2-40B4-BE49-F238E27FC236}">
                  <a16:creationId xmlns:a16="http://schemas.microsoft.com/office/drawing/2014/main" id="{BFDAD5E1-5F25-A11C-A125-C976BB7EA123}"/>
                </a:ext>
              </a:extLst>
            </p:cNvPr>
            <p:cNvSpPr/>
            <p:nvPr/>
          </p:nvSpPr>
          <p:spPr>
            <a:xfrm>
              <a:off x="7248525" y="3739696"/>
              <a:ext cx="230531" cy="359790"/>
            </a:xfrm>
            <a:custGeom>
              <a:avLst/>
              <a:gdLst/>
              <a:ahLst/>
              <a:cxnLst/>
              <a:rect l="l" t="t" r="r" b="b"/>
              <a:pathLst>
                <a:path w="25354" h="39570" extrusionOk="0">
                  <a:moveTo>
                    <a:pt x="19434" y="18"/>
                  </a:moveTo>
                  <a:lnTo>
                    <a:pt x="6338" y="5"/>
                  </a:lnTo>
                  <a:cubicBezTo>
                    <a:pt x="2854" y="0"/>
                    <a:pt x="1" y="2858"/>
                    <a:pt x="1" y="6342"/>
                  </a:cubicBezTo>
                  <a:lnTo>
                    <a:pt x="1" y="19016"/>
                  </a:lnTo>
                  <a:cubicBezTo>
                    <a:pt x="1" y="29006"/>
                    <a:pt x="6280" y="22820"/>
                    <a:pt x="12679" y="39570"/>
                  </a:cubicBezTo>
                  <a:cubicBezTo>
                    <a:pt x="19074" y="22820"/>
                    <a:pt x="25354" y="29006"/>
                    <a:pt x="25354" y="19016"/>
                  </a:cubicBezTo>
                  <a:lnTo>
                    <a:pt x="25354" y="6342"/>
                  </a:lnTo>
                  <a:cubicBezTo>
                    <a:pt x="25354" y="2858"/>
                    <a:pt x="22923" y="18"/>
                    <a:pt x="19434" y="1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40;p57">
              <a:extLst>
                <a:ext uri="{FF2B5EF4-FFF2-40B4-BE49-F238E27FC236}">
                  <a16:creationId xmlns:a16="http://schemas.microsoft.com/office/drawing/2014/main" id="{06CDE164-FF7E-9B37-56BD-035A92D96F67}"/>
                </a:ext>
              </a:extLst>
            </p:cNvPr>
            <p:cNvSpPr/>
            <p:nvPr/>
          </p:nvSpPr>
          <p:spPr>
            <a:xfrm>
              <a:off x="7271639" y="3762810"/>
              <a:ext cx="184350" cy="184387"/>
            </a:xfrm>
            <a:custGeom>
              <a:avLst/>
              <a:gdLst/>
              <a:ahLst/>
              <a:cxnLst/>
              <a:rect l="l" t="t" r="r" b="b"/>
              <a:pathLst>
                <a:path w="20275" h="20279" extrusionOk="0">
                  <a:moveTo>
                    <a:pt x="3738" y="0"/>
                  </a:moveTo>
                  <a:lnTo>
                    <a:pt x="16532" y="0"/>
                  </a:lnTo>
                  <a:cubicBezTo>
                    <a:pt x="18594" y="5"/>
                    <a:pt x="20270" y="1680"/>
                    <a:pt x="20274" y="3742"/>
                  </a:cubicBezTo>
                  <a:lnTo>
                    <a:pt x="20274" y="16536"/>
                  </a:lnTo>
                  <a:cubicBezTo>
                    <a:pt x="20270" y="18598"/>
                    <a:pt x="18594" y="20274"/>
                    <a:pt x="16532" y="20278"/>
                  </a:cubicBezTo>
                  <a:lnTo>
                    <a:pt x="3738" y="20278"/>
                  </a:lnTo>
                  <a:cubicBezTo>
                    <a:pt x="1676" y="20274"/>
                    <a:pt x="5" y="18598"/>
                    <a:pt x="1" y="16536"/>
                  </a:cubicBezTo>
                  <a:lnTo>
                    <a:pt x="1" y="3742"/>
                  </a:lnTo>
                  <a:cubicBezTo>
                    <a:pt x="5" y="1680"/>
                    <a:pt x="1676" y="5"/>
                    <a:pt x="3738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6600"/>
                  </a:solidFill>
                </a:rPr>
                <a:t>0</a:t>
              </a:r>
              <a:endParaRPr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21" name="Google Shape;2138;p57">
            <a:extLst>
              <a:ext uri="{FF2B5EF4-FFF2-40B4-BE49-F238E27FC236}">
                <a16:creationId xmlns:a16="http://schemas.microsoft.com/office/drawing/2014/main" id="{C93810D0-1B1A-FE1F-8DC7-BEA5DEF03DFD}"/>
              </a:ext>
            </a:extLst>
          </p:cNvPr>
          <p:cNvGrpSpPr/>
          <p:nvPr/>
        </p:nvGrpSpPr>
        <p:grpSpPr>
          <a:xfrm>
            <a:off x="7485466" y="1850016"/>
            <a:ext cx="305052" cy="511362"/>
            <a:chOff x="7248525" y="3739696"/>
            <a:chExt cx="230531" cy="359790"/>
          </a:xfrm>
        </p:grpSpPr>
        <p:sp>
          <p:nvSpPr>
            <p:cNvPr id="22" name="Google Shape;2139;p57">
              <a:extLst>
                <a:ext uri="{FF2B5EF4-FFF2-40B4-BE49-F238E27FC236}">
                  <a16:creationId xmlns:a16="http://schemas.microsoft.com/office/drawing/2014/main" id="{647DB05B-5336-119C-5499-014F60E83389}"/>
                </a:ext>
              </a:extLst>
            </p:cNvPr>
            <p:cNvSpPr/>
            <p:nvPr/>
          </p:nvSpPr>
          <p:spPr>
            <a:xfrm>
              <a:off x="7248525" y="3739696"/>
              <a:ext cx="230531" cy="359790"/>
            </a:xfrm>
            <a:custGeom>
              <a:avLst/>
              <a:gdLst/>
              <a:ahLst/>
              <a:cxnLst/>
              <a:rect l="l" t="t" r="r" b="b"/>
              <a:pathLst>
                <a:path w="25354" h="39570" extrusionOk="0">
                  <a:moveTo>
                    <a:pt x="19434" y="18"/>
                  </a:moveTo>
                  <a:lnTo>
                    <a:pt x="6338" y="5"/>
                  </a:lnTo>
                  <a:cubicBezTo>
                    <a:pt x="2854" y="0"/>
                    <a:pt x="1" y="2858"/>
                    <a:pt x="1" y="6342"/>
                  </a:cubicBezTo>
                  <a:lnTo>
                    <a:pt x="1" y="19016"/>
                  </a:lnTo>
                  <a:cubicBezTo>
                    <a:pt x="1" y="29006"/>
                    <a:pt x="6280" y="22820"/>
                    <a:pt x="12679" y="39570"/>
                  </a:cubicBezTo>
                  <a:cubicBezTo>
                    <a:pt x="19074" y="22820"/>
                    <a:pt x="25354" y="29006"/>
                    <a:pt x="25354" y="19016"/>
                  </a:cubicBezTo>
                  <a:lnTo>
                    <a:pt x="25354" y="6342"/>
                  </a:lnTo>
                  <a:cubicBezTo>
                    <a:pt x="25354" y="2858"/>
                    <a:pt x="22923" y="18"/>
                    <a:pt x="19434" y="1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40;p57">
              <a:extLst>
                <a:ext uri="{FF2B5EF4-FFF2-40B4-BE49-F238E27FC236}">
                  <a16:creationId xmlns:a16="http://schemas.microsoft.com/office/drawing/2014/main" id="{50BF544C-76E3-66E1-B719-6CE821F36990}"/>
                </a:ext>
              </a:extLst>
            </p:cNvPr>
            <p:cNvSpPr/>
            <p:nvPr/>
          </p:nvSpPr>
          <p:spPr>
            <a:xfrm>
              <a:off x="7271639" y="3762810"/>
              <a:ext cx="184350" cy="184387"/>
            </a:xfrm>
            <a:custGeom>
              <a:avLst/>
              <a:gdLst/>
              <a:ahLst/>
              <a:cxnLst/>
              <a:rect l="l" t="t" r="r" b="b"/>
              <a:pathLst>
                <a:path w="20275" h="20279" extrusionOk="0">
                  <a:moveTo>
                    <a:pt x="3738" y="0"/>
                  </a:moveTo>
                  <a:lnTo>
                    <a:pt x="16532" y="0"/>
                  </a:lnTo>
                  <a:cubicBezTo>
                    <a:pt x="18594" y="5"/>
                    <a:pt x="20270" y="1680"/>
                    <a:pt x="20274" y="3742"/>
                  </a:cubicBezTo>
                  <a:lnTo>
                    <a:pt x="20274" y="16536"/>
                  </a:lnTo>
                  <a:cubicBezTo>
                    <a:pt x="20270" y="18598"/>
                    <a:pt x="18594" y="20274"/>
                    <a:pt x="16532" y="20278"/>
                  </a:cubicBezTo>
                  <a:lnTo>
                    <a:pt x="3738" y="20278"/>
                  </a:lnTo>
                  <a:cubicBezTo>
                    <a:pt x="1676" y="20274"/>
                    <a:pt x="5" y="18598"/>
                    <a:pt x="1" y="16536"/>
                  </a:cubicBezTo>
                  <a:lnTo>
                    <a:pt x="1" y="3742"/>
                  </a:lnTo>
                  <a:cubicBezTo>
                    <a:pt x="5" y="1680"/>
                    <a:pt x="1676" y="5"/>
                    <a:pt x="3738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6600"/>
                  </a:solidFill>
                </a:rPr>
                <a:t>1</a:t>
              </a:r>
              <a:endParaRPr dirty="0">
                <a:solidFill>
                  <a:srgbClr val="0066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A59E26-7B88-F667-A267-919E270AD07B}"/>
                  </a:ext>
                </a:extLst>
              </p:cNvPr>
              <p:cNvSpPr txBox="1"/>
              <p:nvPr/>
            </p:nvSpPr>
            <p:spPr>
              <a:xfrm>
                <a:off x="6571393" y="1764533"/>
                <a:ext cx="776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l-GR" dirty="0">
                  <a:solidFill>
                    <a:schemeClr val="tx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A59E26-7B88-F667-A267-919E270AD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393" y="1764533"/>
                <a:ext cx="776346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Ευθύγραμμο βέλος σύνδεσης 24">
            <a:extLst>
              <a:ext uri="{FF2B5EF4-FFF2-40B4-BE49-F238E27FC236}">
                <a16:creationId xmlns:a16="http://schemas.microsoft.com/office/drawing/2014/main" id="{804CCE22-D283-95B9-EE14-C21DC342F0BE}"/>
              </a:ext>
            </a:extLst>
          </p:cNvPr>
          <p:cNvCxnSpPr>
            <a:cxnSpLocks/>
          </p:cNvCxnSpPr>
          <p:nvPr/>
        </p:nvCxnSpPr>
        <p:spPr>
          <a:xfrm>
            <a:off x="6433410" y="2034210"/>
            <a:ext cx="1042440" cy="0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oogle Shape;2138;p57">
            <a:extLst>
              <a:ext uri="{FF2B5EF4-FFF2-40B4-BE49-F238E27FC236}">
                <a16:creationId xmlns:a16="http://schemas.microsoft.com/office/drawing/2014/main" id="{0D6AFBCC-A644-6597-4362-1EC8554C2222}"/>
              </a:ext>
            </a:extLst>
          </p:cNvPr>
          <p:cNvGrpSpPr/>
          <p:nvPr/>
        </p:nvGrpSpPr>
        <p:grpSpPr>
          <a:xfrm>
            <a:off x="6128614" y="2875553"/>
            <a:ext cx="305052" cy="511362"/>
            <a:chOff x="7248525" y="3739696"/>
            <a:chExt cx="230531" cy="359790"/>
          </a:xfrm>
        </p:grpSpPr>
        <p:sp>
          <p:nvSpPr>
            <p:cNvPr id="27" name="Google Shape;2139;p57">
              <a:extLst>
                <a:ext uri="{FF2B5EF4-FFF2-40B4-BE49-F238E27FC236}">
                  <a16:creationId xmlns:a16="http://schemas.microsoft.com/office/drawing/2014/main" id="{944E7C2A-40D0-706F-0C55-2810D5D8A0E6}"/>
                </a:ext>
              </a:extLst>
            </p:cNvPr>
            <p:cNvSpPr/>
            <p:nvPr/>
          </p:nvSpPr>
          <p:spPr>
            <a:xfrm>
              <a:off x="7248525" y="3739696"/>
              <a:ext cx="230531" cy="359790"/>
            </a:xfrm>
            <a:custGeom>
              <a:avLst/>
              <a:gdLst/>
              <a:ahLst/>
              <a:cxnLst/>
              <a:rect l="l" t="t" r="r" b="b"/>
              <a:pathLst>
                <a:path w="25354" h="39570" extrusionOk="0">
                  <a:moveTo>
                    <a:pt x="19434" y="18"/>
                  </a:moveTo>
                  <a:lnTo>
                    <a:pt x="6338" y="5"/>
                  </a:lnTo>
                  <a:cubicBezTo>
                    <a:pt x="2854" y="0"/>
                    <a:pt x="1" y="2858"/>
                    <a:pt x="1" y="6342"/>
                  </a:cubicBezTo>
                  <a:lnTo>
                    <a:pt x="1" y="19016"/>
                  </a:lnTo>
                  <a:cubicBezTo>
                    <a:pt x="1" y="29006"/>
                    <a:pt x="6280" y="22820"/>
                    <a:pt x="12679" y="39570"/>
                  </a:cubicBezTo>
                  <a:cubicBezTo>
                    <a:pt x="19074" y="22820"/>
                    <a:pt x="25354" y="29006"/>
                    <a:pt x="25354" y="19016"/>
                  </a:cubicBezTo>
                  <a:lnTo>
                    <a:pt x="25354" y="6342"/>
                  </a:lnTo>
                  <a:cubicBezTo>
                    <a:pt x="25354" y="2858"/>
                    <a:pt x="22923" y="18"/>
                    <a:pt x="19434" y="1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40;p57">
              <a:extLst>
                <a:ext uri="{FF2B5EF4-FFF2-40B4-BE49-F238E27FC236}">
                  <a16:creationId xmlns:a16="http://schemas.microsoft.com/office/drawing/2014/main" id="{9FF4432D-5AC4-5103-7348-041FC95C4621}"/>
                </a:ext>
              </a:extLst>
            </p:cNvPr>
            <p:cNvSpPr/>
            <p:nvPr/>
          </p:nvSpPr>
          <p:spPr>
            <a:xfrm>
              <a:off x="7271639" y="3762810"/>
              <a:ext cx="184350" cy="184387"/>
            </a:xfrm>
            <a:custGeom>
              <a:avLst/>
              <a:gdLst/>
              <a:ahLst/>
              <a:cxnLst/>
              <a:rect l="l" t="t" r="r" b="b"/>
              <a:pathLst>
                <a:path w="20275" h="20279" extrusionOk="0">
                  <a:moveTo>
                    <a:pt x="3738" y="0"/>
                  </a:moveTo>
                  <a:lnTo>
                    <a:pt x="16532" y="0"/>
                  </a:lnTo>
                  <a:cubicBezTo>
                    <a:pt x="18594" y="5"/>
                    <a:pt x="20270" y="1680"/>
                    <a:pt x="20274" y="3742"/>
                  </a:cubicBezTo>
                  <a:lnTo>
                    <a:pt x="20274" y="16536"/>
                  </a:lnTo>
                  <a:cubicBezTo>
                    <a:pt x="20270" y="18598"/>
                    <a:pt x="18594" y="20274"/>
                    <a:pt x="16532" y="20278"/>
                  </a:cubicBezTo>
                  <a:lnTo>
                    <a:pt x="3738" y="20278"/>
                  </a:lnTo>
                  <a:cubicBezTo>
                    <a:pt x="1676" y="20274"/>
                    <a:pt x="5" y="18598"/>
                    <a:pt x="1" y="16536"/>
                  </a:cubicBezTo>
                  <a:lnTo>
                    <a:pt x="1" y="3742"/>
                  </a:lnTo>
                  <a:cubicBezTo>
                    <a:pt x="5" y="1680"/>
                    <a:pt x="1676" y="5"/>
                    <a:pt x="3738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6600"/>
                  </a:solidFill>
                </a:rPr>
                <a:t>0</a:t>
              </a:r>
              <a:endParaRPr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29" name="Google Shape;2138;p57">
            <a:extLst>
              <a:ext uri="{FF2B5EF4-FFF2-40B4-BE49-F238E27FC236}">
                <a16:creationId xmlns:a16="http://schemas.microsoft.com/office/drawing/2014/main" id="{2C1E7247-A66D-0611-A628-85F7F1A3E3AB}"/>
              </a:ext>
            </a:extLst>
          </p:cNvPr>
          <p:cNvGrpSpPr/>
          <p:nvPr/>
        </p:nvGrpSpPr>
        <p:grpSpPr>
          <a:xfrm>
            <a:off x="7485466" y="2875553"/>
            <a:ext cx="305052" cy="511362"/>
            <a:chOff x="7248525" y="3739696"/>
            <a:chExt cx="230531" cy="359790"/>
          </a:xfrm>
        </p:grpSpPr>
        <p:sp>
          <p:nvSpPr>
            <p:cNvPr id="30" name="Google Shape;2139;p57">
              <a:extLst>
                <a:ext uri="{FF2B5EF4-FFF2-40B4-BE49-F238E27FC236}">
                  <a16:creationId xmlns:a16="http://schemas.microsoft.com/office/drawing/2014/main" id="{4F74785E-EC30-D2E8-5857-9AC85B10EAC1}"/>
                </a:ext>
              </a:extLst>
            </p:cNvPr>
            <p:cNvSpPr/>
            <p:nvPr/>
          </p:nvSpPr>
          <p:spPr>
            <a:xfrm>
              <a:off x="7248525" y="3739696"/>
              <a:ext cx="230531" cy="359790"/>
            </a:xfrm>
            <a:custGeom>
              <a:avLst/>
              <a:gdLst/>
              <a:ahLst/>
              <a:cxnLst/>
              <a:rect l="l" t="t" r="r" b="b"/>
              <a:pathLst>
                <a:path w="25354" h="39570" extrusionOk="0">
                  <a:moveTo>
                    <a:pt x="19434" y="18"/>
                  </a:moveTo>
                  <a:lnTo>
                    <a:pt x="6338" y="5"/>
                  </a:lnTo>
                  <a:cubicBezTo>
                    <a:pt x="2854" y="0"/>
                    <a:pt x="1" y="2858"/>
                    <a:pt x="1" y="6342"/>
                  </a:cubicBezTo>
                  <a:lnTo>
                    <a:pt x="1" y="19016"/>
                  </a:lnTo>
                  <a:cubicBezTo>
                    <a:pt x="1" y="29006"/>
                    <a:pt x="6280" y="22820"/>
                    <a:pt x="12679" y="39570"/>
                  </a:cubicBezTo>
                  <a:cubicBezTo>
                    <a:pt x="19074" y="22820"/>
                    <a:pt x="25354" y="29006"/>
                    <a:pt x="25354" y="19016"/>
                  </a:cubicBezTo>
                  <a:lnTo>
                    <a:pt x="25354" y="6342"/>
                  </a:lnTo>
                  <a:cubicBezTo>
                    <a:pt x="25354" y="2858"/>
                    <a:pt x="22923" y="18"/>
                    <a:pt x="19434" y="1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40;p57">
              <a:extLst>
                <a:ext uri="{FF2B5EF4-FFF2-40B4-BE49-F238E27FC236}">
                  <a16:creationId xmlns:a16="http://schemas.microsoft.com/office/drawing/2014/main" id="{195A3468-1C38-4DEB-9F2B-2000D8C06D71}"/>
                </a:ext>
              </a:extLst>
            </p:cNvPr>
            <p:cNvSpPr/>
            <p:nvPr/>
          </p:nvSpPr>
          <p:spPr>
            <a:xfrm>
              <a:off x="7271639" y="3762810"/>
              <a:ext cx="184350" cy="184387"/>
            </a:xfrm>
            <a:custGeom>
              <a:avLst/>
              <a:gdLst/>
              <a:ahLst/>
              <a:cxnLst/>
              <a:rect l="l" t="t" r="r" b="b"/>
              <a:pathLst>
                <a:path w="20275" h="20279" extrusionOk="0">
                  <a:moveTo>
                    <a:pt x="3738" y="0"/>
                  </a:moveTo>
                  <a:lnTo>
                    <a:pt x="16532" y="0"/>
                  </a:lnTo>
                  <a:cubicBezTo>
                    <a:pt x="18594" y="5"/>
                    <a:pt x="20270" y="1680"/>
                    <a:pt x="20274" y="3742"/>
                  </a:cubicBezTo>
                  <a:lnTo>
                    <a:pt x="20274" y="16536"/>
                  </a:lnTo>
                  <a:cubicBezTo>
                    <a:pt x="20270" y="18598"/>
                    <a:pt x="18594" y="20274"/>
                    <a:pt x="16532" y="20278"/>
                  </a:cubicBezTo>
                  <a:lnTo>
                    <a:pt x="3738" y="20278"/>
                  </a:lnTo>
                  <a:cubicBezTo>
                    <a:pt x="1676" y="20274"/>
                    <a:pt x="5" y="18598"/>
                    <a:pt x="1" y="16536"/>
                  </a:cubicBezTo>
                  <a:lnTo>
                    <a:pt x="1" y="3742"/>
                  </a:lnTo>
                  <a:cubicBezTo>
                    <a:pt x="5" y="1680"/>
                    <a:pt x="1676" y="5"/>
                    <a:pt x="3738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6600"/>
                  </a:solidFill>
                </a:rPr>
                <a:t>2</a:t>
              </a:r>
              <a:endParaRPr dirty="0">
                <a:solidFill>
                  <a:srgbClr val="0066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292CA0D-5D7D-0BAC-CCFA-00202BCFAE3E}"/>
                  </a:ext>
                </a:extLst>
              </p:cNvPr>
              <p:cNvSpPr txBox="1"/>
              <p:nvPr/>
            </p:nvSpPr>
            <p:spPr>
              <a:xfrm>
                <a:off x="6571393" y="2790070"/>
                <a:ext cx="776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l-GR" dirty="0">
                  <a:solidFill>
                    <a:schemeClr val="tx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292CA0D-5D7D-0BAC-CCFA-00202BCFA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393" y="2790070"/>
                <a:ext cx="77634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Ευθύγραμμο βέλος σύνδεσης 36">
            <a:extLst>
              <a:ext uri="{FF2B5EF4-FFF2-40B4-BE49-F238E27FC236}">
                <a16:creationId xmlns:a16="http://schemas.microsoft.com/office/drawing/2014/main" id="{86FC7A21-B35C-10AB-26B8-9A18AC278656}"/>
              </a:ext>
            </a:extLst>
          </p:cNvPr>
          <p:cNvCxnSpPr>
            <a:cxnSpLocks/>
          </p:cNvCxnSpPr>
          <p:nvPr/>
        </p:nvCxnSpPr>
        <p:spPr>
          <a:xfrm>
            <a:off x="6433410" y="3059747"/>
            <a:ext cx="1042440" cy="0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oogle Shape;2138;p57">
            <a:extLst>
              <a:ext uri="{FF2B5EF4-FFF2-40B4-BE49-F238E27FC236}">
                <a16:creationId xmlns:a16="http://schemas.microsoft.com/office/drawing/2014/main" id="{8B9BBAE3-1040-F0EE-1A2F-167F991ED09A}"/>
              </a:ext>
            </a:extLst>
          </p:cNvPr>
          <p:cNvGrpSpPr/>
          <p:nvPr/>
        </p:nvGrpSpPr>
        <p:grpSpPr>
          <a:xfrm>
            <a:off x="6128614" y="3868838"/>
            <a:ext cx="305052" cy="511362"/>
            <a:chOff x="7248525" y="3739696"/>
            <a:chExt cx="230531" cy="359790"/>
          </a:xfrm>
        </p:grpSpPr>
        <p:sp>
          <p:nvSpPr>
            <p:cNvPr id="39" name="Google Shape;2139;p57">
              <a:extLst>
                <a:ext uri="{FF2B5EF4-FFF2-40B4-BE49-F238E27FC236}">
                  <a16:creationId xmlns:a16="http://schemas.microsoft.com/office/drawing/2014/main" id="{39B01732-BDB1-75BB-E8CD-AF4B413AF8B3}"/>
                </a:ext>
              </a:extLst>
            </p:cNvPr>
            <p:cNvSpPr/>
            <p:nvPr/>
          </p:nvSpPr>
          <p:spPr>
            <a:xfrm>
              <a:off x="7248525" y="3739696"/>
              <a:ext cx="230531" cy="359790"/>
            </a:xfrm>
            <a:custGeom>
              <a:avLst/>
              <a:gdLst/>
              <a:ahLst/>
              <a:cxnLst/>
              <a:rect l="l" t="t" r="r" b="b"/>
              <a:pathLst>
                <a:path w="25354" h="39570" extrusionOk="0">
                  <a:moveTo>
                    <a:pt x="19434" y="18"/>
                  </a:moveTo>
                  <a:lnTo>
                    <a:pt x="6338" y="5"/>
                  </a:lnTo>
                  <a:cubicBezTo>
                    <a:pt x="2854" y="0"/>
                    <a:pt x="1" y="2858"/>
                    <a:pt x="1" y="6342"/>
                  </a:cubicBezTo>
                  <a:lnTo>
                    <a:pt x="1" y="19016"/>
                  </a:lnTo>
                  <a:cubicBezTo>
                    <a:pt x="1" y="29006"/>
                    <a:pt x="6280" y="22820"/>
                    <a:pt x="12679" y="39570"/>
                  </a:cubicBezTo>
                  <a:cubicBezTo>
                    <a:pt x="19074" y="22820"/>
                    <a:pt x="25354" y="29006"/>
                    <a:pt x="25354" y="19016"/>
                  </a:cubicBezTo>
                  <a:lnTo>
                    <a:pt x="25354" y="6342"/>
                  </a:lnTo>
                  <a:cubicBezTo>
                    <a:pt x="25354" y="2858"/>
                    <a:pt x="22923" y="18"/>
                    <a:pt x="19434" y="1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40;p57">
              <a:extLst>
                <a:ext uri="{FF2B5EF4-FFF2-40B4-BE49-F238E27FC236}">
                  <a16:creationId xmlns:a16="http://schemas.microsoft.com/office/drawing/2014/main" id="{EEB1D3B6-65EC-5E70-DAFD-FE829FAC7096}"/>
                </a:ext>
              </a:extLst>
            </p:cNvPr>
            <p:cNvSpPr/>
            <p:nvPr/>
          </p:nvSpPr>
          <p:spPr>
            <a:xfrm>
              <a:off x="7271639" y="3762810"/>
              <a:ext cx="184350" cy="184387"/>
            </a:xfrm>
            <a:custGeom>
              <a:avLst/>
              <a:gdLst/>
              <a:ahLst/>
              <a:cxnLst/>
              <a:rect l="l" t="t" r="r" b="b"/>
              <a:pathLst>
                <a:path w="20275" h="20279" extrusionOk="0">
                  <a:moveTo>
                    <a:pt x="3738" y="0"/>
                  </a:moveTo>
                  <a:lnTo>
                    <a:pt x="16532" y="0"/>
                  </a:lnTo>
                  <a:cubicBezTo>
                    <a:pt x="18594" y="5"/>
                    <a:pt x="20270" y="1680"/>
                    <a:pt x="20274" y="3742"/>
                  </a:cubicBezTo>
                  <a:lnTo>
                    <a:pt x="20274" y="16536"/>
                  </a:lnTo>
                  <a:cubicBezTo>
                    <a:pt x="20270" y="18598"/>
                    <a:pt x="18594" y="20274"/>
                    <a:pt x="16532" y="20278"/>
                  </a:cubicBezTo>
                  <a:lnTo>
                    <a:pt x="3738" y="20278"/>
                  </a:lnTo>
                  <a:cubicBezTo>
                    <a:pt x="1676" y="20274"/>
                    <a:pt x="5" y="18598"/>
                    <a:pt x="1" y="16536"/>
                  </a:cubicBezTo>
                  <a:lnTo>
                    <a:pt x="1" y="3742"/>
                  </a:lnTo>
                  <a:cubicBezTo>
                    <a:pt x="5" y="1680"/>
                    <a:pt x="1676" y="5"/>
                    <a:pt x="3738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6600"/>
                  </a:solidFill>
                </a:rPr>
                <a:t>1</a:t>
              </a:r>
              <a:endParaRPr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031" name="Google Shape;2138;p57">
            <a:extLst>
              <a:ext uri="{FF2B5EF4-FFF2-40B4-BE49-F238E27FC236}">
                <a16:creationId xmlns:a16="http://schemas.microsoft.com/office/drawing/2014/main" id="{D571D1B3-9B38-C9DF-5F71-377609ACC4F1}"/>
              </a:ext>
            </a:extLst>
          </p:cNvPr>
          <p:cNvGrpSpPr/>
          <p:nvPr/>
        </p:nvGrpSpPr>
        <p:grpSpPr>
          <a:xfrm>
            <a:off x="7485466" y="3868838"/>
            <a:ext cx="305052" cy="511362"/>
            <a:chOff x="7248525" y="3739696"/>
            <a:chExt cx="230531" cy="359790"/>
          </a:xfrm>
        </p:grpSpPr>
        <p:sp>
          <p:nvSpPr>
            <p:cNvPr id="1032" name="Google Shape;2139;p57">
              <a:extLst>
                <a:ext uri="{FF2B5EF4-FFF2-40B4-BE49-F238E27FC236}">
                  <a16:creationId xmlns:a16="http://schemas.microsoft.com/office/drawing/2014/main" id="{E1DE00F4-A095-0AEE-A59F-D38312A46919}"/>
                </a:ext>
              </a:extLst>
            </p:cNvPr>
            <p:cNvSpPr/>
            <p:nvPr/>
          </p:nvSpPr>
          <p:spPr>
            <a:xfrm>
              <a:off x="7248525" y="3739696"/>
              <a:ext cx="230531" cy="359790"/>
            </a:xfrm>
            <a:custGeom>
              <a:avLst/>
              <a:gdLst/>
              <a:ahLst/>
              <a:cxnLst/>
              <a:rect l="l" t="t" r="r" b="b"/>
              <a:pathLst>
                <a:path w="25354" h="39570" extrusionOk="0">
                  <a:moveTo>
                    <a:pt x="19434" y="18"/>
                  </a:moveTo>
                  <a:lnTo>
                    <a:pt x="6338" y="5"/>
                  </a:lnTo>
                  <a:cubicBezTo>
                    <a:pt x="2854" y="0"/>
                    <a:pt x="1" y="2858"/>
                    <a:pt x="1" y="6342"/>
                  </a:cubicBezTo>
                  <a:lnTo>
                    <a:pt x="1" y="19016"/>
                  </a:lnTo>
                  <a:cubicBezTo>
                    <a:pt x="1" y="29006"/>
                    <a:pt x="6280" y="22820"/>
                    <a:pt x="12679" y="39570"/>
                  </a:cubicBezTo>
                  <a:cubicBezTo>
                    <a:pt x="19074" y="22820"/>
                    <a:pt x="25354" y="29006"/>
                    <a:pt x="25354" y="19016"/>
                  </a:cubicBezTo>
                  <a:lnTo>
                    <a:pt x="25354" y="6342"/>
                  </a:lnTo>
                  <a:cubicBezTo>
                    <a:pt x="25354" y="2858"/>
                    <a:pt x="22923" y="18"/>
                    <a:pt x="19434" y="1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2140;p57">
              <a:extLst>
                <a:ext uri="{FF2B5EF4-FFF2-40B4-BE49-F238E27FC236}">
                  <a16:creationId xmlns:a16="http://schemas.microsoft.com/office/drawing/2014/main" id="{CC56CDDA-0CCA-1A2E-226F-FD66C22C9F87}"/>
                </a:ext>
              </a:extLst>
            </p:cNvPr>
            <p:cNvSpPr/>
            <p:nvPr/>
          </p:nvSpPr>
          <p:spPr>
            <a:xfrm>
              <a:off x="7271639" y="3762810"/>
              <a:ext cx="184350" cy="184387"/>
            </a:xfrm>
            <a:custGeom>
              <a:avLst/>
              <a:gdLst/>
              <a:ahLst/>
              <a:cxnLst/>
              <a:rect l="l" t="t" r="r" b="b"/>
              <a:pathLst>
                <a:path w="20275" h="20279" extrusionOk="0">
                  <a:moveTo>
                    <a:pt x="3738" y="0"/>
                  </a:moveTo>
                  <a:lnTo>
                    <a:pt x="16532" y="0"/>
                  </a:lnTo>
                  <a:cubicBezTo>
                    <a:pt x="18594" y="5"/>
                    <a:pt x="20270" y="1680"/>
                    <a:pt x="20274" y="3742"/>
                  </a:cubicBezTo>
                  <a:lnTo>
                    <a:pt x="20274" y="16536"/>
                  </a:lnTo>
                  <a:cubicBezTo>
                    <a:pt x="20270" y="18598"/>
                    <a:pt x="18594" y="20274"/>
                    <a:pt x="16532" y="20278"/>
                  </a:cubicBezTo>
                  <a:lnTo>
                    <a:pt x="3738" y="20278"/>
                  </a:lnTo>
                  <a:cubicBezTo>
                    <a:pt x="1676" y="20274"/>
                    <a:pt x="5" y="18598"/>
                    <a:pt x="1" y="16536"/>
                  </a:cubicBezTo>
                  <a:lnTo>
                    <a:pt x="1" y="3742"/>
                  </a:lnTo>
                  <a:cubicBezTo>
                    <a:pt x="5" y="1680"/>
                    <a:pt x="1676" y="5"/>
                    <a:pt x="3738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6600"/>
                  </a:solidFill>
                </a:rPr>
                <a:t>2</a:t>
              </a:r>
              <a:endParaRPr dirty="0">
                <a:solidFill>
                  <a:srgbClr val="0066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4" name="TextBox 1033">
                <a:extLst>
                  <a:ext uri="{FF2B5EF4-FFF2-40B4-BE49-F238E27FC236}">
                    <a16:creationId xmlns:a16="http://schemas.microsoft.com/office/drawing/2014/main" id="{CF6068E1-0CC0-A92E-5FA2-DBC39D467491}"/>
                  </a:ext>
                </a:extLst>
              </p:cNvPr>
              <p:cNvSpPr txBox="1"/>
              <p:nvPr/>
            </p:nvSpPr>
            <p:spPr>
              <a:xfrm>
                <a:off x="6571393" y="3783355"/>
                <a:ext cx="776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≥3.6</m:t>
                      </m:r>
                    </m:oMath>
                  </m:oMathPara>
                </a14:m>
                <a:endParaRPr lang="el-GR" dirty="0">
                  <a:solidFill>
                    <a:schemeClr val="tx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34" name="TextBox 1033">
                <a:extLst>
                  <a:ext uri="{FF2B5EF4-FFF2-40B4-BE49-F238E27FC236}">
                    <a16:creationId xmlns:a16="http://schemas.microsoft.com/office/drawing/2014/main" id="{CF6068E1-0CC0-A92E-5FA2-DBC39D467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393" y="3783355"/>
                <a:ext cx="77634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5" name="Ευθύγραμμο βέλος σύνδεσης 1034">
            <a:extLst>
              <a:ext uri="{FF2B5EF4-FFF2-40B4-BE49-F238E27FC236}">
                <a16:creationId xmlns:a16="http://schemas.microsoft.com/office/drawing/2014/main" id="{557C5BE8-990A-9B36-F641-F598F3A6F4DB}"/>
              </a:ext>
            </a:extLst>
          </p:cNvPr>
          <p:cNvCxnSpPr>
            <a:cxnSpLocks/>
          </p:cNvCxnSpPr>
          <p:nvPr/>
        </p:nvCxnSpPr>
        <p:spPr>
          <a:xfrm>
            <a:off x="6433410" y="4053032"/>
            <a:ext cx="1042440" cy="0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366156-A96A-B223-6555-041CADCF326C}"/>
                  </a:ext>
                </a:extLst>
              </p:cNvPr>
              <p:cNvSpPr txBox="1"/>
              <p:nvPr/>
            </p:nvSpPr>
            <p:spPr>
              <a:xfrm>
                <a:off x="2575113" y="3097240"/>
                <a:ext cx="11400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=3.605</m:t>
                      </m:r>
                    </m:oMath>
                  </m:oMathPara>
                </a14:m>
                <a:endParaRPr lang="el-GR" dirty="0">
                  <a:solidFill>
                    <a:schemeClr val="tx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366156-A96A-B223-6555-041CADCF3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113" y="3097240"/>
                <a:ext cx="114004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Ευθύγραμμο βέλος σύνδεσης 16">
            <a:extLst>
              <a:ext uri="{FF2B5EF4-FFF2-40B4-BE49-F238E27FC236}">
                <a16:creationId xmlns:a16="http://schemas.microsoft.com/office/drawing/2014/main" id="{DA95771D-322E-F484-1AB5-9692C7549F1D}"/>
              </a:ext>
            </a:extLst>
          </p:cNvPr>
          <p:cNvCxnSpPr>
            <a:cxnSpLocks/>
          </p:cNvCxnSpPr>
          <p:nvPr/>
        </p:nvCxnSpPr>
        <p:spPr>
          <a:xfrm>
            <a:off x="2109378" y="3004581"/>
            <a:ext cx="2799462" cy="1551604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Ευθύγραμμο βέλος σύνδεσης 52">
            <a:extLst>
              <a:ext uri="{FF2B5EF4-FFF2-40B4-BE49-F238E27FC236}">
                <a16:creationId xmlns:a16="http://schemas.microsoft.com/office/drawing/2014/main" id="{BAB5852E-CB48-3B45-3D08-FEEC5F87CD27}"/>
              </a:ext>
            </a:extLst>
          </p:cNvPr>
          <p:cNvCxnSpPr>
            <a:cxnSpLocks/>
          </p:cNvCxnSpPr>
          <p:nvPr/>
        </p:nvCxnSpPr>
        <p:spPr>
          <a:xfrm flipV="1">
            <a:off x="2109378" y="1931887"/>
            <a:ext cx="2799461" cy="6768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29F927C-8E20-768B-20A2-C343B0EFD4DA}"/>
                  </a:ext>
                </a:extLst>
              </p:cNvPr>
              <p:cNvSpPr txBox="1"/>
              <p:nvPr/>
            </p:nvSpPr>
            <p:spPr>
              <a:xfrm>
                <a:off x="3343716" y="2198120"/>
                <a:ext cx="11400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=3.162</m:t>
                      </m:r>
                    </m:oMath>
                  </m:oMathPara>
                </a14:m>
                <a:endParaRPr lang="el-GR" dirty="0">
                  <a:solidFill>
                    <a:schemeClr val="tx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29F927C-8E20-768B-20A2-C343B0EFD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716" y="2198120"/>
                <a:ext cx="114004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C8DF263-47CA-F186-187A-AA098334DF80}"/>
                  </a:ext>
                </a:extLst>
              </p:cNvPr>
              <p:cNvSpPr txBox="1"/>
              <p:nvPr/>
            </p:nvSpPr>
            <p:spPr>
              <a:xfrm>
                <a:off x="4908838" y="3082606"/>
                <a:ext cx="11400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l-GR" dirty="0">
                  <a:solidFill>
                    <a:schemeClr val="tx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C8DF263-47CA-F186-187A-AA098334D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838" y="3082606"/>
                <a:ext cx="1140047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Ευθύγραμμο βέλος σύνδεσης 55">
            <a:extLst>
              <a:ext uri="{FF2B5EF4-FFF2-40B4-BE49-F238E27FC236}">
                <a16:creationId xmlns:a16="http://schemas.microsoft.com/office/drawing/2014/main" id="{C396F6DA-A643-687D-B634-C7B2100EED73}"/>
              </a:ext>
            </a:extLst>
          </p:cNvPr>
          <p:cNvCxnSpPr>
            <a:cxnSpLocks/>
          </p:cNvCxnSpPr>
          <p:nvPr/>
        </p:nvCxnSpPr>
        <p:spPr>
          <a:xfrm flipH="1" flipV="1">
            <a:off x="5190435" y="2211799"/>
            <a:ext cx="1" cy="2064473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878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5317F69C-D03F-9C59-2E8E-540D82536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FDD87880-88E5-D85C-9A69-B1561DD1BB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5142" y="236210"/>
            <a:ext cx="827609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Description</a:t>
            </a:r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264A04E1-F132-6C95-6907-AA6BA5A6AD31}"/>
              </a:ext>
            </a:extLst>
          </p:cNvPr>
          <p:cNvGrpSpPr/>
          <p:nvPr/>
        </p:nvGrpSpPr>
        <p:grpSpPr>
          <a:xfrm>
            <a:off x="1611150" y="610478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B712EC26-33CC-E45A-8093-6E30CD0E87AB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17AC5356-65F6-7EB0-248B-480E50DF01BD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903099F7-8A96-7293-FFC4-8F0F679FE0C4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6ECC2988-713A-7C25-2D1F-2B9939198A60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5E7090B5-1DFE-62F6-AEFE-E997D261304C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Οβάλ 11">
            <a:extLst>
              <a:ext uri="{FF2B5EF4-FFF2-40B4-BE49-F238E27FC236}">
                <a16:creationId xmlns:a16="http://schemas.microsoft.com/office/drawing/2014/main" id="{64C5492F-22D8-95D3-19AA-12A5BB8010AF}"/>
              </a:ext>
            </a:extLst>
          </p:cNvPr>
          <p:cNvSpPr/>
          <p:nvPr/>
        </p:nvSpPr>
        <p:spPr>
          <a:xfrm>
            <a:off x="1628666" y="3399745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l-GR" dirty="0"/>
          </a:p>
        </p:txBody>
      </p:sp>
      <p:sp>
        <p:nvSpPr>
          <p:cNvPr id="32" name="Google Shape;151;p28">
            <a:extLst>
              <a:ext uri="{FF2B5EF4-FFF2-40B4-BE49-F238E27FC236}">
                <a16:creationId xmlns:a16="http://schemas.microsoft.com/office/drawing/2014/main" id="{0CE03A2B-D4B7-550A-BC52-4C850A526E15}"/>
              </a:ext>
            </a:extLst>
          </p:cNvPr>
          <p:cNvSpPr txBox="1">
            <a:spLocks/>
          </p:cNvSpPr>
          <p:nvPr/>
        </p:nvSpPr>
        <p:spPr>
          <a:xfrm>
            <a:off x="703494" y="809286"/>
            <a:ext cx="7839386" cy="553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Unlike the classical p-dispersion problem, where a solution can always be found, the addition of distance constraints can render certain instances infeasible.</a:t>
            </a:r>
          </a:p>
        </p:txBody>
      </p:sp>
      <p:sp>
        <p:nvSpPr>
          <p:cNvPr id="33" name="Οβάλ 32">
            <a:extLst>
              <a:ext uri="{FF2B5EF4-FFF2-40B4-BE49-F238E27FC236}">
                <a16:creationId xmlns:a16="http://schemas.microsoft.com/office/drawing/2014/main" id="{6068658F-E765-BEA5-0C37-76B2074C8444}"/>
              </a:ext>
            </a:extLst>
          </p:cNvPr>
          <p:cNvSpPr/>
          <p:nvPr/>
        </p:nvSpPr>
        <p:spPr>
          <a:xfrm>
            <a:off x="1628666" y="4274511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l-GR" dirty="0"/>
          </a:p>
        </p:txBody>
      </p:sp>
      <p:sp>
        <p:nvSpPr>
          <p:cNvPr id="34" name="Οβάλ 33">
            <a:extLst>
              <a:ext uri="{FF2B5EF4-FFF2-40B4-BE49-F238E27FC236}">
                <a16:creationId xmlns:a16="http://schemas.microsoft.com/office/drawing/2014/main" id="{B1C860E5-962A-AFB4-F50C-32A4634CAF39}"/>
              </a:ext>
            </a:extLst>
          </p:cNvPr>
          <p:cNvSpPr/>
          <p:nvPr/>
        </p:nvSpPr>
        <p:spPr>
          <a:xfrm>
            <a:off x="1628665" y="2524979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35" name="Οβάλ 34">
            <a:extLst>
              <a:ext uri="{FF2B5EF4-FFF2-40B4-BE49-F238E27FC236}">
                <a16:creationId xmlns:a16="http://schemas.microsoft.com/office/drawing/2014/main" id="{07E45831-0405-E8A2-AEC4-00736FABC419}"/>
              </a:ext>
            </a:extLst>
          </p:cNvPr>
          <p:cNvSpPr/>
          <p:nvPr/>
        </p:nvSpPr>
        <p:spPr>
          <a:xfrm>
            <a:off x="1628665" y="1650213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40" name="Οβάλ 39">
            <a:extLst>
              <a:ext uri="{FF2B5EF4-FFF2-40B4-BE49-F238E27FC236}">
                <a16:creationId xmlns:a16="http://schemas.microsoft.com/office/drawing/2014/main" id="{3728A994-C649-F721-C3E2-26B39341F946}"/>
              </a:ext>
            </a:extLst>
          </p:cNvPr>
          <p:cNvSpPr/>
          <p:nvPr/>
        </p:nvSpPr>
        <p:spPr>
          <a:xfrm>
            <a:off x="3758583" y="3396234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10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41" name="Οβάλ 40">
            <a:extLst>
              <a:ext uri="{FF2B5EF4-FFF2-40B4-BE49-F238E27FC236}">
                <a16:creationId xmlns:a16="http://schemas.microsoft.com/office/drawing/2014/main" id="{BAF64CD0-80F7-67E6-34AD-9ED65A9B3411}"/>
              </a:ext>
            </a:extLst>
          </p:cNvPr>
          <p:cNvSpPr/>
          <p:nvPr/>
        </p:nvSpPr>
        <p:spPr>
          <a:xfrm>
            <a:off x="2780527" y="4278022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  <a:endParaRPr lang="el-GR" dirty="0"/>
          </a:p>
        </p:txBody>
      </p:sp>
      <p:sp>
        <p:nvSpPr>
          <p:cNvPr id="42" name="Οβάλ 41">
            <a:extLst>
              <a:ext uri="{FF2B5EF4-FFF2-40B4-BE49-F238E27FC236}">
                <a16:creationId xmlns:a16="http://schemas.microsoft.com/office/drawing/2014/main" id="{8D8B4D20-CF40-9DE0-B45C-D32D6790EFC4}"/>
              </a:ext>
            </a:extLst>
          </p:cNvPr>
          <p:cNvSpPr/>
          <p:nvPr/>
        </p:nvSpPr>
        <p:spPr>
          <a:xfrm>
            <a:off x="2780526" y="2528490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5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43" name="Οβάλ 42">
            <a:extLst>
              <a:ext uri="{FF2B5EF4-FFF2-40B4-BE49-F238E27FC236}">
                <a16:creationId xmlns:a16="http://schemas.microsoft.com/office/drawing/2014/main" id="{0119AC78-E681-3C3A-0042-7B6AF8C35FC4}"/>
              </a:ext>
            </a:extLst>
          </p:cNvPr>
          <p:cNvSpPr/>
          <p:nvPr/>
        </p:nvSpPr>
        <p:spPr>
          <a:xfrm>
            <a:off x="2780526" y="1653724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44" name="Οβάλ 43">
            <a:extLst>
              <a:ext uri="{FF2B5EF4-FFF2-40B4-BE49-F238E27FC236}">
                <a16:creationId xmlns:a16="http://schemas.microsoft.com/office/drawing/2014/main" id="{AD0AF802-7B40-4C1D-BB4B-7E926B94D024}"/>
              </a:ext>
            </a:extLst>
          </p:cNvPr>
          <p:cNvSpPr/>
          <p:nvPr/>
        </p:nvSpPr>
        <p:spPr>
          <a:xfrm>
            <a:off x="2780526" y="3403256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l-GR" dirty="0"/>
          </a:p>
        </p:txBody>
      </p:sp>
      <p:sp>
        <p:nvSpPr>
          <p:cNvPr id="45" name="Οβάλ 44">
            <a:extLst>
              <a:ext uri="{FF2B5EF4-FFF2-40B4-BE49-F238E27FC236}">
                <a16:creationId xmlns:a16="http://schemas.microsoft.com/office/drawing/2014/main" id="{97F2D273-1071-6865-50BE-3F4DD028812A}"/>
              </a:ext>
            </a:extLst>
          </p:cNvPr>
          <p:cNvSpPr/>
          <p:nvPr/>
        </p:nvSpPr>
        <p:spPr>
          <a:xfrm>
            <a:off x="3756980" y="4271000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  <a:endParaRPr lang="el-GR" dirty="0"/>
          </a:p>
        </p:txBody>
      </p:sp>
      <p:sp>
        <p:nvSpPr>
          <p:cNvPr id="46" name="Οβάλ 45">
            <a:extLst>
              <a:ext uri="{FF2B5EF4-FFF2-40B4-BE49-F238E27FC236}">
                <a16:creationId xmlns:a16="http://schemas.microsoft.com/office/drawing/2014/main" id="{831C5B7F-522C-F3B7-4F9D-9F1751C5C553}"/>
              </a:ext>
            </a:extLst>
          </p:cNvPr>
          <p:cNvSpPr/>
          <p:nvPr/>
        </p:nvSpPr>
        <p:spPr>
          <a:xfrm>
            <a:off x="3756979" y="2521468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l-GR" dirty="0"/>
          </a:p>
        </p:txBody>
      </p:sp>
      <p:sp>
        <p:nvSpPr>
          <p:cNvPr id="47" name="Οβάλ 46">
            <a:extLst>
              <a:ext uri="{FF2B5EF4-FFF2-40B4-BE49-F238E27FC236}">
                <a16:creationId xmlns:a16="http://schemas.microsoft.com/office/drawing/2014/main" id="{03FDFD25-9E7C-98C8-BA00-B395BBA58169}"/>
              </a:ext>
            </a:extLst>
          </p:cNvPr>
          <p:cNvSpPr/>
          <p:nvPr/>
        </p:nvSpPr>
        <p:spPr>
          <a:xfrm>
            <a:off x="3756979" y="1646702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48" name="Οβάλ 47">
            <a:extLst>
              <a:ext uri="{FF2B5EF4-FFF2-40B4-BE49-F238E27FC236}">
                <a16:creationId xmlns:a16="http://schemas.microsoft.com/office/drawing/2014/main" id="{AA900BD2-C074-0A29-A88D-EF1D32E7F77C}"/>
              </a:ext>
            </a:extLst>
          </p:cNvPr>
          <p:cNvSpPr/>
          <p:nvPr/>
        </p:nvSpPr>
        <p:spPr>
          <a:xfrm>
            <a:off x="4908841" y="3399745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l-GR" dirty="0"/>
          </a:p>
        </p:txBody>
      </p:sp>
      <p:sp>
        <p:nvSpPr>
          <p:cNvPr id="49" name="Οβάλ 48">
            <a:extLst>
              <a:ext uri="{FF2B5EF4-FFF2-40B4-BE49-F238E27FC236}">
                <a16:creationId xmlns:a16="http://schemas.microsoft.com/office/drawing/2014/main" id="{53C66350-5CF6-CDBC-EC97-E26AF69A578D}"/>
              </a:ext>
            </a:extLst>
          </p:cNvPr>
          <p:cNvSpPr/>
          <p:nvPr/>
        </p:nvSpPr>
        <p:spPr>
          <a:xfrm>
            <a:off x="4908841" y="4274511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50" name="Οβάλ 49">
            <a:extLst>
              <a:ext uri="{FF2B5EF4-FFF2-40B4-BE49-F238E27FC236}">
                <a16:creationId xmlns:a16="http://schemas.microsoft.com/office/drawing/2014/main" id="{D5BAEF8A-5A97-E2D4-94E9-D7BE9FBCD826}"/>
              </a:ext>
            </a:extLst>
          </p:cNvPr>
          <p:cNvSpPr/>
          <p:nvPr/>
        </p:nvSpPr>
        <p:spPr>
          <a:xfrm>
            <a:off x="4908840" y="2524979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l-GR" dirty="0"/>
          </a:p>
        </p:txBody>
      </p:sp>
      <p:sp>
        <p:nvSpPr>
          <p:cNvPr id="51" name="Οβάλ 50">
            <a:extLst>
              <a:ext uri="{FF2B5EF4-FFF2-40B4-BE49-F238E27FC236}">
                <a16:creationId xmlns:a16="http://schemas.microsoft.com/office/drawing/2014/main" id="{37A3BF55-1549-8835-EF22-88366DCE5473}"/>
              </a:ext>
            </a:extLst>
          </p:cNvPr>
          <p:cNvSpPr/>
          <p:nvPr/>
        </p:nvSpPr>
        <p:spPr>
          <a:xfrm>
            <a:off x="4908840" y="1650213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C00000"/>
              </a:solidFill>
            </a:endParaRPr>
          </a:p>
        </p:txBody>
      </p:sp>
      <p:grpSp>
        <p:nvGrpSpPr>
          <p:cNvPr id="3" name="Google Shape;2138;p57">
            <a:extLst>
              <a:ext uri="{FF2B5EF4-FFF2-40B4-BE49-F238E27FC236}">
                <a16:creationId xmlns:a16="http://schemas.microsoft.com/office/drawing/2014/main" id="{A7F8D750-8D12-4B7F-04DB-3C03B21B3D01}"/>
              </a:ext>
            </a:extLst>
          </p:cNvPr>
          <p:cNvGrpSpPr/>
          <p:nvPr/>
        </p:nvGrpSpPr>
        <p:grpSpPr>
          <a:xfrm>
            <a:off x="1757734" y="2552721"/>
            <a:ext cx="305052" cy="511362"/>
            <a:chOff x="7248525" y="3739696"/>
            <a:chExt cx="230531" cy="359790"/>
          </a:xfrm>
        </p:grpSpPr>
        <p:sp>
          <p:nvSpPr>
            <p:cNvPr id="4" name="Google Shape;2139;p57">
              <a:extLst>
                <a:ext uri="{FF2B5EF4-FFF2-40B4-BE49-F238E27FC236}">
                  <a16:creationId xmlns:a16="http://schemas.microsoft.com/office/drawing/2014/main" id="{7DF32CC2-D4F3-3B4C-CBE3-27335BA3B129}"/>
                </a:ext>
              </a:extLst>
            </p:cNvPr>
            <p:cNvSpPr/>
            <p:nvPr/>
          </p:nvSpPr>
          <p:spPr>
            <a:xfrm>
              <a:off x="7248525" y="3739696"/>
              <a:ext cx="230531" cy="359790"/>
            </a:xfrm>
            <a:custGeom>
              <a:avLst/>
              <a:gdLst/>
              <a:ahLst/>
              <a:cxnLst/>
              <a:rect l="l" t="t" r="r" b="b"/>
              <a:pathLst>
                <a:path w="25354" h="39570" extrusionOk="0">
                  <a:moveTo>
                    <a:pt x="19434" y="18"/>
                  </a:moveTo>
                  <a:lnTo>
                    <a:pt x="6338" y="5"/>
                  </a:lnTo>
                  <a:cubicBezTo>
                    <a:pt x="2854" y="0"/>
                    <a:pt x="1" y="2858"/>
                    <a:pt x="1" y="6342"/>
                  </a:cubicBezTo>
                  <a:lnTo>
                    <a:pt x="1" y="19016"/>
                  </a:lnTo>
                  <a:cubicBezTo>
                    <a:pt x="1" y="29006"/>
                    <a:pt x="6280" y="22820"/>
                    <a:pt x="12679" y="39570"/>
                  </a:cubicBezTo>
                  <a:cubicBezTo>
                    <a:pt x="19074" y="22820"/>
                    <a:pt x="25354" y="29006"/>
                    <a:pt x="25354" y="19016"/>
                  </a:cubicBezTo>
                  <a:lnTo>
                    <a:pt x="25354" y="6342"/>
                  </a:lnTo>
                  <a:cubicBezTo>
                    <a:pt x="25354" y="2858"/>
                    <a:pt x="22923" y="18"/>
                    <a:pt x="19434" y="1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140;p57">
              <a:extLst>
                <a:ext uri="{FF2B5EF4-FFF2-40B4-BE49-F238E27FC236}">
                  <a16:creationId xmlns:a16="http://schemas.microsoft.com/office/drawing/2014/main" id="{9C46AACD-B711-C6C1-7042-CE4E0A733498}"/>
                </a:ext>
              </a:extLst>
            </p:cNvPr>
            <p:cNvSpPr/>
            <p:nvPr/>
          </p:nvSpPr>
          <p:spPr>
            <a:xfrm>
              <a:off x="7271639" y="3762810"/>
              <a:ext cx="184350" cy="184387"/>
            </a:xfrm>
            <a:custGeom>
              <a:avLst/>
              <a:gdLst/>
              <a:ahLst/>
              <a:cxnLst/>
              <a:rect l="l" t="t" r="r" b="b"/>
              <a:pathLst>
                <a:path w="20275" h="20279" extrusionOk="0">
                  <a:moveTo>
                    <a:pt x="3738" y="0"/>
                  </a:moveTo>
                  <a:lnTo>
                    <a:pt x="16532" y="0"/>
                  </a:lnTo>
                  <a:cubicBezTo>
                    <a:pt x="18594" y="5"/>
                    <a:pt x="20270" y="1680"/>
                    <a:pt x="20274" y="3742"/>
                  </a:cubicBezTo>
                  <a:lnTo>
                    <a:pt x="20274" y="16536"/>
                  </a:lnTo>
                  <a:cubicBezTo>
                    <a:pt x="20270" y="18598"/>
                    <a:pt x="18594" y="20274"/>
                    <a:pt x="16532" y="20278"/>
                  </a:cubicBezTo>
                  <a:lnTo>
                    <a:pt x="3738" y="20278"/>
                  </a:lnTo>
                  <a:cubicBezTo>
                    <a:pt x="1676" y="20274"/>
                    <a:pt x="5" y="18598"/>
                    <a:pt x="1" y="16536"/>
                  </a:cubicBezTo>
                  <a:lnTo>
                    <a:pt x="1" y="3742"/>
                  </a:lnTo>
                  <a:cubicBezTo>
                    <a:pt x="5" y="1680"/>
                    <a:pt x="1676" y="5"/>
                    <a:pt x="3738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6600"/>
                  </a:solidFill>
                </a:rPr>
                <a:t>1</a:t>
              </a:r>
              <a:endParaRPr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6" name="Google Shape;2138;p57">
            <a:extLst>
              <a:ext uri="{FF2B5EF4-FFF2-40B4-BE49-F238E27FC236}">
                <a16:creationId xmlns:a16="http://schemas.microsoft.com/office/drawing/2014/main" id="{295AE872-E632-4825-D3C8-2B7246E618E1}"/>
              </a:ext>
            </a:extLst>
          </p:cNvPr>
          <p:cNvGrpSpPr/>
          <p:nvPr/>
        </p:nvGrpSpPr>
        <p:grpSpPr>
          <a:xfrm>
            <a:off x="5037909" y="1677955"/>
            <a:ext cx="305052" cy="511362"/>
            <a:chOff x="7248525" y="3739696"/>
            <a:chExt cx="230531" cy="359790"/>
          </a:xfrm>
        </p:grpSpPr>
        <p:sp>
          <p:nvSpPr>
            <p:cNvPr id="7" name="Google Shape;2139;p57">
              <a:extLst>
                <a:ext uri="{FF2B5EF4-FFF2-40B4-BE49-F238E27FC236}">
                  <a16:creationId xmlns:a16="http://schemas.microsoft.com/office/drawing/2014/main" id="{9227F8FF-95A7-83AC-BE4B-78D6E33BAA73}"/>
                </a:ext>
              </a:extLst>
            </p:cNvPr>
            <p:cNvSpPr/>
            <p:nvPr/>
          </p:nvSpPr>
          <p:spPr>
            <a:xfrm>
              <a:off x="7248525" y="3739696"/>
              <a:ext cx="230531" cy="359790"/>
            </a:xfrm>
            <a:custGeom>
              <a:avLst/>
              <a:gdLst/>
              <a:ahLst/>
              <a:cxnLst/>
              <a:rect l="l" t="t" r="r" b="b"/>
              <a:pathLst>
                <a:path w="25354" h="39570" extrusionOk="0">
                  <a:moveTo>
                    <a:pt x="19434" y="18"/>
                  </a:moveTo>
                  <a:lnTo>
                    <a:pt x="6338" y="5"/>
                  </a:lnTo>
                  <a:cubicBezTo>
                    <a:pt x="2854" y="0"/>
                    <a:pt x="1" y="2858"/>
                    <a:pt x="1" y="6342"/>
                  </a:cubicBezTo>
                  <a:lnTo>
                    <a:pt x="1" y="19016"/>
                  </a:lnTo>
                  <a:cubicBezTo>
                    <a:pt x="1" y="29006"/>
                    <a:pt x="6280" y="22820"/>
                    <a:pt x="12679" y="39570"/>
                  </a:cubicBezTo>
                  <a:cubicBezTo>
                    <a:pt x="19074" y="22820"/>
                    <a:pt x="25354" y="29006"/>
                    <a:pt x="25354" y="19016"/>
                  </a:cubicBezTo>
                  <a:lnTo>
                    <a:pt x="25354" y="6342"/>
                  </a:lnTo>
                  <a:cubicBezTo>
                    <a:pt x="25354" y="2858"/>
                    <a:pt x="22923" y="18"/>
                    <a:pt x="19434" y="1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40;p57">
              <a:extLst>
                <a:ext uri="{FF2B5EF4-FFF2-40B4-BE49-F238E27FC236}">
                  <a16:creationId xmlns:a16="http://schemas.microsoft.com/office/drawing/2014/main" id="{03B1FACD-275A-E729-646B-10C55A3BB6DA}"/>
                </a:ext>
              </a:extLst>
            </p:cNvPr>
            <p:cNvSpPr/>
            <p:nvPr/>
          </p:nvSpPr>
          <p:spPr>
            <a:xfrm>
              <a:off x="7271639" y="3762810"/>
              <a:ext cx="184350" cy="184387"/>
            </a:xfrm>
            <a:custGeom>
              <a:avLst/>
              <a:gdLst/>
              <a:ahLst/>
              <a:cxnLst/>
              <a:rect l="l" t="t" r="r" b="b"/>
              <a:pathLst>
                <a:path w="20275" h="20279" extrusionOk="0">
                  <a:moveTo>
                    <a:pt x="3738" y="0"/>
                  </a:moveTo>
                  <a:lnTo>
                    <a:pt x="16532" y="0"/>
                  </a:lnTo>
                  <a:cubicBezTo>
                    <a:pt x="18594" y="5"/>
                    <a:pt x="20270" y="1680"/>
                    <a:pt x="20274" y="3742"/>
                  </a:cubicBezTo>
                  <a:lnTo>
                    <a:pt x="20274" y="16536"/>
                  </a:lnTo>
                  <a:cubicBezTo>
                    <a:pt x="20270" y="18598"/>
                    <a:pt x="18594" y="20274"/>
                    <a:pt x="16532" y="20278"/>
                  </a:cubicBezTo>
                  <a:lnTo>
                    <a:pt x="3738" y="20278"/>
                  </a:lnTo>
                  <a:cubicBezTo>
                    <a:pt x="1676" y="20274"/>
                    <a:pt x="5" y="18598"/>
                    <a:pt x="1" y="16536"/>
                  </a:cubicBezTo>
                  <a:lnTo>
                    <a:pt x="1" y="3742"/>
                  </a:lnTo>
                  <a:cubicBezTo>
                    <a:pt x="5" y="1680"/>
                    <a:pt x="1676" y="5"/>
                    <a:pt x="3738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6600"/>
                  </a:solidFill>
                </a:rPr>
                <a:t>0</a:t>
              </a:r>
              <a:endParaRPr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9" name="Google Shape;2138;p57">
            <a:extLst>
              <a:ext uri="{FF2B5EF4-FFF2-40B4-BE49-F238E27FC236}">
                <a16:creationId xmlns:a16="http://schemas.microsoft.com/office/drawing/2014/main" id="{964030C5-78C1-560F-2599-C27B22B755F9}"/>
              </a:ext>
            </a:extLst>
          </p:cNvPr>
          <p:cNvGrpSpPr/>
          <p:nvPr/>
        </p:nvGrpSpPr>
        <p:grpSpPr>
          <a:xfrm>
            <a:off x="5037909" y="4319463"/>
            <a:ext cx="305052" cy="511362"/>
            <a:chOff x="7248525" y="3739696"/>
            <a:chExt cx="230531" cy="359790"/>
          </a:xfrm>
        </p:grpSpPr>
        <p:sp>
          <p:nvSpPr>
            <p:cNvPr id="10" name="Google Shape;2139;p57">
              <a:extLst>
                <a:ext uri="{FF2B5EF4-FFF2-40B4-BE49-F238E27FC236}">
                  <a16:creationId xmlns:a16="http://schemas.microsoft.com/office/drawing/2014/main" id="{17FB7568-8A14-4393-7E91-591E1609C73C}"/>
                </a:ext>
              </a:extLst>
            </p:cNvPr>
            <p:cNvSpPr/>
            <p:nvPr/>
          </p:nvSpPr>
          <p:spPr>
            <a:xfrm>
              <a:off x="7248525" y="3739696"/>
              <a:ext cx="230531" cy="359790"/>
            </a:xfrm>
            <a:custGeom>
              <a:avLst/>
              <a:gdLst/>
              <a:ahLst/>
              <a:cxnLst/>
              <a:rect l="l" t="t" r="r" b="b"/>
              <a:pathLst>
                <a:path w="25354" h="39570" extrusionOk="0">
                  <a:moveTo>
                    <a:pt x="19434" y="18"/>
                  </a:moveTo>
                  <a:lnTo>
                    <a:pt x="6338" y="5"/>
                  </a:lnTo>
                  <a:cubicBezTo>
                    <a:pt x="2854" y="0"/>
                    <a:pt x="1" y="2858"/>
                    <a:pt x="1" y="6342"/>
                  </a:cubicBezTo>
                  <a:lnTo>
                    <a:pt x="1" y="19016"/>
                  </a:lnTo>
                  <a:cubicBezTo>
                    <a:pt x="1" y="29006"/>
                    <a:pt x="6280" y="22820"/>
                    <a:pt x="12679" y="39570"/>
                  </a:cubicBezTo>
                  <a:cubicBezTo>
                    <a:pt x="19074" y="22820"/>
                    <a:pt x="25354" y="29006"/>
                    <a:pt x="25354" y="19016"/>
                  </a:cubicBezTo>
                  <a:lnTo>
                    <a:pt x="25354" y="6342"/>
                  </a:lnTo>
                  <a:cubicBezTo>
                    <a:pt x="25354" y="2858"/>
                    <a:pt x="22923" y="18"/>
                    <a:pt x="19434" y="1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40;p57">
              <a:extLst>
                <a:ext uri="{FF2B5EF4-FFF2-40B4-BE49-F238E27FC236}">
                  <a16:creationId xmlns:a16="http://schemas.microsoft.com/office/drawing/2014/main" id="{C153B109-70A2-8515-2C86-000FAB98D4E2}"/>
                </a:ext>
              </a:extLst>
            </p:cNvPr>
            <p:cNvSpPr/>
            <p:nvPr/>
          </p:nvSpPr>
          <p:spPr>
            <a:xfrm>
              <a:off x="7271639" y="3762810"/>
              <a:ext cx="184350" cy="184387"/>
            </a:xfrm>
            <a:custGeom>
              <a:avLst/>
              <a:gdLst/>
              <a:ahLst/>
              <a:cxnLst/>
              <a:rect l="l" t="t" r="r" b="b"/>
              <a:pathLst>
                <a:path w="20275" h="20279" extrusionOk="0">
                  <a:moveTo>
                    <a:pt x="3738" y="0"/>
                  </a:moveTo>
                  <a:lnTo>
                    <a:pt x="16532" y="0"/>
                  </a:lnTo>
                  <a:cubicBezTo>
                    <a:pt x="18594" y="5"/>
                    <a:pt x="20270" y="1680"/>
                    <a:pt x="20274" y="3742"/>
                  </a:cubicBezTo>
                  <a:lnTo>
                    <a:pt x="20274" y="16536"/>
                  </a:lnTo>
                  <a:cubicBezTo>
                    <a:pt x="20270" y="18598"/>
                    <a:pt x="18594" y="20274"/>
                    <a:pt x="16532" y="20278"/>
                  </a:cubicBezTo>
                  <a:lnTo>
                    <a:pt x="3738" y="20278"/>
                  </a:lnTo>
                  <a:cubicBezTo>
                    <a:pt x="1676" y="20274"/>
                    <a:pt x="5" y="18598"/>
                    <a:pt x="1" y="16536"/>
                  </a:cubicBezTo>
                  <a:lnTo>
                    <a:pt x="1" y="3742"/>
                  </a:lnTo>
                  <a:cubicBezTo>
                    <a:pt x="5" y="1680"/>
                    <a:pt x="1676" y="5"/>
                    <a:pt x="3738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6600"/>
                  </a:solidFill>
                </a:rPr>
                <a:t>2</a:t>
              </a:r>
              <a:endParaRPr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8" name="Google Shape;2138;p57">
            <a:extLst>
              <a:ext uri="{FF2B5EF4-FFF2-40B4-BE49-F238E27FC236}">
                <a16:creationId xmlns:a16="http://schemas.microsoft.com/office/drawing/2014/main" id="{7C8DDAA1-BD2A-A577-4E38-475A15207087}"/>
              </a:ext>
            </a:extLst>
          </p:cNvPr>
          <p:cNvGrpSpPr/>
          <p:nvPr/>
        </p:nvGrpSpPr>
        <p:grpSpPr>
          <a:xfrm>
            <a:off x="6128614" y="1850016"/>
            <a:ext cx="305052" cy="511362"/>
            <a:chOff x="7248525" y="3739696"/>
            <a:chExt cx="230531" cy="359790"/>
          </a:xfrm>
        </p:grpSpPr>
        <p:sp>
          <p:nvSpPr>
            <p:cNvPr id="19" name="Google Shape;2139;p57">
              <a:extLst>
                <a:ext uri="{FF2B5EF4-FFF2-40B4-BE49-F238E27FC236}">
                  <a16:creationId xmlns:a16="http://schemas.microsoft.com/office/drawing/2014/main" id="{2FD302C5-F120-E436-33D4-9E63CFA60DDE}"/>
                </a:ext>
              </a:extLst>
            </p:cNvPr>
            <p:cNvSpPr/>
            <p:nvPr/>
          </p:nvSpPr>
          <p:spPr>
            <a:xfrm>
              <a:off x="7248525" y="3739696"/>
              <a:ext cx="230531" cy="359790"/>
            </a:xfrm>
            <a:custGeom>
              <a:avLst/>
              <a:gdLst/>
              <a:ahLst/>
              <a:cxnLst/>
              <a:rect l="l" t="t" r="r" b="b"/>
              <a:pathLst>
                <a:path w="25354" h="39570" extrusionOk="0">
                  <a:moveTo>
                    <a:pt x="19434" y="18"/>
                  </a:moveTo>
                  <a:lnTo>
                    <a:pt x="6338" y="5"/>
                  </a:lnTo>
                  <a:cubicBezTo>
                    <a:pt x="2854" y="0"/>
                    <a:pt x="1" y="2858"/>
                    <a:pt x="1" y="6342"/>
                  </a:cubicBezTo>
                  <a:lnTo>
                    <a:pt x="1" y="19016"/>
                  </a:lnTo>
                  <a:cubicBezTo>
                    <a:pt x="1" y="29006"/>
                    <a:pt x="6280" y="22820"/>
                    <a:pt x="12679" y="39570"/>
                  </a:cubicBezTo>
                  <a:cubicBezTo>
                    <a:pt x="19074" y="22820"/>
                    <a:pt x="25354" y="29006"/>
                    <a:pt x="25354" y="19016"/>
                  </a:cubicBezTo>
                  <a:lnTo>
                    <a:pt x="25354" y="6342"/>
                  </a:lnTo>
                  <a:cubicBezTo>
                    <a:pt x="25354" y="2858"/>
                    <a:pt x="22923" y="18"/>
                    <a:pt x="19434" y="1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40;p57">
              <a:extLst>
                <a:ext uri="{FF2B5EF4-FFF2-40B4-BE49-F238E27FC236}">
                  <a16:creationId xmlns:a16="http://schemas.microsoft.com/office/drawing/2014/main" id="{B89AE0A3-A8DD-3526-EB65-FC4D851AC470}"/>
                </a:ext>
              </a:extLst>
            </p:cNvPr>
            <p:cNvSpPr/>
            <p:nvPr/>
          </p:nvSpPr>
          <p:spPr>
            <a:xfrm>
              <a:off x="7271639" y="3762810"/>
              <a:ext cx="184350" cy="184387"/>
            </a:xfrm>
            <a:custGeom>
              <a:avLst/>
              <a:gdLst/>
              <a:ahLst/>
              <a:cxnLst/>
              <a:rect l="l" t="t" r="r" b="b"/>
              <a:pathLst>
                <a:path w="20275" h="20279" extrusionOk="0">
                  <a:moveTo>
                    <a:pt x="3738" y="0"/>
                  </a:moveTo>
                  <a:lnTo>
                    <a:pt x="16532" y="0"/>
                  </a:lnTo>
                  <a:cubicBezTo>
                    <a:pt x="18594" y="5"/>
                    <a:pt x="20270" y="1680"/>
                    <a:pt x="20274" y="3742"/>
                  </a:cubicBezTo>
                  <a:lnTo>
                    <a:pt x="20274" y="16536"/>
                  </a:lnTo>
                  <a:cubicBezTo>
                    <a:pt x="20270" y="18598"/>
                    <a:pt x="18594" y="20274"/>
                    <a:pt x="16532" y="20278"/>
                  </a:cubicBezTo>
                  <a:lnTo>
                    <a:pt x="3738" y="20278"/>
                  </a:lnTo>
                  <a:cubicBezTo>
                    <a:pt x="1676" y="20274"/>
                    <a:pt x="5" y="18598"/>
                    <a:pt x="1" y="16536"/>
                  </a:cubicBezTo>
                  <a:lnTo>
                    <a:pt x="1" y="3742"/>
                  </a:lnTo>
                  <a:cubicBezTo>
                    <a:pt x="5" y="1680"/>
                    <a:pt x="1676" y="5"/>
                    <a:pt x="3738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6600"/>
                  </a:solidFill>
                </a:rPr>
                <a:t>0</a:t>
              </a:r>
              <a:endParaRPr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21" name="Google Shape;2138;p57">
            <a:extLst>
              <a:ext uri="{FF2B5EF4-FFF2-40B4-BE49-F238E27FC236}">
                <a16:creationId xmlns:a16="http://schemas.microsoft.com/office/drawing/2014/main" id="{7F873081-115C-9FA9-F077-B79D7178E134}"/>
              </a:ext>
            </a:extLst>
          </p:cNvPr>
          <p:cNvGrpSpPr/>
          <p:nvPr/>
        </p:nvGrpSpPr>
        <p:grpSpPr>
          <a:xfrm>
            <a:off x="7485466" y="1850016"/>
            <a:ext cx="305052" cy="511362"/>
            <a:chOff x="7248525" y="3739696"/>
            <a:chExt cx="230531" cy="359790"/>
          </a:xfrm>
        </p:grpSpPr>
        <p:sp>
          <p:nvSpPr>
            <p:cNvPr id="22" name="Google Shape;2139;p57">
              <a:extLst>
                <a:ext uri="{FF2B5EF4-FFF2-40B4-BE49-F238E27FC236}">
                  <a16:creationId xmlns:a16="http://schemas.microsoft.com/office/drawing/2014/main" id="{527F726D-257F-908F-15FD-CF6B5C376620}"/>
                </a:ext>
              </a:extLst>
            </p:cNvPr>
            <p:cNvSpPr/>
            <p:nvPr/>
          </p:nvSpPr>
          <p:spPr>
            <a:xfrm>
              <a:off x="7248525" y="3739696"/>
              <a:ext cx="230531" cy="359790"/>
            </a:xfrm>
            <a:custGeom>
              <a:avLst/>
              <a:gdLst/>
              <a:ahLst/>
              <a:cxnLst/>
              <a:rect l="l" t="t" r="r" b="b"/>
              <a:pathLst>
                <a:path w="25354" h="39570" extrusionOk="0">
                  <a:moveTo>
                    <a:pt x="19434" y="18"/>
                  </a:moveTo>
                  <a:lnTo>
                    <a:pt x="6338" y="5"/>
                  </a:lnTo>
                  <a:cubicBezTo>
                    <a:pt x="2854" y="0"/>
                    <a:pt x="1" y="2858"/>
                    <a:pt x="1" y="6342"/>
                  </a:cubicBezTo>
                  <a:lnTo>
                    <a:pt x="1" y="19016"/>
                  </a:lnTo>
                  <a:cubicBezTo>
                    <a:pt x="1" y="29006"/>
                    <a:pt x="6280" y="22820"/>
                    <a:pt x="12679" y="39570"/>
                  </a:cubicBezTo>
                  <a:cubicBezTo>
                    <a:pt x="19074" y="22820"/>
                    <a:pt x="25354" y="29006"/>
                    <a:pt x="25354" y="19016"/>
                  </a:cubicBezTo>
                  <a:lnTo>
                    <a:pt x="25354" y="6342"/>
                  </a:lnTo>
                  <a:cubicBezTo>
                    <a:pt x="25354" y="2858"/>
                    <a:pt x="22923" y="18"/>
                    <a:pt x="19434" y="1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40;p57">
              <a:extLst>
                <a:ext uri="{FF2B5EF4-FFF2-40B4-BE49-F238E27FC236}">
                  <a16:creationId xmlns:a16="http://schemas.microsoft.com/office/drawing/2014/main" id="{CD728814-ADB8-02D2-B718-9A34DC124B71}"/>
                </a:ext>
              </a:extLst>
            </p:cNvPr>
            <p:cNvSpPr/>
            <p:nvPr/>
          </p:nvSpPr>
          <p:spPr>
            <a:xfrm>
              <a:off x="7271639" y="3762810"/>
              <a:ext cx="184350" cy="184387"/>
            </a:xfrm>
            <a:custGeom>
              <a:avLst/>
              <a:gdLst/>
              <a:ahLst/>
              <a:cxnLst/>
              <a:rect l="l" t="t" r="r" b="b"/>
              <a:pathLst>
                <a:path w="20275" h="20279" extrusionOk="0">
                  <a:moveTo>
                    <a:pt x="3738" y="0"/>
                  </a:moveTo>
                  <a:lnTo>
                    <a:pt x="16532" y="0"/>
                  </a:lnTo>
                  <a:cubicBezTo>
                    <a:pt x="18594" y="5"/>
                    <a:pt x="20270" y="1680"/>
                    <a:pt x="20274" y="3742"/>
                  </a:cubicBezTo>
                  <a:lnTo>
                    <a:pt x="20274" y="16536"/>
                  </a:lnTo>
                  <a:cubicBezTo>
                    <a:pt x="20270" y="18598"/>
                    <a:pt x="18594" y="20274"/>
                    <a:pt x="16532" y="20278"/>
                  </a:cubicBezTo>
                  <a:lnTo>
                    <a:pt x="3738" y="20278"/>
                  </a:lnTo>
                  <a:cubicBezTo>
                    <a:pt x="1676" y="20274"/>
                    <a:pt x="5" y="18598"/>
                    <a:pt x="1" y="16536"/>
                  </a:cubicBezTo>
                  <a:lnTo>
                    <a:pt x="1" y="3742"/>
                  </a:lnTo>
                  <a:cubicBezTo>
                    <a:pt x="5" y="1680"/>
                    <a:pt x="1676" y="5"/>
                    <a:pt x="3738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6600"/>
                  </a:solidFill>
                </a:rPr>
                <a:t>1</a:t>
              </a:r>
              <a:endParaRPr dirty="0">
                <a:solidFill>
                  <a:srgbClr val="0066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3B98D0E-43FC-F459-8903-F6548A194CCD}"/>
                  </a:ext>
                </a:extLst>
              </p:cNvPr>
              <p:cNvSpPr txBox="1"/>
              <p:nvPr/>
            </p:nvSpPr>
            <p:spPr>
              <a:xfrm>
                <a:off x="6571393" y="1764533"/>
                <a:ext cx="776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l-GR" dirty="0">
                  <a:solidFill>
                    <a:schemeClr val="tx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3B98D0E-43FC-F459-8903-F6548A194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393" y="1764533"/>
                <a:ext cx="776346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Ευθύγραμμο βέλος σύνδεσης 24">
            <a:extLst>
              <a:ext uri="{FF2B5EF4-FFF2-40B4-BE49-F238E27FC236}">
                <a16:creationId xmlns:a16="http://schemas.microsoft.com/office/drawing/2014/main" id="{E24A3F1F-CB5D-8D61-FBFF-4B2005BE2C06}"/>
              </a:ext>
            </a:extLst>
          </p:cNvPr>
          <p:cNvCxnSpPr>
            <a:cxnSpLocks/>
          </p:cNvCxnSpPr>
          <p:nvPr/>
        </p:nvCxnSpPr>
        <p:spPr>
          <a:xfrm>
            <a:off x="6433410" y="2034210"/>
            <a:ext cx="1042440" cy="0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oogle Shape;2138;p57">
            <a:extLst>
              <a:ext uri="{FF2B5EF4-FFF2-40B4-BE49-F238E27FC236}">
                <a16:creationId xmlns:a16="http://schemas.microsoft.com/office/drawing/2014/main" id="{680AB4F1-9969-8CE2-BC34-AD84A4E044F6}"/>
              </a:ext>
            </a:extLst>
          </p:cNvPr>
          <p:cNvGrpSpPr/>
          <p:nvPr/>
        </p:nvGrpSpPr>
        <p:grpSpPr>
          <a:xfrm>
            <a:off x="6128614" y="2875553"/>
            <a:ext cx="305052" cy="511362"/>
            <a:chOff x="7248525" y="3739696"/>
            <a:chExt cx="230531" cy="359790"/>
          </a:xfrm>
        </p:grpSpPr>
        <p:sp>
          <p:nvSpPr>
            <p:cNvPr id="27" name="Google Shape;2139;p57">
              <a:extLst>
                <a:ext uri="{FF2B5EF4-FFF2-40B4-BE49-F238E27FC236}">
                  <a16:creationId xmlns:a16="http://schemas.microsoft.com/office/drawing/2014/main" id="{8F56F472-E27D-F3BB-02FC-20840BB7A63B}"/>
                </a:ext>
              </a:extLst>
            </p:cNvPr>
            <p:cNvSpPr/>
            <p:nvPr/>
          </p:nvSpPr>
          <p:spPr>
            <a:xfrm>
              <a:off x="7248525" y="3739696"/>
              <a:ext cx="230531" cy="359790"/>
            </a:xfrm>
            <a:custGeom>
              <a:avLst/>
              <a:gdLst/>
              <a:ahLst/>
              <a:cxnLst/>
              <a:rect l="l" t="t" r="r" b="b"/>
              <a:pathLst>
                <a:path w="25354" h="39570" extrusionOk="0">
                  <a:moveTo>
                    <a:pt x="19434" y="18"/>
                  </a:moveTo>
                  <a:lnTo>
                    <a:pt x="6338" y="5"/>
                  </a:lnTo>
                  <a:cubicBezTo>
                    <a:pt x="2854" y="0"/>
                    <a:pt x="1" y="2858"/>
                    <a:pt x="1" y="6342"/>
                  </a:cubicBezTo>
                  <a:lnTo>
                    <a:pt x="1" y="19016"/>
                  </a:lnTo>
                  <a:cubicBezTo>
                    <a:pt x="1" y="29006"/>
                    <a:pt x="6280" y="22820"/>
                    <a:pt x="12679" y="39570"/>
                  </a:cubicBezTo>
                  <a:cubicBezTo>
                    <a:pt x="19074" y="22820"/>
                    <a:pt x="25354" y="29006"/>
                    <a:pt x="25354" y="19016"/>
                  </a:cubicBezTo>
                  <a:lnTo>
                    <a:pt x="25354" y="6342"/>
                  </a:lnTo>
                  <a:cubicBezTo>
                    <a:pt x="25354" y="2858"/>
                    <a:pt x="22923" y="18"/>
                    <a:pt x="19434" y="1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40;p57">
              <a:extLst>
                <a:ext uri="{FF2B5EF4-FFF2-40B4-BE49-F238E27FC236}">
                  <a16:creationId xmlns:a16="http://schemas.microsoft.com/office/drawing/2014/main" id="{866508D9-0669-5A86-8DC2-0E493615F4B4}"/>
                </a:ext>
              </a:extLst>
            </p:cNvPr>
            <p:cNvSpPr/>
            <p:nvPr/>
          </p:nvSpPr>
          <p:spPr>
            <a:xfrm>
              <a:off x="7271639" y="3762810"/>
              <a:ext cx="184350" cy="184387"/>
            </a:xfrm>
            <a:custGeom>
              <a:avLst/>
              <a:gdLst/>
              <a:ahLst/>
              <a:cxnLst/>
              <a:rect l="l" t="t" r="r" b="b"/>
              <a:pathLst>
                <a:path w="20275" h="20279" extrusionOk="0">
                  <a:moveTo>
                    <a:pt x="3738" y="0"/>
                  </a:moveTo>
                  <a:lnTo>
                    <a:pt x="16532" y="0"/>
                  </a:lnTo>
                  <a:cubicBezTo>
                    <a:pt x="18594" y="5"/>
                    <a:pt x="20270" y="1680"/>
                    <a:pt x="20274" y="3742"/>
                  </a:cubicBezTo>
                  <a:lnTo>
                    <a:pt x="20274" y="16536"/>
                  </a:lnTo>
                  <a:cubicBezTo>
                    <a:pt x="20270" y="18598"/>
                    <a:pt x="18594" y="20274"/>
                    <a:pt x="16532" y="20278"/>
                  </a:cubicBezTo>
                  <a:lnTo>
                    <a:pt x="3738" y="20278"/>
                  </a:lnTo>
                  <a:cubicBezTo>
                    <a:pt x="1676" y="20274"/>
                    <a:pt x="5" y="18598"/>
                    <a:pt x="1" y="16536"/>
                  </a:cubicBezTo>
                  <a:lnTo>
                    <a:pt x="1" y="3742"/>
                  </a:lnTo>
                  <a:cubicBezTo>
                    <a:pt x="5" y="1680"/>
                    <a:pt x="1676" y="5"/>
                    <a:pt x="3738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6600"/>
                  </a:solidFill>
                </a:rPr>
                <a:t>0</a:t>
              </a:r>
              <a:endParaRPr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29" name="Google Shape;2138;p57">
            <a:extLst>
              <a:ext uri="{FF2B5EF4-FFF2-40B4-BE49-F238E27FC236}">
                <a16:creationId xmlns:a16="http://schemas.microsoft.com/office/drawing/2014/main" id="{B1AC93AC-BA45-C478-2A6D-23439E9706FC}"/>
              </a:ext>
            </a:extLst>
          </p:cNvPr>
          <p:cNvGrpSpPr/>
          <p:nvPr/>
        </p:nvGrpSpPr>
        <p:grpSpPr>
          <a:xfrm>
            <a:off x="7485466" y="2875553"/>
            <a:ext cx="305052" cy="511362"/>
            <a:chOff x="7248525" y="3739696"/>
            <a:chExt cx="230531" cy="359790"/>
          </a:xfrm>
        </p:grpSpPr>
        <p:sp>
          <p:nvSpPr>
            <p:cNvPr id="30" name="Google Shape;2139;p57">
              <a:extLst>
                <a:ext uri="{FF2B5EF4-FFF2-40B4-BE49-F238E27FC236}">
                  <a16:creationId xmlns:a16="http://schemas.microsoft.com/office/drawing/2014/main" id="{A2D8C539-508F-13C8-5ADC-9290F9103DA5}"/>
                </a:ext>
              </a:extLst>
            </p:cNvPr>
            <p:cNvSpPr/>
            <p:nvPr/>
          </p:nvSpPr>
          <p:spPr>
            <a:xfrm>
              <a:off x="7248525" y="3739696"/>
              <a:ext cx="230531" cy="359790"/>
            </a:xfrm>
            <a:custGeom>
              <a:avLst/>
              <a:gdLst/>
              <a:ahLst/>
              <a:cxnLst/>
              <a:rect l="l" t="t" r="r" b="b"/>
              <a:pathLst>
                <a:path w="25354" h="39570" extrusionOk="0">
                  <a:moveTo>
                    <a:pt x="19434" y="18"/>
                  </a:moveTo>
                  <a:lnTo>
                    <a:pt x="6338" y="5"/>
                  </a:lnTo>
                  <a:cubicBezTo>
                    <a:pt x="2854" y="0"/>
                    <a:pt x="1" y="2858"/>
                    <a:pt x="1" y="6342"/>
                  </a:cubicBezTo>
                  <a:lnTo>
                    <a:pt x="1" y="19016"/>
                  </a:lnTo>
                  <a:cubicBezTo>
                    <a:pt x="1" y="29006"/>
                    <a:pt x="6280" y="22820"/>
                    <a:pt x="12679" y="39570"/>
                  </a:cubicBezTo>
                  <a:cubicBezTo>
                    <a:pt x="19074" y="22820"/>
                    <a:pt x="25354" y="29006"/>
                    <a:pt x="25354" y="19016"/>
                  </a:cubicBezTo>
                  <a:lnTo>
                    <a:pt x="25354" y="6342"/>
                  </a:lnTo>
                  <a:cubicBezTo>
                    <a:pt x="25354" y="2858"/>
                    <a:pt x="22923" y="18"/>
                    <a:pt x="19434" y="1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40;p57">
              <a:extLst>
                <a:ext uri="{FF2B5EF4-FFF2-40B4-BE49-F238E27FC236}">
                  <a16:creationId xmlns:a16="http://schemas.microsoft.com/office/drawing/2014/main" id="{FD8078DD-9B7D-5B42-A29A-581FC6386FE4}"/>
                </a:ext>
              </a:extLst>
            </p:cNvPr>
            <p:cNvSpPr/>
            <p:nvPr/>
          </p:nvSpPr>
          <p:spPr>
            <a:xfrm>
              <a:off x="7271639" y="3762810"/>
              <a:ext cx="184350" cy="184387"/>
            </a:xfrm>
            <a:custGeom>
              <a:avLst/>
              <a:gdLst/>
              <a:ahLst/>
              <a:cxnLst/>
              <a:rect l="l" t="t" r="r" b="b"/>
              <a:pathLst>
                <a:path w="20275" h="20279" extrusionOk="0">
                  <a:moveTo>
                    <a:pt x="3738" y="0"/>
                  </a:moveTo>
                  <a:lnTo>
                    <a:pt x="16532" y="0"/>
                  </a:lnTo>
                  <a:cubicBezTo>
                    <a:pt x="18594" y="5"/>
                    <a:pt x="20270" y="1680"/>
                    <a:pt x="20274" y="3742"/>
                  </a:cubicBezTo>
                  <a:lnTo>
                    <a:pt x="20274" y="16536"/>
                  </a:lnTo>
                  <a:cubicBezTo>
                    <a:pt x="20270" y="18598"/>
                    <a:pt x="18594" y="20274"/>
                    <a:pt x="16532" y="20278"/>
                  </a:cubicBezTo>
                  <a:lnTo>
                    <a:pt x="3738" y="20278"/>
                  </a:lnTo>
                  <a:cubicBezTo>
                    <a:pt x="1676" y="20274"/>
                    <a:pt x="5" y="18598"/>
                    <a:pt x="1" y="16536"/>
                  </a:cubicBezTo>
                  <a:lnTo>
                    <a:pt x="1" y="3742"/>
                  </a:lnTo>
                  <a:cubicBezTo>
                    <a:pt x="5" y="1680"/>
                    <a:pt x="1676" y="5"/>
                    <a:pt x="3738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6600"/>
                  </a:solidFill>
                </a:rPr>
                <a:t>2</a:t>
              </a:r>
              <a:endParaRPr dirty="0">
                <a:solidFill>
                  <a:srgbClr val="0066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BCE1D53-65E6-EC32-07D9-5BCCD5679777}"/>
                  </a:ext>
                </a:extLst>
              </p:cNvPr>
              <p:cNvSpPr txBox="1"/>
              <p:nvPr/>
            </p:nvSpPr>
            <p:spPr>
              <a:xfrm>
                <a:off x="6571393" y="2790070"/>
                <a:ext cx="776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≥3.6</m:t>
                      </m:r>
                    </m:oMath>
                  </m:oMathPara>
                </a14:m>
                <a:endParaRPr lang="el-GR" dirty="0">
                  <a:solidFill>
                    <a:schemeClr val="tx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BCE1D53-65E6-EC32-07D9-5BCCD5679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393" y="2790070"/>
                <a:ext cx="77634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Ευθύγραμμο βέλος σύνδεσης 36">
            <a:extLst>
              <a:ext uri="{FF2B5EF4-FFF2-40B4-BE49-F238E27FC236}">
                <a16:creationId xmlns:a16="http://schemas.microsoft.com/office/drawing/2014/main" id="{EEB7CCC7-0D18-0B75-F6BC-33B306E41A22}"/>
              </a:ext>
            </a:extLst>
          </p:cNvPr>
          <p:cNvCxnSpPr>
            <a:cxnSpLocks/>
          </p:cNvCxnSpPr>
          <p:nvPr/>
        </p:nvCxnSpPr>
        <p:spPr>
          <a:xfrm>
            <a:off x="6433410" y="3059747"/>
            <a:ext cx="1042440" cy="0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oogle Shape;2138;p57">
            <a:extLst>
              <a:ext uri="{FF2B5EF4-FFF2-40B4-BE49-F238E27FC236}">
                <a16:creationId xmlns:a16="http://schemas.microsoft.com/office/drawing/2014/main" id="{76BA0811-03F8-43DF-0BA1-A8346307DCE7}"/>
              </a:ext>
            </a:extLst>
          </p:cNvPr>
          <p:cNvGrpSpPr/>
          <p:nvPr/>
        </p:nvGrpSpPr>
        <p:grpSpPr>
          <a:xfrm>
            <a:off x="6128614" y="3868838"/>
            <a:ext cx="305052" cy="511362"/>
            <a:chOff x="7248525" y="3739696"/>
            <a:chExt cx="230531" cy="359790"/>
          </a:xfrm>
        </p:grpSpPr>
        <p:sp>
          <p:nvSpPr>
            <p:cNvPr id="39" name="Google Shape;2139;p57">
              <a:extLst>
                <a:ext uri="{FF2B5EF4-FFF2-40B4-BE49-F238E27FC236}">
                  <a16:creationId xmlns:a16="http://schemas.microsoft.com/office/drawing/2014/main" id="{E18B5312-23A4-E645-8E59-C9A0511408A7}"/>
                </a:ext>
              </a:extLst>
            </p:cNvPr>
            <p:cNvSpPr/>
            <p:nvPr/>
          </p:nvSpPr>
          <p:spPr>
            <a:xfrm>
              <a:off x="7248525" y="3739696"/>
              <a:ext cx="230531" cy="359790"/>
            </a:xfrm>
            <a:custGeom>
              <a:avLst/>
              <a:gdLst/>
              <a:ahLst/>
              <a:cxnLst/>
              <a:rect l="l" t="t" r="r" b="b"/>
              <a:pathLst>
                <a:path w="25354" h="39570" extrusionOk="0">
                  <a:moveTo>
                    <a:pt x="19434" y="18"/>
                  </a:moveTo>
                  <a:lnTo>
                    <a:pt x="6338" y="5"/>
                  </a:lnTo>
                  <a:cubicBezTo>
                    <a:pt x="2854" y="0"/>
                    <a:pt x="1" y="2858"/>
                    <a:pt x="1" y="6342"/>
                  </a:cubicBezTo>
                  <a:lnTo>
                    <a:pt x="1" y="19016"/>
                  </a:lnTo>
                  <a:cubicBezTo>
                    <a:pt x="1" y="29006"/>
                    <a:pt x="6280" y="22820"/>
                    <a:pt x="12679" y="39570"/>
                  </a:cubicBezTo>
                  <a:cubicBezTo>
                    <a:pt x="19074" y="22820"/>
                    <a:pt x="25354" y="29006"/>
                    <a:pt x="25354" y="19016"/>
                  </a:cubicBezTo>
                  <a:lnTo>
                    <a:pt x="25354" y="6342"/>
                  </a:lnTo>
                  <a:cubicBezTo>
                    <a:pt x="25354" y="2858"/>
                    <a:pt x="22923" y="18"/>
                    <a:pt x="19434" y="1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40;p57">
              <a:extLst>
                <a:ext uri="{FF2B5EF4-FFF2-40B4-BE49-F238E27FC236}">
                  <a16:creationId xmlns:a16="http://schemas.microsoft.com/office/drawing/2014/main" id="{F907DD35-59DA-86FB-6DF1-9113C14A2B84}"/>
                </a:ext>
              </a:extLst>
            </p:cNvPr>
            <p:cNvSpPr/>
            <p:nvPr/>
          </p:nvSpPr>
          <p:spPr>
            <a:xfrm>
              <a:off x="7271639" y="3762810"/>
              <a:ext cx="184350" cy="184387"/>
            </a:xfrm>
            <a:custGeom>
              <a:avLst/>
              <a:gdLst/>
              <a:ahLst/>
              <a:cxnLst/>
              <a:rect l="l" t="t" r="r" b="b"/>
              <a:pathLst>
                <a:path w="20275" h="20279" extrusionOk="0">
                  <a:moveTo>
                    <a:pt x="3738" y="0"/>
                  </a:moveTo>
                  <a:lnTo>
                    <a:pt x="16532" y="0"/>
                  </a:lnTo>
                  <a:cubicBezTo>
                    <a:pt x="18594" y="5"/>
                    <a:pt x="20270" y="1680"/>
                    <a:pt x="20274" y="3742"/>
                  </a:cubicBezTo>
                  <a:lnTo>
                    <a:pt x="20274" y="16536"/>
                  </a:lnTo>
                  <a:cubicBezTo>
                    <a:pt x="20270" y="18598"/>
                    <a:pt x="18594" y="20274"/>
                    <a:pt x="16532" y="20278"/>
                  </a:cubicBezTo>
                  <a:lnTo>
                    <a:pt x="3738" y="20278"/>
                  </a:lnTo>
                  <a:cubicBezTo>
                    <a:pt x="1676" y="20274"/>
                    <a:pt x="5" y="18598"/>
                    <a:pt x="1" y="16536"/>
                  </a:cubicBezTo>
                  <a:lnTo>
                    <a:pt x="1" y="3742"/>
                  </a:lnTo>
                  <a:cubicBezTo>
                    <a:pt x="5" y="1680"/>
                    <a:pt x="1676" y="5"/>
                    <a:pt x="3738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6600"/>
                  </a:solidFill>
                </a:rPr>
                <a:t>1</a:t>
              </a:r>
              <a:endParaRPr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031" name="Google Shape;2138;p57">
            <a:extLst>
              <a:ext uri="{FF2B5EF4-FFF2-40B4-BE49-F238E27FC236}">
                <a16:creationId xmlns:a16="http://schemas.microsoft.com/office/drawing/2014/main" id="{14875AC5-93DB-6145-A6C5-6BCDD1316161}"/>
              </a:ext>
            </a:extLst>
          </p:cNvPr>
          <p:cNvGrpSpPr/>
          <p:nvPr/>
        </p:nvGrpSpPr>
        <p:grpSpPr>
          <a:xfrm>
            <a:off x="7485466" y="3868838"/>
            <a:ext cx="305052" cy="511362"/>
            <a:chOff x="7248525" y="3739696"/>
            <a:chExt cx="230531" cy="359790"/>
          </a:xfrm>
        </p:grpSpPr>
        <p:sp>
          <p:nvSpPr>
            <p:cNvPr id="1032" name="Google Shape;2139;p57">
              <a:extLst>
                <a:ext uri="{FF2B5EF4-FFF2-40B4-BE49-F238E27FC236}">
                  <a16:creationId xmlns:a16="http://schemas.microsoft.com/office/drawing/2014/main" id="{682E8436-B97D-FBCB-B64A-3B3DD12C8F09}"/>
                </a:ext>
              </a:extLst>
            </p:cNvPr>
            <p:cNvSpPr/>
            <p:nvPr/>
          </p:nvSpPr>
          <p:spPr>
            <a:xfrm>
              <a:off x="7248525" y="3739696"/>
              <a:ext cx="230531" cy="359790"/>
            </a:xfrm>
            <a:custGeom>
              <a:avLst/>
              <a:gdLst/>
              <a:ahLst/>
              <a:cxnLst/>
              <a:rect l="l" t="t" r="r" b="b"/>
              <a:pathLst>
                <a:path w="25354" h="39570" extrusionOk="0">
                  <a:moveTo>
                    <a:pt x="19434" y="18"/>
                  </a:moveTo>
                  <a:lnTo>
                    <a:pt x="6338" y="5"/>
                  </a:lnTo>
                  <a:cubicBezTo>
                    <a:pt x="2854" y="0"/>
                    <a:pt x="1" y="2858"/>
                    <a:pt x="1" y="6342"/>
                  </a:cubicBezTo>
                  <a:lnTo>
                    <a:pt x="1" y="19016"/>
                  </a:lnTo>
                  <a:cubicBezTo>
                    <a:pt x="1" y="29006"/>
                    <a:pt x="6280" y="22820"/>
                    <a:pt x="12679" y="39570"/>
                  </a:cubicBezTo>
                  <a:cubicBezTo>
                    <a:pt x="19074" y="22820"/>
                    <a:pt x="25354" y="29006"/>
                    <a:pt x="25354" y="19016"/>
                  </a:cubicBezTo>
                  <a:lnTo>
                    <a:pt x="25354" y="6342"/>
                  </a:lnTo>
                  <a:cubicBezTo>
                    <a:pt x="25354" y="2858"/>
                    <a:pt x="22923" y="18"/>
                    <a:pt x="19434" y="1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2140;p57">
              <a:extLst>
                <a:ext uri="{FF2B5EF4-FFF2-40B4-BE49-F238E27FC236}">
                  <a16:creationId xmlns:a16="http://schemas.microsoft.com/office/drawing/2014/main" id="{C3FD2DA3-4D71-523F-D561-8AF4E5D2F27C}"/>
                </a:ext>
              </a:extLst>
            </p:cNvPr>
            <p:cNvSpPr/>
            <p:nvPr/>
          </p:nvSpPr>
          <p:spPr>
            <a:xfrm>
              <a:off x="7271639" y="3762810"/>
              <a:ext cx="184350" cy="184387"/>
            </a:xfrm>
            <a:custGeom>
              <a:avLst/>
              <a:gdLst/>
              <a:ahLst/>
              <a:cxnLst/>
              <a:rect l="l" t="t" r="r" b="b"/>
              <a:pathLst>
                <a:path w="20275" h="20279" extrusionOk="0">
                  <a:moveTo>
                    <a:pt x="3738" y="0"/>
                  </a:moveTo>
                  <a:lnTo>
                    <a:pt x="16532" y="0"/>
                  </a:lnTo>
                  <a:cubicBezTo>
                    <a:pt x="18594" y="5"/>
                    <a:pt x="20270" y="1680"/>
                    <a:pt x="20274" y="3742"/>
                  </a:cubicBezTo>
                  <a:lnTo>
                    <a:pt x="20274" y="16536"/>
                  </a:lnTo>
                  <a:cubicBezTo>
                    <a:pt x="20270" y="18598"/>
                    <a:pt x="18594" y="20274"/>
                    <a:pt x="16532" y="20278"/>
                  </a:cubicBezTo>
                  <a:lnTo>
                    <a:pt x="3738" y="20278"/>
                  </a:lnTo>
                  <a:cubicBezTo>
                    <a:pt x="1676" y="20274"/>
                    <a:pt x="5" y="18598"/>
                    <a:pt x="1" y="16536"/>
                  </a:cubicBezTo>
                  <a:lnTo>
                    <a:pt x="1" y="3742"/>
                  </a:lnTo>
                  <a:cubicBezTo>
                    <a:pt x="5" y="1680"/>
                    <a:pt x="1676" y="5"/>
                    <a:pt x="3738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6600"/>
                  </a:solidFill>
                </a:rPr>
                <a:t>2</a:t>
              </a:r>
              <a:endParaRPr dirty="0">
                <a:solidFill>
                  <a:srgbClr val="0066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4" name="TextBox 1033">
                <a:extLst>
                  <a:ext uri="{FF2B5EF4-FFF2-40B4-BE49-F238E27FC236}">
                    <a16:creationId xmlns:a16="http://schemas.microsoft.com/office/drawing/2014/main" id="{6F9A8759-B1C1-2AEF-E65F-E8995578D291}"/>
                  </a:ext>
                </a:extLst>
              </p:cNvPr>
              <p:cNvSpPr txBox="1"/>
              <p:nvPr/>
            </p:nvSpPr>
            <p:spPr>
              <a:xfrm>
                <a:off x="6571393" y="3783355"/>
                <a:ext cx="776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≥3.6</m:t>
                      </m:r>
                    </m:oMath>
                  </m:oMathPara>
                </a14:m>
                <a:endParaRPr lang="el-GR" dirty="0">
                  <a:solidFill>
                    <a:schemeClr val="tx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34" name="TextBox 1033">
                <a:extLst>
                  <a:ext uri="{FF2B5EF4-FFF2-40B4-BE49-F238E27FC236}">
                    <a16:creationId xmlns:a16="http://schemas.microsoft.com/office/drawing/2014/main" id="{6F9A8759-B1C1-2AEF-E65F-E8995578D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393" y="3783355"/>
                <a:ext cx="77634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5" name="Ευθύγραμμο βέλος σύνδεσης 1034">
            <a:extLst>
              <a:ext uri="{FF2B5EF4-FFF2-40B4-BE49-F238E27FC236}">
                <a16:creationId xmlns:a16="http://schemas.microsoft.com/office/drawing/2014/main" id="{7C36BC61-8C96-065E-D3D5-CF245CAEEBE5}"/>
              </a:ext>
            </a:extLst>
          </p:cNvPr>
          <p:cNvCxnSpPr>
            <a:cxnSpLocks/>
          </p:cNvCxnSpPr>
          <p:nvPr/>
        </p:nvCxnSpPr>
        <p:spPr>
          <a:xfrm>
            <a:off x="6433410" y="4053032"/>
            <a:ext cx="1042440" cy="0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1832001-CB94-8A9A-6E06-8BED747EAEB5}"/>
                  </a:ext>
                </a:extLst>
              </p:cNvPr>
              <p:cNvSpPr txBox="1"/>
              <p:nvPr/>
            </p:nvSpPr>
            <p:spPr>
              <a:xfrm>
                <a:off x="2575113" y="3097240"/>
                <a:ext cx="11400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=3.605</m:t>
                      </m:r>
                    </m:oMath>
                  </m:oMathPara>
                </a14:m>
                <a:endParaRPr lang="el-GR" dirty="0">
                  <a:solidFill>
                    <a:schemeClr val="tx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1832001-CB94-8A9A-6E06-8BED747EA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113" y="3097240"/>
                <a:ext cx="1140047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Ευθύγραμμο βέλος σύνδεσης 12">
            <a:extLst>
              <a:ext uri="{FF2B5EF4-FFF2-40B4-BE49-F238E27FC236}">
                <a16:creationId xmlns:a16="http://schemas.microsoft.com/office/drawing/2014/main" id="{794821F8-4AC4-DA87-34E3-FAB65F83483F}"/>
              </a:ext>
            </a:extLst>
          </p:cNvPr>
          <p:cNvCxnSpPr>
            <a:cxnSpLocks/>
          </p:cNvCxnSpPr>
          <p:nvPr/>
        </p:nvCxnSpPr>
        <p:spPr>
          <a:xfrm>
            <a:off x="2109378" y="3004581"/>
            <a:ext cx="2799462" cy="1551604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Ευθύγραμμο βέλος σύνδεσης 13">
            <a:extLst>
              <a:ext uri="{FF2B5EF4-FFF2-40B4-BE49-F238E27FC236}">
                <a16:creationId xmlns:a16="http://schemas.microsoft.com/office/drawing/2014/main" id="{038B5F6C-6520-A571-F0AA-C80CAC067BB3}"/>
              </a:ext>
            </a:extLst>
          </p:cNvPr>
          <p:cNvCxnSpPr>
            <a:cxnSpLocks/>
          </p:cNvCxnSpPr>
          <p:nvPr/>
        </p:nvCxnSpPr>
        <p:spPr>
          <a:xfrm flipV="1">
            <a:off x="2109378" y="1931887"/>
            <a:ext cx="2799461" cy="6768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497562-A07D-6C4C-7C8A-AB62A2B58D94}"/>
                  </a:ext>
                </a:extLst>
              </p:cNvPr>
              <p:cNvSpPr txBox="1"/>
              <p:nvPr/>
            </p:nvSpPr>
            <p:spPr>
              <a:xfrm>
                <a:off x="3343716" y="2198120"/>
                <a:ext cx="11400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=3.162</m:t>
                      </m:r>
                    </m:oMath>
                  </m:oMathPara>
                </a14:m>
                <a:endParaRPr lang="el-GR" dirty="0">
                  <a:solidFill>
                    <a:schemeClr val="tx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497562-A07D-6C4C-7C8A-AB62A2B58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716" y="2198120"/>
                <a:ext cx="114004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B3D6C0-A3C9-6E5B-FEAA-BFF910A011CE}"/>
                  </a:ext>
                </a:extLst>
              </p:cNvPr>
              <p:cNvSpPr txBox="1"/>
              <p:nvPr/>
            </p:nvSpPr>
            <p:spPr>
              <a:xfrm>
                <a:off x="4908838" y="3082606"/>
                <a:ext cx="11400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l-GR" dirty="0">
                  <a:solidFill>
                    <a:schemeClr val="tx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B3D6C0-A3C9-6E5B-FEAA-BFF910A01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838" y="3082606"/>
                <a:ext cx="114004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Ευθύγραμμο βέλος σύνδεσης 16">
            <a:extLst>
              <a:ext uri="{FF2B5EF4-FFF2-40B4-BE49-F238E27FC236}">
                <a16:creationId xmlns:a16="http://schemas.microsoft.com/office/drawing/2014/main" id="{30F9452F-249A-0A2C-213C-BEE60F276446}"/>
              </a:ext>
            </a:extLst>
          </p:cNvPr>
          <p:cNvCxnSpPr>
            <a:cxnSpLocks/>
          </p:cNvCxnSpPr>
          <p:nvPr/>
        </p:nvCxnSpPr>
        <p:spPr>
          <a:xfrm flipH="1" flipV="1">
            <a:off x="5190435" y="2211799"/>
            <a:ext cx="1" cy="2064473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922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3"/>
          <p:cNvSpPr txBox="1">
            <a:spLocks noGrp="1"/>
          </p:cNvSpPr>
          <p:nvPr>
            <p:ph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113" name="Google Shape;1113;p33"/>
          <p:cNvSpPr txBox="1">
            <a:spLocks noGrp="1"/>
          </p:cNvSpPr>
          <p:nvPr>
            <p:ph type="title" idx="2"/>
          </p:nvPr>
        </p:nvSpPr>
        <p:spPr>
          <a:xfrm>
            <a:off x="2598625" y="2347850"/>
            <a:ext cx="3946500" cy="1229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" panose="00000500000000000000" pitchFamily="2" charset="0"/>
              </a:rPr>
              <a:t>Mathematical</a:t>
            </a:r>
            <a:r>
              <a:rPr lang="en-US" dirty="0">
                <a:latin typeface="Monserrat"/>
              </a:rPr>
              <a:t> </a:t>
            </a:r>
            <a:r>
              <a:rPr lang="en-US" dirty="0">
                <a:latin typeface="Montserrat" panose="00000500000000000000" pitchFamily="2" charset="0"/>
              </a:rPr>
              <a:t>Model</a:t>
            </a:r>
            <a:endParaRPr lang="en-US" dirty="0"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grpSp>
        <p:nvGrpSpPr>
          <p:cNvPr id="1115" name="Google Shape;1115;p33"/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1116" name="Google Shape;1116;p33"/>
            <p:cNvSpPr/>
            <p:nvPr/>
          </p:nvSpPr>
          <p:spPr>
            <a:xfrm rot="-2700000" flipH="1">
              <a:off x="7250940" y="2205609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7" name="Google Shape;1117;p33"/>
            <p:cNvCxnSpPr>
              <a:stCxn id="1118" idx="6"/>
              <a:endCxn id="1119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19" name="Google Shape;1119;p33"/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3"/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33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121" name="Google Shape;1121;p33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3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3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3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3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3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3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3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3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3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3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3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3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3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6" name="Google Shape;1146;p33"/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147" name="Google Shape;1147;p33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8" name="Google Shape;1148;p33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149" name="Google Shape;1149;p33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3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3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/>
          <p:cNvSpPr txBox="1">
            <a:spLocks noGrp="1"/>
          </p:cNvSpPr>
          <p:nvPr>
            <p:ph type="title"/>
          </p:nvPr>
        </p:nvSpPr>
        <p:spPr>
          <a:xfrm>
            <a:off x="782850" y="23621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Mathematical Model</a:t>
            </a:r>
          </a:p>
        </p:txBody>
      </p:sp>
      <p:grpSp>
        <p:nvGrpSpPr>
          <p:cNvPr id="1042" name="Google Shape;1042;p31"/>
          <p:cNvGrpSpPr/>
          <p:nvPr/>
        </p:nvGrpSpPr>
        <p:grpSpPr>
          <a:xfrm>
            <a:off x="1611150" y="610478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/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/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/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/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/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31"/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51;p28">
            <a:extLst>
              <a:ext uri="{FF2B5EF4-FFF2-40B4-BE49-F238E27FC236}">
                <a16:creationId xmlns:a16="http://schemas.microsoft.com/office/drawing/2014/main" id="{0CC2E0C0-6F69-D9AC-4523-B6CCD36870BC}"/>
              </a:ext>
            </a:extLst>
          </p:cNvPr>
          <p:cNvSpPr txBox="1">
            <a:spLocks/>
          </p:cNvSpPr>
          <p:nvPr/>
        </p:nvSpPr>
        <p:spPr>
          <a:xfrm>
            <a:off x="418343" y="835850"/>
            <a:ext cx="8307314" cy="133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The ILP model used for the PDDP builds on Kuby’s classic p-dispersion formulation, extending it to accommodate heterogeneous facilities and enforce distance constraints.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151;p28">
                <a:extLst>
                  <a:ext uri="{FF2B5EF4-FFF2-40B4-BE49-F238E27FC236}">
                    <a16:creationId xmlns:a16="http://schemas.microsoft.com/office/drawing/2014/main" id="{2A593D9A-6A80-7F7C-91C8-13F274F655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8342" y="1684118"/>
                <a:ext cx="8618977" cy="26941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400" b="0" i="0" u="none" strike="noStrike" cap="non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 marL="0" indent="0"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In a PDDP we have:</a:t>
                </a:r>
              </a:p>
              <a:p>
                <a:pPr marL="0" indent="0"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: the set of candidate facility locations.</a:t>
                </a:r>
              </a:p>
              <a:p>
                <a:pPr marL="0" indent="0"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: the set of facilities to be located.</a:t>
                </a:r>
              </a:p>
              <a:p>
                <a:pPr marL="0" indent="0"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: the number of facilities to be located.</a:t>
                </a:r>
              </a:p>
              <a:p>
                <a:pPr marL="0" indent="0"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: the distance between any two candidate facility locations.</a:t>
                </a:r>
              </a:p>
              <a:p>
                <a:pPr marL="0" indent="0">
                  <a:lnSpc>
                    <a:spcPct val="200000"/>
                  </a:lnSpc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: the lower bound in the allowed distance between each pair of facilities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),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Google Shape;151;p28">
                <a:extLst>
                  <a:ext uri="{FF2B5EF4-FFF2-40B4-BE49-F238E27FC236}">
                    <a16:creationId xmlns:a16="http://schemas.microsoft.com/office/drawing/2014/main" id="{2A593D9A-6A80-7F7C-91C8-13F274F65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42" y="1684118"/>
                <a:ext cx="8618977" cy="2694142"/>
              </a:xfrm>
              <a:prstGeom prst="rect">
                <a:avLst/>
              </a:prstGeom>
              <a:blipFill>
                <a:blip r:embed="rId3"/>
                <a:stretch>
                  <a:fillRect l="-637" b="-4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531537A3-32B2-CA85-DF1A-C22FC793D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3EBB98E8-990D-86E2-8211-3BB0DEA0A3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50" y="23621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Mathematical Model</a:t>
            </a:r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CF290902-0090-26BD-0C5A-9E9EF8F809CB}"/>
              </a:ext>
            </a:extLst>
          </p:cNvPr>
          <p:cNvGrpSpPr/>
          <p:nvPr/>
        </p:nvGrpSpPr>
        <p:grpSpPr>
          <a:xfrm>
            <a:off x="1611150" y="610478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ADEE0062-2B35-5E3D-77F7-9A8B5D8A2DE5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00538158-07BB-04E1-0CD1-7FC06ABD1F38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1DE7B177-CE87-B5CC-D2BA-5938B8A9E585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98C3A845-4BF7-8DD2-BE40-6DB7ED8E0AE0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8EEEBA24-00EF-F2D0-CC0B-667717706163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31">
            <a:extLst>
              <a:ext uri="{FF2B5EF4-FFF2-40B4-BE49-F238E27FC236}">
                <a16:creationId xmlns:a16="http://schemas.microsoft.com/office/drawing/2014/main" id="{46C3709B-BF5C-CFE5-DBDF-F6D26803B7C4}"/>
              </a:ext>
            </a:extLst>
          </p:cNvPr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037F62CC-708D-418C-DCA3-7AEEC7C8D2E3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6FFBFD83-8B18-44A5-7A4E-DA9DF318B136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ED5438FD-DCEA-5EC7-B7CE-933AA3527180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0768069D-DAEE-821F-0D27-62C8789D6F78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151;p28">
                <a:extLst>
                  <a:ext uri="{FF2B5EF4-FFF2-40B4-BE49-F238E27FC236}">
                    <a16:creationId xmlns:a16="http://schemas.microsoft.com/office/drawing/2014/main" id="{0D6E8434-F7E6-B6BE-5A9D-1AD298F147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062" y="761031"/>
                <a:ext cx="8016997" cy="3602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400" b="0" i="0" u="none" strike="noStrike" cap="non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 marL="0" indent="0"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In the extended model we have:</a:t>
                </a:r>
              </a:p>
              <a:p>
                <a:pPr marL="0" indent="0">
                  <a:lnSpc>
                    <a:spcPct val="150000"/>
                  </a:lnSpc>
                </a:pPr>
                <a:endParaRPr lang="en-US" sz="1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</a:pPr>
                <a:b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sz="1100" dirty="0">
                    <a:solidFill>
                      <a:schemeClr val="bg1">
                        <a:lumMod val="50000"/>
                      </a:schemeClr>
                    </a:solidFill>
                  </a:rPr>
                  <a:t>For each pair of facilities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100" i="1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100" i="1">
                        <a:solidFill>
                          <a:schemeClr val="tx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100" i="1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100" i="1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100" dirty="0">
                    <a:solidFill>
                      <a:schemeClr val="bg1">
                        <a:lumMod val="50000"/>
                      </a:schemeClr>
                    </a:solidFill>
                  </a:rPr>
                  <a:t>) the set of quadruples (</a:t>
                </a:r>
                <a14:m>
                  <m:oMath xmlns:m="http://schemas.openxmlformats.org/officeDocument/2006/math">
                    <m:r>
                      <a:rPr lang="en-US" sz="11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1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1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1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100" i="1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100" i="1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100" i="1">
                        <a:solidFill>
                          <a:schemeClr val="tx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100" i="1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100" i="1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100" dirty="0">
                    <a:solidFill>
                      <a:schemeClr val="bg1">
                        <a:lumMod val="50000"/>
                      </a:schemeClr>
                    </a:solidFill>
                  </a:rPr>
                  <a:t>) is set of infeasible facility placements due to minimum distance constraints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2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: 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if facility 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2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2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 is placed at site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2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 , 0 otherwise.</a:t>
                </a:r>
              </a:p>
              <a:p>
                <a:pPr marL="0" indent="0">
                  <a:lnSpc>
                    <a:spcPct val="2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: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if facility 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2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  is placed at site, 0 otherwise.</a:t>
                </a:r>
              </a:p>
              <a:p>
                <a:pPr marL="0" indent="0">
                  <a:lnSpc>
                    <a:spcPct val="2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: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The minimum facility distance to be maximized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1" name="Google Shape;151;p28">
                <a:extLst>
                  <a:ext uri="{FF2B5EF4-FFF2-40B4-BE49-F238E27FC236}">
                    <a16:creationId xmlns:a16="http://schemas.microsoft.com/office/drawing/2014/main" id="{0D6E8434-F7E6-B6BE-5A9D-1AD298F14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62" y="761031"/>
                <a:ext cx="8016997" cy="3602372"/>
              </a:xfrm>
              <a:prstGeom prst="rect">
                <a:avLst/>
              </a:prstGeom>
              <a:blipFill>
                <a:blip r:embed="rId3"/>
                <a:stretch>
                  <a:fillRect l="-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151;p28">
                <a:extLst>
                  <a:ext uri="{FF2B5EF4-FFF2-40B4-BE49-F238E27FC236}">
                    <a16:creationId xmlns:a16="http://schemas.microsoft.com/office/drawing/2014/main" id="{FBB00F4D-5FBB-D999-F8A9-9C608A36A0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062" y="1602041"/>
                <a:ext cx="8016997" cy="5617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400" b="0" i="0" u="none" strike="noStrike" cap="non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 marL="0" indent="0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b="0" i="0" smtClean="0">
                        <a:solidFill>
                          <a:schemeClr val="tx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dirty="0" smtClean="0">
                        <a:solidFill>
                          <a:schemeClr val="tx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0" dirty="0" smtClean="0">
                        <a:solidFill>
                          <a:schemeClr val="tx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chemeClr val="tx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dirty="0">
                        <a:solidFill>
                          <a:schemeClr val="tx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b="0" i="1" dirty="0" smtClean="0">
                        <a:solidFill>
                          <a:schemeClr val="tx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solidFill>
                          <a:schemeClr val="tx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chemeClr val="tx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solidFill>
                          <a:schemeClr val="tx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tx1">
                        <a:lumMod val="10000"/>
                      </a:schemeClr>
                    </a:solidFill>
                  </a:rPr>
                  <a:t> </a:t>
                </a:r>
                <a:br>
                  <a:rPr lang="en-US" dirty="0">
                    <a:solidFill>
                      <a:schemeClr val="tx1">
                        <a:lumMod val="10000"/>
                      </a:schemeClr>
                    </a:solidFill>
                  </a:rPr>
                </a:br>
                <a:endParaRPr lang="en-US" dirty="0">
                  <a:solidFill>
                    <a:schemeClr val="tx1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Google Shape;151;p28">
                <a:extLst>
                  <a:ext uri="{FF2B5EF4-FFF2-40B4-BE49-F238E27FC236}">
                    <a16:creationId xmlns:a16="http://schemas.microsoft.com/office/drawing/2014/main" id="{FBB00F4D-5FBB-D999-F8A9-9C608A36A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62" y="1602041"/>
                <a:ext cx="8016997" cy="5617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97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CD7DED81-5E73-8B4E-0D32-1EF95FCA0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673EC9A1-1C19-CBB3-CD82-448826C199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450" y="236210"/>
            <a:ext cx="820113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Mathematical Model : Objective Function</a:t>
            </a:r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83E6FE3C-51DA-C451-5448-C36FE5D94CDB}"/>
              </a:ext>
            </a:extLst>
          </p:cNvPr>
          <p:cNvGrpSpPr/>
          <p:nvPr/>
        </p:nvGrpSpPr>
        <p:grpSpPr>
          <a:xfrm>
            <a:off x="1611150" y="610478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E0725B8A-A96A-52A4-9B33-742288EEC525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6885538D-2A8D-F723-525F-44A82A63751B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1BB8D40F-855E-95A2-31F4-CC3379F1F8B3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DC91E141-3FBD-B923-749B-2B77C10C15DF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F33A4284-B8EE-6B62-52DB-33A11A0A53BB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31">
            <a:extLst>
              <a:ext uri="{FF2B5EF4-FFF2-40B4-BE49-F238E27FC236}">
                <a16:creationId xmlns:a16="http://schemas.microsoft.com/office/drawing/2014/main" id="{51DF18A9-9F20-6B1A-7DCA-AD4D82C8BDF6}"/>
              </a:ext>
            </a:extLst>
          </p:cNvPr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84FAA335-3E81-A384-8D8C-77B79E0160B0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F1FFBD9D-5DB1-3238-651C-D76B25F3C41F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AFA9A487-6B6E-6841-93E7-7F36A2AFB8F3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228D553D-9DC1-8C42-9CB4-DCE8D3F2738F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151;p28">
                <a:extLst>
                  <a:ext uri="{FF2B5EF4-FFF2-40B4-BE49-F238E27FC236}">
                    <a16:creationId xmlns:a16="http://schemas.microsoft.com/office/drawing/2014/main" id="{5FF62EC2-5014-F3F5-A710-88D8181DDD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3501" y="1001915"/>
                <a:ext cx="8016997" cy="20830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400" b="0" i="0" u="none" strike="noStrike" cap="non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 marL="0" indent="0" algn="ctr"/>
                <a:r>
                  <a:rPr lang="en-US" sz="2400" dirty="0">
                    <a:solidFill>
                      <a:schemeClr val="tx1">
                        <a:lumMod val="10000"/>
                      </a:schemeClr>
                    </a:solidFill>
                  </a:rPr>
                  <a:t>The objective function  aims  to maximize the shortest distance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10000"/>
                      </a:schemeClr>
                    </a:solidFill>
                  </a:rPr>
                  <a:t> between located facilities :</a:t>
                </a:r>
                <a:endParaRPr lang="en-US" sz="1800" b="0" i="1" dirty="0">
                  <a:solidFill>
                    <a:schemeClr val="tx1">
                      <a:lumMod val="1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3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sz="3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en-US" sz="3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Google Shape;151;p28">
                <a:extLst>
                  <a:ext uri="{FF2B5EF4-FFF2-40B4-BE49-F238E27FC236}">
                    <a16:creationId xmlns:a16="http://schemas.microsoft.com/office/drawing/2014/main" id="{5FF62EC2-5014-F3F5-A710-88D8181DD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01" y="1001915"/>
                <a:ext cx="8016997" cy="20830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87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92D063A7-4A7E-7F80-4706-7AAC8CF8C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E3A7A3A7-FFA6-AC4C-D9EF-99CB8D0AE1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450" y="236210"/>
            <a:ext cx="820113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Mathematical Model : Key Constraints</a:t>
            </a:r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0537EA00-E875-E8EF-E7FB-D9BC6156D370}"/>
              </a:ext>
            </a:extLst>
          </p:cNvPr>
          <p:cNvGrpSpPr/>
          <p:nvPr/>
        </p:nvGrpSpPr>
        <p:grpSpPr>
          <a:xfrm>
            <a:off x="1611150" y="610478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B94763F7-6860-8992-93CE-3D065D6EBCC7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AD26350B-8DDC-CFAB-5BA1-5BD05B134D3C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3381B830-F725-FD7B-57DA-061B4989D1FF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BB172D3F-C24E-987D-E458-35E8D9DCF15D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C9CE5D56-60E7-E1A5-72DD-ACDBE3F76AE8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31">
            <a:extLst>
              <a:ext uri="{FF2B5EF4-FFF2-40B4-BE49-F238E27FC236}">
                <a16:creationId xmlns:a16="http://schemas.microsoft.com/office/drawing/2014/main" id="{59DD1DFA-D442-6F4B-8C78-832653C86C94}"/>
              </a:ext>
            </a:extLst>
          </p:cNvPr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D0D28399-FA12-2981-5AEC-3A5A23157D7C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A415FE21-6676-15B8-2A56-C1A40FB6B45A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0375A180-E5A3-3185-52A1-1ADB8083CA9A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25DDAF18-8DB3-DF64-EFD3-E8B5AC73F87F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151;p28">
                <a:extLst>
                  <a:ext uri="{FF2B5EF4-FFF2-40B4-BE49-F238E27FC236}">
                    <a16:creationId xmlns:a16="http://schemas.microsoft.com/office/drawing/2014/main" id="{925FF3C7-87A4-A387-6EE5-E876A43AC1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6614" y="1021362"/>
                <a:ext cx="8016997" cy="28638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400" b="0" i="0" u="none" strike="noStrike" cap="non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 marL="0" indent="0" algn="ctr"/>
                <a:r>
                  <a:rPr lang="en-US" sz="2400" dirty="0">
                    <a:solidFill>
                      <a:schemeClr val="tx1">
                        <a:lumMod val="10000"/>
                      </a:schemeClr>
                    </a:solidFill>
                  </a:rPr>
                  <a:t>Constraint 2: Ensures exactly 𝑝 facilities are placed</a:t>
                </a:r>
                <a:endParaRPr lang="en-US" sz="2800" b="0" i="1" dirty="0">
                  <a:solidFill>
                    <a:schemeClr val="tx1">
                      <a:lumMod val="1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i="1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Google Shape;151;p28">
                <a:extLst>
                  <a:ext uri="{FF2B5EF4-FFF2-40B4-BE49-F238E27FC236}">
                    <a16:creationId xmlns:a16="http://schemas.microsoft.com/office/drawing/2014/main" id="{925FF3C7-87A4-A387-6EE5-E876A43AC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14" y="1021362"/>
                <a:ext cx="8016997" cy="2863823"/>
              </a:xfrm>
              <a:prstGeom prst="rect">
                <a:avLst/>
              </a:prstGeom>
              <a:blipFill>
                <a:blip r:embed="rId3"/>
                <a:stretch>
                  <a:fillRect t="-4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55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19E8ED96-F148-5FAF-1070-71AEA0032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E2BD6497-1EF2-5C97-83CE-226ECA3987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450" y="236210"/>
            <a:ext cx="820113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Mathematical Model : Key Constraints</a:t>
            </a:r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D5917B62-7E90-7174-FB9E-EFDCEA9099EC}"/>
              </a:ext>
            </a:extLst>
          </p:cNvPr>
          <p:cNvGrpSpPr/>
          <p:nvPr/>
        </p:nvGrpSpPr>
        <p:grpSpPr>
          <a:xfrm>
            <a:off x="1611150" y="610478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CFB8A80B-DC17-7E1B-994F-F02050B7A6DA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2F2335AC-BD3E-826A-75D1-74C41DCD7217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575B8A92-3CAD-E9EA-4BCC-5A45E01C727F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5D4AABAB-D214-567D-1EF6-58FE286073F4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14C16533-BA78-EF6C-3F79-39EEA12E1AFD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31">
            <a:extLst>
              <a:ext uri="{FF2B5EF4-FFF2-40B4-BE49-F238E27FC236}">
                <a16:creationId xmlns:a16="http://schemas.microsoft.com/office/drawing/2014/main" id="{2DE1ECAC-2760-8305-2FAD-616F372A1C4B}"/>
              </a:ext>
            </a:extLst>
          </p:cNvPr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CA9EBC3A-E19A-9DA9-B531-9C3B0233BD65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EDB58318-8AC6-E594-1836-0FCE8CDAAAB8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AB8E64C4-1CBD-8772-051F-3A4E07ADCFCD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68B64664-0353-9F66-1F80-C0D1BB6ACC43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151;p28">
                <a:extLst>
                  <a:ext uri="{FF2B5EF4-FFF2-40B4-BE49-F238E27FC236}">
                    <a16:creationId xmlns:a16="http://schemas.microsoft.com/office/drawing/2014/main" id="{AC08FE15-3393-0485-E67D-6810412038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6614" y="1021362"/>
                <a:ext cx="8016997" cy="28638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400" b="0" i="0" u="none" strike="noStrike" cap="non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 marL="0" indent="0" algn="ctr"/>
                <a:r>
                  <a:rPr lang="en-US" sz="2400" dirty="0">
                    <a:solidFill>
                      <a:schemeClr val="tx1">
                        <a:lumMod val="10000"/>
                      </a:schemeClr>
                    </a:solidFill>
                  </a:rPr>
                  <a:t>Constraint 3: Guarantees 𝑏 ≤ 𝐷[𝑖,𝑗] whenever both locations 𝑖 and 𝑗 are selected.</a:t>
                </a:r>
              </a:p>
              <a:p>
                <a:pPr marL="0" indent="0" algn="ctr"/>
                <a:endParaRPr lang="en-US" sz="2400" dirty="0">
                  <a:solidFill>
                    <a:schemeClr val="tx1">
                      <a:lumMod val="10000"/>
                    </a:schemeClr>
                  </a:solidFill>
                </a:endParaRPr>
              </a:p>
              <a:p>
                <a:pPr marL="0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tx1">
                              <a:lumMod val="10000"/>
                            </a:schemeClr>
                          </a:solidFill>
                        </a:rPr>
                        <m:t>≤</m:t>
                      </m:r>
                      <m:r>
                        <a:rPr lang="en-US" sz="2800" b="0" i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a:rPr lang="en-US" sz="2800" i="1">
                                  <a:solidFill>
                                    <a:schemeClr val="tx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800" b="0" i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Google Shape;151;p28">
                <a:extLst>
                  <a:ext uri="{FF2B5EF4-FFF2-40B4-BE49-F238E27FC236}">
                    <a16:creationId xmlns:a16="http://schemas.microsoft.com/office/drawing/2014/main" id="{AC08FE15-3393-0485-E67D-681041203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14" y="1021362"/>
                <a:ext cx="8016997" cy="2863823"/>
              </a:xfrm>
              <a:prstGeom prst="rect">
                <a:avLst/>
              </a:prstGeom>
              <a:blipFill>
                <a:blip r:embed="rId3"/>
                <a:stretch>
                  <a:fillRect t="-4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17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6;p28">
            <a:extLst>
              <a:ext uri="{FF2B5EF4-FFF2-40B4-BE49-F238E27FC236}">
                <a16:creationId xmlns:a16="http://schemas.microsoft.com/office/drawing/2014/main" id="{447426EE-898C-5DDB-D565-917B7624C301}"/>
              </a:ext>
            </a:extLst>
          </p:cNvPr>
          <p:cNvSpPr/>
          <p:nvPr/>
        </p:nvSpPr>
        <p:spPr>
          <a:xfrm rot="16200000" flipH="1">
            <a:off x="-764857" y="750072"/>
            <a:ext cx="5158289" cy="3628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4" name="Google Shape;984;p30"/>
          <p:cNvSpPr txBox="1">
            <a:spLocks noGrp="1"/>
          </p:cNvSpPr>
          <p:nvPr>
            <p:ph type="title"/>
          </p:nvPr>
        </p:nvSpPr>
        <p:spPr>
          <a:xfrm>
            <a:off x="-392305" y="383646"/>
            <a:ext cx="4542882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Table  of  contents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985" name="Google Shape;985;p30"/>
          <p:cNvSpPr txBox="1">
            <a:spLocks noGrp="1"/>
          </p:cNvSpPr>
          <p:nvPr>
            <p:ph type="title" idx="2"/>
          </p:nvPr>
        </p:nvSpPr>
        <p:spPr>
          <a:xfrm flipH="1">
            <a:off x="2772000" y="849077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01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87" name="Google Shape;987;p30"/>
          <p:cNvSpPr txBox="1">
            <a:spLocks noGrp="1"/>
          </p:cNvSpPr>
          <p:nvPr>
            <p:ph type="subTitle" idx="3"/>
          </p:nvPr>
        </p:nvSpPr>
        <p:spPr>
          <a:xfrm>
            <a:off x="3677229" y="1819487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Mathematical Model</a:t>
            </a:r>
            <a:endParaRPr dirty="0"/>
          </a:p>
        </p:txBody>
      </p:sp>
      <p:sp>
        <p:nvSpPr>
          <p:cNvPr id="990" name="Google Shape;990;p30"/>
          <p:cNvSpPr txBox="1">
            <a:spLocks noGrp="1"/>
          </p:cNvSpPr>
          <p:nvPr>
            <p:ph type="subTitle" idx="6"/>
          </p:nvPr>
        </p:nvSpPr>
        <p:spPr>
          <a:xfrm>
            <a:off x="3677229" y="3638740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/>
            <a:r>
              <a:rPr lang="en-US" dirty="0"/>
              <a:t>Experimental Results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91" name="Google Shape;991;p30"/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3" name="Google Shape;1013;p30"/>
          <p:cNvSpPr txBox="1">
            <a:spLocks noGrp="1"/>
          </p:cNvSpPr>
          <p:nvPr>
            <p:ph type="subTitle" idx="9"/>
          </p:nvPr>
        </p:nvSpPr>
        <p:spPr>
          <a:xfrm>
            <a:off x="3677229" y="2697536"/>
            <a:ext cx="488049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Branch &amp; Bound Implementations</a:t>
            </a:r>
            <a:endParaRPr dirty="0"/>
          </a:p>
        </p:txBody>
      </p:sp>
      <p:sp>
        <p:nvSpPr>
          <p:cNvPr id="1016" name="Google Shape;1016;p30"/>
          <p:cNvSpPr txBox="1">
            <a:spLocks noGrp="1"/>
          </p:cNvSpPr>
          <p:nvPr>
            <p:ph type="subTitle" idx="15"/>
          </p:nvPr>
        </p:nvSpPr>
        <p:spPr>
          <a:xfrm>
            <a:off x="3677229" y="4452782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grpSp>
        <p:nvGrpSpPr>
          <p:cNvPr id="1017" name="Google Shape;1017;p30"/>
          <p:cNvGrpSpPr/>
          <p:nvPr/>
        </p:nvGrpSpPr>
        <p:grpSpPr>
          <a:xfrm>
            <a:off x="232736" y="698402"/>
            <a:ext cx="3222934" cy="192184"/>
            <a:chOff x="1512197" y="1069304"/>
            <a:chExt cx="3407100" cy="192184"/>
          </a:xfrm>
          <a:solidFill>
            <a:schemeClr val="tx1"/>
          </a:solidFill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  <a:grpFill/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8" name="Google Shape;1028;p30"/>
          <p:cNvGrpSpPr/>
          <p:nvPr/>
        </p:nvGrpSpPr>
        <p:grpSpPr>
          <a:xfrm>
            <a:off x="3786387" y="4859665"/>
            <a:ext cx="4749272" cy="94166"/>
            <a:chOff x="1148150" y="2399620"/>
            <a:chExt cx="6847800" cy="87560"/>
          </a:xfrm>
        </p:grpSpPr>
        <p:cxnSp>
          <p:nvCxnSpPr>
            <p:cNvPr id="1029" name="Google Shape;1029;p30"/>
            <p:cNvCxnSpPr>
              <a:stCxn id="1030" idx="2"/>
              <a:endCxn id="1031" idx="6"/>
            </p:cNvCxnSpPr>
            <p:nvPr/>
          </p:nvCxnSpPr>
          <p:spPr>
            <a:xfrm>
              <a:off x="1205150" y="2443408"/>
              <a:ext cx="6733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30" name="Google Shape;1030;p30"/>
            <p:cNvSpPr/>
            <p:nvPr/>
          </p:nvSpPr>
          <p:spPr>
            <a:xfrm flipH="1">
              <a:off x="1148150" y="2414908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0"/>
            <p:cNvSpPr/>
            <p:nvPr/>
          </p:nvSpPr>
          <p:spPr>
            <a:xfrm flipH="1">
              <a:off x="7938950" y="2414908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0"/>
            <p:cNvSpPr/>
            <p:nvPr/>
          </p:nvSpPr>
          <p:spPr>
            <a:xfrm rot="12785453">
              <a:off x="5316369" y="2399620"/>
              <a:ext cx="210911" cy="8756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985;p30">
            <a:extLst>
              <a:ext uri="{FF2B5EF4-FFF2-40B4-BE49-F238E27FC236}">
                <a16:creationId xmlns:a16="http://schemas.microsoft.com/office/drawing/2014/main" id="{7E259AD8-1C23-F5BC-665E-1DEF18336211}"/>
              </a:ext>
            </a:extLst>
          </p:cNvPr>
          <p:cNvSpPr txBox="1">
            <a:spLocks/>
          </p:cNvSpPr>
          <p:nvPr/>
        </p:nvSpPr>
        <p:spPr>
          <a:xfrm flipH="1">
            <a:off x="2772000" y="1758769"/>
            <a:ext cx="940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Black"/>
              <a:buNone/>
              <a:defRPr sz="25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Black"/>
              <a:buNone/>
              <a:defRPr sz="25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Black"/>
              <a:buNone/>
              <a:defRPr sz="25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Black"/>
              <a:buNone/>
              <a:defRPr sz="25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Black"/>
              <a:buNone/>
              <a:defRPr sz="25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Black"/>
              <a:buNone/>
              <a:defRPr sz="25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Black"/>
              <a:buNone/>
              <a:defRPr sz="25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Black"/>
              <a:buNone/>
              <a:defRPr sz="25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en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26" name="Google Shape;985;p30">
            <a:extLst>
              <a:ext uri="{FF2B5EF4-FFF2-40B4-BE49-F238E27FC236}">
                <a16:creationId xmlns:a16="http://schemas.microsoft.com/office/drawing/2014/main" id="{42015DEB-8D93-8FCC-E9D9-9A030FC41AA9}"/>
              </a:ext>
            </a:extLst>
          </p:cNvPr>
          <p:cNvSpPr txBox="1">
            <a:spLocks/>
          </p:cNvSpPr>
          <p:nvPr/>
        </p:nvSpPr>
        <p:spPr>
          <a:xfrm flipH="1">
            <a:off x="2772000" y="2668461"/>
            <a:ext cx="940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Black"/>
              <a:buNone/>
              <a:defRPr sz="25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Black"/>
              <a:buNone/>
              <a:defRPr sz="25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Black"/>
              <a:buNone/>
              <a:defRPr sz="25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Black"/>
              <a:buNone/>
              <a:defRPr sz="25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Black"/>
              <a:buNone/>
              <a:defRPr sz="25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Black"/>
              <a:buNone/>
              <a:defRPr sz="25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Black"/>
              <a:buNone/>
              <a:defRPr sz="25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Black"/>
              <a:buNone/>
              <a:defRPr sz="25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en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27" name="Google Shape;985;p30">
            <a:extLst>
              <a:ext uri="{FF2B5EF4-FFF2-40B4-BE49-F238E27FC236}">
                <a16:creationId xmlns:a16="http://schemas.microsoft.com/office/drawing/2014/main" id="{72D14E0B-4F15-05CA-C50D-BE4EA02F9404}"/>
              </a:ext>
            </a:extLst>
          </p:cNvPr>
          <p:cNvSpPr txBox="1">
            <a:spLocks/>
          </p:cNvSpPr>
          <p:nvPr/>
        </p:nvSpPr>
        <p:spPr>
          <a:xfrm flipH="1">
            <a:off x="2772000" y="4332939"/>
            <a:ext cx="940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Black"/>
              <a:buNone/>
              <a:defRPr sz="25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Black"/>
              <a:buNone/>
              <a:defRPr sz="25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Black"/>
              <a:buNone/>
              <a:defRPr sz="25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Black"/>
              <a:buNone/>
              <a:defRPr sz="25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Black"/>
              <a:buNone/>
              <a:defRPr sz="25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Black"/>
              <a:buNone/>
              <a:defRPr sz="25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Black"/>
              <a:buNone/>
              <a:defRPr sz="25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Black"/>
              <a:buNone/>
              <a:defRPr sz="25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en" dirty="0">
                <a:solidFill>
                  <a:schemeClr val="tx1"/>
                </a:solidFill>
              </a:rPr>
              <a:t>05</a:t>
            </a:r>
          </a:p>
        </p:txBody>
      </p:sp>
      <p:sp>
        <p:nvSpPr>
          <p:cNvPr id="34" name="Google Shape;151;p28">
            <a:extLst>
              <a:ext uri="{FF2B5EF4-FFF2-40B4-BE49-F238E27FC236}">
                <a16:creationId xmlns:a16="http://schemas.microsoft.com/office/drawing/2014/main" id="{48148B19-8632-A115-1ECA-ED276AB0B81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03827" y="2058616"/>
            <a:ext cx="3838294" cy="392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Kuby based ILP model for the PDDP</a:t>
            </a:r>
            <a:endParaRPr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Google Shape;151;p28">
            <a:extLst>
              <a:ext uri="{FF2B5EF4-FFF2-40B4-BE49-F238E27FC236}">
                <a16:creationId xmlns:a16="http://schemas.microsoft.com/office/drawing/2014/main" id="{41B6BE6A-AC00-5A83-349B-267A88FC06A6}"/>
              </a:ext>
            </a:extLst>
          </p:cNvPr>
          <p:cNvSpPr txBox="1">
            <a:spLocks/>
          </p:cNvSpPr>
          <p:nvPr/>
        </p:nvSpPr>
        <p:spPr>
          <a:xfrm>
            <a:off x="3689313" y="2903107"/>
            <a:ext cx="4434560" cy="39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Description and comparison of all the B&amp;B implementations for the PDDP</a:t>
            </a:r>
          </a:p>
        </p:txBody>
      </p:sp>
      <p:sp>
        <p:nvSpPr>
          <p:cNvPr id="37" name="Google Shape;985;p30">
            <a:extLst>
              <a:ext uri="{FF2B5EF4-FFF2-40B4-BE49-F238E27FC236}">
                <a16:creationId xmlns:a16="http://schemas.microsoft.com/office/drawing/2014/main" id="{32E43D39-938F-9F3D-DB09-CAB1DE8D6223}"/>
              </a:ext>
            </a:extLst>
          </p:cNvPr>
          <p:cNvSpPr txBox="1">
            <a:spLocks/>
          </p:cNvSpPr>
          <p:nvPr/>
        </p:nvSpPr>
        <p:spPr>
          <a:xfrm flipH="1">
            <a:off x="2772000" y="3578153"/>
            <a:ext cx="940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"/>
              <a:buNone/>
              <a:defRPr sz="4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Black"/>
              <a:buNone/>
              <a:defRPr sz="25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Black"/>
              <a:buNone/>
              <a:defRPr sz="25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Black"/>
              <a:buNone/>
              <a:defRPr sz="25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Black"/>
              <a:buNone/>
              <a:defRPr sz="25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Black"/>
              <a:buNone/>
              <a:defRPr sz="25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Black"/>
              <a:buNone/>
              <a:defRPr sz="25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Black"/>
              <a:buNone/>
              <a:defRPr sz="25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Black"/>
              <a:buNone/>
              <a:defRPr sz="25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en" dirty="0">
                <a:solidFill>
                  <a:schemeClr val="tx1"/>
                </a:solidFill>
              </a:rPr>
              <a:t>04</a:t>
            </a:r>
          </a:p>
        </p:txBody>
      </p:sp>
      <p:sp>
        <p:nvSpPr>
          <p:cNvPr id="38" name="Google Shape;151;p28">
            <a:extLst>
              <a:ext uri="{FF2B5EF4-FFF2-40B4-BE49-F238E27FC236}">
                <a16:creationId xmlns:a16="http://schemas.microsoft.com/office/drawing/2014/main" id="{1DC8BD69-5B15-D7CC-3C0F-BD18619B9143}"/>
              </a:ext>
            </a:extLst>
          </p:cNvPr>
          <p:cNvSpPr txBox="1">
            <a:spLocks/>
          </p:cNvSpPr>
          <p:nvPr/>
        </p:nvSpPr>
        <p:spPr>
          <a:xfrm>
            <a:off x="3676379" y="3849978"/>
            <a:ext cx="5092552" cy="39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Performance Comparison of Custom B&amp;B and </a:t>
            </a:r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Pyomo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 Model</a:t>
            </a:r>
          </a:p>
        </p:txBody>
      </p:sp>
      <p:sp>
        <p:nvSpPr>
          <p:cNvPr id="39" name="Google Shape;987;p30">
            <a:extLst>
              <a:ext uri="{FF2B5EF4-FFF2-40B4-BE49-F238E27FC236}">
                <a16:creationId xmlns:a16="http://schemas.microsoft.com/office/drawing/2014/main" id="{A8468F94-5A87-A342-B65E-213032606825}"/>
              </a:ext>
            </a:extLst>
          </p:cNvPr>
          <p:cNvSpPr txBox="1">
            <a:spLocks/>
          </p:cNvSpPr>
          <p:nvPr/>
        </p:nvSpPr>
        <p:spPr>
          <a:xfrm>
            <a:off x="3628572" y="940212"/>
            <a:ext cx="4751096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/>
              <a:t>Problem Description</a:t>
            </a:r>
          </a:p>
        </p:txBody>
      </p:sp>
      <p:sp>
        <p:nvSpPr>
          <p:cNvPr id="40" name="Google Shape;151;p28">
            <a:extLst>
              <a:ext uri="{FF2B5EF4-FFF2-40B4-BE49-F238E27FC236}">
                <a16:creationId xmlns:a16="http://schemas.microsoft.com/office/drawing/2014/main" id="{69EC9A23-409B-1199-4024-C67965467A19}"/>
              </a:ext>
            </a:extLst>
          </p:cNvPr>
          <p:cNvSpPr txBox="1">
            <a:spLocks/>
          </p:cNvSpPr>
          <p:nvPr/>
        </p:nvSpPr>
        <p:spPr>
          <a:xfrm>
            <a:off x="3672739" y="1155818"/>
            <a:ext cx="4748751" cy="39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Variant of p-dispersion with Minimum Distance Constraints for Facility Placement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56B88D12-D93A-7E98-DF24-13A412BD4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BFA0931F-6955-D438-F26C-2EEF5D7163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450" y="236210"/>
            <a:ext cx="820113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Mathematical Model : Key Constraints</a:t>
            </a:r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0CB562FC-5871-17C2-ED6C-2DBACADB31A9}"/>
              </a:ext>
            </a:extLst>
          </p:cNvPr>
          <p:cNvGrpSpPr/>
          <p:nvPr/>
        </p:nvGrpSpPr>
        <p:grpSpPr>
          <a:xfrm>
            <a:off x="1611150" y="610478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D881BF40-BDD1-5D9C-5D9C-E63A2059A1D3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98FF010F-085C-64AA-0841-66FC8FBDED62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56BB88A6-E807-6DEE-2223-C5FB81E02DC1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83046946-D876-C49C-88AA-33F5CE6BD74F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345AABF0-0C44-F11C-49B7-5F829B35F5E7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31">
            <a:extLst>
              <a:ext uri="{FF2B5EF4-FFF2-40B4-BE49-F238E27FC236}">
                <a16:creationId xmlns:a16="http://schemas.microsoft.com/office/drawing/2014/main" id="{886D8349-5E24-B653-F6E9-E37851A46F2F}"/>
              </a:ext>
            </a:extLst>
          </p:cNvPr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BB2F49B1-D56A-926C-C171-48E22AA5FE74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AA020A05-1F77-4280-4662-7D7C968E3C55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9AB9608A-10E2-9C7F-BFEE-3C389946F0D1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A4324B63-66CF-0A70-FD44-1525110B0535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151;p28">
                <a:extLst>
                  <a:ext uri="{FF2B5EF4-FFF2-40B4-BE49-F238E27FC236}">
                    <a16:creationId xmlns:a16="http://schemas.microsoft.com/office/drawing/2014/main" id="{AF808A0F-87F2-3D51-B022-849BB631C1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6614" y="1021362"/>
                <a:ext cx="8016997" cy="28638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400" b="0" i="0" u="none" strike="noStrike" cap="non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 marL="0" indent="0" algn="ctr"/>
                <a:r>
                  <a:rPr lang="en-US" sz="2400" dirty="0">
                    <a:solidFill>
                      <a:schemeClr val="tx1">
                        <a:lumMod val="10000"/>
                      </a:schemeClr>
                    </a:solidFill>
                  </a:rPr>
                  <a:t>Constraint 4: Links 𝑥𝑖𝑗 variables to 𝑦𝑖 (ensuring a site is marked occupied when a facility is placed).</a:t>
                </a:r>
                <a:endParaRPr lang="en-US" sz="2800" b="0" i="1" dirty="0">
                  <a:solidFill>
                    <a:schemeClr val="tx1">
                      <a:lumMod val="1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solidFill>
                                    <a:schemeClr val="tx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800" i="1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,  </m:t>
                      </m:r>
                      <m:r>
                        <a:rPr lang="en-US" sz="28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2800" i="1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i="1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800" i="1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Google Shape;151;p28">
                <a:extLst>
                  <a:ext uri="{FF2B5EF4-FFF2-40B4-BE49-F238E27FC236}">
                    <a16:creationId xmlns:a16="http://schemas.microsoft.com/office/drawing/2014/main" id="{AF808A0F-87F2-3D51-B022-849BB631C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14" y="1021362"/>
                <a:ext cx="8016997" cy="2863823"/>
              </a:xfrm>
              <a:prstGeom prst="rect">
                <a:avLst/>
              </a:prstGeom>
              <a:blipFill>
                <a:blip r:embed="rId3"/>
                <a:stretch>
                  <a:fillRect t="-4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495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D94C5AA0-3DF0-06E0-0DBB-0237CAEE4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60291395-E80B-ED80-6956-D1D759976F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450" y="236210"/>
            <a:ext cx="820113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Mathematical Model : Key Constraints</a:t>
            </a:r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6439EF37-B38D-ABA8-B8DB-8F15F4A7947B}"/>
              </a:ext>
            </a:extLst>
          </p:cNvPr>
          <p:cNvGrpSpPr/>
          <p:nvPr/>
        </p:nvGrpSpPr>
        <p:grpSpPr>
          <a:xfrm>
            <a:off x="1611150" y="610478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ED4C7C08-8EF4-8080-A3D2-E15BDAC69085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64C06628-14D9-3FC8-0A4C-9CB08AD7BEC1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3A8CA8C8-A334-0F7C-1F2A-9D949F687282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8577E3D9-C51A-9AE0-076F-1FC23BBAA73F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DC6E05E6-86EF-F61E-0F9A-8EBBAA1FB66E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31">
            <a:extLst>
              <a:ext uri="{FF2B5EF4-FFF2-40B4-BE49-F238E27FC236}">
                <a16:creationId xmlns:a16="http://schemas.microsoft.com/office/drawing/2014/main" id="{494CDD10-AE4C-04C9-F5F3-72DFFF633071}"/>
              </a:ext>
            </a:extLst>
          </p:cNvPr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CE9C6805-DC58-4A51-6B76-17AA7ED83DBD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F259A06D-7167-DC0E-DC85-EC5648B459A5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4FCE49B3-7965-62CF-04E5-E12E1285A2D5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FE905061-DD1F-091D-E431-BF24269BE86E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151;p28">
                <a:extLst>
                  <a:ext uri="{FF2B5EF4-FFF2-40B4-BE49-F238E27FC236}">
                    <a16:creationId xmlns:a16="http://schemas.microsoft.com/office/drawing/2014/main" id="{F4B81F0A-3574-7693-CD0E-B416C9E3B0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6614" y="1021362"/>
                <a:ext cx="8016997" cy="28638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400" b="0" i="0" u="none" strike="noStrike" cap="non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 marL="0" indent="0" algn="ctr"/>
                <a:r>
                  <a:rPr lang="en-US" sz="2400" dirty="0">
                    <a:solidFill>
                      <a:schemeClr val="tx1">
                        <a:lumMod val="10000"/>
                      </a:schemeClr>
                    </a:solidFill>
                  </a:rPr>
                  <a:t>Constraint 5: Ensures each site hosts at most </a:t>
                </a:r>
                <a:r>
                  <a:rPr lang="en-US" sz="2400" b="1" dirty="0">
                    <a:solidFill>
                      <a:schemeClr val="tx1">
                        <a:lumMod val="10000"/>
                      </a:schemeClr>
                    </a:solidFill>
                  </a:rPr>
                  <a:t>one</a:t>
                </a:r>
                <a:r>
                  <a:rPr lang="en-US" sz="2400" dirty="0">
                    <a:solidFill>
                      <a:schemeClr val="tx1">
                        <a:lumMod val="10000"/>
                      </a:schemeClr>
                    </a:solidFill>
                  </a:rPr>
                  <a:t> facility. </a:t>
                </a:r>
                <a:endParaRPr lang="en-US" sz="2800" b="0" i="1" dirty="0">
                  <a:solidFill>
                    <a:schemeClr val="tx1">
                      <a:lumMod val="1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solidFill>
                                    <a:schemeClr val="tx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80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800" b="0" i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,  </m:t>
                      </m:r>
                      <m:r>
                        <a:rPr lang="en-US" sz="28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2800" i="1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i="1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800" i="1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Google Shape;151;p28">
                <a:extLst>
                  <a:ext uri="{FF2B5EF4-FFF2-40B4-BE49-F238E27FC236}">
                    <a16:creationId xmlns:a16="http://schemas.microsoft.com/office/drawing/2014/main" id="{F4B81F0A-3574-7693-CD0E-B416C9E3B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14" y="1021362"/>
                <a:ext cx="8016997" cy="28638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337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67CE2E0B-FC6F-2F86-B9BE-70AFD32A6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FB6A8BBF-B2E2-FCB0-3456-61A29EDE24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450" y="236210"/>
            <a:ext cx="820113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Mathematical Model : Key Constraints</a:t>
            </a:r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ABDF91DF-9685-6C2C-B188-FB5A5134723F}"/>
              </a:ext>
            </a:extLst>
          </p:cNvPr>
          <p:cNvGrpSpPr/>
          <p:nvPr/>
        </p:nvGrpSpPr>
        <p:grpSpPr>
          <a:xfrm>
            <a:off x="1611150" y="610478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2B602583-E212-BA08-FC99-68361ADE7E96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0F542B37-7BE3-7F2C-A40F-E889C5F8408F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21016918-2E75-4FFB-9F03-19F8A1AD1AAE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2D981D33-5DC8-62A8-C7C5-D3A39D52822B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10E62CEE-D1C4-0769-2F5C-EC11B2AB922A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31">
            <a:extLst>
              <a:ext uri="{FF2B5EF4-FFF2-40B4-BE49-F238E27FC236}">
                <a16:creationId xmlns:a16="http://schemas.microsoft.com/office/drawing/2014/main" id="{F2040E0B-8403-D3F0-D316-5CCABA27D04E}"/>
              </a:ext>
            </a:extLst>
          </p:cNvPr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4E9BED64-9BC9-3B28-12E8-3D189350CCAE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53EB2569-608B-2EC6-6219-468222CA4576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0793C040-2B55-EC93-02AA-F774E0B6B96D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8FCC3EB0-6F32-DB62-23FC-263562687707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151;p28">
                <a:extLst>
                  <a:ext uri="{FF2B5EF4-FFF2-40B4-BE49-F238E27FC236}">
                    <a16:creationId xmlns:a16="http://schemas.microsoft.com/office/drawing/2014/main" id="{44FF5964-4A95-86D3-A560-799C2D92A1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6614" y="1021362"/>
                <a:ext cx="8016997" cy="28638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400" b="0" i="0" u="none" strike="noStrike" cap="non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 marL="0" indent="0" algn="ctr"/>
                <a:r>
                  <a:rPr lang="en-US" sz="2400" dirty="0">
                    <a:solidFill>
                      <a:schemeClr val="tx1">
                        <a:lumMod val="10000"/>
                      </a:schemeClr>
                    </a:solidFill>
                  </a:rPr>
                  <a:t>Constraint 6: Ensures each facility is placed at exactly one site.</a:t>
                </a:r>
                <a:endParaRPr lang="en-US" sz="2800" b="0" i="1" dirty="0">
                  <a:solidFill>
                    <a:schemeClr val="tx1">
                      <a:lumMod val="1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solidFill>
                                    <a:schemeClr val="tx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800" b="0" i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,  </m:t>
                      </m:r>
                      <m:r>
                        <a:rPr lang="en-US" sz="28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2800" b="0" i="1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800" i="1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Google Shape;151;p28">
                <a:extLst>
                  <a:ext uri="{FF2B5EF4-FFF2-40B4-BE49-F238E27FC236}">
                    <a16:creationId xmlns:a16="http://schemas.microsoft.com/office/drawing/2014/main" id="{44FF5964-4A95-86D3-A560-799C2D92A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14" y="1021362"/>
                <a:ext cx="8016997" cy="28638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735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26AF01A3-9AE6-4C82-4DB5-7298EAEF1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25389833-90CB-A6A0-4946-F011A1EDF8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450" y="236210"/>
            <a:ext cx="820113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Mathematical Model : Key Constraints</a:t>
            </a:r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3157506D-86CF-EB53-47BA-6714773DC293}"/>
              </a:ext>
            </a:extLst>
          </p:cNvPr>
          <p:cNvGrpSpPr/>
          <p:nvPr/>
        </p:nvGrpSpPr>
        <p:grpSpPr>
          <a:xfrm>
            <a:off x="1611150" y="610478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71C5C51D-8803-61E6-B6AF-1BEBE4DD9842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425DD33A-99B7-90D1-01F8-26C6715F45DA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CBFA1711-52F9-DBD7-36E7-7827821F06CD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32E21C73-55A2-AB30-7C3D-176CD51D86CD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7DAE6CED-C581-9DBC-CE95-496B8A66A168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31">
            <a:extLst>
              <a:ext uri="{FF2B5EF4-FFF2-40B4-BE49-F238E27FC236}">
                <a16:creationId xmlns:a16="http://schemas.microsoft.com/office/drawing/2014/main" id="{28E0C6AD-D997-FD2B-6B65-B3E8072A4DD3}"/>
              </a:ext>
            </a:extLst>
          </p:cNvPr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0F21A38C-DDAA-F8DF-78A2-4D788188C55D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8B24DBF0-89E0-9A42-D51A-BC7318B6F528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AA0B9145-15B1-E082-BDE8-A4AB984F4A1C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912ED723-F358-251B-C8E7-55D1DCA8E9CC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151;p28">
                <a:extLst>
                  <a:ext uri="{FF2B5EF4-FFF2-40B4-BE49-F238E27FC236}">
                    <a16:creationId xmlns:a16="http://schemas.microsoft.com/office/drawing/2014/main" id="{2189649C-C18E-90CA-03C3-1EF5BBC58C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6614" y="1021362"/>
                <a:ext cx="8016997" cy="28638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400" b="0" i="0" u="none" strike="noStrike" cap="non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 marL="0" indent="0" algn="ctr"/>
                <a:r>
                  <a:rPr lang="en-US" sz="2400" dirty="0">
                    <a:solidFill>
                      <a:schemeClr val="tx1">
                        <a:lumMod val="10000"/>
                      </a:schemeClr>
                    </a:solidFill>
                  </a:rPr>
                  <a:t>Constraint 7: Enforces minimum distance constraints between facilities.</a:t>
                </a:r>
                <a:endParaRPr lang="en-US" sz="2800" i="1" dirty="0">
                  <a:solidFill>
                    <a:schemeClr val="tx1">
                      <a:lumMod val="1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  <m:r>
                        <a:rPr lang="en-US" sz="2800" b="0" i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0" dirty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Google Shape;151;p28">
                <a:extLst>
                  <a:ext uri="{FF2B5EF4-FFF2-40B4-BE49-F238E27FC236}">
                    <a16:creationId xmlns:a16="http://schemas.microsoft.com/office/drawing/2014/main" id="{2189649C-C18E-90CA-03C3-1EF5BBC58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14" y="1021362"/>
                <a:ext cx="8016997" cy="28638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2872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66815518-3CC9-E3C8-A13F-C0DC82E81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9642D4C4-A3F4-47B1-FE1C-FA4AE2BEF8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450" y="236210"/>
            <a:ext cx="820113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Mathematical Model : Key Constraints</a:t>
            </a:r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14BAB2DC-AF19-386E-0776-54D4AFA3E455}"/>
              </a:ext>
            </a:extLst>
          </p:cNvPr>
          <p:cNvGrpSpPr/>
          <p:nvPr/>
        </p:nvGrpSpPr>
        <p:grpSpPr>
          <a:xfrm>
            <a:off x="1611150" y="610478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44D1FD25-8D8B-F6D8-7D06-0D6A47A92A51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674D5A15-FA24-8CB4-BFB3-5B42BB1997F0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D41BCDAB-F16F-1C65-F0CF-200FD534FB81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1C8C3704-C484-A5AC-DCA9-8CB7DFD1F657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1AEF24D0-84ED-3EB2-CE53-84FA35A45211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31">
            <a:extLst>
              <a:ext uri="{FF2B5EF4-FFF2-40B4-BE49-F238E27FC236}">
                <a16:creationId xmlns:a16="http://schemas.microsoft.com/office/drawing/2014/main" id="{65914DD5-C6EE-5129-32C9-51D017F8F600}"/>
              </a:ext>
            </a:extLst>
          </p:cNvPr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92CA480A-4A45-7B7B-86AA-73C05371CFF9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F6BD65BE-A70F-248B-5B17-8AA453245574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466CAF42-4E07-3682-A015-3EF0F1B468BF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1AC054EA-AA53-B1B4-9256-30EF3D83E323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151;p28">
                <a:extLst>
                  <a:ext uri="{FF2B5EF4-FFF2-40B4-BE49-F238E27FC236}">
                    <a16:creationId xmlns:a16="http://schemas.microsoft.com/office/drawing/2014/main" id="{D8A004C9-E04F-7750-5ED7-78EC143CCA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6614" y="1021362"/>
                <a:ext cx="8016997" cy="28638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400" b="0" i="0" u="none" strike="noStrike" cap="non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 marL="0" indent="0" algn="ctr"/>
                <a:r>
                  <a:rPr lang="en-US" sz="2400" dirty="0">
                    <a:solidFill>
                      <a:schemeClr val="tx1">
                        <a:lumMod val="10000"/>
                      </a:schemeClr>
                    </a:solidFill>
                  </a:rPr>
                  <a:t>Constraint 8 &amp; 9:.</a:t>
                </a:r>
              </a:p>
              <a:p>
                <a:pPr marL="0" indent="0" algn="ctr"/>
                <a:endParaRPr lang="en-US" sz="2800" i="1" dirty="0">
                  <a:solidFill>
                    <a:schemeClr val="tx1">
                      <a:lumMod val="1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800" b="0" i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{0,1}</m:t>
                      </m:r>
                      <m:r>
                        <a:rPr lang="en-US" sz="2800" b="0" i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2800" i="1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i="1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800" i="1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8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2800" i="1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800" i="1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800" i="1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800" b="0" i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{0,1}</m:t>
                      </m:r>
                      <m:r>
                        <a:rPr lang="en-US" sz="2800" b="0" i="0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2800" i="1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i="1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800" i="1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Google Shape;151;p28">
                <a:extLst>
                  <a:ext uri="{FF2B5EF4-FFF2-40B4-BE49-F238E27FC236}">
                    <a16:creationId xmlns:a16="http://schemas.microsoft.com/office/drawing/2014/main" id="{D8A004C9-E04F-7750-5ED7-78EC143CC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14" y="1021362"/>
                <a:ext cx="8016997" cy="28638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724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8A32FD11-DAB2-6748-D565-B84F2B1BC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6F64C882-CFF3-0836-B063-3FDAB85679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450" y="236210"/>
            <a:ext cx="820113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Mathematical Model : Key Constraints</a:t>
            </a:r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44D74D0D-97FE-75FB-C6C2-B0F214541C8C}"/>
              </a:ext>
            </a:extLst>
          </p:cNvPr>
          <p:cNvGrpSpPr/>
          <p:nvPr/>
        </p:nvGrpSpPr>
        <p:grpSpPr>
          <a:xfrm>
            <a:off x="1611150" y="610478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A332289E-49A6-D53B-8487-2A3CABC15A09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35B3AA59-BC8F-CC04-BD67-BE38DCA293D6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ECEFB238-596A-83A0-982A-4E7816C882F0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CCBAE195-3D6A-38C2-D353-CF83C26A005D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B75EAB90-548B-D105-3D1A-17BBAACC8A59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31">
            <a:extLst>
              <a:ext uri="{FF2B5EF4-FFF2-40B4-BE49-F238E27FC236}">
                <a16:creationId xmlns:a16="http://schemas.microsoft.com/office/drawing/2014/main" id="{885526D2-E306-3CBD-ADCF-AA057D1E778A}"/>
              </a:ext>
            </a:extLst>
          </p:cNvPr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4F271B26-C9E5-B862-FAAE-88AB58C4F984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910C6956-525D-5941-11E2-6D73E41EFC87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A753DE15-929E-01C4-F754-D1EFA12E046E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81BAE55D-EBED-8F01-F6C1-8E78B2C344FD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151;p28">
                <a:extLst>
                  <a:ext uri="{FF2B5EF4-FFF2-40B4-BE49-F238E27FC236}">
                    <a16:creationId xmlns:a16="http://schemas.microsoft.com/office/drawing/2014/main" id="{C7C0B2D0-5DE9-D460-BFE7-A62E120D18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6614" y="1021362"/>
                <a:ext cx="8016997" cy="28638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400" b="0" i="0" u="none" strike="noStrike" cap="non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 marL="0" indent="0" algn="ctr"/>
                <a:r>
                  <a:rPr lang="en-US" sz="2400" dirty="0">
                    <a:solidFill>
                      <a:schemeClr val="tx1">
                        <a:lumMod val="10000"/>
                      </a:schemeClr>
                    </a:solidFill>
                  </a:rPr>
                  <a:t>Constraint 10:.</a:t>
                </a:r>
              </a:p>
              <a:p>
                <a:pPr marL="0" indent="0" algn="ctr"/>
                <a:endParaRPr lang="en-US" sz="2800" i="1" dirty="0">
                  <a:solidFill>
                    <a:schemeClr val="tx1">
                      <a:lumMod val="1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280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≥ 0</m:t>
                      </m:r>
                    </m:oMath>
                  </m:oMathPara>
                </a14:m>
                <a:endParaRPr lang="en-US" sz="2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Google Shape;151;p28">
                <a:extLst>
                  <a:ext uri="{FF2B5EF4-FFF2-40B4-BE49-F238E27FC236}">
                    <a16:creationId xmlns:a16="http://schemas.microsoft.com/office/drawing/2014/main" id="{C7C0B2D0-5DE9-D460-BFE7-A62E120D1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14" y="1021362"/>
                <a:ext cx="8016997" cy="28638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325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FBB03DEE-3E0E-DAD8-DCB0-3C704696B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E72263DD-99CA-0E0F-809E-3F84E3D8BE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450" y="236210"/>
            <a:ext cx="820113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Mathematical Model : Model Complexity</a:t>
            </a:r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43807F7E-1604-BADC-EB62-CEE8BC3EB434}"/>
              </a:ext>
            </a:extLst>
          </p:cNvPr>
          <p:cNvGrpSpPr/>
          <p:nvPr/>
        </p:nvGrpSpPr>
        <p:grpSpPr>
          <a:xfrm>
            <a:off x="1611150" y="664303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F3AB6FD0-AE52-3E2E-12BA-741677525650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11EB67EC-AAC5-0486-7099-B3F7DF8849C0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AF6A8B9D-EE26-8EEB-5D8A-2E1593CF674B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D7A81633-DB3C-0DD0-764B-E6D3E880E28E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5F5F4814-D87F-7FEA-9AC5-921E6A26DA5F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31">
            <a:extLst>
              <a:ext uri="{FF2B5EF4-FFF2-40B4-BE49-F238E27FC236}">
                <a16:creationId xmlns:a16="http://schemas.microsoft.com/office/drawing/2014/main" id="{79BF4A61-D052-C1AB-91AB-00D037547798}"/>
              </a:ext>
            </a:extLst>
          </p:cNvPr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90C7AF29-A2B1-8FF1-071C-C67605365AAA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ADA95DC9-10EE-CFE6-819F-AA6D7B08E4B5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5DECA63D-8C3F-15F1-6E9A-F3C151B8FE2E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9CB2D33F-40EE-D5D1-6B83-0F55FFD67399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151;p28">
                <a:extLst>
                  <a:ext uri="{FF2B5EF4-FFF2-40B4-BE49-F238E27FC236}">
                    <a16:creationId xmlns:a16="http://schemas.microsoft.com/office/drawing/2014/main" id="{DE716109-5D8B-8879-5DE3-3682D68908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0450" y="721986"/>
                <a:ext cx="8513550" cy="28638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400" b="0" i="0" u="none" strike="noStrike" cap="non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 marL="0" indent="0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bg1">
                        <a:lumMod val="50000"/>
                      </a:schemeClr>
                    </a:solidFill>
                  </a:rPr>
                  <a:t>Extended Kuby-Based Model (PDDP): </a:t>
                </a:r>
              </a:p>
              <a:p>
                <a:pPr marL="0" indent="0"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Variables: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sz="2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0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Constraints: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 dirty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sz="2000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 dirty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Google Shape;151;p28">
                <a:extLst>
                  <a:ext uri="{FF2B5EF4-FFF2-40B4-BE49-F238E27FC236}">
                    <a16:creationId xmlns:a16="http://schemas.microsoft.com/office/drawing/2014/main" id="{DE716109-5D8B-8879-5DE3-3682D6890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50" y="721986"/>
                <a:ext cx="8513550" cy="2863823"/>
              </a:xfrm>
              <a:prstGeom prst="rect">
                <a:avLst/>
              </a:prstGeom>
              <a:blipFill>
                <a:blip r:embed="rId3"/>
                <a:stretch>
                  <a:fillRect l="-14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106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>
          <a:extLst>
            <a:ext uri="{FF2B5EF4-FFF2-40B4-BE49-F238E27FC236}">
              <a16:creationId xmlns:a16="http://schemas.microsoft.com/office/drawing/2014/main" id="{507D709A-D214-AF8C-10A8-88A5C4B62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3">
            <a:extLst>
              <a:ext uri="{FF2B5EF4-FFF2-40B4-BE49-F238E27FC236}">
                <a16:creationId xmlns:a16="http://schemas.microsoft.com/office/drawing/2014/main" id="{44D16B3E-C297-C5C2-BFB2-CB0638F9E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113" name="Google Shape;1113;p33">
            <a:extLst>
              <a:ext uri="{FF2B5EF4-FFF2-40B4-BE49-F238E27FC236}">
                <a16:creationId xmlns:a16="http://schemas.microsoft.com/office/drawing/2014/main" id="{BF756BFC-CB0D-C6E2-5BDD-D6A5D0FFAD0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966834" y="2347838"/>
            <a:ext cx="4982572" cy="1229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" panose="00000500000000000000" pitchFamily="2" charset="0"/>
              </a:rPr>
              <a:t>Branch &amp; Bound Implementations</a:t>
            </a:r>
          </a:p>
        </p:txBody>
      </p:sp>
      <p:grpSp>
        <p:nvGrpSpPr>
          <p:cNvPr id="1115" name="Google Shape;1115;p33">
            <a:extLst>
              <a:ext uri="{FF2B5EF4-FFF2-40B4-BE49-F238E27FC236}">
                <a16:creationId xmlns:a16="http://schemas.microsoft.com/office/drawing/2014/main" id="{7A5CABAC-AAC0-1121-D722-6FEC0731BCC8}"/>
              </a:ext>
            </a:extLst>
          </p:cNvPr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1116" name="Google Shape;1116;p33">
              <a:extLst>
                <a:ext uri="{FF2B5EF4-FFF2-40B4-BE49-F238E27FC236}">
                  <a16:creationId xmlns:a16="http://schemas.microsoft.com/office/drawing/2014/main" id="{0438E73E-E859-43EB-E7AE-727737668130}"/>
                </a:ext>
              </a:extLst>
            </p:cNvPr>
            <p:cNvSpPr/>
            <p:nvPr/>
          </p:nvSpPr>
          <p:spPr>
            <a:xfrm rot="-2700000" flipH="1">
              <a:off x="7250940" y="2205609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7" name="Google Shape;1117;p33">
              <a:extLst>
                <a:ext uri="{FF2B5EF4-FFF2-40B4-BE49-F238E27FC236}">
                  <a16:creationId xmlns:a16="http://schemas.microsoft.com/office/drawing/2014/main" id="{2BFCDAF6-4402-12EC-E9C7-6DF06365D42B}"/>
                </a:ext>
              </a:extLst>
            </p:cNvPr>
            <p:cNvCxnSpPr>
              <a:stCxn id="1118" idx="6"/>
              <a:endCxn id="1119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19" name="Google Shape;1119;p33">
              <a:extLst>
                <a:ext uri="{FF2B5EF4-FFF2-40B4-BE49-F238E27FC236}">
                  <a16:creationId xmlns:a16="http://schemas.microsoft.com/office/drawing/2014/main" id="{7750C68B-63FF-372F-2D5A-DB16F7DE9286}"/>
                </a:ext>
              </a:extLst>
            </p:cNvPr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3">
              <a:extLst>
                <a:ext uri="{FF2B5EF4-FFF2-40B4-BE49-F238E27FC236}">
                  <a16:creationId xmlns:a16="http://schemas.microsoft.com/office/drawing/2014/main" id="{FD14900A-703C-11A9-7D38-B3B57FF0EDAA}"/>
                </a:ext>
              </a:extLst>
            </p:cNvPr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33">
            <a:extLst>
              <a:ext uri="{FF2B5EF4-FFF2-40B4-BE49-F238E27FC236}">
                <a16:creationId xmlns:a16="http://schemas.microsoft.com/office/drawing/2014/main" id="{8C8EF3A9-DF2B-52DA-A7D8-2D22D13A769E}"/>
              </a:ext>
            </a:extLst>
          </p:cNvPr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121" name="Google Shape;1121;p33">
              <a:extLst>
                <a:ext uri="{FF2B5EF4-FFF2-40B4-BE49-F238E27FC236}">
                  <a16:creationId xmlns:a16="http://schemas.microsoft.com/office/drawing/2014/main" id="{EB2C853D-BDEB-9801-893C-A68728A7E6B7}"/>
                </a:ext>
              </a:extLst>
            </p:cNvPr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3">
              <a:extLst>
                <a:ext uri="{FF2B5EF4-FFF2-40B4-BE49-F238E27FC236}">
                  <a16:creationId xmlns:a16="http://schemas.microsoft.com/office/drawing/2014/main" id="{5921BAC3-01A6-D49A-AA7A-22AF19F95B53}"/>
                </a:ext>
              </a:extLst>
            </p:cNvPr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3">
              <a:extLst>
                <a:ext uri="{FF2B5EF4-FFF2-40B4-BE49-F238E27FC236}">
                  <a16:creationId xmlns:a16="http://schemas.microsoft.com/office/drawing/2014/main" id="{0779E2ED-934D-B906-19DE-A72798896226}"/>
                </a:ext>
              </a:extLst>
            </p:cNvPr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3">
              <a:extLst>
                <a:ext uri="{FF2B5EF4-FFF2-40B4-BE49-F238E27FC236}">
                  <a16:creationId xmlns:a16="http://schemas.microsoft.com/office/drawing/2014/main" id="{D1E4ED3B-E1F8-02DD-8528-C42646083708}"/>
                </a:ext>
              </a:extLst>
            </p:cNvPr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3">
              <a:extLst>
                <a:ext uri="{FF2B5EF4-FFF2-40B4-BE49-F238E27FC236}">
                  <a16:creationId xmlns:a16="http://schemas.microsoft.com/office/drawing/2014/main" id="{27B9734B-2C11-6021-7AB2-D8D35BD2F423}"/>
                </a:ext>
              </a:extLst>
            </p:cNvPr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3">
              <a:extLst>
                <a:ext uri="{FF2B5EF4-FFF2-40B4-BE49-F238E27FC236}">
                  <a16:creationId xmlns:a16="http://schemas.microsoft.com/office/drawing/2014/main" id="{4C1B702E-2EEA-461C-2265-AB5D974ABC07}"/>
                </a:ext>
              </a:extLst>
            </p:cNvPr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3">
              <a:extLst>
                <a:ext uri="{FF2B5EF4-FFF2-40B4-BE49-F238E27FC236}">
                  <a16:creationId xmlns:a16="http://schemas.microsoft.com/office/drawing/2014/main" id="{766D6BD1-E499-F874-079F-DE6CFB6BBEC3}"/>
                </a:ext>
              </a:extLst>
            </p:cNvPr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3">
              <a:extLst>
                <a:ext uri="{FF2B5EF4-FFF2-40B4-BE49-F238E27FC236}">
                  <a16:creationId xmlns:a16="http://schemas.microsoft.com/office/drawing/2014/main" id="{5104A92F-4812-7160-C668-D769D3DAACDA}"/>
                </a:ext>
              </a:extLst>
            </p:cNvPr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3">
              <a:extLst>
                <a:ext uri="{FF2B5EF4-FFF2-40B4-BE49-F238E27FC236}">
                  <a16:creationId xmlns:a16="http://schemas.microsoft.com/office/drawing/2014/main" id="{3CDC398E-92A7-FE1D-D131-7693A0406147}"/>
                </a:ext>
              </a:extLst>
            </p:cNvPr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3">
              <a:extLst>
                <a:ext uri="{FF2B5EF4-FFF2-40B4-BE49-F238E27FC236}">
                  <a16:creationId xmlns:a16="http://schemas.microsoft.com/office/drawing/2014/main" id="{C00C154B-C10B-BFD6-8EEC-BC447A020A55}"/>
                </a:ext>
              </a:extLst>
            </p:cNvPr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3">
              <a:extLst>
                <a:ext uri="{FF2B5EF4-FFF2-40B4-BE49-F238E27FC236}">
                  <a16:creationId xmlns:a16="http://schemas.microsoft.com/office/drawing/2014/main" id="{18AB2E50-1687-0438-328B-34F283898056}"/>
                </a:ext>
              </a:extLst>
            </p:cNvPr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3">
              <a:extLst>
                <a:ext uri="{FF2B5EF4-FFF2-40B4-BE49-F238E27FC236}">
                  <a16:creationId xmlns:a16="http://schemas.microsoft.com/office/drawing/2014/main" id="{A4502358-4753-23C2-77F1-7233C1B0C550}"/>
                </a:ext>
              </a:extLst>
            </p:cNvPr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3">
              <a:extLst>
                <a:ext uri="{FF2B5EF4-FFF2-40B4-BE49-F238E27FC236}">
                  <a16:creationId xmlns:a16="http://schemas.microsoft.com/office/drawing/2014/main" id="{19850D49-D4C3-58A9-7DF1-AE04379A1AB4}"/>
                </a:ext>
              </a:extLst>
            </p:cNvPr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3">
              <a:extLst>
                <a:ext uri="{FF2B5EF4-FFF2-40B4-BE49-F238E27FC236}">
                  <a16:creationId xmlns:a16="http://schemas.microsoft.com/office/drawing/2014/main" id="{14DC6487-E01D-F787-0C69-226583A09493}"/>
                </a:ext>
              </a:extLst>
            </p:cNvPr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3">
              <a:extLst>
                <a:ext uri="{FF2B5EF4-FFF2-40B4-BE49-F238E27FC236}">
                  <a16:creationId xmlns:a16="http://schemas.microsoft.com/office/drawing/2014/main" id="{99B5E70A-F393-C412-7A15-CB8CA4521072}"/>
                </a:ext>
              </a:extLst>
            </p:cNvPr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3">
              <a:extLst>
                <a:ext uri="{FF2B5EF4-FFF2-40B4-BE49-F238E27FC236}">
                  <a16:creationId xmlns:a16="http://schemas.microsoft.com/office/drawing/2014/main" id="{0267CCA3-A6F4-328D-F66F-0124D2D76BFC}"/>
                </a:ext>
              </a:extLst>
            </p:cNvPr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3">
              <a:extLst>
                <a:ext uri="{FF2B5EF4-FFF2-40B4-BE49-F238E27FC236}">
                  <a16:creationId xmlns:a16="http://schemas.microsoft.com/office/drawing/2014/main" id="{BEDC24EF-E71C-B2DF-AF56-C726FFB0889C}"/>
                </a:ext>
              </a:extLst>
            </p:cNvPr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3">
              <a:extLst>
                <a:ext uri="{FF2B5EF4-FFF2-40B4-BE49-F238E27FC236}">
                  <a16:creationId xmlns:a16="http://schemas.microsoft.com/office/drawing/2014/main" id="{01FC3AA3-7475-3E76-73D7-4C412C35A5F5}"/>
                </a:ext>
              </a:extLst>
            </p:cNvPr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3">
              <a:extLst>
                <a:ext uri="{FF2B5EF4-FFF2-40B4-BE49-F238E27FC236}">
                  <a16:creationId xmlns:a16="http://schemas.microsoft.com/office/drawing/2014/main" id="{E665F496-39AF-4DFC-3132-5C50E065D9D7}"/>
                </a:ext>
              </a:extLst>
            </p:cNvPr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3">
              <a:extLst>
                <a:ext uri="{FF2B5EF4-FFF2-40B4-BE49-F238E27FC236}">
                  <a16:creationId xmlns:a16="http://schemas.microsoft.com/office/drawing/2014/main" id="{9AC53F00-9AB4-F1CF-C898-5ACDD91FEEA2}"/>
                </a:ext>
              </a:extLst>
            </p:cNvPr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3">
              <a:extLst>
                <a:ext uri="{FF2B5EF4-FFF2-40B4-BE49-F238E27FC236}">
                  <a16:creationId xmlns:a16="http://schemas.microsoft.com/office/drawing/2014/main" id="{114BCD1C-3698-9AE9-7C12-D50E842C683C}"/>
                </a:ext>
              </a:extLst>
            </p:cNvPr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3">
              <a:extLst>
                <a:ext uri="{FF2B5EF4-FFF2-40B4-BE49-F238E27FC236}">
                  <a16:creationId xmlns:a16="http://schemas.microsoft.com/office/drawing/2014/main" id="{DC7BF69F-C5D5-9E0D-9B08-5D41D96E5F3F}"/>
                </a:ext>
              </a:extLst>
            </p:cNvPr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3">
              <a:extLst>
                <a:ext uri="{FF2B5EF4-FFF2-40B4-BE49-F238E27FC236}">
                  <a16:creationId xmlns:a16="http://schemas.microsoft.com/office/drawing/2014/main" id="{82FFE4E5-E6E7-86A9-59DE-CCBEF8ED0450}"/>
                </a:ext>
              </a:extLst>
            </p:cNvPr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3">
              <a:extLst>
                <a:ext uri="{FF2B5EF4-FFF2-40B4-BE49-F238E27FC236}">
                  <a16:creationId xmlns:a16="http://schemas.microsoft.com/office/drawing/2014/main" id="{C08FE263-E104-BCFD-4AE1-A9F6B5A19BA3}"/>
                </a:ext>
              </a:extLst>
            </p:cNvPr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3">
              <a:extLst>
                <a:ext uri="{FF2B5EF4-FFF2-40B4-BE49-F238E27FC236}">
                  <a16:creationId xmlns:a16="http://schemas.microsoft.com/office/drawing/2014/main" id="{2792D856-F82F-BE81-ECBA-66BD96EE0B3F}"/>
                </a:ext>
              </a:extLst>
            </p:cNvPr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6" name="Google Shape;1146;p33">
            <a:extLst>
              <a:ext uri="{FF2B5EF4-FFF2-40B4-BE49-F238E27FC236}">
                <a16:creationId xmlns:a16="http://schemas.microsoft.com/office/drawing/2014/main" id="{03579CEF-1676-09BE-78F1-6E6118ADB73C}"/>
              </a:ext>
            </a:extLst>
          </p:cNvPr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147" name="Google Shape;1147;p33">
              <a:extLst>
                <a:ext uri="{FF2B5EF4-FFF2-40B4-BE49-F238E27FC236}">
                  <a16:creationId xmlns:a16="http://schemas.microsoft.com/office/drawing/2014/main" id="{6821C798-6DAB-BA73-07B9-5F2051DCCF7C}"/>
                </a:ext>
              </a:extLst>
            </p:cNvPr>
            <p:cNvSpPr/>
            <p:nvPr/>
          </p:nvSpPr>
          <p:spPr>
            <a:xfrm flipH="1">
              <a:off x="1115510" y="4327288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8" name="Google Shape;1148;p33">
              <a:extLst>
                <a:ext uri="{FF2B5EF4-FFF2-40B4-BE49-F238E27FC236}">
                  <a16:creationId xmlns:a16="http://schemas.microsoft.com/office/drawing/2014/main" id="{4D8DB8E0-1EE8-4B1B-13A2-B750EB43B064}"/>
                </a:ext>
              </a:extLst>
            </p:cNvPr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149" name="Google Shape;1149;p33">
                <a:extLst>
                  <a:ext uri="{FF2B5EF4-FFF2-40B4-BE49-F238E27FC236}">
                    <a16:creationId xmlns:a16="http://schemas.microsoft.com/office/drawing/2014/main" id="{A5E1DC2F-A2F0-A41C-C9D8-1D6A479B610F}"/>
                  </a:ext>
                </a:extLst>
              </p:cNvPr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3">
                <a:extLst>
                  <a:ext uri="{FF2B5EF4-FFF2-40B4-BE49-F238E27FC236}">
                    <a16:creationId xmlns:a16="http://schemas.microsoft.com/office/drawing/2014/main" id="{782A84C2-C182-9CAA-E4F8-1C22CCED8E72}"/>
                  </a:ext>
                </a:extLst>
              </p:cNvPr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3">
                <a:extLst>
                  <a:ext uri="{FF2B5EF4-FFF2-40B4-BE49-F238E27FC236}">
                    <a16:creationId xmlns:a16="http://schemas.microsoft.com/office/drawing/2014/main" id="{9934E4EE-E9D8-C043-E2B2-890DFF32CF1F}"/>
                  </a:ext>
                </a:extLst>
              </p:cNvPr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3676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B81E0BF3-C09A-494E-5F0C-7AFCB1313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5D6875A2-2701-BB3B-92C7-4C2B75734C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580" y="324896"/>
            <a:ext cx="8382000" cy="47339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Branch &amp; Bound: </a:t>
            </a:r>
            <a:r>
              <a:rPr lang="en-US" dirty="0"/>
              <a:t>Tree Search</a:t>
            </a:r>
            <a:br>
              <a:rPr lang="en-US" dirty="0">
                <a:latin typeface="Montserrat" panose="00000500000000000000" pitchFamily="2" charset="0"/>
              </a:rPr>
            </a:br>
            <a:endParaRPr lang="en-US" dirty="0"/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A01E509C-055C-3F12-B764-AA2F7C6522C9}"/>
              </a:ext>
            </a:extLst>
          </p:cNvPr>
          <p:cNvGrpSpPr/>
          <p:nvPr/>
        </p:nvGrpSpPr>
        <p:grpSpPr>
          <a:xfrm>
            <a:off x="1611150" y="767396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D2AF464E-7B87-E58C-E414-5F51D9FC805E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FFF50652-1BF1-1A59-BBD7-00A7F5FB742D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90B81D8B-198C-2615-093C-0B5316B91CB6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AAF54198-0CB7-45D2-712C-CCF75EAA5B59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38509626-7EDF-8022-C859-CDE21B183368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31">
            <a:extLst>
              <a:ext uri="{FF2B5EF4-FFF2-40B4-BE49-F238E27FC236}">
                <a16:creationId xmlns:a16="http://schemas.microsoft.com/office/drawing/2014/main" id="{4242A2E1-869B-BB94-542E-E635D8DA034B}"/>
              </a:ext>
            </a:extLst>
          </p:cNvPr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B2FBED3E-C8CF-470F-5562-CC159E49B33B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32E8FC3B-C501-661A-DA25-2E0C16682FDB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DE831D43-AEB3-4010-D3BE-8650F47AA3A4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51000E64-13A1-F26C-077B-1725858FAD7E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151;p28">
                <a:extLst>
                  <a:ext uri="{FF2B5EF4-FFF2-40B4-BE49-F238E27FC236}">
                    <a16:creationId xmlns:a16="http://schemas.microsoft.com/office/drawing/2014/main" id="{BB68C6E0-CDE1-7F5F-5DD8-A68F4C32E0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1410" y="935751"/>
                <a:ext cx="7355310" cy="3284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400" b="0" i="0" u="none" strike="noStrike" cap="non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 marL="0" indent="0">
                  <a:lnSpc>
                    <a:spcPct val="250000"/>
                  </a:lnSpc>
                </a:pPr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chemeClr val="tx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: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250000"/>
                  </a:lnSpc>
                </a:pPr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i="1">
                        <a:solidFill>
                          <a:schemeClr val="tx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: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sz="2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250000"/>
                  </a:lnSpc>
                </a:pPr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Objective Variable:  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250000"/>
                  </a:lnSpc>
                </a:pPr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Total Variables: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sz="2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0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+ 1</m:t>
                    </m:r>
                  </m:oMath>
                </a14:m>
                <a:endParaRPr 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</a:pPr>
                <a:endParaRPr 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</a:pPr>
                <a:endParaRPr 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Google Shape;151;p28">
                <a:extLst>
                  <a:ext uri="{FF2B5EF4-FFF2-40B4-BE49-F238E27FC236}">
                    <a16:creationId xmlns:a16="http://schemas.microsoft.com/office/drawing/2014/main" id="{BB68C6E0-CDE1-7F5F-5DD8-A68F4C32E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10" y="935751"/>
                <a:ext cx="7355310" cy="3284554"/>
              </a:xfrm>
              <a:prstGeom prst="rect">
                <a:avLst/>
              </a:prstGeom>
              <a:blipFill>
                <a:blip r:embed="rId3"/>
                <a:stretch>
                  <a:fillRect l="-8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128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198AB50E-37D0-199B-50EF-52F5E0F74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268AA665-8282-23B3-5B8B-27549834EB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580" y="324896"/>
            <a:ext cx="8382000" cy="47339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Branch &amp; Bound: </a:t>
            </a:r>
            <a:r>
              <a:rPr lang="en-US" dirty="0"/>
              <a:t>Tree Search</a:t>
            </a:r>
            <a:br>
              <a:rPr lang="en-US" dirty="0">
                <a:latin typeface="Montserrat" panose="00000500000000000000" pitchFamily="2" charset="0"/>
              </a:rPr>
            </a:br>
            <a:endParaRPr lang="en-US" dirty="0"/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CED7F753-4AF8-C02C-C027-D7A2501F1F7C}"/>
              </a:ext>
            </a:extLst>
          </p:cNvPr>
          <p:cNvGrpSpPr/>
          <p:nvPr/>
        </p:nvGrpSpPr>
        <p:grpSpPr>
          <a:xfrm>
            <a:off x="1611150" y="767396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193E1FF1-CB37-3221-3D62-52550D692ECC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E0185282-E34C-F2B3-BFE5-859E593D3038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85ED9B26-9F45-77F3-FBEB-8C78464000F4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4DCDE1DA-89F6-AFE7-64EA-3DF5D003986E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0C6557B2-5836-5329-B077-78F6D63CB810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31">
            <a:extLst>
              <a:ext uri="{FF2B5EF4-FFF2-40B4-BE49-F238E27FC236}">
                <a16:creationId xmlns:a16="http://schemas.microsoft.com/office/drawing/2014/main" id="{36C96028-BEDC-542F-8469-2498797C818E}"/>
              </a:ext>
            </a:extLst>
          </p:cNvPr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BF079FDA-C559-C899-7BE1-E8811037F9D3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1CB28D6D-B3FA-1B81-F204-22CDE9F798FA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56A29744-7FC7-D950-360C-64791E0EA924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B4147ABB-168B-ECEC-9C60-37856460EE04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151;p28">
                <a:extLst>
                  <a:ext uri="{FF2B5EF4-FFF2-40B4-BE49-F238E27FC236}">
                    <a16:creationId xmlns:a16="http://schemas.microsoft.com/office/drawing/2014/main" id="{3D3F08FB-C683-0FA8-41E6-CCB183A167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1410" y="935751"/>
                <a:ext cx="7355310" cy="3284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400" b="0" i="0" u="none" strike="noStrike" cap="non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 marL="0" indent="0">
                  <a:lnSpc>
                    <a:spcPct val="250000"/>
                  </a:lnSpc>
                </a:pPr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chemeClr val="tx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: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	        Integer</a:t>
                </a:r>
              </a:p>
              <a:p>
                <a:pPr marL="0" indent="0">
                  <a:lnSpc>
                    <a:spcPct val="250000"/>
                  </a:lnSpc>
                </a:pPr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i="1">
                        <a:solidFill>
                          <a:schemeClr val="tx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: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sz="2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	     Integer</a:t>
                </a:r>
              </a:p>
              <a:p>
                <a:pPr marL="0" indent="0">
                  <a:lnSpc>
                    <a:spcPct val="250000"/>
                  </a:lnSpc>
                </a:pPr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Objective Variable:  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		     Non-negative real</a:t>
                </a:r>
              </a:p>
              <a:p>
                <a:pPr marL="0" indent="0">
                  <a:lnSpc>
                    <a:spcPct val="250000"/>
                  </a:lnSpc>
                </a:pPr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Total Variables: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sz="2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0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+ 1</m:t>
                    </m:r>
                  </m:oMath>
                </a14:m>
                <a:endParaRPr 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</a:pPr>
                <a:endParaRPr 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</a:pPr>
                <a:endParaRPr 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Google Shape;151;p28">
                <a:extLst>
                  <a:ext uri="{FF2B5EF4-FFF2-40B4-BE49-F238E27FC236}">
                    <a16:creationId xmlns:a16="http://schemas.microsoft.com/office/drawing/2014/main" id="{3D3F08FB-C683-0FA8-41E6-CCB183A16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10" y="935751"/>
                <a:ext cx="7355310" cy="3284554"/>
              </a:xfrm>
              <a:prstGeom prst="rect">
                <a:avLst/>
              </a:prstGeom>
              <a:blipFill>
                <a:blip r:embed="rId3"/>
                <a:stretch>
                  <a:fillRect l="-8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Ευθύγραμμο βέλος σύνδεσης 2">
            <a:extLst>
              <a:ext uri="{FF2B5EF4-FFF2-40B4-BE49-F238E27FC236}">
                <a16:creationId xmlns:a16="http://schemas.microsoft.com/office/drawing/2014/main" id="{B37C01E9-149C-16A7-595E-78E5ADE0656E}"/>
              </a:ext>
            </a:extLst>
          </p:cNvPr>
          <p:cNvCxnSpPr>
            <a:cxnSpLocks/>
          </p:cNvCxnSpPr>
          <p:nvPr/>
        </p:nvCxnSpPr>
        <p:spPr>
          <a:xfrm>
            <a:off x="3040380" y="1524000"/>
            <a:ext cx="845820" cy="0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Ευθύγραμμο βέλος σύνδεσης 4">
            <a:extLst>
              <a:ext uri="{FF2B5EF4-FFF2-40B4-BE49-F238E27FC236}">
                <a16:creationId xmlns:a16="http://schemas.microsoft.com/office/drawing/2014/main" id="{DC78E42E-9106-8D20-A999-3BB0E2F127D4}"/>
              </a:ext>
            </a:extLst>
          </p:cNvPr>
          <p:cNvCxnSpPr>
            <a:cxnSpLocks/>
          </p:cNvCxnSpPr>
          <p:nvPr/>
        </p:nvCxnSpPr>
        <p:spPr>
          <a:xfrm>
            <a:off x="3726180" y="2354580"/>
            <a:ext cx="845820" cy="0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Ευθύγραμμο βέλος σύνδεσης 5">
            <a:extLst>
              <a:ext uri="{FF2B5EF4-FFF2-40B4-BE49-F238E27FC236}">
                <a16:creationId xmlns:a16="http://schemas.microsoft.com/office/drawing/2014/main" id="{A146C233-B51A-0513-03C3-DD8798D89CCF}"/>
              </a:ext>
            </a:extLst>
          </p:cNvPr>
          <p:cNvCxnSpPr>
            <a:cxnSpLocks/>
          </p:cNvCxnSpPr>
          <p:nvPr/>
        </p:nvCxnSpPr>
        <p:spPr>
          <a:xfrm>
            <a:off x="3726180" y="3086100"/>
            <a:ext cx="845820" cy="0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300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>
          <a:extLst>
            <a:ext uri="{FF2B5EF4-FFF2-40B4-BE49-F238E27FC236}">
              <a16:creationId xmlns:a16="http://schemas.microsoft.com/office/drawing/2014/main" id="{998D7F00-CCC3-F3E2-25F6-FA5790F9A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3">
            <a:extLst>
              <a:ext uri="{FF2B5EF4-FFF2-40B4-BE49-F238E27FC236}">
                <a16:creationId xmlns:a16="http://schemas.microsoft.com/office/drawing/2014/main" id="{76B8ACA9-3D47-CDD7-D316-CC57337E0A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13" name="Google Shape;1113;p33">
            <a:extLst>
              <a:ext uri="{FF2B5EF4-FFF2-40B4-BE49-F238E27FC236}">
                <a16:creationId xmlns:a16="http://schemas.microsoft.com/office/drawing/2014/main" id="{97E611B5-0F61-5ED4-FB8B-CADB88F2625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598625" y="2347850"/>
            <a:ext cx="3946500" cy="1229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" panose="00000500000000000000" pitchFamily="2" charset="0"/>
              </a:rPr>
              <a:t>Problem Description</a:t>
            </a:r>
          </a:p>
        </p:txBody>
      </p:sp>
      <p:grpSp>
        <p:nvGrpSpPr>
          <p:cNvPr id="1115" name="Google Shape;1115;p33">
            <a:extLst>
              <a:ext uri="{FF2B5EF4-FFF2-40B4-BE49-F238E27FC236}">
                <a16:creationId xmlns:a16="http://schemas.microsoft.com/office/drawing/2014/main" id="{019FAFCF-95E0-283F-CAEE-41E93BC7D34B}"/>
              </a:ext>
            </a:extLst>
          </p:cNvPr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1116" name="Google Shape;1116;p33">
              <a:extLst>
                <a:ext uri="{FF2B5EF4-FFF2-40B4-BE49-F238E27FC236}">
                  <a16:creationId xmlns:a16="http://schemas.microsoft.com/office/drawing/2014/main" id="{0D8BB632-5DE2-9023-DFE0-A335D2F49386}"/>
                </a:ext>
              </a:extLst>
            </p:cNvPr>
            <p:cNvSpPr/>
            <p:nvPr/>
          </p:nvSpPr>
          <p:spPr>
            <a:xfrm rot="-2700000" flipH="1">
              <a:off x="7250940" y="2205609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7" name="Google Shape;1117;p33">
              <a:extLst>
                <a:ext uri="{FF2B5EF4-FFF2-40B4-BE49-F238E27FC236}">
                  <a16:creationId xmlns:a16="http://schemas.microsoft.com/office/drawing/2014/main" id="{A59BB7DC-057C-29B5-F3AF-4B9A3792C319}"/>
                </a:ext>
              </a:extLst>
            </p:cNvPr>
            <p:cNvCxnSpPr>
              <a:stCxn id="1118" idx="6"/>
              <a:endCxn id="1119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19" name="Google Shape;1119;p33">
              <a:extLst>
                <a:ext uri="{FF2B5EF4-FFF2-40B4-BE49-F238E27FC236}">
                  <a16:creationId xmlns:a16="http://schemas.microsoft.com/office/drawing/2014/main" id="{0516CAAE-BAEE-4730-A2D9-FF9FDF5D8AEE}"/>
                </a:ext>
              </a:extLst>
            </p:cNvPr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3">
              <a:extLst>
                <a:ext uri="{FF2B5EF4-FFF2-40B4-BE49-F238E27FC236}">
                  <a16:creationId xmlns:a16="http://schemas.microsoft.com/office/drawing/2014/main" id="{2DC470A5-448F-A367-0496-75785E7D16D4}"/>
                </a:ext>
              </a:extLst>
            </p:cNvPr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33">
            <a:extLst>
              <a:ext uri="{FF2B5EF4-FFF2-40B4-BE49-F238E27FC236}">
                <a16:creationId xmlns:a16="http://schemas.microsoft.com/office/drawing/2014/main" id="{D916EDBD-E3FB-62F0-17E9-E5772C6026F6}"/>
              </a:ext>
            </a:extLst>
          </p:cNvPr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121" name="Google Shape;1121;p33">
              <a:extLst>
                <a:ext uri="{FF2B5EF4-FFF2-40B4-BE49-F238E27FC236}">
                  <a16:creationId xmlns:a16="http://schemas.microsoft.com/office/drawing/2014/main" id="{373FDCE2-0256-EA9C-745C-9348927FE033}"/>
                </a:ext>
              </a:extLst>
            </p:cNvPr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3">
              <a:extLst>
                <a:ext uri="{FF2B5EF4-FFF2-40B4-BE49-F238E27FC236}">
                  <a16:creationId xmlns:a16="http://schemas.microsoft.com/office/drawing/2014/main" id="{E5DDE0F5-5812-F931-728C-653935E5FF18}"/>
                </a:ext>
              </a:extLst>
            </p:cNvPr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3">
              <a:extLst>
                <a:ext uri="{FF2B5EF4-FFF2-40B4-BE49-F238E27FC236}">
                  <a16:creationId xmlns:a16="http://schemas.microsoft.com/office/drawing/2014/main" id="{86A657B7-8405-1DC8-4EDA-9F10D9602AE3}"/>
                </a:ext>
              </a:extLst>
            </p:cNvPr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3">
              <a:extLst>
                <a:ext uri="{FF2B5EF4-FFF2-40B4-BE49-F238E27FC236}">
                  <a16:creationId xmlns:a16="http://schemas.microsoft.com/office/drawing/2014/main" id="{5B1DCBAE-51D3-41D6-D2D2-AAB5329D5B03}"/>
                </a:ext>
              </a:extLst>
            </p:cNvPr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3">
              <a:extLst>
                <a:ext uri="{FF2B5EF4-FFF2-40B4-BE49-F238E27FC236}">
                  <a16:creationId xmlns:a16="http://schemas.microsoft.com/office/drawing/2014/main" id="{2FC8DE88-695A-F272-5DD1-3A55547A4CE3}"/>
                </a:ext>
              </a:extLst>
            </p:cNvPr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3">
              <a:extLst>
                <a:ext uri="{FF2B5EF4-FFF2-40B4-BE49-F238E27FC236}">
                  <a16:creationId xmlns:a16="http://schemas.microsoft.com/office/drawing/2014/main" id="{9B3B8F1F-E588-C579-9A5E-B36FAD4A3353}"/>
                </a:ext>
              </a:extLst>
            </p:cNvPr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3">
              <a:extLst>
                <a:ext uri="{FF2B5EF4-FFF2-40B4-BE49-F238E27FC236}">
                  <a16:creationId xmlns:a16="http://schemas.microsoft.com/office/drawing/2014/main" id="{168BCB42-F88C-85B2-AA2F-030563381A7A}"/>
                </a:ext>
              </a:extLst>
            </p:cNvPr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3">
              <a:extLst>
                <a:ext uri="{FF2B5EF4-FFF2-40B4-BE49-F238E27FC236}">
                  <a16:creationId xmlns:a16="http://schemas.microsoft.com/office/drawing/2014/main" id="{164DB8E2-4536-D2B6-C100-80D6406BE20F}"/>
                </a:ext>
              </a:extLst>
            </p:cNvPr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3">
              <a:extLst>
                <a:ext uri="{FF2B5EF4-FFF2-40B4-BE49-F238E27FC236}">
                  <a16:creationId xmlns:a16="http://schemas.microsoft.com/office/drawing/2014/main" id="{39A02F92-7751-26E7-17CB-8477795B7A2E}"/>
                </a:ext>
              </a:extLst>
            </p:cNvPr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3">
              <a:extLst>
                <a:ext uri="{FF2B5EF4-FFF2-40B4-BE49-F238E27FC236}">
                  <a16:creationId xmlns:a16="http://schemas.microsoft.com/office/drawing/2014/main" id="{1613EF14-DA52-43FF-B178-69799637482E}"/>
                </a:ext>
              </a:extLst>
            </p:cNvPr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3">
              <a:extLst>
                <a:ext uri="{FF2B5EF4-FFF2-40B4-BE49-F238E27FC236}">
                  <a16:creationId xmlns:a16="http://schemas.microsoft.com/office/drawing/2014/main" id="{6ACCB155-93B6-10CA-2977-32AAD2494B6C}"/>
                </a:ext>
              </a:extLst>
            </p:cNvPr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3">
              <a:extLst>
                <a:ext uri="{FF2B5EF4-FFF2-40B4-BE49-F238E27FC236}">
                  <a16:creationId xmlns:a16="http://schemas.microsoft.com/office/drawing/2014/main" id="{FAEF1F55-C48F-2CEF-38DA-17C0363016C7}"/>
                </a:ext>
              </a:extLst>
            </p:cNvPr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3">
              <a:extLst>
                <a:ext uri="{FF2B5EF4-FFF2-40B4-BE49-F238E27FC236}">
                  <a16:creationId xmlns:a16="http://schemas.microsoft.com/office/drawing/2014/main" id="{5BB59CF7-A3B6-C4FA-1A31-B528086F8621}"/>
                </a:ext>
              </a:extLst>
            </p:cNvPr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3">
              <a:extLst>
                <a:ext uri="{FF2B5EF4-FFF2-40B4-BE49-F238E27FC236}">
                  <a16:creationId xmlns:a16="http://schemas.microsoft.com/office/drawing/2014/main" id="{0C5C01AD-17E4-2379-A872-B8652160C64A}"/>
                </a:ext>
              </a:extLst>
            </p:cNvPr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3">
              <a:extLst>
                <a:ext uri="{FF2B5EF4-FFF2-40B4-BE49-F238E27FC236}">
                  <a16:creationId xmlns:a16="http://schemas.microsoft.com/office/drawing/2014/main" id="{21377E65-C8F6-B985-36B5-CA3D7A53B6DA}"/>
                </a:ext>
              </a:extLst>
            </p:cNvPr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3">
              <a:extLst>
                <a:ext uri="{FF2B5EF4-FFF2-40B4-BE49-F238E27FC236}">
                  <a16:creationId xmlns:a16="http://schemas.microsoft.com/office/drawing/2014/main" id="{BA5A1CC0-6C58-12F0-44C7-A3ECB74338A2}"/>
                </a:ext>
              </a:extLst>
            </p:cNvPr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3">
              <a:extLst>
                <a:ext uri="{FF2B5EF4-FFF2-40B4-BE49-F238E27FC236}">
                  <a16:creationId xmlns:a16="http://schemas.microsoft.com/office/drawing/2014/main" id="{0C00393F-0680-D474-4D8F-2611CCE7E9CA}"/>
                </a:ext>
              </a:extLst>
            </p:cNvPr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3">
              <a:extLst>
                <a:ext uri="{FF2B5EF4-FFF2-40B4-BE49-F238E27FC236}">
                  <a16:creationId xmlns:a16="http://schemas.microsoft.com/office/drawing/2014/main" id="{633195A3-C3A6-C8FA-800A-1F8398074CB4}"/>
                </a:ext>
              </a:extLst>
            </p:cNvPr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3">
              <a:extLst>
                <a:ext uri="{FF2B5EF4-FFF2-40B4-BE49-F238E27FC236}">
                  <a16:creationId xmlns:a16="http://schemas.microsoft.com/office/drawing/2014/main" id="{E03CBEBC-72B5-055F-BC21-55A97AA1F8B1}"/>
                </a:ext>
              </a:extLst>
            </p:cNvPr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3">
              <a:extLst>
                <a:ext uri="{FF2B5EF4-FFF2-40B4-BE49-F238E27FC236}">
                  <a16:creationId xmlns:a16="http://schemas.microsoft.com/office/drawing/2014/main" id="{D7F83852-DF74-7DBA-1C78-51CC5AB2F879}"/>
                </a:ext>
              </a:extLst>
            </p:cNvPr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3">
              <a:extLst>
                <a:ext uri="{FF2B5EF4-FFF2-40B4-BE49-F238E27FC236}">
                  <a16:creationId xmlns:a16="http://schemas.microsoft.com/office/drawing/2014/main" id="{BA65E78B-1E29-1E23-1DFB-AE211E2F649C}"/>
                </a:ext>
              </a:extLst>
            </p:cNvPr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3">
              <a:extLst>
                <a:ext uri="{FF2B5EF4-FFF2-40B4-BE49-F238E27FC236}">
                  <a16:creationId xmlns:a16="http://schemas.microsoft.com/office/drawing/2014/main" id="{082153C2-1067-5DF9-676D-DD8D832BB7B3}"/>
                </a:ext>
              </a:extLst>
            </p:cNvPr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3">
              <a:extLst>
                <a:ext uri="{FF2B5EF4-FFF2-40B4-BE49-F238E27FC236}">
                  <a16:creationId xmlns:a16="http://schemas.microsoft.com/office/drawing/2014/main" id="{14E3D73F-35AE-9D37-BF13-8D97D704061A}"/>
                </a:ext>
              </a:extLst>
            </p:cNvPr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3">
              <a:extLst>
                <a:ext uri="{FF2B5EF4-FFF2-40B4-BE49-F238E27FC236}">
                  <a16:creationId xmlns:a16="http://schemas.microsoft.com/office/drawing/2014/main" id="{E79C2E07-0A83-E08D-2E0F-82272D053F57}"/>
                </a:ext>
              </a:extLst>
            </p:cNvPr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3">
              <a:extLst>
                <a:ext uri="{FF2B5EF4-FFF2-40B4-BE49-F238E27FC236}">
                  <a16:creationId xmlns:a16="http://schemas.microsoft.com/office/drawing/2014/main" id="{9B3B22E5-5D17-0C56-25D1-8EA8A83B4BC8}"/>
                </a:ext>
              </a:extLst>
            </p:cNvPr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6" name="Google Shape;1146;p33">
            <a:extLst>
              <a:ext uri="{FF2B5EF4-FFF2-40B4-BE49-F238E27FC236}">
                <a16:creationId xmlns:a16="http://schemas.microsoft.com/office/drawing/2014/main" id="{8A36F885-702B-CCCE-12BB-286B6C7A1F1B}"/>
              </a:ext>
            </a:extLst>
          </p:cNvPr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147" name="Google Shape;1147;p33">
              <a:extLst>
                <a:ext uri="{FF2B5EF4-FFF2-40B4-BE49-F238E27FC236}">
                  <a16:creationId xmlns:a16="http://schemas.microsoft.com/office/drawing/2014/main" id="{CDE860FD-86AB-5455-DCD5-5E8EB4A2DA57}"/>
                </a:ext>
              </a:extLst>
            </p:cNvPr>
            <p:cNvSpPr/>
            <p:nvPr/>
          </p:nvSpPr>
          <p:spPr>
            <a:xfrm flipH="1">
              <a:off x="1115510" y="4327288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8" name="Google Shape;1148;p33">
              <a:extLst>
                <a:ext uri="{FF2B5EF4-FFF2-40B4-BE49-F238E27FC236}">
                  <a16:creationId xmlns:a16="http://schemas.microsoft.com/office/drawing/2014/main" id="{1C6C85CB-5F58-64D6-5B95-C4A463E7C7B0}"/>
                </a:ext>
              </a:extLst>
            </p:cNvPr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149" name="Google Shape;1149;p33">
                <a:extLst>
                  <a:ext uri="{FF2B5EF4-FFF2-40B4-BE49-F238E27FC236}">
                    <a16:creationId xmlns:a16="http://schemas.microsoft.com/office/drawing/2014/main" id="{AA9468ED-08B2-9BC4-8B24-DE05FD40D99B}"/>
                  </a:ext>
                </a:extLst>
              </p:cNvPr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3">
                <a:extLst>
                  <a:ext uri="{FF2B5EF4-FFF2-40B4-BE49-F238E27FC236}">
                    <a16:creationId xmlns:a16="http://schemas.microsoft.com/office/drawing/2014/main" id="{B01DA8A2-4311-F689-98A0-69F7A2909185}"/>
                  </a:ext>
                </a:extLst>
              </p:cNvPr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3">
                <a:extLst>
                  <a:ext uri="{FF2B5EF4-FFF2-40B4-BE49-F238E27FC236}">
                    <a16:creationId xmlns:a16="http://schemas.microsoft.com/office/drawing/2014/main" id="{6C9B70E8-F81B-0943-27EF-B1E7655B8B38}"/>
                  </a:ext>
                </a:extLst>
              </p:cNvPr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5550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B9333A2C-EA34-D1F4-451C-6261F02C8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D14DAE0F-9289-2F40-1A42-DAD605F59C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580" y="324896"/>
            <a:ext cx="8382000" cy="47339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Branch &amp; Bound: </a:t>
            </a:r>
            <a:r>
              <a:rPr lang="en-US" dirty="0"/>
              <a:t>Tree Search</a:t>
            </a:r>
            <a:br>
              <a:rPr lang="en-US" dirty="0">
                <a:latin typeface="Montserrat" panose="00000500000000000000" pitchFamily="2" charset="0"/>
              </a:rPr>
            </a:br>
            <a:endParaRPr lang="en-US" dirty="0"/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2B449909-EBA5-8588-3721-57556FB5870F}"/>
              </a:ext>
            </a:extLst>
          </p:cNvPr>
          <p:cNvGrpSpPr/>
          <p:nvPr/>
        </p:nvGrpSpPr>
        <p:grpSpPr>
          <a:xfrm>
            <a:off x="1611150" y="767396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CF140434-4094-BF5E-4FF3-6332C1D76540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B4408D01-6B95-A362-10B0-E96A26C8EC34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26E90D40-B571-CB08-5063-60220E577004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B8EADDE4-C726-83CC-9A06-38AB97076A39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BFCF5ADE-9883-7F9A-479C-6185A7932185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31">
            <a:extLst>
              <a:ext uri="{FF2B5EF4-FFF2-40B4-BE49-F238E27FC236}">
                <a16:creationId xmlns:a16="http://schemas.microsoft.com/office/drawing/2014/main" id="{662B0E27-8775-EA3F-3E3B-4DDD76D6ED00}"/>
              </a:ext>
            </a:extLst>
          </p:cNvPr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20239945-8FCE-F7B3-5832-A20C9421128E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D8B2D552-E8E2-BD30-E4FD-C217FDA72728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75367C81-01F4-FDB0-D890-D97DD47F9E8C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D3257F3C-9530-CD59-8A86-625A126677B9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Οβάλ 1">
            <a:extLst>
              <a:ext uri="{FF2B5EF4-FFF2-40B4-BE49-F238E27FC236}">
                <a16:creationId xmlns:a16="http://schemas.microsoft.com/office/drawing/2014/main" id="{C2C02B8F-940B-D332-228C-338C947B7268}"/>
              </a:ext>
            </a:extLst>
          </p:cNvPr>
          <p:cNvSpPr/>
          <p:nvPr/>
        </p:nvSpPr>
        <p:spPr>
          <a:xfrm>
            <a:off x="4290404" y="1048233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800" dirty="0">
              <a:solidFill>
                <a:srgbClr val="4E5EA3"/>
              </a:solidFill>
            </a:endParaRPr>
          </a:p>
        </p:txBody>
      </p:sp>
      <p:cxnSp>
        <p:nvCxnSpPr>
          <p:cNvPr id="4" name="Ευθύγραμμο βέλος σύνδεσης 3">
            <a:extLst>
              <a:ext uri="{FF2B5EF4-FFF2-40B4-BE49-F238E27FC236}">
                <a16:creationId xmlns:a16="http://schemas.microsoft.com/office/drawing/2014/main" id="{57578659-0F92-46B1-8B9F-869E35BA2765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2460608" y="1526074"/>
            <a:ext cx="1912273" cy="325586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6" name="Ευθύγραμμο βέλος σύνδεσης 3025">
            <a:extLst>
              <a:ext uri="{FF2B5EF4-FFF2-40B4-BE49-F238E27FC236}">
                <a16:creationId xmlns:a16="http://schemas.microsoft.com/office/drawing/2014/main" id="{E063CE81-F33B-295C-3047-045E49AD3D54}"/>
              </a:ext>
            </a:extLst>
          </p:cNvPr>
          <p:cNvCxnSpPr>
            <a:cxnSpLocks/>
            <a:stCxn id="2" idx="5"/>
            <a:endCxn id="3050" idx="0"/>
          </p:cNvCxnSpPr>
          <p:nvPr/>
        </p:nvCxnSpPr>
        <p:spPr>
          <a:xfrm>
            <a:off x="4771118" y="1526074"/>
            <a:ext cx="2052422" cy="315494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CBEBB775-7563-55F7-3CE7-5299DB3B3C01}"/>
                  </a:ext>
                </a:extLst>
              </p:cNvPr>
              <p:cNvSpPr txBox="1"/>
              <p:nvPr/>
            </p:nvSpPr>
            <p:spPr>
              <a:xfrm>
                <a:off x="3069207" y="1362085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CBEBB775-7563-55F7-3CE7-5299DB3B3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207" y="1362085"/>
                <a:ext cx="822960" cy="307777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0" name="TextBox 3029">
                <a:extLst>
                  <a:ext uri="{FF2B5EF4-FFF2-40B4-BE49-F238E27FC236}">
                    <a16:creationId xmlns:a16="http://schemas.microsoft.com/office/drawing/2014/main" id="{85F6B518-616D-EF20-BA35-22D08CF34B14}"/>
                  </a:ext>
                </a:extLst>
              </p:cNvPr>
              <p:cNvSpPr txBox="1"/>
              <p:nvPr/>
            </p:nvSpPr>
            <p:spPr>
              <a:xfrm>
                <a:off x="5251832" y="1276135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30" name="TextBox 3029">
                <a:extLst>
                  <a:ext uri="{FF2B5EF4-FFF2-40B4-BE49-F238E27FC236}">
                    <a16:creationId xmlns:a16="http://schemas.microsoft.com/office/drawing/2014/main" id="{85F6B518-616D-EF20-BA35-22D08CF3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832" y="1276135"/>
                <a:ext cx="822960" cy="30777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43" name="Οβάλ 3042">
            <a:extLst>
              <a:ext uri="{FF2B5EF4-FFF2-40B4-BE49-F238E27FC236}">
                <a16:creationId xmlns:a16="http://schemas.microsoft.com/office/drawing/2014/main" id="{266A67E5-5DE5-C6F3-A4BD-A3E674005859}"/>
              </a:ext>
            </a:extLst>
          </p:cNvPr>
          <p:cNvSpPr/>
          <p:nvPr/>
        </p:nvSpPr>
        <p:spPr>
          <a:xfrm>
            <a:off x="2179012" y="1851660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cxnSp>
        <p:nvCxnSpPr>
          <p:cNvPr id="3044" name="Ευθύγραμμο βέλος σύνδεσης 3043">
            <a:extLst>
              <a:ext uri="{FF2B5EF4-FFF2-40B4-BE49-F238E27FC236}">
                <a16:creationId xmlns:a16="http://schemas.microsoft.com/office/drawing/2014/main" id="{99DEF180-990F-F375-CC12-D79B8E196227}"/>
              </a:ext>
            </a:extLst>
          </p:cNvPr>
          <p:cNvCxnSpPr>
            <a:cxnSpLocks/>
            <a:stCxn id="3043" idx="3"/>
          </p:cNvCxnSpPr>
          <p:nvPr/>
        </p:nvCxnSpPr>
        <p:spPr>
          <a:xfrm flipH="1">
            <a:off x="1668150" y="2329501"/>
            <a:ext cx="593339" cy="242249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5" name="Ευθύγραμμο βέλος σύνδεσης 3044">
            <a:extLst>
              <a:ext uri="{FF2B5EF4-FFF2-40B4-BE49-F238E27FC236}">
                <a16:creationId xmlns:a16="http://schemas.microsoft.com/office/drawing/2014/main" id="{23A4E8C3-F291-6E5C-5783-3501C2E39771}"/>
              </a:ext>
            </a:extLst>
          </p:cNvPr>
          <p:cNvCxnSpPr>
            <a:cxnSpLocks/>
            <a:stCxn id="3043" idx="5"/>
          </p:cNvCxnSpPr>
          <p:nvPr/>
        </p:nvCxnSpPr>
        <p:spPr>
          <a:xfrm>
            <a:off x="2659726" y="2329501"/>
            <a:ext cx="516290" cy="242249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46" name="TextBox 3045">
                <a:extLst>
                  <a:ext uri="{FF2B5EF4-FFF2-40B4-BE49-F238E27FC236}">
                    <a16:creationId xmlns:a16="http://schemas.microsoft.com/office/drawing/2014/main" id="{0D129E55-B938-81FE-77EE-C863E49A5E6C}"/>
                  </a:ext>
                </a:extLst>
              </p:cNvPr>
              <p:cNvSpPr txBox="1"/>
              <p:nvPr/>
            </p:nvSpPr>
            <p:spPr>
              <a:xfrm>
                <a:off x="1277815" y="2131572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46" name="TextBox 3045">
                <a:extLst>
                  <a:ext uri="{FF2B5EF4-FFF2-40B4-BE49-F238E27FC236}">
                    <a16:creationId xmlns:a16="http://schemas.microsoft.com/office/drawing/2014/main" id="{0D129E55-B938-81FE-77EE-C863E49A5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815" y="2131572"/>
                <a:ext cx="822960" cy="307777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7" name="TextBox 3046">
                <a:extLst>
                  <a:ext uri="{FF2B5EF4-FFF2-40B4-BE49-F238E27FC236}">
                    <a16:creationId xmlns:a16="http://schemas.microsoft.com/office/drawing/2014/main" id="{D06FFE35-2B8B-3BE9-4706-5B6FF4FC28D4}"/>
                  </a:ext>
                </a:extLst>
              </p:cNvPr>
              <p:cNvSpPr txBox="1"/>
              <p:nvPr/>
            </p:nvSpPr>
            <p:spPr>
              <a:xfrm>
                <a:off x="2820440" y="2110376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47" name="TextBox 3046">
                <a:extLst>
                  <a:ext uri="{FF2B5EF4-FFF2-40B4-BE49-F238E27FC236}">
                    <a16:creationId xmlns:a16="http://schemas.microsoft.com/office/drawing/2014/main" id="{D06FFE35-2B8B-3BE9-4706-5B6FF4FC2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440" y="2110376"/>
                <a:ext cx="822960" cy="307777"/>
              </a:xfrm>
              <a:prstGeom prst="rect">
                <a:avLst/>
              </a:prstGeom>
              <a:blipFill>
                <a:blip r:embed="rId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50" name="Οβάλ 3049">
            <a:extLst>
              <a:ext uri="{FF2B5EF4-FFF2-40B4-BE49-F238E27FC236}">
                <a16:creationId xmlns:a16="http://schemas.microsoft.com/office/drawing/2014/main" id="{7CBA689A-FED6-EE3F-FD2A-EE58C1C8D1D9}"/>
              </a:ext>
            </a:extLst>
          </p:cNvPr>
          <p:cNvSpPr/>
          <p:nvPr/>
        </p:nvSpPr>
        <p:spPr>
          <a:xfrm>
            <a:off x="6541944" y="1841568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cxnSp>
        <p:nvCxnSpPr>
          <p:cNvPr id="3051" name="Ευθύγραμμο βέλος σύνδεσης 3050">
            <a:extLst>
              <a:ext uri="{FF2B5EF4-FFF2-40B4-BE49-F238E27FC236}">
                <a16:creationId xmlns:a16="http://schemas.microsoft.com/office/drawing/2014/main" id="{FCAF7F12-3E0B-C790-CFED-5AFC710EBFDF}"/>
              </a:ext>
            </a:extLst>
          </p:cNvPr>
          <p:cNvCxnSpPr>
            <a:cxnSpLocks/>
            <a:stCxn id="3050" idx="3"/>
          </p:cNvCxnSpPr>
          <p:nvPr/>
        </p:nvCxnSpPr>
        <p:spPr>
          <a:xfrm flipH="1">
            <a:off x="6031082" y="2319409"/>
            <a:ext cx="593339" cy="242249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2" name="Ευθύγραμμο βέλος σύνδεσης 3051">
            <a:extLst>
              <a:ext uri="{FF2B5EF4-FFF2-40B4-BE49-F238E27FC236}">
                <a16:creationId xmlns:a16="http://schemas.microsoft.com/office/drawing/2014/main" id="{D018CA82-5A5E-87D2-CF69-16C5A7EFCF49}"/>
              </a:ext>
            </a:extLst>
          </p:cNvPr>
          <p:cNvCxnSpPr>
            <a:cxnSpLocks/>
            <a:stCxn id="3050" idx="5"/>
          </p:cNvCxnSpPr>
          <p:nvPr/>
        </p:nvCxnSpPr>
        <p:spPr>
          <a:xfrm>
            <a:off x="7022658" y="2319409"/>
            <a:ext cx="516290" cy="242249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53" name="TextBox 3052">
                <a:extLst>
                  <a:ext uri="{FF2B5EF4-FFF2-40B4-BE49-F238E27FC236}">
                    <a16:creationId xmlns:a16="http://schemas.microsoft.com/office/drawing/2014/main" id="{BA785EA0-610F-CA87-DC0C-D828D67AECE5}"/>
                  </a:ext>
                </a:extLst>
              </p:cNvPr>
              <p:cNvSpPr txBox="1"/>
              <p:nvPr/>
            </p:nvSpPr>
            <p:spPr>
              <a:xfrm>
                <a:off x="5640747" y="2121480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53" name="TextBox 3052">
                <a:extLst>
                  <a:ext uri="{FF2B5EF4-FFF2-40B4-BE49-F238E27FC236}">
                    <a16:creationId xmlns:a16="http://schemas.microsoft.com/office/drawing/2014/main" id="{BA785EA0-610F-CA87-DC0C-D828D67AE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747" y="2121480"/>
                <a:ext cx="822960" cy="307777"/>
              </a:xfrm>
              <a:prstGeom prst="rect">
                <a:avLst/>
              </a:prstGeom>
              <a:blipFill>
                <a:blip r:embed="rId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4" name="TextBox 3053">
                <a:extLst>
                  <a:ext uri="{FF2B5EF4-FFF2-40B4-BE49-F238E27FC236}">
                    <a16:creationId xmlns:a16="http://schemas.microsoft.com/office/drawing/2014/main" id="{CB76BB8B-2CA4-6DD6-31F3-19FE0C518EEF}"/>
                  </a:ext>
                </a:extLst>
              </p:cNvPr>
              <p:cNvSpPr txBox="1"/>
              <p:nvPr/>
            </p:nvSpPr>
            <p:spPr>
              <a:xfrm>
                <a:off x="7183372" y="2100284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54" name="TextBox 3053">
                <a:extLst>
                  <a:ext uri="{FF2B5EF4-FFF2-40B4-BE49-F238E27FC236}">
                    <a16:creationId xmlns:a16="http://schemas.microsoft.com/office/drawing/2014/main" id="{CB76BB8B-2CA4-6DD6-31F3-19FE0C518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372" y="2100284"/>
                <a:ext cx="822960" cy="307777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56" name="Οβάλ 3055">
            <a:extLst>
              <a:ext uri="{FF2B5EF4-FFF2-40B4-BE49-F238E27FC236}">
                <a16:creationId xmlns:a16="http://schemas.microsoft.com/office/drawing/2014/main" id="{A491BBF5-36ED-B702-7E11-1B0EB2F46EC9}"/>
              </a:ext>
            </a:extLst>
          </p:cNvPr>
          <p:cNvSpPr/>
          <p:nvPr/>
        </p:nvSpPr>
        <p:spPr>
          <a:xfrm>
            <a:off x="1323456" y="2561658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sp>
        <p:nvSpPr>
          <p:cNvPr id="3057" name="Οβάλ 3056">
            <a:extLst>
              <a:ext uri="{FF2B5EF4-FFF2-40B4-BE49-F238E27FC236}">
                <a16:creationId xmlns:a16="http://schemas.microsoft.com/office/drawing/2014/main" id="{9721FFFC-0615-3EC0-57C9-BD4F61434D8D}"/>
              </a:ext>
            </a:extLst>
          </p:cNvPr>
          <p:cNvSpPr/>
          <p:nvPr/>
        </p:nvSpPr>
        <p:spPr>
          <a:xfrm>
            <a:off x="3003160" y="2561658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sp>
        <p:nvSpPr>
          <p:cNvPr id="3058" name="Οβάλ 3057">
            <a:extLst>
              <a:ext uri="{FF2B5EF4-FFF2-40B4-BE49-F238E27FC236}">
                <a16:creationId xmlns:a16="http://schemas.microsoft.com/office/drawing/2014/main" id="{6B1CBCAE-D7DE-BDF6-71E0-D7FCA043C877}"/>
              </a:ext>
            </a:extLst>
          </p:cNvPr>
          <p:cNvSpPr/>
          <p:nvPr/>
        </p:nvSpPr>
        <p:spPr>
          <a:xfrm>
            <a:off x="5663312" y="2554800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sp>
        <p:nvSpPr>
          <p:cNvPr id="3059" name="Οβάλ 3058">
            <a:extLst>
              <a:ext uri="{FF2B5EF4-FFF2-40B4-BE49-F238E27FC236}">
                <a16:creationId xmlns:a16="http://schemas.microsoft.com/office/drawing/2014/main" id="{328BEB7E-A244-B7F8-C434-EA6A33B54B7E}"/>
              </a:ext>
            </a:extLst>
          </p:cNvPr>
          <p:cNvSpPr/>
          <p:nvPr/>
        </p:nvSpPr>
        <p:spPr>
          <a:xfrm>
            <a:off x="7373994" y="2547942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cxnSp>
        <p:nvCxnSpPr>
          <p:cNvPr id="3060" name="Ευθύγραμμο βέλος σύνδεσης 3059">
            <a:extLst>
              <a:ext uri="{FF2B5EF4-FFF2-40B4-BE49-F238E27FC236}">
                <a16:creationId xmlns:a16="http://schemas.microsoft.com/office/drawing/2014/main" id="{407DB4BA-2323-A70D-F187-344E6039ABF0}"/>
              </a:ext>
            </a:extLst>
          </p:cNvPr>
          <p:cNvCxnSpPr>
            <a:cxnSpLocks/>
            <a:stCxn id="3056" idx="3"/>
          </p:cNvCxnSpPr>
          <p:nvPr/>
        </p:nvCxnSpPr>
        <p:spPr>
          <a:xfrm flipH="1">
            <a:off x="999744" y="3039499"/>
            <a:ext cx="406189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3" name="Ευθύγραμμο βέλος σύνδεσης 3062">
            <a:extLst>
              <a:ext uri="{FF2B5EF4-FFF2-40B4-BE49-F238E27FC236}">
                <a16:creationId xmlns:a16="http://schemas.microsoft.com/office/drawing/2014/main" id="{81D0EBFF-C614-737C-A438-9C9A92598BBF}"/>
              </a:ext>
            </a:extLst>
          </p:cNvPr>
          <p:cNvCxnSpPr>
            <a:cxnSpLocks/>
            <a:stCxn id="3056" idx="5"/>
          </p:cNvCxnSpPr>
          <p:nvPr/>
        </p:nvCxnSpPr>
        <p:spPr>
          <a:xfrm>
            <a:off x="1804170" y="3039499"/>
            <a:ext cx="402835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7" name="Ευθύγραμμο βέλος σύνδεσης 3066">
            <a:extLst>
              <a:ext uri="{FF2B5EF4-FFF2-40B4-BE49-F238E27FC236}">
                <a16:creationId xmlns:a16="http://schemas.microsoft.com/office/drawing/2014/main" id="{8822F61B-5A56-D7A8-6082-F9022C62649C}"/>
              </a:ext>
            </a:extLst>
          </p:cNvPr>
          <p:cNvCxnSpPr>
            <a:cxnSpLocks/>
          </p:cNvCxnSpPr>
          <p:nvPr/>
        </p:nvCxnSpPr>
        <p:spPr>
          <a:xfrm flipH="1">
            <a:off x="2684906" y="3049591"/>
            <a:ext cx="406189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8" name="Ευθύγραμμο βέλος σύνδεσης 3067">
            <a:extLst>
              <a:ext uri="{FF2B5EF4-FFF2-40B4-BE49-F238E27FC236}">
                <a16:creationId xmlns:a16="http://schemas.microsoft.com/office/drawing/2014/main" id="{8E13FD84-C2BC-ECBB-9C99-3ACBECF11915}"/>
              </a:ext>
            </a:extLst>
          </p:cNvPr>
          <p:cNvCxnSpPr>
            <a:cxnSpLocks/>
          </p:cNvCxnSpPr>
          <p:nvPr/>
        </p:nvCxnSpPr>
        <p:spPr>
          <a:xfrm>
            <a:off x="3489332" y="3049591"/>
            <a:ext cx="402835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9" name="Ευθύγραμμο βέλος σύνδεσης 3068">
            <a:extLst>
              <a:ext uri="{FF2B5EF4-FFF2-40B4-BE49-F238E27FC236}">
                <a16:creationId xmlns:a16="http://schemas.microsoft.com/office/drawing/2014/main" id="{57B1F755-ADA4-6828-E9C2-4B463359A281}"/>
              </a:ext>
            </a:extLst>
          </p:cNvPr>
          <p:cNvCxnSpPr>
            <a:cxnSpLocks/>
          </p:cNvCxnSpPr>
          <p:nvPr/>
        </p:nvCxnSpPr>
        <p:spPr>
          <a:xfrm flipH="1">
            <a:off x="5334683" y="3049591"/>
            <a:ext cx="406189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0" name="Ευθύγραμμο βέλος σύνδεσης 3069">
            <a:extLst>
              <a:ext uri="{FF2B5EF4-FFF2-40B4-BE49-F238E27FC236}">
                <a16:creationId xmlns:a16="http://schemas.microsoft.com/office/drawing/2014/main" id="{625CCBBB-178D-B029-02BE-AC33625AF54C}"/>
              </a:ext>
            </a:extLst>
          </p:cNvPr>
          <p:cNvCxnSpPr>
            <a:cxnSpLocks/>
          </p:cNvCxnSpPr>
          <p:nvPr/>
        </p:nvCxnSpPr>
        <p:spPr>
          <a:xfrm>
            <a:off x="6139109" y="3049591"/>
            <a:ext cx="402835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1" name="Ευθύγραμμο βέλος σύνδεσης 3070">
            <a:extLst>
              <a:ext uri="{FF2B5EF4-FFF2-40B4-BE49-F238E27FC236}">
                <a16:creationId xmlns:a16="http://schemas.microsoft.com/office/drawing/2014/main" id="{97D3AA4E-CDC7-4658-F3A5-A61712C19193}"/>
              </a:ext>
            </a:extLst>
          </p:cNvPr>
          <p:cNvCxnSpPr>
            <a:cxnSpLocks/>
          </p:cNvCxnSpPr>
          <p:nvPr/>
        </p:nvCxnSpPr>
        <p:spPr>
          <a:xfrm flipH="1">
            <a:off x="7033407" y="3034723"/>
            <a:ext cx="406189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Ευθύγραμμο βέλος σύνδεσης 3071">
            <a:extLst>
              <a:ext uri="{FF2B5EF4-FFF2-40B4-BE49-F238E27FC236}">
                <a16:creationId xmlns:a16="http://schemas.microsoft.com/office/drawing/2014/main" id="{67D91680-F39B-B144-2DF4-B1154D99F9E9}"/>
              </a:ext>
            </a:extLst>
          </p:cNvPr>
          <p:cNvCxnSpPr>
            <a:cxnSpLocks/>
          </p:cNvCxnSpPr>
          <p:nvPr/>
        </p:nvCxnSpPr>
        <p:spPr>
          <a:xfrm>
            <a:off x="7837833" y="3034723"/>
            <a:ext cx="402835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3" name="TextBox 3072">
                <a:extLst>
                  <a:ext uri="{FF2B5EF4-FFF2-40B4-BE49-F238E27FC236}">
                    <a16:creationId xmlns:a16="http://schemas.microsoft.com/office/drawing/2014/main" id="{CAC6C51F-9FB9-51E4-3869-E88EF4AC7632}"/>
                  </a:ext>
                </a:extLst>
              </p:cNvPr>
              <p:cNvSpPr txBox="1"/>
              <p:nvPr/>
            </p:nvSpPr>
            <p:spPr>
              <a:xfrm>
                <a:off x="521843" y="2870627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73" name="TextBox 3072">
                <a:extLst>
                  <a:ext uri="{FF2B5EF4-FFF2-40B4-BE49-F238E27FC236}">
                    <a16:creationId xmlns:a16="http://schemas.microsoft.com/office/drawing/2014/main" id="{CAC6C51F-9FB9-51E4-3869-E88EF4AC7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43" y="2870627"/>
                <a:ext cx="822960" cy="307777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TextBox 3073">
                <a:extLst>
                  <a:ext uri="{FF2B5EF4-FFF2-40B4-BE49-F238E27FC236}">
                    <a16:creationId xmlns:a16="http://schemas.microsoft.com/office/drawing/2014/main" id="{141298BC-C413-B3C4-800A-ED4B11AD0824}"/>
                  </a:ext>
                </a:extLst>
              </p:cNvPr>
              <p:cNvSpPr txBox="1"/>
              <p:nvPr/>
            </p:nvSpPr>
            <p:spPr>
              <a:xfrm>
                <a:off x="1784776" y="2735437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74" name="TextBox 3073">
                <a:extLst>
                  <a:ext uri="{FF2B5EF4-FFF2-40B4-BE49-F238E27FC236}">
                    <a16:creationId xmlns:a16="http://schemas.microsoft.com/office/drawing/2014/main" id="{141298BC-C413-B3C4-800A-ED4B11AD0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776" y="2735437"/>
                <a:ext cx="822960" cy="307777"/>
              </a:xfrm>
              <a:prstGeom prst="rect">
                <a:avLst/>
              </a:prstGeom>
              <a:blipFill>
                <a:blip r:embed="rId10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extBox 3074">
                <a:extLst>
                  <a:ext uri="{FF2B5EF4-FFF2-40B4-BE49-F238E27FC236}">
                    <a16:creationId xmlns:a16="http://schemas.microsoft.com/office/drawing/2014/main" id="{0DAA2CAE-B269-28FB-3690-A7C3B87F7CF3}"/>
                  </a:ext>
                </a:extLst>
              </p:cNvPr>
              <p:cNvSpPr txBox="1"/>
              <p:nvPr/>
            </p:nvSpPr>
            <p:spPr>
              <a:xfrm>
                <a:off x="2236852" y="2899124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75" name="TextBox 3074">
                <a:extLst>
                  <a:ext uri="{FF2B5EF4-FFF2-40B4-BE49-F238E27FC236}">
                    <a16:creationId xmlns:a16="http://schemas.microsoft.com/office/drawing/2014/main" id="{0DAA2CAE-B269-28FB-3690-A7C3B87F7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852" y="2899124"/>
                <a:ext cx="822960" cy="307777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6" name="TextBox 3075">
                <a:extLst>
                  <a:ext uri="{FF2B5EF4-FFF2-40B4-BE49-F238E27FC236}">
                    <a16:creationId xmlns:a16="http://schemas.microsoft.com/office/drawing/2014/main" id="{D81D8667-0E51-B658-52D5-514D65F75C80}"/>
                  </a:ext>
                </a:extLst>
              </p:cNvPr>
              <p:cNvSpPr txBox="1"/>
              <p:nvPr/>
            </p:nvSpPr>
            <p:spPr>
              <a:xfrm>
                <a:off x="3502894" y="2867253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76" name="TextBox 3075">
                <a:extLst>
                  <a:ext uri="{FF2B5EF4-FFF2-40B4-BE49-F238E27FC236}">
                    <a16:creationId xmlns:a16="http://schemas.microsoft.com/office/drawing/2014/main" id="{D81D8667-0E51-B658-52D5-514D65F75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894" y="2867253"/>
                <a:ext cx="822960" cy="307777"/>
              </a:xfrm>
              <a:prstGeom prst="rect">
                <a:avLst/>
              </a:prstGeom>
              <a:blipFill>
                <a:blip r:embed="rId11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7" name="TextBox 3076">
                <a:extLst>
                  <a:ext uri="{FF2B5EF4-FFF2-40B4-BE49-F238E27FC236}">
                    <a16:creationId xmlns:a16="http://schemas.microsoft.com/office/drawing/2014/main" id="{C1231FA3-E889-7984-4B96-BE5922F37CAE}"/>
                  </a:ext>
                </a:extLst>
              </p:cNvPr>
              <p:cNvSpPr txBox="1"/>
              <p:nvPr/>
            </p:nvSpPr>
            <p:spPr>
              <a:xfrm>
                <a:off x="4904510" y="2866713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77" name="TextBox 3076">
                <a:extLst>
                  <a:ext uri="{FF2B5EF4-FFF2-40B4-BE49-F238E27FC236}">
                    <a16:creationId xmlns:a16="http://schemas.microsoft.com/office/drawing/2014/main" id="{C1231FA3-E889-7984-4B96-BE5922F37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510" y="2866713"/>
                <a:ext cx="822960" cy="307777"/>
              </a:xfrm>
              <a:prstGeom prst="rect">
                <a:avLst/>
              </a:prstGeom>
              <a:blipFill>
                <a:blip r:embed="rId1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8" name="TextBox 3077">
                <a:extLst>
                  <a:ext uri="{FF2B5EF4-FFF2-40B4-BE49-F238E27FC236}">
                    <a16:creationId xmlns:a16="http://schemas.microsoft.com/office/drawing/2014/main" id="{A47E2652-1E4F-5CFF-BB11-479D315B521E}"/>
                  </a:ext>
                </a:extLst>
              </p:cNvPr>
              <p:cNvSpPr txBox="1"/>
              <p:nvPr/>
            </p:nvSpPr>
            <p:spPr>
              <a:xfrm>
                <a:off x="6125707" y="2764456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78" name="TextBox 3077">
                <a:extLst>
                  <a:ext uri="{FF2B5EF4-FFF2-40B4-BE49-F238E27FC236}">
                    <a16:creationId xmlns:a16="http://schemas.microsoft.com/office/drawing/2014/main" id="{A47E2652-1E4F-5CFF-BB11-479D315B5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707" y="2764456"/>
                <a:ext cx="822960" cy="307777"/>
              </a:xfrm>
              <a:prstGeom prst="rect">
                <a:avLst/>
              </a:prstGeom>
              <a:blipFill>
                <a:blip r:embed="rId11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9" name="TextBox 3078">
                <a:extLst>
                  <a:ext uri="{FF2B5EF4-FFF2-40B4-BE49-F238E27FC236}">
                    <a16:creationId xmlns:a16="http://schemas.microsoft.com/office/drawing/2014/main" id="{398A6805-F369-C519-C13E-495C771DAF6D}"/>
                  </a:ext>
                </a:extLst>
              </p:cNvPr>
              <p:cNvSpPr txBox="1"/>
              <p:nvPr/>
            </p:nvSpPr>
            <p:spPr>
              <a:xfrm>
                <a:off x="6598374" y="2918309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79" name="TextBox 3078">
                <a:extLst>
                  <a:ext uri="{FF2B5EF4-FFF2-40B4-BE49-F238E27FC236}">
                    <a16:creationId xmlns:a16="http://schemas.microsoft.com/office/drawing/2014/main" id="{398A6805-F369-C519-C13E-495C771DA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374" y="2918309"/>
                <a:ext cx="822960" cy="307777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0" name="TextBox 3079">
                <a:extLst>
                  <a:ext uri="{FF2B5EF4-FFF2-40B4-BE49-F238E27FC236}">
                    <a16:creationId xmlns:a16="http://schemas.microsoft.com/office/drawing/2014/main" id="{F703E647-BF4A-F5FC-F57E-5AFE3B1330B6}"/>
                  </a:ext>
                </a:extLst>
              </p:cNvPr>
              <p:cNvSpPr txBox="1"/>
              <p:nvPr/>
            </p:nvSpPr>
            <p:spPr>
              <a:xfrm>
                <a:off x="7878354" y="2853072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80" name="TextBox 3079">
                <a:extLst>
                  <a:ext uri="{FF2B5EF4-FFF2-40B4-BE49-F238E27FC236}">
                    <a16:creationId xmlns:a16="http://schemas.microsoft.com/office/drawing/2014/main" id="{F703E647-BF4A-F5FC-F57E-5AFE3B133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354" y="2853072"/>
                <a:ext cx="822960" cy="307777"/>
              </a:xfrm>
              <a:prstGeom prst="rect">
                <a:avLst/>
              </a:prstGeom>
              <a:blipFill>
                <a:blip r:embed="rId11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051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61A60457-7554-F0BD-BC7A-5BD138643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A63F0006-F84A-9C0B-F4B3-C9A4ECC8AF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580" y="324896"/>
            <a:ext cx="8382000" cy="47339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Branch &amp; Bound: </a:t>
            </a:r>
            <a:r>
              <a:rPr lang="en-US" dirty="0"/>
              <a:t>Tree Search</a:t>
            </a:r>
            <a:br>
              <a:rPr lang="en-US" dirty="0">
                <a:latin typeface="Montserrat" panose="00000500000000000000" pitchFamily="2" charset="0"/>
              </a:rPr>
            </a:br>
            <a:endParaRPr lang="en-US" dirty="0"/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0F19FF61-13AE-468E-07C2-4B2F0EF9EEFF}"/>
              </a:ext>
            </a:extLst>
          </p:cNvPr>
          <p:cNvGrpSpPr/>
          <p:nvPr/>
        </p:nvGrpSpPr>
        <p:grpSpPr>
          <a:xfrm>
            <a:off x="1611150" y="767396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E6FBD135-2DBC-B963-CDFA-A12726AFCCC4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5E730B30-D9A1-BEFA-965C-EBFE36A17B1B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F31F3B1E-03E9-CAB8-D39F-F0D41BC7FBB6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586F1B23-A8B9-0F99-0DCA-A93941AD7DDB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B735FB05-437D-5A43-C859-EDD2D42D698F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31">
            <a:extLst>
              <a:ext uri="{FF2B5EF4-FFF2-40B4-BE49-F238E27FC236}">
                <a16:creationId xmlns:a16="http://schemas.microsoft.com/office/drawing/2014/main" id="{26D94E72-4607-4FCE-A7F1-C34AD3AC29FF}"/>
              </a:ext>
            </a:extLst>
          </p:cNvPr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9855F156-52CE-330F-0C4F-2C9F6BF0F9D5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68A67365-42F6-F0B3-CEC9-3091155FF77F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94B8786E-0181-5EAF-9D6D-79BB7E93B031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1953FE31-E02F-DD93-ACE2-CE7230C34483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Οβάλ 1">
            <a:extLst>
              <a:ext uri="{FF2B5EF4-FFF2-40B4-BE49-F238E27FC236}">
                <a16:creationId xmlns:a16="http://schemas.microsoft.com/office/drawing/2014/main" id="{EABAB38A-1323-C462-0570-DFCA9552CDFF}"/>
              </a:ext>
            </a:extLst>
          </p:cNvPr>
          <p:cNvSpPr/>
          <p:nvPr/>
        </p:nvSpPr>
        <p:spPr>
          <a:xfrm>
            <a:off x="4845140" y="1048233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800" dirty="0">
              <a:solidFill>
                <a:srgbClr val="4E5EA3"/>
              </a:solidFill>
            </a:endParaRPr>
          </a:p>
        </p:txBody>
      </p:sp>
      <p:cxnSp>
        <p:nvCxnSpPr>
          <p:cNvPr id="4" name="Ευθύγραμμο βέλος σύνδεσης 3">
            <a:extLst>
              <a:ext uri="{FF2B5EF4-FFF2-40B4-BE49-F238E27FC236}">
                <a16:creationId xmlns:a16="http://schemas.microsoft.com/office/drawing/2014/main" id="{DF277E87-B785-1B66-1C9B-07859C37783A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3015344" y="1526074"/>
            <a:ext cx="1912273" cy="325586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6" name="Ευθύγραμμο βέλος σύνδεσης 3025">
            <a:extLst>
              <a:ext uri="{FF2B5EF4-FFF2-40B4-BE49-F238E27FC236}">
                <a16:creationId xmlns:a16="http://schemas.microsoft.com/office/drawing/2014/main" id="{E9A7A3C9-E877-3699-06A0-27ED992958A4}"/>
              </a:ext>
            </a:extLst>
          </p:cNvPr>
          <p:cNvCxnSpPr>
            <a:cxnSpLocks/>
            <a:stCxn id="2" idx="5"/>
            <a:endCxn id="3050" idx="0"/>
          </p:cNvCxnSpPr>
          <p:nvPr/>
        </p:nvCxnSpPr>
        <p:spPr>
          <a:xfrm>
            <a:off x="5325854" y="1526074"/>
            <a:ext cx="2052422" cy="315494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66C769E7-2791-8469-F6F9-05944D812AD9}"/>
                  </a:ext>
                </a:extLst>
              </p:cNvPr>
              <p:cNvSpPr txBox="1"/>
              <p:nvPr/>
            </p:nvSpPr>
            <p:spPr>
              <a:xfrm>
                <a:off x="3623943" y="1362085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66C769E7-2791-8469-F6F9-05944D812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943" y="1362085"/>
                <a:ext cx="822960" cy="307777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0" name="TextBox 3029">
                <a:extLst>
                  <a:ext uri="{FF2B5EF4-FFF2-40B4-BE49-F238E27FC236}">
                    <a16:creationId xmlns:a16="http://schemas.microsoft.com/office/drawing/2014/main" id="{0A59BCE5-EE94-DCE4-09DD-04BF75C180C8}"/>
                  </a:ext>
                </a:extLst>
              </p:cNvPr>
              <p:cNvSpPr txBox="1"/>
              <p:nvPr/>
            </p:nvSpPr>
            <p:spPr>
              <a:xfrm>
                <a:off x="5806568" y="1276135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30" name="TextBox 3029">
                <a:extLst>
                  <a:ext uri="{FF2B5EF4-FFF2-40B4-BE49-F238E27FC236}">
                    <a16:creationId xmlns:a16="http://schemas.microsoft.com/office/drawing/2014/main" id="{0A59BCE5-EE94-DCE4-09DD-04BF75C18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568" y="1276135"/>
                <a:ext cx="822960" cy="30777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43" name="Οβάλ 3042">
            <a:extLst>
              <a:ext uri="{FF2B5EF4-FFF2-40B4-BE49-F238E27FC236}">
                <a16:creationId xmlns:a16="http://schemas.microsoft.com/office/drawing/2014/main" id="{9E685A8D-9AB4-4B73-4B21-7FC92E8E7D72}"/>
              </a:ext>
            </a:extLst>
          </p:cNvPr>
          <p:cNvSpPr/>
          <p:nvPr/>
        </p:nvSpPr>
        <p:spPr>
          <a:xfrm>
            <a:off x="2733748" y="1851660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cxnSp>
        <p:nvCxnSpPr>
          <p:cNvPr id="3044" name="Ευθύγραμμο βέλος σύνδεσης 3043">
            <a:extLst>
              <a:ext uri="{FF2B5EF4-FFF2-40B4-BE49-F238E27FC236}">
                <a16:creationId xmlns:a16="http://schemas.microsoft.com/office/drawing/2014/main" id="{D236663F-1FBF-19F9-DE91-BDF932F329D6}"/>
              </a:ext>
            </a:extLst>
          </p:cNvPr>
          <p:cNvCxnSpPr>
            <a:cxnSpLocks/>
            <a:stCxn id="3043" idx="3"/>
          </p:cNvCxnSpPr>
          <p:nvPr/>
        </p:nvCxnSpPr>
        <p:spPr>
          <a:xfrm flipH="1">
            <a:off x="2222886" y="2329501"/>
            <a:ext cx="593339" cy="242249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5" name="Ευθύγραμμο βέλος σύνδεσης 3044">
            <a:extLst>
              <a:ext uri="{FF2B5EF4-FFF2-40B4-BE49-F238E27FC236}">
                <a16:creationId xmlns:a16="http://schemas.microsoft.com/office/drawing/2014/main" id="{B3A85538-2167-7B94-11A3-652ACFE80657}"/>
              </a:ext>
            </a:extLst>
          </p:cNvPr>
          <p:cNvCxnSpPr>
            <a:cxnSpLocks/>
            <a:stCxn id="3043" idx="5"/>
          </p:cNvCxnSpPr>
          <p:nvPr/>
        </p:nvCxnSpPr>
        <p:spPr>
          <a:xfrm>
            <a:off x="3214462" y="2329501"/>
            <a:ext cx="516290" cy="242249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46" name="TextBox 3045">
                <a:extLst>
                  <a:ext uri="{FF2B5EF4-FFF2-40B4-BE49-F238E27FC236}">
                    <a16:creationId xmlns:a16="http://schemas.microsoft.com/office/drawing/2014/main" id="{175FEF6E-D410-D353-50DF-D47105305191}"/>
                  </a:ext>
                </a:extLst>
              </p:cNvPr>
              <p:cNvSpPr txBox="1"/>
              <p:nvPr/>
            </p:nvSpPr>
            <p:spPr>
              <a:xfrm>
                <a:off x="1832551" y="2131572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46" name="TextBox 3045">
                <a:extLst>
                  <a:ext uri="{FF2B5EF4-FFF2-40B4-BE49-F238E27FC236}">
                    <a16:creationId xmlns:a16="http://schemas.microsoft.com/office/drawing/2014/main" id="{175FEF6E-D410-D353-50DF-D47105305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551" y="2131572"/>
                <a:ext cx="822960" cy="307777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7" name="TextBox 3046">
                <a:extLst>
                  <a:ext uri="{FF2B5EF4-FFF2-40B4-BE49-F238E27FC236}">
                    <a16:creationId xmlns:a16="http://schemas.microsoft.com/office/drawing/2014/main" id="{138684B3-2E1A-B261-453A-764681BFAA87}"/>
                  </a:ext>
                </a:extLst>
              </p:cNvPr>
              <p:cNvSpPr txBox="1"/>
              <p:nvPr/>
            </p:nvSpPr>
            <p:spPr>
              <a:xfrm>
                <a:off x="3375176" y="2110376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47" name="TextBox 3046">
                <a:extLst>
                  <a:ext uri="{FF2B5EF4-FFF2-40B4-BE49-F238E27FC236}">
                    <a16:creationId xmlns:a16="http://schemas.microsoft.com/office/drawing/2014/main" id="{138684B3-2E1A-B261-453A-764681BFA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176" y="2110376"/>
                <a:ext cx="822960" cy="307777"/>
              </a:xfrm>
              <a:prstGeom prst="rect">
                <a:avLst/>
              </a:prstGeom>
              <a:blipFill>
                <a:blip r:embed="rId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50" name="Οβάλ 3049">
            <a:extLst>
              <a:ext uri="{FF2B5EF4-FFF2-40B4-BE49-F238E27FC236}">
                <a16:creationId xmlns:a16="http://schemas.microsoft.com/office/drawing/2014/main" id="{54DDFB43-3032-C5FF-0A97-268142DFD9B3}"/>
              </a:ext>
            </a:extLst>
          </p:cNvPr>
          <p:cNvSpPr/>
          <p:nvPr/>
        </p:nvSpPr>
        <p:spPr>
          <a:xfrm>
            <a:off x="7096680" y="1841568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cxnSp>
        <p:nvCxnSpPr>
          <p:cNvPr id="3051" name="Ευθύγραμμο βέλος σύνδεσης 3050">
            <a:extLst>
              <a:ext uri="{FF2B5EF4-FFF2-40B4-BE49-F238E27FC236}">
                <a16:creationId xmlns:a16="http://schemas.microsoft.com/office/drawing/2014/main" id="{E1044F2B-2B97-95E3-0268-E25473914A19}"/>
              </a:ext>
            </a:extLst>
          </p:cNvPr>
          <p:cNvCxnSpPr>
            <a:cxnSpLocks/>
            <a:stCxn id="3050" idx="3"/>
          </p:cNvCxnSpPr>
          <p:nvPr/>
        </p:nvCxnSpPr>
        <p:spPr>
          <a:xfrm flipH="1">
            <a:off x="6585818" y="2319409"/>
            <a:ext cx="593339" cy="242249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2" name="Ευθύγραμμο βέλος σύνδεσης 3051">
            <a:extLst>
              <a:ext uri="{FF2B5EF4-FFF2-40B4-BE49-F238E27FC236}">
                <a16:creationId xmlns:a16="http://schemas.microsoft.com/office/drawing/2014/main" id="{6ADF79FD-9431-B6ED-4BCE-66969FABB850}"/>
              </a:ext>
            </a:extLst>
          </p:cNvPr>
          <p:cNvCxnSpPr>
            <a:cxnSpLocks/>
            <a:stCxn id="3050" idx="5"/>
          </p:cNvCxnSpPr>
          <p:nvPr/>
        </p:nvCxnSpPr>
        <p:spPr>
          <a:xfrm>
            <a:off x="7577394" y="2319409"/>
            <a:ext cx="516290" cy="242249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53" name="TextBox 3052">
                <a:extLst>
                  <a:ext uri="{FF2B5EF4-FFF2-40B4-BE49-F238E27FC236}">
                    <a16:creationId xmlns:a16="http://schemas.microsoft.com/office/drawing/2014/main" id="{4B7B0A7E-9767-DD94-6928-784BDB0CE0FC}"/>
                  </a:ext>
                </a:extLst>
              </p:cNvPr>
              <p:cNvSpPr txBox="1"/>
              <p:nvPr/>
            </p:nvSpPr>
            <p:spPr>
              <a:xfrm>
                <a:off x="6195483" y="2121480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53" name="TextBox 3052">
                <a:extLst>
                  <a:ext uri="{FF2B5EF4-FFF2-40B4-BE49-F238E27FC236}">
                    <a16:creationId xmlns:a16="http://schemas.microsoft.com/office/drawing/2014/main" id="{4B7B0A7E-9767-DD94-6928-784BDB0CE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483" y="2121480"/>
                <a:ext cx="822960" cy="307777"/>
              </a:xfrm>
              <a:prstGeom prst="rect">
                <a:avLst/>
              </a:prstGeom>
              <a:blipFill>
                <a:blip r:embed="rId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4" name="TextBox 3053">
                <a:extLst>
                  <a:ext uri="{FF2B5EF4-FFF2-40B4-BE49-F238E27FC236}">
                    <a16:creationId xmlns:a16="http://schemas.microsoft.com/office/drawing/2014/main" id="{2F47E972-EB8E-A8DF-86A3-8C525C33C545}"/>
                  </a:ext>
                </a:extLst>
              </p:cNvPr>
              <p:cNvSpPr txBox="1"/>
              <p:nvPr/>
            </p:nvSpPr>
            <p:spPr>
              <a:xfrm>
                <a:off x="7738108" y="2100284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54" name="TextBox 3053">
                <a:extLst>
                  <a:ext uri="{FF2B5EF4-FFF2-40B4-BE49-F238E27FC236}">
                    <a16:creationId xmlns:a16="http://schemas.microsoft.com/office/drawing/2014/main" id="{2F47E972-EB8E-A8DF-86A3-8C525C33C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108" y="2100284"/>
                <a:ext cx="822960" cy="307777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56" name="Οβάλ 3055">
            <a:extLst>
              <a:ext uri="{FF2B5EF4-FFF2-40B4-BE49-F238E27FC236}">
                <a16:creationId xmlns:a16="http://schemas.microsoft.com/office/drawing/2014/main" id="{CAF4E065-A4EB-B001-16EC-F92DC5B81454}"/>
              </a:ext>
            </a:extLst>
          </p:cNvPr>
          <p:cNvSpPr/>
          <p:nvPr/>
        </p:nvSpPr>
        <p:spPr>
          <a:xfrm>
            <a:off x="1878192" y="2561658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sp>
        <p:nvSpPr>
          <p:cNvPr id="3057" name="Οβάλ 3056">
            <a:extLst>
              <a:ext uri="{FF2B5EF4-FFF2-40B4-BE49-F238E27FC236}">
                <a16:creationId xmlns:a16="http://schemas.microsoft.com/office/drawing/2014/main" id="{9FD19D79-DDC5-83EE-1822-EFB4F53DA4FA}"/>
              </a:ext>
            </a:extLst>
          </p:cNvPr>
          <p:cNvSpPr/>
          <p:nvPr/>
        </p:nvSpPr>
        <p:spPr>
          <a:xfrm>
            <a:off x="3557896" y="2561658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sp>
        <p:nvSpPr>
          <p:cNvPr id="3058" name="Οβάλ 3057">
            <a:extLst>
              <a:ext uri="{FF2B5EF4-FFF2-40B4-BE49-F238E27FC236}">
                <a16:creationId xmlns:a16="http://schemas.microsoft.com/office/drawing/2014/main" id="{E0457754-1D03-19DA-68F4-AD44E2596C77}"/>
              </a:ext>
            </a:extLst>
          </p:cNvPr>
          <p:cNvSpPr/>
          <p:nvPr/>
        </p:nvSpPr>
        <p:spPr>
          <a:xfrm>
            <a:off x="6218048" y="2554800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sp>
        <p:nvSpPr>
          <p:cNvPr id="3059" name="Οβάλ 3058">
            <a:extLst>
              <a:ext uri="{FF2B5EF4-FFF2-40B4-BE49-F238E27FC236}">
                <a16:creationId xmlns:a16="http://schemas.microsoft.com/office/drawing/2014/main" id="{7F8CFDA6-AF61-32FD-F5F4-C81C2B9A3C30}"/>
              </a:ext>
            </a:extLst>
          </p:cNvPr>
          <p:cNvSpPr/>
          <p:nvPr/>
        </p:nvSpPr>
        <p:spPr>
          <a:xfrm>
            <a:off x="7928730" y="2547942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cxnSp>
        <p:nvCxnSpPr>
          <p:cNvPr id="3060" name="Ευθύγραμμο βέλος σύνδεσης 3059">
            <a:extLst>
              <a:ext uri="{FF2B5EF4-FFF2-40B4-BE49-F238E27FC236}">
                <a16:creationId xmlns:a16="http://schemas.microsoft.com/office/drawing/2014/main" id="{7F99081D-8C8A-5073-E60B-A0D305713B1E}"/>
              </a:ext>
            </a:extLst>
          </p:cNvPr>
          <p:cNvCxnSpPr>
            <a:cxnSpLocks/>
            <a:stCxn id="3056" idx="3"/>
          </p:cNvCxnSpPr>
          <p:nvPr/>
        </p:nvCxnSpPr>
        <p:spPr>
          <a:xfrm flipH="1">
            <a:off x="1554480" y="3039499"/>
            <a:ext cx="406189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3" name="Ευθύγραμμο βέλος σύνδεσης 3062">
            <a:extLst>
              <a:ext uri="{FF2B5EF4-FFF2-40B4-BE49-F238E27FC236}">
                <a16:creationId xmlns:a16="http://schemas.microsoft.com/office/drawing/2014/main" id="{DB50F7FC-A738-23CC-C117-567346A1C10C}"/>
              </a:ext>
            </a:extLst>
          </p:cNvPr>
          <p:cNvCxnSpPr>
            <a:cxnSpLocks/>
            <a:stCxn id="3056" idx="5"/>
          </p:cNvCxnSpPr>
          <p:nvPr/>
        </p:nvCxnSpPr>
        <p:spPr>
          <a:xfrm>
            <a:off x="2358906" y="3039499"/>
            <a:ext cx="402835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7" name="Ευθύγραμμο βέλος σύνδεσης 3066">
            <a:extLst>
              <a:ext uri="{FF2B5EF4-FFF2-40B4-BE49-F238E27FC236}">
                <a16:creationId xmlns:a16="http://schemas.microsoft.com/office/drawing/2014/main" id="{CAC0D560-49AB-DD13-7312-F36F251F337D}"/>
              </a:ext>
            </a:extLst>
          </p:cNvPr>
          <p:cNvCxnSpPr>
            <a:cxnSpLocks/>
          </p:cNvCxnSpPr>
          <p:nvPr/>
        </p:nvCxnSpPr>
        <p:spPr>
          <a:xfrm flipH="1">
            <a:off x="3239642" y="3049591"/>
            <a:ext cx="406189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8" name="Ευθύγραμμο βέλος σύνδεσης 3067">
            <a:extLst>
              <a:ext uri="{FF2B5EF4-FFF2-40B4-BE49-F238E27FC236}">
                <a16:creationId xmlns:a16="http://schemas.microsoft.com/office/drawing/2014/main" id="{6523ABCF-6913-E66B-7A33-496E7B7DC677}"/>
              </a:ext>
            </a:extLst>
          </p:cNvPr>
          <p:cNvCxnSpPr>
            <a:cxnSpLocks/>
          </p:cNvCxnSpPr>
          <p:nvPr/>
        </p:nvCxnSpPr>
        <p:spPr>
          <a:xfrm>
            <a:off x="4044068" y="3049591"/>
            <a:ext cx="402835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9" name="Ευθύγραμμο βέλος σύνδεσης 3068">
            <a:extLst>
              <a:ext uri="{FF2B5EF4-FFF2-40B4-BE49-F238E27FC236}">
                <a16:creationId xmlns:a16="http://schemas.microsoft.com/office/drawing/2014/main" id="{6DDDA68C-563D-A88C-451B-D99AF3137A90}"/>
              </a:ext>
            </a:extLst>
          </p:cNvPr>
          <p:cNvCxnSpPr>
            <a:cxnSpLocks/>
          </p:cNvCxnSpPr>
          <p:nvPr/>
        </p:nvCxnSpPr>
        <p:spPr>
          <a:xfrm flipH="1">
            <a:off x="5889419" y="3049591"/>
            <a:ext cx="406189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0" name="Ευθύγραμμο βέλος σύνδεσης 3069">
            <a:extLst>
              <a:ext uri="{FF2B5EF4-FFF2-40B4-BE49-F238E27FC236}">
                <a16:creationId xmlns:a16="http://schemas.microsoft.com/office/drawing/2014/main" id="{E548C095-1AAE-0080-9127-A06E32382607}"/>
              </a:ext>
            </a:extLst>
          </p:cNvPr>
          <p:cNvCxnSpPr>
            <a:cxnSpLocks/>
          </p:cNvCxnSpPr>
          <p:nvPr/>
        </p:nvCxnSpPr>
        <p:spPr>
          <a:xfrm>
            <a:off x="6693845" y="3049591"/>
            <a:ext cx="402835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1" name="Ευθύγραμμο βέλος σύνδεσης 3070">
            <a:extLst>
              <a:ext uri="{FF2B5EF4-FFF2-40B4-BE49-F238E27FC236}">
                <a16:creationId xmlns:a16="http://schemas.microsoft.com/office/drawing/2014/main" id="{3141A2BA-E8D7-B361-0FEE-0AB2C85DADD4}"/>
              </a:ext>
            </a:extLst>
          </p:cNvPr>
          <p:cNvCxnSpPr>
            <a:cxnSpLocks/>
          </p:cNvCxnSpPr>
          <p:nvPr/>
        </p:nvCxnSpPr>
        <p:spPr>
          <a:xfrm flipH="1">
            <a:off x="7588143" y="3034723"/>
            <a:ext cx="406189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Ευθύγραμμο βέλος σύνδεσης 3071">
            <a:extLst>
              <a:ext uri="{FF2B5EF4-FFF2-40B4-BE49-F238E27FC236}">
                <a16:creationId xmlns:a16="http://schemas.microsoft.com/office/drawing/2014/main" id="{0E84B56D-70AF-CCE3-DB0E-7576EAB0DF80}"/>
              </a:ext>
            </a:extLst>
          </p:cNvPr>
          <p:cNvCxnSpPr>
            <a:cxnSpLocks/>
          </p:cNvCxnSpPr>
          <p:nvPr/>
        </p:nvCxnSpPr>
        <p:spPr>
          <a:xfrm>
            <a:off x="8392569" y="3034723"/>
            <a:ext cx="402835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3" name="TextBox 3072">
                <a:extLst>
                  <a:ext uri="{FF2B5EF4-FFF2-40B4-BE49-F238E27FC236}">
                    <a16:creationId xmlns:a16="http://schemas.microsoft.com/office/drawing/2014/main" id="{E9A8F5BF-E1A3-4ABC-DD22-EF447A2E210C}"/>
                  </a:ext>
                </a:extLst>
              </p:cNvPr>
              <p:cNvSpPr txBox="1"/>
              <p:nvPr/>
            </p:nvSpPr>
            <p:spPr>
              <a:xfrm>
                <a:off x="1076579" y="2870627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73" name="TextBox 3072">
                <a:extLst>
                  <a:ext uri="{FF2B5EF4-FFF2-40B4-BE49-F238E27FC236}">
                    <a16:creationId xmlns:a16="http://schemas.microsoft.com/office/drawing/2014/main" id="{E9A8F5BF-E1A3-4ABC-DD22-EF447A2E2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79" y="2870627"/>
                <a:ext cx="822960" cy="307777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TextBox 3073">
                <a:extLst>
                  <a:ext uri="{FF2B5EF4-FFF2-40B4-BE49-F238E27FC236}">
                    <a16:creationId xmlns:a16="http://schemas.microsoft.com/office/drawing/2014/main" id="{9C7F18F6-FDAA-E875-B8A8-8BA5BC1E5FE6}"/>
                  </a:ext>
                </a:extLst>
              </p:cNvPr>
              <p:cNvSpPr txBox="1"/>
              <p:nvPr/>
            </p:nvSpPr>
            <p:spPr>
              <a:xfrm>
                <a:off x="2339512" y="2735437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74" name="TextBox 3073">
                <a:extLst>
                  <a:ext uri="{FF2B5EF4-FFF2-40B4-BE49-F238E27FC236}">
                    <a16:creationId xmlns:a16="http://schemas.microsoft.com/office/drawing/2014/main" id="{9C7F18F6-FDAA-E875-B8A8-8BA5BC1E5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512" y="2735437"/>
                <a:ext cx="822960" cy="307777"/>
              </a:xfrm>
              <a:prstGeom prst="rect">
                <a:avLst/>
              </a:prstGeom>
              <a:blipFill>
                <a:blip r:embed="rId10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extBox 3074">
                <a:extLst>
                  <a:ext uri="{FF2B5EF4-FFF2-40B4-BE49-F238E27FC236}">
                    <a16:creationId xmlns:a16="http://schemas.microsoft.com/office/drawing/2014/main" id="{14044CEF-927D-A94A-E342-8935FD55AD67}"/>
                  </a:ext>
                </a:extLst>
              </p:cNvPr>
              <p:cNvSpPr txBox="1"/>
              <p:nvPr/>
            </p:nvSpPr>
            <p:spPr>
              <a:xfrm>
                <a:off x="2791588" y="2899124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75" name="TextBox 3074">
                <a:extLst>
                  <a:ext uri="{FF2B5EF4-FFF2-40B4-BE49-F238E27FC236}">
                    <a16:creationId xmlns:a16="http://schemas.microsoft.com/office/drawing/2014/main" id="{14044CEF-927D-A94A-E342-8935FD55A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588" y="2899124"/>
                <a:ext cx="822960" cy="307777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6" name="TextBox 3075">
                <a:extLst>
                  <a:ext uri="{FF2B5EF4-FFF2-40B4-BE49-F238E27FC236}">
                    <a16:creationId xmlns:a16="http://schemas.microsoft.com/office/drawing/2014/main" id="{7AECF86B-BB75-0B26-78C0-9B570F092D11}"/>
                  </a:ext>
                </a:extLst>
              </p:cNvPr>
              <p:cNvSpPr txBox="1"/>
              <p:nvPr/>
            </p:nvSpPr>
            <p:spPr>
              <a:xfrm>
                <a:off x="4057630" y="2867253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76" name="TextBox 3075">
                <a:extLst>
                  <a:ext uri="{FF2B5EF4-FFF2-40B4-BE49-F238E27FC236}">
                    <a16:creationId xmlns:a16="http://schemas.microsoft.com/office/drawing/2014/main" id="{7AECF86B-BB75-0B26-78C0-9B570F092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630" y="2867253"/>
                <a:ext cx="822960" cy="307777"/>
              </a:xfrm>
              <a:prstGeom prst="rect">
                <a:avLst/>
              </a:prstGeom>
              <a:blipFill>
                <a:blip r:embed="rId11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7" name="TextBox 3076">
                <a:extLst>
                  <a:ext uri="{FF2B5EF4-FFF2-40B4-BE49-F238E27FC236}">
                    <a16:creationId xmlns:a16="http://schemas.microsoft.com/office/drawing/2014/main" id="{5C764B2C-FC92-DC12-FA2C-4A7ECF4C921D}"/>
                  </a:ext>
                </a:extLst>
              </p:cNvPr>
              <p:cNvSpPr txBox="1"/>
              <p:nvPr/>
            </p:nvSpPr>
            <p:spPr>
              <a:xfrm>
                <a:off x="5459246" y="2866713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77" name="TextBox 3076">
                <a:extLst>
                  <a:ext uri="{FF2B5EF4-FFF2-40B4-BE49-F238E27FC236}">
                    <a16:creationId xmlns:a16="http://schemas.microsoft.com/office/drawing/2014/main" id="{5C764B2C-FC92-DC12-FA2C-4A7ECF4C9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246" y="2866713"/>
                <a:ext cx="822960" cy="307777"/>
              </a:xfrm>
              <a:prstGeom prst="rect">
                <a:avLst/>
              </a:prstGeom>
              <a:blipFill>
                <a:blip r:embed="rId1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8" name="TextBox 3077">
                <a:extLst>
                  <a:ext uri="{FF2B5EF4-FFF2-40B4-BE49-F238E27FC236}">
                    <a16:creationId xmlns:a16="http://schemas.microsoft.com/office/drawing/2014/main" id="{4676D79B-FC90-7E82-E572-971F68A4712D}"/>
                  </a:ext>
                </a:extLst>
              </p:cNvPr>
              <p:cNvSpPr txBox="1"/>
              <p:nvPr/>
            </p:nvSpPr>
            <p:spPr>
              <a:xfrm>
                <a:off x="6680443" y="2764456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78" name="TextBox 3077">
                <a:extLst>
                  <a:ext uri="{FF2B5EF4-FFF2-40B4-BE49-F238E27FC236}">
                    <a16:creationId xmlns:a16="http://schemas.microsoft.com/office/drawing/2014/main" id="{4676D79B-FC90-7E82-E572-971F68A47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443" y="2764456"/>
                <a:ext cx="822960" cy="307777"/>
              </a:xfrm>
              <a:prstGeom prst="rect">
                <a:avLst/>
              </a:prstGeom>
              <a:blipFill>
                <a:blip r:embed="rId11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9" name="TextBox 3078">
                <a:extLst>
                  <a:ext uri="{FF2B5EF4-FFF2-40B4-BE49-F238E27FC236}">
                    <a16:creationId xmlns:a16="http://schemas.microsoft.com/office/drawing/2014/main" id="{0F5D4623-FD34-E3FA-2EC9-5426FFC0C6C8}"/>
                  </a:ext>
                </a:extLst>
              </p:cNvPr>
              <p:cNvSpPr txBox="1"/>
              <p:nvPr/>
            </p:nvSpPr>
            <p:spPr>
              <a:xfrm>
                <a:off x="7153110" y="2918309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79" name="TextBox 3078">
                <a:extLst>
                  <a:ext uri="{FF2B5EF4-FFF2-40B4-BE49-F238E27FC236}">
                    <a16:creationId xmlns:a16="http://schemas.microsoft.com/office/drawing/2014/main" id="{0F5D4623-FD34-E3FA-2EC9-5426FFC0C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110" y="2918309"/>
                <a:ext cx="822960" cy="307777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0" name="TextBox 3079">
                <a:extLst>
                  <a:ext uri="{FF2B5EF4-FFF2-40B4-BE49-F238E27FC236}">
                    <a16:creationId xmlns:a16="http://schemas.microsoft.com/office/drawing/2014/main" id="{F69B1965-1327-C549-3E0A-0E469BA41028}"/>
                  </a:ext>
                </a:extLst>
              </p:cNvPr>
              <p:cNvSpPr txBox="1"/>
              <p:nvPr/>
            </p:nvSpPr>
            <p:spPr>
              <a:xfrm>
                <a:off x="8433090" y="2853072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80" name="TextBox 3079">
                <a:extLst>
                  <a:ext uri="{FF2B5EF4-FFF2-40B4-BE49-F238E27FC236}">
                    <a16:creationId xmlns:a16="http://schemas.microsoft.com/office/drawing/2014/main" id="{F69B1965-1327-C549-3E0A-0E469BA41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090" y="2853072"/>
                <a:ext cx="822960" cy="307777"/>
              </a:xfrm>
              <a:prstGeom prst="rect">
                <a:avLst/>
              </a:prstGeom>
              <a:blipFill>
                <a:blip r:embed="rId11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Ευθύγραμμο βέλος σύνδεσης 4">
            <a:extLst>
              <a:ext uri="{FF2B5EF4-FFF2-40B4-BE49-F238E27FC236}">
                <a16:creationId xmlns:a16="http://schemas.microsoft.com/office/drawing/2014/main" id="{057A9ECE-1CD8-8D0B-3AB1-18F2A01BB99C}"/>
              </a:ext>
            </a:extLst>
          </p:cNvPr>
          <p:cNvCxnSpPr>
            <a:cxnSpLocks/>
          </p:cNvCxnSpPr>
          <p:nvPr/>
        </p:nvCxnSpPr>
        <p:spPr>
          <a:xfrm>
            <a:off x="1103376" y="1608058"/>
            <a:ext cx="0" cy="1964198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C54513-0876-41EE-F973-34137BF951F2}"/>
                  </a:ext>
                </a:extLst>
              </p:cNvPr>
              <p:cNvSpPr txBox="1"/>
              <p:nvPr/>
            </p:nvSpPr>
            <p:spPr>
              <a:xfrm>
                <a:off x="249045" y="2299263"/>
                <a:ext cx="9765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l-GR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C54513-0876-41EE-F973-34137BF95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45" y="2299263"/>
                <a:ext cx="976555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F1A9B4-DC3D-CB7F-4CDE-166A4B45A3CE}"/>
                  </a:ext>
                </a:extLst>
              </p:cNvPr>
              <p:cNvSpPr txBox="1"/>
              <p:nvPr/>
            </p:nvSpPr>
            <p:spPr>
              <a:xfrm>
                <a:off x="1076579" y="3160849"/>
                <a:ext cx="822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F1A9B4-DC3D-CB7F-4CDE-166A4B45A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79" y="3160849"/>
                <a:ext cx="822960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ED91AF-4079-FBBB-1059-0EB166384E4A}"/>
                  </a:ext>
                </a:extLst>
              </p:cNvPr>
              <p:cNvSpPr txBox="1"/>
              <p:nvPr/>
            </p:nvSpPr>
            <p:spPr>
              <a:xfrm>
                <a:off x="2322268" y="3155948"/>
                <a:ext cx="822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ED91AF-4079-FBBB-1059-0EB166384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268" y="3155948"/>
                <a:ext cx="822960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F6105A-6929-795B-D83F-25B4DE4DEAA8}"/>
                  </a:ext>
                </a:extLst>
              </p:cNvPr>
              <p:cNvSpPr txBox="1"/>
              <p:nvPr/>
            </p:nvSpPr>
            <p:spPr>
              <a:xfrm>
                <a:off x="2826218" y="3140954"/>
                <a:ext cx="822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F6105A-6929-795B-D83F-25B4DE4DE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218" y="3140954"/>
                <a:ext cx="822960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A7A1FE-5D06-A361-61F6-B638D931079F}"/>
                  </a:ext>
                </a:extLst>
              </p:cNvPr>
              <p:cNvSpPr txBox="1"/>
              <p:nvPr/>
            </p:nvSpPr>
            <p:spPr>
              <a:xfrm>
                <a:off x="4048825" y="3116582"/>
                <a:ext cx="822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A7A1FE-5D06-A361-61F6-B638D9310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825" y="3116582"/>
                <a:ext cx="822960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EA1283-57B0-A19A-1FE0-EBEF848BCFED}"/>
                  </a:ext>
                </a:extLst>
              </p:cNvPr>
              <p:cNvSpPr txBox="1"/>
              <p:nvPr/>
            </p:nvSpPr>
            <p:spPr>
              <a:xfrm>
                <a:off x="5431190" y="3126535"/>
                <a:ext cx="822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EA1283-57B0-A19A-1FE0-EBEF848BC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190" y="3126535"/>
                <a:ext cx="822960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E4480C7-C894-BB0F-012C-79E94800E608}"/>
                  </a:ext>
                </a:extLst>
              </p:cNvPr>
              <p:cNvSpPr txBox="1"/>
              <p:nvPr/>
            </p:nvSpPr>
            <p:spPr>
              <a:xfrm>
                <a:off x="6662602" y="3120144"/>
                <a:ext cx="822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E4480C7-C894-BB0F-012C-79E94800E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602" y="3120144"/>
                <a:ext cx="822960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0A8FDE-B2A3-BCAF-58C0-273AE0F79B52}"/>
                  </a:ext>
                </a:extLst>
              </p:cNvPr>
              <p:cNvSpPr txBox="1"/>
              <p:nvPr/>
            </p:nvSpPr>
            <p:spPr>
              <a:xfrm>
                <a:off x="7176663" y="3113286"/>
                <a:ext cx="822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0A8FDE-B2A3-BCAF-58C0-273AE0F79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663" y="3113286"/>
                <a:ext cx="822960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463A99-9CDB-A55E-1CAE-4E5D08740A62}"/>
                  </a:ext>
                </a:extLst>
              </p:cNvPr>
              <p:cNvSpPr txBox="1"/>
              <p:nvPr/>
            </p:nvSpPr>
            <p:spPr>
              <a:xfrm>
                <a:off x="8411202" y="3111667"/>
                <a:ext cx="822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463A99-9CDB-A55E-1CAE-4E5D08740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202" y="3111667"/>
                <a:ext cx="822960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814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CD399AD9-760E-FCEE-A361-DF64BE686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2150EFDA-5109-99EB-F63F-7957AA9967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580" y="324896"/>
            <a:ext cx="8382000" cy="47339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Branch &amp; Bound: </a:t>
            </a:r>
            <a:r>
              <a:rPr lang="en-US" dirty="0"/>
              <a:t>Tree Search</a:t>
            </a:r>
            <a:br>
              <a:rPr lang="en-US" dirty="0">
                <a:latin typeface="Montserrat" panose="00000500000000000000" pitchFamily="2" charset="0"/>
              </a:rPr>
            </a:br>
            <a:endParaRPr lang="en-US" dirty="0"/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56C765F7-ED07-EAC6-F8A6-6AA0C6DEB4BF}"/>
              </a:ext>
            </a:extLst>
          </p:cNvPr>
          <p:cNvGrpSpPr/>
          <p:nvPr/>
        </p:nvGrpSpPr>
        <p:grpSpPr>
          <a:xfrm>
            <a:off x="1611150" y="767396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49D74FE1-77DC-7A3B-8002-54A15FCC2E89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17AEA01E-3237-7CFD-5615-FE284E5DEB81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A9E9D9A8-8480-B6C4-6675-8CEC3C9A0F47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1203FA3F-4D84-E665-D031-90BEE359BEC6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81B2F0F4-474F-D5FA-7FFD-97AF2B9B2B7A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6" name="Οβάλ 3055">
            <a:extLst>
              <a:ext uri="{FF2B5EF4-FFF2-40B4-BE49-F238E27FC236}">
                <a16:creationId xmlns:a16="http://schemas.microsoft.com/office/drawing/2014/main" id="{93043F74-4F79-392B-DECB-E86D022EA4B1}"/>
              </a:ext>
            </a:extLst>
          </p:cNvPr>
          <p:cNvSpPr/>
          <p:nvPr/>
        </p:nvSpPr>
        <p:spPr>
          <a:xfrm>
            <a:off x="1878192" y="1174818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sp>
        <p:nvSpPr>
          <p:cNvPr id="3057" name="Οβάλ 3056">
            <a:extLst>
              <a:ext uri="{FF2B5EF4-FFF2-40B4-BE49-F238E27FC236}">
                <a16:creationId xmlns:a16="http://schemas.microsoft.com/office/drawing/2014/main" id="{D9126D98-AA88-A3E1-FB57-82C685F53999}"/>
              </a:ext>
            </a:extLst>
          </p:cNvPr>
          <p:cNvSpPr/>
          <p:nvPr/>
        </p:nvSpPr>
        <p:spPr>
          <a:xfrm>
            <a:off x="3970789" y="1174818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sp>
        <p:nvSpPr>
          <p:cNvPr id="3058" name="Οβάλ 3057">
            <a:extLst>
              <a:ext uri="{FF2B5EF4-FFF2-40B4-BE49-F238E27FC236}">
                <a16:creationId xmlns:a16="http://schemas.microsoft.com/office/drawing/2014/main" id="{5DE797D1-5C42-C94C-49B5-A6E5F6646F13}"/>
              </a:ext>
            </a:extLst>
          </p:cNvPr>
          <p:cNvSpPr/>
          <p:nvPr/>
        </p:nvSpPr>
        <p:spPr>
          <a:xfrm>
            <a:off x="5991168" y="1167960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sp>
        <p:nvSpPr>
          <p:cNvPr id="3059" name="Οβάλ 3058">
            <a:extLst>
              <a:ext uri="{FF2B5EF4-FFF2-40B4-BE49-F238E27FC236}">
                <a16:creationId xmlns:a16="http://schemas.microsoft.com/office/drawing/2014/main" id="{ED216240-F41F-BE63-939F-DE8FF68CBC19}"/>
              </a:ext>
            </a:extLst>
          </p:cNvPr>
          <p:cNvSpPr/>
          <p:nvPr/>
        </p:nvSpPr>
        <p:spPr>
          <a:xfrm>
            <a:off x="7928730" y="1161102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cxnSp>
        <p:nvCxnSpPr>
          <p:cNvPr id="3060" name="Ευθύγραμμο βέλος σύνδεσης 3059">
            <a:extLst>
              <a:ext uri="{FF2B5EF4-FFF2-40B4-BE49-F238E27FC236}">
                <a16:creationId xmlns:a16="http://schemas.microsoft.com/office/drawing/2014/main" id="{E81B804C-B963-DDEE-0602-8E0355B6E483}"/>
              </a:ext>
            </a:extLst>
          </p:cNvPr>
          <p:cNvCxnSpPr>
            <a:cxnSpLocks/>
            <a:stCxn id="3056" idx="3"/>
          </p:cNvCxnSpPr>
          <p:nvPr/>
        </p:nvCxnSpPr>
        <p:spPr>
          <a:xfrm flipH="1">
            <a:off x="1554480" y="1652659"/>
            <a:ext cx="406189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3" name="Ευθύγραμμο βέλος σύνδεσης 3062">
            <a:extLst>
              <a:ext uri="{FF2B5EF4-FFF2-40B4-BE49-F238E27FC236}">
                <a16:creationId xmlns:a16="http://schemas.microsoft.com/office/drawing/2014/main" id="{07CB4595-FA77-6225-59F9-C09E31F624BA}"/>
              </a:ext>
            </a:extLst>
          </p:cNvPr>
          <p:cNvCxnSpPr>
            <a:cxnSpLocks/>
            <a:stCxn id="3056" idx="5"/>
          </p:cNvCxnSpPr>
          <p:nvPr/>
        </p:nvCxnSpPr>
        <p:spPr>
          <a:xfrm>
            <a:off x="2358906" y="1652659"/>
            <a:ext cx="402835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7" name="Ευθύγραμμο βέλος σύνδεσης 3066">
            <a:extLst>
              <a:ext uri="{FF2B5EF4-FFF2-40B4-BE49-F238E27FC236}">
                <a16:creationId xmlns:a16="http://schemas.microsoft.com/office/drawing/2014/main" id="{9503A031-2B5C-9F91-419C-5A1285203D1F}"/>
              </a:ext>
            </a:extLst>
          </p:cNvPr>
          <p:cNvCxnSpPr>
            <a:cxnSpLocks/>
          </p:cNvCxnSpPr>
          <p:nvPr/>
        </p:nvCxnSpPr>
        <p:spPr>
          <a:xfrm flipH="1">
            <a:off x="3647455" y="1662751"/>
            <a:ext cx="406189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8" name="Ευθύγραμμο βέλος σύνδεσης 3067">
            <a:extLst>
              <a:ext uri="{FF2B5EF4-FFF2-40B4-BE49-F238E27FC236}">
                <a16:creationId xmlns:a16="http://schemas.microsoft.com/office/drawing/2014/main" id="{9883CC52-E119-2960-D5E7-36B73460B6FF}"/>
              </a:ext>
            </a:extLst>
          </p:cNvPr>
          <p:cNvCxnSpPr>
            <a:cxnSpLocks/>
          </p:cNvCxnSpPr>
          <p:nvPr/>
        </p:nvCxnSpPr>
        <p:spPr>
          <a:xfrm>
            <a:off x="4451881" y="1662751"/>
            <a:ext cx="402835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9" name="Ευθύγραμμο βέλος σύνδεσης 3068">
            <a:extLst>
              <a:ext uri="{FF2B5EF4-FFF2-40B4-BE49-F238E27FC236}">
                <a16:creationId xmlns:a16="http://schemas.microsoft.com/office/drawing/2014/main" id="{1D03F24B-2CC7-B533-D267-20EACF743C9A}"/>
              </a:ext>
            </a:extLst>
          </p:cNvPr>
          <p:cNvCxnSpPr>
            <a:cxnSpLocks/>
          </p:cNvCxnSpPr>
          <p:nvPr/>
        </p:nvCxnSpPr>
        <p:spPr>
          <a:xfrm flipH="1">
            <a:off x="5662539" y="1662751"/>
            <a:ext cx="406189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0" name="Ευθύγραμμο βέλος σύνδεσης 3069">
            <a:extLst>
              <a:ext uri="{FF2B5EF4-FFF2-40B4-BE49-F238E27FC236}">
                <a16:creationId xmlns:a16="http://schemas.microsoft.com/office/drawing/2014/main" id="{3F3BD4B6-A9DA-15AF-63DB-9BBDD4E07F0F}"/>
              </a:ext>
            </a:extLst>
          </p:cNvPr>
          <p:cNvCxnSpPr>
            <a:cxnSpLocks/>
          </p:cNvCxnSpPr>
          <p:nvPr/>
        </p:nvCxnSpPr>
        <p:spPr>
          <a:xfrm>
            <a:off x="6466965" y="1662751"/>
            <a:ext cx="402835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1" name="Ευθύγραμμο βέλος σύνδεσης 3070">
            <a:extLst>
              <a:ext uri="{FF2B5EF4-FFF2-40B4-BE49-F238E27FC236}">
                <a16:creationId xmlns:a16="http://schemas.microsoft.com/office/drawing/2014/main" id="{B2DA7288-F118-A9FB-9B00-A2A50FA3F82C}"/>
              </a:ext>
            </a:extLst>
          </p:cNvPr>
          <p:cNvCxnSpPr>
            <a:cxnSpLocks/>
          </p:cNvCxnSpPr>
          <p:nvPr/>
        </p:nvCxnSpPr>
        <p:spPr>
          <a:xfrm flipH="1">
            <a:off x="7588143" y="1647883"/>
            <a:ext cx="406189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Ευθύγραμμο βέλος σύνδεσης 3071">
            <a:extLst>
              <a:ext uri="{FF2B5EF4-FFF2-40B4-BE49-F238E27FC236}">
                <a16:creationId xmlns:a16="http://schemas.microsoft.com/office/drawing/2014/main" id="{59D81F9A-4100-AB4E-8F0B-CECB3344FE54}"/>
              </a:ext>
            </a:extLst>
          </p:cNvPr>
          <p:cNvCxnSpPr>
            <a:cxnSpLocks/>
          </p:cNvCxnSpPr>
          <p:nvPr/>
        </p:nvCxnSpPr>
        <p:spPr>
          <a:xfrm>
            <a:off x="8392569" y="1647883"/>
            <a:ext cx="402835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3" name="TextBox 3072">
                <a:extLst>
                  <a:ext uri="{FF2B5EF4-FFF2-40B4-BE49-F238E27FC236}">
                    <a16:creationId xmlns:a16="http://schemas.microsoft.com/office/drawing/2014/main" id="{C6AA88F1-1C93-15FD-2CEE-4E16DFD0638E}"/>
                  </a:ext>
                </a:extLst>
              </p:cNvPr>
              <p:cNvSpPr txBox="1"/>
              <p:nvPr/>
            </p:nvSpPr>
            <p:spPr>
              <a:xfrm>
                <a:off x="1076579" y="1483787"/>
                <a:ext cx="822960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73" name="TextBox 3072">
                <a:extLst>
                  <a:ext uri="{FF2B5EF4-FFF2-40B4-BE49-F238E27FC236}">
                    <a16:creationId xmlns:a16="http://schemas.microsoft.com/office/drawing/2014/main" id="{C6AA88F1-1C93-15FD-2CEE-4E16DFD06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79" y="1483787"/>
                <a:ext cx="822960" cy="3243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TextBox 3073">
                <a:extLst>
                  <a:ext uri="{FF2B5EF4-FFF2-40B4-BE49-F238E27FC236}">
                    <a16:creationId xmlns:a16="http://schemas.microsoft.com/office/drawing/2014/main" id="{466EC21E-FE22-5C22-3649-2294478CB452}"/>
                  </a:ext>
                </a:extLst>
              </p:cNvPr>
              <p:cNvSpPr txBox="1"/>
              <p:nvPr/>
            </p:nvSpPr>
            <p:spPr>
              <a:xfrm>
                <a:off x="2339512" y="1348597"/>
                <a:ext cx="822960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74" name="TextBox 3073">
                <a:extLst>
                  <a:ext uri="{FF2B5EF4-FFF2-40B4-BE49-F238E27FC236}">
                    <a16:creationId xmlns:a16="http://schemas.microsoft.com/office/drawing/2014/main" id="{466EC21E-FE22-5C22-3649-2294478CB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512" y="1348597"/>
                <a:ext cx="822960" cy="3243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extBox 3074">
                <a:extLst>
                  <a:ext uri="{FF2B5EF4-FFF2-40B4-BE49-F238E27FC236}">
                    <a16:creationId xmlns:a16="http://schemas.microsoft.com/office/drawing/2014/main" id="{1A091394-8CA2-70CA-EC97-4EAAF8C072EB}"/>
                  </a:ext>
                </a:extLst>
              </p:cNvPr>
              <p:cNvSpPr txBox="1"/>
              <p:nvPr/>
            </p:nvSpPr>
            <p:spPr>
              <a:xfrm>
                <a:off x="3204481" y="1512284"/>
                <a:ext cx="822960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75" name="TextBox 3074">
                <a:extLst>
                  <a:ext uri="{FF2B5EF4-FFF2-40B4-BE49-F238E27FC236}">
                    <a16:creationId xmlns:a16="http://schemas.microsoft.com/office/drawing/2014/main" id="{1A091394-8CA2-70CA-EC97-4EAAF8C07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81" y="1512284"/>
                <a:ext cx="822960" cy="3243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6" name="TextBox 3075">
                <a:extLst>
                  <a:ext uri="{FF2B5EF4-FFF2-40B4-BE49-F238E27FC236}">
                    <a16:creationId xmlns:a16="http://schemas.microsoft.com/office/drawing/2014/main" id="{290926FD-474C-79C5-D65F-D60D44DAB845}"/>
                  </a:ext>
                </a:extLst>
              </p:cNvPr>
              <p:cNvSpPr txBox="1"/>
              <p:nvPr/>
            </p:nvSpPr>
            <p:spPr>
              <a:xfrm>
                <a:off x="4470523" y="1480413"/>
                <a:ext cx="822960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76" name="TextBox 3075">
                <a:extLst>
                  <a:ext uri="{FF2B5EF4-FFF2-40B4-BE49-F238E27FC236}">
                    <a16:creationId xmlns:a16="http://schemas.microsoft.com/office/drawing/2014/main" id="{290926FD-474C-79C5-D65F-D60D44DAB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523" y="1480413"/>
                <a:ext cx="822960" cy="3243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7" name="TextBox 3076">
                <a:extLst>
                  <a:ext uri="{FF2B5EF4-FFF2-40B4-BE49-F238E27FC236}">
                    <a16:creationId xmlns:a16="http://schemas.microsoft.com/office/drawing/2014/main" id="{D51908E0-1A7A-71EC-163E-3B0B968256AF}"/>
                  </a:ext>
                </a:extLst>
              </p:cNvPr>
              <p:cNvSpPr txBox="1"/>
              <p:nvPr/>
            </p:nvSpPr>
            <p:spPr>
              <a:xfrm>
                <a:off x="5232366" y="1479873"/>
                <a:ext cx="822960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77" name="TextBox 3076">
                <a:extLst>
                  <a:ext uri="{FF2B5EF4-FFF2-40B4-BE49-F238E27FC236}">
                    <a16:creationId xmlns:a16="http://schemas.microsoft.com/office/drawing/2014/main" id="{D51908E0-1A7A-71EC-163E-3B0B96825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366" y="1479873"/>
                <a:ext cx="822960" cy="3243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8" name="TextBox 3077">
                <a:extLst>
                  <a:ext uri="{FF2B5EF4-FFF2-40B4-BE49-F238E27FC236}">
                    <a16:creationId xmlns:a16="http://schemas.microsoft.com/office/drawing/2014/main" id="{45007AF9-2AEA-263F-A32E-18FEFFC1E374}"/>
                  </a:ext>
                </a:extLst>
              </p:cNvPr>
              <p:cNvSpPr txBox="1"/>
              <p:nvPr/>
            </p:nvSpPr>
            <p:spPr>
              <a:xfrm>
                <a:off x="6453563" y="1377616"/>
                <a:ext cx="822960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78" name="TextBox 3077">
                <a:extLst>
                  <a:ext uri="{FF2B5EF4-FFF2-40B4-BE49-F238E27FC236}">
                    <a16:creationId xmlns:a16="http://schemas.microsoft.com/office/drawing/2014/main" id="{45007AF9-2AEA-263F-A32E-18FEFFC1E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563" y="1377616"/>
                <a:ext cx="822960" cy="3243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9" name="TextBox 3078">
                <a:extLst>
                  <a:ext uri="{FF2B5EF4-FFF2-40B4-BE49-F238E27FC236}">
                    <a16:creationId xmlns:a16="http://schemas.microsoft.com/office/drawing/2014/main" id="{F316A716-832B-89B3-0D7F-420778888A1D}"/>
                  </a:ext>
                </a:extLst>
              </p:cNvPr>
              <p:cNvSpPr txBox="1"/>
              <p:nvPr/>
            </p:nvSpPr>
            <p:spPr>
              <a:xfrm>
                <a:off x="7153110" y="1531469"/>
                <a:ext cx="822960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79" name="TextBox 3078">
                <a:extLst>
                  <a:ext uri="{FF2B5EF4-FFF2-40B4-BE49-F238E27FC236}">
                    <a16:creationId xmlns:a16="http://schemas.microsoft.com/office/drawing/2014/main" id="{F316A716-832B-89B3-0D7F-420778888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110" y="1531469"/>
                <a:ext cx="822960" cy="3243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0" name="TextBox 3079">
                <a:extLst>
                  <a:ext uri="{FF2B5EF4-FFF2-40B4-BE49-F238E27FC236}">
                    <a16:creationId xmlns:a16="http://schemas.microsoft.com/office/drawing/2014/main" id="{5B4C12B0-C525-AE8B-BFDC-387D1E094651}"/>
                  </a:ext>
                </a:extLst>
              </p:cNvPr>
              <p:cNvSpPr txBox="1"/>
              <p:nvPr/>
            </p:nvSpPr>
            <p:spPr>
              <a:xfrm>
                <a:off x="8433090" y="1466232"/>
                <a:ext cx="822960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80" name="TextBox 3079">
                <a:extLst>
                  <a:ext uri="{FF2B5EF4-FFF2-40B4-BE49-F238E27FC236}">
                    <a16:creationId xmlns:a16="http://schemas.microsoft.com/office/drawing/2014/main" id="{5B4C12B0-C525-AE8B-BFDC-387D1E094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090" y="1466232"/>
                <a:ext cx="822960" cy="3243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Ευθύγραμμο βέλος σύνδεσης 4">
            <a:extLst>
              <a:ext uri="{FF2B5EF4-FFF2-40B4-BE49-F238E27FC236}">
                <a16:creationId xmlns:a16="http://schemas.microsoft.com/office/drawing/2014/main" id="{4C485A1A-7466-D382-0926-81755F434E38}"/>
              </a:ext>
            </a:extLst>
          </p:cNvPr>
          <p:cNvCxnSpPr>
            <a:cxnSpLocks/>
          </p:cNvCxnSpPr>
          <p:nvPr/>
        </p:nvCxnSpPr>
        <p:spPr>
          <a:xfrm>
            <a:off x="869616" y="891009"/>
            <a:ext cx="0" cy="129440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5FC211-651C-63F1-ACE2-C5DA9D51F4E5}"/>
                  </a:ext>
                </a:extLst>
              </p:cNvPr>
              <p:cNvSpPr txBox="1"/>
              <p:nvPr/>
            </p:nvSpPr>
            <p:spPr>
              <a:xfrm>
                <a:off x="234067" y="1397591"/>
                <a:ext cx="82296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6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5FC211-651C-63F1-ACE2-C5DA9D51F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67" y="1397591"/>
                <a:ext cx="82296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AD18F2-7EE7-E9EE-5B8D-812E069E70D0}"/>
                  </a:ext>
                </a:extLst>
              </p:cNvPr>
              <p:cNvSpPr txBox="1"/>
              <p:nvPr/>
            </p:nvSpPr>
            <p:spPr>
              <a:xfrm>
                <a:off x="1076579" y="1774009"/>
                <a:ext cx="822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AD18F2-7EE7-E9EE-5B8D-812E069E7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79" y="1774009"/>
                <a:ext cx="82296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E114FB-178D-5709-F5D6-053B7D4B4683}"/>
                  </a:ext>
                </a:extLst>
              </p:cNvPr>
              <p:cNvSpPr txBox="1"/>
              <p:nvPr/>
            </p:nvSpPr>
            <p:spPr>
              <a:xfrm>
                <a:off x="2322268" y="1769108"/>
                <a:ext cx="822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E114FB-178D-5709-F5D6-053B7D4B4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268" y="1769108"/>
                <a:ext cx="82296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D7C706-10BE-17EE-EA8D-FE07C8A5B8B8}"/>
                  </a:ext>
                </a:extLst>
              </p:cNvPr>
              <p:cNvSpPr txBox="1"/>
              <p:nvPr/>
            </p:nvSpPr>
            <p:spPr>
              <a:xfrm>
                <a:off x="3239111" y="1754114"/>
                <a:ext cx="822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D7C706-10BE-17EE-EA8D-FE07C8A5B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111" y="1754114"/>
                <a:ext cx="822960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723B5B-1E14-6A95-7B83-CFDE6352965B}"/>
                  </a:ext>
                </a:extLst>
              </p:cNvPr>
              <p:cNvSpPr txBox="1"/>
              <p:nvPr/>
            </p:nvSpPr>
            <p:spPr>
              <a:xfrm>
                <a:off x="4461718" y="1729742"/>
                <a:ext cx="822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723B5B-1E14-6A95-7B83-CFDE63529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718" y="1729742"/>
                <a:ext cx="822960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B2C4943-9850-1A1F-D9EC-144C687EEC59}"/>
                  </a:ext>
                </a:extLst>
              </p:cNvPr>
              <p:cNvSpPr txBox="1"/>
              <p:nvPr/>
            </p:nvSpPr>
            <p:spPr>
              <a:xfrm>
                <a:off x="5204310" y="1739695"/>
                <a:ext cx="822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B2C4943-9850-1A1F-D9EC-144C687E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310" y="1739695"/>
                <a:ext cx="82296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ACAEADE-666E-1C20-FF64-5B256A10C905}"/>
                  </a:ext>
                </a:extLst>
              </p:cNvPr>
              <p:cNvSpPr txBox="1"/>
              <p:nvPr/>
            </p:nvSpPr>
            <p:spPr>
              <a:xfrm>
                <a:off x="6435722" y="1733304"/>
                <a:ext cx="822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ACAEADE-666E-1C20-FF64-5B256A10C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722" y="1733304"/>
                <a:ext cx="82296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FCBE88-BA98-7190-888A-DAD530FC2C35}"/>
                  </a:ext>
                </a:extLst>
              </p:cNvPr>
              <p:cNvSpPr txBox="1"/>
              <p:nvPr/>
            </p:nvSpPr>
            <p:spPr>
              <a:xfrm>
                <a:off x="7176663" y="1726446"/>
                <a:ext cx="822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FCBE88-BA98-7190-888A-DAD530FC2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663" y="1726446"/>
                <a:ext cx="822960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907ECB-C19B-22D3-CCF2-846D43EDF043}"/>
                  </a:ext>
                </a:extLst>
              </p:cNvPr>
              <p:cNvSpPr txBox="1"/>
              <p:nvPr/>
            </p:nvSpPr>
            <p:spPr>
              <a:xfrm>
                <a:off x="8411202" y="1724827"/>
                <a:ext cx="822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907ECB-C19B-22D3-CCF2-846D43EDF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202" y="1724827"/>
                <a:ext cx="822960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Οβάλ 40">
            <a:extLst>
              <a:ext uri="{FF2B5EF4-FFF2-40B4-BE49-F238E27FC236}">
                <a16:creationId xmlns:a16="http://schemas.microsoft.com/office/drawing/2014/main" id="{2DB98C6F-43CB-6BD5-3A1B-D6D4DE7E73B0}"/>
              </a:ext>
            </a:extLst>
          </p:cNvPr>
          <p:cNvSpPr/>
          <p:nvPr/>
        </p:nvSpPr>
        <p:spPr>
          <a:xfrm>
            <a:off x="1299136" y="2190382"/>
            <a:ext cx="334740" cy="337466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cxnSp>
        <p:nvCxnSpPr>
          <p:cNvPr id="45" name="Ευθύγραμμο βέλος σύνδεσης 44">
            <a:extLst>
              <a:ext uri="{FF2B5EF4-FFF2-40B4-BE49-F238E27FC236}">
                <a16:creationId xmlns:a16="http://schemas.microsoft.com/office/drawing/2014/main" id="{40C4841A-97FB-0F2E-C80B-159C1DD4F399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1187122" y="2478427"/>
            <a:ext cx="161036" cy="306245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Ευθύγραμμο βέλος σύνδεσης 45">
            <a:extLst>
              <a:ext uri="{FF2B5EF4-FFF2-40B4-BE49-F238E27FC236}">
                <a16:creationId xmlns:a16="http://schemas.microsoft.com/office/drawing/2014/main" id="{56C1175C-7206-0E24-5FF5-9B4D5A1ACD25}"/>
              </a:ext>
            </a:extLst>
          </p:cNvPr>
          <p:cNvCxnSpPr>
            <a:cxnSpLocks/>
            <a:stCxn id="41" idx="5"/>
          </p:cNvCxnSpPr>
          <p:nvPr/>
        </p:nvCxnSpPr>
        <p:spPr>
          <a:xfrm>
            <a:off x="1584854" y="2478427"/>
            <a:ext cx="130681" cy="306245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B859A19-8EE2-CC01-9364-D4123210BAAC}"/>
                  </a:ext>
                </a:extLst>
              </p:cNvPr>
              <p:cNvSpPr txBox="1"/>
              <p:nvPr/>
            </p:nvSpPr>
            <p:spPr>
              <a:xfrm>
                <a:off x="704669" y="2380027"/>
                <a:ext cx="8229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sz="10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B859A19-8EE2-CC01-9364-D4123210B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69" y="2380027"/>
                <a:ext cx="822960" cy="2462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D2635BB-1E18-5DE5-570A-8AB75CDCB1E5}"/>
                  </a:ext>
                </a:extLst>
              </p:cNvPr>
              <p:cNvSpPr txBox="1"/>
              <p:nvPr/>
            </p:nvSpPr>
            <p:spPr>
              <a:xfrm>
                <a:off x="1456943" y="2343018"/>
                <a:ext cx="8229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sz="10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D2635BB-1E18-5DE5-570A-8AB75CDCB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943" y="2343018"/>
                <a:ext cx="822960" cy="24622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D951F58-42FD-0F97-9ED3-BF52D20C79D6}"/>
                  </a:ext>
                </a:extLst>
              </p:cNvPr>
              <p:cNvSpPr txBox="1"/>
              <p:nvPr/>
            </p:nvSpPr>
            <p:spPr>
              <a:xfrm>
                <a:off x="1440345" y="2663257"/>
                <a:ext cx="5503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D951F58-42FD-0F97-9ED3-BF52D20C7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45" y="2663257"/>
                <a:ext cx="55038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4" name="TextBox 1033">
                <a:extLst>
                  <a:ext uri="{FF2B5EF4-FFF2-40B4-BE49-F238E27FC236}">
                    <a16:creationId xmlns:a16="http://schemas.microsoft.com/office/drawing/2014/main" id="{07C995AA-FFE5-9A91-86DC-883360ABC70E}"/>
                  </a:ext>
                </a:extLst>
              </p:cNvPr>
              <p:cNvSpPr txBox="1"/>
              <p:nvPr/>
            </p:nvSpPr>
            <p:spPr>
              <a:xfrm>
                <a:off x="903803" y="2674689"/>
                <a:ext cx="5503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034" name="TextBox 1033">
                <a:extLst>
                  <a:ext uri="{FF2B5EF4-FFF2-40B4-BE49-F238E27FC236}">
                    <a16:creationId xmlns:a16="http://schemas.microsoft.com/office/drawing/2014/main" id="{07C995AA-FFE5-9A91-86DC-883360ABC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03" y="2674689"/>
                <a:ext cx="55038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1" name="Οβάλ 1060">
            <a:extLst>
              <a:ext uri="{FF2B5EF4-FFF2-40B4-BE49-F238E27FC236}">
                <a16:creationId xmlns:a16="http://schemas.microsoft.com/office/drawing/2014/main" id="{53FCF683-683D-15BE-BC7D-39A6132570DC}"/>
              </a:ext>
            </a:extLst>
          </p:cNvPr>
          <p:cNvSpPr/>
          <p:nvPr/>
        </p:nvSpPr>
        <p:spPr>
          <a:xfrm>
            <a:off x="2571287" y="2169144"/>
            <a:ext cx="334740" cy="337466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cxnSp>
        <p:nvCxnSpPr>
          <p:cNvPr id="1062" name="Ευθύγραμμο βέλος σύνδεσης 1061">
            <a:extLst>
              <a:ext uri="{FF2B5EF4-FFF2-40B4-BE49-F238E27FC236}">
                <a16:creationId xmlns:a16="http://schemas.microsoft.com/office/drawing/2014/main" id="{6958906F-3B8A-EA55-5CD1-86293F881134}"/>
              </a:ext>
            </a:extLst>
          </p:cNvPr>
          <p:cNvCxnSpPr>
            <a:cxnSpLocks/>
            <a:stCxn id="1061" idx="3"/>
          </p:cNvCxnSpPr>
          <p:nvPr/>
        </p:nvCxnSpPr>
        <p:spPr>
          <a:xfrm flipH="1">
            <a:off x="2459273" y="2457189"/>
            <a:ext cx="161036" cy="306245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Ευθύγραμμο βέλος σύνδεσης 1062">
            <a:extLst>
              <a:ext uri="{FF2B5EF4-FFF2-40B4-BE49-F238E27FC236}">
                <a16:creationId xmlns:a16="http://schemas.microsoft.com/office/drawing/2014/main" id="{087EDBC3-5584-399B-059F-E04386603453}"/>
              </a:ext>
            </a:extLst>
          </p:cNvPr>
          <p:cNvCxnSpPr>
            <a:cxnSpLocks/>
            <a:stCxn id="1061" idx="5"/>
          </p:cNvCxnSpPr>
          <p:nvPr/>
        </p:nvCxnSpPr>
        <p:spPr>
          <a:xfrm>
            <a:off x="2857005" y="2457189"/>
            <a:ext cx="130681" cy="306245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3F6F70BF-D183-2713-78AF-03127EAE995C}"/>
                  </a:ext>
                </a:extLst>
              </p:cNvPr>
              <p:cNvSpPr txBox="1"/>
              <p:nvPr/>
            </p:nvSpPr>
            <p:spPr>
              <a:xfrm>
                <a:off x="1915697" y="2310348"/>
                <a:ext cx="8229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sz="1000" dirty="0"/>
              </a:p>
            </p:txBody>
          </p:sp>
        </mc:Choice>
        <mc:Fallback xmlns=""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3F6F70BF-D183-2713-78AF-03127EAE9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697" y="2310348"/>
                <a:ext cx="822960" cy="24622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5" name="TextBox 1064">
                <a:extLst>
                  <a:ext uri="{FF2B5EF4-FFF2-40B4-BE49-F238E27FC236}">
                    <a16:creationId xmlns:a16="http://schemas.microsoft.com/office/drawing/2014/main" id="{3A1707E9-C90A-12BE-9714-2808101E9F62}"/>
                  </a:ext>
                </a:extLst>
              </p:cNvPr>
              <p:cNvSpPr txBox="1"/>
              <p:nvPr/>
            </p:nvSpPr>
            <p:spPr>
              <a:xfrm>
                <a:off x="2729094" y="2321780"/>
                <a:ext cx="8229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sz="1000" dirty="0"/>
              </a:p>
            </p:txBody>
          </p:sp>
        </mc:Choice>
        <mc:Fallback xmlns="">
          <p:sp>
            <p:nvSpPr>
              <p:cNvPr id="1065" name="TextBox 1064">
                <a:extLst>
                  <a:ext uri="{FF2B5EF4-FFF2-40B4-BE49-F238E27FC236}">
                    <a16:creationId xmlns:a16="http://schemas.microsoft.com/office/drawing/2014/main" id="{3A1707E9-C90A-12BE-9714-2808101E9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094" y="2321780"/>
                <a:ext cx="822960" cy="24622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6" name="TextBox 1065">
                <a:extLst>
                  <a:ext uri="{FF2B5EF4-FFF2-40B4-BE49-F238E27FC236}">
                    <a16:creationId xmlns:a16="http://schemas.microsoft.com/office/drawing/2014/main" id="{6C620389-B33D-5E4C-9150-ADCE1F2A8369}"/>
                  </a:ext>
                </a:extLst>
              </p:cNvPr>
              <p:cNvSpPr txBox="1"/>
              <p:nvPr/>
            </p:nvSpPr>
            <p:spPr>
              <a:xfrm>
                <a:off x="2712496" y="2642019"/>
                <a:ext cx="5503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066" name="TextBox 1065">
                <a:extLst>
                  <a:ext uri="{FF2B5EF4-FFF2-40B4-BE49-F238E27FC236}">
                    <a16:creationId xmlns:a16="http://schemas.microsoft.com/office/drawing/2014/main" id="{6C620389-B33D-5E4C-9150-ADCE1F2A8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496" y="2642019"/>
                <a:ext cx="550380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7" name="TextBox 1066">
                <a:extLst>
                  <a:ext uri="{FF2B5EF4-FFF2-40B4-BE49-F238E27FC236}">
                    <a16:creationId xmlns:a16="http://schemas.microsoft.com/office/drawing/2014/main" id="{9AEF148E-E3F8-0AE3-A8F3-6957E36AFDA5}"/>
                  </a:ext>
                </a:extLst>
              </p:cNvPr>
              <p:cNvSpPr txBox="1"/>
              <p:nvPr/>
            </p:nvSpPr>
            <p:spPr>
              <a:xfrm>
                <a:off x="2175954" y="2653451"/>
                <a:ext cx="5503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067" name="TextBox 1066">
                <a:extLst>
                  <a:ext uri="{FF2B5EF4-FFF2-40B4-BE49-F238E27FC236}">
                    <a16:creationId xmlns:a16="http://schemas.microsoft.com/office/drawing/2014/main" id="{9AEF148E-E3F8-0AE3-A8F3-6957E36AF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954" y="2653451"/>
                <a:ext cx="550380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8" name="Οβάλ 1067">
            <a:extLst>
              <a:ext uri="{FF2B5EF4-FFF2-40B4-BE49-F238E27FC236}">
                <a16:creationId xmlns:a16="http://schemas.microsoft.com/office/drawing/2014/main" id="{41925089-F0C5-C8A6-F9DB-1D13189EF03C}"/>
              </a:ext>
            </a:extLst>
          </p:cNvPr>
          <p:cNvSpPr/>
          <p:nvPr/>
        </p:nvSpPr>
        <p:spPr>
          <a:xfrm>
            <a:off x="3519746" y="2147070"/>
            <a:ext cx="334740" cy="337466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cxnSp>
        <p:nvCxnSpPr>
          <p:cNvPr id="1069" name="Ευθύγραμμο βέλος σύνδεσης 1068">
            <a:extLst>
              <a:ext uri="{FF2B5EF4-FFF2-40B4-BE49-F238E27FC236}">
                <a16:creationId xmlns:a16="http://schemas.microsoft.com/office/drawing/2014/main" id="{EA129BED-A438-5356-02B1-D31CDF2F7DF1}"/>
              </a:ext>
            </a:extLst>
          </p:cNvPr>
          <p:cNvCxnSpPr>
            <a:cxnSpLocks/>
            <a:stCxn id="1068" idx="3"/>
          </p:cNvCxnSpPr>
          <p:nvPr/>
        </p:nvCxnSpPr>
        <p:spPr>
          <a:xfrm flipH="1">
            <a:off x="3407732" y="2435115"/>
            <a:ext cx="161036" cy="306245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Ευθύγραμμο βέλος σύνδεσης 1069">
            <a:extLst>
              <a:ext uri="{FF2B5EF4-FFF2-40B4-BE49-F238E27FC236}">
                <a16:creationId xmlns:a16="http://schemas.microsoft.com/office/drawing/2014/main" id="{6B5FEDE9-FE29-0ABD-8328-D5DFD7088287}"/>
              </a:ext>
            </a:extLst>
          </p:cNvPr>
          <p:cNvCxnSpPr>
            <a:cxnSpLocks/>
            <a:stCxn id="1068" idx="5"/>
          </p:cNvCxnSpPr>
          <p:nvPr/>
        </p:nvCxnSpPr>
        <p:spPr>
          <a:xfrm>
            <a:off x="3805464" y="2435115"/>
            <a:ext cx="130681" cy="306245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1" name="TextBox 1070">
                <a:extLst>
                  <a:ext uri="{FF2B5EF4-FFF2-40B4-BE49-F238E27FC236}">
                    <a16:creationId xmlns:a16="http://schemas.microsoft.com/office/drawing/2014/main" id="{B82DC121-751B-5AF8-4944-27022D1D33FF}"/>
                  </a:ext>
                </a:extLst>
              </p:cNvPr>
              <p:cNvSpPr txBox="1"/>
              <p:nvPr/>
            </p:nvSpPr>
            <p:spPr>
              <a:xfrm>
                <a:off x="2832132" y="2456655"/>
                <a:ext cx="8229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sz="1000" dirty="0"/>
              </a:p>
            </p:txBody>
          </p:sp>
        </mc:Choice>
        <mc:Fallback xmlns="">
          <p:sp>
            <p:nvSpPr>
              <p:cNvPr id="1071" name="TextBox 1070">
                <a:extLst>
                  <a:ext uri="{FF2B5EF4-FFF2-40B4-BE49-F238E27FC236}">
                    <a16:creationId xmlns:a16="http://schemas.microsoft.com/office/drawing/2014/main" id="{B82DC121-751B-5AF8-4944-27022D1D3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132" y="2456655"/>
                <a:ext cx="822960" cy="24622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2" name="TextBox 1071">
                <a:extLst>
                  <a:ext uri="{FF2B5EF4-FFF2-40B4-BE49-F238E27FC236}">
                    <a16:creationId xmlns:a16="http://schemas.microsoft.com/office/drawing/2014/main" id="{004BA84E-CBA1-0C3C-BC2B-DC95AA148231}"/>
                  </a:ext>
                </a:extLst>
              </p:cNvPr>
              <p:cNvSpPr txBox="1"/>
              <p:nvPr/>
            </p:nvSpPr>
            <p:spPr>
              <a:xfrm>
                <a:off x="3677553" y="2299706"/>
                <a:ext cx="8229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sz="1000" dirty="0"/>
              </a:p>
            </p:txBody>
          </p:sp>
        </mc:Choice>
        <mc:Fallback xmlns="">
          <p:sp>
            <p:nvSpPr>
              <p:cNvPr id="1072" name="TextBox 1071">
                <a:extLst>
                  <a:ext uri="{FF2B5EF4-FFF2-40B4-BE49-F238E27FC236}">
                    <a16:creationId xmlns:a16="http://schemas.microsoft.com/office/drawing/2014/main" id="{004BA84E-CBA1-0C3C-BC2B-DC95AA148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553" y="2299706"/>
                <a:ext cx="822960" cy="24622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3" name="TextBox 1072">
                <a:extLst>
                  <a:ext uri="{FF2B5EF4-FFF2-40B4-BE49-F238E27FC236}">
                    <a16:creationId xmlns:a16="http://schemas.microsoft.com/office/drawing/2014/main" id="{3C5094BA-25AB-5418-BBAF-60F0BDAB0AF9}"/>
                  </a:ext>
                </a:extLst>
              </p:cNvPr>
              <p:cNvSpPr txBox="1"/>
              <p:nvPr/>
            </p:nvSpPr>
            <p:spPr>
              <a:xfrm>
                <a:off x="3660955" y="2619945"/>
                <a:ext cx="5503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073" name="TextBox 1072">
                <a:extLst>
                  <a:ext uri="{FF2B5EF4-FFF2-40B4-BE49-F238E27FC236}">
                    <a16:creationId xmlns:a16="http://schemas.microsoft.com/office/drawing/2014/main" id="{3C5094BA-25AB-5418-BBAF-60F0BDAB0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955" y="2619945"/>
                <a:ext cx="550380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4" name="TextBox 1073">
                <a:extLst>
                  <a:ext uri="{FF2B5EF4-FFF2-40B4-BE49-F238E27FC236}">
                    <a16:creationId xmlns:a16="http://schemas.microsoft.com/office/drawing/2014/main" id="{323E204E-9161-68E4-31DA-680C6604425B}"/>
                  </a:ext>
                </a:extLst>
              </p:cNvPr>
              <p:cNvSpPr txBox="1"/>
              <p:nvPr/>
            </p:nvSpPr>
            <p:spPr>
              <a:xfrm>
                <a:off x="3124413" y="2631377"/>
                <a:ext cx="5503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074" name="TextBox 1073">
                <a:extLst>
                  <a:ext uri="{FF2B5EF4-FFF2-40B4-BE49-F238E27FC236}">
                    <a16:creationId xmlns:a16="http://schemas.microsoft.com/office/drawing/2014/main" id="{323E204E-9161-68E4-31DA-680C66044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413" y="2631377"/>
                <a:ext cx="550380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2" name="Οβάλ 1081">
            <a:extLst>
              <a:ext uri="{FF2B5EF4-FFF2-40B4-BE49-F238E27FC236}">
                <a16:creationId xmlns:a16="http://schemas.microsoft.com/office/drawing/2014/main" id="{CCB61AEE-3B02-46D2-CF68-2BE04AFCCF16}"/>
              </a:ext>
            </a:extLst>
          </p:cNvPr>
          <p:cNvSpPr/>
          <p:nvPr/>
        </p:nvSpPr>
        <p:spPr>
          <a:xfrm>
            <a:off x="4677780" y="2136670"/>
            <a:ext cx="334740" cy="337466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cxnSp>
        <p:nvCxnSpPr>
          <p:cNvPr id="1083" name="Ευθύγραμμο βέλος σύνδεσης 1082">
            <a:extLst>
              <a:ext uri="{FF2B5EF4-FFF2-40B4-BE49-F238E27FC236}">
                <a16:creationId xmlns:a16="http://schemas.microsoft.com/office/drawing/2014/main" id="{A6E5464E-06DC-3D2C-F1F0-CEF0DF7EEC59}"/>
              </a:ext>
            </a:extLst>
          </p:cNvPr>
          <p:cNvCxnSpPr>
            <a:cxnSpLocks/>
            <a:stCxn id="1082" idx="3"/>
          </p:cNvCxnSpPr>
          <p:nvPr/>
        </p:nvCxnSpPr>
        <p:spPr>
          <a:xfrm flipH="1">
            <a:off x="4565766" y="2424715"/>
            <a:ext cx="161036" cy="306245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Ευθύγραμμο βέλος σύνδεσης 1083">
            <a:extLst>
              <a:ext uri="{FF2B5EF4-FFF2-40B4-BE49-F238E27FC236}">
                <a16:creationId xmlns:a16="http://schemas.microsoft.com/office/drawing/2014/main" id="{046D7FFD-D2BC-F218-8B67-68222691CE10}"/>
              </a:ext>
            </a:extLst>
          </p:cNvPr>
          <p:cNvCxnSpPr>
            <a:cxnSpLocks/>
            <a:stCxn id="1082" idx="5"/>
          </p:cNvCxnSpPr>
          <p:nvPr/>
        </p:nvCxnSpPr>
        <p:spPr>
          <a:xfrm>
            <a:off x="4963498" y="2424715"/>
            <a:ext cx="130681" cy="306245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5" name="TextBox 1084">
                <a:extLst>
                  <a:ext uri="{FF2B5EF4-FFF2-40B4-BE49-F238E27FC236}">
                    <a16:creationId xmlns:a16="http://schemas.microsoft.com/office/drawing/2014/main" id="{5E5D29E3-BDE2-543B-8C5D-BA00BBD31D2D}"/>
                  </a:ext>
                </a:extLst>
              </p:cNvPr>
              <p:cNvSpPr txBox="1"/>
              <p:nvPr/>
            </p:nvSpPr>
            <p:spPr>
              <a:xfrm>
                <a:off x="4009185" y="2407230"/>
                <a:ext cx="8229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sz="1000" dirty="0"/>
              </a:p>
            </p:txBody>
          </p:sp>
        </mc:Choice>
        <mc:Fallback xmlns="">
          <p:sp>
            <p:nvSpPr>
              <p:cNvPr id="1085" name="TextBox 1084">
                <a:extLst>
                  <a:ext uri="{FF2B5EF4-FFF2-40B4-BE49-F238E27FC236}">
                    <a16:creationId xmlns:a16="http://schemas.microsoft.com/office/drawing/2014/main" id="{5E5D29E3-BDE2-543B-8C5D-BA00BBD31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185" y="2407230"/>
                <a:ext cx="822960" cy="24622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6" name="TextBox 1085">
                <a:extLst>
                  <a:ext uri="{FF2B5EF4-FFF2-40B4-BE49-F238E27FC236}">
                    <a16:creationId xmlns:a16="http://schemas.microsoft.com/office/drawing/2014/main" id="{AD5B2C58-2B40-6CD1-A587-CC88CA578B38}"/>
                  </a:ext>
                </a:extLst>
              </p:cNvPr>
              <p:cNvSpPr txBox="1"/>
              <p:nvPr/>
            </p:nvSpPr>
            <p:spPr>
              <a:xfrm>
                <a:off x="4817102" y="2249897"/>
                <a:ext cx="8229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sz="1000" dirty="0"/>
              </a:p>
            </p:txBody>
          </p:sp>
        </mc:Choice>
        <mc:Fallback xmlns="">
          <p:sp>
            <p:nvSpPr>
              <p:cNvPr id="1086" name="TextBox 1085">
                <a:extLst>
                  <a:ext uri="{FF2B5EF4-FFF2-40B4-BE49-F238E27FC236}">
                    <a16:creationId xmlns:a16="http://schemas.microsoft.com/office/drawing/2014/main" id="{AD5B2C58-2B40-6CD1-A587-CC88CA578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02" y="2249897"/>
                <a:ext cx="822960" cy="24622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7" name="TextBox 1086">
                <a:extLst>
                  <a:ext uri="{FF2B5EF4-FFF2-40B4-BE49-F238E27FC236}">
                    <a16:creationId xmlns:a16="http://schemas.microsoft.com/office/drawing/2014/main" id="{459A2B20-D38D-B4FE-D599-757131550FE4}"/>
                  </a:ext>
                </a:extLst>
              </p:cNvPr>
              <p:cNvSpPr txBox="1"/>
              <p:nvPr/>
            </p:nvSpPr>
            <p:spPr>
              <a:xfrm>
                <a:off x="4818989" y="2609545"/>
                <a:ext cx="5503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087" name="TextBox 1086">
                <a:extLst>
                  <a:ext uri="{FF2B5EF4-FFF2-40B4-BE49-F238E27FC236}">
                    <a16:creationId xmlns:a16="http://schemas.microsoft.com/office/drawing/2014/main" id="{459A2B20-D38D-B4FE-D599-757131550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989" y="2609545"/>
                <a:ext cx="550380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8" name="TextBox 3007">
                <a:extLst>
                  <a:ext uri="{FF2B5EF4-FFF2-40B4-BE49-F238E27FC236}">
                    <a16:creationId xmlns:a16="http://schemas.microsoft.com/office/drawing/2014/main" id="{3EE1FD14-E288-3969-776D-2004D89A961E}"/>
                  </a:ext>
                </a:extLst>
              </p:cNvPr>
              <p:cNvSpPr txBox="1"/>
              <p:nvPr/>
            </p:nvSpPr>
            <p:spPr>
              <a:xfrm>
                <a:off x="4282447" y="2620977"/>
                <a:ext cx="5503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08" name="TextBox 3007">
                <a:extLst>
                  <a:ext uri="{FF2B5EF4-FFF2-40B4-BE49-F238E27FC236}">
                    <a16:creationId xmlns:a16="http://schemas.microsoft.com/office/drawing/2014/main" id="{3EE1FD14-E288-3969-776D-2004D89A9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447" y="2620977"/>
                <a:ext cx="550380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09" name="Οβάλ 3008">
            <a:extLst>
              <a:ext uri="{FF2B5EF4-FFF2-40B4-BE49-F238E27FC236}">
                <a16:creationId xmlns:a16="http://schemas.microsoft.com/office/drawing/2014/main" id="{319F8F16-059E-08C7-7A44-75DA09012B6C}"/>
              </a:ext>
            </a:extLst>
          </p:cNvPr>
          <p:cNvSpPr/>
          <p:nvPr/>
        </p:nvSpPr>
        <p:spPr>
          <a:xfrm>
            <a:off x="5616323" y="2125763"/>
            <a:ext cx="334740" cy="337466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cxnSp>
        <p:nvCxnSpPr>
          <p:cNvPr id="3010" name="Ευθύγραμμο βέλος σύνδεσης 3009">
            <a:extLst>
              <a:ext uri="{FF2B5EF4-FFF2-40B4-BE49-F238E27FC236}">
                <a16:creationId xmlns:a16="http://schemas.microsoft.com/office/drawing/2014/main" id="{3A0330BD-3228-1850-349D-888CA1C42FFB}"/>
              </a:ext>
            </a:extLst>
          </p:cNvPr>
          <p:cNvCxnSpPr>
            <a:cxnSpLocks/>
            <a:stCxn id="3009" idx="3"/>
          </p:cNvCxnSpPr>
          <p:nvPr/>
        </p:nvCxnSpPr>
        <p:spPr>
          <a:xfrm flipH="1">
            <a:off x="5504309" y="2413808"/>
            <a:ext cx="161036" cy="306245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1" name="Ευθύγραμμο βέλος σύνδεσης 3010">
            <a:extLst>
              <a:ext uri="{FF2B5EF4-FFF2-40B4-BE49-F238E27FC236}">
                <a16:creationId xmlns:a16="http://schemas.microsoft.com/office/drawing/2014/main" id="{08C96E83-1E2A-6E57-1E72-DBD53E349C37}"/>
              </a:ext>
            </a:extLst>
          </p:cNvPr>
          <p:cNvCxnSpPr>
            <a:cxnSpLocks/>
            <a:stCxn id="3009" idx="5"/>
          </p:cNvCxnSpPr>
          <p:nvPr/>
        </p:nvCxnSpPr>
        <p:spPr>
          <a:xfrm>
            <a:off x="5902041" y="2413808"/>
            <a:ext cx="130681" cy="306245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12" name="TextBox 3011">
                <a:extLst>
                  <a:ext uri="{FF2B5EF4-FFF2-40B4-BE49-F238E27FC236}">
                    <a16:creationId xmlns:a16="http://schemas.microsoft.com/office/drawing/2014/main" id="{AF7A05A5-BF1E-8546-D806-288EC5612BA7}"/>
                  </a:ext>
                </a:extLst>
              </p:cNvPr>
              <p:cNvSpPr txBox="1"/>
              <p:nvPr/>
            </p:nvSpPr>
            <p:spPr>
              <a:xfrm>
                <a:off x="4960603" y="2388035"/>
                <a:ext cx="8229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sz="1000" dirty="0"/>
              </a:p>
            </p:txBody>
          </p:sp>
        </mc:Choice>
        <mc:Fallback xmlns="">
          <p:sp>
            <p:nvSpPr>
              <p:cNvPr id="3012" name="TextBox 3011">
                <a:extLst>
                  <a:ext uri="{FF2B5EF4-FFF2-40B4-BE49-F238E27FC236}">
                    <a16:creationId xmlns:a16="http://schemas.microsoft.com/office/drawing/2014/main" id="{AF7A05A5-BF1E-8546-D806-288EC5612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603" y="2388035"/>
                <a:ext cx="822960" cy="24622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3" name="TextBox 3012">
                <a:extLst>
                  <a:ext uri="{FF2B5EF4-FFF2-40B4-BE49-F238E27FC236}">
                    <a16:creationId xmlns:a16="http://schemas.microsoft.com/office/drawing/2014/main" id="{05BEDEF6-528B-0588-EAA6-CF72F7D0C42B}"/>
                  </a:ext>
                </a:extLst>
              </p:cNvPr>
              <p:cNvSpPr txBox="1"/>
              <p:nvPr/>
            </p:nvSpPr>
            <p:spPr>
              <a:xfrm>
                <a:off x="5774130" y="2278399"/>
                <a:ext cx="8229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sz="1000" dirty="0"/>
              </a:p>
            </p:txBody>
          </p:sp>
        </mc:Choice>
        <mc:Fallback xmlns="">
          <p:sp>
            <p:nvSpPr>
              <p:cNvPr id="3013" name="TextBox 3012">
                <a:extLst>
                  <a:ext uri="{FF2B5EF4-FFF2-40B4-BE49-F238E27FC236}">
                    <a16:creationId xmlns:a16="http://schemas.microsoft.com/office/drawing/2014/main" id="{05BEDEF6-528B-0588-EAA6-CF72F7D0C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130" y="2278399"/>
                <a:ext cx="822960" cy="24622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4" name="TextBox 3013">
                <a:extLst>
                  <a:ext uri="{FF2B5EF4-FFF2-40B4-BE49-F238E27FC236}">
                    <a16:creationId xmlns:a16="http://schemas.microsoft.com/office/drawing/2014/main" id="{A29D7A8D-D1EF-DDEC-772D-89C16E40F2AF}"/>
                  </a:ext>
                </a:extLst>
              </p:cNvPr>
              <p:cNvSpPr txBox="1"/>
              <p:nvPr/>
            </p:nvSpPr>
            <p:spPr>
              <a:xfrm>
                <a:off x="5757532" y="2598638"/>
                <a:ext cx="5503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14" name="TextBox 3013">
                <a:extLst>
                  <a:ext uri="{FF2B5EF4-FFF2-40B4-BE49-F238E27FC236}">
                    <a16:creationId xmlns:a16="http://schemas.microsoft.com/office/drawing/2014/main" id="{A29D7A8D-D1EF-DDEC-772D-89C16E40F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532" y="2598638"/>
                <a:ext cx="550380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5" name="TextBox 3014">
                <a:extLst>
                  <a:ext uri="{FF2B5EF4-FFF2-40B4-BE49-F238E27FC236}">
                    <a16:creationId xmlns:a16="http://schemas.microsoft.com/office/drawing/2014/main" id="{27810AD0-C3F5-EE86-9E62-205D7B0A646C}"/>
                  </a:ext>
                </a:extLst>
              </p:cNvPr>
              <p:cNvSpPr txBox="1"/>
              <p:nvPr/>
            </p:nvSpPr>
            <p:spPr>
              <a:xfrm>
                <a:off x="5220990" y="2610070"/>
                <a:ext cx="5503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15" name="TextBox 3014">
                <a:extLst>
                  <a:ext uri="{FF2B5EF4-FFF2-40B4-BE49-F238E27FC236}">
                    <a16:creationId xmlns:a16="http://schemas.microsoft.com/office/drawing/2014/main" id="{27810AD0-C3F5-EE86-9E62-205D7B0A6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990" y="2610070"/>
                <a:ext cx="550380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16" name="Οβάλ 3015">
            <a:extLst>
              <a:ext uri="{FF2B5EF4-FFF2-40B4-BE49-F238E27FC236}">
                <a16:creationId xmlns:a16="http://schemas.microsoft.com/office/drawing/2014/main" id="{12C1B956-FB28-2FE7-F182-F97413FB6371}"/>
              </a:ext>
            </a:extLst>
          </p:cNvPr>
          <p:cNvSpPr/>
          <p:nvPr/>
        </p:nvSpPr>
        <p:spPr>
          <a:xfrm>
            <a:off x="6722740" y="2146761"/>
            <a:ext cx="334740" cy="337466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cxnSp>
        <p:nvCxnSpPr>
          <p:cNvPr id="3017" name="Ευθύγραμμο βέλος σύνδεσης 3016">
            <a:extLst>
              <a:ext uri="{FF2B5EF4-FFF2-40B4-BE49-F238E27FC236}">
                <a16:creationId xmlns:a16="http://schemas.microsoft.com/office/drawing/2014/main" id="{7F68468C-EC67-AA00-4F21-4451B09B66A1}"/>
              </a:ext>
            </a:extLst>
          </p:cNvPr>
          <p:cNvCxnSpPr>
            <a:cxnSpLocks/>
            <a:stCxn id="3016" idx="3"/>
          </p:cNvCxnSpPr>
          <p:nvPr/>
        </p:nvCxnSpPr>
        <p:spPr>
          <a:xfrm flipH="1">
            <a:off x="6610726" y="2434806"/>
            <a:ext cx="161036" cy="306245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8" name="Ευθύγραμμο βέλος σύνδεσης 3017">
            <a:extLst>
              <a:ext uri="{FF2B5EF4-FFF2-40B4-BE49-F238E27FC236}">
                <a16:creationId xmlns:a16="http://schemas.microsoft.com/office/drawing/2014/main" id="{AF6275E5-B9A1-DAE2-85CC-30BB7F9D8D9B}"/>
              </a:ext>
            </a:extLst>
          </p:cNvPr>
          <p:cNvCxnSpPr>
            <a:cxnSpLocks/>
            <a:stCxn id="3016" idx="5"/>
          </p:cNvCxnSpPr>
          <p:nvPr/>
        </p:nvCxnSpPr>
        <p:spPr>
          <a:xfrm>
            <a:off x="7008458" y="2434806"/>
            <a:ext cx="130681" cy="306245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19" name="TextBox 3018">
                <a:extLst>
                  <a:ext uri="{FF2B5EF4-FFF2-40B4-BE49-F238E27FC236}">
                    <a16:creationId xmlns:a16="http://schemas.microsoft.com/office/drawing/2014/main" id="{EB4768AE-E453-2F5A-1340-85EA132A6180}"/>
                  </a:ext>
                </a:extLst>
              </p:cNvPr>
              <p:cNvSpPr txBox="1"/>
              <p:nvPr/>
            </p:nvSpPr>
            <p:spPr>
              <a:xfrm>
                <a:off x="6049759" y="2410949"/>
                <a:ext cx="8229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sz="1000" dirty="0"/>
              </a:p>
            </p:txBody>
          </p:sp>
        </mc:Choice>
        <mc:Fallback xmlns="">
          <p:sp>
            <p:nvSpPr>
              <p:cNvPr id="3019" name="TextBox 3018">
                <a:extLst>
                  <a:ext uri="{FF2B5EF4-FFF2-40B4-BE49-F238E27FC236}">
                    <a16:creationId xmlns:a16="http://schemas.microsoft.com/office/drawing/2014/main" id="{EB4768AE-E453-2F5A-1340-85EA132A6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759" y="2410949"/>
                <a:ext cx="822960" cy="2462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0" name="TextBox 3019">
                <a:extLst>
                  <a:ext uri="{FF2B5EF4-FFF2-40B4-BE49-F238E27FC236}">
                    <a16:creationId xmlns:a16="http://schemas.microsoft.com/office/drawing/2014/main" id="{5B06C466-D95F-685D-8D0B-1EC67B58A0C3}"/>
                  </a:ext>
                </a:extLst>
              </p:cNvPr>
              <p:cNvSpPr txBox="1"/>
              <p:nvPr/>
            </p:nvSpPr>
            <p:spPr>
              <a:xfrm>
                <a:off x="6880547" y="2299397"/>
                <a:ext cx="8229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sz="1000" dirty="0"/>
              </a:p>
            </p:txBody>
          </p:sp>
        </mc:Choice>
        <mc:Fallback xmlns="">
          <p:sp>
            <p:nvSpPr>
              <p:cNvPr id="3020" name="TextBox 3019">
                <a:extLst>
                  <a:ext uri="{FF2B5EF4-FFF2-40B4-BE49-F238E27FC236}">
                    <a16:creationId xmlns:a16="http://schemas.microsoft.com/office/drawing/2014/main" id="{5B06C466-D95F-685D-8D0B-1EC67B58A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547" y="2299397"/>
                <a:ext cx="822960" cy="24622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1" name="TextBox 3020">
                <a:extLst>
                  <a:ext uri="{FF2B5EF4-FFF2-40B4-BE49-F238E27FC236}">
                    <a16:creationId xmlns:a16="http://schemas.microsoft.com/office/drawing/2014/main" id="{ACA77238-F6E4-97BC-54F3-B0E02D29792A}"/>
                  </a:ext>
                </a:extLst>
              </p:cNvPr>
              <p:cNvSpPr txBox="1"/>
              <p:nvPr/>
            </p:nvSpPr>
            <p:spPr>
              <a:xfrm>
                <a:off x="6863949" y="2619636"/>
                <a:ext cx="5503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21" name="TextBox 3020">
                <a:extLst>
                  <a:ext uri="{FF2B5EF4-FFF2-40B4-BE49-F238E27FC236}">
                    <a16:creationId xmlns:a16="http://schemas.microsoft.com/office/drawing/2014/main" id="{ACA77238-F6E4-97BC-54F3-B0E02D297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949" y="2619636"/>
                <a:ext cx="550380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2" name="TextBox 3021">
                <a:extLst>
                  <a:ext uri="{FF2B5EF4-FFF2-40B4-BE49-F238E27FC236}">
                    <a16:creationId xmlns:a16="http://schemas.microsoft.com/office/drawing/2014/main" id="{C7D0383E-C326-0921-1BF8-38E508A77975}"/>
                  </a:ext>
                </a:extLst>
              </p:cNvPr>
              <p:cNvSpPr txBox="1"/>
              <p:nvPr/>
            </p:nvSpPr>
            <p:spPr>
              <a:xfrm>
                <a:off x="6327407" y="2631068"/>
                <a:ext cx="5503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22" name="TextBox 3021">
                <a:extLst>
                  <a:ext uri="{FF2B5EF4-FFF2-40B4-BE49-F238E27FC236}">
                    <a16:creationId xmlns:a16="http://schemas.microsoft.com/office/drawing/2014/main" id="{C7D0383E-C326-0921-1BF8-38E508A77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407" y="2631068"/>
                <a:ext cx="550380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23" name="Οβάλ 3022">
            <a:extLst>
              <a:ext uri="{FF2B5EF4-FFF2-40B4-BE49-F238E27FC236}">
                <a16:creationId xmlns:a16="http://schemas.microsoft.com/office/drawing/2014/main" id="{F76D2FDD-FB0C-F449-3E25-564B6D870A1D}"/>
              </a:ext>
            </a:extLst>
          </p:cNvPr>
          <p:cNvSpPr/>
          <p:nvPr/>
        </p:nvSpPr>
        <p:spPr>
          <a:xfrm>
            <a:off x="7542000" y="2146761"/>
            <a:ext cx="334740" cy="337466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cxnSp>
        <p:nvCxnSpPr>
          <p:cNvPr id="3024" name="Ευθύγραμμο βέλος σύνδεσης 3023">
            <a:extLst>
              <a:ext uri="{FF2B5EF4-FFF2-40B4-BE49-F238E27FC236}">
                <a16:creationId xmlns:a16="http://schemas.microsoft.com/office/drawing/2014/main" id="{21995150-03BD-04B6-4C62-FAC8360C680C}"/>
              </a:ext>
            </a:extLst>
          </p:cNvPr>
          <p:cNvCxnSpPr>
            <a:cxnSpLocks/>
            <a:stCxn id="3023" idx="3"/>
          </p:cNvCxnSpPr>
          <p:nvPr/>
        </p:nvCxnSpPr>
        <p:spPr>
          <a:xfrm flipH="1">
            <a:off x="7429986" y="2434806"/>
            <a:ext cx="161036" cy="306245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5" name="Ευθύγραμμο βέλος σύνδεσης 3024">
            <a:extLst>
              <a:ext uri="{FF2B5EF4-FFF2-40B4-BE49-F238E27FC236}">
                <a16:creationId xmlns:a16="http://schemas.microsoft.com/office/drawing/2014/main" id="{93AE840A-BFD4-4FC9-250F-0B72B69910F7}"/>
              </a:ext>
            </a:extLst>
          </p:cNvPr>
          <p:cNvCxnSpPr>
            <a:cxnSpLocks/>
            <a:stCxn id="3023" idx="5"/>
          </p:cNvCxnSpPr>
          <p:nvPr/>
        </p:nvCxnSpPr>
        <p:spPr>
          <a:xfrm>
            <a:off x="7827718" y="2434806"/>
            <a:ext cx="130681" cy="306245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27" name="TextBox 3026">
                <a:extLst>
                  <a:ext uri="{FF2B5EF4-FFF2-40B4-BE49-F238E27FC236}">
                    <a16:creationId xmlns:a16="http://schemas.microsoft.com/office/drawing/2014/main" id="{4A8944C7-C57D-30E1-685E-0F0036E6A66A}"/>
                  </a:ext>
                </a:extLst>
              </p:cNvPr>
              <p:cNvSpPr txBox="1"/>
              <p:nvPr/>
            </p:nvSpPr>
            <p:spPr>
              <a:xfrm>
                <a:off x="6914383" y="2400753"/>
                <a:ext cx="8229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sz="1000" dirty="0"/>
              </a:p>
            </p:txBody>
          </p:sp>
        </mc:Choice>
        <mc:Fallback xmlns="">
          <p:sp>
            <p:nvSpPr>
              <p:cNvPr id="3027" name="TextBox 3026">
                <a:extLst>
                  <a:ext uri="{FF2B5EF4-FFF2-40B4-BE49-F238E27FC236}">
                    <a16:creationId xmlns:a16="http://schemas.microsoft.com/office/drawing/2014/main" id="{4A8944C7-C57D-30E1-685E-0F0036E6A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383" y="2400753"/>
                <a:ext cx="822960" cy="24622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8" name="TextBox 3027">
                <a:extLst>
                  <a:ext uri="{FF2B5EF4-FFF2-40B4-BE49-F238E27FC236}">
                    <a16:creationId xmlns:a16="http://schemas.microsoft.com/office/drawing/2014/main" id="{8684C9A1-F618-8C44-D472-958FA2F83490}"/>
                  </a:ext>
                </a:extLst>
              </p:cNvPr>
              <p:cNvSpPr txBox="1"/>
              <p:nvPr/>
            </p:nvSpPr>
            <p:spPr>
              <a:xfrm>
                <a:off x="7668961" y="2300749"/>
                <a:ext cx="8229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sz="1000" dirty="0"/>
              </a:p>
            </p:txBody>
          </p:sp>
        </mc:Choice>
        <mc:Fallback xmlns="">
          <p:sp>
            <p:nvSpPr>
              <p:cNvPr id="3028" name="TextBox 3027">
                <a:extLst>
                  <a:ext uri="{FF2B5EF4-FFF2-40B4-BE49-F238E27FC236}">
                    <a16:creationId xmlns:a16="http://schemas.microsoft.com/office/drawing/2014/main" id="{8684C9A1-F618-8C44-D472-958FA2F83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961" y="2300749"/>
                <a:ext cx="822960" cy="24622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1" name="TextBox 3030">
                <a:extLst>
                  <a:ext uri="{FF2B5EF4-FFF2-40B4-BE49-F238E27FC236}">
                    <a16:creationId xmlns:a16="http://schemas.microsoft.com/office/drawing/2014/main" id="{830D1A28-328A-2D48-49FB-EA2AB4788199}"/>
                  </a:ext>
                </a:extLst>
              </p:cNvPr>
              <p:cNvSpPr txBox="1"/>
              <p:nvPr/>
            </p:nvSpPr>
            <p:spPr>
              <a:xfrm>
                <a:off x="7683209" y="2619636"/>
                <a:ext cx="5503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31" name="TextBox 3030">
                <a:extLst>
                  <a:ext uri="{FF2B5EF4-FFF2-40B4-BE49-F238E27FC236}">
                    <a16:creationId xmlns:a16="http://schemas.microsoft.com/office/drawing/2014/main" id="{830D1A28-328A-2D48-49FB-EA2AB4788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209" y="2619636"/>
                <a:ext cx="55038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2" name="TextBox 3031">
                <a:extLst>
                  <a:ext uri="{FF2B5EF4-FFF2-40B4-BE49-F238E27FC236}">
                    <a16:creationId xmlns:a16="http://schemas.microsoft.com/office/drawing/2014/main" id="{4D54551A-2C37-22BA-907F-8B03620035AF}"/>
                  </a:ext>
                </a:extLst>
              </p:cNvPr>
              <p:cNvSpPr txBox="1"/>
              <p:nvPr/>
            </p:nvSpPr>
            <p:spPr>
              <a:xfrm>
                <a:off x="7146667" y="2631068"/>
                <a:ext cx="5503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32" name="TextBox 3031">
                <a:extLst>
                  <a:ext uri="{FF2B5EF4-FFF2-40B4-BE49-F238E27FC236}">
                    <a16:creationId xmlns:a16="http://schemas.microsoft.com/office/drawing/2014/main" id="{4D54551A-2C37-22BA-907F-8B0362003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6667" y="2631068"/>
                <a:ext cx="55038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3" name="Οβάλ 3032">
            <a:extLst>
              <a:ext uri="{FF2B5EF4-FFF2-40B4-BE49-F238E27FC236}">
                <a16:creationId xmlns:a16="http://schemas.microsoft.com/office/drawing/2014/main" id="{7D5D4974-5CE8-F9A1-4998-674681361AA2}"/>
              </a:ext>
            </a:extLst>
          </p:cNvPr>
          <p:cNvSpPr/>
          <p:nvPr/>
        </p:nvSpPr>
        <p:spPr>
          <a:xfrm>
            <a:off x="8509781" y="2145047"/>
            <a:ext cx="334740" cy="337466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cxnSp>
        <p:nvCxnSpPr>
          <p:cNvPr id="3034" name="Ευθύγραμμο βέλος σύνδεσης 3033">
            <a:extLst>
              <a:ext uri="{FF2B5EF4-FFF2-40B4-BE49-F238E27FC236}">
                <a16:creationId xmlns:a16="http://schemas.microsoft.com/office/drawing/2014/main" id="{56ADE0B0-3FEA-BBF2-251C-920F4AD73F1C}"/>
              </a:ext>
            </a:extLst>
          </p:cNvPr>
          <p:cNvCxnSpPr>
            <a:cxnSpLocks/>
            <a:stCxn id="3033" idx="3"/>
          </p:cNvCxnSpPr>
          <p:nvPr/>
        </p:nvCxnSpPr>
        <p:spPr>
          <a:xfrm flipH="1">
            <a:off x="8397767" y="2433092"/>
            <a:ext cx="161036" cy="306245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5" name="Ευθύγραμμο βέλος σύνδεσης 3034">
            <a:extLst>
              <a:ext uri="{FF2B5EF4-FFF2-40B4-BE49-F238E27FC236}">
                <a16:creationId xmlns:a16="http://schemas.microsoft.com/office/drawing/2014/main" id="{06D1C930-FFCC-DB44-5879-9FBA26ED275E}"/>
              </a:ext>
            </a:extLst>
          </p:cNvPr>
          <p:cNvCxnSpPr>
            <a:cxnSpLocks/>
            <a:stCxn id="3033" idx="5"/>
          </p:cNvCxnSpPr>
          <p:nvPr/>
        </p:nvCxnSpPr>
        <p:spPr>
          <a:xfrm>
            <a:off x="8795499" y="2433092"/>
            <a:ext cx="130681" cy="306245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36" name="TextBox 3035">
                <a:extLst>
                  <a:ext uri="{FF2B5EF4-FFF2-40B4-BE49-F238E27FC236}">
                    <a16:creationId xmlns:a16="http://schemas.microsoft.com/office/drawing/2014/main" id="{579F2D6B-0D9F-A7C1-7C3A-4860B91B67E3}"/>
                  </a:ext>
                </a:extLst>
              </p:cNvPr>
              <p:cNvSpPr txBox="1"/>
              <p:nvPr/>
            </p:nvSpPr>
            <p:spPr>
              <a:xfrm>
                <a:off x="7861314" y="2413808"/>
                <a:ext cx="8229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sz="1000" dirty="0"/>
              </a:p>
            </p:txBody>
          </p:sp>
        </mc:Choice>
        <mc:Fallback xmlns="">
          <p:sp>
            <p:nvSpPr>
              <p:cNvPr id="3036" name="TextBox 3035">
                <a:extLst>
                  <a:ext uri="{FF2B5EF4-FFF2-40B4-BE49-F238E27FC236}">
                    <a16:creationId xmlns:a16="http://schemas.microsoft.com/office/drawing/2014/main" id="{579F2D6B-0D9F-A7C1-7C3A-4860B91B6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314" y="2413808"/>
                <a:ext cx="822960" cy="24622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7" name="TextBox 3036">
                <a:extLst>
                  <a:ext uri="{FF2B5EF4-FFF2-40B4-BE49-F238E27FC236}">
                    <a16:creationId xmlns:a16="http://schemas.microsoft.com/office/drawing/2014/main" id="{CE1196E1-5E11-1D86-4A92-4E31713ED5F6}"/>
                  </a:ext>
                </a:extLst>
              </p:cNvPr>
              <p:cNvSpPr txBox="1"/>
              <p:nvPr/>
            </p:nvSpPr>
            <p:spPr>
              <a:xfrm>
                <a:off x="8491921" y="2407230"/>
                <a:ext cx="8229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</m:sSub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sz="1000" dirty="0"/>
              </a:p>
            </p:txBody>
          </p:sp>
        </mc:Choice>
        <mc:Fallback xmlns="">
          <p:sp>
            <p:nvSpPr>
              <p:cNvPr id="3037" name="TextBox 3036">
                <a:extLst>
                  <a:ext uri="{FF2B5EF4-FFF2-40B4-BE49-F238E27FC236}">
                    <a16:creationId xmlns:a16="http://schemas.microsoft.com/office/drawing/2014/main" id="{CE1196E1-5E11-1D86-4A92-4E31713ED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921" y="2407230"/>
                <a:ext cx="822960" cy="24622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8" name="TextBox 3037">
                <a:extLst>
                  <a:ext uri="{FF2B5EF4-FFF2-40B4-BE49-F238E27FC236}">
                    <a16:creationId xmlns:a16="http://schemas.microsoft.com/office/drawing/2014/main" id="{BAC45469-E23E-CBE7-C85E-0782823816A3}"/>
                  </a:ext>
                </a:extLst>
              </p:cNvPr>
              <p:cNvSpPr txBox="1"/>
              <p:nvPr/>
            </p:nvSpPr>
            <p:spPr>
              <a:xfrm>
                <a:off x="8650990" y="2617922"/>
                <a:ext cx="5503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38" name="TextBox 3037">
                <a:extLst>
                  <a:ext uri="{FF2B5EF4-FFF2-40B4-BE49-F238E27FC236}">
                    <a16:creationId xmlns:a16="http://schemas.microsoft.com/office/drawing/2014/main" id="{BAC45469-E23E-CBE7-C85E-078282381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990" y="2617922"/>
                <a:ext cx="550380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9" name="TextBox 3038">
                <a:extLst>
                  <a:ext uri="{FF2B5EF4-FFF2-40B4-BE49-F238E27FC236}">
                    <a16:creationId xmlns:a16="http://schemas.microsoft.com/office/drawing/2014/main" id="{00C846AA-35A8-D861-B0C2-2C11270A8D4F}"/>
                  </a:ext>
                </a:extLst>
              </p:cNvPr>
              <p:cNvSpPr txBox="1"/>
              <p:nvPr/>
            </p:nvSpPr>
            <p:spPr>
              <a:xfrm>
                <a:off x="8114448" y="2629354"/>
                <a:ext cx="5503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39" name="TextBox 3038">
                <a:extLst>
                  <a:ext uri="{FF2B5EF4-FFF2-40B4-BE49-F238E27FC236}">
                    <a16:creationId xmlns:a16="http://schemas.microsoft.com/office/drawing/2014/main" id="{00C846AA-35A8-D861-B0C2-2C11270A8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448" y="2629354"/>
                <a:ext cx="550380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36" name="Οβάλ 3135">
            <a:extLst>
              <a:ext uri="{FF2B5EF4-FFF2-40B4-BE49-F238E27FC236}">
                <a16:creationId xmlns:a16="http://schemas.microsoft.com/office/drawing/2014/main" id="{0B211E65-0C06-3785-4C9B-710C8C12DAE6}"/>
              </a:ext>
            </a:extLst>
          </p:cNvPr>
          <p:cNvSpPr/>
          <p:nvPr/>
        </p:nvSpPr>
        <p:spPr>
          <a:xfrm>
            <a:off x="952886" y="4083758"/>
            <a:ext cx="167370" cy="168733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37" name="TextBox 3136">
                <a:extLst>
                  <a:ext uri="{FF2B5EF4-FFF2-40B4-BE49-F238E27FC236}">
                    <a16:creationId xmlns:a16="http://schemas.microsoft.com/office/drawing/2014/main" id="{A3CEB145-07C8-B2CF-F7A4-0E8705DC43B4}"/>
                  </a:ext>
                </a:extLst>
              </p:cNvPr>
              <p:cNvSpPr txBox="1"/>
              <p:nvPr/>
            </p:nvSpPr>
            <p:spPr>
              <a:xfrm>
                <a:off x="631223" y="3845696"/>
                <a:ext cx="8229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sz="800" dirty="0"/>
              </a:p>
            </p:txBody>
          </p:sp>
        </mc:Choice>
        <mc:Fallback xmlns="">
          <p:sp>
            <p:nvSpPr>
              <p:cNvPr id="3137" name="TextBox 3136">
                <a:extLst>
                  <a:ext uri="{FF2B5EF4-FFF2-40B4-BE49-F238E27FC236}">
                    <a16:creationId xmlns:a16="http://schemas.microsoft.com/office/drawing/2014/main" id="{A3CEB145-07C8-B2CF-F7A4-0E8705DC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23" y="3845696"/>
                <a:ext cx="822960" cy="21544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38" name="Ευθύγραμμο βέλος σύνδεσης 3137">
            <a:extLst>
              <a:ext uri="{FF2B5EF4-FFF2-40B4-BE49-F238E27FC236}">
                <a16:creationId xmlns:a16="http://schemas.microsoft.com/office/drawing/2014/main" id="{C145170C-0791-0F25-DDFE-5DE2797BC37D}"/>
              </a:ext>
            </a:extLst>
          </p:cNvPr>
          <p:cNvCxnSpPr>
            <a:cxnSpLocks/>
          </p:cNvCxnSpPr>
          <p:nvPr/>
        </p:nvCxnSpPr>
        <p:spPr>
          <a:xfrm flipH="1">
            <a:off x="1028010" y="3780268"/>
            <a:ext cx="161036" cy="306245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9" name="Οβάλ 3138">
            <a:extLst>
              <a:ext uri="{FF2B5EF4-FFF2-40B4-BE49-F238E27FC236}">
                <a16:creationId xmlns:a16="http://schemas.microsoft.com/office/drawing/2014/main" id="{E5AE70A8-B630-BD60-93E4-6B570D48BF46}"/>
              </a:ext>
            </a:extLst>
          </p:cNvPr>
          <p:cNvSpPr/>
          <p:nvPr/>
        </p:nvSpPr>
        <p:spPr>
          <a:xfrm>
            <a:off x="1319374" y="4083758"/>
            <a:ext cx="167370" cy="168733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40" name="TextBox 3139">
                <a:extLst>
                  <a:ext uri="{FF2B5EF4-FFF2-40B4-BE49-F238E27FC236}">
                    <a16:creationId xmlns:a16="http://schemas.microsoft.com/office/drawing/2014/main" id="{A3D037D4-3975-9C61-1C6A-4B40E5A44F9D}"/>
                  </a:ext>
                </a:extLst>
              </p:cNvPr>
              <p:cNvSpPr txBox="1"/>
              <p:nvPr/>
            </p:nvSpPr>
            <p:spPr>
              <a:xfrm>
                <a:off x="1255386" y="3761443"/>
                <a:ext cx="55689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sz="800" dirty="0"/>
              </a:p>
            </p:txBody>
          </p:sp>
        </mc:Choice>
        <mc:Fallback xmlns="">
          <p:sp>
            <p:nvSpPr>
              <p:cNvPr id="3140" name="TextBox 3139">
                <a:extLst>
                  <a:ext uri="{FF2B5EF4-FFF2-40B4-BE49-F238E27FC236}">
                    <a16:creationId xmlns:a16="http://schemas.microsoft.com/office/drawing/2014/main" id="{A3D037D4-3975-9C61-1C6A-4B40E5A44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386" y="3761443"/>
                <a:ext cx="556895" cy="21544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41" name="Ευθύγραμμο βέλος σύνδεσης 3140">
            <a:extLst>
              <a:ext uri="{FF2B5EF4-FFF2-40B4-BE49-F238E27FC236}">
                <a16:creationId xmlns:a16="http://schemas.microsoft.com/office/drawing/2014/main" id="{1F92B057-1828-7A76-3029-B926D13DFED7}"/>
              </a:ext>
            </a:extLst>
          </p:cNvPr>
          <p:cNvCxnSpPr>
            <a:cxnSpLocks/>
            <a:endCxn id="3139" idx="0"/>
          </p:cNvCxnSpPr>
          <p:nvPr/>
        </p:nvCxnSpPr>
        <p:spPr>
          <a:xfrm>
            <a:off x="1262707" y="3779484"/>
            <a:ext cx="140352" cy="304274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45" name="TextBox 3144">
                <a:extLst>
                  <a:ext uri="{FF2B5EF4-FFF2-40B4-BE49-F238E27FC236}">
                    <a16:creationId xmlns:a16="http://schemas.microsoft.com/office/drawing/2014/main" id="{4340DB74-9C2C-E5D2-1C17-9C26D674A6BF}"/>
                  </a:ext>
                </a:extLst>
              </p:cNvPr>
              <p:cNvSpPr txBox="1"/>
              <p:nvPr/>
            </p:nvSpPr>
            <p:spPr>
              <a:xfrm>
                <a:off x="952339" y="3490626"/>
                <a:ext cx="5503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145" name="TextBox 3144">
                <a:extLst>
                  <a:ext uri="{FF2B5EF4-FFF2-40B4-BE49-F238E27FC236}">
                    <a16:creationId xmlns:a16="http://schemas.microsoft.com/office/drawing/2014/main" id="{4340DB74-9C2C-E5D2-1C17-9C26D674A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39" y="3490626"/>
                <a:ext cx="55038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6" name="Οβάλ 3145">
            <a:extLst>
              <a:ext uri="{FF2B5EF4-FFF2-40B4-BE49-F238E27FC236}">
                <a16:creationId xmlns:a16="http://schemas.microsoft.com/office/drawing/2014/main" id="{326E6C6E-BCA6-2196-7025-2488021E2065}"/>
              </a:ext>
            </a:extLst>
          </p:cNvPr>
          <p:cNvSpPr/>
          <p:nvPr/>
        </p:nvSpPr>
        <p:spPr>
          <a:xfrm>
            <a:off x="1721035" y="4089509"/>
            <a:ext cx="167370" cy="168733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47" name="TextBox 3146">
                <a:extLst>
                  <a:ext uri="{FF2B5EF4-FFF2-40B4-BE49-F238E27FC236}">
                    <a16:creationId xmlns:a16="http://schemas.microsoft.com/office/drawing/2014/main" id="{3E49C5BC-40A6-3B29-531C-8D4BAA37929E}"/>
                  </a:ext>
                </a:extLst>
              </p:cNvPr>
              <p:cNvSpPr txBox="1"/>
              <p:nvPr/>
            </p:nvSpPr>
            <p:spPr>
              <a:xfrm>
                <a:off x="1249732" y="3840854"/>
                <a:ext cx="8229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sz="800" dirty="0"/>
              </a:p>
            </p:txBody>
          </p:sp>
        </mc:Choice>
        <mc:Fallback xmlns="">
          <p:sp>
            <p:nvSpPr>
              <p:cNvPr id="3147" name="TextBox 3146">
                <a:extLst>
                  <a:ext uri="{FF2B5EF4-FFF2-40B4-BE49-F238E27FC236}">
                    <a16:creationId xmlns:a16="http://schemas.microsoft.com/office/drawing/2014/main" id="{3E49C5BC-40A6-3B29-531C-8D4BAA379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32" y="3840854"/>
                <a:ext cx="822960" cy="21544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48" name="Ευθύγραμμο βέλος σύνδεσης 3147">
            <a:extLst>
              <a:ext uri="{FF2B5EF4-FFF2-40B4-BE49-F238E27FC236}">
                <a16:creationId xmlns:a16="http://schemas.microsoft.com/office/drawing/2014/main" id="{06C6E12D-190D-160D-3BCC-259E16656463}"/>
              </a:ext>
            </a:extLst>
          </p:cNvPr>
          <p:cNvCxnSpPr>
            <a:cxnSpLocks/>
          </p:cNvCxnSpPr>
          <p:nvPr/>
        </p:nvCxnSpPr>
        <p:spPr>
          <a:xfrm flipH="1">
            <a:off x="1796159" y="3786019"/>
            <a:ext cx="161036" cy="306245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9" name="Οβάλ 3148">
            <a:extLst>
              <a:ext uri="{FF2B5EF4-FFF2-40B4-BE49-F238E27FC236}">
                <a16:creationId xmlns:a16="http://schemas.microsoft.com/office/drawing/2014/main" id="{0258B042-3C6D-6469-CAFE-4AE7BC6F7278}"/>
              </a:ext>
            </a:extLst>
          </p:cNvPr>
          <p:cNvSpPr/>
          <p:nvPr/>
        </p:nvSpPr>
        <p:spPr>
          <a:xfrm>
            <a:off x="2087523" y="4089509"/>
            <a:ext cx="167370" cy="168733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50" name="TextBox 3149">
                <a:extLst>
                  <a:ext uri="{FF2B5EF4-FFF2-40B4-BE49-F238E27FC236}">
                    <a16:creationId xmlns:a16="http://schemas.microsoft.com/office/drawing/2014/main" id="{98369A31-977D-E1A5-B55A-A6E3EDD9B099}"/>
                  </a:ext>
                </a:extLst>
              </p:cNvPr>
              <p:cNvSpPr txBox="1"/>
              <p:nvPr/>
            </p:nvSpPr>
            <p:spPr>
              <a:xfrm>
                <a:off x="2012405" y="3713854"/>
                <a:ext cx="55689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sz="800" dirty="0"/>
              </a:p>
            </p:txBody>
          </p:sp>
        </mc:Choice>
        <mc:Fallback xmlns="">
          <p:sp>
            <p:nvSpPr>
              <p:cNvPr id="3150" name="TextBox 3149">
                <a:extLst>
                  <a:ext uri="{FF2B5EF4-FFF2-40B4-BE49-F238E27FC236}">
                    <a16:creationId xmlns:a16="http://schemas.microsoft.com/office/drawing/2014/main" id="{98369A31-977D-E1A5-B55A-A6E3EDD9B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405" y="3713854"/>
                <a:ext cx="556895" cy="21544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51" name="Ευθύγραμμο βέλος σύνδεσης 3150">
            <a:extLst>
              <a:ext uri="{FF2B5EF4-FFF2-40B4-BE49-F238E27FC236}">
                <a16:creationId xmlns:a16="http://schemas.microsoft.com/office/drawing/2014/main" id="{EFD156F6-0F36-BFB0-E8DC-D0CF2694E6E5}"/>
              </a:ext>
            </a:extLst>
          </p:cNvPr>
          <p:cNvCxnSpPr>
            <a:cxnSpLocks/>
            <a:endCxn id="3149" idx="0"/>
          </p:cNvCxnSpPr>
          <p:nvPr/>
        </p:nvCxnSpPr>
        <p:spPr>
          <a:xfrm>
            <a:off x="2030856" y="3785235"/>
            <a:ext cx="140352" cy="304274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52" name="TextBox 3151">
                <a:extLst>
                  <a:ext uri="{FF2B5EF4-FFF2-40B4-BE49-F238E27FC236}">
                    <a16:creationId xmlns:a16="http://schemas.microsoft.com/office/drawing/2014/main" id="{CF8F1AC4-F9D9-02E6-C5E4-7654DA4A5C35}"/>
                  </a:ext>
                </a:extLst>
              </p:cNvPr>
              <p:cNvSpPr txBox="1"/>
              <p:nvPr/>
            </p:nvSpPr>
            <p:spPr>
              <a:xfrm>
                <a:off x="1720488" y="3496377"/>
                <a:ext cx="5503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152" name="TextBox 3151">
                <a:extLst>
                  <a:ext uri="{FF2B5EF4-FFF2-40B4-BE49-F238E27FC236}">
                    <a16:creationId xmlns:a16="http://schemas.microsoft.com/office/drawing/2014/main" id="{CF8F1AC4-F9D9-02E6-C5E4-7654DA4A5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488" y="3496377"/>
                <a:ext cx="55038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3" name="Οβάλ 3152">
            <a:extLst>
              <a:ext uri="{FF2B5EF4-FFF2-40B4-BE49-F238E27FC236}">
                <a16:creationId xmlns:a16="http://schemas.microsoft.com/office/drawing/2014/main" id="{4021E469-0D03-083A-C5F1-BAE3EFE7B63A}"/>
              </a:ext>
            </a:extLst>
          </p:cNvPr>
          <p:cNvSpPr/>
          <p:nvPr/>
        </p:nvSpPr>
        <p:spPr>
          <a:xfrm>
            <a:off x="2453828" y="4091487"/>
            <a:ext cx="167370" cy="168733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54" name="TextBox 3153">
                <a:extLst>
                  <a:ext uri="{FF2B5EF4-FFF2-40B4-BE49-F238E27FC236}">
                    <a16:creationId xmlns:a16="http://schemas.microsoft.com/office/drawing/2014/main" id="{06BB4972-FDAB-5D89-AD8E-5EDAA485963E}"/>
                  </a:ext>
                </a:extLst>
              </p:cNvPr>
              <p:cNvSpPr txBox="1"/>
              <p:nvPr/>
            </p:nvSpPr>
            <p:spPr>
              <a:xfrm>
                <a:off x="2009172" y="3814652"/>
                <a:ext cx="8229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sz="800" dirty="0"/>
              </a:p>
            </p:txBody>
          </p:sp>
        </mc:Choice>
        <mc:Fallback xmlns="">
          <p:sp>
            <p:nvSpPr>
              <p:cNvPr id="3154" name="TextBox 3153">
                <a:extLst>
                  <a:ext uri="{FF2B5EF4-FFF2-40B4-BE49-F238E27FC236}">
                    <a16:creationId xmlns:a16="http://schemas.microsoft.com/office/drawing/2014/main" id="{06BB4972-FDAB-5D89-AD8E-5EDAA4859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172" y="3814652"/>
                <a:ext cx="822960" cy="21544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55" name="Ευθύγραμμο βέλος σύνδεσης 3154">
            <a:extLst>
              <a:ext uri="{FF2B5EF4-FFF2-40B4-BE49-F238E27FC236}">
                <a16:creationId xmlns:a16="http://schemas.microsoft.com/office/drawing/2014/main" id="{4BDABDE7-CC67-3412-930B-C45A6043B19D}"/>
              </a:ext>
            </a:extLst>
          </p:cNvPr>
          <p:cNvCxnSpPr>
            <a:cxnSpLocks/>
          </p:cNvCxnSpPr>
          <p:nvPr/>
        </p:nvCxnSpPr>
        <p:spPr>
          <a:xfrm flipH="1">
            <a:off x="2528952" y="3787997"/>
            <a:ext cx="161036" cy="306245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6" name="Οβάλ 3155">
            <a:extLst>
              <a:ext uri="{FF2B5EF4-FFF2-40B4-BE49-F238E27FC236}">
                <a16:creationId xmlns:a16="http://schemas.microsoft.com/office/drawing/2014/main" id="{7C864340-2C38-6257-DDE1-DD5D5BF6BBF6}"/>
              </a:ext>
            </a:extLst>
          </p:cNvPr>
          <p:cNvSpPr/>
          <p:nvPr/>
        </p:nvSpPr>
        <p:spPr>
          <a:xfrm>
            <a:off x="2820316" y="4091487"/>
            <a:ext cx="167370" cy="168733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57" name="TextBox 3156">
                <a:extLst>
                  <a:ext uri="{FF2B5EF4-FFF2-40B4-BE49-F238E27FC236}">
                    <a16:creationId xmlns:a16="http://schemas.microsoft.com/office/drawing/2014/main" id="{5A59C847-EBA9-7EDD-407A-9058229B8593}"/>
                  </a:ext>
                </a:extLst>
              </p:cNvPr>
              <p:cNvSpPr txBox="1"/>
              <p:nvPr/>
            </p:nvSpPr>
            <p:spPr>
              <a:xfrm>
                <a:off x="2733748" y="3703132"/>
                <a:ext cx="55689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sz="800" dirty="0"/>
              </a:p>
            </p:txBody>
          </p:sp>
        </mc:Choice>
        <mc:Fallback xmlns="">
          <p:sp>
            <p:nvSpPr>
              <p:cNvPr id="3157" name="TextBox 3156">
                <a:extLst>
                  <a:ext uri="{FF2B5EF4-FFF2-40B4-BE49-F238E27FC236}">
                    <a16:creationId xmlns:a16="http://schemas.microsoft.com/office/drawing/2014/main" id="{5A59C847-EBA9-7EDD-407A-9058229B8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748" y="3703132"/>
                <a:ext cx="556895" cy="21544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58" name="Ευθύγραμμο βέλος σύνδεσης 3157">
            <a:extLst>
              <a:ext uri="{FF2B5EF4-FFF2-40B4-BE49-F238E27FC236}">
                <a16:creationId xmlns:a16="http://schemas.microsoft.com/office/drawing/2014/main" id="{38A47466-1643-7F0F-A5D2-984928404CD1}"/>
              </a:ext>
            </a:extLst>
          </p:cNvPr>
          <p:cNvCxnSpPr>
            <a:cxnSpLocks/>
            <a:endCxn id="3156" idx="0"/>
          </p:cNvCxnSpPr>
          <p:nvPr/>
        </p:nvCxnSpPr>
        <p:spPr>
          <a:xfrm>
            <a:off x="2763649" y="3787213"/>
            <a:ext cx="140352" cy="304274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59" name="TextBox 3158">
                <a:extLst>
                  <a:ext uri="{FF2B5EF4-FFF2-40B4-BE49-F238E27FC236}">
                    <a16:creationId xmlns:a16="http://schemas.microsoft.com/office/drawing/2014/main" id="{024DA02B-966F-F988-BA93-7043A03E3C0A}"/>
                  </a:ext>
                </a:extLst>
              </p:cNvPr>
              <p:cNvSpPr txBox="1"/>
              <p:nvPr/>
            </p:nvSpPr>
            <p:spPr>
              <a:xfrm>
                <a:off x="2453281" y="3498355"/>
                <a:ext cx="5503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159" name="TextBox 3158">
                <a:extLst>
                  <a:ext uri="{FF2B5EF4-FFF2-40B4-BE49-F238E27FC236}">
                    <a16:creationId xmlns:a16="http://schemas.microsoft.com/office/drawing/2014/main" id="{024DA02B-966F-F988-BA93-7043A03E3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281" y="3498355"/>
                <a:ext cx="55038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60" name="Οβάλ 3159">
            <a:extLst>
              <a:ext uri="{FF2B5EF4-FFF2-40B4-BE49-F238E27FC236}">
                <a16:creationId xmlns:a16="http://schemas.microsoft.com/office/drawing/2014/main" id="{1348C83C-0B64-EA14-9A17-55D3BACDC600}"/>
              </a:ext>
            </a:extLst>
          </p:cNvPr>
          <p:cNvSpPr/>
          <p:nvPr/>
        </p:nvSpPr>
        <p:spPr>
          <a:xfrm>
            <a:off x="3149872" y="4098998"/>
            <a:ext cx="167370" cy="168733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1" name="TextBox 3160">
                <a:extLst>
                  <a:ext uri="{FF2B5EF4-FFF2-40B4-BE49-F238E27FC236}">
                    <a16:creationId xmlns:a16="http://schemas.microsoft.com/office/drawing/2014/main" id="{744CF562-C9B4-0CC8-59C5-18A7B1BD8B90}"/>
                  </a:ext>
                </a:extLst>
              </p:cNvPr>
              <p:cNvSpPr txBox="1"/>
              <p:nvPr/>
            </p:nvSpPr>
            <p:spPr>
              <a:xfrm>
                <a:off x="2655709" y="3807163"/>
                <a:ext cx="8229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sz="800" dirty="0"/>
              </a:p>
            </p:txBody>
          </p:sp>
        </mc:Choice>
        <mc:Fallback xmlns="">
          <p:sp>
            <p:nvSpPr>
              <p:cNvPr id="3161" name="TextBox 3160">
                <a:extLst>
                  <a:ext uri="{FF2B5EF4-FFF2-40B4-BE49-F238E27FC236}">
                    <a16:creationId xmlns:a16="http://schemas.microsoft.com/office/drawing/2014/main" id="{744CF562-C9B4-0CC8-59C5-18A7B1BD8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709" y="3807163"/>
                <a:ext cx="822960" cy="21544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62" name="Ευθύγραμμο βέλος σύνδεσης 3161">
            <a:extLst>
              <a:ext uri="{FF2B5EF4-FFF2-40B4-BE49-F238E27FC236}">
                <a16:creationId xmlns:a16="http://schemas.microsoft.com/office/drawing/2014/main" id="{CE1F6553-6625-D8C6-F3FA-95B924F497CA}"/>
              </a:ext>
            </a:extLst>
          </p:cNvPr>
          <p:cNvCxnSpPr>
            <a:cxnSpLocks/>
          </p:cNvCxnSpPr>
          <p:nvPr/>
        </p:nvCxnSpPr>
        <p:spPr>
          <a:xfrm flipH="1">
            <a:off x="3224996" y="3795508"/>
            <a:ext cx="161036" cy="306245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3" name="Οβάλ 3162">
            <a:extLst>
              <a:ext uri="{FF2B5EF4-FFF2-40B4-BE49-F238E27FC236}">
                <a16:creationId xmlns:a16="http://schemas.microsoft.com/office/drawing/2014/main" id="{E1F93EE5-9CF7-F372-1A48-94B20063FEDB}"/>
              </a:ext>
            </a:extLst>
          </p:cNvPr>
          <p:cNvSpPr/>
          <p:nvPr/>
        </p:nvSpPr>
        <p:spPr>
          <a:xfrm>
            <a:off x="3516360" y="4098998"/>
            <a:ext cx="167370" cy="168733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" name="TextBox 3163">
                <a:extLst>
                  <a:ext uri="{FF2B5EF4-FFF2-40B4-BE49-F238E27FC236}">
                    <a16:creationId xmlns:a16="http://schemas.microsoft.com/office/drawing/2014/main" id="{06C1EAEE-972D-C267-386E-CD8B47258072}"/>
                  </a:ext>
                </a:extLst>
              </p:cNvPr>
              <p:cNvSpPr txBox="1"/>
              <p:nvPr/>
            </p:nvSpPr>
            <p:spPr>
              <a:xfrm>
                <a:off x="3452372" y="3776683"/>
                <a:ext cx="55689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sz="800" dirty="0"/>
              </a:p>
            </p:txBody>
          </p:sp>
        </mc:Choice>
        <mc:Fallback xmlns="">
          <p:sp>
            <p:nvSpPr>
              <p:cNvPr id="3164" name="TextBox 3163">
                <a:extLst>
                  <a:ext uri="{FF2B5EF4-FFF2-40B4-BE49-F238E27FC236}">
                    <a16:creationId xmlns:a16="http://schemas.microsoft.com/office/drawing/2014/main" id="{06C1EAEE-972D-C267-386E-CD8B47258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372" y="3776683"/>
                <a:ext cx="556895" cy="21544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65" name="Ευθύγραμμο βέλος σύνδεσης 3164">
            <a:extLst>
              <a:ext uri="{FF2B5EF4-FFF2-40B4-BE49-F238E27FC236}">
                <a16:creationId xmlns:a16="http://schemas.microsoft.com/office/drawing/2014/main" id="{A327602F-F3F7-CED5-40E0-4948F8E58F84}"/>
              </a:ext>
            </a:extLst>
          </p:cNvPr>
          <p:cNvCxnSpPr>
            <a:cxnSpLocks/>
            <a:endCxn id="3163" idx="0"/>
          </p:cNvCxnSpPr>
          <p:nvPr/>
        </p:nvCxnSpPr>
        <p:spPr>
          <a:xfrm>
            <a:off x="3459693" y="3794724"/>
            <a:ext cx="140352" cy="304274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66" name="TextBox 3165">
                <a:extLst>
                  <a:ext uri="{FF2B5EF4-FFF2-40B4-BE49-F238E27FC236}">
                    <a16:creationId xmlns:a16="http://schemas.microsoft.com/office/drawing/2014/main" id="{A0363E8E-BFD9-CE76-E76B-BBAB298A6392}"/>
                  </a:ext>
                </a:extLst>
              </p:cNvPr>
              <p:cNvSpPr txBox="1"/>
              <p:nvPr/>
            </p:nvSpPr>
            <p:spPr>
              <a:xfrm>
                <a:off x="3149325" y="3505866"/>
                <a:ext cx="5503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166" name="TextBox 3165">
                <a:extLst>
                  <a:ext uri="{FF2B5EF4-FFF2-40B4-BE49-F238E27FC236}">
                    <a16:creationId xmlns:a16="http://schemas.microsoft.com/office/drawing/2014/main" id="{A0363E8E-BFD9-CE76-E76B-BBAB298A6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325" y="3505866"/>
                <a:ext cx="550380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67" name="Οβάλ 3166">
            <a:extLst>
              <a:ext uri="{FF2B5EF4-FFF2-40B4-BE49-F238E27FC236}">
                <a16:creationId xmlns:a16="http://schemas.microsoft.com/office/drawing/2014/main" id="{03828AC4-556B-2FFE-86EC-C59E167CCE3C}"/>
              </a:ext>
            </a:extLst>
          </p:cNvPr>
          <p:cNvSpPr/>
          <p:nvPr/>
        </p:nvSpPr>
        <p:spPr>
          <a:xfrm>
            <a:off x="3918021" y="4104749"/>
            <a:ext cx="167370" cy="168733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8" name="TextBox 3167">
                <a:extLst>
                  <a:ext uri="{FF2B5EF4-FFF2-40B4-BE49-F238E27FC236}">
                    <a16:creationId xmlns:a16="http://schemas.microsoft.com/office/drawing/2014/main" id="{854E29BD-7602-C3DB-D8A0-C5B6721DFAA8}"/>
                  </a:ext>
                </a:extLst>
              </p:cNvPr>
              <p:cNvSpPr txBox="1"/>
              <p:nvPr/>
            </p:nvSpPr>
            <p:spPr>
              <a:xfrm>
                <a:off x="3446718" y="3856094"/>
                <a:ext cx="8229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sz="800" dirty="0"/>
              </a:p>
            </p:txBody>
          </p:sp>
        </mc:Choice>
        <mc:Fallback xmlns="">
          <p:sp>
            <p:nvSpPr>
              <p:cNvPr id="3168" name="TextBox 3167">
                <a:extLst>
                  <a:ext uri="{FF2B5EF4-FFF2-40B4-BE49-F238E27FC236}">
                    <a16:creationId xmlns:a16="http://schemas.microsoft.com/office/drawing/2014/main" id="{854E29BD-7602-C3DB-D8A0-C5B6721DF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718" y="3856094"/>
                <a:ext cx="822960" cy="21544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69" name="Ευθύγραμμο βέλος σύνδεσης 3168">
            <a:extLst>
              <a:ext uri="{FF2B5EF4-FFF2-40B4-BE49-F238E27FC236}">
                <a16:creationId xmlns:a16="http://schemas.microsoft.com/office/drawing/2014/main" id="{0A967238-096B-27FF-C56D-2E03801A6DB0}"/>
              </a:ext>
            </a:extLst>
          </p:cNvPr>
          <p:cNvCxnSpPr>
            <a:cxnSpLocks/>
          </p:cNvCxnSpPr>
          <p:nvPr/>
        </p:nvCxnSpPr>
        <p:spPr>
          <a:xfrm flipH="1">
            <a:off x="3993145" y="3801259"/>
            <a:ext cx="161036" cy="306245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0" name="Οβάλ 3169">
            <a:extLst>
              <a:ext uri="{FF2B5EF4-FFF2-40B4-BE49-F238E27FC236}">
                <a16:creationId xmlns:a16="http://schemas.microsoft.com/office/drawing/2014/main" id="{206ABDA9-27BA-A60F-AD8E-A934EFDEF7F9}"/>
              </a:ext>
            </a:extLst>
          </p:cNvPr>
          <p:cNvSpPr/>
          <p:nvPr/>
        </p:nvSpPr>
        <p:spPr>
          <a:xfrm>
            <a:off x="4284509" y="4104749"/>
            <a:ext cx="167370" cy="168733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1" name="TextBox 3170">
                <a:extLst>
                  <a:ext uri="{FF2B5EF4-FFF2-40B4-BE49-F238E27FC236}">
                    <a16:creationId xmlns:a16="http://schemas.microsoft.com/office/drawing/2014/main" id="{67FD8613-9236-A712-850D-2625483A511D}"/>
                  </a:ext>
                </a:extLst>
              </p:cNvPr>
              <p:cNvSpPr txBox="1"/>
              <p:nvPr/>
            </p:nvSpPr>
            <p:spPr>
              <a:xfrm>
                <a:off x="4209391" y="3729094"/>
                <a:ext cx="55689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sz="800" dirty="0"/>
              </a:p>
            </p:txBody>
          </p:sp>
        </mc:Choice>
        <mc:Fallback xmlns="">
          <p:sp>
            <p:nvSpPr>
              <p:cNvPr id="3171" name="TextBox 3170">
                <a:extLst>
                  <a:ext uri="{FF2B5EF4-FFF2-40B4-BE49-F238E27FC236}">
                    <a16:creationId xmlns:a16="http://schemas.microsoft.com/office/drawing/2014/main" id="{67FD8613-9236-A712-850D-2625483A5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391" y="3729094"/>
                <a:ext cx="556895" cy="21544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72" name="Ευθύγραμμο βέλος σύνδεσης 3171">
            <a:extLst>
              <a:ext uri="{FF2B5EF4-FFF2-40B4-BE49-F238E27FC236}">
                <a16:creationId xmlns:a16="http://schemas.microsoft.com/office/drawing/2014/main" id="{0B82A36E-B3B6-B879-7E1F-62E4AEBCC04A}"/>
              </a:ext>
            </a:extLst>
          </p:cNvPr>
          <p:cNvCxnSpPr>
            <a:cxnSpLocks/>
            <a:endCxn id="3170" idx="0"/>
          </p:cNvCxnSpPr>
          <p:nvPr/>
        </p:nvCxnSpPr>
        <p:spPr>
          <a:xfrm>
            <a:off x="4227842" y="3800475"/>
            <a:ext cx="140352" cy="304274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73" name="TextBox 3172">
                <a:extLst>
                  <a:ext uri="{FF2B5EF4-FFF2-40B4-BE49-F238E27FC236}">
                    <a16:creationId xmlns:a16="http://schemas.microsoft.com/office/drawing/2014/main" id="{76E690D4-80A5-7CBE-E546-D5AF091B80FA}"/>
                  </a:ext>
                </a:extLst>
              </p:cNvPr>
              <p:cNvSpPr txBox="1"/>
              <p:nvPr/>
            </p:nvSpPr>
            <p:spPr>
              <a:xfrm>
                <a:off x="3917474" y="3511617"/>
                <a:ext cx="5503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173" name="TextBox 3172">
                <a:extLst>
                  <a:ext uri="{FF2B5EF4-FFF2-40B4-BE49-F238E27FC236}">
                    <a16:creationId xmlns:a16="http://schemas.microsoft.com/office/drawing/2014/main" id="{76E690D4-80A5-7CBE-E546-D5AF091B8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474" y="3511617"/>
                <a:ext cx="550380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4" name="Οβάλ 3173">
            <a:extLst>
              <a:ext uri="{FF2B5EF4-FFF2-40B4-BE49-F238E27FC236}">
                <a16:creationId xmlns:a16="http://schemas.microsoft.com/office/drawing/2014/main" id="{35C7EFDD-CBFC-0872-393E-D22FAFF3FDD0}"/>
              </a:ext>
            </a:extLst>
          </p:cNvPr>
          <p:cNvSpPr/>
          <p:nvPr/>
        </p:nvSpPr>
        <p:spPr>
          <a:xfrm>
            <a:off x="4650814" y="4106727"/>
            <a:ext cx="167370" cy="168733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5" name="TextBox 3174">
                <a:extLst>
                  <a:ext uri="{FF2B5EF4-FFF2-40B4-BE49-F238E27FC236}">
                    <a16:creationId xmlns:a16="http://schemas.microsoft.com/office/drawing/2014/main" id="{556EBE75-5A72-3B0B-E752-6A3E2BA96948}"/>
                  </a:ext>
                </a:extLst>
              </p:cNvPr>
              <p:cNvSpPr txBox="1"/>
              <p:nvPr/>
            </p:nvSpPr>
            <p:spPr>
              <a:xfrm>
                <a:off x="4206158" y="3829892"/>
                <a:ext cx="8229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sz="800" dirty="0"/>
              </a:p>
            </p:txBody>
          </p:sp>
        </mc:Choice>
        <mc:Fallback xmlns="">
          <p:sp>
            <p:nvSpPr>
              <p:cNvPr id="3175" name="TextBox 3174">
                <a:extLst>
                  <a:ext uri="{FF2B5EF4-FFF2-40B4-BE49-F238E27FC236}">
                    <a16:creationId xmlns:a16="http://schemas.microsoft.com/office/drawing/2014/main" id="{556EBE75-5A72-3B0B-E752-6A3E2BA96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158" y="3829892"/>
                <a:ext cx="822960" cy="21544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76" name="Ευθύγραμμο βέλος σύνδεσης 3175">
            <a:extLst>
              <a:ext uri="{FF2B5EF4-FFF2-40B4-BE49-F238E27FC236}">
                <a16:creationId xmlns:a16="http://schemas.microsoft.com/office/drawing/2014/main" id="{2CB7045C-9CA6-7D8C-5EA3-DAE665F40CDF}"/>
              </a:ext>
            </a:extLst>
          </p:cNvPr>
          <p:cNvCxnSpPr>
            <a:cxnSpLocks/>
          </p:cNvCxnSpPr>
          <p:nvPr/>
        </p:nvCxnSpPr>
        <p:spPr>
          <a:xfrm flipH="1">
            <a:off x="4725938" y="3803237"/>
            <a:ext cx="161036" cy="306245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7" name="Οβάλ 3176">
            <a:extLst>
              <a:ext uri="{FF2B5EF4-FFF2-40B4-BE49-F238E27FC236}">
                <a16:creationId xmlns:a16="http://schemas.microsoft.com/office/drawing/2014/main" id="{91D66E5E-BF28-12C3-83B3-94D909BA08B3}"/>
              </a:ext>
            </a:extLst>
          </p:cNvPr>
          <p:cNvSpPr/>
          <p:nvPr/>
        </p:nvSpPr>
        <p:spPr>
          <a:xfrm>
            <a:off x="5017302" y="4106727"/>
            <a:ext cx="167370" cy="168733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8" name="TextBox 3177">
                <a:extLst>
                  <a:ext uri="{FF2B5EF4-FFF2-40B4-BE49-F238E27FC236}">
                    <a16:creationId xmlns:a16="http://schemas.microsoft.com/office/drawing/2014/main" id="{96F6FB30-FBF6-89B3-581F-C3C58F8B53B0}"/>
                  </a:ext>
                </a:extLst>
              </p:cNvPr>
              <p:cNvSpPr txBox="1"/>
              <p:nvPr/>
            </p:nvSpPr>
            <p:spPr>
              <a:xfrm>
                <a:off x="4930734" y="3718372"/>
                <a:ext cx="55689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sz="800" dirty="0"/>
              </a:p>
            </p:txBody>
          </p:sp>
        </mc:Choice>
        <mc:Fallback xmlns="">
          <p:sp>
            <p:nvSpPr>
              <p:cNvPr id="3178" name="TextBox 3177">
                <a:extLst>
                  <a:ext uri="{FF2B5EF4-FFF2-40B4-BE49-F238E27FC236}">
                    <a16:creationId xmlns:a16="http://schemas.microsoft.com/office/drawing/2014/main" id="{96F6FB30-FBF6-89B3-581F-C3C58F8B5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734" y="3718372"/>
                <a:ext cx="556895" cy="21544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79" name="Ευθύγραμμο βέλος σύνδεσης 3178">
            <a:extLst>
              <a:ext uri="{FF2B5EF4-FFF2-40B4-BE49-F238E27FC236}">
                <a16:creationId xmlns:a16="http://schemas.microsoft.com/office/drawing/2014/main" id="{0A41EECF-A13C-BCAF-7536-D9FABF2C21A3}"/>
              </a:ext>
            </a:extLst>
          </p:cNvPr>
          <p:cNvCxnSpPr>
            <a:cxnSpLocks/>
            <a:endCxn id="3177" idx="0"/>
          </p:cNvCxnSpPr>
          <p:nvPr/>
        </p:nvCxnSpPr>
        <p:spPr>
          <a:xfrm>
            <a:off x="4960635" y="3802453"/>
            <a:ext cx="140352" cy="304274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80" name="TextBox 3179">
                <a:extLst>
                  <a:ext uri="{FF2B5EF4-FFF2-40B4-BE49-F238E27FC236}">
                    <a16:creationId xmlns:a16="http://schemas.microsoft.com/office/drawing/2014/main" id="{35D65F57-577B-D1C5-6FF5-767575145398}"/>
                  </a:ext>
                </a:extLst>
              </p:cNvPr>
              <p:cNvSpPr txBox="1"/>
              <p:nvPr/>
            </p:nvSpPr>
            <p:spPr>
              <a:xfrm>
                <a:off x="4650267" y="3513595"/>
                <a:ext cx="5503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180" name="TextBox 3179">
                <a:extLst>
                  <a:ext uri="{FF2B5EF4-FFF2-40B4-BE49-F238E27FC236}">
                    <a16:creationId xmlns:a16="http://schemas.microsoft.com/office/drawing/2014/main" id="{35D65F57-577B-D1C5-6FF5-767575145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267" y="3513595"/>
                <a:ext cx="550380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81" name="Οβάλ 3180">
            <a:extLst>
              <a:ext uri="{FF2B5EF4-FFF2-40B4-BE49-F238E27FC236}">
                <a16:creationId xmlns:a16="http://schemas.microsoft.com/office/drawing/2014/main" id="{642F6892-2AD5-476D-75AA-336858CE4554}"/>
              </a:ext>
            </a:extLst>
          </p:cNvPr>
          <p:cNvSpPr/>
          <p:nvPr/>
        </p:nvSpPr>
        <p:spPr>
          <a:xfrm>
            <a:off x="5409093" y="4104078"/>
            <a:ext cx="167370" cy="168733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82" name="TextBox 3181">
                <a:extLst>
                  <a:ext uri="{FF2B5EF4-FFF2-40B4-BE49-F238E27FC236}">
                    <a16:creationId xmlns:a16="http://schemas.microsoft.com/office/drawing/2014/main" id="{6172C504-6CF5-2138-7C80-801DFCAD6641}"/>
                  </a:ext>
                </a:extLst>
              </p:cNvPr>
              <p:cNvSpPr txBox="1"/>
              <p:nvPr/>
            </p:nvSpPr>
            <p:spPr>
              <a:xfrm>
                <a:off x="4914930" y="3812243"/>
                <a:ext cx="8229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sz="800" dirty="0"/>
              </a:p>
            </p:txBody>
          </p:sp>
        </mc:Choice>
        <mc:Fallback xmlns="">
          <p:sp>
            <p:nvSpPr>
              <p:cNvPr id="3182" name="TextBox 3181">
                <a:extLst>
                  <a:ext uri="{FF2B5EF4-FFF2-40B4-BE49-F238E27FC236}">
                    <a16:creationId xmlns:a16="http://schemas.microsoft.com/office/drawing/2014/main" id="{6172C504-6CF5-2138-7C80-801DFCAD6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30" y="3812243"/>
                <a:ext cx="822960" cy="21544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83" name="Ευθύγραμμο βέλος σύνδεσης 3182">
            <a:extLst>
              <a:ext uri="{FF2B5EF4-FFF2-40B4-BE49-F238E27FC236}">
                <a16:creationId xmlns:a16="http://schemas.microsoft.com/office/drawing/2014/main" id="{E66CDC34-3951-C136-E530-0E1E83AA5A29}"/>
              </a:ext>
            </a:extLst>
          </p:cNvPr>
          <p:cNvCxnSpPr>
            <a:cxnSpLocks/>
          </p:cNvCxnSpPr>
          <p:nvPr/>
        </p:nvCxnSpPr>
        <p:spPr>
          <a:xfrm flipH="1">
            <a:off x="5484217" y="3800588"/>
            <a:ext cx="161036" cy="306245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4" name="Οβάλ 3183">
            <a:extLst>
              <a:ext uri="{FF2B5EF4-FFF2-40B4-BE49-F238E27FC236}">
                <a16:creationId xmlns:a16="http://schemas.microsoft.com/office/drawing/2014/main" id="{F0A6C9D1-ACD0-31A9-82FB-577D56E4BD9C}"/>
              </a:ext>
            </a:extLst>
          </p:cNvPr>
          <p:cNvSpPr/>
          <p:nvPr/>
        </p:nvSpPr>
        <p:spPr>
          <a:xfrm>
            <a:off x="5775581" y="4104078"/>
            <a:ext cx="167370" cy="168733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85" name="TextBox 3184">
                <a:extLst>
                  <a:ext uri="{FF2B5EF4-FFF2-40B4-BE49-F238E27FC236}">
                    <a16:creationId xmlns:a16="http://schemas.microsoft.com/office/drawing/2014/main" id="{4F1A684F-7109-E55D-8541-7F34888D610B}"/>
                  </a:ext>
                </a:extLst>
              </p:cNvPr>
              <p:cNvSpPr txBox="1"/>
              <p:nvPr/>
            </p:nvSpPr>
            <p:spPr>
              <a:xfrm>
                <a:off x="5711593" y="3781763"/>
                <a:ext cx="55689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sz="800" dirty="0"/>
              </a:p>
            </p:txBody>
          </p:sp>
        </mc:Choice>
        <mc:Fallback xmlns="">
          <p:sp>
            <p:nvSpPr>
              <p:cNvPr id="3185" name="TextBox 3184">
                <a:extLst>
                  <a:ext uri="{FF2B5EF4-FFF2-40B4-BE49-F238E27FC236}">
                    <a16:creationId xmlns:a16="http://schemas.microsoft.com/office/drawing/2014/main" id="{4F1A684F-7109-E55D-8541-7F34888D6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593" y="3781763"/>
                <a:ext cx="556895" cy="21544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86" name="Ευθύγραμμο βέλος σύνδεσης 3185">
            <a:extLst>
              <a:ext uri="{FF2B5EF4-FFF2-40B4-BE49-F238E27FC236}">
                <a16:creationId xmlns:a16="http://schemas.microsoft.com/office/drawing/2014/main" id="{C91DDBD5-8C11-661A-CE48-29647F998D0D}"/>
              </a:ext>
            </a:extLst>
          </p:cNvPr>
          <p:cNvCxnSpPr>
            <a:cxnSpLocks/>
            <a:endCxn id="3184" idx="0"/>
          </p:cNvCxnSpPr>
          <p:nvPr/>
        </p:nvCxnSpPr>
        <p:spPr>
          <a:xfrm>
            <a:off x="5718914" y="3799804"/>
            <a:ext cx="140352" cy="304274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87" name="TextBox 3186">
                <a:extLst>
                  <a:ext uri="{FF2B5EF4-FFF2-40B4-BE49-F238E27FC236}">
                    <a16:creationId xmlns:a16="http://schemas.microsoft.com/office/drawing/2014/main" id="{532738B3-4BB2-F015-1942-92E97B3789CC}"/>
                  </a:ext>
                </a:extLst>
              </p:cNvPr>
              <p:cNvSpPr txBox="1"/>
              <p:nvPr/>
            </p:nvSpPr>
            <p:spPr>
              <a:xfrm>
                <a:off x="5408546" y="3510946"/>
                <a:ext cx="5503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187" name="TextBox 3186">
                <a:extLst>
                  <a:ext uri="{FF2B5EF4-FFF2-40B4-BE49-F238E27FC236}">
                    <a16:creationId xmlns:a16="http://schemas.microsoft.com/office/drawing/2014/main" id="{532738B3-4BB2-F015-1942-92E97B378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546" y="3510946"/>
                <a:ext cx="55038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88" name="Οβάλ 3187">
            <a:extLst>
              <a:ext uri="{FF2B5EF4-FFF2-40B4-BE49-F238E27FC236}">
                <a16:creationId xmlns:a16="http://schemas.microsoft.com/office/drawing/2014/main" id="{ADFC1F05-9B2B-099F-097F-0797CC0286C3}"/>
              </a:ext>
            </a:extLst>
          </p:cNvPr>
          <p:cNvSpPr/>
          <p:nvPr/>
        </p:nvSpPr>
        <p:spPr>
          <a:xfrm>
            <a:off x="6177242" y="4109829"/>
            <a:ext cx="167370" cy="168733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89" name="TextBox 3188">
                <a:extLst>
                  <a:ext uri="{FF2B5EF4-FFF2-40B4-BE49-F238E27FC236}">
                    <a16:creationId xmlns:a16="http://schemas.microsoft.com/office/drawing/2014/main" id="{F580D4FB-2AE6-0E4C-39C4-AEB5474E4239}"/>
                  </a:ext>
                </a:extLst>
              </p:cNvPr>
              <p:cNvSpPr txBox="1"/>
              <p:nvPr/>
            </p:nvSpPr>
            <p:spPr>
              <a:xfrm>
                <a:off x="5705939" y="3861174"/>
                <a:ext cx="8229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sz="800" dirty="0"/>
              </a:p>
            </p:txBody>
          </p:sp>
        </mc:Choice>
        <mc:Fallback xmlns="">
          <p:sp>
            <p:nvSpPr>
              <p:cNvPr id="3189" name="TextBox 3188">
                <a:extLst>
                  <a:ext uri="{FF2B5EF4-FFF2-40B4-BE49-F238E27FC236}">
                    <a16:creationId xmlns:a16="http://schemas.microsoft.com/office/drawing/2014/main" id="{F580D4FB-2AE6-0E4C-39C4-AEB5474E4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939" y="3861174"/>
                <a:ext cx="822960" cy="21544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90" name="Ευθύγραμμο βέλος σύνδεσης 3189">
            <a:extLst>
              <a:ext uri="{FF2B5EF4-FFF2-40B4-BE49-F238E27FC236}">
                <a16:creationId xmlns:a16="http://schemas.microsoft.com/office/drawing/2014/main" id="{A14CC563-1565-77FA-2D93-FF6C227B0929}"/>
              </a:ext>
            </a:extLst>
          </p:cNvPr>
          <p:cNvCxnSpPr>
            <a:cxnSpLocks/>
          </p:cNvCxnSpPr>
          <p:nvPr/>
        </p:nvCxnSpPr>
        <p:spPr>
          <a:xfrm flipH="1">
            <a:off x="6252366" y="3806339"/>
            <a:ext cx="161036" cy="306245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1" name="Οβάλ 3190">
            <a:extLst>
              <a:ext uri="{FF2B5EF4-FFF2-40B4-BE49-F238E27FC236}">
                <a16:creationId xmlns:a16="http://schemas.microsoft.com/office/drawing/2014/main" id="{73103925-A859-CBD0-DD8B-277CF9915263}"/>
              </a:ext>
            </a:extLst>
          </p:cNvPr>
          <p:cNvSpPr/>
          <p:nvPr/>
        </p:nvSpPr>
        <p:spPr>
          <a:xfrm>
            <a:off x="6543730" y="4109829"/>
            <a:ext cx="167370" cy="168733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92" name="TextBox 3191">
                <a:extLst>
                  <a:ext uri="{FF2B5EF4-FFF2-40B4-BE49-F238E27FC236}">
                    <a16:creationId xmlns:a16="http://schemas.microsoft.com/office/drawing/2014/main" id="{EAEA6416-AE3C-F8EF-7D5A-5B7676F53BBE}"/>
                  </a:ext>
                </a:extLst>
              </p:cNvPr>
              <p:cNvSpPr txBox="1"/>
              <p:nvPr/>
            </p:nvSpPr>
            <p:spPr>
              <a:xfrm>
                <a:off x="6468612" y="3734174"/>
                <a:ext cx="55689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sz="800" dirty="0"/>
              </a:p>
            </p:txBody>
          </p:sp>
        </mc:Choice>
        <mc:Fallback xmlns="">
          <p:sp>
            <p:nvSpPr>
              <p:cNvPr id="3192" name="TextBox 3191">
                <a:extLst>
                  <a:ext uri="{FF2B5EF4-FFF2-40B4-BE49-F238E27FC236}">
                    <a16:creationId xmlns:a16="http://schemas.microsoft.com/office/drawing/2014/main" id="{EAEA6416-AE3C-F8EF-7D5A-5B7676F53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612" y="3734174"/>
                <a:ext cx="556895" cy="21544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93" name="Ευθύγραμμο βέλος σύνδεσης 3192">
            <a:extLst>
              <a:ext uri="{FF2B5EF4-FFF2-40B4-BE49-F238E27FC236}">
                <a16:creationId xmlns:a16="http://schemas.microsoft.com/office/drawing/2014/main" id="{1BA84814-31BE-508A-0238-92AA3333B12F}"/>
              </a:ext>
            </a:extLst>
          </p:cNvPr>
          <p:cNvCxnSpPr>
            <a:cxnSpLocks/>
            <a:endCxn id="3191" idx="0"/>
          </p:cNvCxnSpPr>
          <p:nvPr/>
        </p:nvCxnSpPr>
        <p:spPr>
          <a:xfrm>
            <a:off x="6487063" y="3805555"/>
            <a:ext cx="140352" cy="304274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94" name="TextBox 3193">
                <a:extLst>
                  <a:ext uri="{FF2B5EF4-FFF2-40B4-BE49-F238E27FC236}">
                    <a16:creationId xmlns:a16="http://schemas.microsoft.com/office/drawing/2014/main" id="{66D11407-F120-BBF8-08BB-709FAD345A78}"/>
                  </a:ext>
                </a:extLst>
              </p:cNvPr>
              <p:cNvSpPr txBox="1"/>
              <p:nvPr/>
            </p:nvSpPr>
            <p:spPr>
              <a:xfrm>
                <a:off x="6176695" y="3516697"/>
                <a:ext cx="5503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194" name="TextBox 3193">
                <a:extLst>
                  <a:ext uri="{FF2B5EF4-FFF2-40B4-BE49-F238E27FC236}">
                    <a16:creationId xmlns:a16="http://schemas.microsoft.com/office/drawing/2014/main" id="{66D11407-F120-BBF8-08BB-709FAD345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695" y="3516697"/>
                <a:ext cx="55038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5" name="Οβάλ 3194">
            <a:extLst>
              <a:ext uri="{FF2B5EF4-FFF2-40B4-BE49-F238E27FC236}">
                <a16:creationId xmlns:a16="http://schemas.microsoft.com/office/drawing/2014/main" id="{708ABDC9-3706-F52C-A6FC-6D5211DDD8C2}"/>
              </a:ext>
            </a:extLst>
          </p:cNvPr>
          <p:cNvSpPr/>
          <p:nvPr/>
        </p:nvSpPr>
        <p:spPr>
          <a:xfrm>
            <a:off x="6910035" y="4111807"/>
            <a:ext cx="167370" cy="168733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96" name="TextBox 3195">
                <a:extLst>
                  <a:ext uri="{FF2B5EF4-FFF2-40B4-BE49-F238E27FC236}">
                    <a16:creationId xmlns:a16="http://schemas.microsoft.com/office/drawing/2014/main" id="{7DBA1779-7590-168B-4324-E2F0AD4DAAEA}"/>
                  </a:ext>
                </a:extLst>
              </p:cNvPr>
              <p:cNvSpPr txBox="1"/>
              <p:nvPr/>
            </p:nvSpPr>
            <p:spPr>
              <a:xfrm>
                <a:off x="6465379" y="3834972"/>
                <a:ext cx="8229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sz="800" dirty="0"/>
              </a:p>
            </p:txBody>
          </p:sp>
        </mc:Choice>
        <mc:Fallback xmlns="">
          <p:sp>
            <p:nvSpPr>
              <p:cNvPr id="3196" name="TextBox 3195">
                <a:extLst>
                  <a:ext uri="{FF2B5EF4-FFF2-40B4-BE49-F238E27FC236}">
                    <a16:creationId xmlns:a16="http://schemas.microsoft.com/office/drawing/2014/main" id="{7DBA1779-7590-168B-4324-E2F0AD4DA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379" y="3834972"/>
                <a:ext cx="822960" cy="21544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97" name="Ευθύγραμμο βέλος σύνδεσης 3196">
            <a:extLst>
              <a:ext uri="{FF2B5EF4-FFF2-40B4-BE49-F238E27FC236}">
                <a16:creationId xmlns:a16="http://schemas.microsoft.com/office/drawing/2014/main" id="{936B6800-0A89-8682-40F9-2AE544724D76}"/>
              </a:ext>
            </a:extLst>
          </p:cNvPr>
          <p:cNvCxnSpPr>
            <a:cxnSpLocks/>
          </p:cNvCxnSpPr>
          <p:nvPr/>
        </p:nvCxnSpPr>
        <p:spPr>
          <a:xfrm flipH="1">
            <a:off x="6985159" y="3808317"/>
            <a:ext cx="161036" cy="306245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8" name="Οβάλ 3197">
            <a:extLst>
              <a:ext uri="{FF2B5EF4-FFF2-40B4-BE49-F238E27FC236}">
                <a16:creationId xmlns:a16="http://schemas.microsoft.com/office/drawing/2014/main" id="{EFDDB030-2C4A-F061-F7B5-2EA03BBD69B9}"/>
              </a:ext>
            </a:extLst>
          </p:cNvPr>
          <p:cNvSpPr/>
          <p:nvPr/>
        </p:nvSpPr>
        <p:spPr>
          <a:xfrm>
            <a:off x="7276523" y="4111807"/>
            <a:ext cx="167370" cy="168733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99" name="TextBox 3198">
                <a:extLst>
                  <a:ext uri="{FF2B5EF4-FFF2-40B4-BE49-F238E27FC236}">
                    <a16:creationId xmlns:a16="http://schemas.microsoft.com/office/drawing/2014/main" id="{644707FF-C994-CF12-FB13-3F3ACFC61552}"/>
                  </a:ext>
                </a:extLst>
              </p:cNvPr>
              <p:cNvSpPr txBox="1"/>
              <p:nvPr/>
            </p:nvSpPr>
            <p:spPr>
              <a:xfrm>
                <a:off x="7189955" y="3723452"/>
                <a:ext cx="55689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sz="800" dirty="0"/>
              </a:p>
            </p:txBody>
          </p:sp>
        </mc:Choice>
        <mc:Fallback xmlns="">
          <p:sp>
            <p:nvSpPr>
              <p:cNvPr id="3199" name="TextBox 3198">
                <a:extLst>
                  <a:ext uri="{FF2B5EF4-FFF2-40B4-BE49-F238E27FC236}">
                    <a16:creationId xmlns:a16="http://schemas.microsoft.com/office/drawing/2014/main" id="{644707FF-C994-CF12-FB13-3F3ACFC61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955" y="3723452"/>
                <a:ext cx="556895" cy="21544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00" name="Ευθύγραμμο βέλος σύνδεσης 3199">
            <a:extLst>
              <a:ext uri="{FF2B5EF4-FFF2-40B4-BE49-F238E27FC236}">
                <a16:creationId xmlns:a16="http://schemas.microsoft.com/office/drawing/2014/main" id="{6DC6674A-D7FA-F9D1-4E57-2D71B367F6CA}"/>
              </a:ext>
            </a:extLst>
          </p:cNvPr>
          <p:cNvCxnSpPr>
            <a:cxnSpLocks/>
            <a:endCxn id="3198" idx="0"/>
          </p:cNvCxnSpPr>
          <p:nvPr/>
        </p:nvCxnSpPr>
        <p:spPr>
          <a:xfrm>
            <a:off x="7219856" y="3807533"/>
            <a:ext cx="140352" cy="304274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01" name="TextBox 3200">
                <a:extLst>
                  <a:ext uri="{FF2B5EF4-FFF2-40B4-BE49-F238E27FC236}">
                    <a16:creationId xmlns:a16="http://schemas.microsoft.com/office/drawing/2014/main" id="{3CE28E06-DD08-A879-5980-284D3A4ED0F0}"/>
                  </a:ext>
                </a:extLst>
              </p:cNvPr>
              <p:cNvSpPr txBox="1"/>
              <p:nvPr/>
            </p:nvSpPr>
            <p:spPr>
              <a:xfrm>
                <a:off x="6909488" y="3518675"/>
                <a:ext cx="5503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201" name="TextBox 3200">
                <a:extLst>
                  <a:ext uri="{FF2B5EF4-FFF2-40B4-BE49-F238E27FC236}">
                    <a16:creationId xmlns:a16="http://schemas.microsoft.com/office/drawing/2014/main" id="{3CE28E06-DD08-A879-5980-284D3A4ED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488" y="3518675"/>
                <a:ext cx="550380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02" name="Οβάλ 3201">
            <a:extLst>
              <a:ext uri="{FF2B5EF4-FFF2-40B4-BE49-F238E27FC236}">
                <a16:creationId xmlns:a16="http://schemas.microsoft.com/office/drawing/2014/main" id="{C60A0C11-3A76-96B9-3672-394517D0400B}"/>
              </a:ext>
            </a:extLst>
          </p:cNvPr>
          <p:cNvSpPr/>
          <p:nvPr/>
        </p:nvSpPr>
        <p:spPr>
          <a:xfrm>
            <a:off x="7551643" y="4104078"/>
            <a:ext cx="167370" cy="168733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03" name="TextBox 3202">
                <a:extLst>
                  <a:ext uri="{FF2B5EF4-FFF2-40B4-BE49-F238E27FC236}">
                    <a16:creationId xmlns:a16="http://schemas.microsoft.com/office/drawing/2014/main" id="{6B9EC5C5-FCD8-676B-6CC4-313D6F0412FD}"/>
                  </a:ext>
                </a:extLst>
              </p:cNvPr>
              <p:cNvSpPr txBox="1"/>
              <p:nvPr/>
            </p:nvSpPr>
            <p:spPr>
              <a:xfrm>
                <a:off x="7057480" y="3812243"/>
                <a:ext cx="8229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sz="800" dirty="0"/>
              </a:p>
            </p:txBody>
          </p:sp>
        </mc:Choice>
        <mc:Fallback xmlns="">
          <p:sp>
            <p:nvSpPr>
              <p:cNvPr id="3203" name="TextBox 3202">
                <a:extLst>
                  <a:ext uri="{FF2B5EF4-FFF2-40B4-BE49-F238E27FC236}">
                    <a16:creationId xmlns:a16="http://schemas.microsoft.com/office/drawing/2014/main" id="{6B9EC5C5-FCD8-676B-6CC4-313D6F041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480" y="3812243"/>
                <a:ext cx="822960" cy="21544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04" name="Ευθύγραμμο βέλος σύνδεσης 3203">
            <a:extLst>
              <a:ext uri="{FF2B5EF4-FFF2-40B4-BE49-F238E27FC236}">
                <a16:creationId xmlns:a16="http://schemas.microsoft.com/office/drawing/2014/main" id="{DEF66DD5-0A49-D6B7-A716-48953328C408}"/>
              </a:ext>
            </a:extLst>
          </p:cNvPr>
          <p:cNvCxnSpPr>
            <a:cxnSpLocks/>
          </p:cNvCxnSpPr>
          <p:nvPr/>
        </p:nvCxnSpPr>
        <p:spPr>
          <a:xfrm flipH="1">
            <a:off x="7626767" y="3800588"/>
            <a:ext cx="161036" cy="306245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5" name="Οβάλ 3204">
            <a:extLst>
              <a:ext uri="{FF2B5EF4-FFF2-40B4-BE49-F238E27FC236}">
                <a16:creationId xmlns:a16="http://schemas.microsoft.com/office/drawing/2014/main" id="{A7E82703-0B33-BC25-A86F-5B5136876C05}"/>
              </a:ext>
            </a:extLst>
          </p:cNvPr>
          <p:cNvSpPr/>
          <p:nvPr/>
        </p:nvSpPr>
        <p:spPr>
          <a:xfrm>
            <a:off x="7918131" y="4104078"/>
            <a:ext cx="167370" cy="168733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06" name="TextBox 3205">
                <a:extLst>
                  <a:ext uri="{FF2B5EF4-FFF2-40B4-BE49-F238E27FC236}">
                    <a16:creationId xmlns:a16="http://schemas.microsoft.com/office/drawing/2014/main" id="{52D72FCD-BA29-F7AA-70C8-2C2D9EBFC7DD}"/>
                  </a:ext>
                </a:extLst>
              </p:cNvPr>
              <p:cNvSpPr txBox="1"/>
              <p:nvPr/>
            </p:nvSpPr>
            <p:spPr>
              <a:xfrm>
                <a:off x="7854143" y="3781763"/>
                <a:ext cx="55689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sz="800" dirty="0"/>
              </a:p>
            </p:txBody>
          </p:sp>
        </mc:Choice>
        <mc:Fallback xmlns="">
          <p:sp>
            <p:nvSpPr>
              <p:cNvPr id="3206" name="TextBox 3205">
                <a:extLst>
                  <a:ext uri="{FF2B5EF4-FFF2-40B4-BE49-F238E27FC236}">
                    <a16:creationId xmlns:a16="http://schemas.microsoft.com/office/drawing/2014/main" id="{52D72FCD-BA29-F7AA-70C8-2C2D9EBFC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143" y="3781763"/>
                <a:ext cx="556895" cy="21544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07" name="Ευθύγραμμο βέλος σύνδεσης 3206">
            <a:extLst>
              <a:ext uri="{FF2B5EF4-FFF2-40B4-BE49-F238E27FC236}">
                <a16:creationId xmlns:a16="http://schemas.microsoft.com/office/drawing/2014/main" id="{4F994F21-9A2F-1D3C-B1EC-613753F773F8}"/>
              </a:ext>
            </a:extLst>
          </p:cNvPr>
          <p:cNvCxnSpPr>
            <a:cxnSpLocks/>
            <a:endCxn id="3205" idx="0"/>
          </p:cNvCxnSpPr>
          <p:nvPr/>
        </p:nvCxnSpPr>
        <p:spPr>
          <a:xfrm>
            <a:off x="7861464" y="3799804"/>
            <a:ext cx="140352" cy="304274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08" name="TextBox 3207">
                <a:extLst>
                  <a:ext uri="{FF2B5EF4-FFF2-40B4-BE49-F238E27FC236}">
                    <a16:creationId xmlns:a16="http://schemas.microsoft.com/office/drawing/2014/main" id="{0E8183CB-CD75-B211-DC8B-A893969E10BD}"/>
                  </a:ext>
                </a:extLst>
              </p:cNvPr>
              <p:cNvSpPr txBox="1"/>
              <p:nvPr/>
            </p:nvSpPr>
            <p:spPr>
              <a:xfrm>
                <a:off x="7551096" y="3510946"/>
                <a:ext cx="5503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208" name="TextBox 3207">
                <a:extLst>
                  <a:ext uri="{FF2B5EF4-FFF2-40B4-BE49-F238E27FC236}">
                    <a16:creationId xmlns:a16="http://schemas.microsoft.com/office/drawing/2014/main" id="{0E8183CB-CD75-B211-DC8B-A893969E1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096" y="3510946"/>
                <a:ext cx="550380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09" name="Οβάλ 3208">
            <a:extLst>
              <a:ext uri="{FF2B5EF4-FFF2-40B4-BE49-F238E27FC236}">
                <a16:creationId xmlns:a16="http://schemas.microsoft.com/office/drawing/2014/main" id="{D521D56A-BFCD-25DE-9BEE-E4F8837C4A93}"/>
              </a:ext>
            </a:extLst>
          </p:cNvPr>
          <p:cNvSpPr/>
          <p:nvPr/>
        </p:nvSpPr>
        <p:spPr>
          <a:xfrm>
            <a:off x="8319792" y="4109829"/>
            <a:ext cx="167370" cy="168733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10" name="TextBox 3209">
                <a:extLst>
                  <a:ext uri="{FF2B5EF4-FFF2-40B4-BE49-F238E27FC236}">
                    <a16:creationId xmlns:a16="http://schemas.microsoft.com/office/drawing/2014/main" id="{364BDAB8-666F-3019-4F83-87D8D035C154}"/>
                  </a:ext>
                </a:extLst>
              </p:cNvPr>
              <p:cNvSpPr txBox="1"/>
              <p:nvPr/>
            </p:nvSpPr>
            <p:spPr>
              <a:xfrm>
                <a:off x="7848489" y="3861174"/>
                <a:ext cx="82296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sz="800" dirty="0"/>
              </a:p>
            </p:txBody>
          </p:sp>
        </mc:Choice>
        <mc:Fallback xmlns="">
          <p:sp>
            <p:nvSpPr>
              <p:cNvPr id="3210" name="TextBox 3209">
                <a:extLst>
                  <a:ext uri="{FF2B5EF4-FFF2-40B4-BE49-F238E27FC236}">
                    <a16:creationId xmlns:a16="http://schemas.microsoft.com/office/drawing/2014/main" id="{364BDAB8-666F-3019-4F83-87D8D035C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489" y="3861174"/>
                <a:ext cx="822960" cy="215444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11" name="Ευθύγραμμο βέλος σύνδεσης 3210">
            <a:extLst>
              <a:ext uri="{FF2B5EF4-FFF2-40B4-BE49-F238E27FC236}">
                <a16:creationId xmlns:a16="http://schemas.microsoft.com/office/drawing/2014/main" id="{9F23DC08-2CE2-1A49-B6FE-B14CEA5C12E0}"/>
              </a:ext>
            </a:extLst>
          </p:cNvPr>
          <p:cNvCxnSpPr>
            <a:cxnSpLocks/>
          </p:cNvCxnSpPr>
          <p:nvPr/>
        </p:nvCxnSpPr>
        <p:spPr>
          <a:xfrm flipH="1">
            <a:off x="8394916" y="3806339"/>
            <a:ext cx="161036" cy="306245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2" name="Οβάλ 3211">
            <a:extLst>
              <a:ext uri="{FF2B5EF4-FFF2-40B4-BE49-F238E27FC236}">
                <a16:creationId xmlns:a16="http://schemas.microsoft.com/office/drawing/2014/main" id="{129DCDA2-804F-06C2-F499-3D89F84750C5}"/>
              </a:ext>
            </a:extLst>
          </p:cNvPr>
          <p:cNvSpPr/>
          <p:nvPr/>
        </p:nvSpPr>
        <p:spPr>
          <a:xfrm>
            <a:off x="8686280" y="4109829"/>
            <a:ext cx="167370" cy="168733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13" name="TextBox 3212">
                <a:extLst>
                  <a:ext uri="{FF2B5EF4-FFF2-40B4-BE49-F238E27FC236}">
                    <a16:creationId xmlns:a16="http://schemas.microsoft.com/office/drawing/2014/main" id="{80242BEC-1C2F-D530-32AC-6F9F30B1BA05}"/>
                  </a:ext>
                </a:extLst>
              </p:cNvPr>
              <p:cNvSpPr txBox="1"/>
              <p:nvPr/>
            </p:nvSpPr>
            <p:spPr>
              <a:xfrm>
                <a:off x="8611162" y="3734174"/>
                <a:ext cx="55689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sz="800" dirty="0"/>
              </a:p>
            </p:txBody>
          </p:sp>
        </mc:Choice>
        <mc:Fallback xmlns="">
          <p:sp>
            <p:nvSpPr>
              <p:cNvPr id="3213" name="TextBox 3212">
                <a:extLst>
                  <a:ext uri="{FF2B5EF4-FFF2-40B4-BE49-F238E27FC236}">
                    <a16:creationId xmlns:a16="http://schemas.microsoft.com/office/drawing/2014/main" id="{80242BEC-1C2F-D530-32AC-6F9F30B1B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162" y="3734174"/>
                <a:ext cx="556895" cy="21544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14" name="Ευθύγραμμο βέλος σύνδεσης 3213">
            <a:extLst>
              <a:ext uri="{FF2B5EF4-FFF2-40B4-BE49-F238E27FC236}">
                <a16:creationId xmlns:a16="http://schemas.microsoft.com/office/drawing/2014/main" id="{466DBA4B-CEC5-6436-6366-1A928A15CD27}"/>
              </a:ext>
            </a:extLst>
          </p:cNvPr>
          <p:cNvCxnSpPr>
            <a:cxnSpLocks/>
            <a:endCxn id="3212" idx="0"/>
          </p:cNvCxnSpPr>
          <p:nvPr/>
        </p:nvCxnSpPr>
        <p:spPr>
          <a:xfrm>
            <a:off x="8629613" y="3805555"/>
            <a:ext cx="140352" cy="304274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15" name="TextBox 3214">
                <a:extLst>
                  <a:ext uri="{FF2B5EF4-FFF2-40B4-BE49-F238E27FC236}">
                    <a16:creationId xmlns:a16="http://schemas.microsoft.com/office/drawing/2014/main" id="{1A4BCAF8-3425-51EB-A336-6BF4B7810445}"/>
                  </a:ext>
                </a:extLst>
              </p:cNvPr>
              <p:cNvSpPr txBox="1"/>
              <p:nvPr/>
            </p:nvSpPr>
            <p:spPr>
              <a:xfrm>
                <a:off x="8319245" y="3516697"/>
                <a:ext cx="5503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215" name="TextBox 3214">
                <a:extLst>
                  <a:ext uri="{FF2B5EF4-FFF2-40B4-BE49-F238E27FC236}">
                    <a16:creationId xmlns:a16="http://schemas.microsoft.com/office/drawing/2014/main" id="{1A4BCAF8-3425-51EB-A336-6BF4B7810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245" y="3516697"/>
                <a:ext cx="550380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3" name="TextBox 3222">
                <a:extLst>
                  <a:ext uri="{FF2B5EF4-FFF2-40B4-BE49-F238E27FC236}">
                    <a16:creationId xmlns:a16="http://schemas.microsoft.com/office/drawing/2014/main" id="{71F5FCDC-8523-A163-526E-24F8A6E73D58}"/>
                  </a:ext>
                </a:extLst>
              </p:cNvPr>
              <p:cNvSpPr txBox="1"/>
              <p:nvPr/>
            </p:nvSpPr>
            <p:spPr>
              <a:xfrm>
                <a:off x="1143000" y="2989790"/>
                <a:ext cx="822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2400" dirty="0"/>
              </a:p>
            </p:txBody>
          </p:sp>
        </mc:Choice>
        <mc:Fallback xmlns="">
          <p:sp>
            <p:nvSpPr>
              <p:cNvPr id="3223" name="TextBox 3222">
                <a:extLst>
                  <a:ext uri="{FF2B5EF4-FFF2-40B4-BE49-F238E27FC236}">
                    <a16:creationId xmlns:a16="http://schemas.microsoft.com/office/drawing/2014/main" id="{71F5FCDC-8523-A163-526E-24F8A6E73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989790"/>
                <a:ext cx="822960" cy="461665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4" name="TextBox 3223">
                <a:extLst>
                  <a:ext uri="{FF2B5EF4-FFF2-40B4-BE49-F238E27FC236}">
                    <a16:creationId xmlns:a16="http://schemas.microsoft.com/office/drawing/2014/main" id="{D86B6499-6E3A-AEAE-4184-AD9DF620A6CF}"/>
                  </a:ext>
                </a:extLst>
              </p:cNvPr>
              <p:cNvSpPr txBox="1"/>
              <p:nvPr/>
            </p:nvSpPr>
            <p:spPr>
              <a:xfrm>
                <a:off x="2300034" y="2965634"/>
                <a:ext cx="822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2400" dirty="0"/>
              </a:p>
            </p:txBody>
          </p:sp>
        </mc:Choice>
        <mc:Fallback xmlns="">
          <p:sp>
            <p:nvSpPr>
              <p:cNvPr id="3224" name="TextBox 3223">
                <a:extLst>
                  <a:ext uri="{FF2B5EF4-FFF2-40B4-BE49-F238E27FC236}">
                    <a16:creationId xmlns:a16="http://schemas.microsoft.com/office/drawing/2014/main" id="{D86B6499-6E3A-AEAE-4184-AD9DF620A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034" y="2965634"/>
                <a:ext cx="822960" cy="46166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5" name="TextBox 3224">
                <a:extLst>
                  <a:ext uri="{FF2B5EF4-FFF2-40B4-BE49-F238E27FC236}">
                    <a16:creationId xmlns:a16="http://schemas.microsoft.com/office/drawing/2014/main" id="{F2504452-4DDC-80BB-6EC3-E9BC170E0898}"/>
                  </a:ext>
                </a:extLst>
              </p:cNvPr>
              <p:cNvSpPr txBox="1"/>
              <p:nvPr/>
            </p:nvSpPr>
            <p:spPr>
              <a:xfrm>
                <a:off x="3275636" y="2985967"/>
                <a:ext cx="822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2400" dirty="0"/>
              </a:p>
            </p:txBody>
          </p:sp>
        </mc:Choice>
        <mc:Fallback xmlns="">
          <p:sp>
            <p:nvSpPr>
              <p:cNvPr id="3225" name="TextBox 3224">
                <a:extLst>
                  <a:ext uri="{FF2B5EF4-FFF2-40B4-BE49-F238E27FC236}">
                    <a16:creationId xmlns:a16="http://schemas.microsoft.com/office/drawing/2014/main" id="{F2504452-4DDC-80BB-6EC3-E9BC170E0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636" y="2985967"/>
                <a:ext cx="822960" cy="46166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6" name="TextBox 3225">
                <a:extLst>
                  <a:ext uri="{FF2B5EF4-FFF2-40B4-BE49-F238E27FC236}">
                    <a16:creationId xmlns:a16="http://schemas.microsoft.com/office/drawing/2014/main" id="{6E35F10D-A662-600A-FD9C-41EAC85B97E4}"/>
                  </a:ext>
                </a:extLst>
              </p:cNvPr>
              <p:cNvSpPr txBox="1"/>
              <p:nvPr/>
            </p:nvSpPr>
            <p:spPr>
              <a:xfrm>
                <a:off x="4443236" y="2971034"/>
                <a:ext cx="822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2400" dirty="0"/>
              </a:p>
            </p:txBody>
          </p:sp>
        </mc:Choice>
        <mc:Fallback xmlns="">
          <p:sp>
            <p:nvSpPr>
              <p:cNvPr id="3226" name="TextBox 3225">
                <a:extLst>
                  <a:ext uri="{FF2B5EF4-FFF2-40B4-BE49-F238E27FC236}">
                    <a16:creationId xmlns:a16="http://schemas.microsoft.com/office/drawing/2014/main" id="{6E35F10D-A662-600A-FD9C-41EAC85B9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236" y="2971034"/>
                <a:ext cx="822960" cy="46166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7" name="TextBox 3226">
                <a:extLst>
                  <a:ext uri="{FF2B5EF4-FFF2-40B4-BE49-F238E27FC236}">
                    <a16:creationId xmlns:a16="http://schemas.microsoft.com/office/drawing/2014/main" id="{D40176EB-4C6A-CE58-A2B8-755DF36ADCFD}"/>
                  </a:ext>
                </a:extLst>
              </p:cNvPr>
              <p:cNvSpPr txBox="1"/>
              <p:nvPr/>
            </p:nvSpPr>
            <p:spPr>
              <a:xfrm>
                <a:off x="5346052" y="2971034"/>
                <a:ext cx="822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2400" dirty="0"/>
              </a:p>
            </p:txBody>
          </p:sp>
        </mc:Choice>
        <mc:Fallback xmlns="">
          <p:sp>
            <p:nvSpPr>
              <p:cNvPr id="3227" name="TextBox 3226">
                <a:extLst>
                  <a:ext uri="{FF2B5EF4-FFF2-40B4-BE49-F238E27FC236}">
                    <a16:creationId xmlns:a16="http://schemas.microsoft.com/office/drawing/2014/main" id="{D40176EB-4C6A-CE58-A2B8-755DF36AD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052" y="2971034"/>
                <a:ext cx="822960" cy="461665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8" name="TextBox 3227">
                <a:extLst>
                  <a:ext uri="{FF2B5EF4-FFF2-40B4-BE49-F238E27FC236}">
                    <a16:creationId xmlns:a16="http://schemas.microsoft.com/office/drawing/2014/main" id="{0A7E033C-BF8C-2BAB-DB92-32B5A3FE7D50}"/>
                  </a:ext>
                </a:extLst>
              </p:cNvPr>
              <p:cNvSpPr txBox="1"/>
              <p:nvPr/>
            </p:nvSpPr>
            <p:spPr>
              <a:xfrm>
                <a:off x="6478630" y="2972340"/>
                <a:ext cx="822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2400" dirty="0"/>
              </a:p>
            </p:txBody>
          </p:sp>
        </mc:Choice>
        <mc:Fallback xmlns="">
          <p:sp>
            <p:nvSpPr>
              <p:cNvPr id="3228" name="TextBox 3227">
                <a:extLst>
                  <a:ext uri="{FF2B5EF4-FFF2-40B4-BE49-F238E27FC236}">
                    <a16:creationId xmlns:a16="http://schemas.microsoft.com/office/drawing/2014/main" id="{0A7E033C-BF8C-2BAB-DB92-32B5A3FE7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630" y="2972340"/>
                <a:ext cx="822960" cy="461665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9" name="TextBox 3228">
                <a:extLst>
                  <a:ext uri="{FF2B5EF4-FFF2-40B4-BE49-F238E27FC236}">
                    <a16:creationId xmlns:a16="http://schemas.microsoft.com/office/drawing/2014/main" id="{8C90BDD6-C3CB-413E-FACF-C82735555860}"/>
                  </a:ext>
                </a:extLst>
              </p:cNvPr>
              <p:cNvSpPr txBox="1"/>
              <p:nvPr/>
            </p:nvSpPr>
            <p:spPr>
              <a:xfrm>
                <a:off x="7257571" y="2982466"/>
                <a:ext cx="822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2400" dirty="0"/>
              </a:p>
            </p:txBody>
          </p:sp>
        </mc:Choice>
        <mc:Fallback xmlns="">
          <p:sp>
            <p:nvSpPr>
              <p:cNvPr id="3229" name="TextBox 3228">
                <a:extLst>
                  <a:ext uri="{FF2B5EF4-FFF2-40B4-BE49-F238E27FC236}">
                    <a16:creationId xmlns:a16="http://schemas.microsoft.com/office/drawing/2014/main" id="{8C90BDD6-C3CB-413E-FACF-C82735555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571" y="2982466"/>
                <a:ext cx="822960" cy="461665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0" name="TextBox 3229">
                <a:extLst>
                  <a:ext uri="{FF2B5EF4-FFF2-40B4-BE49-F238E27FC236}">
                    <a16:creationId xmlns:a16="http://schemas.microsoft.com/office/drawing/2014/main" id="{7EA0181C-7708-6C34-6F08-E469FCBAD08C}"/>
                  </a:ext>
                </a:extLst>
              </p:cNvPr>
              <p:cNvSpPr txBox="1"/>
              <p:nvPr/>
            </p:nvSpPr>
            <p:spPr>
              <a:xfrm>
                <a:off x="8266019" y="3006348"/>
                <a:ext cx="822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2400" dirty="0"/>
              </a:p>
            </p:txBody>
          </p:sp>
        </mc:Choice>
        <mc:Fallback xmlns="">
          <p:sp>
            <p:nvSpPr>
              <p:cNvPr id="3230" name="TextBox 3229">
                <a:extLst>
                  <a:ext uri="{FF2B5EF4-FFF2-40B4-BE49-F238E27FC236}">
                    <a16:creationId xmlns:a16="http://schemas.microsoft.com/office/drawing/2014/main" id="{7EA0181C-7708-6C34-6F08-E469FCBAD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019" y="3006348"/>
                <a:ext cx="822960" cy="461665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31" name="Ευθύγραμμο βέλος σύνδεσης 3230">
            <a:extLst>
              <a:ext uri="{FF2B5EF4-FFF2-40B4-BE49-F238E27FC236}">
                <a16:creationId xmlns:a16="http://schemas.microsoft.com/office/drawing/2014/main" id="{36BD12CC-A2FB-A37C-E27E-7BA269BBE01D}"/>
              </a:ext>
            </a:extLst>
          </p:cNvPr>
          <p:cNvCxnSpPr>
            <a:cxnSpLocks/>
          </p:cNvCxnSpPr>
          <p:nvPr/>
        </p:nvCxnSpPr>
        <p:spPr>
          <a:xfrm flipH="1">
            <a:off x="849496" y="2156243"/>
            <a:ext cx="19735" cy="220239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34" name="TextBox 3233">
                <a:extLst>
                  <a:ext uri="{FF2B5EF4-FFF2-40B4-BE49-F238E27FC236}">
                    <a16:creationId xmlns:a16="http://schemas.microsoft.com/office/drawing/2014/main" id="{1135DD53-39D0-0615-0C76-D3A556B8EAA1}"/>
                  </a:ext>
                </a:extLst>
              </p:cNvPr>
              <p:cNvSpPr txBox="1"/>
              <p:nvPr/>
            </p:nvSpPr>
            <p:spPr>
              <a:xfrm>
                <a:off x="-66585" y="3068802"/>
                <a:ext cx="103232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6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3234" name="TextBox 3233">
                <a:extLst>
                  <a:ext uri="{FF2B5EF4-FFF2-40B4-BE49-F238E27FC236}">
                    <a16:creationId xmlns:a16="http://schemas.microsoft.com/office/drawing/2014/main" id="{1135DD53-39D0-0615-0C76-D3A556B8E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585" y="3068802"/>
                <a:ext cx="1032329" cy="338554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740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2B4ED135-7757-63C3-5BA2-DC62D74BE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1C148633-031A-0154-17BC-1A6EC144D5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580" y="324896"/>
            <a:ext cx="8382000" cy="47339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Branch &amp; Bound: </a:t>
            </a:r>
            <a:r>
              <a:rPr lang="en-US" dirty="0"/>
              <a:t>Tree Search</a:t>
            </a:r>
            <a:br>
              <a:rPr lang="en-US" dirty="0">
                <a:latin typeface="Montserrat" panose="00000500000000000000" pitchFamily="2" charset="0"/>
              </a:rPr>
            </a:br>
            <a:endParaRPr lang="en-US" dirty="0"/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1846BF2A-642B-93C7-4A17-108EA28C0F08}"/>
              </a:ext>
            </a:extLst>
          </p:cNvPr>
          <p:cNvGrpSpPr/>
          <p:nvPr/>
        </p:nvGrpSpPr>
        <p:grpSpPr>
          <a:xfrm>
            <a:off x="1611150" y="767396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F53E535E-4895-CF2D-0BF2-15C2C23168C0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BAC41502-DDB9-C35C-F0C2-55A551A5F562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BE2B8502-4618-8AF8-2ECF-85FCA9B4005F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8CDE2942-A714-8DE5-D866-D1A543D7AE51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1E495E21-F578-A1F3-4A4E-ADCDEE0A8C77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31">
            <a:extLst>
              <a:ext uri="{FF2B5EF4-FFF2-40B4-BE49-F238E27FC236}">
                <a16:creationId xmlns:a16="http://schemas.microsoft.com/office/drawing/2014/main" id="{45A154AC-2D20-6C02-20F2-CB791FAB7444}"/>
              </a:ext>
            </a:extLst>
          </p:cNvPr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2D4D0CA8-DCFE-F41D-CCCE-7ACF9841222E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6B811665-B920-9BC5-D681-5D9F0FEBFB86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2D94023E-069F-D1B4-6130-310F80DD0E77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EC3AC121-4906-AEDC-D9FB-ADC2B1AA9E64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151;p28">
            <a:extLst>
              <a:ext uri="{FF2B5EF4-FFF2-40B4-BE49-F238E27FC236}">
                <a16:creationId xmlns:a16="http://schemas.microsoft.com/office/drawing/2014/main" id="{303F1801-02D6-8B64-503C-B7789E38C07F}"/>
              </a:ext>
            </a:extLst>
          </p:cNvPr>
          <p:cNvSpPr txBox="1">
            <a:spLocks/>
          </p:cNvSpPr>
          <p:nvPr/>
        </p:nvSpPr>
        <p:spPr>
          <a:xfrm>
            <a:off x="691410" y="935750"/>
            <a:ext cx="7700750" cy="350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Depth First Search: </a:t>
            </a:r>
          </a:p>
          <a:p>
            <a:pPr marL="0" indent="0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- Uses a Stack for node expansion</a:t>
            </a:r>
          </a:p>
          <a:p>
            <a:pPr marL="0" indent="0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- Objective Function Value is computed after a node is</a:t>
            </a:r>
          </a:p>
          <a:p>
            <a:pPr marL="0" indent="0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 pushed onto the stack</a:t>
            </a:r>
          </a:p>
          <a:p>
            <a:pPr marL="0" indent="0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- Two Variants:     a) Expand 0</a:t>
            </a:r>
          </a:p>
          <a:p>
            <a:pPr marL="0" indent="0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		     b) Expand 1 </a:t>
            </a:r>
          </a:p>
          <a:p>
            <a:pPr marL="0" indent="0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9052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B967F55F-730C-589B-4761-A2FB45F70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629A9083-04F8-EA9F-C81A-3DBBE74CB6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580" y="324896"/>
            <a:ext cx="8382000" cy="47339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Branch &amp; Bound: </a:t>
            </a:r>
            <a:r>
              <a:rPr lang="en-US" dirty="0"/>
              <a:t>Tree Search – DFS 0</a:t>
            </a:r>
            <a:br>
              <a:rPr lang="en-US" dirty="0">
                <a:latin typeface="Montserrat" panose="00000500000000000000" pitchFamily="2" charset="0"/>
              </a:rPr>
            </a:br>
            <a:endParaRPr lang="en-US" dirty="0"/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3B1F42EC-9702-4C54-E2FE-4AA45FF895A8}"/>
              </a:ext>
            </a:extLst>
          </p:cNvPr>
          <p:cNvGrpSpPr/>
          <p:nvPr/>
        </p:nvGrpSpPr>
        <p:grpSpPr>
          <a:xfrm>
            <a:off x="1611150" y="767396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C7CE163D-0874-77A7-7E15-D773A6B6BED4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C1E02112-2B20-6740-BE07-D7AB631F4C80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CBAE5662-9CA3-C986-F855-80C6ED13B35F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F2423532-CDDA-8E51-65D7-E55E935734D0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7594B0D0-A863-0609-F0C1-524714A5D93D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31">
            <a:extLst>
              <a:ext uri="{FF2B5EF4-FFF2-40B4-BE49-F238E27FC236}">
                <a16:creationId xmlns:a16="http://schemas.microsoft.com/office/drawing/2014/main" id="{AB7D6478-3342-0347-15AD-7A549FB84DD8}"/>
              </a:ext>
            </a:extLst>
          </p:cNvPr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AE29FF25-61E9-9F83-C066-BAF5B16DE2AC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FBB42277-6F66-9195-1DD3-B0BA7F9BE036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10ED11D2-1385-311A-A598-3DE5D2D871F6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2472FB79-2E96-D0FA-A34D-066C1C4F54EB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Οβάλ 1">
            <a:extLst>
              <a:ext uri="{FF2B5EF4-FFF2-40B4-BE49-F238E27FC236}">
                <a16:creationId xmlns:a16="http://schemas.microsoft.com/office/drawing/2014/main" id="{A1A1FF5F-A29A-667F-9AF4-F350DFA3F325}"/>
              </a:ext>
            </a:extLst>
          </p:cNvPr>
          <p:cNvSpPr/>
          <p:nvPr/>
        </p:nvSpPr>
        <p:spPr>
          <a:xfrm>
            <a:off x="4290404" y="1048233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800" dirty="0">
              <a:solidFill>
                <a:srgbClr val="4E5EA3"/>
              </a:solidFill>
            </a:endParaRPr>
          </a:p>
        </p:txBody>
      </p:sp>
      <p:cxnSp>
        <p:nvCxnSpPr>
          <p:cNvPr id="3" name="Ευθύγραμμο βέλος σύνδεσης 2">
            <a:extLst>
              <a:ext uri="{FF2B5EF4-FFF2-40B4-BE49-F238E27FC236}">
                <a16:creationId xmlns:a16="http://schemas.microsoft.com/office/drawing/2014/main" id="{795437F1-8CC8-D5E2-AC18-44EE35531ED8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2460608" y="1526074"/>
            <a:ext cx="1912273" cy="325586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Ευθύγραμμο βέλος σύνδεσης 3">
            <a:extLst>
              <a:ext uri="{FF2B5EF4-FFF2-40B4-BE49-F238E27FC236}">
                <a16:creationId xmlns:a16="http://schemas.microsoft.com/office/drawing/2014/main" id="{1BBA936D-C469-9B63-FEA5-D86D29657C93}"/>
              </a:ext>
            </a:extLst>
          </p:cNvPr>
          <p:cNvCxnSpPr>
            <a:cxnSpLocks/>
            <a:stCxn id="2" idx="5"/>
            <a:endCxn id="12" idx="0"/>
          </p:cNvCxnSpPr>
          <p:nvPr/>
        </p:nvCxnSpPr>
        <p:spPr>
          <a:xfrm>
            <a:off x="4771118" y="1526074"/>
            <a:ext cx="2052422" cy="315494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4D1463-FDE3-6510-3877-EE57EDEBC59D}"/>
                  </a:ext>
                </a:extLst>
              </p:cNvPr>
              <p:cNvSpPr txBox="1"/>
              <p:nvPr/>
            </p:nvSpPr>
            <p:spPr>
              <a:xfrm>
                <a:off x="3069207" y="1362085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4D1463-FDE3-6510-3877-EE57EDEBC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207" y="1362085"/>
                <a:ext cx="822960" cy="307777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01A1EC-7A4B-C357-C0D9-924101828F84}"/>
                  </a:ext>
                </a:extLst>
              </p:cNvPr>
              <p:cNvSpPr txBox="1"/>
              <p:nvPr/>
            </p:nvSpPr>
            <p:spPr>
              <a:xfrm>
                <a:off x="5251832" y="1276135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01A1EC-7A4B-C357-C0D9-924101828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832" y="1276135"/>
                <a:ext cx="822960" cy="30777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Οβάλ 6">
            <a:extLst>
              <a:ext uri="{FF2B5EF4-FFF2-40B4-BE49-F238E27FC236}">
                <a16:creationId xmlns:a16="http://schemas.microsoft.com/office/drawing/2014/main" id="{ADA54708-F2CE-922A-E306-E3BAC4F797AC}"/>
              </a:ext>
            </a:extLst>
          </p:cNvPr>
          <p:cNvSpPr/>
          <p:nvPr/>
        </p:nvSpPr>
        <p:spPr>
          <a:xfrm>
            <a:off x="2179012" y="1851660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cxnSp>
        <p:nvCxnSpPr>
          <p:cNvPr id="8" name="Ευθύγραμμο βέλος σύνδεσης 7">
            <a:extLst>
              <a:ext uri="{FF2B5EF4-FFF2-40B4-BE49-F238E27FC236}">
                <a16:creationId xmlns:a16="http://schemas.microsoft.com/office/drawing/2014/main" id="{87AF567E-DB20-0129-25BA-C20AEBA6D7A4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1668150" y="2329501"/>
            <a:ext cx="593339" cy="242249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Ευθύγραμμο βέλος σύνδεσης 8">
            <a:extLst>
              <a:ext uri="{FF2B5EF4-FFF2-40B4-BE49-F238E27FC236}">
                <a16:creationId xmlns:a16="http://schemas.microsoft.com/office/drawing/2014/main" id="{F4A3D85E-D71B-A042-4E51-247A7D45472E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59726" y="2329501"/>
            <a:ext cx="516290" cy="242249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AF0108-0C05-1E61-6FED-DC17B5CA7D92}"/>
                  </a:ext>
                </a:extLst>
              </p:cNvPr>
              <p:cNvSpPr txBox="1"/>
              <p:nvPr/>
            </p:nvSpPr>
            <p:spPr>
              <a:xfrm>
                <a:off x="1277815" y="2131572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AF0108-0C05-1E61-6FED-DC17B5CA7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815" y="2131572"/>
                <a:ext cx="822960" cy="307777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046E4C-DA21-FEEA-14C4-6ACCB86E5821}"/>
                  </a:ext>
                </a:extLst>
              </p:cNvPr>
              <p:cNvSpPr txBox="1"/>
              <p:nvPr/>
            </p:nvSpPr>
            <p:spPr>
              <a:xfrm>
                <a:off x="2820440" y="2110376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046E4C-DA21-FEEA-14C4-6ACCB86E5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440" y="2110376"/>
                <a:ext cx="822960" cy="307777"/>
              </a:xfrm>
              <a:prstGeom prst="rect">
                <a:avLst/>
              </a:prstGeom>
              <a:blipFill>
                <a:blip r:embed="rId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Οβάλ 11">
            <a:extLst>
              <a:ext uri="{FF2B5EF4-FFF2-40B4-BE49-F238E27FC236}">
                <a16:creationId xmlns:a16="http://schemas.microsoft.com/office/drawing/2014/main" id="{9DDD5954-C720-66D1-DF7D-474A316C0BE4}"/>
              </a:ext>
            </a:extLst>
          </p:cNvPr>
          <p:cNvSpPr/>
          <p:nvPr/>
        </p:nvSpPr>
        <p:spPr>
          <a:xfrm>
            <a:off x="6541944" y="1841568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cxnSp>
        <p:nvCxnSpPr>
          <p:cNvPr id="13" name="Ευθύγραμμο βέλος σύνδεσης 12">
            <a:extLst>
              <a:ext uri="{FF2B5EF4-FFF2-40B4-BE49-F238E27FC236}">
                <a16:creationId xmlns:a16="http://schemas.microsoft.com/office/drawing/2014/main" id="{27376ABA-B056-DA82-D015-C48845BA4CDE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6031082" y="2319409"/>
            <a:ext cx="593339" cy="242249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Ευθύγραμμο βέλος σύνδεσης 13">
            <a:extLst>
              <a:ext uri="{FF2B5EF4-FFF2-40B4-BE49-F238E27FC236}">
                <a16:creationId xmlns:a16="http://schemas.microsoft.com/office/drawing/2014/main" id="{6ABDC26B-05D1-46D1-284B-90EA66FE9A19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7022658" y="2319409"/>
            <a:ext cx="516290" cy="242249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B543CE-5584-B416-7F7C-19956E3BE83B}"/>
                  </a:ext>
                </a:extLst>
              </p:cNvPr>
              <p:cNvSpPr txBox="1"/>
              <p:nvPr/>
            </p:nvSpPr>
            <p:spPr>
              <a:xfrm>
                <a:off x="5640747" y="2121480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B543CE-5584-B416-7F7C-19956E3BE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747" y="2121480"/>
                <a:ext cx="822960" cy="307777"/>
              </a:xfrm>
              <a:prstGeom prst="rect">
                <a:avLst/>
              </a:prstGeom>
              <a:blipFill>
                <a:blip r:embed="rId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ECF6F01-9D13-BE89-B62C-7633F764ABD8}"/>
                  </a:ext>
                </a:extLst>
              </p:cNvPr>
              <p:cNvSpPr txBox="1"/>
              <p:nvPr/>
            </p:nvSpPr>
            <p:spPr>
              <a:xfrm>
                <a:off x="7183372" y="2100284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ECF6F01-9D13-BE89-B62C-7633F764A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372" y="2100284"/>
                <a:ext cx="822960" cy="307777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Οβάλ 16">
            <a:extLst>
              <a:ext uri="{FF2B5EF4-FFF2-40B4-BE49-F238E27FC236}">
                <a16:creationId xmlns:a16="http://schemas.microsoft.com/office/drawing/2014/main" id="{30AD89AE-F5C7-2DEE-C524-F42722867A18}"/>
              </a:ext>
            </a:extLst>
          </p:cNvPr>
          <p:cNvSpPr/>
          <p:nvPr/>
        </p:nvSpPr>
        <p:spPr>
          <a:xfrm>
            <a:off x="1323456" y="2561658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sp>
        <p:nvSpPr>
          <p:cNvPr id="18" name="Οβάλ 17">
            <a:extLst>
              <a:ext uri="{FF2B5EF4-FFF2-40B4-BE49-F238E27FC236}">
                <a16:creationId xmlns:a16="http://schemas.microsoft.com/office/drawing/2014/main" id="{7C4678FE-A5D8-3888-01AC-544836E93F74}"/>
              </a:ext>
            </a:extLst>
          </p:cNvPr>
          <p:cNvSpPr/>
          <p:nvPr/>
        </p:nvSpPr>
        <p:spPr>
          <a:xfrm>
            <a:off x="3003160" y="2561658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sp>
        <p:nvSpPr>
          <p:cNvPr id="19" name="Οβάλ 18">
            <a:extLst>
              <a:ext uri="{FF2B5EF4-FFF2-40B4-BE49-F238E27FC236}">
                <a16:creationId xmlns:a16="http://schemas.microsoft.com/office/drawing/2014/main" id="{4D7A98BD-5445-F632-0EFF-DED65AB08F45}"/>
              </a:ext>
            </a:extLst>
          </p:cNvPr>
          <p:cNvSpPr/>
          <p:nvPr/>
        </p:nvSpPr>
        <p:spPr>
          <a:xfrm>
            <a:off x="5663312" y="2554800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sp>
        <p:nvSpPr>
          <p:cNvPr id="20" name="Οβάλ 19">
            <a:extLst>
              <a:ext uri="{FF2B5EF4-FFF2-40B4-BE49-F238E27FC236}">
                <a16:creationId xmlns:a16="http://schemas.microsoft.com/office/drawing/2014/main" id="{F6848190-C430-54E8-6404-ED96D394D43E}"/>
              </a:ext>
            </a:extLst>
          </p:cNvPr>
          <p:cNvSpPr/>
          <p:nvPr/>
        </p:nvSpPr>
        <p:spPr>
          <a:xfrm>
            <a:off x="7373994" y="2547942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cxnSp>
        <p:nvCxnSpPr>
          <p:cNvPr id="22" name="Ευθύγραμμο βέλος σύνδεσης 21">
            <a:extLst>
              <a:ext uri="{FF2B5EF4-FFF2-40B4-BE49-F238E27FC236}">
                <a16:creationId xmlns:a16="http://schemas.microsoft.com/office/drawing/2014/main" id="{3C49E508-EEFD-2AC0-2676-95AD9DFDAE36}"/>
              </a:ext>
            </a:extLst>
          </p:cNvPr>
          <p:cNvCxnSpPr>
            <a:cxnSpLocks/>
            <a:stCxn id="17" idx="3"/>
          </p:cNvCxnSpPr>
          <p:nvPr/>
        </p:nvCxnSpPr>
        <p:spPr>
          <a:xfrm flipH="1">
            <a:off x="999744" y="3039499"/>
            <a:ext cx="406189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Ευθύγραμμο βέλος σύνδεσης 22">
            <a:extLst>
              <a:ext uri="{FF2B5EF4-FFF2-40B4-BE49-F238E27FC236}">
                <a16:creationId xmlns:a16="http://schemas.microsoft.com/office/drawing/2014/main" id="{4EF435B7-3E7B-4AC2-D70A-90F8D46A8D0F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1804170" y="3039499"/>
            <a:ext cx="402835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Ευθύγραμμο βέλος σύνδεσης 23">
            <a:extLst>
              <a:ext uri="{FF2B5EF4-FFF2-40B4-BE49-F238E27FC236}">
                <a16:creationId xmlns:a16="http://schemas.microsoft.com/office/drawing/2014/main" id="{A5B9531A-CEA3-55D4-9721-EFB6F6C6DC18}"/>
              </a:ext>
            </a:extLst>
          </p:cNvPr>
          <p:cNvCxnSpPr>
            <a:cxnSpLocks/>
          </p:cNvCxnSpPr>
          <p:nvPr/>
        </p:nvCxnSpPr>
        <p:spPr>
          <a:xfrm flipH="1">
            <a:off x="2684906" y="3049591"/>
            <a:ext cx="406189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Ευθύγραμμο βέλος σύνδεσης 24">
            <a:extLst>
              <a:ext uri="{FF2B5EF4-FFF2-40B4-BE49-F238E27FC236}">
                <a16:creationId xmlns:a16="http://schemas.microsoft.com/office/drawing/2014/main" id="{56FCF031-13CF-EFA2-0DD8-12D5416524A8}"/>
              </a:ext>
            </a:extLst>
          </p:cNvPr>
          <p:cNvCxnSpPr>
            <a:cxnSpLocks/>
          </p:cNvCxnSpPr>
          <p:nvPr/>
        </p:nvCxnSpPr>
        <p:spPr>
          <a:xfrm>
            <a:off x="3489332" y="3049591"/>
            <a:ext cx="402835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Ευθύγραμμο βέλος σύνδεσης 25">
            <a:extLst>
              <a:ext uri="{FF2B5EF4-FFF2-40B4-BE49-F238E27FC236}">
                <a16:creationId xmlns:a16="http://schemas.microsoft.com/office/drawing/2014/main" id="{CE37349E-1947-7917-DFF1-258C24F175C5}"/>
              </a:ext>
            </a:extLst>
          </p:cNvPr>
          <p:cNvCxnSpPr>
            <a:cxnSpLocks/>
          </p:cNvCxnSpPr>
          <p:nvPr/>
        </p:nvCxnSpPr>
        <p:spPr>
          <a:xfrm flipH="1">
            <a:off x="5334683" y="3049591"/>
            <a:ext cx="406189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Ευθύγραμμο βέλος σύνδεσης 26">
            <a:extLst>
              <a:ext uri="{FF2B5EF4-FFF2-40B4-BE49-F238E27FC236}">
                <a16:creationId xmlns:a16="http://schemas.microsoft.com/office/drawing/2014/main" id="{B07EA626-ACDB-704B-DD06-3437C27B3BE1}"/>
              </a:ext>
            </a:extLst>
          </p:cNvPr>
          <p:cNvCxnSpPr>
            <a:cxnSpLocks/>
          </p:cNvCxnSpPr>
          <p:nvPr/>
        </p:nvCxnSpPr>
        <p:spPr>
          <a:xfrm>
            <a:off x="6139109" y="3049591"/>
            <a:ext cx="402835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Ευθύγραμμο βέλος σύνδεσης 27">
            <a:extLst>
              <a:ext uri="{FF2B5EF4-FFF2-40B4-BE49-F238E27FC236}">
                <a16:creationId xmlns:a16="http://schemas.microsoft.com/office/drawing/2014/main" id="{76F75947-BC59-A36E-50C8-1E31D364323C}"/>
              </a:ext>
            </a:extLst>
          </p:cNvPr>
          <p:cNvCxnSpPr>
            <a:cxnSpLocks/>
          </p:cNvCxnSpPr>
          <p:nvPr/>
        </p:nvCxnSpPr>
        <p:spPr>
          <a:xfrm flipH="1">
            <a:off x="7033407" y="3034723"/>
            <a:ext cx="406189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Ευθύγραμμο βέλος σύνδεσης 28">
            <a:extLst>
              <a:ext uri="{FF2B5EF4-FFF2-40B4-BE49-F238E27FC236}">
                <a16:creationId xmlns:a16="http://schemas.microsoft.com/office/drawing/2014/main" id="{13621B8D-71EB-21AA-9623-F9885985E2F0}"/>
              </a:ext>
            </a:extLst>
          </p:cNvPr>
          <p:cNvCxnSpPr>
            <a:cxnSpLocks/>
          </p:cNvCxnSpPr>
          <p:nvPr/>
        </p:nvCxnSpPr>
        <p:spPr>
          <a:xfrm>
            <a:off x="7837833" y="3034723"/>
            <a:ext cx="402835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D77874-E713-ABB9-581C-D6CC422AE680}"/>
                  </a:ext>
                </a:extLst>
              </p:cNvPr>
              <p:cNvSpPr txBox="1"/>
              <p:nvPr/>
            </p:nvSpPr>
            <p:spPr>
              <a:xfrm>
                <a:off x="521843" y="2870627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D77874-E713-ABB9-581C-D6CC422AE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43" y="2870627"/>
                <a:ext cx="822960" cy="307777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010A7BF-2E7C-39F4-8E09-BCCA66729244}"/>
                  </a:ext>
                </a:extLst>
              </p:cNvPr>
              <p:cNvSpPr txBox="1"/>
              <p:nvPr/>
            </p:nvSpPr>
            <p:spPr>
              <a:xfrm>
                <a:off x="1784776" y="2735437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010A7BF-2E7C-39F4-8E09-BCCA66729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776" y="2735437"/>
                <a:ext cx="822960" cy="307777"/>
              </a:xfrm>
              <a:prstGeom prst="rect">
                <a:avLst/>
              </a:prstGeom>
              <a:blipFill>
                <a:blip r:embed="rId10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F8E0BED-C21D-340A-4464-3BDF3AB0A94D}"/>
                  </a:ext>
                </a:extLst>
              </p:cNvPr>
              <p:cNvSpPr txBox="1"/>
              <p:nvPr/>
            </p:nvSpPr>
            <p:spPr>
              <a:xfrm>
                <a:off x="2236852" y="2899124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F8E0BED-C21D-340A-4464-3BDF3AB0A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852" y="2899124"/>
                <a:ext cx="822960" cy="307777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7CF392-647A-4C89-EBC1-A1A87F93CAE0}"/>
                  </a:ext>
                </a:extLst>
              </p:cNvPr>
              <p:cNvSpPr txBox="1"/>
              <p:nvPr/>
            </p:nvSpPr>
            <p:spPr>
              <a:xfrm>
                <a:off x="3502894" y="2867253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7CF392-647A-4C89-EBC1-A1A87F93C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894" y="2867253"/>
                <a:ext cx="822960" cy="307777"/>
              </a:xfrm>
              <a:prstGeom prst="rect">
                <a:avLst/>
              </a:prstGeom>
              <a:blipFill>
                <a:blip r:embed="rId11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D871DF-A6C7-F456-20E7-0B70459E3803}"/>
                  </a:ext>
                </a:extLst>
              </p:cNvPr>
              <p:cNvSpPr txBox="1"/>
              <p:nvPr/>
            </p:nvSpPr>
            <p:spPr>
              <a:xfrm>
                <a:off x="4904510" y="2866713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D871DF-A6C7-F456-20E7-0B70459E3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510" y="2866713"/>
                <a:ext cx="822960" cy="307777"/>
              </a:xfrm>
              <a:prstGeom prst="rect">
                <a:avLst/>
              </a:prstGeom>
              <a:blipFill>
                <a:blip r:embed="rId1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AFDFAE-8365-51B8-61B1-CA3BA69F60D6}"/>
                  </a:ext>
                </a:extLst>
              </p:cNvPr>
              <p:cNvSpPr txBox="1"/>
              <p:nvPr/>
            </p:nvSpPr>
            <p:spPr>
              <a:xfrm>
                <a:off x="6125707" y="2764456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AFDFAE-8365-51B8-61B1-CA3BA69F6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707" y="2764456"/>
                <a:ext cx="822960" cy="307777"/>
              </a:xfrm>
              <a:prstGeom prst="rect">
                <a:avLst/>
              </a:prstGeom>
              <a:blipFill>
                <a:blip r:embed="rId11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B0A8813-C4CC-5E45-A6F2-5CA8164F0054}"/>
                  </a:ext>
                </a:extLst>
              </p:cNvPr>
              <p:cNvSpPr txBox="1"/>
              <p:nvPr/>
            </p:nvSpPr>
            <p:spPr>
              <a:xfrm>
                <a:off x="6598374" y="2918309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B0A8813-C4CC-5E45-A6F2-5CA8164F0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374" y="2918309"/>
                <a:ext cx="822960" cy="307777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9E0F59A-D8AE-2F28-02B7-A393F973C8CA}"/>
                  </a:ext>
                </a:extLst>
              </p:cNvPr>
              <p:cNvSpPr txBox="1"/>
              <p:nvPr/>
            </p:nvSpPr>
            <p:spPr>
              <a:xfrm>
                <a:off x="7878354" y="2853072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9E0F59A-D8AE-2F28-02B7-A393F973C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354" y="2853072"/>
                <a:ext cx="822960" cy="307777"/>
              </a:xfrm>
              <a:prstGeom prst="rect">
                <a:avLst/>
              </a:prstGeom>
              <a:blipFill>
                <a:blip r:embed="rId11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617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3A0DEB53-6220-C9F5-A5CA-984A02825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8944496F-0D84-0948-D991-4D63FF17CC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580" y="324896"/>
            <a:ext cx="8382000" cy="47339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Branch &amp; Bound: </a:t>
            </a:r>
            <a:r>
              <a:rPr lang="en-US" dirty="0">
                <a:solidFill>
                  <a:schemeClr val="bg1"/>
                </a:solidFill>
              </a:rPr>
              <a:t>Tree Search – DFS 0</a:t>
            </a:r>
            <a:b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A6F204A6-5927-69CC-A6A4-835522A881CD}"/>
              </a:ext>
            </a:extLst>
          </p:cNvPr>
          <p:cNvGrpSpPr/>
          <p:nvPr/>
        </p:nvGrpSpPr>
        <p:grpSpPr>
          <a:xfrm>
            <a:off x="1611150" y="767396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25492CF8-9CC7-55EF-1E19-5F3D076B59FA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DF376BE2-6DC3-3122-77C8-527A371C0B60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ADCAAF62-67FC-A9C7-1529-40F78B0C5728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1FE8F22D-3EFA-79EE-C6F1-A55275907562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94947485-B2EE-2C9D-7BE2-82D231D4868E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31">
            <a:extLst>
              <a:ext uri="{FF2B5EF4-FFF2-40B4-BE49-F238E27FC236}">
                <a16:creationId xmlns:a16="http://schemas.microsoft.com/office/drawing/2014/main" id="{CE0E5484-F2DC-6309-B0B0-DDEBA24E423C}"/>
              </a:ext>
            </a:extLst>
          </p:cNvPr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5180B53F-D9FD-B643-619A-C4B9030234F6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89C7F4F3-5EEB-05FB-3D9C-6249164B4A24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C459950E-2EFD-E435-9D05-74FF8AD03679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9CCDBD27-88B3-914D-B8DA-D83AA55BE4B0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Οβάλ 1">
            <a:extLst>
              <a:ext uri="{FF2B5EF4-FFF2-40B4-BE49-F238E27FC236}">
                <a16:creationId xmlns:a16="http://schemas.microsoft.com/office/drawing/2014/main" id="{2E1C0C95-457E-9E6F-F38B-EF8A88FBBF8C}"/>
              </a:ext>
            </a:extLst>
          </p:cNvPr>
          <p:cNvSpPr/>
          <p:nvPr/>
        </p:nvSpPr>
        <p:spPr>
          <a:xfrm>
            <a:off x="4290404" y="1048233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800" dirty="0">
              <a:solidFill>
                <a:srgbClr val="C00000"/>
              </a:solidFill>
            </a:endParaRPr>
          </a:p>
        </p:txBody>
      </p:sp>
      <p:cxnSp>
        <p:nvCxnSpPr>
          <p:cNvPr id="3" name="Ευθύγραμμο βέλος σύνδεσης 2">
            <a:extLst>
              <a:ext uri="{FF2B5EF4-FFF2-40B4-BE49-F238E27FC236}">
                <a16:creationId xmlns:a16="http://schemas.microsoft.com/office/drawing/2014/main" id="{0FC48F89-13AE-1743-DABB-5355A18B0845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2460608" y="1526074"/>
            <a:ext cx="1912273" cy="3255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Ευθύγραμμο βέλος σύνδεσης 3">
            <a:extLst>
              <a:ext uri="{FF2B5EF4-FFF2-40B4-BE49-F238E27FC236}">
                <a16:creationId xmlns:a16="http://schemas.microsoft.com/office/drawing/2014/main" id="{0C83B4CA-2C62-5D7F-816A-BAADC980CF59}"/>
              </a:ext>
            </a:extLst>
          </p:cNvPr>
          <p:cNvCxnSpPr>
            <a:cxnSpLocks/>
            <a:stCxn id="2" idx="5"/>
            <a:endCxn id="12" idx="0"/>
          </p:cNvCxnSpPr>
          <p:nvPr/>
        </p:nvCxnSpPr>
        <p:spPr>
          <a:xfrm>
            <a:off x="4771118" y="1526074"/>
            <a:ext cx="2052422" cy="315494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2193B1-0FED-6C42-E01E-3D4F748C57E2}"/>
                  </a:ext>
                </a:extLst>
              </p:cNvPr>
              <p:cNvSpPr txBox="1"/>
              <p:nvPr/>
            </p:nvSpPr>
            <p:spPr>
              <a:xfrm>
                <a:off x="3069207" y="1362085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2193B1-0FED-6C42-E01E-3D4F748C5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207" y="1362085"/>
                <a:ext cx="822960" cy="307777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A070A7-2A59-65F8-A1AB-3EA913B817DB}"/>
                  </a:ext>
                </a:extLst>
              </p:cNvPr>
              <p:cNvSpPr txBox="1"/>
              <p:nvPr/>
            </p:nvSpPr>
            <p:spPr>
              <a:xfrm>
                <a:off x="5251832" y="1276135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A070A7-2A59-65F8-A1AB-3EA913B81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832" y="1276135"/>
                <a:ext cx="822960" cy="30777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Οβάλ 6">
            <a:extLst>
              <a:ext uri="{FF2B5EF4-FFF2-40B4-BE49-F238E27FC236}">
                <a16:creationId xmlns:a16="http://schemas.microsoft.com/office/drawing/2014/main" id="{7B99786A-2FC7-36BA-F501-E79801C65FC9}"/>
              </a:ext>
            </a:extLst>
          </p:cNvPr>
          <p:cNvSpPr/>
          <p:nvPr/>
        </p:nvSpPr>
        <p:spPr>
          <a:xfrm>
            <a:off x="2179012" y="1851660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C00000"/>
              </a:solidFill>
            </a:endParaRPr>
          </a:p>
        </p:txBody>
      </p:sp>
      <p:cxnSp>
        <p:nvCxnSpPr>
          <p:cNvPr id="8" name="Ευθύγραμμο βέλος σύνδεσης 7">
            <a:extLst>
              <a:ext uri="{FF2B5EF4-FFF2-40B4-BE49-F238E27FC236}">
                <a16:creationId xmlns:a16="http://schemas.microsoft.com/office/drawing/2014/main" id="{C550FDD2-6FDD-4F2E-0AD9-12D21F2D6626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1668150" y="2329501"/>
            <a:ext cx="593339" cy="2422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Ευθύγραμμο βέλος σύνδεσης 8">
            <a:extLst>
              <a:ext uri="{FF2B5EF4-FFF2-40B4-BE49-F238E27FC236}">
                <a16:creationId xmlns:a16="http://schemas.microsoft.com/office/drawing/2014/main" id="{F98294A4-5133-6874-DF6D-8FC440DC0872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59726" y="2329501"/>
            <a:ext cx="516290" cy="242249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0E9F0F-03E0-2C0E-6DD8-0253AEE4D76F}"/>
                  </a:ext>
                </a:extLst>
              </p:cNvPr>
              <p:cNvSpPr txBox="1"/>
              <p:nvPr/>
            </p:nvSpPr>
            <p:spPr>
              <a:xfrm>
                <a:off x="1277815" y="2131572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0E9F0F-03E0-2C0E-6DD8-0253AEE4D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815" y="2131572"/>
                <a:ext cx="822960" cy="307777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142C82-9445-D7C2-32BD-D403B9028B37}"/>
                  </a:ext>
                </a:extLst>
              </p:cNvPr>
              <p:cNvSpPr txBox="1"/>
              <p:nvPr/>
            </p:nvSpPr>
            <p:spPr>
              <a:xfrm>
                <a:off x="2820440" y="2110376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142C82-9445-D7C2-32BD-D403B9028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440" y="2110376"/>
                <a:ext cx="822960" cy="307777"/>
              </a:xfrm>
              <a:prstGeom prst="rect">
                <a:avLst/>
              </a:prstGeom>
              <a:blipFill>
                <a:blip r:embed="rId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Οβάλ 11">
            <a:extLst>
              <a:ext uri="{FF2B5EF4-FFF2-40B4-BE49-F238E27FC236}">
                <a16:creationId xmlns:a16="http://schemas.microsoft.com/office/drawing/2014/main" id="{82065AD7-F902-55E5-26AE-2292C305D6E7}"/>
              </a:ext>
            </a:extLst>
          </p:cNvPr>
          <p:cNvSpPr/>
          <p:nvPr/>
        </p:nvSpPr>
        <p:spPr>
          <a:xfrm>
            <a:off x="6541944" y="1841568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cxnSp>
        <p:nvCxnSpPr>
          <p:cNvPr id="13" name="Ευθύγραμμο βέλος σύνδεσης 12">
            <a:extLst>
              <a:ext uri="{FF2B5EF4-FFF2-40B4-BE49-F238E27FC236}">
                <a16:creationId xmlns:a16="http://schemas.microsoft.com/office/drawing/2014/main" id="{1C14BBDE-B108-840E-9BA3-BF79F3949191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6031082" y="2319409"/>
            <a:ext cx="593339" cy="242249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Ευθύγραμμο βέλος σύνδεσης 13">
            <a:extLst>
              <a:ext uri="{FF2B5EF4-FFF2-40B4-BE49-F238E27FC236}">
                <a16:creationId xmlns:a16="http://schemas.microsoft.com/office/drawing/2014/main" id="{4A285A24-DA8C-432D-DF6C-305CBD523108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7022658" y="2319409"/>
            <a:ext cx="516290" cy="242249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457942-EC96-33E0-FDE7-440D7B8A0804}"/>
                  </a:ext>
                </a:extLst>
              </p:cNvPr>
              <p:cNvSpPr txBox="1"/>
              <p:nvPr/>
            </p:nvSpPr>
            <p:spPr>
              <a:xfrm>
                <a:off x="5640747" y="2121480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457942-EC96-33E0-FDE7-440D7B8A0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747" y="2121480"/>
                <a:ext cx="822960" cy="307777"/>
              </a:xfrm>
              <a:prstGeom prst="rect">
                <a:avLst/>
              </a:prstGeom>
              <a:blipFill>
                <a:blip r:embed="rId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64338F-BE54-722B-1E03-A53442457EFA}"/>
                  </a:ext>
                </a:extLst>
              </p:cNvPr>
              <p:cNvSpPr txBox="1"/>
              <p:nvPr/>
            </p:nvSpPr>
            <p:spPr>
              <a:xfrm>
                <a:off x="7183372" y="2100284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64338F-BE54-722B-1E03-A53442457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372" y="2100284"/>
                <a:ext cx="822960" cy="307777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Οβάλ 16">
            <a:extLst>
              <a:ext uri="{FF2B5EF4-FFF2-40B4-BE49-F238E27FC236}">
                <a16:creationId xmlns:a16="http://schemas.microsoft.com/office/drawing/2014/main" id="{708A5F5D-ED4A-94FF-833A-26CF74624441}"/>
              </a:ext>
            </a:extLst>
          </p:cNvPr>
          <p:cNvSpPr/>
          <p:nvPr/>
        </p:nvSpPr>
        <p:spPr>
          <a:xfrm>
            <a:off x="1323456" y="2561658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18" name="Οβάλ 17">
            <a:extLst>
              <a:ext uri="{FF2B5EF4-FFF2-40B4-BE49-F238E27FC236}">
                <a16:creationId xmlns:a16="http://schemas.microsoft.com/office/drawing/2014/main" id="{59FB12C7-00B5-535E-E52D-E71486EC940D}"/>
              </a:ext>
            </a:extLst>
          </p:cNvPr>
          <p:cNvSpPr/>
          <p:nvPr/>
        </p:nvSpPr>
        <p:spPr>
          <a:xfrm>
            <a:off x="3003160" y="2561658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sp>
        <p:nvSpPr>
          <p:cNvPr id="19" name="Οβάλ 18">
            <a:extLst>
              <a:ext uri="{FF2B5EF4-FFF2-40B4-BE49-F238E27FC236}">
                <a16:creationId xmlns:a16="http://schemas.microsoft.com/office/drawing/2014/main" id="{E2B9A302-D9ED-E094-B1FF-C32D864D3B1E}"/>
              </a:ext>
            </a:extLst>
          </p:cNvPr>
          <p:cNvSpPr/>
          <p:nvPr/>
        </p:nvSpPr>
        <p:spPr>
          <a:xfrm>
            <a:off x="5663312" y="2554800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sp>
        <p:nvSpPr>
          <p:cNvPr id="20" name="Οβάλ 19">
            <a:extLst>
              <a:ext uri="{FF2B5EF4-FFF2-40B4-BE49-F238E27FC236}">
                <a16:creationId xmlns:a16="http://schemas.microsoft.com/office/drawing/2014/main" id="{14441F4A-A8AD-2043-6EA5-C4BAB8AE4174}"/>
              </a:ext>
            </a:extLst>
          </p:cNvPr>
          <p:cNvSpPr/>
          <p:nvPr/>
        </p:nvSpPr>
        <p:spPr>
          <a:xfrm>
            <a:off x="7373994" y="2547942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cxnSp>
        <p:nvCxnSpPr>
          <p:cNvPr id="22" name="Ευθύγραμμο βέλος σύνδεσης 21">
            <a:extLst>
              <a:ext uri="{FF2B5EF4-FFF2-40B4-BE49-F238E27FC236}">
                <a16:creationId xmlns:a16="http://schemas.microsoft.com/office/drawing/2014/main" id="{A696A969-2D0A-EC9B-0366-20FCD58B2826}"/>
              </a:ext>
            </a:extLst>
          </p:cNvPr>
          <p:cNvCxnSpPr>
            <a:cxnSpLocks/>
            <a:stCxn id="17" idx="3"/>
          </p:cNvCxnSpPr>
          <p:nvPr/>
        </p:nvCxnSpPr>
        <p:spPr>
          <a:xfrm flipH="1">
            <a:off x="999744" y="3039499"/>
            <a:ext cx="406189" cy="2584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Ευθύγραμμο βέλος σύνδεσης 22">
            <a:extLst>
              <a:ext uri="{FF2B5EF4-FFF2-40B4-BE49-F238E27FC236}">
                <a16:creationId xmlns:a16="http://schemas.microsoft.com/office/drawing/2014/main" id="{00C3EF08-2CBC-5011-230F-EDE496CDA05F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1804170" y="3039499"/>
            <a:ext cx="402835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Ευθύγραμμο βέλος σύνδεσης 23">
            <a:extLst>
              <a:ext uri="{FF2B5EF4-FFF2-40B4-BE49-F238E27FC236}">
                <a16:creationId xmlns:a16="http://schemas.microsoft.com/office/drawing/2014/main" id="{A354A9D4-46F7-1E28-CC21-58C3635CCB0D}"/>
              </a:ext>
            </a:extLst>
          </p:cNvPr>
          <p:cNvCxnSpPr>
            <a:cxnSpLocks/>
          </p:cNvCxnSpPr>
          <p:nvPr/>
        </p:nvCxnSpPr>
        <p:spPr>
          <a:xfrm flipH="1">
            <a:off x="2684906" y="3049591"/>
            <a:ext cx="406189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Ευθύγραμμο βέλος σύνδεσης 24">
            <a:extLst>
              <a:ext uri="{FF2B5EF4-FFF2-40B4-BE49-F238E27FC236}">
                <a16:creationId xmlns:a16="http://schemas.microsoft.com/office/drawing/2014/main" id="{21E5F5CE-0C10-EB69-AD77-1C3B4DBDF5C7}"/>
              </a:ext>
            </a:extLst>
          </p:cNvPr>
          <p:cNvCxnSpPr>
            <a:cxnSpLocks/>
          </p:cNvCxnSpPr>
          <p:nvPr/>
        </p:nvCxnSpPr>
        <p:spPr>
          <a:xfrm>
            <a:off x="3489332" y="3049591"/>
            <a:ext cx="402835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Ευθύγραμμο βέλος σύνδεσης 25">
            <a:extLst>
              <a:ext uri="{FF2B5EF4-FFF2-40B4-BE49-F238E27FC236}">
                <a16:creationId xmlns:a16="http://schemas.microsoft.com/office/drawing/2014/main" id="{F6757C27-70EE-D1B1-0E3D-689A2E7AB9E1}"/>
              </a:ext>
            </a:extLst>
          </p:cNvPr>
          <p:cNvCxnSpPr>
            <a:cxnSpLocks/>
          </p:cNvCxnSpPr>
          <p:nvPr/>
        </p:nvCxnSpPr>
        <p:spPr>
          <a:xfrm flipH="1">
            <a:off x="5334683" y="3049591"/>
            <a:ext cx="406189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Ευθύγραμμο βέλος σύνδεσης 26">
            <a:extLst>
              <a:ext uri="{FF2B5EF4-FFF2-40B4-BE49-F238E27FC236}">
                <a16:creationId xmlns:a16="http://schemas.microsoft.com/office/drawing/2014/main" id="{7C5551E2-5A4C-D37D-63F2-F4ADEF7FD668}"/>
              </a:ext>
            </a:extLst>
          </p:cNvPr>
          <p:cNvCxnSpPr>
            <a:cxnSpLocks/>
          </p:cNvCxnSpPr>
          <p:nvPr/>
        </p:nvCxnSpPr>
        <p:spPr>
          <a:xfrm>
            <a:off x="6139109" y="3049591"/>
            <a:ext cx="402835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Ευθύγραμμο βέλος σύνδεσης 27">
            <a:extLst>
              <a:ext uri="{FF2B5EF4-FFF2-40B4-BE49-F238E27FC236}">
                <a16:creationId xmlns:a16="http://schemas.microsoft.com/office/drawing/2014/main" id="{5DEF7F99-78C9-226E-9283-55BA52D6428D}"/>
              </a:ext>
            </a:extLst>
          </p:cNvPr>
          <p:cNvCxnSpPr>
            <a:cxnSpLocks/>
          </p:cNvCxnSpPr>
          <p:nvPr/>
        </p:nvCxnSpPr>
        <p:spPr>
          <a:xfrm flipH="1">
            <a:off x="7033407" y="3034723"/>
            <a:ext cx="406189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Ευθύγραμμο βέλος σύνδεσης 28">
            <a:extLst>
              <a:ext uri="{FF2B5EF4-FFF2-40B4-BE49-F238E27FC236}">
                <a16:creationId xmlns:a16="http://schemas.microsoft.com/office/drawing/2014/main" id="{0CBF7145-01FD-5057-D922-5C285A97711B}"/>
              </a:ext>
            </a:extLst>
          </p:cNvPr>
          <p:cNvCxnSpPr>
            <a:cxnSpLocks/>
          </p:cNvCxnSpPr>
          <p:nvPr/>
        </p:nvCxnSpPr>
        <p:spPr>
          <a:xfrm>
            <a:off x="7837833" y="3034723"/>
            <a:ext cx="402835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DAE6CE8-C8FD-3280-7049-6BEB8F09F9A3}"/>
                  </a:ext>
                </a:extLst>
              </p:cNvPr>
              <p:cNvSpPr txBox="1"/>
              <p:nvPr/>
            </p:nvSpPr>
            <p:spPr>
              <a:xfrm>
                <a:off x="521843" y="2870627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DAE6CE8-C8FD-3280-7049-6BEB8F09F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43" y="2870627"/>
                <a:ext cx="822960" cy="307777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2D5F5F9-1C08-CDC1-4752-4CC4AAF25038}"/>
                  </a:ext>
                </a:extLst>
              </p:cNvPr>
              <p:cNvSpPr txBox="1"/>
              <p:nvPr/>
            </p:nvSpPr>
            <p:spPr>
              <a:xfrm>
                <a:off x="1784776" y="2735437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2D5F5F9-1C08-CDC1-4752-4CC4AAF25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776" y="2735437"/>
                <a:ext cx="822960" cy="307777"/>
              </a:xfrm>
              <a:prstGeom prst="rect">
                <a:avLst/>
              </a:prstGeom>
              <a:blipFill>
                <a:blip r:embed="rId10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73732CA-D540-7E6C-4E9D-BEF5E29366B9}"/>
                  </a:ext>
                </a:extLst>
              </p:cNvPr>
              <p:cNvSpPr txBox="1"/>
              <p:nvPr/>
            </p:nvSpPr>
            <p:spPr>
              <a:xfrm>
                <a:off x="2236852" y="2899124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73732CA-D540-7E6C-4E9D-BEF5E2936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852" y="2899124"/>
                <a:ext cx="822960" cy="307777"/>
              </a:xfrm>
              <a:prstGeom prst="rect">
                <a:avLst/>
              </a:prstGeom>
              <a:blipFill>
                <a:blip r:embed="rId11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14C36A6-2B82-8555-2991-C7CCFB984BCC}"/>
                  </a:ext>
                </a:extLst>
              </p:cNvPr>
              <p:cNvSpPr txBox="1"/>
              <p:nvPr/>
            </p:nvSpPr>
            <p:spPr>
              <a:xfrm>
                <a:off x="3502894" y="2867253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14C36A6-2B82-8555-2991-C7CCFB984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894" y="2867253"/>
                <a:ext cx="822960" cy="307777"/>
              </a:xfrm>
              <a:prstGeom prst="rect">
                <a:avLst/>
              </a:prstGeom>
              <a:blipFill>
                <a:blip r:embed="rId1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36D6736-3EF5-E06A-338E-9623D32E0636}"/>
                  </a:ext>
                </a:extLst>
              </p:cNvPr>
              <p:cNvSpPr txBox="1"/>
              <p:nvPr/>
            </p:nvSpPr>
            <p:spPr>
              <a:xfrm>
                <a:off x="4904510" y="2866713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36D6736-3EF5-E06A-338E-9623D32E0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510" y="2866713"/>
                <a:ext cx="822960" cy="307777"/>
              </a:xfrm>
              <a:prstGeom prst="rect">
                <a:avLst/>
              </a:prstGeom>
              <a:blipFill>
                <a:blip r:embed="rId1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E9E811-348C-1F84-BEA1-3A1118675F92}"/>
                  </a:ext>
                </a:extLst>
              </p:cNvPr>
              <p:cNvSpPr txBox="1"/>
              <p:nvPr/>
            </p:nvSpPr>
            <p:spPr>
              <a:xfrm>
                <a:off x="6125707" y="2764456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E9E811-348C-1F84-BEA1-3A1118675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707" y="2764456"/>
                <a:ext cx="822960" cy="307777"/>
              </a:xfrm>
              <a:prstGeom prst="rect">
                <a:avLst/>
              </a:prstGeom>
              <a:blipFill>
                <a:blip r:embed="rId1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1BB4B8-2982-70C6-8F85-C9BFE18DE53E}"/>
                  </a:ext>
                </a:extLst>
              </p:cNvPr>
              <p:cNvSpPr txBox="1"/>
              <p:nvPr/>
            </p:nvSpPr>
            <p:spPr>
              <a:xfrm>
                <a:off x="6598374" y="2918309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1BB4B8-2982-70C6-8F85-C9BFE18DE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374" y="2918309"/>
                <a:ext cx="822960" cy="307777"/>
              </a:xfrm>
              <a:prstGeom prst="rect">
                <a:avLst/>
              </a:prstGeom>
              <a:blipFill>
                <a:blip r:embed="rId11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F31264-ECF5-2B35-96F1-DA99E97D9465}"/>
                  </a:ext>
                </a:extLst>
              </p:cNvPr>
              <p:cNvSpPr txBox="1"/>
              <p:nvPr/>
            </p:nvSpPr>
            <p:spPr>
              <a:xfrm>
                <a:off x="7878354" y="2853072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F31264-ECF5-2B35-96F1-DA99E97D9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354" y="2853072"/>
                <a:ext cx="822960" cy="307777"/>
              </a:xfrm>
              <a:prstGeom prst="rect">
                <a:avLst/>
              </a:prstGeom>
              <a:blipFill>
                <a:blip r:embed="rId1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469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73E2DB70-FC24-06BB-76A9-0C31A6E92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556DEEB9-71EC-8446-2368-B15FB42E63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580" y="324896"/>
            <a:ext cx="8382000" cy="47339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Branch &amp; Bound: </a:t>
            </a:r>
            <a:r>
              <a:rPr lang="en-US" dirty="0"/>
              <a:t>Tree Search – DFS 1</a:t>
            </a:r>
            <a:br>
              <a:rPr lang="en-US" dirty="0">
                <a:latin typeface="Montserrat" panose="00000500000000000000" pitchFamily="2" charset="0"/>
              </a:rPr>
            </a:br>
            <a:endParaRPr lang="en-US" dirty="0"/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114F42BD-7479-9B85-46EB-899CD7F957D6}"/>
              </a:ext>
            </a:extLst>
          </p:cNvPr>
          <p:cNvGrpSpPr/>
          <p:nvPr/>
        </p:nvGrpSpPr>
        <p:grpSpPr>
          <a:xfrm>
            <a:off x="1611150" y="767396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43C27045-1FD6-4B62-7253-F5A24663CDA0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F777B8E2-293A-51CC-3DF1-EA8F0F9CF171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87357AB3-341C-AA1F-772F-286B947066C6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62F9E246-2BB3-7C02-DF17-D12274E98D23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F73E2946-A2E0-089F-DCDC-56BF80B945B0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31">
            <a:extLst>
              <a:ext uri="{FF2B5EF4-FFF2-40B4-BE49-F238E27FC236}">
                <a16:creationId xmlns:a16="http://schemas.microsoft.com/office/drawing/2014/main" id="{13725A6D-68E5-9EC0-70C2-AE2F9E89D412}"/>
              </a:ext>
            </a:extLst>
          </p:cNvPr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78F3E550-B68A-D599-FC9D-B1D6682BC822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15F2A1CE-D902-B6FA-B25C-9EC4A0E9A680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90321A6A-B65E-E73E-B709-C4339AC1CC96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5EBB72F9-AB11-33C6-AA20-B76FDD88615F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Οβάλ 1">
            <a:extLst>
              <a:ext uri="{FF2B5EF4-FFF2-40B4-BE49-F238E27FC236}">
                <a16:creationId xmlns:a16="http://schemas.microsoft.com/office/drawing/2014/main" id="{6064CE79-3242-06DB-3F5D-BF681D9C6770}"/>
              </a:ext>
            </a:extLst>
          </p:cNvPr>
          <p:cNvSpPr/>
          <p:nvPr/>
        </p:nvSpPr>
        <p:spPr>
          <a:xfrm>
            <a:off x="4290404" y="1048233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800" dirty="0">
              <a:solidFill>
                <a:srgbClr val="4E5EA3"/>
              </a:solidFill>
            </a:endParaRPr>
          </a:p>
        </p:txBody>
      </p:sp>
      <p:cxnSp>
        <p:nvCxnSpPr>
          <p:cNvPr id="3" name="Ευθύγραμμο βέλος σύνδεσης 2">
            <a:extLst>
              <a:ext uri="{FF2B5EF4-FFF2-40B4-BE49-F238E27FC236}">
                <a16:creationId xmlns:a16="http://schemas.microsoft.com/office/drawing/2014/main" id="{CB1AFBC3-B6F3-C0AF-C181-47FB35C261D4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2460608" y="1526074"/>
            <a:ext cx="1912273" cy="325586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Ευθύγραμμο βέλος σύνδεσης 3">
            <a:extLst>
              <a:ext uri="{FF2B5EF4-FFF2-40B4-BE49-F238E27FC236}">
                <a16:creationId xmlns:a16="http://schemas.microsoft.com/office/drawing/2014/main" id="{AFA6D174-EAC5-673B-7196-9F00171E63B0}"/>
              </a:ext>
            </a:extLst>
          </p:cNvPr>
          <p:cNvCxnSpPr>
            <a:cxnSpLocks/>
            <a:stCxn id="2" idx="5"/>
            <a:endCxn id="12" idx="0"/>
          </p:cNvCxnSpPr>
          <p:nvPr/>
        </p:nvCxnSpPr>
        <p:spPr>
          <a:xfrm>
            <a:off x="4771118" y="1526074"/>
            <a:ext cx="2052422" cy="315494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6AD5DE-F76D-1C12-5DAB-21FC7F1475EC}"/>
                  </a:ext>
                </a:extLst>
              </p:cNvPr>
              <p:cNvSpPr txBox="1"/>
              <p:nvPr/>
            </p:nvSpPr>
            <p:spPr>
              <a:xfrm>
                <a:off x="3069207" y="1362085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6AD5DE-F76D-1C12-5DAB-21FC7F14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207" y="1362085"/>
                <a:ext cx="822960" cy="307777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B95D04-180D-E6C7-C2C8-54F522AD0676}"/>
                  </a:ext>
                </a:extLst>
              </p:cNvPr>
              <p:cNvSpPr txBox="1"/>
              <p:nvPr/>
            </p:nvSpPr>
            <p:spPr>
              <a:xfrm>
                <a:off x="5251832" y="1276135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B95D04-180D-E6C7-C2C8-54F522AD0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832" y="1276135"/>
                <a:ext cx="822960" cy="30777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Οβάλ 6">
            <a:extLst>
              <a:ext uri="{FF2B5EF4-FFF2-40B4-BE49-F238E27FC236}">
                <a16:creationId xmlns:a16="http://schemas.microsoft.com/office/drawing/2014/main" id="{66648D34-F6DB-2105-B91A-9B537920C170}"/>
              </a:ext>
            </a:extLst>
          </p:cNvPr>
          <p:cNvSpPr/>
          <p:nvPr/>
        </p:nvSpPr>
        <p:spPr>
          <a:xfrm>
            <a:off x="2179012" y="1851660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cxnSp>
        <p:nvCxnSpPr>
          <p:cNvPr id="8" name="Ευθύγραμμο βέλος σύνδεσης 7">
            <a:extLst>
              <a:ext uri="{FF2B5EF4-FFF2-40B4-BE49-F238E27FC236}">
                <a16:creationId xmlns:a16="http://schemas.microsoft.com/office/drawing/2014/main" id="{A7ADF8FC-6526-0DCD-143C-23361C70C4D2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1668150" y="2329501"/>
            <a:ext cx="593339" cy="242249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Ευθύγραμμο βέλος σύνδεσης 8">
            <a:extLst>
              <a:ext uri="{FF2B5EF4-FFF2-40B4-BE49-F238E27FC236}">
                <a16:creationId xmlns:a16="http://schemas.microsoft.com/office/drawing/2014/main" id="{DCB1138F-0737-4180-0076-3A2DD6887018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59726" y="2329501"/>
            <a:ext cx="516290" cy="242249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B5E98B-2640-2005-52CE-3CA15431DA70}"/>
                  </a:ext>
                </a:extLst>
              </p:cNvPr>
              <p:cNvSpPr txBox="1"/>
              <p:nvPr/>
            </p:nvSpPr>
            <p:spPr>
              <a:xfrm>
                <a:off x="1277815" y="2131572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B5E98B-2640-2005-52CE-3CA15431D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815" y="2131572"/>
                <a:ext cx="822960" cy="307777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E01011-BAAA-A0DA-C344-93B904259B81}"/>
                  </a:ext>
                </a:extLst>
              </p:cNvPr>
              <p:cNvSpPr txBox="1"/>
              <p:nvPr/>
            </p:nvSpPr>
            <p:spPr>
              <a:xfrm>
                <a:off x="2820440" y="2110376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E01011-BAAA-A0DA-C344-93B904259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440" y="2110376"/>
                <a:ext cx="822960" cy="307777"/>
              </a:xfrm>
              <a:prstGeom prst="rect">
                <a:avLst/>
              </a:prstGeom>
              <a:blipFill>
                <a:blip r:embed="rId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Οβάλ 11">
            <a:extLst>
              <a:ext uri="{FF2B5EF4-FFF2-40B4-BE49-F238E27FC236}">
                <a16:creationId xmlns:a16="http://schemas.microsoft.com/office/drawing/2014/main" id="{3BF1AF70-B451-98C2-5CFB-20AB3AEF92A8}"/>
              </a:ext>
            </a:extLst>
          </p:cNvPr>
          <p:cNvSpPr/>
          <p:nvPr/>
        </p:nvSpPr>
        <p:spPr>
          <a:xfrm>
            <a:off x="6541944" y="1841568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cxnSp>
        <p:nvCxnSpPr>
          <p:cNvPr id="13" name="Ευθύγραμμο βέλος σύνδεσης 12">
            <a:extLst>
              <a:ext uri="{FF2B5EF4-FFF2-40B4-BE49-F238E27FC236}">
                <a16:creationId xmlns:a16="http://schemas.microsoft.com/office/drawing/2014/main" id="{DEF06DC1-C98F-49C1-E0BC-1F7A7D5DB3A2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6031082" y="2319409"/>
            <a:ext cx="593339" cy="242249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Ευθύγραμμο βέλος σύνδεσης 13">
            <a:extLst>
              <a:ext uri="{FF2B5EF4-FFF2-40B4-BE49-F238E27FC236}">
                <a16:creationId xmlns:a16="http://schemas.microsoft.com/office/drawing/2014/main" id="{909FF4F4-F47F-0C10-218E-A29521E79528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7022658" y="2319409"/>
            <a:ext cx="516290" cy="242249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80DF02-138D-53EE-A22A-60CBBEDB9E39}"/>
                  </a:ext>
                </a:extLst>
              </p:cNvPr>
              <p:cNvSpPr txBox="1"/>
              <p:nvPr/>
            </p:nvSpPr>
            <p:spPr>
              <a:xfrm>
                <a:off x="5640747" y="2121480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80DF02-138D-53EE-A22A-60CBBEDB9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747" y="2121480"/>
                <a:ext cx="822960" cy="307777"/>
              </a:xfrm>
              <a:prstGeom prst="rect">
                <a:avLst/>
              </a:prstGeom>
              <a:blipFill>
                <a:blip r:embed="rId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52AF014-F94D-8D7E-4846-0C3AE66495B4}"/>
                  </a:ext>
                </a:extLst>
              </p:cNvPr>
              <p:cNvSpPr txBox="1"/>
              <p:nvPr/>
            </p:nvSpPr>
            <p:spPr>
              <a:xfrm>
                <a:off x="7183372" y="2100284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52AF014-F94D-8D7E-4846-0C3AE6649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372" y="2100284"/>
                <a:ext cx="822960" cy="307777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Οβάλ 16">
            <a:extLst>
              <a:ext uri="{FF2B5EF4-FFF2-40B4-BE49-F238E27FC236}">
                <a16:creationId xmlns:a16="http://schemas.microsoft.com/office/drawing/2014/main" id="{0F9BA9A6-2C59-984F-EA72-0C1EEB3283B7}"/>
              </a:ext>
            </a:extLst>
          </p:cNvPr>
          <p:cNvSpPr/>
          <p:nvPr/>
        </p:nvSpPr>
        <p:spPr>
          <a:xfrm>
            <a:off x="1323456" y="2561658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sp>
        <p:nvSpPr>
          <p:cNvPr id="18" name="Οβάλ 17">
            <a:extLst>
              <a:ext uri="{FF2B5EF4-FFF2-40B4-BE49-F238E27FC236}">
                <a16:creationId xmlns:a16="http://schemas.microsoft.com/office/drawing/2014/main" id="{E5580D88-4912-6F2C-6F7D-245C854ABDEA}"/>
              </a:ext>
            </a:extLst>
          </p:cNvPr>
          <p:cNvSpPr/>
          <p:nvPr/>
        </p:nvSpPr>
        <p:spPr>
          <a:xfrm>
            <a:off x="3003160" y="2561658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sp>
        <p:nvSpPr>
          <p:cNvPr id="19" name="Οβάλ 18">
            <a:extLst>
              <a:ext uri="{FF2B5EF4-FFF2-40B4-BE49-F238E27FC236}">
                <a16:creationId xmlns:a16="http://schemas.microsoft.com/office/drawing/2014/main" id="{A4CA6A9C-493A-118A-3A76-D6F1FD1158B9}"/>
              </a:ext>
            </a:extLst>
          </p:cNvPr>
          <p:cNvSpPr/>
          <p:nvPr/>
        </p:nvSpPr>
        <p:spPr>
          <a:xfrm>
            <a:off x="5663312" y="2554800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sp>
        <p:nvSpPr>
          <p:cNvPr id="20" name="Οβάλ 19">
            <a:extLst>
              <a:ext uri="{FF2B5EF4-FFF2-40B4-BE49-F238E27FC236}">
                <a16:creationId xmlns:a16="http://schemas.microsoft.com/office/drawing/2014/main" id="{9E1AEA06-0528-2992-C256-EC773593A829}"/>
              </a:ext>
            </a:extLst>
          </p:cNvPr>
          <p:cNvSpPr/>
          <p:nvPr/>
        </p:nvSpPr>
        <p:spPr>
          <a:xfrm>
            <a:off x="7373994" y="2547942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cxnSp>
        <p:nvCxnSpPr>
          <p:cNvPr id="22" name="Ευθύγραμμο βέλος σύνδεσης 21">
            <a:extLst>
              <a:ext uri="{FF2B5EF4-FFF2-40B4-BE49-F238E27FC236}">
                <a16:creationId xmlns:a16="http://schemas.microsoft.com/office/drawing/2014/main" id="{553A95EF-050E-7888-C9AB-42D8F9508003}"/>
              </a:ext>
            </a:extLst>
          </p:cNvPr>
          <p:cNvCxnSpPr>
            <a:cxnSpLocks/>
            <a:stCxn id="17" idx="3"/>
          </p:cNvCxnSpPr>
          <p:nvPr/>
        </p:nvCxnSpPr>
        <p:spPr>
          <a:xfrm flipH="1">
            <a:off x="999744" y="3039499"/>
            <a:ext cx="406189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Ευθύγραμμο βέλος σύνδεσης 22">
            <a:extLst>
              <a:ext uri="{FF2B5EF4-FFF2-40B4-BE49-F238E27FC236}">
                <a16:creationId xmlns:a16="http://schemas.microsoft.com/office/drawing/2014/main" id="{DC223BC7-9FD2-EA76-1405-110F91732026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1804170" y="3039499"/>
            <a:ext cx="402835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Ευθύγραμμο βέλος σύνδεσης 23">
            <a:extLst>
              <a:ext uri="{FF2B5EF4-FFF2-40B4-BE49-F238E27FC236}">
                <a16:creationId xmlns:a16="http://schemas.microsoft.com/office/drawing/2014/main" id="{D1A2ACC5-FEF1-618B-CB4E-2ECA959F4E32}"/>
              </a:ext>
            </a:extLst>
          </p:cNvPr>
          <p:cNvCxnSpPr>
            <a:cxnSpLocks/>
          </p:cNvCxnSpPr>
          <p:nvPr/>
        </p:nvCxnSpPr>
        <p:spPr>
          <a:xfrm flipH="1">
            <a:off x="2684906" y="3049591"/>
            <a:ext cx="406189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Ευθύγραμμο βέλος σύνδεσης 24">
            <a:extLst>
              <a:ext uri="{FF2B5EF4-FFF2-40B4-BE49-F238E27FC236}">
                <a16:creationId xmlns:a16="http://schemas.microsoft.com/office/drawing/2014/main" id="{41908F52-9EEE-712C-6886-6C3B6F2E592D}"/>
              </a:ext>
            </a:extLst>
          </p:cNvPr>
          <p:cNvCxnSpPr>
            <a:cxnSpLocks/>
          </p:cNvCxnSpPr>
          <p:nvPr/>
        </p:nvCxnSpPr>
        <p:spPr>
          <a:xfrm>
            <a:off x="3489332" y="3049591"/>
            <a:ext cx="402835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Ευθύγραμμο βέλος σύνδεσης 25">
            <a:extLst>
              <a:ext uri="{FF2B5EF4-FFF2-40B4-BE49-F238E27FC236}">
                <a16:creationId xmlns:a16="http://schemas.microsoft.com/office/drawing/2014/main" id="{E2DCCCE3-F026-DA20-00EF-D5EBF7A95452}"/>
              </a:ext>
            </a:extLst>
          </p:cNvPr>
          <p:cNvCxnSpPr>
            <a:cxnSpLocks/>
          </p:cNvCxnSpPr>
          <p:nvPr/>
        </p:nvCxnSpPr>
        <p:spPr>
          <a:xfrm flipH="1">
            <a:off x="5334683" y="3049591"/>
            <a:ext cx="406189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Ευθύγραμμο βέλος σύνδεσης 26">
            <a:extLst>
              <a:ext uri="{FF2B5EF4-FFF2-40B4-BE49-F238E27FC236}">
                <a16:creationId xmlns:a16="http://schemas.microsoft.com/office/drawing/2014/main" id="{6F8F1AAF-3406-99EB-5E79-C6A1DBD86E20}"/>
              </a:ext>
            </a:extLst>
          </p:cNvPr>
          <p:cNvCxnSpPr>
            <a:cxnSpLocks/>
          </p:cNvCxnSpPr>
          <p:nvPr/>
        </p:nvCxnSpPr>
        <p:spPr>
          <a:xfrm>
            <a:off x="6139109" y="3049591"/>
            <a:ext cx="402835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Ευθύγραμμο βέλος σύνδεσης 27">
            <a:extLst>
              <a:ext uri="{FF2B5EF4-FFF2-40B4-BE49-F238E27FC236}">
                <a16:creationId xmlns:a16="http://schemas.microsoft.com/office/drawing/2014/main" id="{BE249119-2D8E-A10D-6AB9-D6FD9BF41976}"/>
              </a:ext>
            </a:extLst>
          </p:cNvPr>
          <p:cNvCxnSpPr>
            <a:cxnSpLocks/>
          </p:cNvCxnSpPr>
          <p:nvPr/>
        </p:nvCxnSpPr>
        <p:spPr>
          <a:xfrm flipH="1">
            <a:off x="7033407" y="3034723"/>
            <a:ext cx="406189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Ευθύγραμμο βέλος σύνδεσης 28">
            <a:extLst>
              <a:ext uri="{FF2B5EF4-FFF2-40B4-BE49-F238E27FC236}">
                <a16:creationId xmlns:a16="http://schemas.microsoft.com/office/drawing/2014/main" id="{E260176F-ACA8-61A5-9C4F-CFFCD8097906}"/>
              </a:ext>
            </a:extLst>
          </p:cNvPr>
          <p:cNvCxnSpPr>
            <a:cxnSpLocks/>
          </p:cNvCxnSpPr>
          <p:nvPr/>
        </p:nvCxnSpPr>
        <p:spPr>
          <a:xfrm>
            <a:off x="7837833" y="3034723"/>
            <a:ext cx="402835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839CAA7-B3DF-57E7-C9F8-9ECFB9664994}"/>
                  </a:ext>
                </a:extLst>
              </p:cNvPr>
              <p:cNvSpPr txBox="1"/>
              <p:nvPr/>
            </p:nvSpPr>
            <p:spPr>
              <a:xfrm>
                <a:off x="521843" y="2870627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839CAA7-B3DF-57E7-C9F8-9ECFB9664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43" y="2870627"/>
                <a:ext cx="822960" cy="307777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061CA3-E07C-91B1-20F4-81C0BBE0757B}"/>
                  </a:ext>
                </a:extLst>
              </p:cNvPr>
              <p:cNvSpPr txBox="1"/>
              <p:nvPr/>
            </p:nvSpPr>
            <p:spPr>
              <a:xfrm>
                <a:off x="1784776" y="2735437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061CA3-E07C-91B1-20F4-81C0BBE07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776" y="2735437"/>
                <a:ext cx="822960" cy="307777"/>
              </a:xfrm>
              <a:prstGeom prst="rect">
                <a:avLst/>
              </a:prstGeom>
              <a:blipFill>
                <a:blip r:embed="rId10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4F4172-1055-A066-E71A-A51DE96CE3E0}"/>
                  </a:ext>
                </a:extLst>
              </p:cNvPr>
              <p:cNvSpPr txBox="1"/>
              <p:nvPr/>
            </p:nvSpPr>
            <p:spPr>
              <a:xfrm>
                <a:off x="2236852" y="2899124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4F4172-1055-A066-E71A-A51DE96CE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852" y="2899124"/>
                <a:ext cx="822960" cy="307777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62AD237-B9F7-F48E-A89A-9384F6665B27}"/>
                  </a:ext>
                </a:extLst>
              </p:cNvPr>
              <p:cNvSpPr txBox="1"/>
              <p:nvPr/>
            </p:nvSpPr>
            <p:spPr>
              <a:xfrm>
                <a:off x="3502894" y="2867253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62AD237-B9F7-F48E-A89A-9384F6665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894" y="2867253"/>
                <a:ext cx="822960" cy="307777"/>
              </a:xfrm>
              <a:prstGeom prst="rect">
                <a:avLst/>
              </a:prstGeom>
              <a:blipFill>
                <a:blip r:embed="rId11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CB61C10-D4DE-9E01-8BF3-2FE9F6A2CDF8}"/>
                  </a:ext>
                </a:extLst>
              </p:cNvPr>
              <p:cNvSpPr txBox="1"/>
              <p:nvPr/>
            </p:nvSpPr>
            <p:spPr>
              <a:xfrm>
                <a:off x="4904510" y="2866713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CB61C10-D4DE-9E01-8BF3-2FE9F6A2C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510" y="2866713"/>
                <a:ext cx="822960" cy="307777"/>
              </a:xfrm>
              <a:prstGeom prst="rect">
                <a:avLst/>
              </a:prstGeom>
              <a:blipFill>
                <a:blip r:embed="rId1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84FC560-0BDE-8ACA-6984-3754F9BC1EEC}"/>
                  </a:ext>
                </a:extLst>
              </p:cNvPr>
              <p:cNvSpPr txBox="1"/>
              <p:nvPr/>
            </p:nvSpPr>
            <p:spPr>
              <a:xfrm>
                <a:off x="6125707" y="2764456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84FC560-0BDE-8ACA-6984-3754F9BC1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707" y="2764456"/>
                <a:ext cx="822960" cy="307777"/>
              </a:xfrm>
              <a:prstGeom prst="rect">
                <a:avLst/>
              </a:prstGeom>
              <a:blipFill>
                <a:blip r:embed="rId11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8C5FAF0-FEC3-4FF2-3621-CF54EA01A65C}"/>
                  </a:ext>
                </a:extLst>
              </p:cNvPr>
              <p:cNvSpPr txBox="1"/>
              <p:nvPr/>
            </p:nvSpPr>
            <p:spPr>
              <a:xfrm>
                <a:off x="6598374" y="2918309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8C5FAF0-FEC3-4FF2-3621-CF54EA01A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374" y="2918309"/>
                <a:ext cx="822960" cy="307777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721214-F14F-AAAA-15C8-DF857A8B249E}"/>
                  </a:ext>
                </a:extLst>
              </p:cNvPr>
              <p:cNvSpPr txBox="1"/>
              <p:nvPr/>
            </p:nvSpPr>
            <p:spPr>
              <a:xfrm>
                <a:off x="7878354" y="2853072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721214-F14F-AAAA-15C8-DF857A8B2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354" y="2853072"/>
                <a:ext cx="822960" cy="307777"/>
              </a:xfrm>
              <a:prstGeom prst="rect">
                <a:avLst/>
              </a:prstGeom>
              <a:blipFill>
                <a:blip r:embed="rId11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0407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298BC05C-8A5A-7EDF-78AA-47EDA8D51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B89D845A-4C0C-F3CB-6CBE-70F6912D82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580" y="324896"/>
            <a:ext cx="8382000" cy="47339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Branch &amp; Bound: </a:t>
            </a:r>
            <a:r>
              <a:rPr lang="en-US" dirty="0"/>
              <a:t>Tree Search – DFS 1</a:t>
            </a:r>
            <a:br>
              <a:rPr lang="en-US" dirty="0">
                <a:latin typeface="Montserrat" panose="00000500000000000000" pitchFamily="2" charset="0"/>
              </a:rPr>
            </a:br>
            <a:endParaRPr lang="en-US" dirty="0"/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FDC3781D-A09C-AC2A-FED1-728E4A269851}"/>
              </a:ext>
            </a:extLst>
          </p:cNvPr>
          <p:cNvGrpSpPr/>
          <p:nvPr/>
        </p:nvGrpSpPr>
        <p:grpSpPr>
          <a:xfrm>
            <a:off x="1611150" y="767396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16642A07-3E20-CB43-EE36-25C000C84B43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C7CA4A5B-6428-26E0-5E72-91BECB4542E2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6A7501E4-BDA0-E8AB-001D-90DBB1D97964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4122B76F-2068-335C-D5DA-6667EABDDF18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299034EC-30D1-1169-E47E-657D8FD67433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31">
            <a:extLst>
              <a:ext uri="{FF2B5EF4-FFF2-40B4-BE49-F238E27FC236}">
                <a16:creationId xmlns:a16="http://schemas.microsoft.com/office/drawing/2014/main" id="{7E6694A0-6E7C-1748-0D71-2F49B5421106}"/>
              </a:ext>
            </a:extLst>
          </p:cNvPr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B1F40CCA-61E0-BCC6-2306-1E9BFFBFAE61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8D6C8FAD-9A3F-BC84-9125-6B6F2A064AE6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F87F93FC-F60A-41BF-5673-634A1EDC4776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AD8204A9-ED7E-A47B-A3E8-87EF0AD72F09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Οβάλ 1">
            <a:extLst>
              <a:ext uri="{FF2B5EF4-FFF2-40B4-BE49-F238E27FC236}">
                <a16:creationId xmlns:a16="http://schemas.microsoft.com/office/drawing/2014/main" id="{40AC940A-5952-A2C0-DACE-D65938942D0E}"/>
              </a:ext>
            </a:extLst>
          </p:cNvPr>
          <p:cNvSpPr/>
          <p:nvPr/>
        </p:nvSpPr>
        <p:spPr>
          <a:xfrm>
            <a:off x="4290404" y="1048233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800" dirty="0">
              <a:solidFill>
                <a:srgbClr val="4E5EA3"/>
              </a:solidFill>
            </a:endParaRPr>
          </a:p>
        </p:txBody>
      </p:sp>
      <p:cxnSp>
        <p:nvCxnSpPr>
          <p:cNvPr id="3" name="Ευθύγραμμο βέλος σύνδεσης 2">
            <a:extLst>
              <a:ext uri="{FF2B5EF4-FFF2-40B4-BE49-F238E27FC236}">
                <a16:creationId xmlns:a16="http://schemas.microsoft.com/office/drawing/2014/main" id="{2120B48E-438A-8BCC-7930-47F83555F248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2460608" y="1526074"/>
            <a:ext cx="1912273" cy="325586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Ευθύγραμμο βέλος σύνδεσης 3">
            <a:extLst>
              <a:ext uri="{FF2B5EF4-FFF2-40B4-BE49-F238E27FC236}">
                <a16:creationId xmlns:a16="http://schemas.microsoft.com/office/drawing/2014/main" id="{EDA16014-417E-0761-AA2A-1498A7392070}"/>
              </a:ext>
            </a:extLst>
          </p:cNvPr>
          <p:cNvCxnSpPr>
            <a:cxnSpLocks/>
            <a:stCxn id="2" idx="5"/>
            <a:endCxn id="12" idx="0"/>
          </p:cNvCxnSpPr>
          <p:nvPr/>
        </p:nvCxnSpPr>
        <p:spPr>
          <a:xfrm>
            <a:off x="4771118" y="1526074"/>
            <a:ext cx="2052422" cy="3154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3F243F-000C-FB92-09B5-9C1964542D0A}"/>
                  </a:ext>
                </a:extLst>
              </p:cNvPr>
              <p:cNvSpPr txBox="1"/>
              <p:nvPr/>
            </p:nvSpPr>
            <p:spPr>
              <a:xfrm>
                <a:off x="3069207" y="1362085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3F243F-000C-FB92-09B5-9C196454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207" y="1362085"/>
                <a:ext cx="822960" cy="307777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811C91-E985-5C5B-FBEB-710DC3D3645F}"/>
                  </a:ext>
                </a:extLst>
              </p:cNvPr>
              <p:cNvSpPr txBox="1"/>
              <p:nvPr/>
            </p:nvSpPr>
            <p:spPr>
              <a:xfrm>
                <a:off x="5251832" y="1276135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811C91-E985-5C5B-FBEB-710DC3D36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832" y="1276135"/>
                <a:ext cx="822960" cy="30777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Οβάλ 6">
            <a:extLst>
              <a:ext uri="{FF2B5EF4-FFF2-40B4-BE49-F238E27FC236}">
                <a16:creationId xmlns:a16="http://schemas.microsoft.com/office/drawing/2014/main" id="{C484D987-F6E9-AEFA-DADD-BBC86875C47C}"/>
              </a:ext>
            </a:extLst>
          </p:cNvPr>
          <p:cNvSpPr/>
          <p:nvPr/>
        </p:nvSpPr>
        <p:spPr>
          <a:xfrm>
            <a:off x="2179012" y="1851660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cxnSp>
        <p:nvCxnSpPr>
          <p:cNvPr id="8" name="Ευθύγραμμο βέλος σύνδεσης 7">
            <a:extLst>
              <a:ext uri="{FF2B5EF4-FFF2-40B4-BE49-F238E27FC236}">
                <a16:creationId xmlns:a16="http://schemas.microsoft.com/office/drawing/2014/main" id="{FC803FAE-96E1-D745-CDC4-694EBD7E9C46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1668150" y="2329501"/>
            <a:ext cx="593339" cy="242249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Ευθύγραμμο βέλος σύνδεσης 8">
            <a:extLst>
              <a:ext uri="{FF2B5EF4-FFF2-40B4-BE49-F238E27FC236}">
                <a16:creationId xmlns:a16="http://schemas.microsoft.com/office/drawing/2014/main" id="{75260C26-4B7A-4232-C60B-09848E97B968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59726" y="2329501"/>
            <a:ext cx="516290" cy="242249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F08867-90A0-68C2-545D-78ED7E437CC2}"/>
                  </a:ext>
                </a:extLst>
              </p:cNvPr>
              <p:cNvSpPr txBox="1"/>
              <p:nvPr/>
            </p:nvSpPr>
            <p:spPr>
              <a:xfrm>
                <a:off x="1277815" y="2131572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F08867-90A0-68C2-545D-78ED7E437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815" y="2131572"/>
                <a:ext cx="822960" cy="307777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3EC351-49CA-F7FC-D6DD-1846C4D60341}"/>
                  </a:ext>
                </a:extLst>
              </p:cNvPr>
              <p:cNvSpPr txBox="1"/>
              <p:nvPr/>
            </p:nvSpPr>
            <p:spPr>
              <a:xfrm>
                <a:off x="2820440" y="2110376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3EC351-49CA-F7FC-D6DD-1846C4D60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440" y="2110376"/>
                <a:ext cx="822960" cy="307777"/>
              </a:xfrm>
              <a:prstGeom prst="rect">
                <a:avLst/>
              </a:prstGeom>
              <a:blipFill>
                <a:blip r:embed="rId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Οβάλ 11">
            <a:extLst>
              <a:ext uri="{FF2B5EF4-FFF2-40B4-BE49-F238E27FC236}">
                <a16:creationId xmlns:a16="http://schemas.microsoft.com/office/drawing/2014/main" id="{9E7D6633-A394-8291-AD7A-21006568E72C}"/>
              </a:ext>
            </a:extLst>
          </p:cNvPr>
          <p:cNvSpPr/>
          <p:nvPr/>
        </p:nvSpPr>
        <p:spPr>
          <a:xfrm>
            <a:off x="6541944" y="1841568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cxnSp>
        <p:nvCxnSpPr>
          <p:cNvPr id="13" name="Ευθύγραμμο βέλος σύνδεσης 12">
            <a:extLst>
              <a:ext uri="{FF2B5EF4-FFF2-40B4-BE49-F238E27FC236}">
                <a16:creationId xmlns:a16="http://schemas.microsoft.com/office/drawing/2014/main" id="{39088674-E1F2-8D22-32DB-ECD122CAB93F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6031082" y="2319409"/>
            <a:ext cx="593339" cy="242249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Ευθύγραμμο βέλος σύνδεσης 13">
            <a:extLst>
              <a:ext uri="{FF2B5EF4-FFF2-40B4-BE49-F238E27FC236}">
                <a16:creationId xmlns:a16="http://schemas.microsoft.com/office/drawing/2014/main" id="{5A651B0F-3B96-4025-3639-B9C1229CB65D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7022658" y="2319409"/>
            <a:ext cx="516290" cy="2422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9A1CF3-3AAA-1A72-0EFF-32169FAF958D}"/>
                  </a:ext>
                </a:extLst>
              </p:cNvPr>
              <p:cNvSpPr txBox="1"/>
              <p:nvPr/>
            </p:nvSpPr>
            <p:spPr>
              <a:xfrm>
                <a:off x="5640747" y="2121480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9A1CF3-3AAA-1A72-0EFF-32169FAF9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747" y="2121480"/>
                <a:ext cx="822960" cy="307777"/>
              </a:xfrm>
              <a:prstGeom prst="rect">
                <a:avLst/>
              </a:prstGeom>
              <a:blipFill>
                <a:blip r:embed="rId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BB858D-B63D-3527-3822-760ED7E3543C}"/>
                  </a:ext>
                </a:extLst>
              </p:cNvPr>
              <p:cNvSpPr txBox="1"/>
              <p:nvPr/>
            </p:nvSpPr>
            <p:spPr>
              <a:xfrm>
                <a:off x="7183372" y="2100284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BB858D-B63D-3527-3822-760ED7E35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372" y="2100284"/>
                <a:ext cx="822960" cy="307777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Οβάλ 16">
            <a:extLst>
              <a:ext uri="{FF2B5EF4-FFF2-40B4-BE49-F238E27FC236}">
                <a16:creationId xmlns:a16="http://schemas.microsoft.com/office/drawing/2014/main" id="{1A10BAC4-BAFF-551A-2B07-CBA05B0A4CFB}"/>
              </a:ext>
            </a:extLst>
          </p:cNvPr>
          <p:cNvSpPr/>
          <p:nvPr/>
        </p:nvSpPr>
        <p:spPr>
          <a:xfrm>
            <a:off x="1323456" y="2561658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sp>
        <p:nvSpPr>
          <p:cNvPr id="18" name="Οβάλ 17">
            <a:extLst>
              <a:ext uri="{FF2B5EF4-FFF2-40B4-BE49-F238E27FC236}">
                <a16:creationId xmlns:a16="http://schemas.microsoft.com/office/drawing/2014/main" id="{2E35462C-85D3-5266-1D28-FC9DC58848CB}"/>
              </a:ext>
            </a:extLst>
          </p:cNvPr>
          <p:cNvSpPr/>
          <p:nvPr/>
        </p:nvSpPr>
        <p:spPr>
          <a:xfrm>
            <a:off x="3003160" y="2561658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sp>
        <p:nvSpPr>
          <p:cNvPr id="19" name="Οβάλ 18">
            <a:extLst>
              <a:ext uri="{FF2B5EF4-FFF2-40B4-BE49-F238E27FC236}">
                <a16:creationId xmlns:a16="http://schemas.microsoft.com/office/drawing/2014/main" id="{7C16C4A2-455E-3AE9-E9FE-3DE00D657F87}"/>
              </a:ext>
            </a:extLst>
          </p:cNvPr>
          <p:cNvSpPr/>
          <p:nvPr/>
        </p:nvSpPr>
        <p:spPr>
          <a:xfrm>
            <a:off x="5663312" y="2554800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sp>
        <p:nvSpPr>
          <p:cNvPr id="20" name="Οβάλ 19">
            <a:extLst>
              <a:ext uri="{FF2B5EF4-FFF2-40B4-BE49-F238E27FC236}">
                <a16:creationId xmlns:a16="http://schemas.microsoft.com/office/drawing/2014/main" id="{51F7B73E-F6F0-5450-62F8-295E71B58582}"/>
              </a:ext>
            </a:extLst>
          </p:cNvPr>
          <p:cNvSpPr/>
          <p:nvPr/>
        </p:nvSpPr>
        <p:spPr>
          <a:xfrm>
            <a:off x="7373994" y="2547942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cxnSp>
        <p:nvCxnSpPr>
          <p:cNvPr id="22" name="Ευθύγραμμο βέλος σύνδεσης 21">
            <a:extLst>
              <a:ext uri="{FF2B5EF4-FFF2-40B4-BE49-F238E27FC236}">
                <a16:creationId xmlns:a16="http://schemas.microsoft.com/office/drawing/2014/main" id="{CF27E9D8-A468-BA63-D0EB-97141AAF3A64}"/>
              </a:ext>
            </a:extLst>
          </p:cNvPr>
          <p:cNvCxnSpPr>
            <a:cxnSpLocks/>
            <a:stCxn id="17" idx="3"/>
          </p:cNvCxnSpPr>
          <p:nvPr/>
        </p:nvCxnSpPr>
        <p:spPr>
          <a:xfrm flipH="1">
            <a:off x="999744" y="3039499"/>
            <a:ext cx="406189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Ευθύγραμμο βέλος σύνδεσης 22">
            <a:extLst>
              <a:ext uri="{FF2B5EF4-FFF2-40B4-BE49-F238E27FC236}">
                <a16:creationId xmlns:a16="http://schemas.microsoft.com/office/drawing/2014/main" id="{0F93F70F-C228-97C5-9DCA-A27B32883BF9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1804170" y="3039499"/>
            <a:ext cx="402835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Ευθύγραμμο βέλος σύνδεσης 23">
            <a:extLst>
              <a:ext uri="{FF2B5EF4-FFF2-40B4-BE49-F238E27FC236}">
                <a16:creationId xmlns:a16="http://schemas.microsoft.com/office/drawing/2014/main" id="{FBCBF512-2703-A09A-AD29-15B696A12A95}"/>
              </a:ext>
            </a:extLst>
          </p:cNvPr>
          <p:cNvCxnSpPr>
            <a:cxnSpLocks/>
          </p:cNvCxnSpPr>
          <p:nvPr/>
        </p:nvCxnSpPr>
        <p:spPr>
          <a:xfrm flipH="1">
            <a:off x="2684906" y="3049591"/>
            <a:ext cx="406189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Ευθύγραμμο βέλος σύνδεσης 24">
            <a:extLst>
              <a:ext uri="{FF2B5EF4-FFF2-40B4-BE49-F238E27FC236}">
                <a16:creationId xmlns:a16="http://schemas.microsoft.com/office/drawing/2014/main" id="{A0265527-E45D-EFA5-77C1-5D26A6C0E42D}"/>
              </a:ext>
            </a:extLst>
          </p:cNvPr>
          <p:cNvCxnSpPr>
            <a:cxnSpLocks/>
          </p:cNvCxnSpPr>
          <p:nvPr/>
        </p:nvCxnSpPr>
        <p:spPr>
          <a:xfrm>
            <a:off x="3489332" y="3049591"/>
            <a:ext cx="402835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Ευθύγραμμο βέλος σύνδεσης 25">
            <a:extLst>
              <a:ext uri="{FF2B5EF4-FFF2-40B4-BE49-F238E27FC236}">
                <a16:creationId xmlns:a16="http://schemas.microsoft.com/office/drawing/2014/main" id="{21B5B859-DB1B-85F3-C874-77FC290F5347}"/>
              </a:ext>
            </a:extLst>
          </p:cNvPr>
          <p:cNvCxnSpPr>
            <a:cxnSpLocks/>
          </p:cNvCxnSpPr>
          <p:nvPr/>
        </p:nvCxnSpPr>
        <p:spPr>
          <a:xfrm flipH="1">
            <a:off x="5334683" y="3049591"/>
            <a:ext cx="406189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Ευθύγραμμο βέλος σύνδεσης 26">
            <a:extLst>
              <a:ext uri="{FF2B5EF4-FFF2-40B4-BE49-F238E27FC236}">
                <a16:creationId xmlns:a16="http://schemas.microsoft.com/office/drawing/2014/main" id="{9515335A-004E-FC53-AF8F-3009A46E1088}"/>
              </a:ext>
            </a:extLst>
          </p:cNvPr>
          <p:cNvCxnSpPr>
            <a:cxnSpLocks/>
          </p:cNvCxnSpPr>
          <p:nvPr/>
        </p:nvCxnSpPr>
        <p:spPr>
          <a:xfrm>
            <a:off x="6139109" y="3049591"/>
            <a:ext cx="402835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Ευθύγραμμο βέλος σύνδεσης 27">
            <a:extLst>
              <a:ext uri="{FF2B5EF4-FFF2-40B4-BE49-F238E27FC236}">
                <a16:creationId xmlns:a16="http://schemas.microsoft.com/office/drawing/2014/main" id="{5CE09B9F-AEE3-D0EB-9994-4FC3B4220345}"/>
              </a:ext>
            </a:extLst>
          </p:cNvPr>
          <p:cNvCxnSpPr>
            <a:cxnSpLocks/>
          </p:cNvCxnSpPr>
          <p:nvPr/>
        </p:nvCxnSpPr>
        <p:spPr>
          <a:xfrm flipH="1">
            <a:off x="7033407" y="3034723"/>
            <a:ext cx="406189" cy="258437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Ευθύγραμμο βέλος σύνδεσης 28">
            <a:extLst>
              <a:ext uri="{FF2B5EF4-FFF2-40B4-BE49-F238E27FC236}">
                <a16:creationId xmlns:a16="http://schemas.microsoft.com/office/drawing/2014/main" id="{D650B203-28AA-AD02-8C84-C7309D06FADA}"/>
              </a:ext>
            </a:extLst>
          </p:cNvPr>
          <p:cNvCxnSpPr>
            <a:cxnSpLocks/>
          </p:cNvCxnSpPr>
          <p:nvPr/>
        </p:nvCxnSpPr>
        <p:spPr>
          <a:xfrm>
            <a:off x="7837833" y="3034723"/>
            <a:ext cx="402835" cy="2584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C8BB169-A53E-9B23-9005-147A6B6F08C0}"/>
                  </a:ext>
                </a:extLst>
              </p:cNvPr>
              <p:cNvSpPr txBox="1"/>
              <p:nvPr/>
            </p:nvSpPr>
            <p:spPr>
              <a:xfrm>
                <a:off x="521843" y="2870627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C8BB169-A53E-9B23-9005-147A6B6F0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43" y="2870627"/>
                <a:ext cx="822960" cy="307777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307C8F-E1DB-CC9C-6D50-DC0E6B2CF23E}"/>
                  </a:ext>
                </a:extLst>
              </p:cNvPr>
              <p:cNvSpPr txBox="1"/>
              <p:nvPr/>
            </p:nvSpPr>
            <p:spPr>
              <a:xfrm>
                <a:off x="1784776" y="2735437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307C8F-E1DB-CC9C-6D50-DC0E6B2CF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776" y="2735437"/>
                <a:ext cx="822960" cy="307777"/>
              </a:xfrm>
              <a:prstGeom prst="rect">
                <a:avLst/>
              </a:prstGeom>
              <a:blipFill>
                <a:blip r:embed="rId10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A107003-8EDD-E435-7955-2248B700EE4B}"/>
                  </a:ext>
                </a:extLst>
              </p:cNvPr>
              <p:cNvSpPr txBox="1"/>
              <p:nvPr/>
            </p:nvSpPr>
            <p:spPr>
              <a:xfrm>
                <a:off x="2236852" y="2899124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A107003-8EDD-E435-7955-2248B700E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852" y="2899124"/>
                <a:ext cx="822960" cy="307777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D071DC-E287-5301-06D3-5C65D1A8D35C}"/>
                  </a:ext>
                </a:extLst>
              </p:cNvPr>
              <p:cNvSpPr txBox="1"/>
              <p:nvPr/>
            </p:nvSpPr>
            <p:spPr>
              <a:xfrm>
                <a:off x="3502894" y="2867253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D071DC-E287-5301-06D3-5C65D1A8D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894" y="2867253"/>
                <a:ext cx="822960" cy="307777"/>
              </a:xfrm>
              <a:prstGeom prst="rect">
                <a:avLst/>
              </a:prstGeom>
              <a:blipFill>
                <a:blip r:embed="rId11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CB8B1DC-CD5F-9D75-085E-32419576B7BA}"/>
                  </a:ext>
                </a:extLst>
              </p:cNvPr>
              <p:cNvSpPr txBox="1"/>
              <p:nvPr/>
            </p:nvSpPr>
            <p:spPr>
              <a:xfrm>
                <a:off x="4904510" y="2866713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CB8B1DC-CD5F-9D75-085E-32419576B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510" y="2866713"/>
                <a:ext cx="822960" cy="307777"/>
              </a:xfrm>
              <a:prstGeom prst="rect">
                <a:avLst/>
              </a:prstGeom>
              <a:blipFill>
                <a:blip r:embed="rId1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37CF6B0-80FC-39F0-87FF-EE1A50AF9DA1}"/>
                  </a:ext>
                </a:extLst>
              </p:cNvPr>
              <p:cNvSpPr txBox="1"/>
              <p:nvPr/>
            </p:nvSpPr>
            <p:spPr>
              <a:xfrm>
                <a:off x="6125707" y="2764456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37CF6B0-80FC-39F0-87FF-EE1A50AF9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707" y="2764456"/>
                <a:ext cx="822960" cy="307777"/>
              </a:xfrm>
              <a:prstGeom prst="rect">
                <a:avLst/>
              </a:prstGeom>
              <a:blipFill>
                <a:blip r:embed="rId11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1C68136-71F1-EF53-E038-4DEE51AEF3F2}"/>
                  </a:ext>
                </a:extLst>
              </p:cNvPr>
              <p:cNvSpPr txBox="1"/>
              <p:nvPr/>
            </p:nvSpPr>
            <p:spPr>
              <a:xfrm>
                <a:off x="6598374" y="2918309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1C68136-71F1-EF53-E038-4DEE51AEF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374" y="2918309"/>
                <a:ext cx="822960" cy="307777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2E06EBB-DE00-0A86-28F3-C424B30DD518}"/>
                  </a:ext>
                </a:extLst>
              </p:cNvPr>
              <p:cNvSpPr txBox="1"/>
              <p:nvPr/>
            </p:nvSpPr>
            <p:spPr>
              <a:xfrm>
                <a:off x="7878354" y="2853072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2E06EBB-DE00-0A86-28F3-C424B30DD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354" y="2853072"/>
                <a:ext cx="822960" cy="307777"/>
              </a:xfrm>
              <a:prstGeom prst="rect">
                <a:avLst/>
              </a:prstGeom>
              <a:blipFill>
                <a:blip r:embed="rId1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7046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ED4B10D3-9871-D08B-FBFF-A9EB23CD8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D5E797B2-44DD-D912-918B-6FDBB1FB5C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580" y="324896"/>
            <a:ext cx="8382000" cy="47339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Branch &amp; Bound: </a:t>
            </a:r>
            <a:r>
              <a:rPr lang="en-US" dirty="0"/>
              <a:t>Tree Search</a:t>
            </a:r>
            <a:br>
              <a:rPr lang="en-US" dirty="0">
                <a:latin typeface="Montserrat" panose="00000500000000000000" pitchFamily="2" charset="0"/>
              </a:rPr>
            </a:br>
            <a:endParaRPr lang="en-US" dirty="0"/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0434A971-FC2D-AF7D-F78D-6FDB5F5E9C55}"/>
              </a:ext>
            </a:extLst>
          </p:cNvPr>
          <p:cNvGrpSpPr/>
          <p:nvPr/>
        </p:nvGrpSpPr>
        <p:grpSpPr>
          <a:xfrm>
            <a:off x="1611150" y="767396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CA057146-6C7B-16CB-398E-2580FA0EF02D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66F030A3-0C60-6AEC-94EA-85B4E676F767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ADA2F32A-3ADA-8C25-622D-0C5FBB3088EF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C10361C6-E70A-9E88-7B27-C6CED3789D7E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075EB61F-4E84-B35A-E3B6-558B7FD35DC5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31">
            <a:extLst>
              <a:ext uri="{FF2B5EF4-FFF2-40B4-BE49-F238E27FC236}">
                <a16:creationId xmlns:a16="http://schemas.microsoft.com/office/drawing/2014/main" id="{CB6B2E15-B75F-3AA3-C15C-141507920B00}"/>
              </a:ext>
            </a:extLst>
          </p:cNvPr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73510E4E-8D9F-02B3-132C-8BDB48CE99C2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2AE2DB9B-9D5E-206B-A91B-81873D321AD5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753E5D30-1A25-F957-7258-F2E6B82AF344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37016898-6056-A89E-962D-7A62F5F4C293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151;p28">
            <a:extLst>
              <a:ext uri="{FF2B5EF4-FFF2-40B4-BE49-F238E27FC236}">
                <a16:creationId xmlns:a16="http://schemas.microsoft.com/office/drawing/2014/main" id="{B8B1F513-45B6-B1FF-1CF1-C11D202BFB54}"/>
              </a:ext>
            </a:extLst>
          </p:cNvPr>
          <p:cNvSpPr txBox="1">
            <a:spLocks/>
          </p:cNvSpPr>
          <p:nvPr/>
        </p:nvSpPr>
        <p:spPr>
          <a:xfrm>
            <a:off x="691410" y="935750"/>
            <a:ext cx="7904838" cy="286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Best First Search: </a:t>
            </a:r>
          </a:p>
          <a:p>
            <a:pPr marL="0" indent="0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- Uses a Priority Queue for node selection</a:t>
            </a:r>
          </a:p>
          <a:p>
            <a:pPr marL="0" indent="0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- Objective Function Value is computed before pushing a </a:t>
            </a:r>
          </a:p>
          <a:p>
            <a:pPr marL="0" indent="0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 node onto the priority queue</a:t>
            </a:r>
          </a:p>
          <a:p>
            <a:pPr marL="0" indent="0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- Prioritizes Nodes with the highest objective function value</a:t>
            </a:r>
          </a:p>
        </p:txBody>
      </p:sp>
    </p:spTree>
    <p:extLst>
      <p:ext uri="{BB962C8B-B14F-4D97-AF65-F5344CB8AC3E}">
        <p14:creationId xmlns:p14="http://schemas.microsoft.com/office/powerpoint/2010/main" val="7028233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17A10799-9B9D-0973-9C93-495BFEF26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262DE2C1-834E-248A-0596-2197A5DB88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580" y="324896"/>
            <a:ext cx="8382000" cy="47339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Branch &amp; Bound: </a:t>
            </a:r>
            <a:r>
              <a:rPr lang="en-US" dirty="0"/>
              <a:t>Tree Search – BFS</a:t>
            </a:r>
            <a:br>
              <a:rPr lang="en-US" dirty="0">
                <a:latin typeface="Montserrat" panose="00000500000000000000" pitchFamily="2" charset="0"/>
              </a:rPr>
            </a:br>
            <a:endParaRPr lang="en-US" dirty="0"/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36EA6590-F9DF-F8A2-4EDE-B988FF2C28DA}"/>
              </a:ext>
            </a:extLst>
          </p:cNvPr>
          <p:cNvGrpSpPr/>
          <p:nvPr/>
        </p:nvGrpSpPr>
        <p:grpSpPr>
          <a:xfrm>
            <a:off x="1611150" y="767396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CEA888FA-3C1C-3825-A42E-FB8D490318C1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50614CBC-B726-71C1-F54E-5E982ABDE2A4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59F18558-78CC-08C2-56F9-B43F19203656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E57ED03D-5B05-58D0-A269-85747A13A893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5E3F428E-52D9-757F-3548-A0DF0857A5A0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31">
            <a:extLst>
              <a:ext uri="{FF2B5EF4-FFF2-40B4-BE49-F238E27FC236}">
                <a16:creationId xmlns:a16="http://schemas.microsoft.com/office/drawing/2014/main" id="{4BC4B827-9320-2402-C5C8-C1A2B34C6A55}"/>
              </a:ext>
            </a:extLst>
          </p:cNvPr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60A9D8FA-C116-E0FC-0406-DFE32B5EC2F0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02241EF8-FC9D-0EBE-D11D-80866005BB2B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B07109CD-44AE-205E-485A-77A5439A7DD0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940C5D21-EC25-A399-59D0-E8DB73D2FBF6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Οβάλ 1">
            <a:extLst>
              <a:ext uri="{FF2B5EF4-FFF2-40B4-BE49-F238E27FC236}">
                <a16:creationId xmlns:a16="http://schemas.microsoft.com/office/drawing/2014/main" id="{6B7D23CE-4EF8-C6BA-CE90-3F99E0161A12}"/>
              </a:ext>
            </a:extLst>
          </p:cNvPr>
          <p:cNvSpPr/>
          <p:nvPr/>
        </p:nvSpPr>
        <p:spPr>
          <a:xfrm>
            <a:off x="4290404" y="1048233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800" dirty="0">
              <a:solidFill>
                <a:srgbClr val="4E5EA3"/>
              </a:solidFill>
            </a:endParaRPr>
          </a:p>
        </p:txBody>
      </p:sp>
      <p:cxnSp>
        <p:nvCxnSpPr>
          <p:cNvPr id="3" name="Ευθύγραμμο βέλος σύνδεσης 2">
            <a:extLst>
              <a:ext uri="{FF2B5EF4-FFF2-40B4-BE49-F238E27FC236}">
                <a16:creationId xmlns:a16="http://schemas.microsoft.com/office/drawing/2014/main" id="{EF7607A8-0F8E-CDD1-A4B8-7CDFB31ADFCA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2460608" y="1526074"/>
            <a:ext cx="1912273" cy="325586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Ευθύγραμμο βέλος σύνδεσης 3">
            <a:extLst>
              <a:ext uri="{FF2B5EF4-FFF2-40B4-BE49-F238E27FC236}">
                <a16:creationId xmlns:a16="http://schemas.microsoft.com/office/drawing/2014/main" id="{8E8BE1BF-2FAD-F618-7C6D-FBF64772C9B1}"/>
              </a:ext>
            </a:extLst>
          </p:cNvPr>
          <p:cNvCxnSpPr>
            <a:cxnSpLocks/>
            <a:stCxn id="2" idx="5"/>
            <a:endCxn id="12" idx="0"/>
          </p:cNvCxnSpPr>
          <p:nvPr/>
        </p:nvCxnSpPr>
        <p:spPr>
          <a:xfrm>
            <a:off x="4771118" y="1526074"/>
            <a:ext cx="2052422" cy="315494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4BC6DE-DB90-B010-575E-A21817864653}"/>
                  </a:ext>
                </a:extLst>
              </p:cNvPr>
              <p:cNvSpPr txBox="1"/>
              <p:nvPr/>
            </p:nvSpPr>
            <p:spPr>
              <a:xfrm>
                <a:off x="3069207" y="1362085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4BC6DE-DB90-B010-575E-A21817864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207" y="1362085"/>
                <a:ext cx="822960" cy="307777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DF8A5C-4A6C-BE98-DBC7-3F303C6E88DE}"/>
                  </a:ext>
                </a:extLst>
              </p:cNvPr>
              <p:cNvSpPr txBox="1"/>
              <p:nvPr/>
            </p:nvSpPr>
            <p:spPr>
              <a:xfrm>
                <a:off x="5251832" y="1276135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DF8A5C-4A6C-BE98-DBC7-3F303C6E8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832" y="1276135"/>
                <a:ext cx="822960" cy="30777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Οβάλ 6">
            <a:extLst>
              <a:ext uri="{FF2B5EF4-FFF2-40B4-BE49-F238E27FC236}">
                <a16:creationId xmlns:a16="http://schemas.microsoft.com/office/drawing/2014/main" id="{72F2BF17-E31B-82EB-7E65-DDB6424292C7}"/>
              </a:ext>
            </a:extLst>
          </p:cNvPr>
          <p:cNvSpPr/>
          <p:nvPr/>
        </p:nvSpPr>
        <p:spPr>
          <a:xfrm>
            <a:off x="2179012" y="1851660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sp>
        <p:nvSpPr>
          <p:cNvPr id="12" name="Οβάλ 11">
            <a:extLst>
              <a:ext uri="{FF2B5EF4-FFF2-40B4-BE49-F238E27FC236}">
                <a16:creationId xmlns:a16="http://schemas.microsoft.com/office/drawing/2014/main" id="{5F496297-09FC-F87B-83AE-4CECACF8F2EC}"/>
              </a:ext>
            </a:extLst>
          </p:cNvPr>
          <p:cNvSpPr/>
          <p:nvPr/>
        </p:nvSpPr>
        <p:spPr>
          <a:xfrm>
            <a:off x="6541944" y="1841568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97A519-1A94-6BA6-E1D8-C239833B8109}"/>
                  </a:ext>
                </a:extLst>
              </p:cNvPr>
              <p:cNvSpPr txBox="1"/>
              <p:nvPr/>
            </p:nvSpPr>
            <p:spPr>
              <a:xfrm>
                <a:off x="849962" y="1957204"/>
                <a:ext cx="13290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𝑂𝑏𝑗𝑉𝑎𝑙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=20.1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97A519-1A94-6BA6-E1D8-C239833B8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62" y="1957204"/>
                <a:ext cx="1329050" cy="307777"/>
              </a:xfrm>
              <a:prstGeom prst="rect">
                <a:avLst/>
              </a:prstGeom>
              <a:blipFill>
                <a:blip r:embed="rId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45336DF-08FB-3D64-C494-054BACE2EC39}"/>
                  </a:ext>
                </a:extLst>
              </p:cNvPr>
              <p:cNvSpPr txBox="1"/>
              <p:nvPr/>
            </p:nvSpPr>
            <p:spPr>
              <a:xfrm>
                <a:off x="7020774" y="1966994"/>
                <a:ext cx="14975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𝑂𝑏𝑗𝑉𝑎𝑙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=25.3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45336DF-08FB-3D64-C494-054BACE2E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774" y="1966994"/>
                <a:ext cx="1497584" cy="307777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7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FB40BA9D-D8D3-029A-733A-D31C35658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4D06270D-D416-66F6-4A8C-8A4AF427B9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50" y="23621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Description</a:t>
            </a:r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B8F0472F-24AD-6033-370A-A9EC452256E0}"/>
              </a:ext>
            </a:extLst>
          </p:cNvPr>
          <p:cNvGrpSpPr/>
          <p:nvPr/>
        </p:nvGrpSpPr>
        <p:grpSpPr>
          <a:xfrm>
            <a:off x="1611150" y="610478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64C1E045-0661-9D78-6977-662DB1D5CD98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F0DF6446-3090-CC3D-6CB8-3A44B83878F2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7B64B13F-1896-36CF-FB42-F625282628B2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4AB98507-9B96-2F71-B9FA-319928476F60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78149F95-E991-E11A-97BB-A0EBFBB008C7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31">
            <a:extLst>
              <a:ext uri="{FF2B5EF4-FFF2-40B4-BE49-F238E27FC236}">
                <a16:creationId xmlns:a16="http://schemas.microsoft.com/office/drawing/2014/main" id="{071D0049-EC33-6EF9-C6CE-9F9D885096BE}"/>
              </a:ext>
            </a:extLst>
          </p:cNvPr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18FC88D9-F5F1-1F7B-E4BB-6F6358DC4D3F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DCC3C40E-9D37-1640-3D77-F7F5798D14AD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B2B4E53E-3E20-4E97-B1D8-6E0F76A7517A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49DFC4F9-82D6-50EB-3F2E-A7DFA769C436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31">
            <a:extLst>
              <a:ext uri="{FF2B5EF4-FFF2-40B4-BE49-F238E27FC236}">
                <a16:creationId xmlns:a16="http://schemas.microsoft.com/office/drawing/2014/main" id="{F14BFC42-E70A-EB86-AACA-7BE4906ED80C}"/>
              </a:ext>
            </a:extLst>
          </p:cNvPr>
          <p:cNvGrpSpPr/>
          <p:nvPr/>
        </p:nvGrpSpPr>
        <p:grpSpPr>
          <a:xfrm>
            <a:off x="7462488" y="3721438"/>
            <a:ext cx="1040638" cy="901375"/>
            <a:chOff x="8457538" y="810363"/>
            <a:chExt cx="1040638" cy="901375"/>
          </a:xfrm>
        </p:grpSpPr>
        <p:grpSp>
          <p:nvGrpSpPr>
            <p:cNvPr id="1062" name="Google Shape;1062;p31">
              <a:extLst>
                <a:ext uri="{FF2B5EF4-FFF2-40B4-BE49-F238E27FC236}">
                  <a16:creationId xmlns:a16="http://schemas.microsoft.com/office/drawing/2014/main" id="{750C13F7-4064-E35B-BF68-FB7D98FAA8F7}"/>
                </a:ext>
              </a:extLst>
            </p:cNvPr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1063" name="Google Shape;1063;p31">
                <a:extLst>
                  <a:ext uri="{FF2B5EF4-FFF2-40B4-BE49-F238E27FC236}">
                    <a16:creationId xmlns:a16="http://schemas.microsoft.com/office/drawing/2014/main" id="{916E544A-C7A2-9F79-415F-0CF327512CD6}"/>
                  </a:ext>
                </a:extLst>
              </p:cNvPr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1">
                <a:extLst>
                  <a:ext uri="{FF2B5EF4-FFF2-40B4-BE49-F238E27FC236}">
                    <a16:creationId xmlns:a16="http://schemas.microsoft.com/office/drawing/2014/main" id="{1D360C94-BC5D-5B6B-A499-86BD820B9F5E}"/>
                  </a:ext>
                </a:extLst>
              </p:cNvPr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5" name="Google Shape;1065;p31">
              <a:extLst>
                <a:ext uri="{FF2B5EF4-FFF2-40B4-BE49-F238E27FC236}">
                  <a16:creationId xmlns:a16="http://schemas.microsoft.com/office/drawing/2014/main" id="{8CF662F9-6927-6287-CFB9-586B1E44FFB8}"/>
                </a:ext>
              </a:extLst>
            </p:cNvPr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1066" name="Google Shape;1066;p31">
                <a:extLst>
                  <a:ext uri="{FF2B5EF4-FFF2-40B4-BE49-F238E27FC236}">
                    <a16:creationId xmlns:a16="http://schemas.microsoft.com/office/drawing/2014/main" id="{82C8581E-B7B7-A3E2-AFF1-CF77A63BD16F}"/>
                  </a:ext>
                </a:extLst>
              </p:cNvPr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1">
                <a:extLst>
                  <a:ext uri="{FF2B5EF4-FFF2-40B4-BE49-F238E27FC236}">
                    <a16:creationId xmlns:a16="http://schemas.microsoft.com/office/drawing/2014/main" id="{014E7969-3F40-532C-3018-EEFF760B7E25}"/>
                  </a:ext>
                </a:extLst>
              </p:cNvPr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1">
                <a:extLst>
                  <a:ext uri="{FF2B5EF4-FFF2-40B4-BE49-F238E27FC236}">
                    <a16:creationId xmlns:a16="http://schemas.microsoft.com/office/drawing/2014/main" id="{8182EA25-93E0-C294-D057-A53F8B7025E8}"/>
                  </a:ext>
                </a:extLst>
              </p:cNvPr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" name="Google Shape;151;p28">
            <a:extLst>
              <a:ext uri="{FF2B5EF4-FFF2-40B4-BE49-F238E27FC236}">
                <a16:creationId xmlns:a16="http://schemas.microsoft.com/office/drawing/2014/main" id="{B45D6F4D-07F5-CEB4-9C17-98A8932FC713}"/>
              </a:ext>
            </a:extLst>
          </p:cNvPr>
          <p:cNvSpPr txBox="1">
            <a:spLocks/>
          </p:cNvSpPr>
          <p:nvPr/>
        </p:nvSpPr>
        <p:spPr>
          <a:xfrm>
            <a:off x="1084845" y="840937"/>
            <a:ext cx="7969725" cy="949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The (max-min) p-dispersion problem aims to position a set of facilities within an area to maximize the minimum distance between any pair of facilities.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Google Shape;151;p28">
                <a:extLst>
                  <a:ext uri="{FF2B5EF4-FFF2-40B4-BE49-F238E27FC236}">
                    <a16:creationId xmlns:a16="http://schemas.microsoft.com/office/drawing/2014/main" id="{AF950B8D-B72A-E3B3-B8C3-55B87F51D8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1377" y="1851250"/>
                <a:ext cx="5894073" cy="5470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400" b="0" i="0" u="none" strike="noStrike" cap="non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 marL="0" indent="0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>
                        <a:lumMod val="10000"/>
                      </a:schemeClr>
                    </a:solidFill>
                  </a:rPr>
                  <a:t>,   </a:t>
                </a:r>
                <a:r>
                  <a:rPr lang="en-US" sz="1200" dirty="0">
                    <a:solidFill>
                      <a:schemeClr val="tx1">
                        <a:lumMod val="10000"/>
                      </a:schemeClr>
                    </a:solidFill>
                  </a:rPr>
                  <a:t>where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the minimum distance between any pair of facilities</a:t>
                </a:r>
                <a:endParaRPr lang="en-US" sz="1200" dirty="0">
                  <a:solidFill>
                    <a:schemeClr val="tx1">
                      <a:lumMod val="10000"/>
                    </a:schemeClr>
                  </a:solidFill>
                </a:endParaRPr>
              </a:p>
              <a:p>
                <a:pPr marL="0" indent="0"/>
                <a:endParaRPr lang="en-US" sz="1600" dirty="0">
                  <a:solidFill>
                    <a:schemeClr val="tx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Google Shape;151;p28">
                <a:extLst>
                  <a:ext uri="{FF2B5EF4-FFF2-40B4-BE49-F238E27FC236}">
                    <a16:creationId xmlns:a16="http://schemas.microsoft.com/office/drawing/2014/main" id="{AF950B8D-B72A-E3B3-B8C3-55B87F51D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377" y="1851250"/>
                <a:ext cx="5894073" cy="5470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Google Shape;151;p28">
            <a:extLst>
              <a:ext uri="{FF2B5EF4-FFF2-40B4-BE49-F238E27FC236}">
                <a16:creationId xmlns:a16="http://schemas.microsoft.com/office/drawing/2014/main" id="{5EBE65B5-E81E-97E9-A6D2-F18BBB247101}"/>
              </a:ext>
            </a:extLst>
          </p:cNvPr>
          <p:cNvSpPr txBox="1">
            <a:spLocks/>
          </p:cNvSpPr>
          <p:nvPr/>
        </p:nvSpPr>
        <p:spPr>
          <a:xfrm>
            <a:off x="1084844" y="2556013"/>
            <a:ext cx="7969725" cy="732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We examine a variant of this problem that includes additional constraints enforcing minimum allowable distances between facilities.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Google Shape;151;p28">
                <a:extLst>
                  <a:ext uri="{FF2B5EF4-FFF2-40B4-BE49-F238E27FC236}">
                    <a16:creationId xmlns:a16="http://schemas.microsoft.com/office/drawing/2014/main" id="{CB2AA17B-1473-CCBA-2BEF-D086084524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4845" y="3489821"/>
                <a:ext cx="7969725" cy="5470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400" b="0" i="0" u="none" strike="noStrike" cap="non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 marL="0" indent="0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chemeClr val="tx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1 ,</m:t>
                    </m:r>
                  </m:oMath>
                </a14:m>
                <a:r>
                  <a:rPr lang="en-US" dirty="0">
                    <a:solidFill>
                      <a:schemeClr val="tx1">
                        <a:lumMod val="10000"/>
                      </a:schemeClr>
                    </a:solidFill>
                  </a:rPr>
                  <a:t>   </a:t>
                </a:r>
                <a:r>
                  <a:rPr lang="en-US" sz="1200" dirty="0">
                    <a:solidFill>
                      <a:schemeClr val="tx1">
                        <a:lumMod val="10000"/>
                      </a:schemeClr>
                    </a:solidFill>
                  </a:rPr>
                  <a:t>where two facilities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tx1">
                        <a:lumMod val="1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tx1">
                        <a:lumMod val="10000"/>
                      </a:schemeClr>
                    </a:solidFill>
                  </a:rPr>
                  <a:t> can not be established at sites that are at a distance 	          closer than the allowed distance between f1 and f2</a:t>
                </a:r>
              </a:p>
              <a:p>
                <a:pPr marL="0" indent="0"/>
                <a:endParaRPr lang="en-US" sz="1600" dirty="0">
                  <a:solidFill>
                    <a:schemeClr val="tx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Google Shape;151;p28">
                <a:extLst>
                  <a:ext uri="{FF2B5EF4-FFF2-40B4-BE49-F238E27FC236}">
                    <a16:creationId xmlns:a16="http://schemas.microsoft.com/office/drawing/2014/main" id="{CB2AA17B-1473-CCBA-2BEF-D08608452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845" y="3489821"/>
                <a:ext cx="7969725" cy="547050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6674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4172607A-3B1E-633D-1ECB-EE3F0BA30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0D232EA0-67C2-42B2-F724-606569DEFA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580" y="324896"/>
            <a:ext cx="8382000" cy="47339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Branch &amp; Bound: </a:t>
            </a:r>
            <a:r>
              <a:rPr lang="en-US" dirty="0"/>
              <a:t>Tree Search – BFS</a:t>
            </a:r>
            <a:br>
              <a:rPr lang="en-US" dirty="0">
                <a:latin typeface="Montserrat" panose="00000500000000000000" pitchFamily="2" charset="0"/>
              </a:rPr>
            </a:br>
            <a:endParaRPr lang="en-US" dirty="0"/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BF1EDE11-9807-6590-EBB8-E2BDAD598FB3}"/>
              </a:ext>
            </a:extLst>
          </p:cNvPr>
          <p:cNvGrpSpPr/>
          <p:nvPr/>
        </p:nvGrpSpPr>
        <p:grpSpPr>
          <a:xfrm>
            <a:off x="1611150" y="767396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CFE75BBB-EE09-270E-5D42-0AAB8972507B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CCB03415-37D8-3960-AEB8-8A2208308ABD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13452093-DBD8-D296-18B2-9D124A89E94D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8A8208F6-F55A-FB41-8E45-C0A41950A841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B0598827-9A4A-5074-CD99-331536562FBF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31">
            <a:extLst>
              <a:ext uri="{FF2B5EF4-FFF2-40B4-BE49-F238E27FC236}">
                <a16:creationId xmlns:a16="http://schemas.microsoft.com/office/drawing/2014/main" id="{057AC69A-9A6E-DEAC-1B2D-FFA3A670C7F1}"/>
              </a:ext>
            </a:extLst>
          </p:cNvPr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AE8683B3-FE9C-2964-1427-180FD2A7E38A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1FE60B62-A957-AC07-96D3-0FBA62741EAD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9E0FB371-05DD-EE4B-4D1B-05F9967F70CE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99B65148-B241-8797-F0B8-0074AC3D46F7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Οβάλ 1">
            <a:extLst>
              <a:ext uri="{FF2B5EF4-FFF2-40B4-BE49-F238E27FC236}">
                <a16:creationId xmlns:a16="http://schemas.microsoft.com/office/drawing/2014/main" id="{C2987081-7646-C26E-4482-54A4E6A90493}"/>
              </a:ext>
            </a:extLst>
          </p:cNvPr>
          <p:cNvSpPr/>
          <p:nvPr/>
        </p:nvSpPr>
        <p:spPr>
          <a:xfrm>
            <a:off x="4290404" y="1048233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800" dirty="0">
              <a:solidFill>
                <a:srgbClr val="4E5EA3"/>
              </a:solidFill>
            </a:endParaRPr>
          </a:p>
        </p:txBody>
      </p:sp>
      <p:cxnSp>
        <p:nvCxnSpPr>
          <p:cNvPr id="3" name="Ευθύγραμμο βέλος σύνδεσης 2">
            <a:extLst>
              <a:ext uri="{FF2B5EF4-FFF2-40B4-BE49-F238E27FC236}">
                <a16:creationId xmlns:a16="http://schemas.microsoft.com/office/drawing/2014/main" id="{FD41EAA8-ECBF-6115-DD9C-9D3232BFBFE8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2460608" y="1526074"/>
            <a:ext cx="1912273" cy="325586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Ευθύγραμμο βέλος σύνδεσης 3">
            <a:extLst>
              <a:ext uri="{FF2B5EF4-FFF2-40B4-BE49-F238E27FC236}">
                <a16:creationId xmlns:a16="http://schemas.microsoft.com/office/drawing/2014/main" id="{399A1DDF-E111-BF6E-2739-51F9FBD9BF0F}"/>
              </a:ext>
            </a:extLst>
          </p:cNvPr>
          <p:cNvCxnSpPr>
            <a:cxnSpLocks/>
            <a:stCxn id="2" idx="5"/>
            <a:endCxn id="12" idx="0"/>
          </p:cNvCxnSpPr>
          <p:nvPr/>
        </p:nvCxnSpPr>
        <p:spPr>
          <a:xfrm>
            <a:off x="4771118" y="1526074"/>
            <a:ext cx="2052422" cy="315494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C06C27-E0A2-2F67-56AC-21ADFF6975CD}"/>
                  </a:ext>
                </a:extLst>
              </p:cNvPr>
              <p:cNvSpPr txBox="1"/>
              <p:nvPr/>
            </p:nvSpPr>
            <p:spPr>
              <a:xfrm>
                <a:off x="3069207" y="1362085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C06C27-E0A2-2F67-56AC-21ADFF697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207" y="1362085"/>
                <a:ext cx="822960" cy="307777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353D91-0B1B-99B3-CB0A-29D197B75EAE}"/>
                  </a:ext>
                </a:extLst>
              </p:cNvPr>
              <p:cNvSpPr txBox="1"/>
              <p:nvPr/>
            </p:nvSpPr>
            <p:spPr>
              <a:xfrm>
                <a:off x="5251832" y="1276135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353D91-0B1B-99B3-CB0A-29D197B75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832" y="1276135"/>
                <a:ext cx="822960" cy="30777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Οβάλ 6">
            <a:extLst>
              <a:ext uri="{FF2B5EF4-FFF2-40B4-BE49-F238E27FC236}">
                <a16:creationId xmlns:a16="http://schemas.microsoft.com/office/drawing/2014/main" id="{A6602446-4D2A-B2EC-47D6-7F9BFE793ABC}"/>
              </a:ext>
            </a:extLst>
          </p:cNvPr>
          <p:cNvSpPr/>
          <p:nvPr/>
        </p:nvSpPr>
        <p:spPr>
          <a:xfrm>
            <a:off x="2179012" y="1851660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sp>
        <p:nvSpPr>
          <p:cNvPr id="12" name="Οβάλ 11">
            <a:extLst>
              <a:ext uri="{FF2B5EF4-FFF2-40B4-BE49-F238E27FC236}">
                <a16:creationId xmlns:a16="http://schemas.microsoft.com/office/drawing/2014/main" id="{40FD4B26-9AE9-3071-B8F5-803D5C1CF294}"/>
              </a:ext>
            </a:extLst>
          </p:cNvPr>
          <p:cNvSpPr/>
          <p:nvPr/>
        </p:nvSpPr>
        <p:spPr>
          <a:xfrm>
            <a:off x="6541944" y="1841568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cxnSp>
        <p:nvCxnSpPr>
          <p:cNvPr id="13" name="Ευθύγραμμο βέλος σύνδεσης 12">
            <a:extLst>
              <a:ext uri="{FF2B5EF4-FFF2-40B4-BE49-F238E27FC236}">
                <a16:creationId xmlns:a16="http://schemas.microsoft.com/office/drawing/2014/main" id="{221958BB-197E-D681-FEA4-3CA2346EAA91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6031082" y="2319409"/>
            <a:ext cx="593339" cy="242249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Ευθύγραμμο βέλος σύνδεσης 13">
            <a:extLst>
              <a:ext uri="{FF2B5EF4-FFF2-40B4-BE49-F238E27FC236}">
                <a16:creationId xmlns:a16="http://schemas.microsoft.com/office/drawing/2014/main" id="{390C61C9-85FD-8B4E-E165-A6DCA5C956EE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7022658" y="2319409"/>
            <a:ext cx="516290" cy="242249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4BA76C-E483-D631-0D25-639D14C7745F}"/>
                  </a:ext>
                </a:extLst>
              </p:cNvPr>
              <p:cNvSpPr txBox="1"/>
              <p:nvPr/>
            </p:nvSpPr>
            <p:spPr>
              <a:xfrm>
                <a:off x="5640747" y="2121480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4BA76C-E483-D631-0D25-639D14C77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747" y="2121480"/>
                <a:ext cx="822960" cy="307777"/>
              </a:xfrm>
              <a:prstGeom prst="rect">
                <a:avLst/>
              </a:prstGeom>
              <a:blipFill>
                <a:blip r:embed="rId5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1AD64A-4691-7070-562E-F77959508C01}"/>
                  </a:ext>
                </a:extLst>
              </p:cNvPr>
              <p:cNvSpPr txBox="1"/>
              <p:nvPr/>
            </p:nvSpPr>
            <p:spPr>
              <a:xfrm>
                <a:off x="7183372" y="2100284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1AD64A-4691-7070-562E-F77959508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372" y="2100284"/>
                <a:ext cx="822960" cy="307777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Οβάλ 18">
            <a:extLst>
              <a:ext uri="{FF2B5EF4-FFF2-40B4-BE49-F238E27FC236}">
                <a16:creationId xmlns:a16="http://schemas.microsoft.com/office/drawing/2014/main" id="{999238CC-4EE7-5A39-F750-1DB55626C05E}"/>
              </a:ext>
            </a:extLst>
          </p:cNvPr>
          <p:cNvSpPr/>
          <p:nvPr/>
        </p:nvSpPr>
        <p:spPr>
          <a:xfrm>
            <a:off x="5663312" y="2554800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sp>
        <p:nvSpPr>
          <p:cNvPr id="20" name="Οβάλ 19">
            <a:extLst>
              <a:ext uri="{FF2B5EF4-FFF2-40B4-BE49-F238E27FC236}">
                <a16:creationId xmlns:a16="http://schemas.microsoft.com/office/drawing/2014/main" id="{7591F82A-6D41-64C2-8FA7-6F69829EA47A}"/>
              </a:ext>
            </a:extLst>
          </p:cNvPr>
          <p:cNvSpPr/>
          <p:nvPr/>
        </p:nvSpPr>
        <p:spPr>
          <a:xfrm>
            <a:off x="7373994" y="2547942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620EDBB-D46A-2CFE-862E-381824CF4C1C}"/>
                  </a:ext>
                </a:extLst>
              </p:cNvPr>
              <p:cNvSpPr txBox="1"/>
              <p:nvPr/>
            </p:nvSpPr>
            <p:spPr>
              <a:xfrm>
                <a:off x="6952471" y="1692123"/>
                <a:ext cx="13290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𝑂𝑏𝑗𝑉𝑎𝑙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=25.3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620EDBB-D46A-2CFE-862E-381824CF4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471" y="1692123"/>
                <a:ext cx="1329050" cy="307777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EA9D85F-014F-46FC-D545-301AEF0668FB}"/>
                  </a:ext>
                </a:extLst>
              </p:cNvPr>
              <p:cNvSpPr txBox="1"/>
              <p:nvPr/>
            </p:nvSpPr>
            <p:spPr>
              <a:xfrm>
                <a:off x="4372881" y="2680823"/>
                <a:ext cx="13290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𝑂𝑏𝑗𝑉𝑎𝑙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=13.9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EA9D85F-014F-46FC-D545-301AEF066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881" y="2680823"/>
                <a:ext cx="1329050" cy="307777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CFD3016-69C3-46FB-1DE3-A7A4824D69EC}"/>
                  </a:ext>
                </a:extLst>
              </p:cNvPr>
              <p:cNvSpPr txBox="1"/>
              <p:nvPr/>
            </p:nvSpPr>
            <p:spPr>
              <a:xfrm>
                <a:off x="7869951" y="2646150"/>
                <a:ext cx="13290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𝑂𝑏𝑗𝑉𝑎𝑙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19.8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CFD3016-69C3-46FB-1DE3-A7A4824D6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951" y="2646150"/>
                <a:ext cx="1329050" cy="307777"/>
              </a:xfrm>
              <a:prstGeom prst="rect">
                <a:avLst/>
              </a:prstGeom>
              <a:blipFill>
                <a:blip r:embed="rId9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1E83E34-EE41-2F00-1304-CDFC29DD6F76}"/>
                  </a:ext>
                </a:extLst>
              </p:cNvPr>
              <p:cNvSpPr txBox="1"/>
              <p:nvPr/>
            </p:nvSpPr>
            <p:spPr>
              <a:xfrm>
                <a:off x="849962" y="1957204"/>
                <a:ext cx="13290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𝑂𝑏𝑗𝑉𝑎𝑙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=20.1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1E83E34-EE41-2F00-1304-CDFC29DD6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62" y="1957204"/>
                <a:ext cx="1329050" cy="307777"/>
              </a:xfrm>
              <a:prstGeom prst="rect">
                <a:avLst/>
              </a:prstGeom>
              <a:blipFill>
                <a:blip r:embed="rId10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257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D91F1E78-EE5A-789E-93A2-69888359A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9196CE0E-8ABC-5098-F61E-1530F9ECC3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580" y="324896"/>
            <a:ext cx="8382000" cy="47339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Branch &amp; Bound: </a:t>
            </a:r>
            <a:r>
              <a:rPr lang="en-US" dirty="0"/>
              <a:t>Tree Search – BFS</a:t>
            </a:r>
            <a:br>
              <a:rPr lang="en-US" dirty="0">
                <a:latin typeface="Montserrat" panose="00000500000000000000" pitchFamily="2" charset="0"/>
              </a:rPr>
            </a:br>
            <a:endParaRPr lang="en-US" dirty="0"/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F44AEA40-7F93-912B-DB8C-9F8B1E5089A9}"/>
              </a:ext>
            </a:extLst>
          </p:cNvPr>
          <p:cNvGrpSpPr/>
          <p:nvPr/>
        </p:nvGrpSpPr>
        <p:grpSpPr>
          <a:xfrm>
            <a:off x="1611150" y="767396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61C9D145-0EC5-E830-054E-990D01B741B6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1EC83B8E-5576-1E3E-AB86-E1EE20A7D2D7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27776DEB-85D6-33AB-9BCE-39D9B63271BF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F4094609-9B87-33BF-C3B9-4172D029CD98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AAFDFF17-5882-7147-FD21-2C964B709A03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31">
            <a:extLst>
              <a:ext uri="{FF2B5EF4-FFF2-40B4-BE49-F238E27FC236}">
                <a16:creationId xmlns:a16="http://schemas.microsoft.com/office/drawing/2014/main" id="{A7B0AB42-5FCA-6BC1-B439-B359B86A2CFD}"/>
              </a:ext>
            </a:extLst>
          </p:cNvPr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955509EA-ADE9-9A96-4869-E82FCA5AC46F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515042CE-B44B-22EF-7E0F-B80EAB858C66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FEF3F452-B68F-B892-5533-DF893A596370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5D411E70-83D3-3E3E-62B9-381C11C033F3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Οβάλ 1">
            <a:extLst>
              <a:ext uri="{FF2B5EF4-FFF2-40B4-BE49-F238E27FC236}">
                <a16:creationId xmlns:a16="http://schemas.microsoft.com/office/drawing/2014/main" id="{DEB09905-A760-95A4-73B6-5E6326894787}"/>
              </a:ext>
            </a:extLst>
          </p:cNvPr>
          <p:cNvSpPr/>
          <p:nvPr/>
        </p:nvSpPr>
        <p:spPr>
          <a:xfrm>
            <a:off x="4290404" y="1048233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800" dirty="0">
              <a:solidFill>
                <a:srgbClr val="4E5EA3"/>
              </a:solidFill>
            </a:endParaRPr>
          </a:p>
        </p:txBody>
      </p:sp>
      <p:cxnSp>
        <p:nvCxnSpPr>
          <p:cNvPr id="3" name="Ευθύγραμμο βέλος σύνδεσης 2">
            <a:extLst>
              <a:ext uri="{FF2B5EF4-FFF2-40B4-BE49-F238E27FC236}">
                <a16:creationId xmlns:a16="http://schemas.microsoft.com/office/drawing/2014/main" id="{6E46D7A7-DE6A-F428-0CB2-2B255713FBA8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2460608" y="1526074"/>
            <a:ext cx="1912273" cy="325586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Ευθύγραμμο βέλος σύνδεσης 3">
            <a:extLst>
              <a:ext uri="{FF2B5EF4-FFF2-40B4-BE49-F238E27FC236}">
                <a16:creationId xmlns:a16="http://schemas.microsoft.com/office/drawing/2014/main" id="{C868334F-3F19-C033-6BBC-01B928094674}"/>
              </a:ext>
            </a:extLst>
          </p:cNvPr>
          <p:cNvCxnSpPr>
            <a:cxnSpLocks/>
            <a:stCxn id="2" idx="5"/>
            <a:endCxn id="12" idx="0"/>
          </p:cNvCxnSpPr>
          <p:nvPr/>
        </p:nvCxnSpPr>
        <p:spPr>
          <a:xfrm>
            <a:off x="4771118" y="1526074"/>
            <a:ext cx="2052422" cy="315494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9CFE6D-BA39-E3C4-AA27-3602A958F626}"/>
                  </a:ext>
                </a:extLst>
              </p:cNvPr>
              <p:cNvSpPr txBox="1"/>
              <p:nvPr/>
            </p:nvSpPr>
            <p:spPr>
              <a:xfrm>
                <a:off x="3069207" y="1362085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9CFE6D-BA39-E3C4-AA27-3602A958F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207" y="1362085"/>
                <a:ext cx="822960" cy="307777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AD7474-DB07-BAD2-AA70-D0D7AA6E2ED0}"/>
                  </a:ext>
                </a:extLst>
              </p:cNvPr>
              <p:cNvSpPr txBox="1"/>
              <p:nvPr/>
            </p:nvSpPr>
            <p:spPr>
              <a:xfrm>
                <a:off x="5251832" y="1276135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AD7474-DB07-BAD2-AA70-D0D7AA6E2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832" y="1276135"/>
                <a:ext cx="822960" cy="30777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Οβάλ 6">
            <a:extLst>
              <a:ext uri="{FF2B5EF4-FFF2-40B4-BE49-F238E27FC236}">
                <a16:creationId xmlns:a16="http://schemas.microsoft.com/office/drawing/2014/main" id="{08543A69-B567-3C78-F932-D787A9A9D134}"/>
              </a:ext>
            </a:extLst>
          </p:cNvPr>
          <p:cNvSpPr/>
          <p:nvPr/>
        </p:nvSpPr>
        <p:spPr>
          <a:xfrm>
            <a:off x="2179012" y="1851660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cxnSp>
        <p:nvCxnSpPr>
          <p:cNvPr id="8" name="Ευθύγραμμο βέλος σύνδεσης 7">
            <a:extLst>
              <a:ext uri="{FF2B5EF4-FFF2-40B4-BE49-F238E27FC236}">
                <a16:creationId xmlns:a16="http://schemas.microsoft.com/office/drawing/2014/main" id="{31CEC93B-B01C-E1CB-85CA-0E2E38BA19EB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1668150" y="2329501"/>
            <a:ext cx="593339" cy="242249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Ευθύγραμμο βέλος σύνδεσης 8">
            <a:extLst>
              <a:ext uri="{FF2B5EF4-FFF2-40B4-BE49-F238E27FC236}">
                <a16:creationId xmlns:a16="http://schemas.microsoft.com/office/drawing/2014/main" id="{A0D1F4D9-3AEA-B37A-B6F7-C97CB5F57D30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59726" y="2329501"/>
            <a:ext cx="516290" cy="242249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094E07-0AE7-1D8D-8B69-72AF109B3701}"/>
                  </a:ext>
                </a:extLst>
              </p:cNvPr>
              <p:cNvSpPr txBox="1"/>
              <p:nvPr/>
            </p:nvSpPr>
            <p:spPr>
              <a:xfrm>
                <a:off x="1277815" y="2131572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094E07-0AE7-1D8D-8B69-72AF109B3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815" y="2131572"/>
                <a:ext cx="822960" cy="307777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12CCAD-A7F9-5ABA-CD8E-E29D7720D272}"/>
                  </a:ext>
                </a:extLst>
              </p:cNvPr>
              <p:cNvSpPr txBox="1"/>
              <p:nvPr/>
            </p:nvSpPr>
            <p:spPr>
              <a:xfrm>
                <a:off x="2820440" y="2110376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12CCAD-A7F9-5ABA-CD8E-E29D7720D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440" y="2110376"/>
                <a:ext cx="822960" cy="307777"/>
              </a:xfrm>
              <a:prstGeom prst="rect">
                <a:avLst/>
              </a:prstGeom>
              <a:blipFill>
                <a:blip r:embed="rId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Οβάλ 11">
            <a:extLst>
              <a:ext uri="{FF2B5EF4-FFF2-40B4-BE49-F238E27FC236}">
                <a16:creationId xmlns:a16="http://schemas.microsoft.com/office/drawing/2014/main" id="{F6685E83-0B2B-BAB7-9976-2F02C0DE783D}"/>
              </a:ext>
            </a:extLst>
          </p:cNvPr>
          <p:cNvSpPr/>
          <p:nvPr/>
        </p:nvSpPr>
        <p:spPr>
          <a:xfrm>
            <a:off x="6541944" y="1841568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cxnSp>
        <p:nvCxnSpPr>
          <p:cNvPr id="13" name="Ευθύγραμμο βέλος σύνδεσης 12">
            <a:extLst>
              <a:ext uri="{FF2B5EF4-FFF2-40B4-BE49-F238E27FC236}">
                <a16:creationId xmlns:a16="http://schemas.microsoft.com/office/drawing/2014/main" id="{1F830E8F-A2C7-AB22-2B66-6F238847FEC8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6031082" y="2319409"/>
            <a:ext cx="593339" cy="242249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Ευθύγραμμο βέλος σύνδεσης 13">
            <a:extLst>
              <a:ext uri="{FF2B5EF4-FFF2-40B4-BE49-F238E27FC236}">
                <a16:creationId xmlns:a16="http://schemas.microsoft.com/office/drawing/2014/main" id="{1F0B4D08-1569-DC61-74F4-CA301426A048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7022658" y="2319409"/>
            <a:ext cx="516290" cy="242249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17DC54-0994-28E3-C9A2-229DA9637BBD}"/>
                  </a:ext>
                </a:extLst>
              </p:cNvPr>
              <p:cNvSpPr txBox="1"/>
              <p:nvPr/>
            </p:nvSpPr>
            <p:spPr>
              <a:xfrm>
                <a:off x="5640747" y="2121480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17DC54-0994-28E3-C9A2-229DA9637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747" y="2121480"/>
                <a:ext cx="822960" cy="307777"/>
              </a:xfrm>
              <a:prstGeom prst="rect">
                <a:avLst/>
              </a:prstGeom>
              <a:blipFill>
                <a:blip r:embed="rId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65CA1C-D79B-D482-3259-71544822F67B}"/>
                  </a:ext>
                </a:extLst>
              </p:cNvPr>
              <p:cNvSpPr txBox="1"/>
              <p:nvPr/>
            </p:nvSpPr>
            <p:spPr>
              <a:xfrm>
                <a:off x="7183372" y="2100284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65CA1C-D79B-D482-3259-71544822F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372" y="2100284"/>
                <a:ext cx="822960" cy="307777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Οβάλ 16">
            <a:extLst>
              <a:ext uri="{FF2B5EF4-FFF2-40B4-BE49-F238E27FC236}">
                <a16:creationId xmlns:a16="http://schemas.microsoft.com/office/drawing/2014/main" id="{382B957D-A4BE-06EB-DE4B-3FC44CF345E4}"/>
              </a:ext>
            </a:extLst>
          </p:cNvPr>
          <p:cNvSpPr/>
          <p:nvPr/>
        </p:nvSpPr>
        <p:spPr>
          <a:xfrm>
            <a:off x="1323456" y="2561658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sp>
        <p:nvSpPr>
          <p:cNvPr id="18" name="Οβάλ 17">
            <a:extLst>
              <a:ext uri="{FF2B5EF4-FFF2-40B4-BE49-F238E27FC236}">
                <a16:creationId xmlns:a16="http://schemas.microsoft.com/office/drawing/2014/main" id="{BED48B0D-C8A3-6C31-D5A7-4BBB7C56EA7C}"/>
              </a:ext>
            </a:extLst>
          </p:cNvPr>
          <p:cNvSpPr/>
          <p:nvPr/>
        </p:nvSpPr>
        <p:spPr>
          <a:xfrm>
            <a:off x="3003160" y="2561658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sp>
        <p:nvSpPr>
          <p:cNvPr id="19" name="Οβάλ 18">
            <a:extLst>
              <a:ext uri="{FF2B5EF4-FFF2-40B4-BE49-F238E27FC236}">
                <a16:creationId xmlns:a16="http://schemas.microsoft.com/office/drawing/2014/main" id="{A01E8F65-81FF-87F0-4E7E-E975678F4B9F}"/>
              </a:ext>
            </a:extLst>
          </p:cNvPr>
          <p:cNvSpPr/>
          <p:nvPr/>
        </p:nvSpPr>
        <p:spPr>
          <a:xfrm>
            <a:off x="5663312" y="2554800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sp>
        <p:nvSpPr>
          <p:cNvPr id="20" name="Οβάλ 19">
            <a:extLst>
              <a:ext uri="{FF2B5EF4-FFF2-40B4-BE49-F238E27FC236}">
                <a16:creationId xmlns:a16="http://schemas.microsoft.com/office/drawing/2014/main" id="{EFFF5802-D8D0-9B5E-AC96-0DBE4520B0BA}"/>
              </a:ext>
            </a:extLst>
          </p:cNvPr>
          <p:cNvSpPr/>
          <p:nvPr/>
        </p:nvSpPr>
        <p:spPr>
          <a:xfrm>
            <a:off x="7373994" y="2547942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8D39BA-41FC-2F6A-D1FF-64A639E31978}"/>
                  </a:ext>
                </a:extLst>
              </p:cNvPr>
              <p:cNvSpPr txBox="1"/>
              <p:nvPr/>
            </p:nvSpPr>
            <p:spPr>
              <a:xfrm>
                <a:off x="6952471" y="1692123"/>
                <a:ext cx="13290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𝑂𝑏𝑗𝑉𝑎𝑙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=25.3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8D39BA-41FC-2F6A-D1FF-64A639E31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471" y="1692123"/>
                <a:ext cx="1329050" cy="307777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5B4CE2D-0138-E0F9-9412-C8FD444C9C51}"/>
                  </a:ext>
                </a:extLst>
              </p:cNvPr>
              <p:cNvSpPr txBox="1"/>
              <p:nvPr/>
            </p:nvSpPr>
            <p:spPr>
              <a:xfrm>
                <a:off x="4372881" y="2680823"/>
                <a:ext cx="13290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𝑂𝑏𝑗𝑉𝑎𝑙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=13.9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5B4CE2D-0138-E0F9-9412-C8FD444C9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881" y="2680823"/>
                <a:ext cx="1329050" cy="307777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5519AD8-4522-31C4-3DCE-6DD5FFA06E7B}"/>
                  </a:ext>
                </a:extLst>
              </p:cNvPr>
              <p:cNvSpPr txBox="1"/>
              <p:nvPr/>
            </p:nvSpPr>
            <p:spPr>
              <a:xfrm>
                <a:off x="7869951" y="2646150"/>
                <a:ext cx="13290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𝑂𝑏𝑗𝑉𝑎𝑙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19.8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5519AD8-4522-31C4-3DCE-6DD5FFA06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951" y="2646150"/>
                <a:ext cx="1329050" cy="307777"/>
              </a:xfrm>
              <a:prstGeom prst="rect">
                <a:avLst/>
              </a:prstGeom>
              <a:blipFill>
                <a:blip r:embed="rId11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7C55C46-854B-3A00-6B5E-185FF7137994}"/>
                  </a:ext>
                </a:extLst>
              </p:cNvPr>
              <p:cNvSpPr txBox="1"/>
              <p:nvPr/>
            </p:nvSpPr>
            <p:spPr>
              <a:xfrm>
                <a:off x="906640" y="1691394"/>
                <a:ext cx="13290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𝑂𝑏𝑗𝑉𝑎𝑙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=20.1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7C55C46-854B-3A00-6B5E-185FF7137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640" y="1691394"/>
                <a:ext cx="1329050" cy="307777"/>
              </a:xfrm>
              <a:prstGeom prst="rect">
                <a:avLst/>
              </a:prstGeom>
              <a:blipFill>
                <a:blip r:embed="rId1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95F4DF3-84AE-7D2D-B646-E1C5F49743DB}"/>
                  </a:ext>
                </a:extLst>
              </p:cNvPr>
              <p:cNvSpPr txBox="1"/>
              <p:nvPr/>
            </p:nvSpPr>
            <p:spPr>
              <a:xfrm>
                <a:off x="3410500" y="2400909"/>
                <a:ext cx="13290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𝑂𝑏𝑗𝑉𝑎𝑙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=18.2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95F4DF3-84AE-7D2D-B646-E1C5F4974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500" y="2400909"/>
                <a:ext cx="1329050" cy="307777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2C3F0C2-4D38-431D-353A-BEF8721927E5}"/>
                  </a:ext>
                </a:extLst>
              </p:cNvPr>
              <p:cNvSpPr txBox="1"/>
              <p:nvPr/>
            </p:nvSpPr>
            <p:spPr>
              <a:xfrm>
                <a:off x="63937" y="2704152"/>
                <a:ext cx="13290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𝑂𝑏𝑗𝑉𝑎𝑙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2C3F0C2-4D38-431D-353A-BEF872192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7" y="2704152"/>
                <a:ext cx="1329050" cy="307777"/>
              </a:xfrm>
              <a:prstGeom prst="rect">
                <a:avLst/>
              </a:prstGeom>
              <a:blipFill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2277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2E69BCBE-1669-B761-C1E8-BCD522F12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96479E72-70E3-2F45-DF5B-366DC77A9B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580" y="324896"/>
            <a:ext cx="8382000" cy="47339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Branch &amp; Bound: </a:t>
            </a:r>
            <a:r>
              <a:rPr lang="en-US" dirty="0"/>
              <a:t>Tree Search – BFS</a:t>
            </a:r>
            <a:br>
              <a:rPr lang="en-US" dirty="0">
                <a:latin typeface="Montserrat" panose="00000500000000000000" pitchFamily="2" charset="0"/>
              </a:rPr>
            </a:br>
            <a:endParaRPr lang="en-US" dirty="0"/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BC161E71-489B-FECA-C47E-E7E44CE7E0E5}"/>
              </a:ext>
            </a:extLst>
          </p:cNvPr>
          <p:cNvGrpSpPr/>
          <p:nvPr/>
        </p:nvGrpSpPr>
        <p:grpSpPr>
          <a:xfrm>
            <a:off x="1611150" y="767396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61867269-7165-BEE7-8F04-B444AE00F26C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08FA521E-803D-CE47-932D-7326C2F3545D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1315A956-1004-3854-94CA-6EB62A652507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9DB9CFEB-BA39-68B6-34D6-E39733700886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1965D4D1-8322-440C-EAA0-13A3BEC73542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31">
            <a:extLst>
              <a:ext uri="{FF2B5EF4-FFF2-40B4-BE49-F238E27FC236}">
                <a16:creationId xmlns:a16="http://schemas.microsoft.com/office/drawing/2014/main" id="{DDBD059F-D29C-323E-BD52-FF7E294E14A6}"/>
              </a:ext>
            </a:extLst>
          </p:cNvPr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583C4427-0DDD-9EFA-64B0-B36633E5714A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80EE64C5-A9A2-9C3E-FC80-FB4C69734923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DDA8FE5F-AE7A-4CBB-B6A2-AAA3587A2841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66170E68-B3F0-83F2-7B10-5E238FB3438D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Οβάλ 1">
            <a:extLst>
              <a:ext uri="{FF2B5EF4-FFF2-40B4-BE49-F238E27FC236}">
                <a16:creationId xmlns:a16="http://schemas.microsoft.com/office/drawing/2014/main" id="{C61C6D98-99ED-E8E9-6228-AC4325E6F283}"/>
              </a:ext>
            </a:extLst>
          </p:cNvPr>
          <p:cNvSpPr/>
          <p:nvPr/>
        </p:nvSpPr>
        <p:spPr>
          <a:xfrm>
            <a:off x="4290404" y="1048233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800" dirty="0">
              <a:solidFill>
                <a:srgbClr val="4E5EA3"/>
              </a:solidFill>
            </a:endParaRPr>
          </a:p>
        </p:txBody>
      </p:sp>
      <p:cxnSp>
        <p:nvCxnSpPr>
          <p:cNvPr id="3" name="Ευθύγραμμο βέλος σύνδεσης 2">
            <a:extLst>
              <a:ext uri="{FF2B5EF4-FFF2-40B4-BE49-F238E27FC236}">
                <a16:creationId xmlns:a16="http://schemas.microsoft.com/office/drawing/2014/main" id="{0345795F-F960-E9EE-9807-826B52283627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2460608" y="1526074"/>
            <a:ext cx="1912273" cy="325586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Ευθύγραμμο βέλος σύνδεσης 3">
            <a:extLst>
              <a:ext uri="{FF2B5EF4-FFF2-40B4-BE49-F238E27FC236}">
                <a16:creationId xmlns:a16="http://schemas.microsoft.com/office/drawing/2014/main" id="{9FA6E691-A60E-FE72-A4D5-2417F94612AE}"/>
              </a:ext>
            </a:extLst>
          </p:cNvPr>
          <p:cNvCxnSpPr>
            <a:cxnSpLocks/>
            <a:stCxn id="2" idx="5"/>
            <a:endCxn id="12" idx="0"/>
          </p:cNvCxnSpPr>
          <p:nvPr/>
        </p:nvCxnSpPr>
        <p:spPr>
          <a:xfrm>
            <a:off x="4771118" y="1526074"/>
            <a:ext cx="2052422" cy="315494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76E146-B6ED-9DF8-C637-D0FEEFE7250E}"/>
                  </a:ext>
                </a:extLst>
              </p:cNvPr>
              <p:cNvSpPr txBox="1"/>
              <p:nvPr/>
            </p:nvSpPr>
            <p:spPr>
              <a:xfrm>
                <a:off x="3069207" y="1362085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76E146-B6ED-9DF8-C637-D0FEEFE72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207" y="1362085"/>
                <a:ext cx="822960" cy="307777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23C59D-5E04-A8B3-FD68-934E09C1E739}"/>
                  </a:ext>
                </a:extLst>
              </p:cNvPr>
              <p:cNvSpPr txBox="1"/>
              <p:nvPr/>
            </p:nvSpPr>
            <p:spPr>
              <a:xfrm>
                <a:off x="5251832" y="1276135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23C59D-5E04-A8B3-FD68-934E09C1E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832" y="1276135"/>
                <a:ext cx="822960" cy="30777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Οβάλ 6">
            <a:extLst>
              <a:ext uri="{FF2B5EF4-FFF2-40B4-BE49-F238E27FC236}">
                <a16:creationId xmlns:a16="http://schemas.microsoft.com/office/drawing/2014/main" id="{5FBA2318-880E-D3C1-C695-9CFEF50E0C89}"/>
              </a:ext>
            </a:extLst>
          </p:cNvPr>
          <p:cNvSpPr/>
          <p:nvPr/>
        </p:nvSpPr>
        <p:spPr>
          <a:xfrm>
            <a:off x="2179012" y="1851660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cxnSp>
        <p:nvCxnSpPr>
          <p:cNvPr id="8" name="Ευθύγραμμο βέλος σύνδεσης 7">
            <a:extLst>
              <a:ext uri="{FF2B5EF4-FFF2-40B4-BE49-F238E27FC236}">
                <a16:creationId xmlns:a16="http://schemas.microsoft.com/office/drawing/2014/main" id="{A4934875-19C8-810D-4DB7-85FB4C947F36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1668150" y="2329501"/>
            <a:ext cx="593339" cy="242249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Ευθύγραμμο βέλος σύνδεσης 8">
            <a:extLst>
              <a:ext uri="{FF2B5EF4-FFF2-40B4-BE49-F238E27FC236}">
                <a16:creationId xmlns:a16="http://schemas.microsoft.com/office/drawing/2014/main" id="{5D0128B8-5239-C420-0FEF-198DEA32B9CF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2659726" y="2329501"/>
            <a:ext cx="516290" cy="242249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7CB22B-B22D-CA05-6211-3761B96C0A9F}"/>
                  </a:ext>
                </a:extLst>
              </p:cNvPr>
              <p:cNvSpPr txBox="1"/>
              <p:nvPr/>
            </p:nvSpPr>
            <p:spPr>
              <a:xfrm>
                <a:off x="1277815" y="2131572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7CB22B-B22D-CA05-6211-3761B96C0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815" y="2131572"/>
                <a:ext cx="822960" cy="307777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AE10347-A755-39EF-FE5B-BF5BEEF3914F}"/>
                  </a:ext>
                </a:extLst>
              </p:cNvPr>
              <p:cNvSpPr txBox="1"/>
              <p:nvPr/>
            </p:nvSpPr>
            <p:spPr>
              <a:xfrm>
                <a:off x="2820440" y="2110376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AE10347-A755-39EF-FE5B-BF5BEEF39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440" y="2110376"/>
                <a:ext cx="822960" cy="307777"/>
              </a:xfrm>
              <a:prstGeom prst="rect">
                <a:avLst/>
              </a:prstGeom>
              <a:blipFill>
                <a:blip r:embed="rId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Οβάλ 11">
            <a:extLst>
              <a:ext uri="{FF2B5EF4-FFF2-40B4-BE49-F238E27FC236}">
                <a16:creationId xmlns:a16="http://schemas.microsoft.com/office/drawing/2014/main" id="{04755EB7-B916-6F98-8AD1-59BB7CACE449}"/>
              </a:ext>
            </a:extLst>
          </p:cNvPr>
          <p:cNvSpPr/>
          <p:nvPr/>
        </p:nvSpPr>
        <p:spPr>
          <a:xfrm>
            <a:off x="6541944" y="1841568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cxnSp>
        <p:nvCxnSpPr>
          <p:cNvPr id="13" name="Ευθύγραμμο βέλος σύνδεσης 12">
            <a:extLst>
              <a:ext uri="{FF2B5EF4-FFF2-40B4-BE49-F238E27FC236}">
                <a16:creationId xmlns:a16="http://schemas.microsoft.com/office/drawing/2014/main" id="{0B33F2C3-DE56-93A4-1CD4-46403D49DB87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6031082" y="2319409"/>
            <a:ext cx="593339" cy="242249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Ευθύγραμμο βέλος σύνδεσης 13">
            <a:extLst>
              <a:ext uri="{FF2B5EF4-FFF2-40B4-BE49-F238E27FC236}">
                <a16:creationId xmlns:a16="http://schemas.microsoft.com/office/drawing/2014/main" id="{FF702961-3D44-8A96-3F18-BCCEF5883786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7022658" y="2319409"/>
            <a:ext cx="516290" cy="242249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4DD2A9-C34D-E5A3-068C-D1EB1D595763}"/>
                  </a:ext>
                </a:extLst>
              </p:cNvPr>
              <p:cNvSpPr txBox="1"/>
              <p:nvPr/>
            </p:nvSpPr>
            <p:spPr>
              <a:xfrm>
                <a:off x="5640747" y="2121480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4DD2A9-C34D-E5A3-068C-D1EB1D595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747" y="2121480"/>
                <a:ext cx="822960" cy="307777"/>
              </a:xfrm>
              <a:prstGeom prst="rect">
                <a:avLst/>
              </a:prstGeom>
              <a:blipFill>
                <a:blip r:embed="rId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D62C23-8B4B-EBF0-3A43-C2EB79D87BF5}"/>
                  </a:ext>
                </a:extLst>
              </p:cNvPr>
              <p:cNvSpPr txBox="1"/>
              <p:nvPr/>
            </p:nvSpPr>
            <p:spPr>
              <a:xfrm>
                <a:off x="7183372" y="2100284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D62C23-8B4B-EBF0-3A43-C2EB79D87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372" y="2100284"/>
                <a:ext cx="822960" cy="307777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Οβάλ 16">
            <a:extLst>
              <a:ext uri="{FF2B5EF4-FFF2-40B4-BE49-F238E27FC236}">
                <a16:creationId xmlns:a16="http://schemas.microsoft.com/office/drawing/2014/main" id="{F5FD673A-9A5F-6CD2-44E9-80B2AD25AD11}"/>
              </a:ext>
            </a:extLst>
          </p:cNvPr>
          <p:cNvSpPr/>
          <p:nvPr/>
        </p:nvSpPr>
        <p:spPr>
          <a:xfrm>
            <a:off x="1323456" y="2561658"/>
            <a:ext cx="563191" cy="5598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sp>
        <p:nvSpPr>
          <p:cNvPr id="18" name="Οβάλ 17">
            <a:extLst>
              <a:ext uri="{FF2B5EF4-FFF2-40B4-BE49-F238E27FC236}">
                <a16:creationId xmlns:a16="http://schemas.microsoft.com/office/drawing/2014/main" id="{EC980108-9F6D-BF01-718F-FA57DB374227}"/>
              </a:ext>
            </a:extLst>
          </p:cNvPr>
          <p:cNvSpPr/>
          <p:nvPr/>
        </p:nvSpPr>
        <p:spPr>
          <a:xfrm>
            <a:off x="3003160" y="2561658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sp>
        <p:nvSpPr>
          <p:cNvPr id="19" name="Οβάλ 18">
            <a:extLst>
              <a:ext uri="{FF2B5EF4-FFF2-40B4-BE49-F238E27FC236}">
                <a16:creationId xmlns:a16="http://schemas.microsoft.com/office/drawing/2014/main" id="{E704B04C-0F52-3B06-8A30-67496E485C76}"/>
              </a:ext>
            </a:extLst>
          </p:cNvPr>
          <p:cNvSpPr/>
          <p:nvPr/>
        </p:nvSpPr>
        <p:spPr>
          <a:xfrm>
            <a:off x="5663312" y="2554800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sp>
        <p:nvSpPr>
          <p:cNvPr id="20" name="Οβάλ 19">
            <a:extLst>
              <a:ext uri="{FF2B5EF4-FFF2-40B4-BE49-F238E27FC236}">
                <a16:creationId xmlns:a16="http://schemas.microsoft.com/office/drawing/2014/main" id="{59B73D17-3D26-39DC-109E-838EB383998B}"/>
              </a:ext>
            </a:extLst>
          </p:cNvPr>
          <p:cNvSpPr/>
          <p:nvPr/>
        </p:nvSpPr>
        <p:spPr>
          <a:xfrm>
            <a:off x="7373994" y="2547942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DE6BA1-6228-0B03-DB48-DAD75A8D2793}"/>
                  </a:ext>
                </a:extLst>
              </p:cNvPr>
              <p:cNvSpPr txBox="1"/>
              <p:nvPr/>
            </p:nvSpPr>
            <p:spPr>
              <a:xfrm>
                <a:off x="6952471" y="1692123"/>
                <a:ext cx="13290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𝑂𝑏𝑗𝑉𝑎𝑙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=25.3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DE6BA1-6228-0B03-DB48-DAD75A8D2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471" y="1692123"/>
                <a:ext cx="1329050" cy="307777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AE0DAF-AB20-63E7-0AEE-CE7BB9043692}"/>
                  </a:ext>
                </a:extLst>
              </p:cNvPr>
              <p:cNvSpPr txBox="1"/>
              <p:nvPr/>
            </p:nvSpPr>
            <p:spPr>
              <a:xfrm>
                <a:off x="4372881" y="2680823"/>
                <a:ext cx="13290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𝑂𝑏𝑗𝑉𝑎𝑙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=13.9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AE0DAF-AB20-63E7-0AEE-CE7BB9043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881" y="2680823"/>
                <a:ext cx="1329050" cy="307777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B64871A-D70C-3A72-2B53-7E35DC44D104}"/>
                  </a:ext>
                </a:extLst>
              </p:cNvPr>
              <p:cNvSpPr txBox="1"/>
              <p:nvPr/>
            </p:nvSpPr>
            <p:spPr>
              <a:xfrm>
                <a:off x="7869951" y="2646150"/>
                <a:ext cx="13290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𝑂𝑏𝑗𝑉𝑎𝑙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19.8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B64871A-D70C-3A72-2B53-7E35DC44D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951" y="2646150"/>
                <a:ext cx="1329050" cy="307777"/>
              </a:xfrm>
              <a:prstGeom prst="rect">
                <a:avLst/>
              </a:prstGeom>
              <a:blipFill>
                <a:blip r:embed="rId11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66B5490-D8FD-60B1-292F-9A05FC9C543C}"/>
                  </a:ext>
                </a:extLst>
              </p:cNvPr>
              <p:cNvSpPr txBox="1"/>
              <p:nvPr/>
            </p:nvSpPr>
            <p:spPr>
              <a:xfrm>
                <a:off x="3410500" y="2400909"/>
                <a:ext cx="13290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𝑂𝑏𝑗𝑉𝑎𝑙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=18.2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66B5490-D8FD-60B1-292F-9A05FC9C5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500" y="2400909"/>
                <a:ext cx="1329050" cy="307777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A4A5927-2D29-38C6-D148-02F2F86F2979}"/>
                  </a:ext>
                </a:extLst>
              </p:cNvPr>
              <p:cNvSpPr txBox="1"/>
              <p:nvPr/>
            </p:nvSpPr>
            <p:spPr>
              <a:xfrm>
                <a:off x="64333" y="2672573"/>
                <a:ext cx="13290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𝑂𝑏𝑗𝑉𝑎𝑙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l-GR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A4A5927-2D29-38C6-D148-02F2F86F2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3" y="2672573"/>
                <a:ext cx="1329050" cy="307777"/>
              </a:xfrm>
              <a:prstGeom prst="rect">
                <a:avLst/>
              </a:prstGeom>
              <a:blipFill>
                <a:blip r:embed="rId1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28F326C-2A79-87A8-177B-F4B08EC2DD9E}"/>
                  </a:ext>
                </a:extLst>
              </p:cNvPr>
              <p:cNvSpPr txBox="1"/>
              <p:nvPr/>
            </p:nvSpPr>
            <p:spPr>
              <a:xfrm>
                <a:off x="906640" y="1691394"/>
                <a:ext cx="13290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𝑂𝑏𝑗𝑉𝑎𝑙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=20.1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28F326C-2A79-87A8-177B-F4B08EC2D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640" y="1691394"/>
                <a:ext cx="1329050" cy="307777"/>
              </a:xfrm>
              <a:prstGeom prst="rect">
                <a:avLst/>
              </a:prstGeom>
              <a:blipFill>
                <a:blip r:embed="rId1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918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9835F55D-3B86-0931-2706-90196B518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28861E6C-CCAC-293B-9D81-1AFACCAB33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580" y="324896"/>
            <a:ext cx="8382000" cy="47339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Branch &amp; Bound: </a:t>
            </a:r>
            <a:r>
              <a:rPr lang="en-US" dirty="0"/>
              <a:t>Variable order</a:t>
            </a:r>
            <a:br>
              <a:rPr lang="en-US" dirty="0">
                <a:latin typeface="Montserrat" panose="00000500000000000000" pitchFamily="2" charset="0"/>
              </a:rPr>
            </a:br>
            <a:endParaRPr lang="en-US" dirty="0"/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D874807B-86C8-9BA8-9CCF-FDC8F5152DD0}"/>
              </a:ext>
            </a:extLst>
          </p:cNvPr>
          <p:cNvGrpSpPr/>
          <p:nvPr/>
        </p:nvGrpSpPr>
        <p:grpSpPr>
          <a:xfrm>
            <a:off x="1611150" y="767396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0F312C6E-5F49-4541-2B73-83AC76F6E78B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E3EE9EC1-A4A5-829E-6D57-3DA155FDD4D3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0E1C622E-BBD7-3165-18D9-058788B0C8F9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95856AA6-6579-728A-7401-8F340F3BCF49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EA7A9AE8-8C72-0BE8-7C2D-54DD04C59FAF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31">
            <a:extLst>
              <a:ext uri="{FF2B5EF4-FFF2-40B4-BE49-F238E27FC236}">
                <a16:creationId xmlns:a16="http://schemas.microsoft.com/office/drawing/2014/main" id="{21936CBC-4AF1-4DA4-2AFE-28576A88327D}"/>
              </a:ext>
            </a:extLst>
          </p:cNvPr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E0F7532B-FC2F-877B-11BC-9EF148F98094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8881183F-E785-3075-6C52-E3241C3ADBBC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703F9143-AC6B-27A4-F218-BF4881031899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5023C6DA-3707-5521-3837-3A1CC5B0381D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151;p28">
            <a:extLst>
              <a:ext uri="{FF2B5EF4-FFF2-40B4-BE49-F238E27FC236}">
                <a16:creationId xmlns:a16="http://schemas.microsoft.com/office/drawing/2014/main" id="{6A5E2B3A-65A0-6AF9-686C-7EA7C133E41B}"/>
              </a:ext>
            </a:extLst>
          </p:cNvPr>
          <p:cNvSpPr txBox="1">
            <a:spLocks/>
          </p:cNvSpPr>
          <p:nvPr/>
        </p:nvSpPr>
        <p:spPr>
          <a:xfrm>
            <a:off x="691410" y="935750"/>
            <a:ext cx="8158456" cy="4008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Variable Ordering Strategies: </a:t>
            </a:r>
          </a:p>
          <a:p>
            <a:pPr marL="0" indent="0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Two approaches are used to select the next variable to be fixed:</a:t>
            </a:r>
            <a:br>
              <a:rPr lang="en-US" sz="2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Fractional First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: Select the first variable with a fractional</a:t>
            </a:r>
          </a:p>
          <a:p>
            <a:pPr marL="0" indent="0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 value from all integer-constrained variables.</a:t>
            </a:r>
          </a:p>
          <a:p>
            <a:pPr marL="0" indent="0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Predefined Order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: Use a predefined array of variables and</a:t>
            </a:r>
          </a:p>
          <a:p>
            <a:pPr marL="0" indent="0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 select the first fractional variable from the list.</a:t>
            </a:r>
          </a:p>
        </p:txBody>
      </p:sp>
    </p:spTree>
    <p:extLst>
      <p:ext uri="{BB962C8B-B14F-4D97-AF65-F5344CB8AC3E}">
        <p14:creationId xmlns:p14="http://schemas.microsoft.com/office/powerpoint/2010/main" val="9748334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A818F9A3-95FD-F197-3638-78C7A59A5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28F0D6DE-7C22-BF43-7F37-2AFE17A8DA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580" y="324896"/>
            <a:ext cx="8382000" cy="47339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>
                <a:latin typeface="Montserrat" panose="00000500000000000000" pitchFamily="2" charset="0"/>
              </a:rPr>
              <a:t>Branch &amp; Bound: </a:t>
            </a:r>
            <a:r>
              <a:rPr lang="en-US" sz="2400" dirty="0"/>
              <a:t>Variable order - Fractional First</a:t>
            </a:r>
            <a:br>
              <a:rPr lang="en-US" sz="2400" dirty="0">
                <a:latin typeface="Montserrat" panose="00000500000000000000" pitchFamily="2" charset="0"/>
              </a:rPr>
            </a:br>
            <a:endParaRPr lang="en-US" sz="2400" dirty="0"/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6E262792-C9FA-FC22-B4F6-6AD14F6EC37B}"/>
              </a:ext>
            </a:extLst>
          </p:cNvPr>
          <p:cNvGrpSpPr/>
          <p:nvPr/>
        </p:nvGrpSpPr>
        <p:grpSpPr>
          <a:xfrm>
            <a:off x="1611150" y="719271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FCA7CF12-DF7C-6F80-2BF4-FF980844CF2C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7680C4E5-8AA7-0187-6A12-3E0C5FCAC660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70C1893F-EB89-666F-7402-A025DEFC5F7B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850E76A9-E5A0-52A8-A10C-F2117D9C1403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02FE7029-751E-8583-9C12-45C82CEC0525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31">
            <a:extLst>
              <a:ext uri="{FF2B5EF4-FFF2-40B4-BE49-F238E27FC236}">
                <a16:creationId xmlns:a16="http://schemas.microsoft.com/office/drawing/2014/main" id="{3C6C9C9F-59A1-D583-B37D-55A6861153E6}"/>
              </a:ext>
            </a:extLst>
          </p:cNvPr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D570AF0B-C083-964D-071D-648BC5EE24C0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72A19C12-0A2C-13FA-C081-9BA2DAE4E605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F175A95D-9459-3C86-F95B-097A85AF820B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AD2557F6-CC03-0D41-C2AC-8F9506F0797E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151;p28">
            <a:extLst>
              <a:ext uri="{FF2B5EF4-FFF2-40B4-BE49-F238E27FC236}">
                <a16:creationId xmlns:a16="http://schemas.microsoft.com/office/drawing/2014/main" id="{258FB347-C04F-F161-AB11-9C5ABE52692E}"/>
              </a:ext>
            </a:extLst>
          </p:cNvPr>
          <p:cNvSpPr txBox="1">
            <a:spLocks/>
          </p:cNvSpPr>
          <p:nvPr/>
        </p:nvSpPr>
        <p:spPr>
          <a:xfrm>
            <a:off x="588285" y="935750"/>
            <a:ext cx="8158456" cy="100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Select the first variable with a fractional value from all integer-constrained variables.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Ορθογώνιο 2">
                <a:extLst>
                  <a:ext uri="{FF2B5EF4-FFF2-40B4-BE49-F238E27FC236}">
                    <a16:creationId xmlns:a16="http://schemas.microsoft.com/office/drawing/2014/main" id="{282D2DC9-C3FA-B775-5556-23B7A9AAD24D}"/>
                  </a:ext>
                </a:extLst>
              </p:cNvPr>
              <p:cNvSpPr/>
              <p:nvPr/>
            </p:nvSpPr>
            <p:spPr>
              <a:xfrm>
                <a:off x="1948150" y="2578625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3" name="Ορθογώνιο 2">
                <a:extLst>
                  <a:ext uri="{FF2B5EF4-FFF2-40B4-BE49-F238E27FC236}">
                    <a16:creationId xmlns:a16="http://schemas.microsoft.com/office/drawing/2014/main" id="{282D2DC9-C3FA-B775-5556-23B7A9AAD2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150" y="2578625"/>
                <a:ext cx="488138" cy="4262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Ορθογώνιο 3">
                <a:extLst>
                  <a:ext uri="{FF2B5EF4-FFF2-40B4-BE49-F238E27FC236}">
                    <a16:creationId xmlns:a16="http://schemas.microsoft.com/office/drawing/2014/main" id="{BCBE489C-7661-1EC9-5F25-0C3B4D8B5766}"/>
                  </a:ext>
                </a:extLst>
              </p:cNvPr>
              <p:cNvSpPr/>
              <p:nvPr/>
            </p:nvSpPr>
            <p:spPr>
              <a:xfrm>
                <a:off x="2436288" y="2578625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4" name="Ορθογώνιο 3">
                <a:extLst>
                  <a:ext uri="{FF2B5EF4-FFF2-40B4-BE49-F238E27FC236}">
                    <a16:creationId xmlns:a16="http://schemas.microsoft.com/office/drawing/2014/main" id="{BCBE489C-7661-1EC9-5F25-0C3B4D8B5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288" y="2578625"/>
                <a:ext cx="488138" cy="4262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Ορθογώνιο 4">
                <a:extLst>
                  <a:ext uri="{FF2B5EF4-FFF2-40B4-BE49-F238E27FC236}">
                    <a16:creationId xmlns:a16="http://schemas.microsoft.com/office/drawing/2014/main" id="{C2769760-6992-DC65-D37B-5269FF8AE004}"/>
                  </a:ext>
                </a:extLst>
              </p:cNvPr>
              <p:cNvSpPr/>
              <p:nvPr/>
            </p:nvSpPr>
            <p:spPr>
              <a:xfrm>
                <a:off x="2924426" y="2578625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5" name="Ορθογώνιο 4">
                <a:extLst>
                  <a:ext uri="{FF2B5EF4-FFF2-40B4-BE49-F238E27FC236}">
                    <a16:creationId xmlns:a16="http://schemas.microsoft.com/office/drawing/2014/main" id="{C2769760-6992-DC65-D37B-5269FF8AE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426" y="2578625"/>
                <a:ext cx="488138" cy="4262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Ορθογώνιο 5">
                <a:extLst>
                  <a:ext uri="{FF2B5EF4-FFF2-40B4-BE49-F238E27FC236}">
                    <a16:creationId xmlns:a16="http://schemas.microsoft.com/office/drawing/2014/main" id="{76E3319E-46D2-2BC9-7612-8ADC1D09170A}"/>
                  </a:ext>
                </a:extLst>
              </p:cNvPr>
              <p:cNvSpPr/>
              <p:nvPr/>
            </p:nvSpPr>
            <p:spPr>
              <a:xfrm>
                <a:off x="3412564" y="2578625"/>
                <a:ext cx="584392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6" name="Ορθογώνιο 5">
                <a:extLst>
                  <a:ext uri="{FF2B5EF4-FFF2-40B4-BE49-F238E27FC236}">
                    <a16:creationId xmlns:a16="http://schemas.microsoft.com/office/drawing/2014/main" id="{76E3319E-46D2-2BC9-7612-8ADC1D091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564" y="2578625"/>
                <a:ext cx="584392" cy="4262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Ορθογώνιο 6">
                <a:extLst>
                  <a:ext uri="{FF2B5EF4-FFF2-40B4-BE49-F238E27FC236}">
                    <a16:creationId xmlns:a16="http://schemas.microsoft.com/office/drawing/2014/main" id="{4D184EEB-EA4F-C147-920F-2C45D47D3CC2}"/>
                  </a:ext>
                </a:extLst>
              </p:cNvPr>
              <p:cNvSpPr/>
              <p:nvPr/>
            </p:nvSpPr>
            <p:spPr>
              <a:xfrm>
                <a:off x="3996956" y="2578625"/>
                <a:ext cx="488138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Ορθογώνιο 6">
                <a:extLst>
                  <a:ext uri="{FF2B5EF4-FFF2-40B4-BE49-F238E27FC236}">
                    <a16:creationId xmlns:a16="http://schemas.microsoft.com/office/drawing/2014/main" id="{4D184EEB-EA4F-C147-920F-2C45D47D3C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956" y="2578625"/>
                <a:ext cx="488138" cy="4262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Ορθογώνιο 8">
                <a:extLst>
                  <a:ext uri="{FF2B5EF4-FFF2-40B4-BE49-F238E27FC236}">
                    <a16:creationId xmlns:a16="http://schemas.microsoft.com/office/drawing/2014/main" id="{1239E423-1423-20E8-8714-C2D2F240C92A}"/>
                  </a:ext>
                </a:extLst>
              </p:cNvPr>
              <p:cNvSpPr/>
              <p:nvPr/>
            </p:nvSpPr>
            <p:spPr>
              <a:xfrm>
                <a:off x="4485094" y="2578625"/>
                <a:ext cx="488138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Ορθογώνιο 8">
                <a:extLst>
                  <a:ext uri="{FF2B5EF4-FFF2-40B4-BE49-F238E27FC236}">
                    <a16:creationId xmlns:a16="http://schemas.microsoft.com/office/drawing/2014/main" id="{1239E423-1423-20E8-8714-C2D2F240C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094" y="2578625"/>
                <a:ext cx="488138" cy="4262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Ορθογώνιο 9">
                <a:extLst>
                  <a:ext uri="{FF2B5EF4-FFF2-40B4-BE49-F238E27FC236}">
                    <a16:creationId xmlns:a16="http://schemas.microsoft.com/office/drawing/2014/main" id="{79F42B9A-3B2E-2D05-430B-CC0A58B2AB5E}"/>
                  </a:ext>
                </a:extLst>
              </p:cNvPr>
              <p:cNvSpPr/>
              <p:nvPr/>
            </p:nvSpPr>
            <p:spPr>
              <a:xfrm>
                <a:off x="4973232" y="2578625"/>
                <a:ext cx="488138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Ορθογώνιο 9">
                <a:extLst>
                  <a:ext uri="{FF2B5EF4-FFF2-40B4-BE49-F238E27FC236}">
                    <a16:creationId xmlns:a16="http://schemas.microsoft.com/office/drawing/2014/main" id="{79F42B9A-3B2E-2D05-430B-CC0A58B2AB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232" y="2578625"/>
                <a:ext cx="488138" cy="4262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Ορθογώνιο 10">
                <a:extLst>
                  <a:ext uri="{FF2B5EF4-FFF2-40B4-BE49-F238E27FC236}">
                    <a16:creationId xmlns:a16="http://schemas.microsoft.com/office/drawing/2014/main" id="{1D9D4591-07F9-7936-3986-260A04712DF4}"/>
                  </a:ext>
                </a:extLst>
              </p:cNvPr>
              <p:cNvSpPr/>
              <p:nvPr/>
            </p:nvSpPr>
            <p:spPr>
              <a:xfrm>
                <a:off x="5461370" y="2578625"/>
                <a:ext cx="488138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Ορθογώνιο 10">
                <a:extLst>
                  <a:ext uri="{FF2B5EF4-FFF2-40B4-BE49-F238E27FC236}">
                    <a16:creationId xmlns:a16="http://schemas.microsoft.com/office/drawing/2014/main" id="{1D9D4591-07F9-7936-3986-260A04712D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370" y="2578625"/>
                <a:ext cx="488138" cy="4262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Ορθογώνιο 11">
                <a:extLst>
                  <a:ext uri="{FF2B5EF4-FFF2-40B4-BE49-F238E27FC236}">
                    <a16:creationId xmlns:a16="http://schemas.microsoft.com/office/drawing/2014/main" id="{4AB4B5D4-A0F2-B00C-29D5-98583BE59759}"/>
                  </a:ext>
                </a:extLst>
              </p:cNvPr>
              <p:cNvSpPr/>
              <p:nvPr/>
            </p:nvSpPr>
            <p:spPr>
              <a:xfrm>
                <a:off x="5963258" y="2578625"/>
                <a:ext cx="1295517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Ορθογώνιο 11">
                <a:extLst>
                  <a:ext uri="{FF2B5EF4-FFF2-40B4-BE49-F238E27FC236}">
                    <a16:creationId xmlns:a16="http://schemas.microsoft.com/office/drawing/2014/main" id="{4AB4B5D4-A0F2-B00C-29D5-98583BE597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258" y="2578625"/>
                <a:ext cx="1295517" cy="4262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Ορθογώνιο 12">
                <a:extLst>
                  <a:ext uri="{FF2B5EF4-FFF2-40B4-BE49-F238E27FC236}">
                    <a16:creationId xmlns:a16="http://schemas.microsoft.com/office/drawing/2014/main" id="{F4082DF2-706A-E9AC-A80D-F07178B497DE}"/>
                  </a:ext>
                </a:extLst>
              </p:cNvPr>
              <p:cNvSpPr/>
              <p:nvPr/>
            </p:nvSpPr>
            <p:spPr>
              <a:xfrm>
                <a:off x="7272525" y="2578625"/>
                <a:ext cx="488138" cy="426261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l-GR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Ορθογώνιο 12">
                <a:extLst>
                  <a:ext uri="{FF2B5EF4-FFF2-40B4-BE49-F238E27FC236}">
                    <a16:creationId xmlns:a16="http://schemas.microsoft.com/office/drawing/2014/main" id="{F4082DF2-706A-E9AC-A80D-F07178B497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525" y="2578625"/>
                <a:ext cx="488138" cy="42626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Αριστερό άγκιστρο 13">
            <a:extLst>
              <a:ext uri="{FF2B5EF4-FFF2-40B4-BE49-F238E27FC236}">
                <a16:creationId xmlns:a16="http://schemas.microsoft.com/office/drawing/2014/main" id="{5DCAB79F-E437-71C7-7847-58969266C1CD}"/>
              </a:ext>
            </a:extLst>
          </p:cNvPr>
          <p:cNvSpPr/>
          <p:nvPr/>
        </p:nvSpPr>
        <p:spPr>
          <a:xfrm rot="16200000">
            <a:off x="4387306" y="586210"/>
            <a:ext cx="426260" cy="5310623"/>
          </a:xfrm>
          <a:prstGeom prst="leftBrace">
            <a:avLst>
              <a:gd name="adj1" fmla="val 8333"/>
              <a:gd name="adj2" fmla="val 49426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5" name="Google Shape;151;p28">
            <a:extLst>
              <a:ext uri="{FF2B5EF4-FFF2-40B4-BE49-F238E27FC236}">
                <a16:creationId xmlns:a16="http://schemas.microsoft.com/office/drawing/2014/main" id="{94C84CA2-51C4-A781-D55C-AC6F777B0CBD}"/>
              </a:ext>
            </a:extLst>
          </p:cNvPr>
          <p:cNvSpPr txBox="1">
            <a:spLocks/>
          </p:cNvSpPr>
          <p:nvPr/>
        </p:nvSpPr>
        <p:spPr>
          <a:xfrm>
            <a:off x="3924820" y="3350926"/>
            <a:ext cx="1294360" cy="546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Integers</a:t>
            </a:r>
          </a:p>
        </p:txBody>
      </p:sp>
      <p:cxnSp>
        <p:nvCxnSpPr>
          <p:cNvPr id="17" name="Ευθύγραμμο βέλος σύνδεσης 16">
            <a:extLst>
              <a:ext uri="{FF2B5EF4-FFF2-40B4-BE49-F238E27FC236}">
                <a16:creationId xmlns:a16="http://schemas.microsoft.com/office/drawing/2014/main" id="{8DCA7D31-707A-D12B-EA22-A837D9F7DA73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2192219" y="2248187"/>
            <a:ext cx="0" cy="33043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0155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0DF3A6C4-A830-A01B-11A7-C5E8CF52A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607BCF44-BDCF-00F3-1C41-D40DFBE313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580" y="324896"/>
            <a:ext cx="8382000" cy="47339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>
                <a:latin typeface="Montserrat" panose="00000500000000000000" pitchFamily="2" charset="0"/>
              </a:rPr>
              <a:t>Branch &amp; Bound: </a:t>
            </a:r>
            <a:r>
              <a:rPr lang="en-US" sz="2400" dirty="0"/>
              <a:t>Variable order - Fractional First</a:t>
            </a:r>
            <a:br>
              <a:rPr lang="en-US" sz="2400" dirty="0">
                <a:latin typeface="Montserrat" panose="00000500000000000000" pitchFamily="2" charset="0"/>
              </a:rPr>
            </a:br>
            <a:endParaRPr lang="en-US" sz="2400" dirty="0"/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AB745DE5-B323-EAC6-C9DD-65CBF1D291E6}"/>
              </a:ext>
            </a:extLst>
          </p:cNvPr>
          <p:cNvGrpSpPr/>
          <p:nvPr/>
        </p:nvGrpSpPr>
        <p:grpSpPr>
          <a:xfrm>
            <a:off x="1611150" y="719271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D341DDE4-8CA0-7F3A-AD24-3DFE0D02DCC8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4902F22F-2621-74AC-469A-230DDAA2CCC7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36330CAB-DA2E-62CD-B617-E2BFDC1B25B0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B3350916-6C9D-A390-8C16-F5DD3B904918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9EA586E0-5EBA-D104-2EE8-DC9F493ABFCF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31">
            <a:extLst>
              <a:ext uri="{FF2B5EF4-FFF2-40B4-BE49-F238E27FC236}">
                <a16:creationId xmlns:a16="http://schemas.microsoft.com/office/drawing/2014/main" id="{CE49FC53-E79D-2A20-B25D-F6851A9AB7F3}"/>
              </a:ext>
            </a:extLst>
          </p:cNvPr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F12F750C-1093-BDC6-4DED-3B4EEA7108DE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05AA1EFD-A833-912C-EFD7-981A82971836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22D381CC-B5B5-042E-1DFD-A1F074B8D3FA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CC25EB16-9EED-18BF-890F-187A867468AA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151;p28">
            <a:extLst>
              <a:ext uri="{FF2B5EF4-FFF2-40B4-BE49-F238E27FC236}">
                <a16:creationId xmlns:a16="http://schemas.microsoft.com/office/drawing/2014/main" id="{DC1D4804-34B5-8D1A-6D0E-A89EA79CCE89}"/>
              </a:ext>
            </a:extLst>
          </p:cNvPr>
          <p:cNvSpPr txBox="1">
            <a:spLocks/>
          </p:cNvSpPr>
          <p:nvPr/>
        </p:nvSpPr>
        <p:spPr>
          <a:xfrm>
            <a:off x="588285" y="935750"/>
            <a:ext cx="8158456" cy="100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Select the first variable with a fractional value from all integer-constrained variables.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Ορθογώνιο 2">
                <a:extLst>
                  <a:ext uri="{FF2B5EF4-FFF2-40B4-BE49-F238E27FC236}">
                    <a16:creationId xmlns:a16="http://schemas.microsoft.com/office/drawing/2014/main" id="{A755F9C0-851F-AF65-B3AA-56C39A6E8B65}"/>
                  </a:ext>
                </a:extLst>
              </p:cNvPr>
              <p:cNvSpPr/>
              <p:nvPr/>
            </p:nvSpPr>
            <p:spPr>
              <a:xfrm>
                <a:off x="1948150" y="2578625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3" name="Ορθογώνιο 2">
                <a:extLst>
                  <a:ext uri="{FF2B5EF4-FFF2-40B4-BE49-F238E27FC236}">
                    <a16:creationId xmlns:a16="http://schemas.microsoft.com/office/drawing/2014/main" id="{A755F9C0-851F-AF65-B3AA-56C39A6E8B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150" y="2578625"/>
                <a:ext cx="488138" cy="4262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Ορθογώνιο 3">
                <a:extLst>
                  <a:ext uri="{FF2B5EF4-FFF2-40B4-BE49-F238E27FC236}">
                    <a16:creationId xmlns:a16="http://schemas.microsoft.com/office/drawing/2014/main" id="{E0C6BE23-6F9A-4D4A-42F0-492473768F3F}"/>
                  </a:ext>
                </a:extLst>
              </p:cNvPr>
              <p:cNvSpPr/>
              <p:nvPr/>
            </p:nvSpPr>
            <p:spPr>
              <a:xfrm>
                <a:off x="2436288" y="2578625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4" name="Ορθογώνιο 3">
                <a:extLst>
                  <a:ext uri="{FF2B5EF4-FFF2-40B4-BE49-F238E27FC236}">
                    <a16:creationId xmlns:a16="http://schemas.microsoft.com/office/drawing/2014/main" id="{E0C6BE23-6F9A-4D4A-42F0-492473768F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288" y="2578625"/>
                <a:ext cx="488138" cy="4262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Ορθογώνιο 4">
                <a:extLst>
                  <a:ext uri="{FF2B5EF4-FFF2-40B4-BE49-F238E27FC236}">
                    <a16:creationId xmlns:a16="http://schemas.microsoft.com/office/drawing/2014/main" id="{9667AD8A-C1F4-95C4-E01A-F2C33F39A7E4}"/>
                  </a:ext>
                </a:extLst>
              </p:cNvPr>
              <p:cNvSpPr/>
              <p:nvPr/>
            </p:nvSpPr>
            <p:spPr>
              <a:xfrm>
                <a:off x="2924426" y="2578625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5" name="Ορθογώνιο 4">
                <a:extLst>
                  <a:ext uri="{FF2B5EF4-FFF2-40B4-BE49-F238E27FC236}">
                    <a16:creationId xmlns:a16="http://schemas.microsoft.com/office/drawing/2014/main" id="{9667AD8A-C1F4-95C4-E01A-F2C33F39A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426" y="2578625"/>
                <a:ext cx="488138" cy="4262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Ορθογώνιο 5">
                <a:extLst>
                  <a:ext uri="{FF2B5EF4-FFF2-40B4-BE49-F238E27FC236}">
                    <a16:creationId xmlns:a16="http://schemas.microsoft.com/office/drawing/2014/main" id="{7F46D475-09D3-9BDF-C64F-CAD0A26DB1EF}"/>
                  </a:ext>
                </a:extLst>
              </p:cNvPr>
              <p:cNvSpPr/>
              <p:nvPr/>
            </p:nvSpPr>
            <p:spPr>
              <a:xfrm>
                <a:off x="3412564" y="2578625"/>
                <a:ext cx="584392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6" name="Ορθογώνιο 5">
                <a:extLst>
                  <a:ext uri="{FF2B5EF4-FFF2-40B4-BE49-F238E27FC236}">
                    <a16:creationId xmlns:a16="http://schemas.microsoft.com/office/drawing/2014/main" id="{7F46D475-09D3-9BDF-C64F-CAD0A26DB1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564" y="2578625"/>
                <a:ext cx="584392" cy="4262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Ορθογώνιο 6">
                <a:extLst>
                  <a:ext uri="{FF2B5EF4-FFF2-40B4-BE49-F238E27FC236}">
                    <a16:creationId xmlns:a16="http://schemas.microsoft.com/office/drawing/2014/main" id="{E4995FB9-552D-4D47-EC9C-C9D9A148E71B}"/>
                  </a:ext>
                </a:extLst>
              </p:cNvPr>
              <p:cNvSpPr/>
              <p:nvPr/>
            </p:nvSpPr>
            <p:spPr>
              <a:xfrm>
                <a:off x="3996956" y="2578625"/>
                <a:ext cx="488138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Ορθογώνιο 6">
                <a:extLst>
                  <a:ext uri="{FF2B5EF4-FFF2-40B4-BE49-F238E27FC236}">
                    <a16:creationId xmlns:a16="http://schemas.microsoft.com/office/drawing/2014/main" id="{E4995FB9-552D-4D47-EC9C-C9D9A148E7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956" y="2578625"/>
                <a:ext cx="488138" cy="4262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Ορθογώνιο 8">
                <a:extLst>
                  <a:ext uri="{FF2B5EF4-FFF2-40B4-BE49-F238E27FC236}">
                    <a16:creationId xmlns:a16="http://schemas.microsoft.com/office/drawing/2014/main" id="{CAF7FE11-8DB0-68C3-C817-E97401FE1382}"/>
                  </a:ext>
                </a:extLst>
              </p:cNvPr>
              <p:cNvSpPr/>
              <p:nvPr/>
            </p:nvSpPr>
            <p:spPr>
              <a:xfrm>
                <a:off x="4485094" y="2578625"/>
                <a:ext cx="488138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Ορθογώνιο 8">
                <a:extLst>
                  <a:ext uri="{FF2B5EF4-FFF2-40B4-BE49-F238E27FC236}">
                    <a16:creationId xmlns:a16="http://schemas.microsoft.com/office/drawing/2014/main" id="{CAF7FE11-8DB0-68C3-C817-E97401FE13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094" y="2578625"/>
                <a:ext cx="488138" cy="4262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Ορθογώνιο 9">
                <a:extLst>
                  <a:ext uri="{FF2B5EF4-FFF2-40B4-BE49-F238E27FC236}">
                    <a16:creationId xmlns:a16="http://schemas.microsoft.com/office/drawing/2014/main" id="{E3356F88-5341-BAFD-92DA-280495BADE79}"/>
                  </a:ext>
                </a:extLst>
              </p:cNvPr>
              <p:cNvSpPr/>
              <p:nvPr/>
            </p:nvSpPr>
            <p:spPr>
              <a:xfrm>
                <a:off x="4973232" y="2578625"/>
                <a:ext cx="488138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Ορθογώνιο 9">
                <a:extLst>
                  <a:ext uri="{FF2B5EF4-FFF2-40B4-BE49-F238E27FC236}">
                    <a16:creationId xmlns:a16="http://schemas.microsoft.com/office/drawing/2014/main" id="{E3356F88-5341-BAFD-92DA-280495BADE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232" y="2578625"/>
                <a:ext cx="488138" cy="4262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Ορθογώνιο 10">
                <a:extLst>
                  <a:ext uri="{FF2B5EF4-FFF2-40B4-BE49-F238E27FC236}">
                    <a16:creationId xmlns:a16="http://schemas.microsoft.com/office/drawing/2014/main" id="{04B636EF-A68B-4A33-3DAE-15C1D9D7E770}"/>
                  </a:ext>
                </a:extLst>
              </p:cNvPr>
              <p:cNvSpPr/>
              <p:nvPr/>
            </p:nvSpPr>
            <p:spPr>
              <a:xfrm>
                <a:off x="5461370" y="2578625"/>
                <a:ext cx="488138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Ορθογώνιο 10">
                <a:extLst>
                  <a:ext uri="{FF2B5EF4-FFF2-40B4-BE49-F238E27FC236}">
                    <a16:creationId xmlns:a16="http://schemas.microsoft.com/office/drawing/2014/main" id="{04B636EF-A68B-4A33-3DAE-15C1D9D7E7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370" y="2578625"/>
                <a:ext cx="488138" cy="4262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Ορθογώνιο 11">
                <a:extLst>
                  <a:ext uri="{FF2B5EF4-FFF2-40B4-BE49-F238E27FC236}">
                    <a16:creationId xmlns:a16="http://schemas.microsoft.com/office/drawing/2014/main" id="{6CA6D5BB-2804-1165-0169-3290B205089E}"/>
                  </a:ext>
                </a:extLst>
              </p:cNvPr>
              <p:cNvSpPr/>
              <p:nvPr/>
            </p:nvSpPr>
            <p:spPr>
              <a:xfrm>
                <a:off x="5963258" y="2578625"/>
                <a:ext cx="1295517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Ορθογώνιο 11">
                <a:extLst>
                  <a:ext uri="{FF2B5EF4-FFF2-40B4-BE49-F238E27FC236}">
                    <a16:creationId xmlns:a16="http://schemas.microsoft.com/office/drawing/2014/main" id="{6CA6D5BB-2804-1165-0169-3290B20508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258" y="2578625"/>
                <a:ext cx="1295517" cy="4262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Ορθογώνιο 12">
                <a:extLst>
                  <a:ext uri="{FF2B5EF4-FFF2-40B4-BE49-F238E27FC236}">
                    <a16:creationId xmlns:a16="http://schemas.microsoft.com/office/drawing/2014/main" id="{16BCDDDD-177D-C286-D86F-A08EE17D77FE}"/>
                  </a:ext>
                </a:extLst>
              </p:cNvPr>
              <p:cNvSpPr/>
              <p:nvPr/>
            </p:nvSpPr>
            <p:spPr>
              <a:xfrm>
                <a:off x="7272525" y="2578625"/>
                <a:ext cx="488138" cy="426261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l-GR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Ορθογώνιο 12">
                <a:extLst>
                  <a:ext uri="{FF2B5EF4-FFF2-40B4-BE49-F238E27FC236}">
                    <a16:creationId xmlns:a16="http://schemas.microsoft.com/office/drawing/2014/main" id="{16BCDDDD-177D-C286-D86F-A08EE17D7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525" y="2578625"/>
                <a:ext cx="488138" cy="42626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Αριστερό άγκιστρο 13">
            <a:extLst>
              <a:ext uri="{FF2B5EF4-FFF2-40B4-BE49-F238E27FC236}">
                <a16:creationId xmlns:a16="http://schemas.microsoft.com/office/drawing/2014/main" id="{2F6E4858-0811-5120-872C-AE9A11AADF62}"/>
              </a:ext>
            </a:extLst>
          </p:cNvPr>
          <p:cNvSpPr/>
          <p:nvPr/>
        </p:nvSpPr>
        <p:spPr>
          <a:xfrm rot="16200000">
            <a:off x="4387306" y="586210"/>
            <a:ext cx="426260" cy="5310623"/>
          </a:xfrm>
          <a:prstGeom prst="leftBrace">
            <a:avLst>
              <a:gd name="adj1" fmla="val 8333"/>
              <a:gd name="adj2" fmla="val 49426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5" name="Google Shape;151;p28">
            <a:extLst>
              <a:ext uri="{FF2B5EF4-FFF2-40B4-BE49-F238E27FC236}">
                <a16:creationId xmlns:a16="http://schemas.microsoft.com/office/drawing/2014/main" id="{5A17A547-BF98-A344-90EE-6C2AB6DD0CD3}"/>
              </a:ext>
            </a:extLst>
          </p:cNvPr>
          <p:cNvSpPr txBox="1">
            <a:spLocks/>
          </p:cNvSpPr>
          <p:nvPr/>
        </p:nvSpPr>
        <p:spPr>
          <a:xfrm>
            <a:off x="3924820" y="3350926"/>
            <a:ext cx="1294360" cy="546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Integers</a:t>
            </a:r>
          </a:p>
        </p:txBody>
      </p:sp>
      <p:cxnSp>
        <p:nvCxnSpPr>
          <p:cNvPr id="17" name="Ευθύγραμμο βέλος σύνδεσης 16">
            <a:extLst>
              <a:ext uri="{FF2B5EF4-FFF2-40B4-BE49-F238E27FC236}">
                <a16:creationId xmlns:a16="http://schemas.microsoft.com/office/drawing/2014/main" id="{494569A8-49E2-6720-A5A6-3C24CDC6AC4C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680357" y="2268812"/>
            <a:ext cx="0" cy="30981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808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89D2C8EB-FEDA-AA17-C9BE-1350B7EAA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A9BBAEFD-30E9-933C-B884-1CFBEBD948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580" y="324896"/>
            <a:ext cx="8382000" cy="47339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>
                <a:latin typeface="Montserrat" panose="00000500000000000000" pitchFamily="2" charset="0"/>
              </a:rPr>
              <a:t>Branch &amp; Bound: </a:t>
            </a:r>
            <a:r>
              <a:rPr lang="en-US" sz="2400" dirty="0"/>
              <a:t>Variable order - Fractional First</a:t>
            </a:r>
            <a:br>
              <a:rPr lang="en-US" sz="2400" dirty="0">
                <a:latin typeface="Montserrat" panose="00000500000000000000" pitchFamily="2" charset="0"/>
              </a:rPr>
            </a:br>
            <a:endParaRPr lang="en-US" sz="2400" dirty="0"/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473A10E2-01D9-9899-BA0F-25D0593DCE16}"/>
              </a:ext>
            </a:extLst>
          </p:cNvPr>
          <p:cNvGrpSpPr/>
          <p:nvPr/>
        </p:nvGrpSpPr>
        <p:grpSpPr>
          <a:xfrm>
            <a:off x="1611150" y="719271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4DDE896A-E955-CCA6-7447-D40A8AAE8FFF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78BBD6FD-0A68-2766-A01C-3F3D7DA73E57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38D04AE2-9A38-3576-BAFF-8929C0A6D506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4BB564B1-872F-3685-5D9F-12CCED62B4C5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1A464972-276F-462A-F361-CA4F827A8CE4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31">
            <a:extLst>
              <a:ext uri="{FF2B5EF4-FFF2-40B4-BE49-F238E27FC236}">
                <a16:creationId xmlns:a16="http://schemas.microsoft.com/office/drawing/2014/main" id="{20864705-3EFA-86E1-19E6-0FD7A0E13FD6}"/>
              </a:ext>
            </a:extLst>
          </p:cNvPr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4855B82E-0776-D77C-4732-5D1AF84FEF01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1A6DCA3E-CE6E-593C-3DEA-CA0EE011FD99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C86F6907-E1D1-CFF8-F303-F72BB2AA297B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3879607C-8059-867F-790A-88D61DE6D41C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151;p28">
            <a:extLst>
              <a:ext uri="{FF2B5EF4-FFF2-40B4-BE49-F238E27FC236}">
                <a16:creationId xmlns:a16="http://schemas.microsoft.com/office/drawing/2014/main" id="{C2F52F45-F3D6-52C4-3B77-402E42D19339}"/>
              </a:ext>
            </a:extLst>
          </p:cNvPr>
          <p:cNvSpPr txBox="1">
            <a:spLocks/>
          </p:cNvSpPr>
          <p:nvPr/>
        </p:nvSpPr>
        <p:spPr>
          <a:xfrm>
            <a:off x="588285" y="935750"/>
            <a:ext cx="8158456" cy="100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Select the first variable with a fractional value from all integer-constrained variables.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Ορθογώνιο 2">
                <a:extLst>
                  <a:ext uri="{FF2B5EF4-FFF2-40B4-BE49-F238E27FC236}">
                    <a16:creationId xmlns:a16="http://schemas.microsoft.com/office/drawing/2014/main" id="{03E37C03-E2FF-F5F8-552B-FC725046FBA4}"/>
                  </a:ext>
                </a:extLst>
              </p:cNvPr>
              <p:cNvSpPr/>
              <p:nvPr/>
            </p:nvSpPr>
            <p:spPr>
              <a:xfrm>
                <a:off x="1948150" y="2578625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3" name="Ορθογώνιο 2">
                <a:extLst>
                  <a:ext uri="{FF2B5EF4-FFF2-40B4-BE49-F238E27FC236}">
                    <a16:creationId xmlns:a16="http://schemas.microsoft.com/office/drawing/2014/main" id="{03E37C03-E2FF-F5F8-552B-FC725046FB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150" y="2578625"/>
                <a:ext cx="488138" cy="4262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Ορθογώνιο 3">
                <a:extLst>
                  <a:ext uri="{FF2B5EF4-FFF2-40B4-BE49-F238E27FC236}">
                    <a16:creationId xmlns:a16="http://schemas.microsoft.com/office/drawing/2014/main" id="{1D92E292-4B32-1ED2-8635-AF7A36BDEC3B}"/>
                  </a:ext>
                </a:extLst>
              </p:cNvPr>
              <p:cNvSpPr/>
              <p:nvPr/>
            </p:nvSpPr>
            <p:spPr>
              <a:xfrm>
                <a:off x="2436288" y="2578625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4" name="Ορθογώνιο 3">
                <a:extLst>
                  <a:ext uri="{FF2B5EF4-FFF2-40B4-BE49-F238E27FC236}">
                    <a16:creationId xmlns:a16="http://schemas.microsoft.com/office/drawing/2014/main" id="{1D92E292-4B32-1ED2-8635-AF7A36BDEC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288" y="2578625"/>
                <a:ext cx="488138" cy="4262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Ορθογώνιο 4">
                <a:extLst>
                  <a:ext uri="{FF2B5EF4-FFF2-40B4-BE49-F238E27FC236}">
                    <a16:creationId xmlns:a16="http://schemas.microsoft.com/office/drawing/2014/main" id="{29948CB3-EC7C-AF8B-D296-3D5CD9B4680A}"/>
                  </a:ext>
                </a:extLst>
              </p:cNvPr>
              <p:cNvSpPr/>
              <p:nvPr/>
            </p:nvSpPr>
            <p:spPr>
              <a:xfrm>
                <a:off x="2924426" y="2578625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5" name="Ορθογώνιο 4">
                <a:extLst>
                  <a:ext uri="{FF2B5EF4-FFF2-40B4-BE49-F238E27FC236}">
                    <a16:creationId xmlns:a16="http://schemas.microsoft.com/office/drawing/2014/main" id="{29948CB3-EC7C-AF8B-D296-3D5CD9B468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426" y="2578625"/>
                <a:ext cx="488138" cy="4262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Ορθογώνιο 5">
                <a:extLst>
                  <a:ext uri="{FF2B5EF4-FFF2-40B4-BE49-F238E27FC236}">
                    <a16:creationId xmlns:a16="http://schemas.microsoft.com/office/drawing/2014/main" id="{45DDE0B8-55F6-75E9-4EA6-4CDA6E9C5556}"/>
                  </a:ext>
                </a:extLst>
              </p:cNvPr>
              <p:cNvSpPr/>
              <p:nvPr/>
            </p:nvSpPr>
            <p:spPr>
              <a:xfrm>
                <a:off x="3412564" y="2578625"/>
                <a:ext cx="584392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6" name="Ορθογώνιο 5">
                <a:extLst>
                  <a:ext uri="{FF2B5EF4-FFF2-40B4-BE49-F238E27FC236}">
                    <a16:creationId xmlns:a16="http://schemas.microsoft.com/office/drawing/2014/main" id="{45DDE0B8-55F6-75E9-4EA6-4CDA6E9C55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564" y="2578625"/>
                <a:ext cx="584392" cy="4262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Ορθογώνιο 6">
                <a:extLst>
                  <a:ext uri="{FF2B5EF4-FFF2-40B4-BE49-F238E27FC236}">
                    <a16:creationId xmlns:a16="http://schemas.microsoft.com/office/drawing/2014/main" id="{556FBB7D-4C70-0B42-6BB0-C8A7F522A034}"/>
                  </a:ext>
                </a:extLst>
              </p:cNvPr>
              <p:cNvSpPr/>
              <p:nvPr/>
            </p:nvSpPr>
            <p:spPr>
              <a:xfrm>
                <a:off x="3996956" y="2578625"/>
                <a:ext cx="488138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Ορθογώνιο 6">
                <a:extLst>
                  <a:ext uri="{FF2B5EF4-FFF2-40B4-BE49-F238E27FC236}">
                    <a16:creationId xmlns:a16="http://schemas.microsoft.com/office/drawing/2014/main" id="{556FBB7D-4C70-0B42-6BB0-C8A7F522A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956" y="2578625"/>
                <a:ext cx="488138" cy="4262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Ορθογώνιο 8">
                <a:extLst>
                  <a:ext uri="{FF2B5EF4-FFF2-40B4-BE49-F238E27FC236}">
                    <a16:creationId xmlns:a16="http://schemas.microsoft.com/office/drawing/2014/main" id="{42A0CB4B-7D4A-0BF0-F422-7FE6237AA28B}"/>
                  </a:ext>
                </a:extLst>
              </p:cNvPr>
              <p:cNvSpPr/>
              <p:nvPr/>
            </p:nvSpPr>
            <p:spPr>
              <a:xfrm>
                <a:off x="4485094" y="2578625"/>
                <a:ext cx="488138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Ορθογώνιο 8">
                <a:extLst>
                  <a:ext uri="{FF2B5EF4-FFF2-40B4-BE49-F238E27FC236}">
                    <a16:creationId xmlns:a16="http://schemas.microsoft.com/office/drawing/2014/main" id="{42A0CB4B-7D4A-0BF0-F422-7FE6237AA2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094" y="2578625"/>
                <a:ext cx="488138" cy="4262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Ορθογώνιο 9">
                <a:extLst>
                  <a:ext uri="{FF2B5EF4-FFF2-40B4-BE49-F238E27FC236}">
                    <a16:creationId xmlns:a16="http://schemas.microsoft.com/office/drawing/2014/main" id="{42E53899-E64C-5452-3444-54C2FB8D1FEE}"/>
                  </a:ext>
                </a:extLst>
              </p:cNvPr>
              <p:cNvSpPr/>
              <p:nvPr/>
            </p:nvSpPr>
            <p:spPr>
              <a:xfrm>
                <a:off x="4973232" y="2578625"/>
                <a:ext cx="488138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Ορθογώνιο 9">
                <a:extLst>
                  <a:ext uri="{FF2B5EF4-FFF2-40B4-BE49-F238E27FC236}">
                    <a16:creationId xmlns:a16="http://schemas.microsoft.com/office/drawing/2014/main" id="{42E53899-E64C-5452-3444-54C2FB8D1F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232" y="2578625"/>
                <a:ext cx="488138" cy="4262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Ορθογώνιο 10">
                <a:extLst>
                  <a:ext uri="{FF2B5EF4-FFF2-40B4-BE49-F238E27FC236}">
                    <a16:creationId xmlns:a16="http://schemas.microsoft.com/office/drawing/2014/main" id="{661627FA-4961-6594-32B1-4605242EB93B}"/>
                  </a:ext>
                </a:extLst>
              </p:cNvPr>
              <p:cNvSpPr/>
              <p:nvPr/>
            </p:nvSpPr>
            <p:spPr>
              <a:xfrm>
                <a:off x="5461370" y="2578625"/>
                <a:ext cx="488138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Ορθογώνιο 10">
                <a:extLst>
                  <a:ext uri="{FF2B5EF4-FFF2-40B4-BE49-F238E27FC236}">
                    <a16:creationId xmlns:a16="http://schemas.microsoft.com/office/drawing/2014/main" id="{661627FA-4961-6594-32B1-4605242EB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370" y="2578625"/>
                <a:ext cx="488138" cy="4262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Ορθογώνιο 11">
                <a:extLst>
                  <a:ext uri="{FF2B5EF4-FFF2-40B4-BE49-F238E27FC236}">
                    <a16:creationId xmlns:a16="http://schemas.microsoft.com/office/drawing/2014/main" id="{EEED7E92-7FE6-4BB6-3466-50D6EDDB68A4}"/>
                  </a:ext>
                </a:extLst>
              </p:cNvPr>
              <p:cNvSpPr/>
              <p:nvPr/>
            </p:nvSpPr>
            <p:spPr>
              <a:xfrm>
                <a:off x="5963258" y="2578625"/>
                <a:ext cx="1295517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Ορθογώνιο 11">
                <a:extLst>
                  <a:ext uri="{FF2B5EF4-FFF2-40B4-BE49-F238E27FC236}">
                    <a16:creationId xmlns:a16="http://schemas.microsoft.com/office/drawing/2014/main" id="{EEED7E92-7FE6-4BB6-3466-50D6EDDB68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258" y="2578625"/>
                <a:ext cx="1295517" cy="4262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Ορθογώνιο 12">
                <a:extLst>
                  <a:ext uri="{FF2B5EF4-FFF2-40B4-BE49-F238E27FC236}">
                    <a16:creationId xmlns:a16="http://schemas.microsoft.com/office/drawing/2014/main" id="{7E81E360-67EB-52CF-973C-F4C6779674B8}"/>
                  </a:ext>
                </a:extLst>
              </p:cNvPr>
              <p:cNvSpPr/>
              <p:nvPr/>
            </p:nvSpPr>
            <p:spPr>
              <a:xfrm>
                <a:off x="7272525" y="2578625"/>
                <a:ext cx="488138" cy="426261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l-GR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Ορθογώνιο 12">
                <a:extLst>
                  <a:ext uri="{FF2B5EF4-FFF2-40B4-BE49-F238E27FC236}">
                    <a16:creationId xmlns:a16="http://schemas.microsoft.com/office/drawing/2014/main" id="{7E81E360-67EB-52CF-973C-F4C6779674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525" y="2578625"/>
                <a:ext cx="488138" cy="42626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Αριστερό άγκιστρο 13">
            <a:extLst>
              <a:ext uri="{FF2B5EF4-FFF2-40B4-BE49-F238E27FC236}">
                <a16:creationId xmlns:a16="http://schemas.microsoft.com/office/drawing/2014/main" id="{E8DD52F1-A48A-1028-EF56-17ABA7D6008B}"/>
              </a:ext>
            </a:extLst>
          </p:cNvPr>
          <p:cNvSpPr/>
          <p:nvPr/>
        </p:nvSpPr>
        <p:spPr>
          <a:xfrm rot="16200000">
            <a:off x="4387306" y="586210"/>
            <a:ext cx="426260" cy="5310623"/>
          </a:xfrm>
          <a:prstGeom prst="leftBrace">
            <a:avLst>
              <a:gd name="adj1" fmla="val 8333"/>
              <a:gd name="adj2" fmla="val 49426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5" name="Google Shape;151;p28">
            <a:extLst>
              <a:ext uri="{FF2B5EF4-FFF2-40B4-BE49-F238E27FC236}">
                <a16:creationId xmlns:a16="http://schemas.microsoft.com/office/drawing/2014/main" id="{E64BFFD3-AD53-710A-0478-8A100F77D944}"/>
              </a:ext>
            </a:extLst>
          </p:cNvPr>
          <p:cNvSpPr txBox="1">
            <a:spLocks/>
          </p:cNvSpPr>
          <p:nvPr/>
        </p:nvSpPr>
        <p:spPr>
          <a:xfrm>
            <a:off x="3924820" y="3350926"/>
            <a:ext cx="1294360" cy="546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Integers</a:t>
            </a:r>
          </a:p>
        </p:txBody>
      </p:sp>
      <p:cxnSp>
        <p:nvCxnSpPr>
          <p:cNvPr id="17" name="Ευθύγραμμο βέλος σύνδεσης 16">
            <a:extLst>
              <a:ext uri="{FF2B5EF4-FFF2-40B4-BE49-F238E27FC236}">
                <a16:creationId xmlns:a16="http://schemas.microsoft.com/office/drawing/2014/main" id="{26557D16-EB40-C648-41CE-71A66179A21E}"/>
              </a:ext>
            </a:extLst>
          </p:cNvPr>
          <p:cNvCxnSpPr>
            <a:cxnSpLocks/>
          </p:cNvCxnSpPr>
          <p:nvPr/>
        </p:nvCxnSpPr>
        <p:spPr>
          <a:xfrm>
            <a:off x="3704759" y="2248187"/>
            <a:ext cx="0" cy="33043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8981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9C3A2AFF-1D56-32DD-AA74-CB12A485E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C5D7D90A-C4A9-3A5B-3087-E421296866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580" y="324896"/>
            <a:ext cx="8382000" cy="47339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>
                <a:latin typeface="Montserrat" panose="00000500000000000000" pitchFamily="2" charset="0"/>
              </a:rPr>
              <a:t>Branch &amp; Bound: </a:t>
            </a:r>
            <a:r>
              <a:rPr lang="en-US" sz="2400" dirty="0"/>
              <a:t>Variable order - Fractional First</a:t>
            </a:r>
            <a:br>
              <a:rPr lang="en-US" sz="2400" dirty="0">
                <a:latin typeface="Montserrat" panose="00000500000000000000" pitchFamily="2" charset="0"/>
              </a:rPr>
            </a:br>
            <a:endParaRPr lang="en-US" sz="2400" dirty="0"/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E43D0BC8-6A2D-8A5D-794A-347B97AB00E3}"/>
              </a:ext>
            </a:extLst>
          </p:cNvPr>
          <p:cNvGrpSpPr/>
          <p:nvPr/>
        </p:nvGrpSpPr>
        <p:grpSpPr>
          <a:xfrm>
            <a:off x="1611150" y="719271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A5676736-174F-56A6-A874-23C5E2066461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52878D3C-C711-FD4A-F2D4-BCD6B2089D0F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C5707871-D321-9FB3-FBA6-EBE4F2E1CA22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1A7D039F-924B-D623-630D-A1B43128934A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DD8DC309-F2A1-A115-D293-860A4300D39F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31">
            <a:extLst>
              <a:ext uri="{FF2B5EF4-FFF2-40B4-BE49-F238E27FC236}">
                <a16:creationId xmlns:a16="http://schemas.microsoft.com/office/drawing/2014/main" id="{3CBB6DAE-B0ED-F858-446C-BFCCCB8DF0CA}"/>
              </a:ext>
            </a:extLst>
          </p:cNvPr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2BE47634-BC32-938C-38FD-604D5D27A4A9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B2BDC8B7-DA03-BE89-E76F-86EA846C56E9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8878BF43-EE75-6203-D9AA-3FB079009974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E032DA0E-6027-88F5-E345-AD1FB8515587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151;p28">
            <a:extLst>
              <a:ext uri="{FF2B5EF4-FFF2-40B4-BE49-F238E27FC236}">
                <a16:creationId xmlns:a16="http://schemas.microsoft.com/office/drawing/2014/main" id="{B6D941EB-EC1F-DDBC-6539-F65215E08FA4}"/>
              </a:ext>
            </a:extLst>
          </p:cNvPr>
          <p:cNvSpPr txBox="1">
            <a:spLocks/>
          </p:cNvSpPr>
          <p:nvPr/>
        </p:nvSpPr>
        <p:spPr>
          <a:xfrm>
            <a:off x="588285" y="935750"/>
            <a:ext cx="8158456" cy="100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Select the first variable with a fractional value from all integer-constrained variables.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Ορθογώνιο 2">
                <a:extLst>
                  <a:ext uri="{FF2B5EF4-FFF2-40B4-BE49-F238E27FC236}">
                    <a16:creationId xmlns:a16="http://schemas.microsoft.com/office/drawing/2014/main" id="{3FD20E07-1A13-B90C-9EE1-A59BFF38E1AB}"/>
                  </a:ext>
                </a:extLst>
              </p:cNvPr>
              <p:cNvSpPr/>
              <p:nvPr/>
            </p:nvSpPr>
            <p:spPr>
              <a:xfrm>
                <a:off x="1948150" y="2578625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3" name="Ορθογώνιο 2">
                <a:extLst>
                  <a:ext uri="{FF2B5EF4-FFF2-40B4-BE49-F238E27FC236}">
                    <a16:creationId xmlns:a16="http://schemas.microsoft.com/office/drawing/2014/main" id="{3FD20E07-1A13-B90C-9EE1-A59BFF38E1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150" y="2578625"/>
                <a:ext cx="488138" cy="4262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Ορθογώνιο 3">
                <a:extLst>
                  <a:ext uri="{FF2B5EF4-FFF2-40B4-BE49-F238E27FC236}">
                    <a16:creationId xmlns:a16="http://schemas.microsoft.com/office/drawing/2014/main" id="{60D6C4CA-FDAE-5A33-3640-132D662DF41D}"/>
                  </a:ext>
                </a:extLst>
              </p:cNvPr>
              <p:cNvSpPr/>
              <p:nvPr/>
            </p:nvSpPr>
            <p:spPr>
              <a:xfrm>
                <a:off x="2436288" y="2578625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4" name="Ορθογώνιο 3">
                <a:extLst>
                  <a:ext uri="{FF2B5EF4-FFF2-40B4-BE49-F238E27FC236}">
                    <a16:creationId xmlns:a16="http://schemas.microsoft.com/office/drawing/2014/main" id="{60D6C4CA-FDAE-5A33-3640-132D662DF4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288" y="2578625"/>
                <a:ext cx="488138" cy="4262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Ορθογώνιο 4">
                <a:extLst>
                  <a:ext uri="{FF2B5EF4-FFF2-40B4-BE49-F238E27FC236}">
                    <a16:creationId xmlns:a16="http://schemas.microsoft.com/office/drawing/2014/main" id="{6FC15290-7BA6-FDC4-615B-3C3DD2E27B5F}"/>
                  </a:ext>
                </a:extLst>
              </p:cNvPr>
              <p:cNvSpPr/>
              <p:nvPr/>
            </p:nvSpPr>
            <p:spPr>
              <a:xfrm>
                <a:off x="2924426" y="2578625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5" name="Ορθογώνιο 4">
                <a:extLst>
                  <a:ext uri="{FF2B5EF4-FFF2-40B4-BE49-F238E27FC236}">
                    <a16:creationId xmlns:a16="http://schemas.microsoft.com/office/drawing/2014/main" id="{6FC15290-7BA6-FDC4-615B-3C3DD2E27B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426" y="2578625"/>
                <a:ext cx="488138" cy="4262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Ορθογώνιο 5">
                <a:extLst>
                  <a:ext uri="{FF2B5EF4-FFF2-40B4-BE49-F238E27FC236}">
                    <a16:creationId xmlns:a16="http://schemas.microsoft.com/office/drawing/2014/main" id="{F31E02BA-CF3F-E9B4-48FE-769E9F0E5686}"/>
                  </a:ext>
                </a:extLst>
              </p:cNvPr>
              <p:cNvSpPr/>
              <p:nvPr/>
            </p:nvSpPr>
            <p:spPr>
              <a:xfrm>
                <a:off x="3412564" y="2578625"/>
                <a:ext cx="584392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6" name="Ορθογώνιο 5">
                <a:extLst>
                  <a:ext uri="{FF2B5EF4-FFF2-40B4-BE49-F238E27FC236}">
                    <a16:creationId xmlns:a16="http://schemas.microsoft.com/office/drawing/2014/main" id="{F31E02BA-CF3F-E9B4-48FE-769E9F0E56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564" y="2578625"/>
                <a:ext cx="584392" cy="4262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Ορθογώνιο 6">
                <a:extLst>
                  <a:ext uri="{FF2B5EF4-FFF2-40B4-BE49-F238E27FC236}">
                    <a16:creationId xmlns:a16="http://schemas.microsoft.com/office/drawing/2014/main" id="{4A58AEF6-01BC-AFA6-0B9C-E9E6EB3818A6}"/>
                  </a:ext>
                </a:extLst>
              </p:cNvPr>
              <p:cNvSpPr/>
              <p:nvPr/>
            </p:nvSpPr>
            <p:spPr>
              <a:xfrm>
                <a:off x="3996956" y="2578625"/>
                <a:ext cx="488138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Ορθογώνιο 6">
                <a:extLst>
                  <a:ext uri="{FF2B5EF4-FFF2-40B4-BE49-F238E27FC236}">
                    <a16:creationId xmlns:a16="http://schemas.microsoft.com/office/drawing/2014/main" id="{4A58AEF6-01BC-AFA6-0B9C-E9E6EB381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956" y="2578625"/>
                <a:ext cx="488138" cy="4262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Ορθογώνιο 8">
                <a:extLst>
                  <a:ext uri="{FF2B5EF4-FFF2-40B4-BE49-F238E27FC236}">
                    <a16:creationId xmlns:a16="http://schemas.microsoft.com/office/drawing/2014/main" id="{90149D96-363E-B582-2837-977086E92A24}"/>
                  </a:ext>
                </a:extLst>
              </p:cNvPr>
              <p:cNvSpPr/>
              <p:nvPr/>
            </p:nvSpPr>
            <p:spPr>
              <a:xfrm>
                <a:off x="4485094" y="2578625"/>
                <a:ext cx="488138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Ορθογώνιο 8">
                <a:extLst>
                  <a:ext uri="{FF2B5EF4-FFF2-40B4-BE49-F238E27FC236}">
                    <a16:creationId xmlns:a16="http://schemas.microsoft.com/office/drawing/2014/main" id="{90149D96-363E-B582-2837-977086E92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094" y="2578625"/>
                <a:ext cx="488138" cy="4262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Ορθογώνιο 9">
                <a:extLst>
                  <a:ext uri="{FF2B5EF4-FFF2-40B4-BE49-F238E27FC236}">
                    <a16:creationId xmlns:a16="http://schemas.microsoft.com/office/drawing/2014/main" id="{303CE0F8-FA7A-770B-E2B0-2A36CCCA1FFD}"/>
                  </a:ext>
                </a:extLst>
              </p:cNvPr>
              <p:cNvSpPr/>
              <p:nvPr/>
            </p:nvSpPr>
            <p:spPr>
              <a:xfrm>
                <a:off x="4973232" y="2578625"/>
                <a:ext cx="488138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Ορθογώνιο 9">
                <a:extLst>
                  <a:ext uri="{FF2B5EF4-FFF2-40B4-BE49-F238E27FC236}">
                    <a16:creationId xmlns:a16="http://schemas.microsoft.com/office/drawing/2014/main" id="{303CE0F8-FA7A-770B-E2B0-2A36CCCA1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232" y="2578625"/>
                <a:ext cx="488138" cy="4262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Ορθογώνιο 10">
                <a:extLst>
                  <a:ext uri="{FF2B5EF4-FFF2-40B4-BE49-F238E27FC236}">
                    <a16:creationId xmlns:a16="http://schemas.microsoft.com/office/drawing/2014/main" id="{066FAD73-C34F-D05C-3C27-A94E20A5DD38}"/>
                  </a:ext>
                </a:extLst>
              </p:cNvPr>
              <p:cNvSpPr/>
              <p:nvPr/>
            </p:nvSpPr>
            <p:spPr>
              <a:xfrm>
                <a:off x="5461370" y="2578625"/>
                <a:ext cx="488138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Ορθογώνιο 10">
                <a:extLst>
                  <a:ext uri="{FF2B5EF4-FFF2-40B4-BE49-F238E27FC236}">
                    <a16:creationId xmlns:a16="http://schemas.microsoft.com/office/drawing/2014/main" id="{066FAD73-C34F-D05C-3C27-A94E20A5DD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370" y="2578625"/>
                <a:ext cx="488138" cy="4262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Ορθογώνιο 11">
                <a:extLst>
                  <a:ext uri="{FF2B5EF4-FFF2-40B4-BE49-F238E27FC236}">
                    <a16:creationId xmlns:a16="http://schemas.microsoft.com/office/drawing/2014/main" id="{755FD64A-425D-5571-84CE-3A962C8EFA43}"/>
                  </a:ext>
                </a:extLst>
              </p:cNvPr>
              <p:cNvSpPr/>
              <p:nvPr/>
            </p:nvSpPr>
            <p:spPr>
              <a:xfrm>
                <a:off x="5963258" y="2578625"/>
                <a:ext cx="1295517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Ορθογώνιο 11">
                <a:extLst>
                  <a:ext uri="{FF2B5EF4-FFF2-40B4-BE49-F238E27FC236}">
                    <a16:creationId xmlns:a16="http://schemas.microsoft.com/office/drawing/2014/main" id="{755FD64A-425D-5571-84CE-3A962C8EFA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258" y="2578625"/>
                <a:ext cx="1295517" cy="4262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Ορθογώνιο 12">
                <a:extLst>
                  <a:ext uri="{FF2B5EF4-FFF2-40B4-BE49-F238E27FC236}">
                    <a16:creationId xmlns:a16="http://schemas.microsoft.com/office/drawing/2014/main" id="{77EC66C6-D1A8-4584-3940-B894E729E64B}"/>
                  </a:ext>
                </a:extLst>
              </p:cNvPr>
              <p:cNvSpPr/>
              <p:nvPr/>
            </p:nvSpPr>
            <p:spPr>
              <a:xfrm>
                <a:off x="7272525" y="2578625"/>
                <a:ext cx="488138" cy="426261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l-GR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Ορθογώνιο 12">
                <a:extLst>
                  <a:ext uri="{FF2B5EF4-FFF2-40B4-BE49-F238E27FC236}">
                    <a16:creationId xmlns:a16="http://schemas.microsoft.com/office/drawing/2014/main" id="{77EC66C6-D1A8-4584-3940-B894E729E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525" y="2578625"/>
                <a:ext cx="488138" cy="42626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Αριστερό άγκιστρο 13">
            <a:extLst>
              <a:ext uri="{FF2B5EF4-FFF2-40B4-BE49-F238E27FC236}">
                <a16:creationId xmlns:a16="http://schemas.microsoft.com/office/drawing/2014/main" id="{1C5EB535-C978-4B33-B8C0-7FFEBC88D71A}"/>
              </a:ext>
            </a:extLst>
          </p:cNvPr>
          <p:cNvSpPr/>
          <p:nvPr/>
        </p:nvSpPr>
        <p:spPr>
          <a:xfrm rot="16200000">
            <a:off x="4387306" y="586210"/>
            <a:ext cx="426260" cy="5310623"/>
          </a:xfrm>
          <a:prstGeom prst="leftBrace">
            <a:avLst>
              <a:gd name="adj1" fmla="val 8333"/>
              <a:gd name="adj2" fmla="val 49426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5" name="Google Shape;151;p28">
            <a:extLst>
              <a:ext uri="{FF2B5EF4-FFF2-40B4-BE49-F238E27FC236}">
                <a16:creationId xmlns:a16="http://schemas.microsoft.com/office/drawing/2014/main" id="{CDA33E33-F41D-C5E8-E407-208A3A8032CD}"/>
              </a:ext>
            </a:extLst>
          </p:cNvPr>
          <p:cNvSpPr txBox="1">
            <a:spLocks/>
          </p:cNvSpPr>
          <p:nvPr/>
        </p:nvSpPr>
        <p:spPr>
          <a:xfrm>
            <a:off x="3924820" y="3350926"/>
            <a:ext cx="1294360" cy="546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Integers</a:t>
            </a:r>
          </a:p>
        </p:txBody>
      </p:sp>
      <p:cxnSp>
        <p:nvCxnSpPr>
          <p:cNvPr id="17" name="Ευθύγραμμο βέλος σύνδεσης 16">
            <a:extLst>
              <a:ext uri="{FF2B5EF4-FFF2-40B4-BE49-F238E27FC236}">
                <a16:creationId xmlns:a16="http://schemas.microsoft.com/office/drawing/2014/main" id="{37D299B9-9280-9521-FB9F-96B80045C118}"/>
              </a:ext>
            </a:extLst>
          </p:cNvPr>
          <p:cNvCxnSpPr>
            <a:cxnSpLocks/>
          </p:cNvCxnSpPr>
          <p:nvPr/>
        </p:nvCxnSpPr>
        <p:spPr>
          <a:xfrm>
            <a:off x="4234154" y="2248187"/>
            <a:ext cx="0" cy="33043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0993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4A465B0E-B733-334C-DA78-FF8345775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9A28B965-B6D5-E09D-5632-23ED4B69BA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580" y="324896"/>
            <a:ext cx="8382000" cy="47339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>
                <a:latin typeface="Montserrat" panose="00000500000000000000" pitchFamily="2" charset="0"/>
              </a:rPr>
              <a:t>Branch &amp; Bound: </a:t>
            </a:r>
            <a:r>
              <a:rPr lang="en-US" sz="2400" dirty="0"/>
              <a:t>Variable order - Fractional First</a:t>
            </a:r>
            <a:br>
              <a:rPr lang="en-US" sz="2400" dirty="0">
                <a:latin typeface="Montserrat" panose="00000500000000000000" pitchFamily="2" charset="0"/>
              </a:rPr>
            </a:br>
            <a:endParaRPr lang="en-US" sz="2400" dirty="0"/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BE3739D8-A08B-2BCB-06B8-7931DDBC6F31}"/>
              </a:ext>
            </a:extLst>
          </p:cNvPr>
          <p:cNvGrpSpPr/>
          <p:nvPr/>
        </p:nvGrpSpPr>
        <p:grpSpPr>
          <a:xfrm>
            <a:off x="1611150" y="719271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F5FF28F5-6047-936C-B128-2BDB7478B38E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E4411E12-62BB-4676-B6B3-B4A1AD4FFCDD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D7D36393-0DC9-35D9-BAF1-BA0A48B49C9B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73E53629-C414-B8C2-A90A-D0D0D995F601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079AD14B-7C76-105C-C4C8-2509EC95E239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31">
            <a:extLst>
              <a:ext uri="{FF2B5EF4-FFF2-40B4-BE49-F238E27FC236}">
                <a16:creationId xmlns:a16="http://schemas.microsoft.com/office/drawing/2014/main" id="{2EAEC26E-272F-9F96-54B1-6C284A413D5E}"/>
              </a:ext>
            </a:extLst>
          </p:cNvPr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8751710B-22B7-299F-1559-23D8F11417EE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5CAC9F85-D5A4-A2F0-F20E-6976AF4CC566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13FF4D19-BCD9-5051-048E-865C785A079F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C6D8A941-5428-ABF1-C133-14AD8D6083CB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151;p28">
            <a:extLst>
              <a:ext uri="{FF2B5EF4-FFF2-40B4-BE49-F238E27FC236}">
                <a16:creationId xmlns:a16="http://schemas.microsoft.com/office/drawing/2014/main" id="{A0771765-BD82-3C10-A41D-DD0C86686736}"/>
              </a:ext>
            </a:extLst>
          </p:cNvPr>
          <p:cNvSpPr txBox="1">
            <a:spLocks/>
          </p:cNvSpPr>
          <p:nvPr/>
        </p:nvSpPr>
        <p:spPr>
          <a:xfrm>
            <a:off x="588285" y="935750"/>
            <a:ext cx="8158456" cy="100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Select the first variable with a fractional value from all integer-constrained variables.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Ορθογώνιο 2">
                <a:extLst>
                  <a:ext uri="{FF2B5EF4-FFF2-40B4-BE49-F238E27FC236}">
                    <a16:creationId xmlns:a16="http://schemas.microsoft.com/office/drawing/2014/main" id="{A317AD66-2BFB-C78F-C6EA-AEE59B54EBCF}"/>
                  </a:ext>
                </a:extLst>
              </p:cNvPr>
              <p:cNvSpPr/>
              <p:nvPr/>
            </p:nvSpPr>
            <p:spPr>
              <a:xfrm>
                <a:off x="1948150" y="2578625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3" name="Ορθογώνιο 2">
                <a:extLst>
                  <a:ext uri="{FF2B5EF4-FFF2-40B4-BE49-F238E27FC236}">
                    <a16:creationId xmlns:a16="http://schemas.microsoft.com/office/drawing/2014/main" id="{A317AD66-2BFB-C78F-C6EA-AEE59B54EB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150" y="2578625"/>
                <a:ext cx="488138" cy="4262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Ορθογώνιο 3">
                <a:extLst>
                  <a:ext uri="{FF2B5EF4-FFF2-40B4-BE49-F238E27FC236}">
                    <a16:creationId xmlns:a16="http://schemas.microsoft.com/office/drawing/2014/main" id="{B7A67862-04A3-37D0-97C5-3B22C41D5124}"/>
                  </a:ext>
                </a:extLst>
              </p:cNvPr>
              <p:cNvSpPr/>
              <p:nvPr/>
            </p:nvSpPr>
            <p:spPr>
              <a:xfrm>
                <a:off x="2436288" y="2578625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4" name="Ορθογώνιο 3">
                <a:extLst>
                  <a:ext uri="{FF2B5EF4-FFF2-40B4-BE49-F238E27FC236}">
                    <a16:creationId xmlns:a16="http://schemas.microsoft.com/office/drawing/2014/main" id="{B7A67862-04A3-37D0-97C5-3B22C41D51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288" y="2578625"/>
                <a:ext cx="488138" cy="4262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Ορθογώνιο 4">
                <a:extLst>
                  <a:ext uri="{FF2B5EF4-FFF2-40B4-BE49-F238E27FC236}">
                    <a16:creationId xmlns:a16="http://schemas.microsoft.com/office/drawing/2014/main" id="{517DC111-A48E-4B00-2C76-21BDC4430F1B}"/>
                  </a:ext>
                </a:extLst>
              </p:cNvPr>
              <p:cNvSpPr/>
              <p:nvPr/>
            </p:nvSpPr>
            <p:spPr>
              <a:xfrm>
                <a:off x="2924426" y="2578625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5" name="Ορθογώνιο 4">
                <a:extLst>
                  <a:ext uri="{FF2B5EF4-FFF2-40B4-BE49-F238E27FC236}">
                    <a16:creationId xmlns:a16="http://schemas.microsoft.com/office/drawing/2014/main" id="{517DC111-A48E-4B00-2C76-21BDC4430F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426" y="2578625"/>
                <a:ext cx="488138" cy="4262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Ορθογώνιο 5">
                <a:extLst>
                  <a:ext uri="{FF2B5EF4-FFF2-40B4-BE49-F238E27FC236}">
                    <a16:creationId xmlns:a16="http://schemas.microsoft.com/office/drawing/2014/main" id="{FB6FB0DA-B61B-0512-91C1-13ED93016474}"/>
                  </a:ext>
                </a:extLst>
              </p:cNvPr>
              <p:cNvSpPr/>
              <p:nvPr/>
            </p:nvSpPr>
            <p:spPr>
              <a:xfrm>
                <a:off x="3412564" y="2578625"/>
                <a:ext cx="584392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6" name="Ορθογώνιο 5">
                <a:extLst>
                  <a:ext uri="{FF2B5EF4-FFF2-40B4-BE49-F238E27FC236}">
                    <a16:creationId xmlns:a16="http://schemas.microsoft.com/office/drawing/2014/main" id="{FB6FB0DA-B61B-0512-91C1-13ED930164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564" y="2578625"/>
                <a:ext cx="584392" cy="4262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Ορθογώνιο 6">
                <a:extLst>
                  <a:ext uri="{FF2B5EF4-FFF2-40B4-BE49-F238E27FC236}">
                    <a16:creationId xmlns:a16="http://schemas.microsoft.com/office/drawing/2014/main" id="{B39CDCCE-2C55-B640-7FD7-1E34689F2083}"/>
                  </a:ext>
                </a:extLst>
              </p:cNvPr>
              <p:cNvSpPr/>
              <p:nvPr/>
            </p:nvSpPr>
            <p:spPr>
              <a:xfrm>
                <a:off x="3996956" y="2578625"/>
                <a:ext cx="488138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Ορθογώνιο 6">
                <a:extLst>
                  <a:ext uri="{FF2B5EF4-FFF2-40B4-BE49-F238E27FC236}">
                    <a16:creationId xmlns:a16="http://schemas.microsoft.com/office/drawing/2014/main" id="{B39CDCCE-2C55-B640-7FD7-1E34689F2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956" y="2578625"/>
                <a:ext cx="488138" cy="4262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Ορθογώνιο 8">
                <a:extLst>
                  <a:ext uri="{FF2B5EF4-FFF2-40B4-BE49-F238E27FC236}">
                    <a16:creationId xmlns:a16="http://schemas.microsoft.com/office/drawing/2014/main" id="{08A09554-9CBF-50A7-617B-FA85163CEBF6}"/>
                  </a:ext>
                </a:extLst>
              </p:cNvPr>
              <p:cNvSpPr/>
              <p:nvPr/>
            </p:nvSpPr>
            <p:spPr>
              <a:xfrm>
                <a:off x="4485094" y="2578625"/>
                <a:ext cx="488138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Ορθογώνιο 8">
                <a:extLst>
                  <a:ext uri="{FF2B5EF4-FFF2-40B4-BE49-F238E27FC236}">
                    <a16:creationId xmlns:a16="http://schemas.microsoft.com/office/drawing/2014/main" id="{08A09554-9CBF-50A7-617B-FA85163CEB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094" y="2578625"/>
                <a:ext cx="488138" cy="4262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Ορθογώνιο 9">
                <a:extLst>
                  <a:ext uri="{FF2B5EF4-FFF2-40B4-BE49-F238E27FC236}">
                    <a16:creationId xmlns:a16="http://schemas.microsoft.com/office/drawing/2014/main" id="{8F8B781D-DB50-9A28-1171-4A2C452CE469}"/>
                  </a:ext>
                </a:extLst>
              </p:cNvPr>
              <p:cNvSpPr/>
              <p:nvPr/>
            </p:nvSpPr>
            <p:spPr>
              <a:xfrm>
                <a:off x="4973232" y="2578625"/>
                <a:ext cx="488138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Ορθογώνιο 9">
                <a:extLst>
                  <a:ext uri="{FF2B5EF4-FFF2-40B4-BE49-F238E27FC236}">
                    <a16:creationId xmlns:a16="http://schemas.microsoft.com/office/drawing/2014/main" id="{8F8B781D-DB50-9A28-1171-4A2C452CE4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232" y="2578625"/>
                <a:ext cx="488138" cy="4262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Ορθογώνιο 10">
                <a:extLst>
                  <a:ext uri="{FF2B5EF4-FFF2-40B4-BE49-F238E27FC236}">
                    <a16:creationId xmlns:a16="http://schemas.microsoft.com/office/drawing/2014/main" id="{62EFDC4E-A828-EF7E-41E0-B32B07FDE5AB}"/>
                  </a:ext>
                </a:extLst>
              </p:cNvPr>
              <p:cNvSpPr/>
              <p:nvPr/>
            </p:nvSpPr>
            <p:spPr>
              <a:xfrm>
                <a:off x="5461370" y="2578625"/>
                <a:ext cx="488138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Ορθογώνιο 10">
                <a:extLst>
                  <a:ext uri="{FF2B5EF4-FFF2-40B4-BE49-F238E27FC236}">
                    <a16:creationId xmlns:a16="http://schemas.microsoft.com/office/drawing/2014/main" id="{62EFDC4E-A828-EF7E-41E0-B32B07FDE5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370" y="2578625"/>
                <a:ext cx="488138" cy="4262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Ορθογώνιο 11">
                <a:extLst>
                  <a:ext uri="{FF2B5EF4-FFF2-40B4-BE49-F238E27FC236}">
                    <a16:creationId xmlns:a16="http://schemas.microsoft.com/office/drawing/2014/main" id="{EB421B8B-5C4B-CC3D-39FB-6833192CDA28}"/>
                  </a:ext>
                </a:extLst>
              </p:cNvPr>
              <p:cNvSpPr/>
              <p:nvPr/>
            </p:nvSpPr>
            <p:spPr>
              <a:xfrm>
                <a:off x="5963258" y="2578625"/>
                <a:ext cx="1295517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Ορθογώνιο 11">
                <a:extLst>
                  <a:ext uri="{FF2B5EF4-FFF2-40B4-BE49-F238E27FC236}">
                    <a16:creationId xmlns:a16="http://schemas.microsoft.com/office/drawing/2014/main" id="{EB421B8B-5C4B-CC3D-39FB-6833192CDA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258" y="2578625"/>
                <a:ext cx="1295517" cy="4262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Ορθογώνιο 12">
                <a:extLst>
                  <a:ext uri="{FF2B5EF4-FFF2-40B4-BE49-F238E27FC236}">
                    <a16:creationId xmlns:a16="http://schemas.microsoft.com/office/drawing/2014/main" id="{79911B24-A4F7-D145-B325-627469D78C58}"/>
                  </a:ext>
                </a:extLst>
              </p:cNvPr>
              <p:cNvSpPr/>
              <p:nvPr/>
            </p:nvSpPr>
            <p:spPr>
              <a:xfrm>
                <a:off x="7272525" y="2578625"/>
                <a:ext cx="488138" cy="426261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l-GR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Ορθογώνιο 12">
                <a:extLst>
                  <a:ext uri="{FF2B5EF4-FFF2-40B4-BE49-F238E27FC236}">
                    <a16:creationId xmlns:a16="http://schemas.microsoft.com/office/drawing/2014/main" id="{79911B24-A4F7-D145-B325-627469D78C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525" y="2578625"/>
                <a:ext cx="488138" cy="42626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Αριστερό άγκιστρο 13">
            <a:extLst>
              <a:ext uri="{FF2B5EF4-FFF2-40B4-BE49-F238E27FC236}">
                <a16:creationId xmlns:a16="http://schemas.microsoft.com/office/drawing/2014/main" id="{B2E483AE-31AF-A201-68C4-392EA4CA7074}"/>
              </a:ext>
            </a:extLst>
          </p:cNvPr>
          <p:cNvSpPr/>
          <p:nvPr/>
        </p:nvSpPr>
        <p:spPr>
          <a:xfrm rot="16200000">
            <a:off x="4387306" y="586210"/>
            <a:ext cx="426260" cy="5310623"/>
          </a:xfrm>
          <a:prstGeom prst="leftBrace">
            <a:avLst>
              <a:gd name="adj1" fmla="val 8333"/>
              <a:gd name="adj2" fmla="val 49426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5" name="Google Shape;151;p28">
            <a:extLst>
              <a:ext uri="{FF2B5EF4-FFF2-40B4-BE49-F238E27FC236}">
                <a16:creationId xmlns:a16="http://schemas.microsoft.com/office/drawing/2014/main" id="{47EF7C6B-7D81-8279-B1C1-1F8781A0DAD6}"/>
              </a:ext>
            </a:extLst>
          </p:cNvPr>
          <p:cNvSpPr txBox="1">
            <a:spLocks/>
          </p:cNvSpPr>
          <p:nvPr/>
        </p:nvSpPr>
        <p:spPr>
          <a:xfrm>
            <a:off x="3924820" y="3350926"/>
            <a:ext cx="1294360" cy="546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Integers</a:t>
            </a:r>
          </a:p>
        </p:txBody>
      </p:sp>
      <p:cxnSp>
        <p:nvCxnSpPr>
          <p:cNvPr id="17" name="Ευθύγραμμο βέλος σύνδεσης 16">
            <a:extLst>
              <a:ext uri="{FF2B5EF4-FFF2-40B4-BE49-F238E27FC236}">
                <a16:creationId xmlns:a16="http://schemas.microsoft.com/office/drawing/2014/main" id="{A4F14DF4-E10E-0217-79D4-6CA83D2DF370}"/>
              </a:ext>
            </a:extLst>
          </p:cNvPr>
          <p:cNvCxnSpPr>
            <a:cxnSpLocks/>
          </p:cNvCxnSpPr>
          <p:nvPr/>
        </p:nvCxnSpPr>
        <p:spPr>
          <a:xfrm>
            <a:off x="4708541" y="2248187"/>
            <a:ext cx="0" cy="33043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7316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2983709A-3597-6F4D-43F5-AAA9DD883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5A5BD97A-F043-CF3C-F621-52504477FF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580" y="324896"/>
            <a:ext cx="8382000" cy="47339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>
                <a:latin typeface="Montserrat" panose="00000500000000000000" pitchFamily="2" charset="0"/>
              </a:rPr>
              <a:t>Branch &amp; Bound: </a:t>
            </a:r>
            <a:r>
              <a:rPr lang="en-US" sz="2400" dirty="0"/>
              <a:t>Variable order - Fractional First</a:t>
            </a:r>
            <a:br>
              <a:rPr lang="en-US" sz="2400" dirty="0">
                <a:latin typeface="Montserrat" panose="00000500000000000000" pitchFamily="2" charset="0"/>
              </a:rPr>
            </a:br>
            <a:endParaRPr lang="en-US" sz="2400" dirty="0"/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C7A19973-EB90-B58A-AA3B-78F7CAB654D4}"/>
              </a:ext>
            </a:extLst>
          </p:cNvPr>
          <p:cNvGrpSpPr/>
          <p:nvPr/>
        </p:nvGrpSpPr>
        <p:grpSpPr>
          <a:xfrm>
            <a:off x="1611150" y="719271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D4671E11-8120-0DEB-B1A0-3F9EF4961994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5EEFDDEC-BA41-84BC-CF51-039C8A39ECAC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74417922-5430-D690-0C6B-234B1A31203A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4CBBFB71-C044-6A20-741B-FEDB4ABA8876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9FDEE465-03F2-2516-B442-E3BB1411DBAD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31">
            <a:extLst>
              <a:ext uri="{FF2B5EF4-FFF2-40B4-BE49-F238E27FC236}">
                <a16:creationId xmlns:a16="http://schemas.microsoft.com/office/drawing/2014/main" id="{C2C2532B-F609-4667-E7C0-054A2F6FC1AD}"/>
              </a:ext>
            </a:extLst>
          </p:cNvPr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4510FB51-9FD2-E154-4208-2B37AE7F13DD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B57F0BBF-3E21-BAB3-8993-907F59DEEBF0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0BC5E6C0-BAAB-F564-754D-0219BAB2738E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041F4713-80AD-B652-FCB6-81863E7A4D25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151;p28">
            <a:extLst>
              <a:ext uri="{FF2B5EF4-FFF2-40B4-BE49-F238E27FC236}">
                <a16:creationId xmlns:a16="http://schemas.microsoft.com/office/drawing/2014/main" id="{887D3E55-AAD7-60EC-4A92-A55D0F56C358}"/>
              </a:ext>
            </a:extLst>
          </p:cNvPr>
          <p:cNvSpPr txBox="1">
            <a:spLocks/>
          </p:cNvSpPr>
          <p:nvPr/>
        </p:nvSpPr>
        <p:spPr>
          <a:xfrm>
            <a:off x="588285" y="935750"/>
            <a:ext cx="8158456" cy="100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Select the first variable with a fractional value from all integer-constrained variables.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Ορθογώνιο 2">
                <a:extLst>
                  <a:ext uri="{FF2B5EF4-FFF2-40B4-BE49-F238E27FC236}">
                    <a16:creationId xmlns:a16="http://schemas.microsoft.com/office/drawing/2014/main" id="{8303D19C-FB4C-0602-44C1-68C0DB31E93C}"/>
                  </a:ext>
                </a:extLst>
              </p:cNvPr>
              <p:cNvSpPr/>
              <p:nvPr/>
            </p:nvSpPr>
            <p:spPr>
              <a:xfrm>
                <a:off x="1948150" y="2578625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3" name="Ορθογώνιο 2">
                <a:extLst>
                  <a:ext uri="{FF2B5EF4-FFF2-40B4-BE49-F238E27FC236}">
                    <a16:creationId xmlns:a16="http://schemas.microsoft.com/office/drawing/2014/main" id="{8303D19C-FB4C-0602-44C1-68C0DB31E9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150" y="2578625"/>
                <a:ext cx="488138" cy="4262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Ορθογώνιο 3">
                <a:extLst>
                  <a:ext uri="{FF2B5EF4-FFF2-40B4-BE49-F238E27FC236}">
                    <a16:creationId xmlns:a16="http://schemas.microsoft.com/office/drawing/2014/main" id="{00842AC5-A7B9-0711-646E-3FBF3C55B15C}"/>
                  </a:ext>
                </a:extLst>
              </p:cNvPr>
              <p:cNvSpPr/>
              <p:nvPr/>
            </p:nvSpPr>
            <p:spPr>
              <a:xfrm>
                <a:off x="2436288" y="2578625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4" name="Ορθογώνιο 3">
                <a:extLst>
                  <a:ext uri="{FF2B5EF4-FFF2-40B4-BE49-F238E27FC236}">
                    <a16:creationId xmlns:a16="http://schemas.microsoft.com/office/drawing/2014/main" id="{00842AC5-A7B9-0711-646E-3FBF3C55B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288" y="2578625"/>
                <a:ext cx="488138" cy="4262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Ορθογώνιο 4">
                <a:extLst>
                  <a:ext uri="{FF2B5EF4-FFF2-40B4-BE49-F238E27FC236}">
                    <a16:creationId xmlns:a16="http://schemas.microsoft.com/office/drawing/2014/main" id="{278A8A43-477F-75B7-087B-4DEB17779C7C}"/>
                  </a:ext>
                </a:extLst>
              </p:cNvPr>
              <p:cNvSpPr/>
              <p:nvPr/>
            </p:nvSpPr>
            <p:spPr>
              <a:xfrm>
                <a:off x="2924426" y="2578625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5" name="Ορθογώνιο 4">
                <a:extLst>
                  <a:ext uri="{FF2B5EF4-FFF2-40B4-BE49-F238E27FC236}">
                    <a16:creationId xmlns:a16="http://schemas.microsoft.com/office/drawing/2014/main" id="{278A8A43-477F-75B7-087B-4DEB17779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426" y="2578625"/>
                <a:ext cx="488138" cy="4262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Ορθογώνιο 5">
                <a:extLst>
                  <a:ext uri="{FF2B5EF4-FFF2-40B4-BE49-F238E27FC236}">
                    <a16:creationId xmlns:a16="http://schemas.microsoft.com/office/drawing/2014/main" id="{0FCF92DD-2F1D-3919-C4D3-23899F58564E}"/>
                  </a:ext>
                </a:extLst>
              </p:cNvPr>
              <p:cNvSpPr/>
              <p:nvPr/>
            </p:nvSpPr>
            <p:spPr>
              <a:xfrm>
                <a:off x="3412564" y="2578625"/>
                <a:ext cx="584392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6" name="Ορθογώνιο 5">
                <a:extLst>
                  <a:ext uri="{FF2B5EF4-FFF2-40B4-BE49-F238E27FC236}">
                    <a16:creationId xmlns:a16="http://schemas.microsoft.com/office/drawing/2014/main" id="{0FCF92DD-2F1D-3919-C4D3-23899F5856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564" y="2578625"/>
                <a:ext cx="584392" cy="4262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Ορθογώνιο 6">
                <a:extLst>
                  <a:ext uri="{FF2B5EF4-FFF2-40B4-BE49-F238E27FC236}">
                    <a16:creationId xmlns:a16="http://schemas.microsoft.com/office/drawing/2014/main" id="{CA866214-86FC-6E80-6CAB-A5D1035379E3}"/>
                  </a:ext>
                </a:extLst>
              </p:cNvPr>
              <p:cNvSpPr/>
              <p:nvPr/>
            </p:nvSpPr>
            <p:spPr>
              <a:xfrm>
                <a:off x="3996956" y="2578625"/>
                <a:ext cx="488138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Ορθογώνιο 6">
                <a:extLst>
                  <a:ext uri="{FF2B5EF4-FFF2-40B4-BE49-F238E27FC236}">
                    <a16:creationId xmlns:a16="http://schemas.microsoft.com/office/drawing/2014/main" id="{CA866214-86FC-6E80-6CAB-A5D1035379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956" y="2578625"/>
                <a:ext cx="488138" cy="4262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Ορθογώνιο 8">
                <a:extLst>
                  <a:ext uri="{FF2B5EF4-FFF2-40B4-BE49-F238E27FC236}">
                    <a16:creationId xmlns:a16="http://schemas.microsoft.com/office/drawing/2014/main" id="{B3F466BF-3DC2-8F16-1E50-A67A4EC3AA50}"/>
                  </a:ext>
                </a:extLst>
              </p:cNvPr>
              <p:cNvSpPr/>
              <p:nvPr/>
            </p:nvSpPr>
            <p:spPr>
              <a:xfrm>
                <a:off x="4485094" y="2578625"/>
                <a:ext cx="488138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Ορθογώνιο 8">
                <a:extLst>
                  <a:ext uri="{FF2B5EF4-FFF2-40B4-BE49-F238E27FC236}">
                    <a16:creationId xmlns:a16="http://schemas.microsoft.com/office/drawing/2014/main" id="{B3F466BF-3DC2-8F16-1E50-A67A4EC3AA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094" y="2578625"/>
                <a:ext cx="488138" cy="4262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Ορθογώνιο 9">
                <a:extLst>
                  <a:ext uri="{FF2B5EF4-FFF2-40B4-BE49-F238E27FC236}">
                    <a16:creationId xmlns:a16="http://schemas.microsoft.com/office/drawing/2014/main" id="{F05572CD-D4F3-352F-06C9-2A3F028B5969}"/>
                  </a:ext>
                </a:extLst>
              </p:cNvPr>
              <p:cNvSpPr/>
              <p:nvPr/>
            </p:nvSpPr>
            <p:spPr>
              <a:xfrm>
                <a:off x="4973232" y="2578625"/>
                <a:ext cx="488138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Ορθογώνιο 9">
                <a:extLst>
                  <a:ext uri="{FF2B5EF4-FFF2-40B4-BE49-F238E27FC236}">
                    <a16:creationId xmlns:a16="http://schemas.microsoft.com/office/drawing/2014/main" id="{F05572CD-D4F3-352F-06C9-2A3F028B5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232" y="2578625"/>
                <a:ext cx="488138" cy="4262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Ορθογώνιο 10">
                <a:extLst>
                  <a:ext uri="{FF2B5EF4-FFF2-40B4-BE49-F238E27FC236}">
                    <a16:creationId xmlns:a16="http://schemas.microsoft.com/office/drawing/2014/main" id="{4D66EA90-9629-7E7C-B2D2-696A86D11275}"/>
                  </a:ext>
                </a:extLst>
              </p:cNvPr>
              <p:cNvSpPr/>
              <p:nvPr/>
            </p:nvSpPr>
            <p:spPr>
              <a:xfrm>
                <a:off x="5461370" y="2578625"/>
                <a:ext cx="488138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Ορθογώνιο 10">
                <a:extLst>
                  <a:ext uri="{FF2B5EF4-FFF2-40B4-BE49-F238E27FC236}">
                    <a16:creationId xmlns:a16="http://schemas.microsoft.com/office/drawing/2014/main" id="{4D66EA90-9629-7E7C-B2D2-696A86D112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370" y="2578625"/>
                <a:ext cx="488138" cy="4262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Ορθογώνιο 11">
                <a:extLst>
                  <a:ext uri="{FF2B5EF4-FFF2-40B4-BE49-F238E27FC236}">
                    <a16:creationId xmlns:a16="http://schemas.microsoft.com/office/drawing/2014/main" id="{1ADF2F36-60DD-D52A-A371-F0C148947630}"/>
                  </a:ext>
                </a:extLst>
              </p:cNvPr>
              <p:cNvSpPr/>
              <p:nvPr/>
            </p:nvSpPr>
            <p:spPr>
              <a:xfrm>
                <a:off x="5963258" y="2578625"/>
                <a:ext cx="1295517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Ορθογώνιο 11">
                <a:extLst>
                  <a:ext uri="{FF2B5EF4-FFF2-40B4-BE49-F238E27FC236}">
                    <a16:creationId xmlns:a16="http://schemas.microsoft.com/office/drawing/2014/main" id="{1ADF2F36-60DD-D52A-A371-F0C1489476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258" y="2578625"/>
                <a:ext cx="1295517" cy="4262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Ορθογώνιο 12">
                <a:extLst>
                  <a:ext uri="{FF2B5EF4-FFF2-40B4-BE49-F238E27FC236}">
                    <a16:creationId xmlns:a16="http://schemas.microsoft.com/office/drawing/2014/main" id="{ACFFD799-346F-B0AE-612C-2F4DB4972857}"/>
                  </a:ext>
                </a:extLst>
              </p:cNvPr>
              <p:cNvSpPr/>
              <p:nvPr/>
            </p:nvSpPr>
            <p:spPr>
              <a:xfrm>
                <a:off x="7272525" y="2578625"/>
                <a:ext cx="488138" cy="426261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l-GR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Ορθογώνιο 12">
                <a:extLst>
                  <a:ext uri="{FF2B5EF4-FFF2-40B4-BE49-F238E27FC236}">
                    <a16:creationId xmlns:a16="http://schemas.microsoft.com/office/drawing/2014/main" id="{ACFFD799-346F-B0AE-612C-2F4DB49728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525" y="2578625"/>
                <a:ext cx="488138" cy="42626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Αριστερό άγκιστρο 13">
            <a:extLst>
              <a:ext uri="{FF2B5EF4-FFF2-40B4-BE49-F238E27FC236}">
                <a16:creationId xmlns:a16="http://schemas.microsoft.com/office/drawing/2014/main" id="{9B407172-81D2-B19B-C519-ABFBB63AC793}"/>
              </a:ext>
            </a:extLst>
          </p:cNvPr>
          <p:cNvSpPr/>
          <p:nvPr/>
        </p:nvSpPr>
        <p:spPr>
          <a:xfrm rot="16200000">
            <a:off x="4387306" y="586210"/>
            <a:ext cx="426260" cy="5310623"/>
          </a:xfrm>
          <a:prstGeom prst="leftBrace">
            <a:avLst>
              <a:gd name="adj1" fmla="val 8333"/>
              <a:gd name="adj2" fmla="val 49426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5" name="Google Shape;151;p28">
            <a:extLst>
              <a:ext uri="{FF2B5EF4-FFF2-40B4-BE49-F238E27FC236}">
                <a16:creationId xmlns:a16="http://schemas.microsoft.com/office/drawing/2014/main" id="{BFEF7C40-1C22-F962-E85B-D91CB5F4D2D9}"/>
              </a:ext>
            </a:extLst>
          </p:cNvPr>
          <p:cNvSpPr txBox="1">
            <a:spLocks/>
          </p:cNvSpPr>
          <p:nvPr/>
        </p:nvSpPr>
        <p:spPr>
          <a:xfrm>
            <a:off x="3924820" y="3350926"/>
            <a:ext cx="1294360" cy="546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Integers</a:t>
            </a:r>
          </a:p>
        </p:txBody>
      </p:sp>
      <p:cxnSp>
        <p:nvCxnSpPr>
          <p:cNvPr id="17" name="Ευθύγραμμο βέλος σύνδεσης 16">
            <a:extLst>
              <a:ext uri="{FF2B5EF4-FFF2-40B4-BE49-F238E27FC236}">
                <a16:creationId xmlns:a16="http://schemas.microsoft.com/office/drawing/2014/main" id="{AD9576FB-931B-C2C1-8655-D035C4D7F5A8}"/>
              </a:ext>
            </a:extLst>
          </p:cNvPr>
          <p:cNvCxnSpPr>
            <a:cxnSpLocks/>
          </p:cNvCxnSpPr>
          <p:nvPr/>
        </p:nvCxnSpPr>
        <p:spPr>
          <a:xfrm>
            <a:off x="5217307" y="2248187"/>
            <a:ext cx="0" cy="33043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37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2D9AC69F-EEED-E2AE-ECB0-0D4CA6EC2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53D13236-E272-2C50-F154-3C6261FB21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50" y="23621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Description : Grid Creation</a:t>
            </a:r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F2DEF5E3-0439-A220-96D2-328BC51D16A5}"/>
              </a:ext>
            </a:extLst>
          </p:cNvPr>
          <p:cNvGrpSpPr/>
          <p:nvPr/>
        </p:nvGrpSpPr>
        <p:grpSpPr>
          <a:xfrm>
            <a:off x="1611150" y="610478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34F9A6E9-C4B2-42D1-78B4-193B1A4F4F52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BB902BCE-A40E-17EB-775B-68112C6D1D30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4DC2E40F-EE0D-6D4D-1420-624EDDBC0DF1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32209E75-4426-EB77-E3A4-C3399CFDB867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08CD7657-248C-2985-E5F2-928A32DCA8D4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Οβάλ 11">
            <a:extLst>
              <a:ext uri="{FF2B5EF4-FFF2-40B4-BE49-F238E27FC236}">
                <a16:creationId xmlns:a16="http://schemas.microsoft.com/office/drawing/2014/main" id="{84E24809-C2BE-5735-B8C0-4B33AB7E73EC}"/>
              </a:ext>
            </a:extLst>
          </p:cNvPr>
          <p:cNvSpPr/>
          <p:nvPr/>
        </p:nvSpPr>
        <p:spPr>
          <a:xfrm>
            <a:off x="2652794" y="3194005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Google Shape;151;p28">
                <a:extLst>
                  <a:ext uri="{FF2B5EF4-FFF2-40B4-BE49-F238E27FC236}">
                    <a16:creationId xmlns:a16="http://schemas.microsoft.com/office/drawing/2014/main" id="{2D887408-ADB8-DF9F-E007-5B13E82269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7366" y="794816"/>
                <a:ext cx="7578300" cy="571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400" b="0" i="0" u="none" strike="noStrike" cap="non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 marL="0" indent="0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We assume that the candidate facility locations can are all placed in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grid. The grid is meant to simulate a map (e.g.,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2" name="Google Shape;151;p28">
                <a:extLst>
                  <a:ext uri="{FF2B5EF4-FFF2-40B4-BE49-F238E27FC236}">
                    <a16:creationId xmlns:a16="http://schemas.microsoft.com/office/drawing/2014/main" id="{2D887408-ADB8-DF9F-E007-5B13E8226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66" y="794816"/>
                <a:ext cx="7578300" cy="571327"/>
              </a:xfrm>
              <a:prstGeom prst="rect">
                <a:avLst/>
              </a:prstGeom>
              <a:blipFill>
                <a:blip r:embed="rId3"/>
                <a:stretch>
                  <a:fillRect l="-241" b="-95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Οβάλ 32">
            <a:extLst>
              <a:ext uri="{FF2B5EF4-FFF2-40B4-BE49-F238E27FC236}">
                <a16:creationId xmlns:a16="http://schemas.microsoft.com/office/drawing/2014/main" id="{E7F027CD-655E-5E70-18B2-FB7E46494B1B}"/>
              </a:ext>
            </a:extLst>
          </p:cNvPr>
          <p:cNvSpPr/>
          <p:nvPr/>
        </p:nvSpPr>
        <p:spPr>
          <a:xfrm>
            <a:off x="2652794" y="4068771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l-GR" dirty="0"/>
          </a:p>
        </p:txBody>
      </p:sp>
      <p:sp>
        <p:nvSpPr>
          <p:cNvPr id="34" name="Οβάλ 33">
            <a:extLst>
              <a:ext uri="{FF2B5EF4-FFF2-40B4-BE49-F238E27FC236}">
                <a16:creationId xmlns:a16="http://schemas.microsoft.com/office/drawing/2014/main" id="{F973BF9B-D91F-255B-4A3D-4B97F37F171F}"/>
              </a:ext>
            </a:extLst>
          </p:cNvPr>
          <p:cNvSpPr/>
          <p:nvPr/>
        </p:nvSpPr>
        <p:spPr>
          <a:xfrm>
            <a:off x="2652793" y="2319239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l-GR" dirty="0"/>
          </a:p>
        </p:txBody>
      </p:sp>
      <p:sp>
        <p:nvSpPr>
          <p:cNvPr id="35" name="Οβάλ 34">
            <a:extLst>
              <a:ext uri="{FF2B5EF4-FFF2-40B4-BE49-F238E27FC236}">
                <a16:creationId xmlns:a16="http://schemas.microsoft.com/office/drawing/2014/main" id="{E2364469-6500-78B5-C7CA-031A6EC9B5BB}"/>
              </a:ext>
            </a:extLst>
          </p:cNvPr>
          <p:cNvSpPr/>
          <p:nvPr/>
        </p:nvSpPr>
        <p:spPr>
          <a:xfrm>
            <a:off x="2652793" y="1444473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40" name="Οβάλ 39">
            <a:extLst>
              <a:ext uri="{FF2B5EF4-FFF2-40B4-BE49-F238E27FC236}">
                <a16:creationId xmlns:a16="http://schemas.microsoft.com/office/drawing/2014/main" id="{1E0273AB-45C0-93D7-01AD-82373D709078}"/>
              </a:ext>
            </a:extLst>
          </p:cNvPr>
          <p:cNvSpPr/>
          <p:nvPr/>
        </p:nvSpPr>
        <p:spPr>
          <a:xfrm>
            <a:off x="3804655" y="3197516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l-GR" dirty="0"/>
          </a:p>
        </p:txBody>
      </p:sp>
      <p:sp>
        <p:nvSpPr>
          <p:cNvPr id="41" name="Οβάλ 40">
            <a:extLst>
              <a:ext uri="{FF2B5EF4-FFF2-40B4-BE49-F238E27FC236}">
                <a16:creationId xmlns:a16="http://schemas.microsoft.com/office/drawing/2014/main" id="{038A61FA-6A46-E020-1CCB-88F8E6C1EAA1}"/>
              </a:ext>
            </a:extLst>
          </p:cNvPr>
          <p:cNvSpPr/>
          <p:nvPr/>
        </p:nvSpPr>
        <p:spPr>
          <a:xfrm>
            <a:off x="3804655" y="4072282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  <a:endParaRPr lang="el-GR" dirty="0"/>
          </a:p>
        </p:txBody>
      </p:sp>
      <p:sp>
        <p:nvSpPr>
          <p:cNvPr id="42" name="Οβάλ 41">
            <a:extLst>
              <a:ext uri="{FF2B5EF4-FFF2-40B4-BE49-F238E27FC236}">
                <a16:creationId xmlns:a16="http://schemas.microsoft.com/office/drawing/2014/main" id="{24D05F6E-9DE6-D426-EC8B-40C2A06ED770}"/>
              </a:ext>
            </a:extLst>
          </p:cNvPr>
          <p:cNvSpPr/>
          <p:nvPr/>
        </p:nvSpPr>
        <p:spPr>
          <a:xfrm>
            <a:off x="3804654" y="2322750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l-GR" dirty="0"/>
          </a:p>
        </p:txBody>
      </p:sp>
      <p:sp>
        <p:nvSpPr>
          <p:cNvPr id="43" name="Οβάλ 42">
            <a:extLst>
              <a:ext uri="{FF2B5EF4-FFF2-40B4-BE49-F238E27FC236}">
                <a16:creationId xmlns:a16="http://schemas.microsoft.com/office/drawing/2014/main" id="{5E0284B6-B8C4-B7DD-4A74-5434F068E7F2}"/>
              </a:ext>
            </a:extLst>
          </p:cNvPr>
          <p:cNvSpPr/>
          <p:nvPr/>
        </p:nvSpPr>
        <p:spPr>
          <a:xfrm>
            <a:off x="3804654" y="1447984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l-GR" dirty="0"/>
          </a:p>
        </p:txBody>
      </p:sp>
      <p:sp>
        <p:nvSpPr>
          <p:cNvPr id="44" name="Οβάλ 43">
            <a:extLst>
              <a:ext uri="{FF2B5EF4-FFF2-40B4-BE49-F238E27FC236}">
                <a16:creationId xmlns:a16="http://schemas.microsoft.com/office/drawing/2014/main" id="{3DD43C4F-1035-A9B0-FCBE-82AF6FFAF4EF}"/>
              </a:ext>
            </a:extLst>
          </p:cNvPr>
          <p:cNvSpPr/>
          <p:nvPr/>
        </p:nvSpPr>
        <p:spPr>
          <a:xfrm>
            <a:off x="4781108" y="3190494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l-GR" dirty="0"/>
          </a:p>
        </p:txBody>
      </p:sp>
      <p:sp>
        <p:nvSpPr>
          <p:cNvPr id="45" name="Οβάλ 44">
            <a:extLst>
              <a:ext uri="{FF2B5EF4-FFF2-40B4-BE49-F238E27FC236}">
                <a16:creationId xmlns:a16="http://schemas.microsoft.com/office/drawing/2014/main" id="{05636702-F13D-6CA5-BDFE-ED51F4CB45F4}"/>
              </a:ext>
            </a:extLst>
          </p:cNvPr>
          <p:cNvSpPr/>
          <p:nvPr/>
        </p:nvSpPr>
        <p:spPr>
          <a:xfrm>
            <a:off x="4781108" y="4065260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  <a:endParaRPr lang="el-GR" dirty="0"/>
          </a:p>
        </p:txBody>
      </p:sp>
      <p:sp>
        <p:nvSpPr>
          <p:cNvPr id="46" name="Οβάλ 45">
            <a:extLst>
              <a:ext uri="{FF2B5EF4-FFF2-40B4-BE49-F238E27FC236}">
                <a16:creationId xmlns:a16="http://schemas.microsoft.com/office/drawing/2014/main" id="{181788F4-CBD9-57D7-F679-895E2F1DB46B}"/>
              </a:ext>
            </a:extLst>
          </p:cNvPr>
          <p:cNvSpPr/>
          <p:nvPr/>
        </p:nvSpPr>
        <p:spPr>
          <a:xfrm>
            <a:off x="4781107" y="2315728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l-GR" dirty="0"/>
          </a:p>
        </p:txBody>
      </p:sp>
      <p:sp>
        <p:nvSpPr>
          <p:cNvPr id="47" name="Οβάλ 46">
            <a:extLst>
              <a:ext uri="{FF2B5EF4-FFF2-40B4-BE49-F238E27FC236}">
                <a16:creationId xmlns:a16="http://schemas.microsoft.com/office/drawing/2014/main" id="{671596C7-AE97-01C9-0E2F-B8B1C290602E}"/>
              </a:ext>
            </a:extLst>
          </p:cNvPr>
          <p:cNvSpPr/>
          <p:nvPr/>
        </p:nvSpPr>
        <p:spPr>
          <a:xfrm>
            <a:off x="4781107" y="1440962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48" name="Οβάλ 47">
            <a:extLst>
              <a:ext uri="{FF2B5EF4-FFF2-40B4-BE49-F238E27FC236}">
                <a16:creationId xmlns:a16="http://schemas.microsoft.com/office/drawing/2014/main" id="{5116CCDD-7C4B-115C-64AA-1267F3D91BC8}"/>
              </a:ext>
            </a:extLst>
          </p:cNvPr>
          <p:cNvSpPr/>
          <p:nvPr/>
        </p:nvSpPr>
        <p:spPr>
          <a:xfrm>
            <a:off x="5932969" y="3194005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l-GR" dirty="0"/>
          </a:p>
        </p:txBody>
      </p:sp>
      <p:sp>
        <p:nvSpPr>
          <p:cNvPr id="49" name="Οβάλ 48">
            <a:extLst>
              <a:ext uri="{FF2B5EF4-FFF2-40B4-BE49-F238E27FC236}">
                <a16:creationId xmlns:a16="http://schemas.microsoft.com/office/drawing/2014/main" id="{03AFD280-F551-90A3-6B3D-97E6ADCE2A6A}"/>
              </a:ext>
            </a:extLst>
          </p:cNvPr>
          <p:cNvSpPr/>
          <p:nvPr/>
        </p:nvSpPr>
        <p:spPr>
          <a:xfrm>
            <a:off x="5932969" y="4068771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  <a:endParaRPr lang="el-GR" dirty="0"/>
          </a:p>
        </p:txBody>
      </p:sp>
      <p:sp>
        <p:nvSpPr>
          <p:cNvPr id="50" name="Οβάλ 49">
            <a:extLst>
              <a:ext uri="{FF2B5EF4-FFF2-40B4-BE49-F238E27FC236}">
                <a16:creationId xmlns:a16="http://schemas.microsoft.com/office/drawing/2014/main" id="{E7915466-81DD-17FF-0EF9-EF67A7306F96}"/>
              </a:ext>
            </a:extLst>
          </p:cNvPr>
          <p:cNvSpPr/>
          <p:nvPr/>
        </p:nvSpPr>
        <p:spPr>
          <a:xfrm>
            <a:off x="5932968" y="2319239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l-GR" dirty="0"/>
          </a:p>
        </p:txBody>
      </p:sp>
      <p:sp>
        <p:nvSpPr>
          <p:cNvPr id="51" name="Οβάλ 50">
            <a:extLst>
              <a:ext uri="{FF2B5EF4-FFF2-40B4-BE49-F238E27FC236}">
                <a16:creationId xmlns:a16="http://schemas.microsoft.com/office/drawing/2014/main" id="{A5DA7EDC-06EA-8F00-B93D-CAC6C3CAC67F}"/>
              </a:ext>
            </a:extLst>
          </p:cNvPr>
          <p:cNvSpPr/>
          <p:nvPr/>
        </p:nvSpPr>
        <p:spPr>
          <a:xfrm>
            <a:off x="5932968" y="1444473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150580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9F131C42-9625-F24E-FB8D-89CD1DA28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353CE647-3164-D37F-333E-646197E4FB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580" y="324896"/>
            <a:ext cx="8382000" cy="47339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>
                <a:latin typeface="Montserrat" panose="00000500000000000000" pitchFamily="2" charset="0"/>
              </a:rPr>
              <a:t>Branch &amp; Bound: </a:t>
            </a:r>
            <a:r>
              <a:rPr lang="en-US" sz="2400" dirty="0"/>
              <a:t>Variable order - Fractional First</a:t>
            </a:r>
            <a:br>
              <a:rPr lang="en-US" sz="2400" dirty="0">
                <a:latin typeface="Montserrat" panose="00000500000000000000" pitchFamily="2" charset="0"/>
              </a:rPr>
            </a:br>
            <a:endParaRPr lang="en-US" sz="2400" dirty="0"/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A7F619D7-DC57-31DE-74BD-FDDA06556347}"/>
              </a:ext>
            </a:extLst>
          </p:cNvPr>
          <p:cNvGrpSpPr/>
          <p:nvPr/>
        </p:nvGrpSpPr>
        <p:grpSpPr>
          <a:xfrm>
            <a:off x="1611150" y="719271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322D7436-236C-68D0-DC91-39461262D92D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54A73E69-89B9-1AF3-6DA5-AF47883D70E5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FAE6AD97-3D2D-C995-43E7-51253BFA4DA8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14AE7038-171D-29E4-2713-7909A112914B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EEE5CFA3-80C7-EE80-CDB3-AE8DBB8058B5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31">
            <a:extLst>
              <a:ext uri="{FF2B5EF4-FFF2-40B4-BE49-F238E27FC236}">
                <a16:creationId xmlns:a16="http://schemas.microsoft.com/office/drawing/2014/main" id="{07E5B982-3F93-431A-47C2-C91419EE4325}"/>
              </a:ext>
            </a:extLst>
          </p:cNvPr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F70A9526-5735-6358-6ACF-3A18849C3D93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35241CF1-4A56-8C29-EB22-2862642068D7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F54FEC04-CF8F-7189-000C-ECDC606748C2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6749E2A9-BAC8-C2E0-39CB-67545AE77320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151;p28">
            <a:extLst>
              <a:ext uri="{FF2B5EF4-FFF2-40B4-BE49-F238E27FC236}">
                <a16:creationId xmlns:a16="http://schemas.microsoft.com/office/drawing/2014/main" id="{D2AF9F5C-D102-C665-F28C-F6FEC086D55E}"/>
              </a:ext>
            </a:extLst>
          </p:cNvPr>
          <p:cNvSpPr txBox="1">
            <a:spLocks/>
          </p:cNvSpPr>
          <p:nvPr/>
        </p:nvSpPr>
        <p:spPr>
          <a:xfrm>
            <a:off x="588285" y="935750"/>
            <a:ext cx="8158456" cy="100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Select the first variable with a fractional value from all integer-constrained variables.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Ορθογώνιο 2">
                <a:extLst>
                  <a:ext uri="{FF2B5EF4-FFF2-40B4-BE49-F238E27FC236}">
                    <a16:creationId xmlns:a16="http://schemas.microsoft.com/office/drawing/2014/main" id="{B756A2D3-968A-CF98-54E3-1B7F31F3DEE9}"/>
                  </a:ext>
                </a:extLst>
              </p:cNvPr>
              <p:cNvSpPr/>
              <p:nvPr/>
            </p:nvSpPr>
            <p:spPr>
              <a:xfrm>
                <a:off x="1948150" y="2578625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3" name="Ορθογώνιο 2">
                <a:extLst>
                  <a:ext uri="{FF2B5EF4-FFF2-40B4-BE49-F238E27FC236}">
                    <a16:creationId xmlns:a16="http://schemas.microsoft.com/office/drawing/2014/main" id="{B756A2D3-968A-CF98-54E3-1B7F31F3DE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150" y="2578625"/>
                <a:ext cx="488138" cy="4262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Ορθογώνιο 3">
                <a:extLst>
                  <a:ext uri="{FF2B5EF4-FFF2-40B4-BE49-F238E27FC236}">
                    <a16:creationId xmlns:a16="http://schemas.microsoft.com/office/drawing/2014/main" id="{C8E26806-49CE-E536-B886-3CB19839E99E}"/>
                  </a:ext>
                </a:extLst>
              </p:cNvPr>
              <p:cNvSpPr/>
              <p:nvPr/>
            </p:nvSpPr>
            <p:spPr>
              <a:xfrm>
                <a:off x="2436288" y="2578625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4" name="Ορθογώνιο 3">
                <a:extLst>
                  <a:ext uri="{FF2B5EF4-FFF2-40B4-BE49-F238E27FC236}">
                    <a16:creationId xmlns:a16="http://schemas.microsoft.com/office/drawing/2014/main" id="{C8E26806-49CE-E536-B886-3CB19839E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288" y="2578625"/>
                <a:ext cx="488138" cy="4262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Ορθογώνιο 4">
                <a:extLst>
                  <a:ext uri="{FF2B5EF4-FFF2-40B4-BE49-F238E27FC236}">
                    <a16:creationId xmlns:a16="http://schemas.microsoft.com/office/drawing/2014/main" id="{F075E6A3-28A4-4EC8-30F6-A3774532CE3E}"/>
                  </a:ext>
                </a:extLst>
              </p:cNvPr>
              <p:cNvSpPr/>
              <p:nvPr/>
            </p:nvSpPr>
            <p:spPr>
              <a:xfrm>
                <a:off x="2924426" y="2578625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5" name="Ορθογώνιο 4">
                <a:extLst>
                  <a:ext uri="{FF2B5EF4-FFF2-40B4-BE49-F238E27FC236}">
                    <a16:creationId xmlns:a16="http://schemas.microsoft.com/office/drawing/2014/main" id="{F075E6A3-28A4-4EC8-30F6-A3774532CE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426" y="2578625"/>
                <a:ext cx="488138" cy="4262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Ορθογώνιο 5">
                <a:extLst>
                  <a:ext uri="{FF2B5EF4-FFF2-40B4-BE49-F238E27FC236}">
                    <a16:creationId xmlns:a16="http://schemas.microsoft.com/office/drawing/2014/main" id="{EE8A7079-9D7F-8D27-0B18-442A57DBCC34}"/>
                  </a:ext>
                </a:extLst>
              </p:cNvPr>
              <p:cNvSpPr/>
              <p:nvPr/>
            </p:nvSpPr>
            <p:spPr>
              <a:xfrm>
                <a:off x="3412564" y="2578625"/>
                <a:ext cx="584392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6" name="Ορθογώνιο 5">
                <a:extLst>
                  <a:ext uri="{FF2B5EF4-FFF2-40B4-BE49-F238E27FC236}">
                    <a16:creationId xmlns:a16="http://schemas.microsoft.com/office/drawing/2014/main" id="{EE8A7079-9D7F-8D27-0B18-442A57DBCC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564" y="2578625"/>
                <a:ext cx="584392" cy="4262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Ορθογώνιο 6">
                <a:extLst>
                  <a:ext uri="{FF2B5EF4-FFF2-40B4-BE49-F238E27FC236}">
                    <a16:creationId xmlns:a16="http://schemas.microsoft.com/office/drawing/2014/main" id="{B1BDB83D-0C5E-FA78-3F7E-7E13C1A0F76C}"/>
                  </a:ext>
                </a:extLst>
              </p:cNvPr>
              <p:cNvSpPr/>
              <p:nvPr/>
            </p:nvSpPr>
            <p:spPr>
              <a:xfrm>
                <a:off x="3996956" y="2578625"/>
                <a:ext cx="488138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Ορθογώνιο 6">
                <a:extLst>
                  <a:ext uri="{FF2B5EF4-FFF2-40B4-BE49-F238E27FC236}">
                    <a16:creationId xmlns:a16="http://schemas.microsoft.com/office/drawing/2014/main" id="{B1BDB83D-0C5E-FA78-3F7E-7E13C1A0F7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956" y="2578625"/>
                <a:ext cx="488138" cy="4262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Ορθογώνιο 8">
                <a:extLst>
                  <a:ext uri="{FF2B5EF4-FFF2-40B4-BE49-F238E27FC236}">
                    <a16:creationId xmlns:a16="http://schemas.microsoft.com/office/drawing/2014/main" id="{883124A7-3758-EF74-4DD8-EC00FC7C66C5}"/>
                  </a:ext>
                </a:extLst>
              </p:cNvPr>
              <p:cNvSpPr/>
              <p:nvPr/>
            </p:nvSpPr>
            <p:spPr>
              <a:xfrm>
                <a:off x="4485094" y="2578625"/>
                <a:ext cx="488138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Ορθογώνιο 8">
                <a:extLst>
                  <a:ext uri="{FF2B5EF4-FFF2-40B4-BE49-F238E27FC236}">
                    <a16:creationId xmlns:a16="http://schemas.microsoft.com/office/drawing/2014/main" id="{883124A7-3758-EF74-4DD8-EC00FC7C6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094" y="2578625"/>
                <a:ext cx="488138" cy="4262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Ορθογώνιο 9">
                <a:extLst>
                  <a:ext uri="{FF2B5EF4-FFF2-40B4-BE49-F238E27FC236}">
                    <a16:creationId xmlns:a16="http://schemas.microsoft.com/office/drawing/2014/main" id="{CC3CEDEA-C56C-3B46-F6A5-E26DEA82C337}"/>
                  </a:ext>
                </a:extLst>
              </p:cNvPr>
              <p:cNvSpPr/>
              <p:nvPr/>
            </p:nvSpPr>
            <p:spPr>
              <a:xfrm>
                <a:off x="4973232" y="2578625"/>
                <a:ext cx="488138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Ορθογώνιο 9">
                <a:extLst>
                  <a:ext uri="{FF2B5EF4-FFF2-40B4-BE49-F238E27FC236}">
                    <a16:creationId xmlns:a16="http://schemas.microsoft.com/office/drawing/2014/main" id="{CC3CEDEA-C56C-3B46-F6A5-E26DEA82C3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232" y="2578625"/>
                <a:ext cx="488138" cy="4262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Ορθογώνιο 10">
                <a:extLst>
                  <a:ext uri="{FF2B5EF4-FFF2-40B4-BE49-F238E27FC236}">
                    <a16:creationId xmlns:a16="http://schemas.microsoft.com/office/drawing/2014/main" id="{636F7BB9-D204-D446-EC07-3C6F6BBA110F}"/>
                  </a:ext>
                </a:extLst>
              </p:cNvPr>
              <p:cNvSpPr/>
              <p:nvPr/>
            </p:nvSpPr>
            <p:spPr>
              <a:xfrm>
                <a:off x="5461370" y="2578625"/>
                <a:ext cx="488138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Ορθογώνιο 10">
                <a:extLst>
                  <a:ext uri="{FF2B5EF4-FFF2-40B4-BE49-F238E27FC236}">
                    <a16:creationId xmlns:a16="http://schemas.microsoft.com/office/drawing/2014/main" id="{636F7BB9-D204-D446-EC07-3C6F6BBA11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370" y="2578625"/>
                <a:ext cx="488138" cy="4262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Ορθογώνιο 11">
                <a:extLst>
                  <a:ext uri="{FF2B5EF4-FFF2-40B4-BE49-F238E27FC236}">
                    <a16:creationId xmlns:a16="http://schemas.microsoft.com/office/drawing/2014/main" id="{EF830227-FA68-704C-0E23-655D332A6FCE}"/>
                  </a:ext>
                </a:extLst>
              </p:cNvPr>
              <p:cNvSpPr/>
              <p:nvPr/>
            </p:nvSpPr>
            <p:spPr>
              <a:xfrm>
                <a:off x="5963258" y="2578625"/>
                <a:ext cx="1295517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Ορθογώνιο 11">
                <a:extLst>
                  <a:ext uri="{FF2B5EF4-FFF2-40B4-BE49-F238E27FC236}">
                    <a16:creationId xmlns:a16="http://schemas.microsoft.com/office/drawing/2014/main" id="{EF830227-FA68-704C-0E23-655D332A6F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258" y="2578625"/>
                <a:ext cx="1295517" cy="4262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Ορθογώνιο 12">
                <a:extLst>
                  <a:ext uri="{FF2B5EF4-FFF2-40B4-BE49-F238E27FC236}">
                    <a16:creationId xmlns:a16="http://schemas.microsoft.com/office/drawing/2014/main" id="{DCBAD335-AD1C-B9E8-745D-FBA0E136B6B4}"/>
                  </a:ext>
                </a:extLst>
              </p:cNvPr>
              <p:cNvSpPr/>
              <p:nvPr/>
            </p:nvSpPr>
            <p:spPr>
              <a:xfrm>
                <a:off x="7272525" y="2578625"/>
                <a:ext cx="488138" cy="426261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l-GR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Ορθογώνιο 12">
                <a:extLst>
                  <a:ext uri="{FF2B5EF4-FFF2-40B4-BE49-F238E27FC236}">
                    <a16:creationId xmlns:a16="http://schemas.microsoft.com/office/drawing/2014/main" id="{DCBAD335-AD1C-B9E8-745D-FBA0E136B6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525" y="2578625"/>
                <a:ext cx="488138" cy="42626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Αριστερό άγκιστρο 13">
            <a:extLst>
              <a:ext uri="{FF2B5EF4-FFF2-40B4-BE49-F238E27FC236}">
                <a16:creationId xmlns:a16="http://schemas.microsoft.com/office/drawing/2014/main" id="{F38F73DC-A0E0-9E3C-FFCD-621FA40CA639}"/>
              </a:ext>
            </a:extLst>
          </p:cNvPr>
          <p:cNvSpPr/>
          <p:nvPr/>
        </p:nvSpPr>
        <p:spPr>
          <a:xfrm rot="16200000">
            <a:off x="4387306" y="586210"/>
            <a:ext cx="426260" cy="5310623"/>
          </a:xfrm>
          <a:prstGeom prst="leftBrace">
            <a:avLst>
              <a:gd name="adj1" fmla="val 8333"/>
              <a:gd name="adj2" fmla="val 49426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5" name="Google Shape;151;p28">
            <a:extLst>
              <a:ext uri="{FF2B5EF4-FFF2-40B4-BE49-F238E27FC236}">
                <a16:creationId xmlns:a16="http://schemas.microsoft.com/office/drawing/2014/main" id="{5EB1DE9A-4A75-5F19-73A3-2C65CA3CAA20}"/>
              </a:ext>
            </a:extLst>
          </p:cNvPr>
          <p:cNvSpPr txBox="1">
            <a:spLocks/>
          </p:cNvSpPr>
          <p:nvPr/>
        </p:nvSpPr>
        <p:spPr>
          <a:xfrm>
            <a:off x="3924820" y="3350926"/>
            <a:ext cx="1294360" cy="546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Integers</a:t>
            </a:r>
          </a:p>
        </p:txBody>
      </p:sp>
      <p:cxnSp>
        <p:nvCxnSpPr>
          <p:cNvPr id="17" name="Ευθύγραμμο βέλος σύνδεσης 16">
            <a:extLst>
              <a:ext uri="{FF2B5EF4-FFF2-40B4-BE49-F238E27FC236}">
                <a16:creationId xmlns:a16="http://schemas.microsoft.com/office/drawing/2014/main" id="{00AFBDC1-4223-CFDF-317A-63E893E1587F}"/>
              </a:ext>
            </a:extLst>
          </p:cNvPr>
          <p:cNvCxnSpPr>
            <a:cxnSpLocks/>
          </p:cNvCxnSpPr>
          <p:nvPr/>
        </p:nvCxnSpPr>
        <p:spPr>
          <a:xfrm>
            <a:off x="6619845" y="2248187"/>
            <a:ext cx="0" cy="33043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8757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A4CABAA2-21D9-3306-241F-8CDE8274B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9A17508F-ECE6-6521-E2CC-8B398D06C3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580" y="324896"/>
            <a:ext cx="8382000" cy="47339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>
                <a:latin typeface="Montserrat" panose="00000500000000000000" pitchFamily="2" charset="0"/>
              </a:rPr>
              <a:t>Branch &amp; Bound: </a:t>
            </a:r>
            <a:r>
              <a:rPr lang="en-US" sz="2400" dirty="0"/>
              <a:t>Variable order - Predefined Order</a:t>
            </a:r>
            <a:br>
              <a:rPr lang="en-US" sz="2400" dirty="0">
                <a:latin typeface="Montserrat" panose="00000500000000000000" pitchFamily="2" charset="0"/>
              </a:rPr>
            </a:br>
            <a:endParaRPr lang="en-US" sz="2400" dirty="0"/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F457079F-1938-6D51-8BC4-AD175AC95A29}"/>
              </a:ext>
            </a:extLst>
          </p:cNvPr>
          <p:cNvGrpSpPr/>
          <p:nvPr/>
        </p:nvGrpSpPr>
        <p:grpSpPr>
          <a:xfrm>
            <a:off x="1611150" y="719271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45503C47-2010-4CF7-9C88-7BC6BE522FD7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DBF6F02D-11C2-F0CD-C740-987BBC1ACD4E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7EDC7A0D-31D5-3ED7-F1D3-289D2B77EEDE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63040395-C20D-8E6E-E49C-1C478779F1BC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72C4CEC0-E876-E498-96AF-4CB2995FDFDB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31">
            <a:extLst>
              <a:ext uri="{FF2B5EF4-FFF2-40B4-BE49-F238E27FC236}">
                <a16:creationId xmlns:a16="http://schemas.microsoft.com/office/drawing/2014/main" id="{30922B03-007B-E88F-CBA5-DE786F35D328}"/>
              </a:ext>
            </a:extLst>
          </p:cNvPr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768DCC50-D0A1-E526-3711-91FBED60CF85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5E8024E9-77CC-F509-EA85-3C8D8CBD2272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E0CE5EBB-906E-D51F-F2FD-FD7D4CDBBE0A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7BA73223-8354-0660-0CD2-3D56C5FC2AC7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151;p28">
                <a:extLst>
                  <a:ext uri="{FF2B5EF4-FFF2-40B4-BE49-F238E27FC236}">
                    <a16:creationId xmlns:a16="http://schemas.microsoft.com/office/drawing/2014/main" id="{28B2E001-D0C3-08B0-7F24-55D5577BE3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3352" y="886792"/>
                <a:ext cx="8294455" cy="37137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400" b="0" i="0" u="none" strike="noStrike" cap="non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 marL="0" indent="0"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- </a:t>
                </a:r>
                <a:r>
                  <a:rPr lang="en-US" sz="2000" b="1" dirty="0">
                    <a:solidFill>
                      <a:schemeClr val="bg1">
                        <a:lumMod val="50000"/>
                      </a:schemeClr>
                    </a:solidFill>
                  </a:rPr>
                  <a:t>Selection Process</a:t>
                </a:r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: Choose the first fractional variable from a predefined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 smtClean="0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 array.</a:t>
                </a:r>
              </a:p>
              <a:p>
                <a:pPr marL="0" indent="0">
                  <a:lnSpc>
                    <a:spcPct val="150000"/>
                  </a:lnSpc>
                </a:pP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- </a:t>
                </a:r>
                <a:r>
                  <a:rPr lang="en-US" sz="2000" b="1" dirty="0">
                    <a:solidFill>
                      <a:schemeClr val="bg1">
                        <a:lumMod val="50000"/>
                      </a:schemeClr>
                    </a:solidFill>
                  </a:rPr>
                  <a:t>Array Creation</a:t>
                </a:r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: </a:t>
                </a:r>
              </a:p>
              <a:p>
                <a:pPr marL="0" indent="0"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	a) Evaluate distances between candidate facilities</a:t>
                </a:r>
              </a:p>
              <a:p>
                <a:pPr marL="0" indent="0"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	b) Prioritize facilities with the largest distances, 	  	     assuming they are most critical to the final solution</a:t>
                </a:r>
              </a:p>
              <a:p>
                <a:pPr marL="0" indent="0"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bg1">
                        <a:lumMod val="50000"/>
                      </a:schemeClr>
                    </a:solidFill>
                  </a:rPr>
                  <a:t>	c) These facilities are explored first in the search process.</a:t>
                </a:r>
              </a:p>
              <a:p>
                <a:pPr marL="0" indent="0">
                  <a:lnSpc>
                    <a:spcPct val="150000"/>
                  </a:lnSpc>
                </a:pPr>
                <a:endParaRPr 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Google Shape;151;p28">
                <a:extLst>
                  <a:ext uri="{FF2B5EF4-FFF2-40B4-BE49-F238E27FC236}">
                    <a16:creationId xmlns:a16="http://schemas.microsoft.com/office/drawing/2014/main" id="{28B2E001-D0C3-08B0-7F24-55D5577BE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52" y="886792"/>
                <a:ext cx="8294455" cy="3713796"/>
              </a:xfrm>
              <a:prstGeom prst="rect">
                <a:avLst/>
              </a:prstGeom>
              <a:blipFill>
                <a:blip r:embed="rId3"/>
                <a:stretch>
                  <a:fillRect l="-808" r="-2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0009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1704A687-1652-5D52-5F1A-3357719B5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7EC89289-34AC-E13C-B707-65C59E4C79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580" y="324896"/>
            <a:ext cx="8382000" cy="47339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>
                <a:latin typeface="Montserrat" panose="00000500000000000000" pitchFamily="2" charset="0"/>
              </a:rPr>
              <a:t>Branch &amp; Bound: </a:t>
            </a:r>
            <a:r>
              <a:rPr lang="en-US" sz="2400" dirty="0"/>
              <a:t>Variable order - Predefined Order</a:t>
            </a:r>
            <a:br>
              <a:rPr lang="en-US" sz="2400" dirty="0">
                <a:latin typeface="Montserrat" panose="00000500000000000000" pitchFamily="2" charset="0"/>
              </a:rPr>
            </a:br>
            <a:endParaRPr lang="en-US" sz="2400" dirty="0"/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0E605E5A-40B7-25E9-E456-C7ED8EFF863D}"/>
              </a:ext>
            </a:extLst>
          </p:cNvPr>
          <p:cNvGrpSpPr/>
          <p:nvPr/>
        </p:nvGrpSpPr>
        <p:grpSpPr>
          <a:xfrm>
            <a:off x="1611150" y="719271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0CE7F52C-6DF3-2F5B-17EB-30D12AB38FEA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53442F75-9AD7-0B26-DEE9-16D909FFE0A4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60EF7CB5-05A1-86AA-B50A-B6A0CF796EE0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BDE014A6-1AAB-D1C0-6F4B-DE9707409303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1C68B195-AD1E-D366-19BB-6850508E8DF0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31">
            <a:extLst>
              <a:ext uri="{FF2B5EF4-FFF2-40B4-BE49-F238E27FC236}">
                <a16:creationId xmlns:a16="http://schemas.microsoft.com/office/drawing/2014/main" id="{9ECE8513-2DD0-E48D-6D1B-212C065D24C8}"/>
              </a:ext>
            </a:extLst>
          </p:cNvPr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A76134AE-50C3-CA7A-6EF7-47494A7A86DD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C19E7259-7B24-3A1C-E85B-CE44436297DB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3AB60E7B-87A4-3192-B06A-A54A9C20BB34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53EB8365-A4FD-0F0E-7431-A1358D90958D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Ορθογώνιο 2">
                <a:extLst>
                  <a:ext uri="{FF2B5EF4-FFF2-40B4-BE49-F238E27FC236}">
                    <a16:creationId xmlns:a16="http://schemas.microsoft.com/office/drawing/2014/main" id="{65D84CF6-2E26-0EE9-D15B-08C5FFF6B5E3}"/>
                  </a:ext>
                </a:extLst>
              </p:cNvPr>
              <p:cNvSpPr/>
              <p:nvPr/>
            </p:nvSpPr>
            <p:spPr>
              <a:xfrm>
                <a:off x="2443162" y="2578625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3" name="Ορθογώνιο 2">
                <a:extLst>
                  <a:ext uri="{FF2B5EF4-FFF2-40B4-BE49-F238E27FC236}">
                    <a16:creationId xmlns:a16="http://schemas.microsoft.com/office/drawing/2014/main" id="{65D84CF6-2E26-0EE9-D15B-08C5FFF6B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162" y="2578625"/>
                <a:ext cx="488138" cy="4262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Ορθογώνιο 3">
                <a:extLst>
                  <a:ext uri="{FF2B5EF4-FFF2-40B4-BE49-F238E27FC236}">
                    <a16:creationId xmlns:a16="http://schemas.microsoft.com/office/drawing/2014/main" id="{E265DA59-66EE-250D-7B87-378F51701568}"/>
                  </a:ext>
                </a:extLst>
              </p:cNvPr>
              <p:cNvSpPr/>
              <p:nvPr/>
            </p:nvSpPr>
            <p:spPr>
              <a:xfrm>
                <a:off x="2931300" y="2578625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4" name="Ορθογώνιο 3">
                <a:extLst>
                  <a:ext uri="{FF2B5EF4-FFF2-40B4-BE49-F238E27FC236}">
                    <a16:creationId xmlns:a16="http://schemas.microsoft.com/office/drawing/2014/main" id="{E265DA59-66EE-250D-7B87-378F517015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300" y="2578625"/>
                <a:ext cx="488138" cy="4262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Ορθογώνιο 4">
                <a:extLst>
                  <a:ext uri="{FF2B5EF4-FFF2-40B4-BE49-F238E27FC236}">
                    <a16:creationId xmlns:a16="http://schemas.microsoft.com/office/drawing/2014/main" id="{79F0ABFC-8216-B7AB-D55D-913DE1FF0488}"/>
                  </a:ext>
                </a:extLst>
              </p:cNvPr>
              <p:cNvSpPr/>
              <p:nvPr/>
            </p:nvSpPr>
            <p:spPr>
              <a:xfrm>
                <a:off x="3419438" y="2578625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5" name="Ορθογώνιο 4">
                <a:extLst>
                  <a:ext uri="{FF2B5EF4-FFF2-40B4-BE49-F238E27FC236}">
                    <a16:creationId xmlns:a16="http://schemas.microsoft.com/office/drawing/2014/main" id="{79F0ABFC-8216-B7AB-D55D-913DE1FF04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438" y="2578625"/>
                <a:ext cx="488138" cy="4262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Ορθογώνιο 5">
                <a:extLst>
                  <a:ext uri="{FF2B5EF4-FFF2-40B4-BE49-F238E27FC236}">
                    <a16:creationId xmlns:a16="http://schemas.microsoft.com/office/drawing/2014/main" id="{5A10BA2C-2C31-BFEC-A399-1CEC985F1855}"/>
                  </a:ext>
                </a:extLst>
              </p:cNvPr>
              <p:cNvSpPr/>
              <p:nvPr/>
            </p:nvSpPr>
            <p:spPr>
              <a:xfrm>
                <a:off x="3907576" y="2578625"/>
                <a:ext cx="584392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6" name="Ορθογώνιο 5">
                <a:extLst>
                  <a:ext uri="{FF2B5EF4-FFF2-40B4-BE49-F238E27FC236}">
                    <a16:creationId xmlns:a16="http://schemas.microsoft.com/office/drawing/2014/main" id="{5A10BA2C-2C31-BFEC-A399-1CEC985F18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576" y="2578625"/>
                <a:ext cx="584392" cy="4262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Ορθογώνιο 6">
                <a:extLst>
                  <a:ext uri="{FF2B5EF4-FFF2-40B4-BE49-F238E27FC236}">
                    <a16:creationId xmlns:a16="http://schemas.microsoft.com/office/drawing/2014/main" id="{41C72FCE-2CFE-C781-DE19-FFC4FCF191CF}"/>
                  </a:ext>
                </a:extLst>
              </p:cNvPr>
              <p:cNvSpPr/>
              <p:nvPr/>
            </p:nvSpPr>
            <p:spPr>
              <a:xfrm>
                <a:off x="4491968" y="2578625"/>
                <a:ext cx="488138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Ορθογώνιο 6">
                <a:extLst>
                  <a:ext uri="{FF2B5EF4-FFF2-40B4-BE49-F238E27FC236}">
                    <a16:creationId xmlns:a16="http://schemas.microsoft.com/office/drawing/2014/main" id="{41C72FCE-2CFE-C781-DE19-FFC4FCF19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968" y="2578625"/>
                <a:ext cx="488138" cy="4262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Ορθογώνιο 8">
                <a:extLst>
                  <a:ext uri="{FF2B5EF4-FFF2-40B4-BE49-F238E27FC236}">
                    <a16:creationId xmlns:a16="http://schemas.microsoft.com/office/drawing/2014/main" id="{8562E347-0CFD-885C-A359-707B85B299B2}"/>
                  </a:ext>
                </a:extLst>
              </p:cNvPr>
              <p:cNvSpPr/>
              <p:nvPr/>
            </p:nvSpPr>
            <p:spPr>
              <a:xfrm>
                <a:off x="4980106" y="2578625"/>
                <a:ext cx="488138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Ορθογώνιο 8">
                <a:extLst>
                  <a:ext uri="{FF2B5EF4-FFF2-40B4-BE49-F238E27FC236}">
                    <a16:creationId xmlns:a16="http://schemas.microsoft.com/office/drawing/2014/main" id="{8562E347-0CFD-885C-A359-707B85B299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106" y="2578625"/>
                <a:ext cx="488138" cy="4262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Ορθογώνιο 9">
                <a:extLst>
                  <a:ext uri="{FF2B5EF4-FFF2-40B4-BE49-F238E27FC236}">
                    <a16:creationId xmlns:a16="http://schemas.microsoft.com/office/drawing/2014/main" id="{A33AE3FD-ACBD-15AC-BDC1-5107591BD8FF}"/>
                  </a:ext>
                </a:extLst>
              </p:cNvPr>
              <p:cNvSpPr/>
              <p:nvPr/>
            </p:nvSpPr>
            <p:spPr>
              <a:xfrm>
                <a:off x="5468244" y="2578625"/>
                <a:ext cx="488138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Ορθογώνιο 9">
                <a:extLst>
                  <a:ext uri="{FF2B5EF4-FFF2-40B4-BE49-F238E27FC236}">
                    <a16:creationId xmlns:a16="http://schemas.microsoft.com/office/drawing/2014/main" id="{A33AE3FD-ACBD-15AC-BDC1-5107591BD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244" y="2578625"/>
                <a:ext cx="488138" cy="4262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Ορθογώνιο 10">
                <a:extLst>
                  <a:ext uri="{FF2B5EF4-FFF2-40B4-BE49-F238E27FC236}">
                    <a16:creationId xmlns:a16="http://schemas.microsoft.com/office/drawing/2014/main" id="{60461A82-226A-CCD6-F727-DE668D0B6677}"/>
                  </a:ext>
                </a:extLst>
              </p:cNvPr>
              <p:cNvSpPr/>
              <p:nvPr/>
            </p:nvSpPr>
            <p:spPr>
              <a:xfrm>
                <a:off x="5956382" y="2578625"/>
                <a:ext cx="488138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Ορθογώνιο 10">
                <a:extLst>
                  <a:ext uri="{FF2B5EF4-FFF2-40B4-BE49-F238E27FC236}">
                    <a16:creationId xmlns:a16="http://schemas.microsoft.com/office/drawing/2014/main" id="{60461A82-226A-CCD6-F727-DE668D0B6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382" y="2578625"/>
                <a:ext cx="488138" cy="4262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Ορθογώνιο 11">
                <a:extLst>
                  <a:ext uri="{FF2B5EF4-FFF2-40B4-BE49-F238E27FC236}">
                    <a16:creationId xmlns:a16="http://schemas.microsoft.com/office/drawing/2014/main" id="{3F4A9CF1-A89B-CF04-5406-0500EC9DDE95}"/>
                  </a:ext>
                </a:extLst>
              </p:cNvPr>
              <p:cNvSpPr/>
              <p:nvPr/>
            </p:nvSpPr>
            <p:spPr>
              <a:xfrm>
                <a:off x="6458270" y="2578625"/>
                <a:ext cx="1295517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Ορθογώνιο 11">
                <a:extLst>
                  <a:ext uri="{FF2B5EF4-FFF2-40B4-BE49-F238E27FC236}">
                    <a16:creationId xmlns:a16="http://schemas.microsoft.com/office/drawing/2014/main" id="{3F4A9CF1-A89B-CF04-5406-0500EC9DDE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270" y="2578625"/>
                <a:ext cx="1295517" cy="4262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Ορθογώνιο 12">
                <a:extLst>
                  <a:ext uri="{FF2B5EF4-FFF2-40B4-BE49-F238E27FC236}">
                    <a16:creationId xmlns:a16="http://schemas.microsoft.com/office/drawing/2014/main" id="{6B75966A-5582-EFA3-6E3D-92C75B4E6B94}"/>
                  </a:ext>
                </a:extLst>
              </p:cNvPr>
              <p:cNvSpPr/>
              <p:nvPr/>
            </p:nvSpPr>
            <p:spPr>
              <a:xfrm>
                <a:off x="7767537" y="2578625"/>
                <a:ext cx="488138" cy="426261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l-GR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Ορθογώνιο 12">
                <a:extLst>
                  <a:ext uri="{FF2B5EF4-FFF2-40B4-BE49-F238E27FC236}">
                    <a16:creationId xmlns:a16="http://schemas.microsoft.com/office/drawing/2014/main" id="{6B75966A-5582-EFA3-6E3D-92C75B4E6B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537" y="2578625"/>
                <a:ext cx="488138" cy="42626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Αριστερό άγκιστρο 13">
            <a:extLst>
              <a:ext uri="{FF2B5EF4-FFF2-40B4-BE49-F238E27FC236}">
                <a16:creationId xmlns:a16="http://schemas.microsoft.com/office/drawing/2014/main" id="{18832603-511B-5617-45CC-7068B2BF6A56}"/>
              </a:ext>
            </a:extLst>
          </p:cNvPr>
          <p:cNvSpPr/>
          <p:nvPr/>
        </p:nvSpPr>
        <p:spPr>
          <a:xfrm rot="16200000">
            <a:off x="4399131" y="103023"/>
            <a:ext cx="426260" cy="6276998"/>
          </a:xfrm>
          <a:prstGeom prst="leftBrace">
            <a:avLst>
              <a:gd name="adj1" fmla="val 8333"/>
              <a:gd name="adj2" fmla="val 49426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5" name="Google Shape;151;p28">
            <a:extLst>
              <a:ext uri="{FF2B5EF4-FFF2-40B4-BE49-F238E27FC236}">
                <a16:creationId xmlns:a16="http://schemas.microsoft.com/office/drawing/2014/main" id="{BB2F4DDB-454F-9109-6B01-F8C69E1FA29D}"/>
              </a:ext>
            </a:extLst>
          </p:cNvPr>
          <p:cNvSpPr txBox="1">
            <a:spLocks/>
          </p:cNvSpPr>
          <p:nvPr/>
        </p:nvSpPr>
        <p:spPr>
          <a:xfrm>
            <a:off x="3924820" y="3324612"/>
            <a:ext cx="1294360" cy="546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Integers</a:t>
            </a:r>
          </a:p>
        </p:txBody>
      </p:sp>
      <p:cxnSp>
        <p:nvCxnSpPr>
          <p:cNvPr id="17" name="Ευθύγραμμο βέλος σύνδεσης 16">
            <a:extLst>
              <a:ext uri="{FF2B5EF4-FFF2-40B4-BE49-F238E27FC236}">
                <a16:creationId xmlns:a16="http://schemas.microsoft.com/office/drawing/2014/main" id="{082C6B00-9053-153A-6E5A-869539ECB840}"/>
              </a:ext>
            </a:extLst>
          </p:cNvPr>
          <p:cNvCxnSpPr>
            <a:cxnSpLocks/>
          </p:cNvCxnSpPr>
          <p:nvPr/>
        </p:nvCxnSpPr>
        <p:spPr>
          <a:xfrm>
            <a:off x="2687231" y="2248187"/>
            <a:ext cx="0" cy="33043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Ορθογώνιο 1">
                <a:extLst>
                  <a:ext uri="{FF2B5EF4-FFF2-40B4-BE49-F238E27FC236}">
                    <a16:creationId xmlns:a16="http://schemas.microsoft.com/office/drawing/2014/main" id="{F46E8B22-C8B7-71EA-8DE4-10E93CC77DDC}"/>
                  </a:ext>
                </a:extLst>
              </p:cNvPr>
              <p:cNvSpPr/>
              <p:nvPr/>
            </p:nvSpPr>
            <p:spPr>
              <a:xfrm>
                <a:off x="1473761" y="2578625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2" name="Ορθογώνιο 1">
                <a:extLst>
                  <a:ext uri="{FF2B5EF4-FFF2-40B4-BE49-F238E27FC236}">
                    <a16:creationId xmlns:a16="http://schemas.microsoft.com/office/drawing/2014/main" id="{F46E8B22-C8B7-71EA-8DE4-10E93CC77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761" y="2578625"/>
                <a:ext cx="488138" cy="42626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Ορθογώνιο 7">
                <a:extLst>
                  <a:ext uri="{FF2B5EF4-FFF2-40B4-BE49-F238E27FC236}">
                    <a16:creationId xmlns:a16="http://schemas.microsoft.com/office/drawing/2014/main" id="{F605A5CB-963E-2831-55D3-383C7CF0A39E}"/>
                  </a:ext>
                </a:extLst>
              </p:cNvPr>
              <p:cNvSpPr/>
              <p:nvPr/>
            </p:nvSpPr>
            <p:spPr>
              <a:xfrm>
                <a:off x="1961899" y="2578625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8" name="Ορθογώνιο 7">
                <a:extLst>
                  <a:ext uri="{FF2B5EF4-FFF2-40B4-BE49-F238E27FC236}">
                    <a16:creationId xmlns:a16="http://schemas.microsoft.com/office/drawing/2014/main" id="{F605A5CB-963E-2831-55D3-383C7CF0A3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899" y="2578625"/>
                <a:ext cx="488138" cy="42626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Ορθογώνιο 21">
                <a:extLst>
                  <a:ext uri="{FF2B5EF4-FFF2-40B4-BE49-F238E27FC236}">
                    <a16:creationId xmlns:a16="http://schemas.microsoft.com/office/drawing/2014/main" id="{1392927C-B66F-3DFE-DC67-DD3E62AE82BB}"/>
                  </a:ext>
                </a:extLst>
              </p:cNvPr>
              <p:cNvSpPr/>
              <p:nvPr/>
            </p:nvSpPr>
            <p:spPr>
              <a:xfrm>
                <a:off x="5701954" y="1407211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22" name="Ορθογώνιο 21">
                <a:extLst>
                  <a:ext uri="{FF2B5EF4-FFF2-40B4-BE49-F238E27FC236}">
                    <a16:creationId xmlns:a16="http://schemas.microsoft.com/office/drawing/2014/main" id="{1392927C-B66F-3DFE-DC67-DD3E62AE8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954" y="1407211"/>
                <a:ext cx="488138" cy="42626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Ορθογώνιο 22">
                <a:extLst>
                  <a:ext uri="{FF2B5EF4-FFF2-40B4-BE49-F238E27FC236}">
                    <a16:creationId xmlns:a16="http://schemas.microsoft.com/office/drawing/2014/main" id="{562B51D9-D65C-28DB-612E-F904B8D2CD0F}"/>
                  </a:ext>
                </a:extLst>
              </p:cNvPr>
              <p:cNvSpPr/>
              <p:nvPr/>
            </p:nvSpPr>
            <p:spPr>
              <a:xfrm>
                <a:off x="7303051" y="1406038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23" name="Ορθογώνιο 22">
                <a:extLst>
                  <a:ext uri="{FF2B5EF4-FFF2-40B4-BE49-F238E27FC236}">
                    <a16:creationId xmlns:a16="http://schemas.microsoft.com/office/drawing/2014/main" id="{562B51D9-D65C-28DB-612E-F904B8D2CD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051" y="1406038"/>
                <a:ext cx="488138" cy="42626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Ορθογώνιο 23">
                <a:extLst>
                  <a:ext uri="{FF2B5EF4-FFF2-40B4-BE49-F238E27FC236}">
                    <a16:creationId xmlns:a16="http://schemas.microsoft.com/office/drawing/2014/main" id="{B8D2868C-CA31-BCF0-B697-D4CD5E59883B}"/>
                  </a:ext>
                </a:extLst>
              </p:cNvPr>
              <p:cNvSpPr/>
              <p:nvPr/>
            </p:nvSpPr>
            <p:spPr>
              <a:xfrm>
                <a:off x="6798136" y="1407211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24" name="Ορθογώνιο 23">
                <a:extLst>
                  <a:ext uri="{FF2B5EF4-FFF2-40B4-BE49-F238E27FC236}">
                    <a16:creationId xmlns:a16="http://schemas.microsoft.com/office/drawing/2014/main" id="{B8D2868C-CA31-BCF0-B697-D4CD5E598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136" y="1407211"/>
                <a:ext cx="488138" cy="42626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Ορθογώνιο 24">
                <a:extLst>
                  <a:ext uri="{FF2B5EF4-FFF2-40B4-BE49-F238E27FC236}">
                    <a16:creationId xmlns:a16="http://schemas.microsoft.com/office/drawing/2014/main" id="{9B509D30-DA9B-3CE6-B6B0-C309B607BA2F}"/>
                  </a:ext>
                </a:extLst>
              </p:cNvPr>
              <p:cNvSpPr/>
              <p:nvPr/>
            </p:nvSpPr>
            <p:spPr>
              <a:xfrm>
                <a:off x="6196967" y="1407211"/>
                <a:ext cx="584392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25" name="Ορθογώνιο 24">
                <a:extLst>
                  <a:ext uri="{FF2B5EF4-FFF2-40B4-BE49-F238E27FC236}">
                    <a16:creationId xmlns:a16="http://schemas.microsoft.com/office/drawing/2014/main" id="{9B509D30-DA9B-3CE6-B6B0-C309B607B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967" y="1407211"/>
                <a:ext cx="584392" cy="426261"/>
              </a:xfrm>
              <a:prstGeom prst="rect">
                <a:avLst/>
              </a:prstGeom>
              <a:blipFill>
                <a:blip r:embed="rId18"/>
                <a:stretch>
                  <a:fillRect l="-101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Ορθογώνιο 25">
                <a:extLst>
                  <a:ext uri="{FF2B5EF4-FFF2-40B4-BE49-F238E27FC236}">
                    <a16:creationId xmlns:a16="http://schemas.microsoft.com/office/drawing/2014/main" id="{F33C6595-293A-BD29-F8C5-145676CEE5EA}"/>
                  </a:ext>
                </a:extLst>
              </p:cNvPr>
              <p:cNvSpPr/>
              <p:nvPr/>
            </p:nvSpPr>
            <p:spPr>
              <a:xfrm>
                <a:off x="4732553" y="1407211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26" name="Ορθογώνιο 25">
                <a:extLst>
                  <a:ext uri="{FF2B5EF4-FFF2-40B4-BE49-F238E27FC236}">
                    <a16:creationId xmlns:a16="http://schemas.microsoft.com/office/drawing/2014/main" id="{F33C6595-293A-BD29-F8C5-145676CEE5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553" y="1407211"/>
                <a:ext cx="488138" cy="42626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Ορθογώνιο 26">
                <a:extLst>
                  <a:ext uri="{FF2B5EF4-FFF2-40B4-BE49-F238E27FC236}">
                    <a16:creationId xmlns:a16="http://schemas.microsoft.com/office/drawing/2014/main" id="{CF2EA024-2C0D-D258-4866-004C2174354F}"/>
                  </a:ext>
                </a:extLst>
              </p:cNvPr>
              <p:cNvSpPr/>
              <p:nvPr/>
            </p:nvSpPr>
            <p:spPr>
              <a:xfrm>
                <a:off x="5220691" y="1407211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27" name="Ορθογώνιο 26">
                <a:extLst>
                  <a:ext uri="{FF2B5EF4-FFF2-40B4-BE49-F238E27FC236}">
                    <a16:creationId xmlns:a16="http://schemas.microsoft.com/office/drawing/2014/main" id="{CF2EA024-2C0D-D258-4866-004C217435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691" y="1407211"/>
                <a:ext cx="488138" cy="42626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Google Shape;151;p28">
                <a:extLst>
                  <a:ext uri="{FF2B5EF4-FFF2-40B4-BE49-F238E27FC236}">
                    <a16:creationId xmlns:a16="http://schemas.microsoft.com/office/drawing/2014/main" id="{E9482241-6155-D0EF-7E41-3C87EEBF4A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6417" y="1291782"/>
                <a:ext cx="3536682" cy="5463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400" b="0" i="0" u="none" strike="noStrike" cap="non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 marL="0" indent="0"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tx1">
                        <a:lumMod val="10000"/>
                      </a:schemeClr>
                    </a:solidFill>
                  </a:rPr>
                  <a:t>Predefined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 smtClean="0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10000"/>
                      </a:schemeClr>
                    </a:solidFill>
                  </a:rPr>
                  <a:t>Order array :</a:t>
                </a:r>
              </a:p>
            </p:txBody>
          </p:sp>
        </mc:Choice>
        <mc:Fallback xmlns="">
          <p:sp>
            <p:nvSpPr>
              <p:cNvPr id="30" name="Google Shape;151;p28">
                <a:extLst>
                  <a:ext uri="{FF2B5EF4-FFF2-40B4-BE49-F238E27FC236}">
                    <a16:creationId xmlns:a16="http://schemas.microsoft.com/office/drawing/2014/main" id="{E9482241-6155-D0EF-7E41-3C87EEBF4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417" y="1291782"/>
                <a:ext cx="3536682" cy="546364"/>
              </a:xfrm>
              <a:prstGeom prst="rect">
                <a:avLst/>
              </a:prstGeom>
              <a:blipFill>
                <a:blip r:embed="rId21"/>
                <a:stretch>
                  <a:fillRect l="-1721" r="-861" b="-1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Ευθύγραμμο βέλος σύνδεσης 30">
            <a:extLst>
              <a:ext uri="{FF2B5EF4-FFF2-40B4-BE49-F238E27FC236}">
                <a16:creationId xmlns:a16="http://schemas.microsoft.com/office/drawing/2014/main" id="{055F0E32-982A-A534-2DE0-3EC934354D19}"/>
              </a:ext>
            </a:extLst>
          </p:cNvPr>
          <p:cNvCxnSpPr>
            <a:cxnSpLocks/>
          </p:cNvCxnSpPr>
          <p:nvPr/>
        </p:nvCxnSpPr>
        <p:spPr>
          <a:xfrm>
            <a:off x="4976622" y="1075600"/>
            <a:ext cx="0" cy="33043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3138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31D23279-90D0-1BC0-A2EA-66AB3E8FB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2C1E541F-F832-158C-DC6F-1C696CFAE1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580" y="324896"/>
            <a:ext cx="8382000" cy="47339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>
                <a:latin typeface="Montserrat" panose="00000500000000000000" pitchFamily="2" charset="0"/>
              </a:rPr>
              <a:t>Branch &amp; Bound: </a:t>
            </a:r>
            <a:r>
              <a:rPr lang="en-US" sz="2400" dirty="0"/>
              <a:t>Variable order - Predefined Order</a:t>
            </a:r>
            <a:br>
              <a:rPr lang="en-US" sz="2400" dirty="0">
                <a:latin typeface="Montserrat" panose="00000500000000000000" pitchFamily="2" charset="0"/>
              </a:rPr>
            </a:br>
            <a:endParaRPr lang="en-US" sz="2400" dirty="0"/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D86ECA23-9BC0-1227-69BC-B3F51B0D7540}"/>
              </a:ext>
            </a:extLst>
          </p:cNvPr>
          <p:cNvGrpSpPr/>
          <p:nvPr/>
        </p:nvGrpSpPr>
        <p:grpSpPr>
          <a:xfrm>
            <a:off x="1611150" y="719271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28A5A633-D19F-EA98-885F-1D50D9D848D5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A0EE6E54-2FFE-B993-55A4-D99A97748195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87A7EE15-86FD-BA34-DC1F-09BDECA4526F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305EDFF8-F080-618D-E7BC-A9E818213540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934B28DA-AA27-4570-1B39-D6DD35C6FFDD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31">
            <a:extLst>
              <a:ext uri="{FF2B5EF4-FFF2-40B4-BE49-F238E27FC236}">
                <a16:creationId xmlns:a16="http://schemas.microsoft.com/office/drawing/2014/main" id="{4E29B944-57C8-4CF4-18FF-97DAC11D733F}"/>
              </a:ext>
            </a:extLst>
          </p:cNvPr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85CA6267-2EAB-0356-34C2-8C9704DC23FA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47966123-17EE-B8FE-087B-0C40DC8B1D14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392CA453-7EED-FC80-1D7C-37DE3FFEE783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E4E7F0AC-AD8A-F5C2-ACEE-62B62C04C8EE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Ορθογώνιο 2">
                <a:extLst>
                  <a:ext uri="{FF2B5EF4-FFF2-40B4-BE49-F238E27FC236}">
                    <a16:creationId xmlns:a16="http://schemas.microsoft.com/office/drawing/2014/main" id="{DB915D6B-523C-D450-1B3A-F7178914429C}"/>
                  </a:ext>
                </a:extLst>
              </p:cNvPr>
              <p:cNvSpPr/>
              <p:nvPr/>
            </p:nvSpPr>
            <p:spPr>
              <a:xfrm>
                <a:off x="2443162" y="2578625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3" name="Ορθογώνιο 2">
                <a:extLst>
                  <a:ext uri="{FF2B5EF4-FFF2-40B4-BE49-F238E27FC236}">
                    <a16:creationId xmlns:a16="http://schemas.microsoft.com/office/drawing/2014/main" id="{DB915D6B-523C-D450-1B3A-F717891442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162" y="2578625"/>
                <a:ext cx="488138" cy="4262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Ορθογώνιο 3">
                <a:extLst>
                  <a:ext uri="{FF2B5EF4-FFF2-40B4-BE49-F238E27FC236}">
                    <a16:creationId xmlns:a16="http://schemas.microsoft.com/office/drawing/2014/main" id="{07FE99B8-FEAD-07EA-8871-1CD521BDE5B6}"/>
                  </a:ext>
                </a:extLst>
              </p:cNvPr>
              <p:cNvSpPr/>
              <p:nvPr/>
            </p:nvSpPr>
            <p:spPr>
              <a:xfrm>
                <a:off x="2931300" y="2578625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4" name="Ορθογώνιο 3">
                <a:extLst>
                  <a:ext uri="{FF2B5EF4-FFF2-40B4-BE49-F238E27FC236}">
                    <a16:creationId xmlns:a16="http://schemas.microsoft.com/office/drawing/2014/main" id="{07FE99B8-FEAD-07EA-8871-1CD521BDE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300" y="2578625"/>
                <a:ext cx="488138" cy="4262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Ορθογώνιο 4">
                <a:extLst>
                  <a:ext uri="{FF2B5EF4-FFF2-40B4-BE49-F238E27FC236}">
                    <a16:creationId xmlns:a16="http://schemas.microsoft.com/office/drawing/2014/main" id="{6D663C1E-46CB-42A0-1076-B5F089BC14BA}"/>
                  </a:ext>
                </a:extLst>
              </p:cNvPr>
              <p:cNvSpPr/>
              <p:nvPr/>
            </p:nvSpPr>
            <p:spPr>
              <a:xfrm>
                <a:off x="3419438" y="2578625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5" name="Ορθογώνιο 4">
                <a:extLst>
                  <a:ext uri="{FF2B5EF4-FFF2-40B4-BE49-F238E27FC236}">
                    <a16:creationId xmlns:a16="http://schemas.microsoft.com/office/drawing/2014/main" id="{6D663C1E-46CB-42A0-1076-B5F089BC1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438" y="2578625"/>
                <a:ext cx="488138" cy="4262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Ορθογώνιο 5">
                <a:extLst>
                  <a:ext uri="{FF2B5EF4-FFF2-40B4-BE49-F238E27FC236}">
                    <a16:creationId xmlns:a16="http://schemas.microsoft.com/office/drawing/2014/main" id="{1C70FAFA-E171-1632-7AC4-81D0DC632CA4}"/>
                  </a:ext>
                </a:extLst>
              </p:cNvPr>
              <p:cNvSpPr/>
              <p:nvPr/>
            </p:nvSpPr>
            <p:spPr>
              <a:xfrm>
                <a:off x="3907576" y="2578625"/>
                <a:ext cx="584392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6" name="Ορθογώνιο 5">
                <a:extLst>
                  <a:ext uri="{FF2B5EF4-FFF2-40B4-BE49-F238E27FC236}">
                    <a16:creationId xmlns:a16="http://schemas.microsoft.com/office/drawing/2014/main" id="{1C70FAFA-E171-1632-7AC4-81D0DC632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576" y="2578625"/>
                <a:ext cx="584392" cy="4262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Ορθογώνιο 6">
                <a:extLst>
                  <a:ext uri="{FF2B5EF4-FFF2-40B4-BE49-F238E27FC236}">
                    <a16:creationId xmlns:a16="http://schemas.microsoft.com/office/drawing/2014/main" id="{771B920E-8DFB-A1A1-1EC1-926FA20A7CC9}"/>
                  </a:ext>
                </a:extLst>
              </p:cNvPr>
              <p:cNvSpPr/>
              <p:nvPr/>
            </p:nvSpPr>
            <p:spPr>
              <a:xfrm>
                <a:off x="4491968" y="2578625"/>
                <a:ext cx="488138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Ορθογώνιο 6">
                <a:extLst>
                  <a:ext uri="{FF2B5EF4-FFF2-40B4-BE49-F238E27FC236}">
                    <a16:creationId xmlns:a16="http://schemas.microsoft.com/office/drawing/2014/main" id="{771B920E-8DFB-A1A1-1EC1-926FA20A7C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968" y="2578625"/>
                <a:ext cx="488138" cy="4262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Ορθογώνιο 8">
                <a:extLst>
                  <a:ext uri="{FF2B5EF4-FFF2-40B4-BE49-F238E27FC236}">
                    <a16:creationId xmlns:a16="http://schemas.microsoft.com/office/drawing/2014/main" id="{09B98D1C-02A5-5ECE-0BD4-E8087AA9931D}"/>
                  </a:ext>
                </a:extLst>
              </p:cNvPr>
              <p:cNvSpPr/>
              <p:nvPr/>
            </p:nvSpPr>
            <p:spPr>
              <a:xfrm>
                <a:off x="4980106" y="2578625"/>
                <a:ext cx="488138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Ορθογώνιο 8">
                <a:extLst>
                  <a:ext uri="{FF2B5EF4-FFF2-40B4-BE49-F238E27FC236}">
                    <a16:creationId xmlns:a16="http://schemas.microsoft.com/office/drawing/2014/main" id="{09B98D1C-02A5-5ECE-0BD4-E8087AA993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106" y="2578625"/>
                <a:ext cx="488138" cy="4262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Ορθογώνιο 9">
                <a:extLst>
                  <a:ext uri="{FF2B5EF4-FFF2-40B4-BE49-F238E27FC236}">
                    <a16:creationId xmlns:a16="http://schemas.microsoft.com/office/drawing/2014/main" id="{823A13C9-05DB-DCA5-BF0B-ACC8414F3898}"/>
                  </a:ext>
                </a:extLst>
              </p:cNvPr>
              <p:cNvSpPr/>
              <p:nvPr/>
            </p:nvSpPr>
            <p:spPr>
              <a:xfrm>
                <a:off x="5468244" y="2578625"/>
                <a:ext cx="488138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Ορθογώνιο 9">
                <a:extLst>
                  <a:ext uri="{FF2B5EF4-FFF2-40B4-BE49-F238E27FC236}">
                    <a16:creationId xmlns:a16="http://schemas.microsoft.com/office/drawing/2014/main" id="{823A13C9-05DB-DCA5-BF0B-ACC8414F38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244" y="2578625"/>
                <a:ext cx="488138" cy="4262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Ορθογώνιο 10">
                <a:extLst>
                  <a:ext uri="{FF2B5EF4-FFF2-40B4-BE49-F238E27FC236}">
                    <a16:creationId xmlns:a16="http://schemas.microsoft.com/office/drawing/2014/main" id="{1B26F08A-C24D-49D2-0221-7D4001A36177}"/>
                  </a:ext>
                </a:extLst>
              </p:cNvPr>
              <p:cNvSpPr/>
              <p:nvPr/>
            </p:nvSpPr>
            <p:spPr>
              <a:xfrm>
                <a:off x="5956382" y="2578625"/>
                <a:ext cx="488138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Ορθογώνιο 10">
                <a:extLst>
                  <a:ext uri="{FF2B5EF4-FFF2-40B4-BE49-F238E27FC236}">
                    <a16:creationId xmlns:a16="http://schemas.microsoft.com/office/drawing/2014/main" id="{1B26F08A-C24D-49D2-0221-7D4001A36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382" y="2578625"/>
                <a:ext cx="488138" cy="4262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Ορθογώνιο 11">
                <a:extLst>
                  <a:ext uri="{FF2B5EF4-FFF2-40B4-BE49-F238E27FC236}">
                    <a16:creationId xmlns:a16="http://schemas.microsoft.com/office/drawing/2014/main" id="{B5E850C7-0AA8-024E-1C35-1C1A8CF83CFD}"/>
                  </a:ext>
                </a:extLst>
              </p:cNvPr>
              <p:cNvSpPr/>
              <p:nvPr/>
            </p:nvSpPr>
            <p:spPr>
              <a:xfrm>
                <a:off x="6458270" y="2578625"/>
                <a:ext cx="1295517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Ορθογώνιο 11">
                <a:extLst>
                  <a:ext uri="{FF2B5EF4-FFF2-40B4-BE49-F238E27FC236}">
                    <a16:creationId xmlns:a16="http://schemas.microsoft.com/office/drawing/2014/main" id="{B5E850C7-0AA8-024E-1C35-1C1A8CF83C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270" y="2578625"/>
                <a:ext cx="1295517" cy="4262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Ορθογώνιο 12">
                <a:extLst>
                  <a:ext uri="{FF2B5EF4-FFF2-40B4-BE49-F238E27FC236}">
                    <a16:creationId xmlns:a16="http://schemas.microsoft.com/office/drawing/2014/main" id="{DD4A45C4-76AF-C39A-86CE-E8431B86AF1F}"/>
                  </a:ext>
                </a:extLst>
              </p:cNvPr>
              <p:cNvSpPr/>
              <p:nvPr/>
            </p:nvSpPr>
            <p:spPr>
              <a:xfrm>
                <a:off x="7767537" y="2578625"/>
                <a:ext cx="488138" cy="426261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l-GR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Ορθογώνιο 12">
                <a:extLst>
                  <a:ext uri="{FF2B5EF4-FFF2-40B4-BE49-F238E27FC236}">
                    <a16:creationId xmlns:a16="http://schemas.microsoft.com/office/drawing/2014/main" id="{DD4A45C4-76AF-C39A-86CE-E8431B86AF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537" y="2578625"/>
                <a:ext cx="488138" cy="42626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Αριστερό άγκιστρο 13">
            <a:extLst>
              <a:ext uri="{FF2B5EF4-FFF2-40B4-BE49-F238E27FC236}">
                <a16:creationId xmlns:a16="http://schemas.microsoft.com/office/drawing/2014/main" id="{BAD42AB3-6D79-921E-2028-C42D6413B9E3}"/>
              </a:ext>
            </a:extLst>
          </p:cNvPr>
          <p:cNvSpPr/>
          <p:nvPr/>
        </p:nvSpPr>
        <p:spPr>
          <a:xfrm rot="16200000">
            <a:off x="4399131" y="103023"/>
            <a:ext cx="426260" cy="6276998"/>
          </a:xfrm>
          <a:prstGeom prst="leftBrace">
            <a:avLst>
              <a:gd name="adj1" fmla="val 8333"/>
              <a:gd name="adj2" fmla="val 49426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5" name="Google Shape;151;p28">
            <a:extLst>
              <a:ext uri="{FF2B5EF4-FFF2-40B4-BE49-F238E27FC236}">
                <a16:creationId xmlns:a16="http://schemas.microsoft.com/office/drawing/2014/main" id="{FA4A3B0E-DDDD-DF7B-4A59-6DCF806A0013}"/>
              </a:ext>
            </a:extLst>
          </p:cNvPr>
          <p:cNvSpPr txBox="1">
            <a:spLocks/>
          </p:cNvSpPr>
          <p:nvPr/>
        </p:nvSpPr>
        <p:spPr>
          <a:xfrm>
            <a:off x="3924820" y="3324612"/>
            <a:ext cx="1294360" cy="546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Integers</a:t>
            </a:r>
          </a:p>
        </p:txBody>
      </p:sp>
      <p:cxnSp>
        <p:nvCxnSpPr>
          <p:cNvPr id="17" name="Ευθύγραμμο βέλος σύνδεσης 16">
            <a:extLst>
              <a:ext uri="{FF2B5EF4-FFF2-40B4-BE49-F238E27FC236}">
                <a16:creationId xmlns:a16="http://schemas.microsoft.com/office/drawing/2014/main" id="{D078FDC0-65AA-5612-14DF-52C75C0A6AFD}"/>
              </a:ext>
            </a:extLst>
          </p:cNvPr>
          <p:cNvCxnSpPr>
            <a:cxnSpLocks/>
          </p:cNvCxnSpPr>
          <p:nvPr/>
        </p:nvCxnSpPr>
        <p:spPr>
          <a:xfrm>
            <a:off x="1717829" y="2248187"/>
            <a:ext cx="0" cy="33043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Ορθογώνιο 1">
                <a:extLst>
                  <a:ext uri="{FF2B5EF4-FFF2-40B4-BE49-F238E27FC236}">
                    <a16:creationId xmlns:a16="http://schemas.microsoft.com/office/drawing/2014/main" id="{9678F710-10EE-9173-392E-58E93245AD60}"/>
                  </a:ext>
                </a:extLst>
              </p:cNvPr>
              <p:cNvSpPr/>
              <p:nvPr/>
            </p:nvSpPr>
            <p:spPr>
              <a:xfrm>
                <a:off x="1473761" y="2578625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2" name="Ορθογώνιο 1">
                <a:extLst>
                  <a:ext uri="{FF2B5EF4-FFF2-40B4-BE49-F238E27FC236}">
                    <a16:creationId xmlns:a16="http://schemas.microsoft.com/office/drawing/2014/main" id="{9678F710-10EE-9173-392E-58E93245AD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761" y="2578625"/>
                <a:ext cx="488138" cy="42626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Ορθογώνιο 7">
                <a:extLst>
                  <a:ext uri="{FF2B5EF4-FFF2-40B4-BE49-F238E27FC236}">
                    <a16:creationId xmlns:a16="http://schemas.microsoft.com/office/drawing/2014/main" id="{8D6E7A40-D0CC-9018-AF88-0478922C61A3}"/>
                  </a:ext>
                </a:extLst>
              </p:cNvPr>
              <p:cNvSpPr/>
              <p:nvPr/>
            </p:nvSpPr>
            <p:spPr>
              <a:xfrm>
                <a:off x="1961899" y="2578625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8" name="Ορθογώνιο 7">
                <a:extLst>
                  <a:ext uri="{FF2B5EF4-FFF2-40B4-BE49-F238E27FC236}">
                    <a16:creationId xmlns:a16="http://schemas.microsoft.com/office/drawing/2014/main" id="{8D6E7A40-D0CC-9018-AF88-0478922C6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899" y="2578625"/>
                <a:ext cx="488138" cy="42626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Ορθογώνιο 21">
                <a:extLst>
                  <a:ext uri="{FF2B5EF4-FFF2-40B4-BE49-F238E27FC236}">
                    <a16:creationId xmlns:a16="http://schemas.microsoft.com/office/drawing/2014/main" id="{47FA80BF-E385-1E6E-E2FD-AAD7B912B5D9}"/>
                  </a:ext>
                </a:extLst>
              </p:cNvPr>
              <p:cNvSpPr/>
              <p:nvPr/>
            </p:nvSpPr>
            <p:spPr>
              <a:xfrm>
                <a:off x="5701954" y="1407211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22" name="Ορθογώνιο 21">
                <a:extLst>
                  <a:ext uri="{FF2B5EF4-FFF2-40B4-BE49-F238E27FC236}">
                    <a16:creationId xmlns:a16="http://schemas.microsoft.com/office/drawing/2014/main" id="{47FA80BF-E385-1E6E-E2FD-AAD7B912B5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954" y="1407211"/>
                <a:ext cx="488138" cy="42626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Ορθογώνιο 22">
                <a:extLst>
                  <a:ext uri="{FF2B5EF4-FFF2-40B4-BE49-F238E27FC236}">
                    <a16:creationId xmlns:a16="http://schemas.microsoft.com/office/drawing/2014/main" id="{CFD6D9E5-CC8E-C1E9-B56E-BD43624210E9}"/>
                  </a:ext>
                </a:extLst>
              </p:cNvPr>
              <p:cNvSpPr/>
              <p:nvPr/>
            </p:nvSpPr>
            <p:spPr>
              <a:xfrm>
                <a:off x="7303051" y="1406038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23" name="Ορθογώνιο 22">
                <a:extLst>
                  <a:ext uri="{FF2B5EF4-FFF2-40B4-BE49-F238E27FC236}">
                    <a16:creationId xmlns:a16="http://schemas.microsoft.com/office/drawing/2014/main" id="{CFD6D9E5-CC8E-C1E9-B56E-BD43624210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051" y="1406038"/>
                <a:ext cx="488138" cy="42626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Ορθογώνιο 23">
                <a:extLst>
                  <a:ext uri="{FF2B5EF4-FFF2-40B4-BE49-F238E27FC236}">
                    <a16:creationId xmlns:a16="http://schemas.microsoft.com/office/drawing/2014/main" id="{A4F928FC-7110-5801-8916-7A5B4709B2CD}"/>
                  </a:ext>
                </a:extLst>
              </p:cNvPr>
              <p:cNvSpPr/>
              <p:nvPr/>
            </p:nvSpPr>
            <p:spPr>
              <a:xfrm>
                <a:off x="6798136" y="1407211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24" name="Ορθογώνιο 23">
                <a:extLst>
                  <a:ext uri="{FF2B5EF4-FFF2-40B4-BE49-F238E27FC236}">
                    <a16:creationId xmlns:a16="http://schemas.microsoft.com/office/drawing/2014/main" id="{A4F928FC-7110-5801-8916-7A5B4709B2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136" y="1407211"/>
                <a:ext cx="488138" cy="42626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Ορθογώνιο 24">
                <a:extLst>
                  <a:ext uri="{FF2B5EF4-FFF2-40B4-BE49-F238E27FC236}">
                    <a16:creationId xmlns:a16="http://schemas.microsoft.com/office/drawing/2014/main" id="{DE0AF4E7-E396-15C7-1E30-F85FBB56B214}"/>
                  </a:ext>
                </a:extLst>
              </p:cNvPr>
              <p:cNvSpPr/>
              <p:nvPr/>
            </p:nvSpPr>
            <p:spPr>
              <a:xfrm>
                <a:off x="6196967" y="1407211"/>
                <a:ext cx="584392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25" name="Ορθογώνιο 24">
                <a:extLst>
                  <a:ext uri="{FF2B5EF4-FFF2-40B4-BE49-F238E27FC236}">
                    <a16:creationId xmlns:a16="http://schemas.microsoft.com/office/drawing/2014/main" id="{DE0AF4E7-E396-15C7-1E30-F85FBB56B2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967" y="1407211"/>
                <a:ext cx="584392" cy="426261"/>
              </a:xfrm>
              <a:prstGeom prst="rect">
                <a:avLst/>
              </a:prstGeom>
              <a:blipFill>
                <a:blip r:embed="rId18"/>
                <a:stretch>
                  <a:fillRect l="-101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Ορθογώνιο 25">
                <a:extLst>
                  <a:ext uri="{FF2B5EF4-FFF2-40B4-BE49-F238E27FC236}">
                    <a16:creationId xmlns:a16="http://schemas.microsoft.com/office/drawing/2014/main" id="{6B2639AA-3BBD-EDD9-0ED3-4595DE09111E}"/>
                  </a:ext>
                </a:extLst>
              </p:cNvPr>
              <p:cNvSpPr/>
              <p:nvPr/>
            </p:nvSpPr>
            <p:spPr>
              <a:xfrm>
                <a:off x="4732553" y="1407211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26" name="Ορθογώνιο 25">
                <a:extLst>
                  <a:ext uri="{FF2B5EF4-FFF2-40B4-BE49-F238E27FC236}">
                    <a16:creationId xmlns:a16="http://schemas.microsoft.com/office/drawing/2014/main" id="{6B2639AA-3BBD-EDD9-0ED3-4595DE0911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553" y="1407211"/>
                <a:ext cx="488138" cy="42626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Ορθογώνιο 26">
                <a:extLst>
                  <a:ext uri="{FF2B5EF4-FFF2-40B4-BE49-F238E27FC236}">
                    <a16:creationId xmlns:a16="http://schemas.microsoft.com/office/drawing/2014/main" id="{AA9930E6-589F-C1AD-3264-F6A233FA18FF}"/>
                  </a:ext>
                </a:extLst>
              </p:cNvPr>
              <p:cNvSpPr/>
              <p:nvPr/>
            </p:nvSpPr>
            <p:spPr>
              <a:xfrm>
                <a:off x="5220691" y="1407211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27" name="Ορθογώνιο 26">
                <a:extLst>
                  <a:ext uri="{FF2B5EF4-FFF2-40B4-BE49-F238E27FC236}">
                    <a16:creationId xmlns:a16="http://schemas.microsoft.com/office/drawing/2014/main" id="{AA9930E6-589F-C1AD-3264-F6A233FA1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691" y="1407211"/>
                <a:ext cx="488138" cy="42626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Google Shape;151;p28">
                <a:extLst>
                  <a:ext uri="{FF2B5EF4-FFF2-40B4-BE49-F238E27FC236}">
                    <a16:creationId xmlns:a16="http://schemas.microsoft.com/office/drawing/2014/main" id="{C92E71AC-5FB2-DCE0-6D02-59C37FBCB9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6417" y="1291782"/>
                <a:ext cx="3536682" cy="5463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400" b="0" i="0" u="none" strike="noStrike" cap="non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 marL="0" indent="0"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tx1">
                        <a:lumMod val="10000"/>
                      </a:schemeClr>
                    </a:solidFill>
                  </a:rPr>
                  <a:t>Predefined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 smtClean="0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10000"/>
                      </a:schemeClr>
                    </a:solidFill>
                  </a:rPr>
                  <a:t>Order array :</a:t>
                </a:r>
              </a:p>
            </p:txBody>
          </p:sp>
        </mc:Choice>
        <mc:Fallback xmlns="">
          <p:sp>
            <p:nvSpPr>
              <p:cNvPr id="30" name="Google Shape;151;p28">
                <a:extLst>
                  <a:ext uri="{FF2B5EF4-FFF2-40B4-BE49-F238E27FC236}">
                    <a16:creationId xmlns:a16="http://schemas.microsoft.com/office/drawing/2014/main" id="{C92E71AC-5FB2-DCE0-6D02-59C37FBCB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417" y="1291782"/>
                <a:ext cx="3536682" cy="546364"/>
              </a:xfrm>
              <a:prstGeom prst="rect">
                <a:avLst/>
              </a:prstGeom>
              <a:blipFill>
                <a:blip r:embed="rId21"/>
                <a:stretch>
                  <a:fillRect l="-1721" r="-861" b="-1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Ευθύγραμμο βέλος σύνδεσης 30">
            <a:extLst>
              <a:ext uri="{FF2B5EF4-FFF2-40B4-BE49-F238E27FC236}">
                <a16:creationId xmlns:a16="http://schemas.microsoft.com/office/drawing/2014/main" id="{4FA1F576-E7D4-AC10-7E19-8734EC68CF61}"/>
              </a:ext>
            </a:extLst>
          </p:cNvPr>
          <p:cNvCxnSpPr>
            <a:cxnSpLocks/>
          </p:cNvCxnSpPr>
          <p:nvPr/>
        </p:nvCxnSpPr>
        <p:spPr>
          <a:xfrm>
            <a:off x="5468244" y="1075600"/>
            <a:ext cx="0" cy="33043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5788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143E141E-25AC-300C-4EA6-0913D157C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D8EE3173-9A65-9B91-758C-C9EC4CF7AE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580" y="324896"/>
            <a:ext cx="8382000" cy="47339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>
                <a:latin typeface="Montserrat" panose="00000500000000000000" pitchFamily="2" charset="0"/>
              </a:rPr>
              <a:t>Branch &amp; Bound: </a:t>
            </a:r>
            <a:r>
              <a:rPr lang="en-US" sz="2400" dirty="0"/>
              <a:t>Variable order - Predefined Order</a:t>
            </a:r>
            <a:br>
              <a:rPr lang="en-US" sz="2400" dirty="0">
                <a:latin typeface="Montserrat" panose="00000500000000000000" pitchFamily="2" charset="0"/>
              </a:rPr>
            </a:br>
            <a:endParaRPr lang="en-US" sz="2400" dirty="0"/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CE5CA687-AD7B-E994-533F-6D8B7EB68ED8}"/>
              </a:ext>
            </a:extLst>
          </p:cNvPr>
          <p:cNvGrpSpPr/>
          <p:nvPr/>
        </p:nvGrpSpPr>
        <p:grpSpPr>
          <a:xfrm>
            <a:off x="1611150" y="719271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84F22EF6-0E81-0FE5-09D1-3471C7FE868F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252C3789-6F2E-54F5-1B41-EEC5DB132B4D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4B0C667B-2CEE-CB9C-DA1A-22A9D8643646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44281F40-7E0A-6701-647D-D3D9F954CCFA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20665DC4-CB8A-59E2-4EA4-D4B0AD190AF4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31">
            <a:extLst>
              <a:ext uri="{FF2B5EF4-FFF2-40B4-BE49-F238E27FC236}">
                <a16:creationId xmlns:a16="http://schemas.microsoft.com/office/drawing/2014/main" id="{3C144170-4A5F-EBB3-8BF1-32AE3AC5E3B0}"/>
              </a:ext>
            </a:extLst>
          </p:cNvPr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5FC91BB7-7D44-746C-0EAE-ABDCB9A49CEB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F5F9D010-E0F6-28B1-9705-06EF2E0E5E3C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D4117C11-ACBC-EC98-BC11-755E0541DF05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867A1F96-6B16-C9F8-453E-3019F53BA658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Ορθογώνιο 2">
                <a:extLst>
                  <a:ext uri="{FF2B5EF4-FFF2-40B4-BE49-F238E27FC236}">
                    <a16:creationId xmlns:a16="http://schemas.microsoft.com/office/drawing/2014/main" id="{267D562D-0D5C-E7C5-B45E-77A5AF6766F7}"/>
                  </a:ext>
                </a:extLst>
              </p:cNvPr>
              <p:cNvSpPr/>
              <p:nvPr/>
            </p:nvSpPr>
            <p:spPr>
              <a:xfrm>
                <a:off x="2443162" y="2578625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3" name="Ορθογώνιο 2">
                <a:extLst>
                  <a:ext uri="{FF2B5EF4-FFF2-40B4-BE49-F238E27FC236}">
                    <a16:creationId xmlns:a16="http://schemas.microsoft.com/office/drawing/2014/main" id="{267D562D-0D5C-E7C5-B45E-77A5AF6766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162" y="2578625"/>
                <a:ext cx="488138" cy="4262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Ορθογώνιο 3">
                <a:extLst>
                  <a:ext uri="{FF2B5EF4-FFF2-40B4-BE49-F238E27FC236}">
                    <a16:creationId xmlns:a16="http://schemas.microsoft.com/office/drawing/2014/main" id="{2F8EF0A6-C123-839F-52CC-DAB296888DA7}"/>
                  </a:ext>
                </a:extLst>
              </p:cNvPr>
              <p:cNvSpPr/>
              <p:nvPr/>
            </p:nvSpPr>
            <p:spPr>
              <a:xfrm>
                <a:off x="2931300" y="2578625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4" name="Ορθογώνιο 3">
                <a:extLst>
                  <a:ext uri="{FF2B5EF4-FFF2-40B4-BE49-F238E27FC236}">
                    <a16:creationId xmlns:a16="http://schemas.microsoft.com/office/drawing/2014/main" id="{2F8EF0A6-C123-839F-52CC-DAB296888D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300" y="2578625"/>
                <a:ext cx="488138" cy="4262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Ορθογώνιο 4">
                <a:extLst>
                  <a:ext uri="{FF2B5EF4-FFF2-40B4-BE49-F238E27FC236}">
                    <a16:creationId xmlns:a16="http://schemas.microsoft.com/office/drawing/2014/main" id="{FC494460-8786-58E6-0AC6-99D0AF71F8F8}"/>
                  </a:ext>
                </a:extLst>
              </p:cNvPr>
              <p:cNvSpPr/>
              <p:nvPr/>
            </p:nvSpPr>
            <p:spPr>
              <a:xfrm>
                <a:off x="3419438" y="2578625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5" name="Ορθογώνιο 4">
                <a:extLst>
                  <a:ext uri="{FF2B5EF4-FFF2-40B4-BE49-F238E27FC236}">
                    <a16:creationId xmlns:a16="http://schemas.microsoft.com/office/drawing/2014/main" id="{FC494460-8786-58E6-0AC6-99D0AF71F8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438" y="2578625"/>
                <a:ext cx="488138" cy="4262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Ορθογώνιο 5">
                <a:extLst>
                  <a:ext uri="{FF2B5EF4-FFF2-40B4-BE49-F238E27FC236}">
                    <a16:creationId xmlns:a16="http://schemas.microsoft.com/office/drawing/2014/main" id="{269F46A0-35B0-D3E9-2CC4-1AEB308D3A46}"/>
                  </a:ext>
                </a:extLst>
              </p:cNvPr>
              <p:cNvSpPr/>
              <p:nvPr/>
            </p:nvSpPr>
            <p:spPr>
              <a:xfrm>
                <a:off x="3907576" y="2578625"/>
                <a:ext cx="584392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6" name="Ορθογώνιο 5">
                <a:extLst>
                  <a:ext uri="{FF2B5EF4-FFF2-40B4-BE49-F238E27FC236}">
                    <a16:creationId xmlns:a16="http://schemas.microsoft.com/office/drawing/2014/main" id="{269F46A0-35B0-D3E9-2CC4-1AEB308D3A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576" y="2578625"/>
                <a:ext cx="584392" cy="4262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Ορθογώνιο 6">
                <a:extLst>
                  <a:ext uri="{FF2B5EF4-FFF2-40B4-BE49-F238E27FC236}">
                    <a16:creationId xmlns:a16="http://schemas.microsoft.com/office/drawing/2014/main" id="{0D369BD2-2458-E22F-3288-08D4AE0800DF}"/>
                  </a:ext>
                </a:extLst>
              </p:cNvPr>
              <p:cNvSpPr/>
              <p:nvPr/>
            </p:nvSpPr>
            <p:spPr>
              <a:xfrm>
                <a:off x="4491968" y="2578625"/>
                <a:ext cx="488138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Ορθογώνιο 6">
                <a:extLst>
                  <a:ext uri="{FF2B5EF4-FFF2-40B4-BE49-F238E27FC236}">
                    <a16:creationId xmlns:a16="http://schemas.microsoft.com/office/drawing/2014/main" id="{0D369BD2-2458-E22F-3288-08D4AE080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968" y="2578625"/>
                <a:ext cx="488138" cy="4262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Ορθογώνιο 8">
                <a:extLst>
                  <a:ext uri="{FF2B5EF4-FFF2-40B4-BE49-F238E27FC236}">
                    <a16:creationId xmlns:a16="http://schemas.microsoft.com/office/drawing/2014/main" id="{48B6E5E5-8668-B75E-0EDB-65D605007573}"/>
                  </a:ext>
                </a:extLst>
              </p:cNvPr>
              <p:cNvSpPr/>
              <p:nvPr/>
            </p:nvSpPr>
            <p:spPr>
              <a:xfrm>
                <a:off x="4980106" y="2578625"/>
                <a:ext cx="488138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Ορθογώνιο 8">
                <a:extLst>
                  <a:ext uri="{FF2B5EF4-FFF2-40B4-BE49-F238E27FC236}">
                    <a16:creationId xmlns:a16="http://schemas.microsoft.com/office/drawing/2014/main" id="{48B6E5E5-8668-B75E-0EDB-65D6050075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106" y="2578625"/>
                <a:ext cx="488138" cy="4262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Ορθογώνιο 9">
                <a:extLst>
                  <a:ext uri="{FF2B5EF4-FFF2-40B4-BE49-F238E27FC236}">
                    <a16:creationId xmlns:a16="http://schemas.microsoft.com/office/drawing/2014/main" id="{DB07784C-2151-2D31-AC78-197518D1A590}"/>
                  </a:ext>
                </a:extLst>
              </p:cNvPr>
              <p:cNvSpPr/>
              <p:nvPr/>
            </p:nvSpPr>
            <p:spPr>
              <a:xfrm>
                <a:off x="5468244" y="2578625"/>
                <a:ext cx="488138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Ορθογώνιο 9">
                <a:extLst>
                  <a:ext uri="{FF2B5EF4-FFF2-40B4-BE49-F238E27FC236}">
                    <a16:creationId xmlns:a16="http://schemas.microsoft.com/office/drawing/2014/main" id="{DB07784C-2151-2D31-AC78-197518D1A5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244" y="2578625"/>
                <a:ext cx="488138" cy="4262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Ορθογώνιο 10">
                <a:extLst>
                  <a:ext uri="{FF2B5EF4-FFF2-40B4-BE49-F238E27FC236}">
                    <a16:creationId xmlns:a16="http://schemas.microsoft.com/office/drawing/2014/main" id="{AD224740-C171-F6E5-533E-F99911AA9DA5}"/>
                  </a:ext>
                </a:extLst>
              </p:cNvPr>
              <p:cNvSpPr/>
              <p:nvPr/>
            </p:nvSpPr>
            <p:spPr>
              <a:xfrm>
                <a:off x="5956382" y="2578625"/>
                <a:ext cx="488138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Ορθογώνιο 10">
                <a:extLst>
                  <a:ext uri="{FF2B5EF4-FFF2-40B4-BE49-F238E27FC236}">
                    <a16:creationId xmlns:a16="http://schemas.microsoft.com/office/drawing/2014/main" id="{AD224740-C171-F6E5-533E-F99911AA9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382" y="2578625"/>
                <a:ext cx="488138" cy="4262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Ορθογώνιο 11">
                <a:extLst>
                  <a:ext uri="{FF2B5EF4-FFF2-40B4-BE49-F238E27FC236}">
                    <a16:creationId xmlns:a16="http://schemas.microsoft.com/office/drawing/2014/main" id="{4A20AB58-83EA-7566-8A84-040A10868773}"/>
                  </a:ext>
                </a:extLst>
              </p:cNvPr>
              <p:cNvSpPr/>
              <p:nvPr/>
            </p:nvSpPr>
            <p:spPr>
              <a:xfrm>
                <a:off x="6458270" y="2578625"/>
                <a:ext cx="1295517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Ορθογώνιο 11">
                <a:extLst>
                  <a:ext uri="{FF2B5EF4-FFF2-40B4-BE49-F238E27FC236}">
                    <a16:creationId xmlns:a16="http://schemas.microsoft.com/office/drawing/2014/main" id="{4A20AB58-83EA-7566-8A84-040A108687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270" y="2578625"/>
                <a:ext cx="1295517" cy="4262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Ορθογώνιο 12">
                <a:extLst>
                  <a:ext uri="{FF2B5EF4-FFF2-40B4-BE49-F238E27FC236}">
                    <a16:creationId xmlns:a16="http://schemas.microsoft.com/office/drawing/2014/main" id="{CF0F0442-5CCC-23EA-FBDD-61921D4DB76C}"/>
                  </a:ext>
                </a:extLst>
              </p:cNvPr>
              <p:cNvSpPr/>
              <p:nvPr/>
            </p:nvSpPr>
            <p:spPr>
              <a:xfrm>
                <a:off x="7767537" y="2578625"/>
                <a:ext cx="488138" cy="426261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l-GR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Ορθογώνιο 12">
                <a:extLst>
                  <a:ext uri="{FF2B5EF4-FFF2-40B4-BE49-F238E27FC236}">
                    <a16:creationId xmlns:a16="http://schemas.microsoft.com/office/drawing/2014/main" id="{CF0F0442-5CCC-23EA-FBDD-61921D4DB7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537" y="2578625"/>
                <a:ext cx="488138" cy="42626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Αριστερό άγκιστρο 13">
            <a:extLst>
              <a:ext uri="{FF2B5EF4-FFF2-40B4-BE49-F238E27FC236}">
                <a16:creationId xmlns:a16="http://schemas.microsoft.com/office/drawing/2014/main" id="{B725C544-F1A3-160A-6FDE-3951432C1FB6}"/>
              </a:ext>
            </a:extLst>
          </p:cNvPr>
          <p:cNvSpPr/>
          <p:nvPr/>
        </p:nvSpPr>
        <p:spPr>
          <a:xfrm rot="16200000">
            <a:off x="4399131" y="103023"/>
            <a:ext cx="426260" cy="6276998"/>
          </a:xfrm>
          <a:prstGeom prst="leftBrace">
            <a:avLst>
              <a:gd name="adj1" fmla="val 8333"/>
              <a:gd name="adj2" fmla="val 49426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5" name="Google Shape;151;p28">
            <a:extLst>
              <a:ext uri="{FF2B5EF4-FFF2-40B4-BE49-F238E27FC236}">
                <a16:creationId xmlns:a16="http://schemas.microsoft.com/office/drawing/2014/main" id="{77680735-9C10-231B-4634-CAD7843EB655}"/>
              </a:ext>
            </a:extLst>
          </p:cNvPr>
          <p:cNvSpPr txBox="1">
            <a:spLocks/>
          </p:cNvSpPr>
          <p:nvPr/>
        </p:nvSpPr>
        <p:spPr>
          <a:xfrm>
            <a:off x="3924820" y="3324612"/>
            <a:ext cx="1294360" cy="546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Integers</a:t>
            </a:r>
          </a:p>
        </p:txBody>
      </p:sp>
      <p:cxnSp>
        <p:nvCxnSpPr>
          <p:cNvPr id="17" name="Ευθύγραμμο βέλος σύνδεσης 16">
            <a:extLst>
              <a:ext uri="{FF2B5EF4-FFF2-40B4-BE49-F238E27FC236}">
                <a16:creationId xmlns:a16="http://schemas.microsoft.com/office/drawing/2014/main" id="{AF9FF06E-D0C1-1D0A-663F-4CA8E42FFAAC}"/>
              </a:ext>
            </a:extLst>
          </p:cNvPr>
          <p:cNvCxnSpPr>
            <a:cxnSpLocks/>
          </p:cNvCxnSpPr>
          <p:nvPr/>
        </p:nvCxnSpPr>
        <p:spPr>
          <a:xfrm>
            <a:off x="2205968" y="2248187"/>
            <a:ext cx="0" cy="33043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Ορθογώνιο 1">
                <a:extLst>
                  <a:ext uri="{FF2B5EF4-FFF2-40B4-BE49-F238E27FC236}">
                    <a16:creationId xmlns:a16="http://schemas.microsoft.com/office/drawing/2014/main" id="{E703560B-69CC-DE7B-2415-67B42F1E7FD5}"/>
                  </a:ext>
                </a:extLst>
              </p:cNvPr>
              <p:cNvSpPr/>
              <p:nvPr/>
            </p:nvSpPr>
            <p:spPr>
              <a:xfrm>
                <a:off x="1473761" y="2578625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2" name="Ορθογώνιο 1">
                <a:extLst>
                  <a:ext uri="{FF2B5EF4-FFF2-40B4-BE49-F238E27FC236}">
                    <a16:creationId xmlns:a16="http://schemas.microsoft.com/office/drawing/2014/main" id="{E703560B-69CC-DE7B-2415-67B42F1E7F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761" y="2578625"/>
                <a:ext cx="488138" cy="42626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Ορθογώνιο 7">
                <a:extLst>
                  <a:ext uri="{FF2B5EF4-FFF2-40B4-BE49-F238E27FC236}">
                    <a16:creationId xmlns:a16="http://schemas.microsoft.com/office/drawing/2014/main" id="{20DB0B1A-A254-706B-1485-29C8516C8EDA}"/>
                  </a:ext>
                </a:extLst>
              </p:cNvPr>
              <p:cNvSpPr/>
              <p:nvPr/>
            </p:nvSpPr>
            <p:spPr>
              <a:xfrm>
                <a:off x="1961899" y="2578625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8" name="Ορθογώνιο 7">
                <a:extLst>
                  <a:ext uri="{FF2B5EF4-FFF2-40B4-BE49-F238E27FC236}">
                    <a16:creationId xmlns:a16="http://schemas.microsoft.com/office/drawing/2014/main" id="{20DB0B1A-A254-706B-1485-29C8516C8E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899" y="2578625"/>
                <a:ext cx="488138" cy="42626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Ορθογώνιο 21">
                <a:extLst>
                  <a:ext uri="{FF2B5EF4-FFF2-40B4-BE49-F238E27FC236}">
                    <a16:creationId xmlns:a16="http://schemas.microsoft.com/office/drawing/2014/main" id="{9A4EA29F-5ACB-FCB1-4AFB-7D7CBC6B918E}"/>
                  </a:ext>
                </a:extLst>
              </p:cNvPr>
              <p:cNvSpPr/>
              <p:nvPr/>
            </p:nvSpPr>
            <p:spPr>
              <a:xfrm>
                <a:off x="5701954" y="1407211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22" name="Ορθογώνιο 21">
                <a:extLst>
                  <a:ext uri="{FF2B5EF4-FFF2-40B4-BE49-F238E27FC236}">
                    <a16:creationId xmlns:a16="http://schemas.microsoft.com/office/drawing/2014/main" id="{9A4EA29F-5ACB-FCB1-4AFB-7D7CBC6B9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954" y="1407211"/>
                <a:ext cx="488138" cy="42626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Ορθογώνιο 22">
                <a:extLst>
                  <a:ext uri="{FF2B5EF4-FFF2-40B4-BE49-F238E27FC236}">
                    <a16:creationId xmlns:a16="http://schemas.microsoft.com/office/drawing/2014/main" id="{33135A2A-D810-8AD5-8478-3021A173BD66}"/>
                  </a:ext>
                </a:extLst>
              </p:cNvPr>
              <p:cNvSpPr/>
              <p:nvPr/>
            </p:nvSpPr>
            <p:spPr>
              <a:xfrm>
                <a:off x="7303051" y="1406038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23" name="Ορθογώνιο 22">
                <a:extLst>
                  <a:ext uri="{FF2B5EF4-FFF2-40B4-BE49-F238E27FC236}">
                    <a16:creationId xmlns:a16="http://schemas.microsoft.com/office/drawing/2014/main" id="{33135A2A-D810-8AD5-8478-3021A173BD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051" y="1406038"/>
                <a:ext cx="488138" cy="42626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Ορθογώνιο 23">
                <a:extLst>
                  <a:ext uri="{FF2B5EF4-FFF2-40B4-BE49-F238E27FC236}">
                    <a16:creationId xmlns:a16="http://schemas.microsoft.com/office/drawing/2014/main" id="{69A32FC4-4CB0-1B4D-7AF9-EF46DB7BA850}"/>
                  </a:ext>
                </a:extLst>
              </p:cNvPr>
              <p:cNvSpPr/>
              <p:nvPr/>
            </p:nvSpPr>
            <p:spPr>
              <a:xfrm>
                <a:off x="6798136" y="1407211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24" name="Ορθογώνιο 23">
                <a:extLst>
                  <a:ext uri="{FF2B5EF4-FFF2-40B4-BE49-F238E27FC236}">
                    <a16:creationId xmlns:a16="http://schemas.microsoft.com/office/drawing/2014/main" id="{69A32FC4-4CB0-1B4D-7AF9-EF46DB7BA8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136" y="1407211"/>
                <a:ext cx="488138" cy="42626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Ορθογώνιο 24">
                <a:extLst>
                  <a:ext uri="{FF2B5EF4-FFF2-40B4-BE49-F238E27FC236}">
                    <a16:creationId xmlns:a16="http://schemas.microsoft.com/office/drawing/2014/main" id="{92925E2E-FA50-D26E-2201-0E337D87DDD9}"/>
                  </a:ext>
                </a:extLst>
              </p:cNvPr>
              <p:cNvSpPr/>
              <p:nvPr/>
            </p:nvSpPr>
            <p:spPr>
              <a:xfrm>
                <a:off x="6196967" y="1407211"/>
                <a:ext cx="584392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25" name="Ορθογώνιο 24">
                <a:extLst>
                  <a:ext uri="{FF2B5EF4-FFF2-40B4-BE49-F238E27FC236}">
                    <a16:creationId xmlns:a16="http://schemas.microsoft.com/office/drawing/2014/main" id="{92925E2E-FA50-D26E-2201-0E337D87DD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967" y="1407211"/>
                <a:ext cx="584392" cy="426261"/>
              </a:xfrm>
              <a:prstGeom prst="rect">
                <a:avLst/>
              </a:prstGeom>
              <a:blipFill>
                <a:blip r:embed="rId18"/>
                <a:stretch>
                  <a:fillRect l="-101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Ορθογώνιο 25">
                <a:extLst>
                  <a:ext uri="{FF2B5EF4-FFF2-40B4-BE49-F238E27FC236}">
                    <a16:creationId xmlns:a16="http://schemas.microsoft.com/office/drawing/2014/main" id="{B75B0C1B-C9A1-54D5-17CA-62D24F46E331}"/>
                  </a:ext>
                </a:extLst>
              </p:cNvPr>
              <p:cNvSpPr/>
              <p:nvPr/>
            </p:nvSpPr>
            <p:spPr>
              <a:xfrm>
                <a:off x="4732553" y="1407211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26" name="Ορθογώνιο 25">
                <a:extLst>
                  <a:ext uri="{FF2B5EF4-FFF2-40B4-BE49-F238E27FC236}">
                    <a16:creationId xmlns:a16="http://schemas.microsoft.com/office/drawing/2014/main" id="{B75B0C1B-C9A1-54D5-17CA-62D24F46E3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553" y="1407211"/>
                <a:ext cx="488138" cy="42626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Ορθογώνιο 26">
                <a:extLst>
                  <a:ext uri="{FF2B5EF4-FFF2-40B4-BE49-F238E27FC236}">
                    <a16:creationId xmlns:a16="http://schemas.microsoft.com/office/drawing/2014/main" id="{10F81EF0-003D-DBAD-1831-264CDDB6F944}"/>
                  </a:ext>
                </a:extLst>
              </p:cNvPr>
              <p:cNvSpPr/>
              <p:nvPr/>
            </p:nvSpPr>
            <p:spPr>
              <a:xfrm>
                <a:off x="5220691" y="1407211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27" name="Ορθογώνιο 26">
                <a:extLst>
                  <a:ext uri="{FF2B5EF4-FFF2-40B4-BE49-F238E27FC236}">
                    <a16:creationId xmlns:a16="http://schemas.microsoft.com/office/drawing/2014/main" id="{10F81EF0-003D-DBAD-1831-264CDDB6F9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691" y="1407211"/>
                <a:ext cx="488138" cy="42626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Google Shape;151;p28">
                <a:extLst>
                  <a:ext uri="{FF2B5EF4-FFF2-40B4-BE49-F238E27FC236}">
                    <a16:creationId xmlns:a16="http://schemas.microsoft.com/office/drawing/2014/main" id="{47A920DA-9E8E-6934-1168-4A0FCE0EC8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6417" y="1291782"/>
                <a:ext cx="3536682" cy="5463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400" b="0" i="0" u="none" strike="noStrike" cap="non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 marL="0" indent="0"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tx1">
                        <a:lumMod val="10000"/>
                      </a:schemeClr>
                    </a:solidFill>
                  </a:rPr>
                  <a:t>Predefined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 smtClean="0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10000"/>
                      </a:schemeClr>
                    </a:solidFill>
                  </a:rPr>
                  <a:t>Order array :</a:t>
                </a:r>
              </a:p>
            </p:txBody>
          </p:sp>
        </mc:Choice>
        <mc:Fallback xmlns="">
          <p:sp>
            <p:nvSpPr>
              <p:cNvPr id="30" name="Google Shape;151;p28">
                <a:extLst>
                  <a:ext uri="{FF2B5EF4-FFF2-40B4-BE49-F238E27FC236}">
                    <a16:creationId xmlns:a16="http://schemas.microsoft.com/office/drawing/2014/main" id="{47A920DA-9E8E-6934-1168-4A0FCE0EC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417" y="1291782"/>
                <a:ext cx="3536682" cy="546364"/>
              </a:xfrm>
              <a:prstGeom prst="rect">
                <a:avLst/>
              </a:prstGeom>
              <a:blipFill>
                <a:blip r:embed="rId21"/>
                <a:stretch>
                  <a:fillRect l="-1721" r="-861" b="-1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Ευθύγραμμο βέλος σύνδεσης 30">
            <a:extLst>
              <a:ext uri="{FF2B5EF4-FFF2-40B4-BE49-F238E27FC236}">
                <a16:creationId xmlns:a16="http://schemas.microsoft.com/office/drawing/2014/main" id="{8CE0465D-AD3F-4507-0426-A23B611A67DC}"/>
              </a:ext>
            </a:extLst>
          </p:cNvPr>
          <p:cNvCxnSpPr>
            <a:cxnSpLocks/>
          </p:cNvCxnSpPr>
          <p:nvPr/>
        </p:nvCxnSpPr>
        <p:spPr>
          <a:xfrm>
            <a:off x="5948493" y="1075600"/>
            <a:ext cx="0" cy="33043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44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BDEA9D4F-FA99-61BA-3357-4FA149447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5E052612-7FAA-0C5C-D695-2D3355089F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580" y="324896"/>
            <a:ext cx="8382000" cy="47339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>
                <a:latin typeface="Montserrat" panose="00000500000000000000" pitchFamily="2" charset="0"/>
              </a:rPr>
              <a:t>Branch &amp; Bound: </a:t>
            </a:r>
            <a:r>
              <a:rPr lang="en-US" sz="2400" dirty="0"/>
              <a:t>Variable order - Predefined Order</a:t>
            </a:r>
            <a:br>
              <a:rPr lang="en-US" sz="2400" dirty="0">
                <a:latin typeface="Montserrat" panose="00000500000000000000" pitchFamily="2" charset="0"/>
              </a:rPr>
            </a:br>
            <a:endParaRPr lang="en-US" sz="2400" dirty="0"/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A22FE278-9C0A-C6C7-372B-55AC4E36BA8C}"/>
              </a:ext>
            </a:extLst>
          </p:cNvPr>
          <p:cNvGrpSpPr/>
          <p:nvPr/>
        </p:nvGrpSpPr>
        <p:grpSpPr>
          <a:xfrm>
            <a:off x="1611150" y="719271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84034F5D-3692-9E39-0C03-AFB28F89DF5B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EBAD270F-FA2C-B4E0-B9AC-382F4496EFB1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F6831E15-5D7D-A8D1-3247-953029A8EC8C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2E54BE3B-A13A-BD82-0145-FBB61F33A0DA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6AF5E6B7-2971-8F7B-8F01-26D42ADE3497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31">
            <a:extLst>
              <a:ext uri="{FF2B5EF4-FFF2-40B4-BE49-F238E27FC236}">
                <a16:creationId xmlns:a16="http://schemas.microsoft.com/office/drawing/2014/main" id="{254F3929-2AA2-B0A3-47F0-A0DDEEFE30F1}"/>
              </a:ext>
            </a:extLst>
          </p:cNvPr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4C8A3C2A-4411-B96E-F505-C48AF1985D41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DA3B09DF-F628-1BE6-9CC6-C0D40639CD1F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8580998B-4961-4F12-4844-98A8FCDEE7C6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E0E77982-FCC8-BC0F-A31E-D95DE439FD94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Ορθογώνιο 2">
                <a:extLst>
                  <a:ext uri="{FF2B5EF4-FFF2-40B4-BE49-F238E27FC236}">
                    <a16:creationId xmlns:a16="http://schemas.microsoft.com/office/drawing/2014/main" id="{33D23830-BACF-CABC-AFDC-05870A9D7611}"/>
                  </a:ext>
                </a:extLst>
              </p:cNvPr>
              <p:cNvSpPr/>
              <p:nvPr/>
            </p:nvSpPr>
            <p:spPr>
              <a:xfrm>
                <a:off x="2443162" y="2578625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3" name="Ορθογώνιο 2">
                <a:extLst>
                  <a:ext uri="{FF2B5EF4-FFF2-40B4-BE49-F238E27FC236}">
                    <a16:creationId xmlns:a16="http://schemas.microsoft.com/office/drawing/2014/main" id="{33D23830-BACF-CABC-AFDC-05870A9D76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162" y="2578625"/>
                <a:ext cx="488138" cy="4262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Ορθογώνιο 3">
                <a:extLst>
                  <a:ext uri="{FF2B5EF4-FFF2-40B4-BE49-F238E27FC236}">
                    <a16:creationId xmlns:a16="http://schemas.microsoft.com/office/drawing/2014/main" id="{D492BB17-37CC-1A38-8B41-A151C3B71E53}"/>
                  </a:ext>
                </a:extLst>
              </p:cNvPr>
              <p:cNvSpPr/>
              <p:nvPr/>
            </p:nvSpPr>
            <p:spPr>
              <a:xfrm>
                <a:off x="2931300" y="2578625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4" name="Ορθογώνιο 3">
                <a:extLst>
                  <a:ext uri="{FF2B5EF4-FFF2-40B4-BE49-F238E27FC236}">
                    <a16:creationId xmlns:a16="http://schemas.microsoft.com/office/drawing/2014/main" id="{D492BB17-37CC-1A38-8B41-A151C3B71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300" y="2578625"/>
                <a:ext cx="488138" cy="4262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Ορθογώνιο 4">
                <a:extLst>
                  <a:ext uri="{FF2B5EF4-FFF2-40B4-BE49-F238E27FC236}">
                    <a16:creationId xmlns:a16="http://schemas.microsoft.com/office/drawing/2014/main" id="{4EDEEDF5-AF08-AD4F-365B-70819657005C}"/>
                  </a:ext>
                </a:extLst>
              </p:cNvPr>
              <p:cNvSpPr/>
              <p:nvPr/>
            </p:nvSpPr>
            <p:spPr>
              <a:xfrm>
                <a:off x="3419438" y="2578625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5" name="Ορθογώνιο 4">
                <a:extLst>
                  <a:ext uri="{FF2B5EF4-FFF2-40B4-BE49-F238E27FC236}">
                    <a16:creationId xmlns:a16="http://schemas.microsoft.com/office/drawing/2014/main" id="{4EDEEDF5-AF08-AD4F-365B-708196570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438" y="2578625"/>
                <a:ext cx="488138" cy="4262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Ορθογώνιο 5">
                <a:extLst>
                  <a:ext uri="{FF2B5EF4-FFF2-40B4-BE49-F238E27FC236}">
                    <a16:creationId xmlns:a16="http://schemas.microsoft.com/office/drawing/2014/main" id="{AEE1586C-2FCE-60BA-5F20-AF98388F70D2}"/>
                  </a:ext>
                </a:extLst>
              </p:cNvPr>
              <p:cNvSpPr/>
              <p:nvPr/>
            </p:nvSpPr>
            <p:spPr>
              <a:xfrm>
                <a:off x="3907576" y="2578625"/>
                <a:ext cx="584392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6" name="Ορθογώνιο 5">
                <a:extLst>
                  <a:ext uri="{FF2B5EF4-FFF2-40B4-BE49-F238E27FC236}">
                    <a16:creationId xmlns:a16="http://schemas.microsoft.com/office/drawing/2014/main" id="{AEE1586C-2FCE-60BA-5F20-AF98388F70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576" y="2578625"/>
                <a:ext cx="584392" cy="4262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Ορθογώνιο 6">
                <a:extLst>
                  <a:ext uri="{FF2B5EF4-FFF2-40B4-BE49-F238E27FC236}">
                    <a16:creationId xmlns:a16="http://schemas.microsoft.com/office/drawing/2014/main" id="{82E483F7-D074-5937-079C-F078DD34B2CB}"/>
                  </a:ext>
                </a:extLst>
              </p:cNvPr>
              <p:cNvSpPr/>
              <p:nvPr/>
            </p:nvSpPr>
            <p:spPr>
              <a:xfrm>
                <a:off x="4491968" y="2578625"/>
                <a:ext cx="488138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Ορθογώνιο 6">
                <a:extLst>
                  <a:ext uri="{FF2B5EF4-FFF2-40B4-BE49-F238E27FC236}">
                    <a16:creationId xmlns:a16="http://schemas.microsoft.com/office/drawing/2014/main" id="{82E483F7-D074-5937-079C-F078DD34B2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968" y="2578625"/>
                <a:ext cx="488138" cy="4262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Ορθογώνιο 8">
                <a:extLst>
                  <a:ext uri="{FF2B5EF4-FFF2-40B4-BE49-F238E27FC236}">
                    <a16:creationId xmlns:a16="http://schemas.microsoft.com/office/drawing/2014/main" id="{FF418195-CAB7-7A23-67E6-834AA21A167C}"/>
                  </a:ext>
                </a:extLst>
              </p:cNvPr>
              <p:cNvSpPr/>
              <p:nvPr/>
            </p:nvSpPr>
            <p:spPr>
              <a:xfrm>
                <a:off x="4980106" y="2578625"/>
                <a:ext cx="488138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Ορθογώνιο 8">
                <a:extLst>
                  <a:ext uri="{FF2B5EF4-FFF2-40B4-BE49-F238E27FC236}">
                    <a16:creationId xmlns:a16="http://schemas.microsoft.com/office/drawing/2014/main" id="{FF418195-CAB7-7A23-67E6-834AA21A1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106" y="2578625"/>
                <a:ext cx="488138" cy="4262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Ορθογώνιο 9">
                <a:extLst>
                  <a:ext uri="{FF2B5EF4-FFF2-40B4-BE49-F238E27FC236}">
                    <a16:creationId xmlns:a16="http://schemas.microsoft.com/office/drawing/2014/main" id="{9B663B47-936E-8239-6212-C8F59F3CE7EB}"/>
                  </a:ext>
                </a:extLst>
              </p:cNvPr>
              <p:cNvSpPr/>
              <p:nvPr/>
            </p:nvSpPr>
            <p:spPr>
              <a:xfrm>
                <a:off x="5468244" y="2578625"/>
                <a:ext cx="488138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Ορθογώνιο 9">
                <a:extLst>
                  <a:ext uri="{FF2B5EF4-FFF2-40B4-BE49-F238E27FC236}">
                    <a16:creationId xmlns:a16="http://schemas.microsoft.com/office/drawing/2014/main" id="{9B663B47-936E-8239-6212-C8F59F3CE7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244" y="2578625"/>
                <a:ext cx="488138" cy="4262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Ορθογώνιο 10">
                <a:extLst>
                  <a:ext uri="{FF2B5EF4-FFF2-40B4-BE49-F238E27FC236}">
                    <a16:creationId xmlns:a16="http://schemas.microsoft.com/office/drawing/2014/main" id="{15762D50-4CC2-9458-FCAA-CEA9A9AF467A}"/>
                  </a:ext>
                </a:extLst>
              </p:cNvPr>
              <p:cNvSpPr/>
              <p:nvPr/>
            </p:nvSpPr>
            <p:spPr>
              <a:xfrm>
                <a:off x="5956382" y="2578625"/>
                <a:ext cx="488138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Ορθογώνιο 10">
                <a:extLst>
                  <a:ext uri="{FF2B5EF4-FFF2-40B4-BE49-F238E27FC236}">
                    <a16:creationId xmlns:a16="http://schemas.microsoft.com/office/drawing/2014/main" id="{15762D50-4CC2-9458-FCAA-CEA9A9AF46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382" y="2578625"/>
                <a:ext cx="488138" cy="4262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Ορθογώνιο 11">
                <a:extLst>
                  <a:ext uri="{FF2B5EF4-FFF2-40B4-BE49-F238E27FC236}">
                    <a16:creationId xmlns:a16="http://schemas.microsoft.com/office/drawing/2014/main" id="{0BC51520-D917-1204-5CF2-02D015182CDC}"/>
                  </a:ext>
                </a:extLst>
              </p:cNvPr>
              <p:cNvSpPr/>
              <p:nvPr/>
            </p:nvSpPr>
            <p:spPr>
              <a:xfrm>
                <a:off x="6458270" y="2578625"/>
                <a:ext cx="1295517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Ορθογώνιο 11">
                <a:extLst>
                  <a:ext uri="{FF2B5EF4-FFF2-40B4-BE49-F238E27FC236}">
                    <a16:creationId xmlns:a16="http://schemas.microsoft.com/office/drawing/2014/main" id="{0BC51520-D917-1204-5CF2-02D015182C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270" y="2578625"/>
                <a:ext cx="1295517" cy="4262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Ορθογώνιο 12">
                <a:extLst>
                  <a:ext uri="{FF2B5EF4-FFF2-40B4-BE49-F238E27FC236}">
                    <a16:creationId xmlns:a16="http://schemas.microsoft.com/office/drawing/2014/main" id="{1B502653-3DD9-9F9F-C7DF-D77F8B481207}"/>
                  </a:ext>
                </a:extLst>
              </p:cNvPr>
              <p:cNvSpPr/>
              <p:nvPr/>
            </p:nvSpPr>
            <p:spPr>
              <a:xfrm>
                <a:off x="7767537" y="2578625"/>
                <a:ext cx="488138" cy="426261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l-GR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Ορθογώνιο 12">
                <a:extLst>
                  <a:ext uri="{FF2B5EF4-FFF2-40B4-BE49-F238E27FC236}">
                    <a16:creationId xmlns:a16="http://schemas.microsoft.com/office/drawing/2014/main" id="{1B502653-3DD9-9F9F-C7DF-D77F8B4812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537" y="2578625"/>
                <a:ext cx="488138" cy="42626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Αριστερό άγκιστρο 13">
            <a:extLst>
              <a:ext uri="{FF2B5EF4-FFF2-40B4-BE49-F238E27FC236}">
                <a16:creationId xmlns:a16="http://schemas.microsoft.com/office/drawing/2014/main" id="{BA54282A-ECE7-BA3E-3FF9-2ADB381DA537}"/>
              </a:ext>
            </a:extLst>
          </p:cNvPr>
          <p:cNvSpPr/>
          <p:nvPr/>
        </p:nvSpPr>
        <p:spPr>
          <a:xfrm rot="16200000">
            <a:off x="4399131" y="103023"/>
            <a:ext cx="426260" cy="6276998"/>
          </a:xfrm>
          <a:prstGeom prst="leftBrace">
            <a:avLst>
              <a:gd name="adj1" fmla="val 8333"/>
              <a:gd name="adj2" fmla="val 49426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5" name="Google Shape;151;p28">
            <a:extLst>
              <a:ext uri="{FF2B5EF4-FFF2-40B4-BE49-F238E27FC236}">
                <a16:creationId xmlns:a16="http://schemas.microsoft.com/office/drawing/2014/main" id="{60963E29-9811-40BD-469F-A34E130A4AC7}"/>
              </a:ext>
            </a:extLst>
          </p:cNvPr>
          <p:cNvSpPr txBox="1">
            <a:spLocks/>
          </p:cNvSpPr>
          <p:nvPr/>
        </p:nvSpPr>
        <p:spPr>
          <a:xfrm>
            <a:off x="3924820" y="3324612"/>
            <a:ext cx="1294360" cy="546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Integers</a:t>
            </a:r>
          </a:p>
        </p:txBody>
      </p:sp>
      <p:cxnSp>
        <p:nvCxnSpPr>
          <p:cNvPr id="17" name="Ευθύγραμμο βέλος σύνδεσης 16">
            <a:extLst>
              <a:ext uri="{FF2B5EF4-FFF2-40B4-BE49-F238E27FC236}">
                <a16:creationId xmlns:a16="http://schemas.microsoft.com/office/drawing/2014/main" id="{ACA32E6E-579D-17F3-93C1-64063C951EB2}"/>
              </a:ext>
            </a:extLst>
          </p:cNvPr>
          <p:cNvCxnSpPr>
            <a:cxnSpLocks/>
          </p:cNvCxnSpPr>
          <p:nvPr/>
        </p:nvCxnSpPr>
        <p:spPr>
          <a:xfrm>
            <a:off x="4199772" y="2248187"/>
            <a:ext cx="0" cy="33043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Ορθογώνιο 1">
                <a:extLst>
                  <a:ext uri="{FF2B5EF4-FFF2-40B4-BE49-F238E27FC236}">
                    <a16:creationId xmlns:a16="http://schemas.microsoft.com/office/drawing/2014/main" id="{982B34F8-D2F9-5B45-0341-44F5DC69A39C}"/>
                  </a:ext>
                </a:extLst>
              </p:cNvPr>
              <p:cNvSpPr/>
              <p:nvPr/>
            </p:nvSpPr>
            <p:spPr>
              <a:xfrm>
                <a:off x="1473761" y="2578625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2" name="Ορθογώνιο 1">
                <a:extLst>
                  <a:ext uri="{FF2B5EF4-FFF2-40B4-BE49-F238E27FC236}">
                    <a16:creationId xmlns:a16="http://schemas.microsoft.com/office/drawing/2014/main" id="{982B34F8-D2F9-5B45-0341-44F5DC69A3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761" y="2578625"/>
                <a:ext cx="488138" cy="42626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Ορθογώνιο 7">
                <a:extLst>
                  <a:ext uri="{FF2B5EF4-FFF2-40B4-BE49-F238E27FC236}">
                    <a16:creationId xmlns:a16="http://schemas.microsoft.com/office/drawing/2014/main" id="{093EA09C-C916-F5C3-38AC-87194155D480}"/>
                  </a:ext>
                </a:extLst>
              </p:cNvPr>
              <p:cNvSpPr/>
              <p:nvPr/>
            </p:nvSpPr>
            <p:spPr>
              <a:xfrm>
                <a:off x="1961899" y="2578625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8" name="Ορθογώνιο 7">
                <a:extLst>
                  <a:ext uri="{FF2B5EF4-FFF2-40B4-BE49-F238E27FC236}">
                    <a16:creationId xmlns:a16="http://schemas.microsoft.com/office/drawing/2014/main" id="{093EA09C-C916-F5C3-38AC-87194155D4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899" y="2578625"/>
                <a:ext cx="488138" cy="42626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Ορθογώνιο 21">
                <a:extLst>
                  <a:ext uri="{FF2B5EF4-FFF2-40B4-BE49-F238E27FC236}">
                    <a16:creationId xmlns:a16="http://schemas.microsoft.com/office/drawing/2014/main" id="{7B240DCA-E65E-04DE-F7E2-76398EF0FDDF}"/>
                  </a:ext>
                </a:extLst>
              </p:cNvPr>
              <p:cNvSpPr/>
              <p:nvPr/>
            </p:nvSpPr>
            <p:spPr>
              <a:xfrm>
                <a:off x="5701954" y="1407211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22" name="Ορθογώνιο 21">
                <a:extLst>
                  <a:ext uri="{FF2B5EF4-FFF2-40B4-BE49-F238E27FC236}">
                    <a16:creationId xmlns:a16="http://schemas.microsoft.com/office/drawing/2014/main" id="{7B240DCA-E65E-04DE-F7E2-76398EF0FD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954" y="1407211"/>
                <a:ext cx="488138" cy="42626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Ορθογώνιο 22">
                <a:extLst>
                  <a:ext uri="{FF2B5EF4-FFF2-40B4-BE49-F238E27FC236}">
                    <a16:creationId xmlns:a16="http://schemas.microsoft.com/office/drawing/2014/main" id="{FFF432D5-3DB8-8AA8-A8BE-3D2A1AC008CD}"/>
                  </a:ext>
                </a:extLst>
              </p:cNvPr>
              <p:cNvSpPr/>
              <p:nvPr/>
            </p:nvSpPr>
            <p:spPr>
              <a:xfrm>
                <a:off x="7303051" y="1406038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23" name="Ορθογώνιο 22">
                <a:extLst>
                  <a:ext uri="{FF2B5EF4-FFF2-40B4-BE49-F238E27FC236}">
                    <a16:creationId xmlns:a16="http://schemas.microsoft.com/office/drawing/2014/main" id="{FFF432D5-3DB8-8AA8-A8BE-3D2A1AC008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051" y="1406038"/>
                <a:ext cx="488138" cy="42626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Ορθογώνιο 23">
                <a:extLst>
                  <a:ext uri="{FF2B5EF4-FFF2-40B4-BE49-F238E27FC236}">
                    <a16:creationId xmlns:a16="http://schemas.microsoft.com/office/drawing/2014/main" id="{EDB9961F-B3D0-482B-422E-B92FF9A3A3AB}"/>
                  </a:ext>
                </a:extLst>
              </p:cNvPr>
              <p:cNvSpPr/>
              <p:nvPr/>
            </p:nvSpPr>
            <p:spPr>
              <a:xfrm>
                <a:off x="6798136" y="1407211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24" name="Ορθογώνιο 23">
                <a:extLst>
                  <a:ext uri="{FF2B5EF4-FFF2-40B4-BE49-F238E27FC236}">
                    <a16:creationId xmlns:a16="http://schemas.microsoft.com/office/drawing/2014/main" id="{EDB9961F-B3D0-482B-422E-B92FF9A3A3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136" y="1407211"/>
                <a:ext cx="488138" cy="42626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Ορθογώνιο 24">
                <a:extLst>
                  <a:ext uri="{FF2B5EF4-FFF2-40B4-BE49-F238E27FC236}">
                    <a16:creationId xmlns:a16="http://schemas.microsoft.com/office/drawing/2014/main" id="{24CC90FD-2B9B-7302-F375-55F2DB436A2C}"/>
                  </a:ext>
                </a:extLst>
              </p:cNvPr>
              <p:cNvSpPr/>
              <p:nvPr/>
            </p:nvSpPr>
            <p:spPr>
              <a:xfrm>
                <a:off x="6196967" y="1407211"/>
                <a:ext cx="584392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25" name="Ορθογώνιο 24">
                <a:extLst>
                  <a:ext uri="{FF2B5EF4-FFF2-40B4-BE49-F238E27FC236}">
                    <a16:creationId xmlns:a16="http://schemas.microsoft.com/office/drawing/2014/main" id="{24CC90FD-2B9B-7302-F375-55F2DB436A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967" y="1407211"/>
                <a:ext cx="584392" cy="426261"/>
              </a:xfrm>
              <a:prstGeom prst="rect">
                <a:avLst/>
              </a:prstGeom>
              <a:blipFill>
                <a:blip r:embed="rId18"/>
                <a:stretch>
                  <a:fillRect l="-101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Ορθογώνιο 25">
                <a:extLst>
                  <a:ext uri="{FF2B5EF4-FFF2-40B4-BE49-F238E27FC236}">
                    <a16:creationId xmlns:a16="http://schemas.microsoft.com/office/drawing/2014/main" id="{79F78070-3139-F769-8EC1-D52883793716}"/>
                  </a:ext>
                </a:extLst>
              </p:cNvPr>
              <p:cNvSpPr/>
              <p:nvPr/>
            </p:nvSpPr>
            <p:spPr>
              <a:xfrm>
                <a:off x="4732553" y="1407211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26" name="Ορθογώνιο 25">
                <a:extLst>
                  <a:ext uri="{FF2B5EF4-FFF2-40B4-BE49-F238E27FC236}">
                    <a16:creationId xmlns:a16="http://schemas.microsoft.com/office/drawing/2014/main" id="{79F78070-3139-F769-8EC1-D52883793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553" y="1407211"/>
                <a:ext cx="488138" cy="42626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Ορθογώνιο 26">
                <a:extLst>
                  <a:ext uri="{FF2B5EF4-FFF2-40B4-BE49-F238E27FC236}">
                    <a16:creationId xmlns:a16="http://schemas.microsoft.com/office/drawing/2014/main" id="{F077283C-DF9C-9B28-8EBC-E90D706D90B0}"/>
                  </a:ext>
                </a:extLst>
              </p:cNvPr>
              <p:cNvSpPr/>
              <p:nvPr/>
            </p:nvSpPr>
            <p:spPr>
              <a:xfrm>
                <a:off x="5220691" y="1407211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27" name="Ορθογώνιο 26">
                <a:extLst>
                  <a:ext uri="{FF2B5EF4-FFF2-40B4-BE49-F238E27FC236}">
                    <a16:creationId xmlns:a16="http://schemas.microsoft.com/office/drawing/2014/main" id="{F077283C-DF9C-9B28-8EBC-E90D706D9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691" y="1407211"/>
                <a:ext cx="488138" cy="42626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Google Shape;151;p28">
                <a:extLst>
                  <a:ext uri="{FF2B5EF4-FFF2-40B4-BE49-F238E27FC236}">
                    <a16:creationId xmlns:a16="http://schemas.microsoft.com/office/drawing/2014/main" id="{2C9072E1-C2CF-0B57-78EA-219585E7C6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6417" y="1291782"/>
                <a:ext cx="3536682" cy="5463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400" b="0" i="0" u="none" strike="noStrike" cap="non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 marL="0" indent="0"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tx1">
                        <a:lumMod val="10000"/>
                      </a:schemeClr>
                    </a:solidFill>
                  </a:rPr>
                  <a:t>Predefined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 smtClean="0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10000"/>
                      </a:schemeClr>
                    </a:solidFill>
                  </a:rPr>
                  <a:t>Order array :</a:t>
                </a:r>
              </a:p>
            </p:txBody>
          </p:sp>
        </mc:Choice>
        <mc:Fallback xmlns="">
          <p:sp>
            <p:nvSpPr>
              <p:cNvPr id="30" name="Google Shape;151;p28">
                <a:extLst>
                  <a:ext uri="{FF2B5EF4-FFF2-40B4-BE49-F238E27FC236}">
                    <a16:creationId xmlns:a16="http://schemas.microsoft.com/office/drawing/2014/main" id="{2C9072E1-C2CF-0B57-78EA-219585E7C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417" y="1291782"/>
                <a:ext cx="3536682" cy="546364"/>
              </a:xfrm>
              <a:prstGeom prst="rect">
                <a:avLst/>
              </a:prstGeom>
              <a:blipFill>
                <a:blip r:embed="rId21"/>
                <a:stretch>
                  <a:fillRect l="-1721" r="-861" b="-1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Ευθύγραμμο βέλος σύνδεσης 30">
            <a:extLst>
              <a:ext uri="{FF2B5EF4-FFF2-40B4-BE49-F238E27FC236}">
                <a16:creationId xmlns:a16="http://schemas.microsoft.com/office/drawing/2014/main" id="{C934E354-4F71-BB3D-0A93-63DE1F93433E}"/>
              </a:ext>
            </a:extLst>
          </p:cNvPr>
          <p:cNvCxnSpPr>
            <a:cxnSpLocks/>
          </p:cNvCxnSpPr>
          <p:nvPr/>
        </p:nvCxnSpPr>
        <p:spPr>
          <a:xfrm>
            <a:off x="6516912" y="1075600"/>
            <a:ext cx="0" cy="33043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2867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8A1C4A6C-DDF2-3D8E-4096-3400D462F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F93D532B-98EF-B1B2-8B18-17F9CC7884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580" y="324896"/>
            <a:ext cx="8382000" cy="47339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>
                <a:latin typeface="Montserrat" panose="00000500000000000000" pitchFamily="2" charset="0"/>
              </a:rPr>
              <a:t>Branch &amp; Bound: </a:t>
            </a:r>
            <a:r>
              <a:rPr lang="en-US" sz="2400" dirty="0"/>
              <a:t>Variable order - Predefined Order</a:t>
            </a:r>
            <a:br>
              <a:rPr lang="en-US" sz="2400" dirty="0">
                <a:latin typeface="Montserrat" panose="00000500000000000000" pitchFamily="2" charset="0"/>
              </a:rPr>
            </a:br>
            <a:endParaRPr lang="en-US" sz="2400" dirty="0"/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DFD38640-FBA2-8283-4766-08DB77939423}"/>
              </a:ext>
            </a:extLst>
          </p:cNvPr>
          <p:cNvGrpSpPr/>
          <p:nvPr/>
        </p:nvGrpSpPr>
        <p:grpSpPr>
          <a:xfrm>
            <a:off x="1611150" y="719271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7236831E-D619-3CB7-5288-5095C7255C37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9E15847F-919D-74C1-1A0B-2E21CC263DE5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B4DC5121-107B-D291-0CCD-83DD555827FB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3F092C98-442D-53A8-0BD0-DF8259BE3A21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3289D7CE-B3E4-24B0-7549-44E36FF9231F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31">
            <a:extLst>
              <a:ext uri="{FF2B5EF4-FFF2-40B4-BE49-F238E27FC236}">
                <a16:creationId xmlns:a16="http://schemas.microsoft.com/office/drawing/2014/main" id="{A37A0DB3-2A70-EFE4-7BD3-FDAB8BF8DA56}"/>
              </a:ext>
            </a:extLst>
          </p:cNvPr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BB301527-B761-2475-973A-1B900B3B5960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EE2B2C37-E524-71B0-9FEC-FD5E00B12A3E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CF353470-9DAD-C449-3C37-819C4D803BEE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C1FDA5FF-E164-4F2A-2326-48804931E046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Ορθογώνιο 2">
                <a:extLst>
                  <a:ext uri="{FF2B5EF4-FFF2-40B4-BE49-F238E27FC236}">
                    <a16:creationId xmlns:a16="http://schemas.microsoft.com/office/drawing/2014/main" id="{4CA940FE-4F89-BC0A-A420-8CCB4DA2BC6D}"/>
                  </a:ext>
                </a:extLst>
              </p:cNvPr>
              <p:cNvSpPr/>
              <p:nvPr/>
            </p:nvSpPr>
            <p:spPr>
              <a:xfrm>
                <a:off x="2443162" y="2578625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3" name="Ορθογώνιο 2">
                <a:extLst>
                  <a:ext uri="{FF2B5EF4-FFF2-40B4-BE49-F238E27FC236}">
                    <a16:creationId xmlns:a16="http://schemas.microsoft.com/office/drawing/2014/main" id="{4CA940FE-4F89-BC0A-A420-8CCB4DA2BC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162" y="2578625"/>
                <a:ext cx="488138" cy="4262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Ορθογώνιο 3">
                <a:extLst>
                  <a:ext uri="{FF2B5EF4-FFF2-40B4-BE49-F238E27FC236}">
                    <a16:creationId xmlns:a16="http://schemas.microsoft.com/office/drawing/2014/main" id="{F0C7EF1F-D941-69D7-89A9-C2C4A11C24BC}"/>
                  </a:ext>
                </a:extLst>
              </p:cNvPr>
              <p:cNvSpPr/>
              <p:nvPr/>
            </p:nvSpPr>
            <p:spPr>
              <a:xfrm>
                <a:off x="2931300" y="2578625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4" name="Ορθογώνιο 3">
                <a:extLst>
                  <a:ext uri="{FF2B5EF4-FFF2-40B4-BE49-F238E27FC236}">
                    <a16:creationId xmlns:a16="http://schemas.microsoft.com/office/drawing/2014/main" id="{F0C7EF1F-D941-69D7-89A9-C2C4A11C2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300" y="2578625"/>
                <a:ext cx="488138" cy="4262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Ορθογώνιο 4">
                <a:extLst>
                  <a:ext uri="{FF2B5EF4-FFF2-40B4-BE49-F238E27FC236}">
                    <a16:creationId xmlns:a16="http://schemas.microsoft.com/office/drawing/2014/main" id="{6968A74C-A954-1DAE-20DC-82F13487A6F7}"/>
                  </a:ext>
                </a:extLst>
              </p:cNvPr>
              <p:cNvSpPr/>
              <p:nvPr/>
            </p:nvSpPr>
            <p:spPr>
              <a:xfrm>
                <a:off x="3419438" y="2578625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5" name="Ορθογώνιο 4">
                <a:extLst>
                  <a:ext uri="{FF2B5EF4-FFF2-40B4-BE49-F238E27FC236}">
                    <a16:creationId xmlns:a16="http://schemas.microsoft.com/office/drawing/2014/main" id="{6968A74C-A954-1DAE-20DC-82F13487A6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438" y="2578625"/>
                <a:ext cx="488138" cy="4262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Ορθογώνιο 5">
                <a:extLst>
                  <a:ext uri="{FF2B5EF4-FFF2-40B4-BE49-F238E27FC236}">
                    <a16:creationId xmlns:a16="http://schemas.microsoft.com/office/drawing/2014/main" id="{9E7651CD-6F71-381A-3A1A-2AF5FB90A5D8}"/>
                  </a:ext>
                </a:extLst>
              </p:cNvPr>
              <p:cNvSpPr/>
              <p:nvPr/>
            </p:nvSpPr>
            <p:spPr>
              <a:xfrm>
                <a:off x="3907576" y="2578625"/>
                <a:ext cx="584392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6" name="Ορθογώνιο 5">
                <a:extLst>
                  <a:ext uri="{FF2B5EF4-FFF2-40B4-BE49-F238E27FC236}">
                    <a16:creationId xmlns:a16="http://schemas.microsoft.com/office/drawing/2014/main" id="{9E7651CD-6F71-381A-3A1A-2AF5FB90A5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576" y="2578625"/>
                <a:ext cx="584392" cy="4262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Ορθογώνιο 6">
                <a:extLst>
                  <a:ext uri="{FF2B5EF4-FFF2-40B4-BE49-F238E27FC236}">
                    <a16:creationId xmlns:a16="http://schemas.microsoft.com/office/drawing/2014/main" id="{98828A84-1A36-FAF3-4E4E-A0F9C08D123D}"/>
                  </a:ext>
                </a:extLst>
              </p:cNvPr>
              <p:cNvSpPr/>
              <p:nvPr/>
            </p:nvSpPr>
            <p:spPr>
              <a:xfrm>
                <a:off x="4491968" y="2578625"/>
                <a:ext cx="488138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Ορθογώνιο 6">
                <a:extLst>
                  <a:ext uri="{FF2B5EF4-FFF2-40B4-BE49-F238E27FC236}">
                    <a16:creationId xmlns:a16="http://schemas.microsoft.com/office/drawing/2014/main" id="{98828A84-1A36-FAF3-4E4E-A0F9C08D12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968" y="2578625"/>
                <a:ext cx="488138" cy="4262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Ορθογώνιο 8">
                <a:extLst>
                  <a:ext uri="{FF2B5EF4-FFF2-40B4-BE49-F238E27FC236}">
                    <a16:creationId xmlns:a16="http://schemas.microsoft.com/office/drawing/2014/main" id="{9CBC612E-5321-F363-359C-45D366708774}"/>
                  </a:ext>
                </a:extLst>
              </p:cNvPr>
              <p:cNvSpPr/>
              <p:nvPr/>
            </p:nvSpPr>
            <p:spPr>
              <a:xfrm>
                <a:off x="4980106" y="2578625"/>
                <a:ext cx="488138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Ορθογώνιο 8">
                <a:extLst>
                  <a:ext uri="{FF2B5EF4-FFF2-40B4-BE49-F238E27FC236}">
                    <a16:creationId xmlns:a16="http://schemas.microsoft.com/office/drawing/2014/main" id="{9CBC612E-5321-F363-359C-45D366708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106" y="2578625"/>
                <a:ext cx="488138" cy="4262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Ορθογώνιο 9">
                <a:extLst>
                  <a:ext uri="{FF2B5EF4-FFF2-40B4-BE49-F238E27FC236}">
                    <a16:creationId xmlns:a16="http://schemas.microsoft.com/office/drawing/2014/main" id="{93973958-A109-DA53-1914-19BAFAD2741D}"/>
                  </a:ext>
                </a:extLst>
              </p:cNvPr>
              <p:cNvSpPr/>
              <p:nvPr/>
            </p:nvSpPr>
            <p:spPr>
              <a:xfrm>
                <a:off x="5468244" y="2578625"/>
                <a:ext cx="488138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Ορθογώνιο 9">
                <a:extLst>
                  <a:ext uri="{FF2B5EF4-FFF2-40B4-BE49-F238E27FC236}">
                    <a16:creationId xmlns:a16="http://schemas.microsoft.com/office/drawing/2014/main" id="{93973958-A109-DA53-1914-19BAFAD274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244" y="2578625"/>
                <a:ext cx="488138" cy="4262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Ορθογώνιο 10">
                <a:extLst>
                  <a:ext uri="{FF2B5EF4-FFF2-40B4-BE49-F238E27FC236}">
                    <a16:creationId xmlns:a16="http://schemas.microsoft.com/office/drawing/2014/main" id="{2823BCFB-7BF4-0A5F-9607-F39AE991E612}"/>
                  </a:ext>
                </a:extLst>
              </p:cNvPr>
              <p:cNvSpPr/>
              <p:nvPr/>
            </p:nvSpPr>
            <p:spPr>
              <a:xfrm>
                <a:off x="5956382" y="2578625"/>
                <a:ext cx="488138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Ορθογώνιο 10">
                <a:extLst>
                  <a:ext uri="{FF2B5EF4-FFF2-40B4-BE49-F238E27FC236}">
                    <a16:creationId xmlns:a16="http://schemas.microsoft.com/office/drawing/2014/main" id="{2823BCFB-7BF4-0A5F-9607-F39AE991E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382" y="2578625"/>
                <a:ext cx="488138" cy="4262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Ορθογώνιο 11">
                <a:extLst>
                  <a:ext uri="{FF2B5EF4-FFF2-40B4-BE49-F238E27FC236}">
                    <a16:creationId xmlns:a16="http://schemas.microsoft.com/office/drawing/2014/main" id="{ABA0B673-AFED-C659-A93F-4F105F1EE48F}"/>
                  </a:ext>
                </a:extLst>
              </p:cNvPr>
              <p:cNvSpPr/>
              <p:nvPr/>
            </p:nvSpPr>
            <p:spPr>
              <a:xfrm>
                <a:off x="6458270" y="2578625"/>
                <a:ext cx="1295517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Ορθογώνιο 11">
                <a:extLst>
                  <a:ext uri="{FF2B5EF4-FFF2-40B4-BE49-F238E27FC236}">
                    <a16:creationId xmlns:a16="http://schemas.microsoft.com/office/drawing/2014/main" id="{ABA0B673-AFED-C659-A93F-4F105F1EE4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270" y="2578625"/>
                <a:ext cx="1295517" cy="4262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Ορθογώνιο 12">
                <a:extLst>
                  <a:ext uri="{FF2B5EF4-FFF2-40B4-BE49-F238E27FC236}">
                    <a16:creationId xmlns:a16="http://schemas.microsoft.com/office/drawing/2014/main" id="{FE594548-721F-1E44-0713-5AD2E70E32EE}"/>
                  </a:ext>
                </a:extLst>
              </p:cNvPr>
              <p:cNvSpPr/>
              <p:nvPr/>
            </p:nvSpPr>
            <p:spPr>
              <a:xfrm>
                <a:off x="7767537" y="2578625"/>
                <a:ext cx="488138" cy="426261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l-GR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Ορθογώνιο 12">
                <a:extLst>
                  <a:ext uri="{FF2B5EF4-FFF2-40B4-BE49-F238E27FC236}">
                    <a16:creationId xmlns:a16="http://schemas.microsoft.com/office/drawing/2014/main" id="{FE594548-721F-1E44-0713-5AD2E70E3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537" y="2578625"/>
                <a:ext cx="488138" cy="42626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Αριστερό άγκιστρο 13">
            <a:extLst>
              <a:ext uri="{FF2B5EF4-FFF2-40B4-BE49-F238E27FC236}">
                <a16:creationId xmlns:a16="http://schemas.microsoft.com/office/drawing/2014/main" id="{058F4EB5-044C-D30E-99FC-9854287D6877}"/>
              </a:ext>
            </a:extLst>
          </p:cNvPr>
          <p:cNvSpPr/>
          <p:nvPr/>
        </p:nvSpPr>
        <p:spPr>
          <a:xfrm rot="16200000">
            <a:off x="4399131" y="103023"/>
            <a:ext cx="426260" cy="6276998"/>
          </a:xfrm>
          <a:prstGeom prst="leftBrace">
            <a:avLst>
              <a:gd name="adj1" fmla="val 8333"/>
              <a:gd name="adj2" fmla="val 49426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5" name="Google Shape;151;p28">
            <a:extLst>
              <a:ext uri="{FF2B5EF4-FFF2-40B4-BE49-F238E27FC236}">
                <a16:creationId xmlns:a16="http://schemas.microsoft.com/office/drawing/2014/main" id="{1B55642E-252D-6F69-8034-B8913B8FB2EA}"/>
              </a:ext>
            </a:extLst>
          </p:cNvPr>
          <p:cNvSpPr txBox="1">
            <a:spLocks/>
          </p:cNvSpPr>
          <p:nvPr/>
        </p:nvSpPr>
        <p:spPr>
          <a:xfrm>
            <a:off x="3924820" y="3324612"/>
            <a:ext cx="1294360" cy="546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Integers</a:t>
            </a:r>
          </a:p>
        </p:txBody>
      </p:sp>
      <p:cxnSp>
        <p:nvCxnSpPr>
          <p:cNvPr id="17" name="Ευθύγραμμο βέλος σύνδεσης 16">
            <a:extLst>
              <a:ext uri="{FF2B5EF4-FFF2-40B4-BE49-F238E27FC236}">
                <a16:creationId xmlns:a16="http://schemas.microsoft.com/office/drawing/2014/main" id="{02D52F9D-72AB-A316-60E3-401CFB1F7184}"/>
              </a:ext>
            </a:extLst>
          </p:cNvPr>
          <p:cNvCxnSpPr>
            <a:cxnSpLocks/>
          </p:cNvCxnSpPr>
          <p:nvPr/>
        </p:nvCxnSpPr>
        <p:spPr>
          <a:xfrm>
            <a:off x="3182244" y="2241312"/>
            <a:ext cx="0" cy="33043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Ορθογώνιο 1">
                <a:extLst>
                  <a:ext uri="{FF2B5EF4-FFF2-40B4-BE49-F238E27FC236}">
                    <a16:creationId xmlns:a16="http://schemas.microsoft.com/office/drawing/2014/main" id="{D883E4D8-F259-DF93-53FE-48B6F722D80B}"/>
                  </a:ext>
                </a:extLst>
              </p:cNvPr>
              <p:cNvSpPr/>
              <p:nvPr/>
            </p:nvSpPr>
            <p:spPr>
              <a:xfrm>
                <a:off x="1473761" y="2578625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2" name="Ορθογώνιο 1">
                <a:extLst>
                  <a:ext uri="{FF2B5EF4-FFF2-40B4-BE49-F238E27FC236}">
                    <a16:creationId xmlns:a16="http://schemas.microsoft.com/office/drawing/2014/main" id="{D883E4D8-F259-DF93-53FE-48B6F722D8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761" y="2578625"/>
                <a:ext cx="488138" cy="42626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Ορθογώνιο 7">
                <a:extLst>
                  <a:ext uri="{FF2B5EF4-FFF2-40B4-BE49-F238E27FC236}">
                    <a16:creationId xmlns:a16="http://schemas.microsoft.com/office/drawing/2014/main" id="{8225309E-5A8D-D471-BB15-DCBA3AECB99D}"/>
                  </a:ext>
                </a:extLst>
              </p:cNvPr>
              <p:cNvSpPr/>
              <p:nvPr/>
            </p:nvSpPr>
            <p:spPr>
              <a:xfrm>
                <a:off x="1961899" y="2578625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8" name="Ορθογώνιο 7">
                <a:extLst>
                  <a:ext uri="{FF2B5EF4-FFF2-40B4-BE49-F238E27FC236}">
                    <a16:creationId xmlns:a16="http://schemas.microsoft.com/office/drawing/2014/main" id="{8225309E-5A8D-D471-BB15-DCBA3AECB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899" y="2578625"/>
                <a:ext cx="488138" cy="42626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Ορθογώνιο 21">
                <a:extLst>
                  <a:ext uri="{FF2B5EF4-FFF2-40B4-BE49-F238E27FC236}">
                    <a16:creationId xmlns:a16="http://schemas.microsoft.com/office/drawing/2014/main" id="{A7191396-5B73-3E81-AF22-66A5190BD28E}"/>
                  </a:ext>
                </a:extLst>
              </p:cNvPr>
              <p:cNvSpPr/>
              <p:nvPr/>
            </p:nvSpPr>
            <p:spPr>
              <a:xfrm>
                <a:off x="5701954" y="1407211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22" name="Ορθογώνιο 21">
                <a:extLst>
                  <a:ext uri="{FF2B5EF4-FFF2-40B4-BE49-F238E27FC236}">
                    <a16:creationId xmlns:a16="http://schemas.microsoft.com/office/drawing/2014/main" id="{A7191396-5B73-3E81-AF22-66A5190BD2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954" y="1407211"/>
                <a:ext cx="488138" cy="42626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Ορθογώνιο 22">
                <a:extLst>
                  <a:ext uri="{FF2B5EF4-FFF2-40B4-BE49-F238E27FC236}">
                    <a16:creationId xmlns:a16="http://schemas.microsoft.com/office/drawing/2014/main" id="{3F113CD7-DCD8-81A2-7F51-A0CD1A44F5CB}"/>
                  </a:ext>
                </a:extLst>
              </p:cNvPr>
              <p:cNvSpPr/>
              <p:nvPr/>
            </p:nvSpPr>
            <p:spPr>
              <a:xfrm>
                <a:off x="7303051" y="1406038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23" name="Ορθογώνιο 22">
                <a:extLst>
                  <a:ext uri="{FF2B5EF4-FFF2-40B4-BE49-F238E27FC236}">
                    <a16:creationId xmlns:a16="http://schemas.microsoft.com/office/drawing/2014/main" id="{3F113CD7-DCD8-81A2-7F51-A0CD1A44F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051" y="1406038"/>
                <a:ext cx="488138" cy="42626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Ορθογώνιο 23">
                <a:extLst>
                  <a:ext uri="{FF2B5EF4-FFF2-40B4-BE49-F238E27FC236}">
                    <a16:creationId xmlns:a16="http://schemas.microsoft.com/office/drawing/2014/main" id="{E466D55D-9B42-2F95-B861-9A82E4093815}"/>
                  </a:ext>
                </a:extLst>
              </p:cNvPr>
              <p:cNvSpPr/>
              <p:nvPr/>
            </p:nvSpPr>
            <p:spPr>
              <a:xfrm>
                <a:off x="6798136" y="1407211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24" name="Ορθογώνιο 23">
                <a:extLst>
                  <a:ext uri="{FF2B5EF4-FFF2-40B4-BE49-F238E27FC236}">
                    <a16:creationId xmlns:a16="http://schemas.microsoft.com/office/drawing/2014/main" id="{E466D55D-9B42-2F95-B861-9A82E40938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136" y="1407211"/>
                <a:ext cx="488138" cy="42626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Ορθογώνιο 24">
                <a:extLst>
                  <a:ext uri="{FF2B5EF4-FFF2-40B4-BE49-F238E27FC236}">
                    <a16:creationId xmlns:a16="http://schemas.microsoft.com/office/drawing/2014/main" id="{70703946-78FA-5B59-D0CB-FA25B793BAAC}"/>
                  </a:ext>
                </a:extLst>
              </p:cNvPr>
              <p:cNvSpPr/>
              <p:nvPr/>
            </p:nvSpPr>
            <p:spPr>
              <a:xfrm>
                <a:off x="6196967" y="1407211"/>
                <a:ext cx="584392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25" name="Ορθογώνιο 24">
                <a:extLst>
                  <a:ext uri="{FF2B5EF4-FFF2-40B4-BE49-F238E27FC236}">
                    <a16:creationId xmlns:a16="http://schemas.microsoft.com/office/drawing/2014/main" id="{70703946-78FA-5B59-D0CB-FA25B793B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967" y="1407211"/>
                <a:ext cx="584392" cy="426261"/>
              </a:xfrm>
              <a:prstGeom prst="rect">
                <a:avLst/>
              </a:prstGeom>
              <a:blipFill>
                <a:blip r:embed="rId18"/>
                <a:stretch>
                  <a:fillRect l="-101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Ορθογώνιο 25">
                <a:extLst>
                  <a:ext uri="{FF2B5EF4-FFF2-40B4-BE49-F238E27FC236}">
                    <a16:creationId xmlns:a16="http://schemas.microsoft.com/office/drawing/2014/main" id="{A8387667-8949-FFA1-16CC-195D109F60E9}"/>
                  </a:ext>
                </a:extLst>
              </p:cNvPr>
              <p:cNvSpPr/>
              <p:nvPr/>
            </p:nvSpPr>
            <p:spPr>
              <a:xfrm>
                <a:off x="4732553" y="1407211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26" name="Ορθογώνιο 25">
                <a:extLst>
                  <a:ext uri="{FF2B5EF4-FFF2-40B4-BE49-F238E27FC236}">
                    <a16:creationId xmlns:a16="http://schemas.microsoft.com/office/drawing/2014/main" id="{A8387667-8949-FFA1-16CC-195D109F60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553" y="1407211"/>
                <a:ext cx="488138" cy="42626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Ορθογώνιο 26">
                <a:extLst>
                  <a:ext uri="{FF2B5EF4-FFF2-40B4-BE49-F238E27FC236}">
                    <a16:creationId xmlns:a16="http://schemas.microsoft.com/office/drawing/2014/main" id="{59E749C8-07B0-30B0-B126-2533D6B4376F}"/>
                  </a:ext>
                </a:extLst>
              </p:cNvPr>
              <p:cNvSpPr/>
              <p:nvPr/>
            </p:nvSpPr>
            <p:spPr>
              <a:xfrm>
                <a:off x="5220691" y="1407211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27" name="Ορθογώνιο 26">
                <a:extLst>
                  <a:ext uri="{FF2B5EF4-FFF2-40B4-BE49-F238E27FC236}">
                    <a16:creationId xmlns:a16="http://schemas.microsoft.com/office/drawing/2014/main" id="{59E749C8-07B0-30B0-B126-2533D6B437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691" y="1407211"/>
                <a:ext cx="488138" cy="42626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Google Shape;151;p28">
                <a:extLst>
                  <a:ext uri="{FF2B5EF4-FFF2-40B4-BE49-F238E27FC236}">
                    <a16:creationId xmlns:a16="http://schemas.microsoft.com/office/drawing/2014/main" id="{65CE6829-EC95-BC03-EE2A-C77FFBC7CE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6417" y="1291782"/>
                <a:ext cx="3536682" cy="5463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400" b="0" i="0" u="none" strike="noStrike" cap="non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 marL="0" indent="0"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tx1">
                        <a:lumMod val="10000"/>
                      </a:schemeClr>
                    </a:solidFill>
                  </a:rPr>
                  <a:t>Predefined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 smtClean="0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10000"/>
                      </a:schemeClr>
                    </a:solidFill>
                  </a:rPr>
                  <a:t>Order array :</a:t>
                </a:r>
              </a:p>
            </p:txBody>
          </p:sp>
        </mc:Choice>
        <mc:Fallback xmlns="">
          <p:sp>
            <p:nvSpPr>
              <p:cNvPr id="30" name="Google Shape;151;p28">
                <a:extLst>
                  <a:ext uri="{FF2B5EF4-FFF2-40B4-BE49-F238E27FC236}">
                    <a16:creationId xmlns:a16="http://schemas.microsoft.com/office/drawing/2014/main" id="{65CE6829-EC95-BC03-EE2A-C77FFBC7C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417" y="1291782"/>
                <a:ext cx="3536682" cy="546364"/>
              </a:xfrm>
              <a:prstGeom prst="rect">
                <a:avLst/>
              </a:prstGeom>
              <a:blipFill>
                <a:blip r:embed="rId21"/>
                <a:stretch>
                  <a:fillRect l="-1721" r="-861" b="-1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Ευθύγραμμο βέλος σύνδεσης 30">
            <a:extLst>
              <a:ext uri="{FF2B5EF4-FFF2-40B4-BE49-F238E27FC236}">
                <a16:creationId xmlns:a16="http://schemas.microsoft.com/office/drawing/2014/main" id="{FD1B8E49-F273-65A0-4276-4BE40B5D30A9}"/>
              </a:ext>
            </a:extLst>
          </p:cNvPr>
          <p:cNvCxnSpPr>
            <a:cxnSpLocks/>
          </p:cNvCxnSpPr>
          <p:nvPr/>
        </p:nvCxnSpPr>
        <p:spPr>
          <a:xfrm>
            <a:off x="7532850" y="1075600"/>
            <a:ext cx="0" cy="33043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5127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4EE808D3-B4A9-D524-2C33-CB8E671C1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BE0B460A-72B2-501A-E985-C8932BE730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580" y="324896"/>
            <a:ext cx="8382000" cy="47339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>
                <a:latin typeface="Montserrat" panose="00000500000000000000" pitchFamily="2" charset="0"/>
              </a:rPr>
              <a:t>Branch &amp; Bound: </a:t>
            </a:r>
            <a:r>
              <a:rPr lang="en-US" sz="2400" dirty="0"/>
              <a:t>Variable order - Predefined Order</a:t>
            </a:r>
            <a:br>
              <a:rPr lang="en-US" sz="2400" dirty="0">
                <a:latin typeface="Montserrat" panose="00000500000000000000" pitchFamily="2" charset="0"/>
              </a:rPr>
            </a:br>
            <a:endParaRPr lang="en-US" sz="2400" dirty="0"/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C5C49319-5D47-1C6C-CFF8-1E5ED6FEEC56}"/>
              </a:ext>
            </a:extLst>
          </p:cNvPr>
          <p:cNvGrpSpPr/>
          <p:nvPr/>
        </p:nvGrpSpPr>
        <p:grpSpPr>
          <a:xfrm>
            <a:off x="1611150" y="719271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089E313D-7E9D-0DF8-6E20-3E271D5454E8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B1E10B8E-5DDC-5FEF-6D5B-DAC87D43D55A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3F21DFAB-4169-328D-234E-5CB2C253B980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F37AB3EC-41F7-06C1-E7AC-0AB99BCD28EB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9D5AB035-6E24-7FC4-2EA8-312F46CA2CEC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31">
            <a:extLst>
              <a:ext uri="{FF2B5EF4-FFF2-40B4-BE49-F238E27FC236}">
                <a16:creationId xmlns:a16="http://schemas.microsoft.com/office/drawing/2014/main" id="{36E68AAE-DB1E-6BA7-D8D5-7C9395DA12DC}"/>
              </a:ext>
            </a:extLst>
          </p:cNvPr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AD2DD242-99E6-EF7F-E071-03DA5EBD4D6C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E582202E-DFDF-C47C-C753-E4BDC32CDB49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C6843965-42CA-3BCC-95C0-B77E9E464429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54877154-2E65-37C4-764F-8B64E350A207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Ορθογώνιο 2">
                <a:extLst>
                  <a:ext uri="{FF2B5EF4-FFF2-40B4-BE49-F238E27FC236}">
                    <a16:creationId xmlns:a16="http://schemas.microsoft.com/office/drawing/2014/main" id="{DF526664-985A-A451-A1E7-E46DB205B4FD}"/>
                  </a:ext>
                </a:extLst>
              </p:cNvPr>
              <p:cNvSpPr/>
              <p:nvPr/>
            </p:nvSpPr>
            <p:spPr>
              <a:xfrm>
                <a:off x="2436287" y="3025514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3" name="Ορθογώνιο 2">
                <a:extLst>
                  <a:ext uri="{FF2B5EF4-FFF2-40B4-BE49-F238E27FC236}">
                    <a16:creationId xmlns:a16="http://schemas.microsoft.com/office/drawing/2014/main" id="{DF526664-985A-A451-A1E7-E46DB205B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287" y="3025514"/>
                <a:ext cx="488138" cy="4262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Ορθογώνιο 3">
                <a:extLst>
                  <a:ext uri="{FF2B5EF4-FFF2-40B4-BE49-F238E27FC236}">
                    <a16:creationId xmlns:a16="http://schemas.microsoft.com/office/drawing/2014/main" id="{BF75C477-A9FC-92C6-DAE9-2FB012D15E45}"/>
                  </a:ext>
                </a:extLst>
              </p:cNvPr>
              <p:cNvSpPr/>
              <p:nvPr/>
            </p:nvSpPr>
            <p:spPr>
              <a:xfrm>
                <a:off x="2924425" y="3025514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4" name="Ορθογώνιο 3">
                <a:extLst>
                  <a:ext uri="{FF2B5EF4-FFF2-40B4-BE49-F238E27FC236}">
                    <a16:creationId xmlns:a16="http://schemas.microsoft.com/office/drawing/2014/main" id="{BF75C477-A9FC-92C6-DAE9-2FB012D15E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425" y="3025514"/>
                <a:ext cx="488138" cy="4262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Ορθογώνιο 4">
                <a:extLst>
                  <a:ext uri="{FF2B5EF4-FFF2-40B4-BE49-F238E27FC236}">
                    <a16:creationId xmlns:a16="http://schemas.microsoft.com/office/drawing/2014/main" id="{F7C04ACA-9DA5-F4B1-67AD-12073EA24007}"/>
                  </a:ext>
                </a:extLst>
              </p:cNvPr>
              <p:cNvSpPr/>
              <p:nvPr/>
            </p:nvSpPr>
            <p:spPr>
              <a:xfrm>
                <a:off x="3412563" y="3025514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5" name="Ορθογώνιο 4">
                <a:extLst>
                  <a:ext uri="{FF2B5EF4-FFF2-40B4-BE49-F238E27FC236}">
                    <a16:creationId xmlns:a16="http://schemas.microsoft.com/office/drawing/2014/main" id="{F7C04ACA-9DA5-F4B1-67AD-12073EA240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563" y="3025514"/>
                <a:ext cx="488138" cy="4262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Ορθογώνιο 5">
                <a:extLst>
                  <a:ext uri="{FF2B5EF4-FFF2-40B4-BE49-F238E27FC236}">
                    <a16:creationId xmlns:a16="http://schemas.microsoft.com/office/drawing/2014/main" id="{02245944-B46B-C4E2-486F-40CC6168F8B2}"/>
                  </a:ext>
                </a:extLst>
              </p:cNvPr>
              <p:cNvSpPr/>
              <p:nvPr/>
            </p:nvSpPr>
            <p:spPr>
              <a:xfrm>
                <a:off x="3900701" y="3025514"/>
                <a:ext cx="584392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6" name="Ορθογώνιο 5">
                <a:extLst>
                  <a:ext uri="{FF2B5EF4-FFF2-40B4-BE49-F238E27FC236}">
                    <a16:creationId xmlns:a16="http://schemas.microsoft.com/office/drawing/2014/main" id="{02245944-B46B-C4E2-486F-40CC6168F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701" y="3025514"/>
                <a:ext cx="584392" cy="4262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Ορθογώνιο 6">
                <a:extLst>
                  <a:ext uri="{FF2B5EF4-FFF2-40B4-BE49-F238E27FC236}">
                    <a16:creationId xmlns:a16="http://schemas.microsoft.com/office/drawing/2014/main" id="{01FAC7AF-93A2-2CC3-9DAA-EA16C3BB1D50}"/>
                  </a:ext>
                </a:extLst>
              </p:cNvPr>
              <p:cNvSpPr/>
              <p:nvPr/>
            </p:nvSpPr>
            <p:spPr>
              <a:xfrm>
                <a:off x="4485093" y="3025514"/>
                <a:ext cx="488138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Ορθογώνιο 6">
                <a:extLst>
                  <a:ext uri="{FF2B5EF4-FFF2-40B4-BE49-F238E27FC236}">
                    <a16:creationId xmlns:a16="http://schemas.microsoft.com/office/drawing/2014/main" id="{01FAC7AF-93A2-2CC3-9DAA-EA16C3BB1D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093" y="3025514"/>
                <a:ext cx="488138" cy="4262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Ορθογώνιο 8">
                <a:extLst>
                  <a:ext uri="{FF2B5EF4-FFF2-40B4-BE49-F238E27FC236}">
                    <a16:creationId xmlns:a16="http://schemas.microsoft.com/office/drawing/2014/main" id="{8E9007B3-E33A-0A2B-F48D-77623C4ED808}"/>
                  </a:ext>
                </a:extLst>
              </p:cNvPr>
              <p:cNvSpPr/>
              <p:nvPr/>
            </p:nvSpPr>
            <p:spPr>
              <a:xfrm>
                <a:off x="4973231" y="3025514"/>
                <a:ext cx="488138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Ορθογώνιο 8">
                <a:extLst>
                  <a:ext uri="{FF2B5EF4-FFF2-40B4-BE49-F238E27FC236}">
                    <a16:creationId xmlns:a16="http://schemas.microsoft.com/office/drawing/2014/main" id="{8E9007B3-E33A-0A2B-F48D-77623C4ED8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231" y="3025514"/>
                <a:ext cx="488138" cy="4262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Ορθογώνιο 9">
                <a:extLst>
                  <a:ext uri="{FF2B5EF4-FFF2-40B4-BE49-F238E27FC236}">
                    <a16:creationId xmlns:a16="http://schemas.microsoft.com/office/drawing/2014/main" id="{F5864256-DAAF-100E-1A50-AB9BA9FD7C96}"/>
                  </a:ext>
                </a:extLst>
              </p:cNvPr>
              <p:cNvSpPr/>
              <p:nvPr/>
            </p:nvSpPr>
            <p:spPr>
              <a:xfrm>
                <a:off x="5461369" y="3025514"/>
                <a:ext cx="488138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Ορθογώνιο 9">
                <a:extLst>
                  <a:ext uri="{FF2B5EF4-FFF2-40B4-BE49-F238E27FC236}">
                    <a16:creationId xmlns:a16="http://schemas.microsoft.com/office/drawing/2014/main" id="{F5864256-DAAF-100E-1A50-AB9BA9FD7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369" y="3025514"/>
                <a:ext cx="488138" cy="4262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Ορθογώνιο 10">
                <a:extLst>
                  <a:ext uri="{FF2B5EF4-FFF2-40B4-BE49-F238E27FC236}">
                    <a16:creationId xmlns:a16="http://schemas.microsoft.com/office/drawing/2014/main" id="{5DE0D917-9CA8-C0AE-5EE6-8578DE2617D3}"/>
                  </a:ext>
                </a:extLst>
              </p:cNvPr>
              <p:cNvSpPr/>
              <p:nvPr/>
            </p:nvSpPr>
            <p:spPr>
              <a:xfrm>
                <a:off x="5949507" y="3025514"/>
                <a:ext cx="488138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Ορθογώνιο 10">
                <a:extLst>
                  <a:ext uri="{FF2B5EF4-FFF2-40B4-BE49-F238E27FC236}">
                    <a16:creationId xmlns:a16="http://schemas.microsoft.com/office/drawing/2014/main" id="{5DE0D917-9CA8-C0AE-5EE6-8578DE261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507" y="3025514"/>
                <a:ext cx="488138" cy="4262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Ορθογώνιο 11">
                <a:extLst>
                  <a:ext uri="{FF2B5EF4-FFF2-40B4-BE49-F238E27FC236}">
                    <a16:creationId xmlns:a16="http://schemas.microsoft.com/office/drawing/2014/main" id="{D3D919B3-D4CB-5FCB-3F61-FA01D1367AB4}"/>
                  </a:ext>
                </a:extLst>
              </p:cNvPr>
              <p:cNvSpPr/>
              <p:nvPr/>
            </p:nvSpPr>
            <p:spPr>
              <a:xfrm>
                <a:off x="6451395" y="3025514"/>
                <a:ext cx="1295517" cy="426261"/>
              </a:xfrm>
              <a:prstGeom prst="rect">
                <a:avLst/>
              </a:prstGeom>
              <a:ln>
                <a:solidFill>
                  <a:schemeClr val="tx1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</m:oMath>
                  </m:oMathPara>
                </a14:m>
                <a:endParaRPr lang="el-GR" sz="1600" dirty="0">
                  <a:solidFill>
                    <a:schemeClr val="tx1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Ορθογώνιο 11">
                <a:extLst>
                  <a:ext uri="{FF2B5EF4-FFF2-40B4-BE49-F238E27FC236}">
                    <a16:creationId xmlns:a16="http://schemas.microsoft.com/office/drawing/2014/main" id="{D3D919B3-D4CB-5FCB-3F61-FA01D1367A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395" y="3025514"/>
                <a:ext cx="1295517" cy="4262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Ορθογώνιο 12">
                <a:extLst>
                  <a:ext uri="{FF2B5EF4-FFF2-40B4-BE49-F238E27FC236}">
                    <a16:creationId xmlns:a16="http://schemas.microsoft.com/office/drawing/2014/main" id="{5338FD24-177F-07C5-C276-6F1F236BBDAF}"/>
                  </a:ext>
                </a:extLst>
              </p:cNvPr>
              <p:cNvSpPr/>
              <p:nvPr/>
            </p:nvSpPr>
            <p:spPr>
              <a:xfrm>
                <a:off x="7760662" y="3025514"/>
                <a:ext cx="488138" cy="426261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l-GR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Ορθογώνιο 12">
                <a:extLst>
                  <a:ext uri="{FF2B5EF4-FFF2-40B4-BE49-F238E27FC236}">
                    <a16:creationId xmlns:a16="http://schemas.microsoft.com/office/drawing/2014/main" id="{5338FD24-177F-07C5-C276-6F1F236BB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662" y="3025514"/>
                <a:ext cx="488138" cy="42626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Αριστερό άγκιστρο 13">
            <a:extLst>
              <a:ext uri="{FF2B5EF4-FFF2-40B4-BE49-F238E27FC236}">
                <a16:creationId xmlns:a16="http://schemas.microsoft.com/office/drawing/2014/main" id="{5FC71F79-C5BA-2C04-C4A3-D1C4B3204143}"/>
              </a:ext>
            </a:extLst>
          </p:cNvPr>
          <p:cNvSpPr/>
          <p:nvPr/>
        </p:nvSpPr>
        <p:spPr>
          <a:xfrm rot="16200000">
            <a:off x="4392256" y="549912"/>
            <a:ext cx="426260" cy="6276998"/>
          </a:xfrm>
          <a:prstGeom prst="leftBrace">
            <a:avLst>
              <a:gd name="adj1" fmla="val 8333"/>
              <a:gd name="adj2" fmla="val 49426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5" name="Google Shape;151;p28">
            <a:extLst>
              <a:ext uri="{FF2B5EF4-FFF2-40B4-BE49-F238E27FC236}">
                <a16:creationId xmlns:a16="http://schemas.microsoft.com/office/drawing/2014/main" id="{67B3506A-5E87-017A-8F86-38573B5B3A3A}"/>
              </a:ext>
            </a:extLst>
          </p:cNvPr>
          <p:cNvSpPr txBox="1">
            <a:spLocks/>
          </p:cNvSpPr>
          <p:nvPr/>
        </p:nvSpPr>
        <p:spPr>
          <a:xfrm>
            <a:off x="3917945" y="3771501"/>
            <a:ext cx="1295871" cy="546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Integers</a:t>
            </a:r>
          </a:p>
        </p:txBody>
      </p:sp>
      <p:cxnSp>
        <p:nvCxnSpPr>
          <p:cNvPr id="17" name="Ευθύγραμμο βέλος σύνδεσης 16">
            <a:extLst>
              <a:ext uri="{FF2B5EF4-FFF2-40B4-BE49-F238E27FC236}">
                <a16:creationId xmlns:a16="http://schemas.microsoft.com/office/drawing/2014/main" id="{CB026918-B131-F2D2-5FFE-14F15547B6F7}"/>
              </a:ext>
            </a:extLst>
          </p:cNvPr>
          <p:cNvCxnSpPr>
            <a:cxnSpLocks/>
          </p:cNvCxnSpPr>
          <p:nvPr/>
        </p:nvCxnSpPr>
        <p:spPr>
          <a:xfrm>
            <a:off x="4725678" y="2695076"/>
            <a:ext cx="0" cy="33043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Ορθογώνιο 1">
                <a:extLst>
                  <a:ext uri="{FF2B5EF4-FFF2-40B4-BE49-F238E27FC236}">
                    <a16:creationId xmlns:a16="http://schemas.microsoft.com/office/drawing/2014/main" id="{0ABCD691-39C2-F5C4-B907-C2E6CC2704B3}"/>
                  </a:ext>
                </a:extLst>
              </p:cNvPr>
              <p:cNvSpPr/>
              <p:nvPr/>
            </p:nvSpPr>
            <p:spPr>
              <a:xfrm>
                <a:off x="1466886" y="3025514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2" name="Ορθογώνιο 1">
                <a:extLst>
                  <a:ext uri="{FF2B5EF4-FFF2-40B4-BE49-F238E27FC236}">
                    <a16:creationId xmlns:a16="http://schemas.microsoft.com/office/drawing/2014/main" id="{0ABCD691-39C2-F5C4-B907-C2E6CC270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886" y="3025514"/>
                <a:ext cx="488138" cy="42626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Ορθογώνιο 7">
                <a:extLst>
                  <a:ext uri="{FF2B5EF4-FFF2-40B4-BE49-F238E27FC236}">
                    <a16:creationId xmlns:a16="http://schemas.microsoft.com/office/drawing/2014/main" id="{ECA63D19-01F3-BDFD-29CD-04D48AEF9A74}"/>
                  </a:ext>
                </a:extLst>
              </p:cNvPr>
              <p:cNvSpPr/>
              <p:nvPr/>
            </p:nvSpPr>
            <p:spPr>
              <a:xfrm>
                <a:off x="1955024" y="3025514"/>
                <a:ext cx="488138" cy="4262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8" name="Ορθογώνιο 7">
                <a:extLst>
                  <a:ext uri="{FF2B5EF4-FFF2-40B4-BE49-F238E27FC236}">
                    <a16:creationId xmlns:a16="http://schemas.microsoft.com/office/drawing/2014/main" id="{ECA63D19-01F3-BDFD-29CD-04D48AEF9A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024" y="3025514"/>
                <a:ext cx="488138" cy="42626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Google Shape;151;p28">
                <a:extLst>
                  <a:ext uri="{FF2B5EF4-FFF2-40B4-BE49-F238E27FC236}">
                    <a16:creationId xmlns:a16="http://schemas.microsoft.com/office/drawing/2014/main" id="{848C11F8-87BE-3EB5-A2A0-05E6C43047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4993" y="1018323"/>
                <a:ext cx="7814014" cy="11991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400" b="0" i="0" u="none" strike="noStrike" cap="non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 marL="0" indent="0"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Only 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 variable order is predefined.</a:t>
                </a:r>
              </a:p>
              <a:p>
                <a:pPr marL="0" indent="0">
                  <a:lnSpc>
                    <a:spcPct val="150000"/>
                  </a:lnSpc>
                </a:pP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600" i="1" smtClean="0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chemeClr val="tx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</a:rPr>
                  <a:t> variable selection follows the same approach as before, selecting the first fractional variable encountered.</a:t>
                </a:r>
              </a:p>
            </p:txBody>
          </p:sp>
        </mc:Choice>
        <mc:Fallback xmlns="">
          <p:sp>
            <p:nvSpPr>
              <p:cNvPr id="19" name="Google Shape;151;p28">
                <a:extLst>
                  <a:ext uri="{FF2B5EF4-FFF2-40B4-BE49-F238E27FC236}">
                    <a16:creationId xmlns:a16="http://schemas.microsoft.com/office/drawing/2014/main" id="{848C11F8-87BE-3EB5-A2A0-05E6C4304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93" y="1018323"/>
                <a:ext cx="7814014" cy="1199184"/>
              </a:xfrm>
              <a:prstGeom prst="rect">
                <a:avLst/>
              </a:prstGeom>
              <a:blipFill>
                <a:blip r:embed="rId15"/>
                <a:stretch>
                  <a:fillRect l="-390" b="-238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3495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3BAEF72D-412E-7DD7-8E55-A10AC8524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49CD699E-DF9B-8061-A3F2-190DE35D7E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580" y="324896"/>
            <a:ext cx="8382000" cy="47339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Branch &amp; Bound: </a:t>
            </a:r>
            <a:r>
              <a:rPr lang="en-US" dirty="0"/>
              <a:t>Heuristic Solution Pruning</a:t>
            </a:r>
            <a:br>
              <a:rPr lang="en-US" dirty="0">
                <a:latin typeface="Montserrat" panose="00000500000000000000" pitchFamily="2" charset="0"/>
              </a:rPr>
            </a:br>
            <a:endParaRPr lang="en-US" dirty="0"/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D0A83A26-C23F-DFC4-17E0-E6CA67076495}"/>
              </a:ext>
            </a:extLst>
          </p:cNvPr>
          <p:cNvGrpSpPr/>
          <p:nvPr/>
        </p:nvGrpSpPr>
        <p:grpSpPr>
          <a:xfrm>
            <a:off x="1611150" y="767396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96C569C0-9031-2E27-DD0C-30B92ABA5000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5E9694BC-37C3-DA9A-C0B4-AB7FD274EB39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CF9B15AC-4A48-36E3-4F0C-2B85CF4B19C3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8A9DDD03-6AC0-16A2-493D-82CF96349116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C915A1F3-CFB5-9C6D-D289-508E3944C90F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31">
            <a:extLst>
              <a:ext uri="{FF2B5EF4-FFF2-40B4-BE49-F238E27FC236}">
                <a16:creationId xmlns:a16="http://schemas.microsoft.com/office/drawing/2014/main" id="{DB94381A-4846-EEAE-5947-68FF33F11280}"/>
              </a:ext>
            </a:extLst>
          </p:cNvPr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5FC59A33-0573-5F1D-A395-A9D302345EC9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3CF7B9E4-4DA8-78CD-321F-E9EC6A955BE3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A7485F77-7856-C94C-74F4-9485983D6E84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9809C54B-B1A4-5F42-FC7C-1BE0554F4C36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51;p28">
            <a:extLst>
              <a:ext uri="{FF2B5EF4-FFF2-40B4-BE49-F238E27FC236}">
                <a16:creationId xmlns:a16="http://schemas.microsoft.com/office/drawing/2014/main" id="{D5375FDE-3759-6F7A-62E0-1391721B7681}"/>
              </a:ext>
            </a:extLst>
          </p:cNvPr>
          <p:cNvSpPr txBox="1">
            <a:spLocks/>
          </p:cNvSpPr>
          <p:nvPr/>
        </p:nvSpPr>
        <p:spPr>
          <a:xfrm>
            <a:off x="662028" y="1220238"/>
            <a:ext cx="8169552" cy="2432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10000"/>
                  </a:schemeClr>
                </a:solidFill>
              </a:rPr>
              <a:t>By applying a heuristic before starting the search, we can quickly identify a feasible solution. </a:t>
            </a:r>
          </a:p>
          <a:p>
            <a:pPr marL="0" indent="0">
              <a:lnSpc>
                <a:spcPct val="150000"/>
              </a:lnSpc>
            </a:pPr>
            <a:endParaRPr lang="en-US" sz="2000" dirty="0">
              <a:solidFill>
                <a:schemeClr val="tx1">
                  <a:lumMod val="10000"/>
                </a:schemeClr>
              </a:solidFill>
            </a:endParaRPr>
          </a:p>
          <a:p>
            <a:pPr marL="0" indent="0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10000"/>
                  </a:schemeClr>
                </a:solidFill>
              </a:rPr>
              <a:t>This allows us to prune branches of the search tree that are less promising, reducing the search space</a:t>
            </a:r>
          </a:p>
        </p:txBody>
      </p:sp>
    </p:spTree>
    <p:extLst>
      <p:ext uri="{BB962C8B-B14F-4D97-AF65-F5344CB8AC3E}">
        <p14:creationId xmlns:p14="http://schemas.microsoft.com/office/powerpoint/2010/main" val="5909985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B3DFF01A-8E31-319A-C94E-72C249A2F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C3968420-EB17-BA3E-3583-D9DB3998DF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580" y="324896"/>
            <a:ext cx="8382000" cy="47339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Branch &amp; Bound: </a:t>
            </a:r>
            <a:r>
              <a:rPr lang="en-US" dirty="0"/>
              <a:t>Heuristic Solution Pruning</a:t>
            </a:r>
            <a:br>
              <a:rPr lang="en-US" dirty="0">
                <a:latin typeface="Montserrat" panose="00000500000000000000" pitchFamily="2" charset="0"/>
              </a:rPr>
            </a:br>
            <a:endParaRPr lang="en-US" dirty="0"/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03103ECA-0D1C-6F95-5522-7D1E147E9AEA}"/>
              </a:ext>
            </a:extLst>
          </p:cNvPr>
          <p:cNvGrpSpPr/>
          <p:nvPr/>
        </p:nvGrpSpPr>
        <p:grpSpPr>
          <a:xfrm>
            <a:off x="1611150" y="767396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98CDCABD-63C0-60BE-8B80-386D22195162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43B0194D-D04D-8BDB-D14C-EFF717CA42B8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17F86103-B433-FE54-5320-C0A8285D5EF6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7D99E8B6-F5A8-47AD-75C5-33FFCD7EBA4F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6B8F68F2-A543-3281-2054-4303B288B77F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51;p28">
            <a:extLst>
              <a:ext uri="{FF2B5EF4-FFF2-40B4-BE49-F238E27FC236}">
                <a16:creationId xmlns:a16="http://schemas.microsoft.com/office/drawing/2014/main" id="{6B619CA0-3991-D819-62E0-07A16079953D}"/>
              </a:ext>
            </a:extLst>
          </p:cNvPr>
          <p:cNvSpPr txBox="1">
            <a:spLocks/>
          </p:cNvSpPr>
          <p:nvPr/>
        </p:nvSpPr>
        <p:spPr>
          <a:xfrm>
            <a:off x="605017" y="1012804"/>
            <a:ext cx="7803338" cy="108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10000"/>
                  </a:schemeClr>
                </a:solidFill>
              </a:rPr>
              <a:t>If the random heuristic estimates the cost of a feasible solution as A, any branch with a value less than A will be immediately pruned.</a:t>
            </a:r>
          </a:p>
        </p:txBody>
      </p:sp>
      <p:sp>
        <p:nvSpPr>
          <p:cNvPr id="2" name="Οβάλ 1">
            <a:extLst>
              <a:ext uri="{FF2B5EF4-FFF2-40B4-BE49-F238E27FC236}">
                <a16:creationId xmlns:a16="http://schemas.microsoft.com/office/drawing/2014/main" id="{E9440880-BCDD-6A1B-A55B-5A2CE8EAA6B8}"/>
              </a:ext>
            </a:extLst>
          </p:cNvPr>
          <p:cNvSpPr/>
          <p:nvPr/>
        </p:nvSpPr>
        <p:spPr>
          <a:xfrm>
            <a:off x="4290404" y="2547024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800" dirty="0">
              <a:solidFill>
                <a:srgbClr val="4E5EA3"/>
              </a:solidFill>
            </a:endParaRPr>
          </a:p>
        </p:txBody>
      </p:sp>
      <p:cxnSp>
        <p:nvCxnSpPr>
          <p:cNvPr id="3" name="Ευθύγραμμο βέλος σύνδεσης 2">
            <a:extLst>
              <a:ext uri="{FF2B5EF4-FFF2-40B4-BE49-F238E27FC236}">
                <a16:creationId xmlns:a16="http://schemas.microsoft.com/office/drawing/2014/main" id="{D6EFB819-84E2-9318-C189-2C0BB93938A9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2460608" y="3024865"/>
            <a:ext cx="1912273" cy="325586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Ευθύγραμμο βέλος σύνδεσης 3">
            <a:extLst>
              <a:ext uri="{FF2B5EF4-FFF2-40B4-BE49-F238E27FC236}">
                <a16:creationId xmlns:a16="http://schemas.microsoft.com/office/drawing/2014/main" id="{60E2D4A5-FAC8-72A8-7D5C-837762310A9B}"/>
              </a:ext>
            </a:extLst>
          </p:cNvPr>
          <p:cNvCxnSpPr>
            <a:cxnSpLocks/>
            <a:stCxn id="2" idx="5"/>
            <a:endCxn id="8" idx="0"/>
          </p:cNvCxnSpPr>
          <p:nvPr/>
        </p:nvCxnSpPr>
        <p:spPr>
          <a:xfrm>
            <a:off x="4771118" y="3024865"/>
            <a:ext cx="2052422" cy="315494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E926BC-0961-819C-1572-D7193D17573E}"/>
                  </a:ext>
                </a:extLst>
              </p:cNvPr>
              <p:cNvSpPr txBox="1"/>
              <p:nvPr/>
            </p:nvSpPr>
            <p:spPr>
              <a:xfrm>
                <a:off x="3069207" y="2860876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E926BC-0961-819C-1572-D7193D175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207" y="2860876"/>
                <a:ext cx="822960" cy="307777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7FD0FE-E5FB-D460-A779-FF2C2C22DBC0}"/>
                  </a:ext>
                </a:extLst>
              </p:cNvPr>
              <p:cNvSpPr txBox="1"/>
              <p:nvPr/>
            </p:nvSpPr>
            <p:spPr>
              <a:xfrm>
                <a:off x="5251832" y="2774926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7FD0FE-E5FB-D460-A779-FF2C2C22D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832" y="2774926"/>
                <a:ext cx="822960" cy="30777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Οβάλ 6">
            <a:extLst>
              <a:ext uri="{FF2B5EF4-FFF2-40B4-BE49-F238E27FC236}">
                <a16:creationId xmlns:a16="http://schemas.microsoft.com/office/drawing/2014/main" id="{E97CB89B-A21E-C5C0-3FE0-B849C81E22F4}"/>
              </a:ext>
            </a:extLst>
          </p:cNvPr>
          <p:cNvSpPr/>
          <p:nvPr/>
        </p:nvSpPr>
        <p:spPr>
          <a:xfrm>
            <a:off x="2179012" y="3350451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sp>
        <p:nvSpPr>
          <p:cNvPr id="8" name="Οβάλ 7">
            <a:extLst>
              <a:ext uri="{FF2B5EF4-FFF2-40B4-BE49-F238E27FC236}">
                <a16:creationId xmlns:a16="http://schemas.microsoft.com/office/drawing/2014/main" id="{86555C8F-85A3-9B88-0BB3-725F85E97D88}"/>
              </a:ext>
            </a:extLst>
          </p:cNvPr>
          <p:cNvSpPr/>
          <p:nvPr/>
        </p:nvSpPr>
        <p:spPr>
          <a:xfrm>
            <a:off x="6541944" y="3340359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cxnSp>
        <p:nvCxnSpPr>
          <p:cNvPr id="9" name="Ευθύγραμμο βέλος σύνδεσης 8">
            <a:extLst>
              <a:ext uri="{FF2B5EF4-FFF2-40B4-BE49-F238E27FC236}">
                <a16:creationId xmlns:a16="http://schemas.microsoft.com/office/drawing/2014/main" id="{3EE1DF01-C46C-30D4-7CB1-2D8B712A6B06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6031082" y="3818200"/>
            <a:ext cx="593339" cy="242249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Ευθύγραμμο βέλος σύνδεσης 9">
            <a:extLst>
              <a:ext uri="{FF2B5EF4-FFF2-40B4-BE49-F238E27FC236}">
                <a16:creationId xmlns:a16="http://schemas.microsoft.com/office/drawing/2014/main" id="{5CE72DDA-49F6-D4EC-2432-E9EE98377FF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7022658" y="3818200"/>
            <a:ext cx="516290" cy="242249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5E0498-155F-1188-898E-141C1BE37592}"/>
                  </a:ext>
                </a:extLst>
              </p:cNvPr>
              <p:cNvSpPr txBox="1"/>
              <p:nvPr/>
            </p:nvSpPr>
            <p:spPr>
              <a:xfrm>
                <a:off x="5640747" y="3620271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5E0498-155F-1188-898E-141C1BE37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747" y="3620271"/>
                <a:ext cx="822960" cy="307777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512841-7E21-A93A-5F38-96F94D748DD0}"/>
                  </a:ext>
                </a:extLst>
              </p:cNvPr>
              <p:cNvSpPr txBox="1"/>
              <p:nvPr/>
            </p:nvSpPr>
            <p:spPr>
              <a:xfrm>
                <a:off x="7183372" y="3599075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512841-7E21-A93A-5F38-96F94D748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372" y="3599075"/>
                <a:ext cx="822960" cy="307777"/>
              </a:xfrm>
              <a:prstGeom prst="rect">
                <a:avLst/>
              </a:prstGeom>
              <a:blipFill>
                <a:blip r:embed="rId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Οβάλ 12">
            <a:extLst>
              <a:ext uri="{FF2B5EF4-FFF2-40B4-BE49-F238E27FC236}">
                <a16:creationId xmlns:a16="http://schemas.microsoft.com/office/drawing/2014/main" id="{9EB3E247-DFBC-B871-D4A9-C4786D4D7BFB}"/>
              </a:ext>
            </a:extLst>
          </p:cNvPr>
          <p:cNvSpPr/>
          <p:nvPr/>
        </p:nvSpPr>
        <p:spPr>
          <a:xfrm>
            <a:off x="5663312" y="4053591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sp>
        <p:nvSpPr>
          <p:cNvPr id="14" name="Οβάλ 13">
            <a:extLst>
              <a:ext uri="{FF2B5EF4-FFF2-40B4-BE49-F238E27FC236}">
                <a16:creationId xmlns:a16="http://schemas.microsoft.com/office/drawing/2014/main" id="{96587E3C-E060-089A-E32A-6268940B6AA5}"/>
              </a:ext>
            </a:extLst>
          </p:cNvPr>
          <p:cNvSpPr/>
          <p:nvPr/>
        </p:nvSpPr>
        <p:spPr>
          <a:xfrm>
            <a:off x="7373994" y="4046733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400C0D-B94D-6CF5-A008-DE89031805E8}"/>
                  </a:ext>
                </a:extLst>
              </p:cNvPr>
              <p:cNvSpPr txBox="1"/>
              <p:nvPr/>
            </p:nvSpPr>
            <p:spPr>
              <a:xfrm>
                <a:off x="6870960" y="3148218"/>
                <a:ext cx="16418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𝑂𝑏𝑗𝑉𝑎𝑙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400C0D-B94D-6CF5-A008-DE8903180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960" y="3148218"/>
                <a:ext cx="1641895" cy="307777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CE21CBC-5BF8-6D0F-F088-F1F1865F9583}"/>
                  </a:ext>
                </a:extLst>
              </p:cNvPr>
              <p:cNvSpPr txBox="1"/>
              <p:nvPr/>
            </p:nvSpPr>
            <p:spPr>
              <a:xfrm>
                <a:off x="605017" y="3455995"/>
                <a:ext cx="15739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𝑂𝑏𝑗𝑉𝑎𝑙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CE21CBC-5BF8-6D0F-F088-F1F1865F9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17" y="3455995"/>
                <a:ext cx="1573995" cy="307777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95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CED015D3-D365-D3C1-00B5-F05373A9F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3936AA39-7CFE-B3D8-24A0-66550C207C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5142" y="236210"/>
            <a:ext cx="827609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Description : Candidate locations</a:t>
            </a:r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C46700E7-3C8D-053B-7925-8C2337C74DC9}"/>
              </a:ext>
            </a:extLst>
          </p:cNvPr>
          <p:cNvGrpSpPr/>
          <p:nvPr/>
        </p:nvGrpSpPr>
        <p:grpSpPr>
          <a:xfrm>
            <a:off x="1611150" y="610478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6A54BC57-3F2D-DC7E-61CD-FFDB6603735E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7D24C2DC-AD4F-57A1-39C5-7312E5BAAE8C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E0B3DCE4-BF0D-724B-5F58-02C30AD6C5A7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EB796885-8236-ED65-B8BA-E165450A32A5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A928B9EF-1A5A-4A5D-4A0E-2AC904B8BC6C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Οβάλ 11">
            <a:extLst>
              <a:ext uri="{FF2B5EF4-FFF2-40B4-BE49-F238E27FC236}">
                <a16:creationId xmlns:a16="http://schemas.microsoft.com/office/drawing/2014/main" id="{B5387433-3DD0-3E9F-49DC-432ECE6952A9}"/>
              </a:ext>
            </a:extLst>
          </p:cNvPr>
          <p:cNvSpPr/>
          <p:nvPr/>
        </p:nvSpPr>
        <p:spPr>
          <a:xfrm>
            <a:off x="2652794" y="3194005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Google Shape;151;p28">
                <a:extLst>
                  <a:ext uri="{FF2B5EF4-FFF2-40B4-BE49-F238E27FC236}">
                    <a16:creationId xmlns:a16="http://schemas.microsoft.com/office/drawing/2014/main" id="{F4DA18D8-5308-A4FB-56EA-CAF7323BF7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7366" y="794816"/>
                <a:ext cx="7578300" cy="392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400" b="0" i="0" u="none" strike="noStrike" cap="non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 marL="0" indent="0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Out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possible locations we pick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candidate facility locations. (e.g.,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) </a:t>
                </a:r>
              </a:p>
            </p:txBody>
          </p:sp>
        </mc:Choice>
        <mc:Fallback xmlns="">
          <p:sp>
            <p:nvSpPr>
              <p:cNvPr id="32" name="Google Shape;151;p28">
                <a:extLst>
                  <a:ext uri="{FF2B5EF4-FFF2-40B4-BE49-F238E27FC236}">
                    <a16:creationId xmlns:a16="http://schemas.microsoft.com/office/drawing/2014/main" id="{F4DA18D8-5308-A4FB-56EA-CAF7323BF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66" y="794816"/>
                <a:ext cx="7578300" cy="392875"/>
              </a:xfrm>
              <a:prstGeom prst="rect">
                <a:avLst/>
              </a:prstGeom>
              <a:blipFill>
                <a:blip r:embed="rId3"/>
                <a:stretch>
                  <a:fillRect l="-241" b="-4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Οβάλ 32">
            <a:extLst>
              <a:ext uri="{FF2B5EF4-FFF2-40B4-BE49-F238E27FC236}">
                <a16:creationId xmlns:a16="http://schemas.microsoft.com/office/drawing/2014/main" id="{469C7F0A-6F7F-9793-AC94-A2DAB3C4E271}"/>
              </a:ext>
            </a:extLst>
          </p:cNvPr>
          <p:cNvSpPr/>
          <p:nvPr/>
        </p:nvSpPr>
        <p:spPr>
          <a:xfrm>
            <a:off x="2652794" y="4068771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l-GR" dirty="0"/>
          </a:p>
        </p:txBody>
      </p:sp>
      <p:sp>
        <p:nvSpPr>
          <p:cNvPr id="34" name="Οβάλ 33">
            <a:extLst>
              <a:ext uri="{FF2B5EF4-FFF2-40B4-BE49-F238E27FC236}">
                <a16:creationId xmlns:a16="http://schemas.microsoft.com/office/drawing/2014/main" id="{6A800A1E-9DA4-6286-26A5-84FB56B93B5A}"/>
              </a:ext>
            </a:extLst>
          </p:cNvPr>
          <p:cNvSpPr/>
          <p:nvPr/>
        </p:nvSpPr>
        <p:spPr>
          <a:xfrm>
            <a:off x="2652793" y="2319239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4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35" name="Οβάλ 34">
            <a:extLst>
              <a:ext uri="{FF2B5EF4-FFF2-40B4-BE49-F238E27FC236}">
                <a16:creationId xmlns:a16="http://schemas.microsoft.com/office/drawing/2014/main" id="{06354ADA-6B3E-D2F4-C807-3D5037259CE6}"/>
              </a:ext>
            </a:extLst>
          </p:cNvPr>
          <p:cNvSpPr/>
          <p:nvPr/>
        </p:nvSpPr>
        <p:spPr>
          <a:xfrm>
            <a:off x="2652793" y="1444473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40" name="Οβάλ 39">
            <a:extLst>
              <a:ext uri="{FF2B5EF4-FFF2-40B4-BE49-F238E27FC236}">
                <a16:creationId xmlns:a16="http://schemas.microsoft.com/office/drawing/2014/main" id="{B7569424-3961-5865-BAB2-0147BA7AFB5C}"/>
              </a:ext>
            </a:extLst>
          </p:cNvPr>
          <p:cNvSpPr/>
          <p:nvPr/>
        </p:nvSpPr>
        <p:spPr>
          <a:xfrm>
            <a:off x="4782711" y="3190494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10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41" name="Οβάλ 40">
            <a:extLst>
              <a:ext uri="{FF2B5EF4-FFF2-40B4-BE49-F238E27FC236}">
                <a16:creationId xmlns:a16="http://schemas.microsoft.com/office/drawing/2014/main" id="{BCA7E5A9-2AE0-364E-0A7F-35CEA5992F57}"/>
              </a:ext>
            </a:extLst>
          </p:cNvPr>
          <p:cNvSpPr/>
          <p:nvPr/>
        </p:nvSpPr>
        <p:spPr>
          <a:xfrm>
            <a:off x="3804655" y="4072282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  <a:endParaRPr lang="el-GR" dirty="0"/>
          </a:p>
        </p:txBody>
      </p:sp>
      <p:sp>
        <p:nvSpPr>
          <p:cNvPr id="42" name="Οβάλ 41">
            <a:extLst>
              <a:ext uri="{FF2B5EF4-FFF2-40B4-BE49-F238E27FC236}">
                <a16:creationId xmlns:a16="http://schemas.microsoft.com/office/drawing/2014/main" id="{8061535C-09D8-1766-5EA5-21AA7877C1AD}"/>
              </a:ext>
            </a:extLst>
          </p:cNvPr>
          <p:cNvSpPr/>
          <p:nvPr/>
        </p:nvSpPr>
        <p:spPr>
          <a:xfrm>
            <a:off x="3804654" y="2322750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5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43" name="Οβάλ 42">
            <a:extLst>
              <a:ext uri="{FF2B5EF4-FFF2-40B4-BE49-F238E27FC236}">
                <a16:creationId xmlns:a16="http://schemas.microsoft.com/office/drawing/2014/main" id="{D3A2ED1D-E941-D120-3965-E3B965F699BA}"/>
              </a:ext>
            </a:extLst>
          </p:cNvPr>
          <p:cNvSpPr/>
          <p:nvPr/>
        </p:nvSpPr>
        <p:spPr>
          <a:xfrm>
            <a:off x="3804654" y="1447984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44" name="Οβάλ 43">
            <a:extLst>
              <a:ext uri="{FF2B5EF4-FFF2-40B4-BE49-F238E27FC236}">
                <a16:creationId xmlns:a16="http://schemas.microsoft.com/office/drawing/2014/main" id="{671FBC86-2339-7469-81F1-D85014F940DB}"/>
              </a:ext>
            </a:extLst>
          </p:cNvPr>
          <p:cNvSpPr/>
          <p:nvPr/>
        </p:nvSpPr>
        <p:spPr>
          <a:xfrm>
            <a:off x="3804654" y="3197516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l-GR" dirty="0"/>
          </a:p>
        </p:txBody>
      </p:sp>
      <p:sp>
        <p:nvSpPr>
          <p:cNvPr id="45" name="Οβάλ 44">
            <a:extLst>
              <a:ext uri="{FF2B5EF4-FFF2-40B4-BE49-F238E27FC236}">
                <a16:creationId xmlns:a16="http://schemas.microsoft.com/office/drawing/2014/main" id="{DA45E68E-06DA-B4D5-ACA5-C3ECE0D36F7D}"/>
              </a:ext>
            </a:extLst>
          </p:cNvPr>
          <p:cNvSpPr/>
          <p:nvPr/>
        </p:nvSpPr>
        <p:spPr>
          <a:xfrm>
            <a:off x="4781108" y="4065260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  <a:endParaRPr lang="el-GR" dirty="0"/>
          </a:p>
        </p:txBody>
      </p:sp>
      <p:sp>
        <p:nvSpPr>
          <p:cNvPr id="46" name="Οβάλ 45">
            <a:extLst>
              <a:ext uri="{FF2B5EF4-FFF2-40B4-BE49-F238E27FC236}">
                <a16:creationId xmlns:a16="http://schemas.microsoft.com/office/drawing/2014/main" id="{B52D10A1-C015-857B-B580-4C9DEE8D7ADF}"/>
              </a:ext>
            </a:extLst>
          </p:cNvPr>
          <p:cNvSpPr/>
          <p:nvPr/>
        </p:nvSpPr>
        <p:spPr>
          <a:xfrm>
            <a:off x="4781107" y="2315728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l-GR" dirty="0"/>
          </a:p>
        </p:txBody>
      </p:sp>
      <p:sp>
        <p:nvSpPr>
          <p:cNvPr id="47" name="Οβάλ 46">
            <a:extLst>
              <a:ext uri="{FF2B5EF4-FFF2-40B4-BE49-F238E27FC236}">
                <a16:creationId xmlns:a16="http://schemas.microsoft.com/office/drawing/2014/main" id="{A92F2F63-0CBC-1A1E-3B69-7FDE053D9D37}"/>
              </a:ext>
            </a:extLst>
          </p:cNvPr>
          <p:cNvSpPr/>
          <p:nvPr/>
        </p:nvSpPr>
        <p:spPr>
          <a:xfrm>
            <a:off x="4781107" y="1440962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48" name="Οβάλ 47">
            <a:extLst>
              <a:ext uri="{FF2B5EF4-FFF2-40B4-BE49-F238E27FC236}">
                <a16:creationId xmlns:a16="http://schemas.microsoft.com/office/drawing/2014/main" id="{AF9D82A4-F2D5-E532-10A8-0E093AFF7C55}"/>
              </a:ext>
            </a:extLst>
          </p:cNvPr>
          <p:cNvSpPr/>
          <p:nvPr/>
        </p:nvSpPr>
        <p:spPr>
          <a:xfrm>
            <a:off x="5932969" y="3194005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l-GR" dirty="0"/>
          </a:p>
        </p:txBody>
      </p:sp>
      <p:sp>
        <p:nvSpPr>
          <p:cNvPr id="49" name="Οβάλ 48">
            <a:extLst>
              <a:ext uri="{FF2B5EF4-FFF2-40B4-BE49-F238E27FC236}">
                <a16:creationId xmlns:a16="http://schemas.microsoft.com/office/drawing/2014/main" id="{D1497330-2A18-068B-3167-90DEA9434D2B}"/>
              </a:ext>
            </a:extLst>
          </p:cNvPr>
          <p:cNvSpPr/>
          <p:nvPr/>
        </p:nvSpPr>
        <p:spPr>
          <a:xfrm>
            <a:off x="5932969" y="4068771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15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50" name="Οβάλ 49">
            <a:extLst>
              <a:ext uri="{FF2B5EF4-FFF2-40B4-BE49-F238E27FC236}">
                <a16:creationId xmlns:a16="http://schemas.microsoft.com/office/drawing/2014/main" id="{00131430-77B3-0E70-FFD3-3EB7D10AAE01}"/>
              </a:ext>
            </a:extLst>
          </p:cNvPr>
          <p:cNvSpPr/>
          <p:nvPr/>
        </p:nvSpPr>
        <p:spPr>
          <a:xfrm>
            <a:off x="5932968" y="2319239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l-GR" dirty="0"/>
          </a:p>
        </p:txBody>
      </p:sp>
      <p:sp>
        <p:nvSpPr>
          <p:cNvPr id="51" name="Οβάλ 50">
            <a:extLst>
              <a:ext uri="{FF2B5EF4-FFF2-40B4-BE49-F238E27FC236}">
                <a16:creationId xmlns:a16="http://schemas.microsoft.com/office/drawing/2014/main" id="{E3D5BC1D-2F52-0286-7ABB-8B33AD1C447B}"/>
              </a:ext>
            </a:extLst>
          </p:cNvPr>
          <p:cNvSpPr/>
          <p:nvPr/>
        </p:nvSpPr>
        <p:spPr>
          <a:xfrm>
            <a:off x="5932968" y="1444473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  <a:endParaRPr lang="el-G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3205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2BA085B4-9E70-57FD-AB0D-6367E853B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6FD383E0-C367-AD98-D935-94383FCA1D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580" y="324896"/>
            <a:ext cx="8382000" cy="47339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Branch &amp; Bound: </a:t>
            </a:r>
            <a:r>
              <a:rPr lang="en-US" dirty="0"/>
              <a:t>Heuristic Solution Pruning</a:t>
            </a:r>
            <a:br>
              <a:rPr lang="en-US" dirty="0">
                <a:latin typeface="Montserrat" panose="00000500000000000000" pitchFamily="2" charset="0"/>
              </a:rPr>
            </a:br>
            <a:endParaRPr lang="en-US" dirty="0"/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3F4D185A-26E8-AE89-2FD0-45F969AC404E}"/>
              </a:ext>
            </a:extLst>
          </p:cNvPr>
          <p:cNvGrpSpPr/>
          <p:nvPr/>
        </p:nvGrpSpPr>
        <p:grpSpPr>
          <a:xfrm>
            <a:off x="1611150" y="767396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8D13D6EF-CC7B-7171-EC71-F5DDAFE8E1E2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8FA21A07-B69F-E12C-E084-31BD0EF9C71A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59D1A45A-8271-B237-40FE-88A9DBBEB135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B7394775-A039-7B54-20DB-9C51FF0EE025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130AC010-6C29-86EC-330D-A5A9D27BD58C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51;p28">
            <a:extLst>
              <a:ext uri="{FF2B5EF4-FFF2-40B4-BE49-F238E27FC236}">
                <a16:creationId xmlns:a16="http://schemas.microsoft.com/office/drawing/2014/main" id="{06C3BA0D-73BD-8868-8DDA-373A05B7074C}"/>
              </a:ext>
            </a:extLst>
          </p:cNvPr>
          <p:cNvSpPr txBox="1">
            <a:spLocks/>
          </p:cNvSpPr>
          <p:nvPr/>
        </p:nvSpPr>
        <p:spPr>
          <a:xfrm>
            <a:off x="605017" y="1012804"/>
            <a:ext cx="7803338" cy="108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10000"/>
                  </a:schemeClr>
                </a:solidFill>
              </a:rPr>
              <a:t>If the random heuristic estimates the cost of a feasible solution as A, any branch with a value less than A will be immediately pruned.</a:t>
            </a:r>
          </a:p>
        </p:txBody>
      </p:sp>
      <p:sp>
        <p:nvSpPr>
          <p:cNvPr id="2" name="Οβάλ 1">
            <a:extLst>
              <a:ext uri="{FF2B5EF4-FFF2-40B4-BE49-F238E27FC236}">
                <a16:creationId xmlns:a16="http://schemas.microsoft.com/office/drawing/2014/main" id="{F22D8035-EBF1-D756-14B0-43EA456DADF2}"/>
              </a:ext>
            </a:extLst>
          </p:cNvPr>
          <p:cNvSpPr/>
          <p:nvPr/>
        </p:nvSpPr>
        <p:spPr>
          <a:xfrm>
            <a:off x="4290404" y="2547024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800" dirty="0">
              <a:solidFill>
                <a:srgbClr val="4E5EA3"/>
              </a:solidFill>
            </a:endParaRPr>
          </a:p>
        </p:txBody>
      </p:sp>
      <p:cxnSp>
        <p:nvCxnSpPr>
          <p:cNvPr id="3" name="Ευθύγραμμο βέλος σύνδεσης 2">
            <a:extLst>
              <a:ext uri="{FF2B5EF4-FFF2-40B4-BE49-F238E27FC236}">
                <a16:creationId xmlns:a16="http://schemas.microsoft.com/office/drawing/2014/main" id="{B292E81D-1FFC-F0E5-8958-49578C3A9497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2460608" y="3024865"/>
            <a:ext cx="1912273" cy="325586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Ευθύγραμμο βέλος σύνδεσης 3">
            <a:extLst>
              <a:ext uri="{FF2B5EF4-FFF2-40B4-BE49-F238E27FC236}">
                <a16:creationId xmlns:a16="http://schemas.microsoft.com/office/drawing/2014/main" id="{D83D95FB-146D-C05B-CC83-B7F7B85B1FEB}"/>
              </a:ext>
            </a:extLst>
          </p:cNvPr>
          <p:cNvCxnSpPr>
            <a:cxnSpLocks/>
            <a:stCxn id="2" idx="5"/>
            <a:endCxn id="8" idx="0"/>
          </p:cNvCxnSpPr>
          <p:nvPr/>
        </p:nvCxnSpPr>
        <p:spPr>
          <a:xfrm>
            <a:off x="4771118" y="3024865"/>
            <a:ext cx="2052422" cy="315494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76B123-18CE-EA1F-CDCC-92C0DCC764AC}"/>
                  </a:ext>
                </a:extLst>
              </p:cNvPr>
              <p:cNvSpPr txBox="1"/>
              <p:nvPr/>
            </p:nvSpPr>
            <p:spPr>
              <a:xfrm>
                <a:off x="3069207" y="2860876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76B123-18CE-EA1F-CDCC-92C0DCC76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207" y="2860876"/>
                <a:ext cx="822960" cy="307777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7AFBCD-2BC6-FBCA-54CF-869C17134566}"/>
                  </a:ext>
                </a:extLst>
              </p:cNvPr>
              <p:cNvSpPr txBox="1"/>
              <p:nvPr/>
            </p:nvSpPr>
            <p:spPr>
              <a:xfrm>
                <a:off x="5251832" y="2774926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7AFBCD-2BC6-FBCA-54CF-869C17134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832" y="2774926"/>
                <a:ext cx="822960" cy="30777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Οβάλ 6">
            <a:extLst>
              <a:ext uri="{FF2B5EF4-FFF2-40B4-BE49-F238E27FC236}">
                <a16:creationId xmlns:a16="http://schemas.microsoft.com/office/drawing/2014/main" id="{11F10862-3507-2A02-8970-87BF316E6A22}"/>
              </a:ext>
            </a:extLst>
          </p:cNvPr>
          <p:cNvSpPr/>
          <p:nvPr/>
        </p:nvSpPr>
        <p:spPr>
          <a:xfrm>
            <a:off x="2179012" y="3350451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sp>
        <p:nvSpPr>
          <p:cNvPr id="8" name="Οβάλ 7">
            <a:extLst>
              <a:ext uri="{FF2B5EF4-FFF2-40B4-BE49-F238E27FC236}">
                <a16:creationId xmlns:a16="http://schemas.microsoft.com/office/drawing/2014/main" id="{1C8193E5-9019-400F-E520-4F7CDAB0003B}"/>
              </a:ext>
            </a:extLst>
          </p:cNvPr>
          <p:cNvSpPr/>
          <p:nvPr/>
        </p:nvSpPr>
        <p:spPr>
          <a:xfrm>
            <a:off x="6541944" y="3340359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cxnSp>
        <p:nvCxnSpPr>
          <p:cNvPr id="9" name="Ευθύγραμμο βέλος σύνδεσης 8">
            <a:extLst>
              <a:ext uri="{FF2B5EF4-FFF2-40B4-BE49-F238E27FC236}">
                <a16:creationId xmlns:a16="http://schemas.microsoft.com/office/drawing/2014/main" id="{5E86E691-1CBE-C44E-9474-847DFA90D1C6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6031082" y="3818200"/>
            <a:ext cx="593339" cy="242249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Ευθύγραμμο βέλος σύνδεσης 9">
            <a:extLst>
              <a:ext uri="{FF2B5EF4-FFF2-40B4-BE49-F238E27FC236}">
                <a16:creationId xmlns:a16="http://schemas.microsoft.com/office/drawing/2014/main" id="{8C9AADDC-F401-0D2D-C2DA-3101E1566164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7022658" y="3818200"/>
            <a:ext cx="516290" cy="242249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4CF2A5-4BBE-0DEB-934D-21AFE35D79D8}"/>
                  </a:ext>
                </a:extLst>
              </p:cNvPr>
              <p:cNvSpPr txBox="1"/>
              <p:nvPr/>
            </p:nvSpPr>
            <p:spPr>
              <a:xfrm>
                <a:off x="5640747" y="3620271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4CF2A5-4BBE-0DEB-934D-21AFE35D7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747" y="3620271"/>
                <a:ext cx="822960" cy="307777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5D5C1B-7488-0750-EE81-A35F394B5523}"/>
                  </a:ext>
                </a:extLst>
              </p:cNvPr>
              <p:cNvSpPr txBox="1"/>
              <p:nvPr/>
            </p:nvSpPr>
            <p:spPr>
              <a:xfrm>
                <a:off x="7183372" y="3599075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5D5C1B-7488-0750-EE81-A35F394B5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372" y="3599075"/>
                <a:ext cx="822960" cy="307777"/>
              </a:xfrm>
              <a:prstGeom prst="rect">
                <a:avLst/>
              </a:prstGeom>
              <a:blipFill>
                <a:blip r:embed="rId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Οβάλ 12">
            <a:extLst>
              <a:ext uri="{FF2B5EF4-FFF2-40B4-BE49-F238E27FC236}">
                <a16:creationId xmlns:a16="http://schemas.microsoft.com/office/drawing/2014/main" id="{27EA59D8-51DD-7E21-0087-50FD4E51B0B2}"/>
              </a:ext>
            </a:extLst>
          </p:cNvPr>
          <p:cNvSpPr/>
          <p:nvPr/>
        </p:nvSpPr>
        <p:spPr>
          <a:xfrm>
            <a:off x="5663312" y="4053591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p:sp>
        <p:nvSpPr>
          <p:cNvPr id="14" name="Οβάλ 13">
            <a:extLst>
              <a:ext uri="{FF2B5EF4-FFF2-40B4-BE49-F238E27FC236}">
                <a16:creationId xmlns:a16="http://schemas.microsoft.com/office/drawing/2014/main" id="{B3783972-489E-8CA9-F2D3-34A1F806FA45}"/>
              </a:ext>
            </a:extLst>
          </p:cNvPr>
          <p:cNvSpPr/>
          <p:nvPr/>
        </p:nvSpPr>
        <p:spPr>
          <a:xfrm>
            <a:off x="7373994" y="4046733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rgbClr val="4E5EA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FE9FE5-B0A0-6E01-F876-327647F661FD}"/>
                  </a:ext>
                </a:extLst>
              </p:cNvPr>
              <p:cNvSpPr txBox="1"/>
              <p:nvPr/>
            </p:nvSpPr>
            <p:spPr>
              <a:xfrm>
                <a:off x="6870960" y="3148218"/>
                <a:ext cx="16418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𝑂𝑏𝑗𝑉𝑎𝑙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FE9FE5-B0A0-6E01-F876-327647F66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960" y="3148218"/>
                <a:ext cx="1641895" cy="307777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BACC0F3-1E40-52B4-7619-F9F918A64F56}"/>
                  </a:ext>
                </a:extLst>
              </p:cNvPr>
              <p:cNvSpPr txBox="1"/>
              <p:nvPr/>
            </p:nvSpPr>
            <p:spPr>
              <a:xfrm>
                <a:off x="605017" y="3455995"/>
                <a:ext cx="15739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𝑂𝑏𝑗𝑉𝑎𝑙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BACC0F3-1E40-52B4-7619-F9F918A64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17" y="3455995"/>
                <a:ext cx="1573995" cy="307777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Σύμβολο πολλαπλασιασμού 18">
            <a:extLst>
              <a:ext uri="{FF2B5EF4-FFF2-40B4-BE49-F238E27FC236}">
                <a16:creationId xmlns:a16="http://schemas.microsoft.com/office/drawing/2014/main" id="{523199FE-5D0E-708D-32C1-883062BAA00B}"/>
              </a:ext>
            </a:extLst>
          </p:cNvPr>
          <p:cNvSpPr/>
          <p:nvPr/>
        </p:nvSpPr>
        <p:spPr>
          <a:xfrm>
            <a:off x="2179012" y="3350506"/>
            <a:ext cx="563191" cy="559825"/>
          </a:xfrm>
          <a:prstGeom prst="mathMultiply">
            <a:avLst/>
          </a:prstGeom>
          <a:ln w="95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44217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3A633B12-B599-D28F-D705-0F4BC0B3B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48D15E4E-5E86-303A-5769-D0C4F2C2EE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580" y="324896"/>
            <a:ext cx="8382000" cy="47339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Branch &amp; Bound: </a:t>
            </a:r>
            <a:r>
              <a:rPr lang="en-US" dirty="0"/>
              <a:t>Upper Bound Update</a:t>
            </a:r>
            <a:br>
              <a:rPr lang="en-US" dirty="0">
                <a:latin typeface="Montserrat" panose="00000500000000000000" pitchFamily="2" charset="0"/>
              </a:rPr>
            </a:br>
            <a:endParaRPr lang="en-US" dirty="0"/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589C7012-DB93-6079-6F66-7E73052595F8}"/>
              </a:ext>
            </a:extLst>
          </p:cNvPr>
          <p:cNvGrpSpPr/>
          <p:nvPr/>
        </p:nvGrpSpPr>
        <p:grpSpPr>
          <a:xfrm>
            <a:off x="1611150" y="767396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27818390-B716-37C6-1E52-B982257C2195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87E24EFC-3B8F-3F6A-4348-57FFF9B0353C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81914CB7-CA3E-A0A5-357E-7A2C52BE3861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B42DBD19-CF19-6B0D-19DB-45C8F00A55D5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4F079F1C-FBC5-E245-886E-C8E64E8C06B4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51;p28">
            <a:extLst>
              <a:ext uri="{FF2B5EF4-FFF2-40B4-BE49-F238E27FC236}">
                <a16:creationId xmlns:a16="http://schemas.microsoft.com/office/drawing/2014/main" id="{1E1DFFB9-BF30-5B01-1C71-02DD0F1C916B}"/>
              </a:ext>
            </a:extLst>
          </p:cNvPr>
          <p:cNvSpPr txBox="1">
            <a:spLocks/>
          </p:cNvSpPr>
          <p:nvPr/>
        </p:nvSpPr>
        <p:spPr>
          <a:xfrm>
            <a:off x="605017" y="1012804"/>
            <a:ext cx="8174598" cy="3654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10000"/>
                  </a:schemeClr>
                </a:solidFill>
              </a:rPr>
              <a:t>To correctly update the upper bound, careful consideration is needed when selecting the best bound at each depth. Due to the presence of the Big M in our constraints, some objective function values can be excessively large. If we simply choose the largest value as the best bound at each depth because we have a maximization problem without accounting for feasibility, the upper bound may never reflect a valid solution.</a:t>
            </a:r>
          </a:p>
        </p:txBody>
      </p:sp>
    </p:spTree>
    <p:extLst>
      <p:ext uri="{BB962C8B-B14F-4D97-AF65-F5344CB8AC3E}">
        <p14:creationId xmlns:p14="http://schemas.microsoft.com/office/powerpoint/2010/main" val="14864956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C9C79F6B-5984-4698-9A7E-75A03E7CA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A7B80D32-39B2-BF93-01A4-55C406DA65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580" y="324896"/>
            <a:ext cx="8382000" cy="47339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Branch &amp; Bound: </a:t>
            </a:r>
            <a:r>
              <a:rPr lang="en-US" dirty="0"/>
              <a:t>Upper Bound Update</a:t>
            </a:r>
            <a:br>
              <a:rPr lang="en-US" dirty="0">
                <a:latin typeface="Montserrat" panose="00000500000000000000" pitchFamily="2" charset="0"/>
              </a:rPr>
            </a:br>
            <a:endParaRPr lang="en-US" dirty="0"/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6D039224-295E-0D79-5B05-72193A5F2198}"/>
              </a:ext>
            </a:extLst>
          </p:cNvPr>
          <p:cNvGrpSpPr/>
          <p:nvPr/>
        </p:nvGrpSpPr>
        <p:grpSpPr>
          <a:xfrm>
            <a:off x="1611150" y="767396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3AADC6C5-8724-F454-B028-AB5C110F28A0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9948BE40-E651-4276-D2EB-87AEF1471A84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A91CE502-DDC6-DA00-814F-19453C61EBA1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814E10FF-7711-240F-3C0B-A979EDBFFC69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C4F12647-828B-4610-931B-C32DA7D8F3F5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Οβάλ 1">
            <a:extLst>
              <a:ext uri="{FF2B5EF4-FFF2-40B4-BE49-F238E27FC236}">
                <a16:creationId xmlns:a16="http://schemas.microsoft.com/office/drawing/2014/main" id="{206799ED-00BD-DC31-B475-F13FCFEA79CA}"/>
              </a:ext>
            </a:extLst>
          </p:cNvPr>
          <p:cNvSpPr/>
          <p:nvPr/>
        </p:nvSpPr>
        <p:spPr>
          <a:xfrm>
            <a:off x="4695420" y="1039020"/>
            <a:ext cx="866142" cy="861078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10000"/>
                  </a:schemeClr>
                </a:solidFill>
              </a:rPr>
              <a:t>1657.2</a:t>
            </a:r>
            <a:endParaRPr lang="el-GR" sz="1100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4" name="Ευθύγραμμο βέλος σύνδεσης 3">
            <a:extLst>
              <a:ext uri="{FF2B5EF4-FFF2-40B4-BE49-F238E27FC236}">
                <a16:creationId xmlns:a16="http://schemas.microsoft.com/office/drawing/2014/main" id="{060834BD-8141-944D-9C01-E5AAA07F1919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2874605" y="1773996"/>
            <a:ext cx="1947659" cy="276382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6" name="Ευθύγραμμο βέλος σύνδεσης 3025">
            <a:extLst>
              <a:ext uri="{FF2B5EF4-FFF2-40B4-BE49-F238E27FC236}">
                <a16:creationId xmlns:a16="http://schemas.microsoft.com/office/drawing/2014/main" id="{A1088ACB-AECF-B078-B96A-5169FF0738B8}"/>
              </a:ext>
            </a:extLst>
          </p:cNvPr>
          <p:cNvCxnSpPr>
            <a:cxnSpLocks/>
            <a:stCxn id="2" idx="5"/>
            <a:endCxn id="3050" idx="0"/>
          </p:cNvCxnSpPr>
          <p:nvPr/>
        </p:nvCxnSpPr>
        <p:spPr>
          <a:xfrm>
            <a:off x="5434718" y="1773996"/>
            <a:ext cx="1987247" cy="309434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DEE25725-A41F-A8E5-660B-74D0715B7512}"/>
                  </a:ext>
                </a:extLst>
              </p:cNvPr>
              <p:cNvSpPr txBox="1"/>
              <p:nvPr/>
            </p:nvSpPr>
            <p:spPr>
              <a:xfrm>
                <a:off x="3222385" y="1593128"/>
                <a:ext cx="12656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DEE25725-A41F-A8E5-660B-74D0715B7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385" y="1593128"/>
                <a:ext cx="1265646" cy="307777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0" name="TextBox 3029">
                <a:extLst>
                  <a:ext uri="{FF2B5EF4-FFF2-40B4-BE49-F238E27FC236}">
                    <a16:creationId xmlns:a16="http://schemas.microsoft.com/office/drawing/2014/main" id="{78C95E44-646C-D817-D432-44BC3DA95D07}"/>
                  </a:ext>
                </a:extLst>
              </p:cNvPr>
              <p:cNvSpPr txBox="1"/>
              <p:nvPr/>
            </p:nvSpPr>
            <p:spPr>
              <a:xfrm>
                <a:off x="5768951" y="1565357"/>
                <a:ext cx="12656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30" name="TextBox 3029">
                <a:extLst>
                  <a:ext uri="{FF2B5EF4-FFF2-40B4-BE49-F238E27FC236}">
                    <a16:creationId xmlns:a16="http://schemas.microsoft.com/office/drawing/2014/main" id="{78C95E44-646C-D817-D432-44BC3DA95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951" y="1565357"/>
                <a:ext cx="1265646" cy="307777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43" name="Οβάλ 3042">
            <a:extLst>
              <a:ext uri="{FF2B5EF4-FFF2-40B4-BE49-F238E27FC236}">
                <a16:creationId xmlns:a16="http://schemas.microsoft.com/office/drawing/2014/main" id="{C6C015D8-9422-912C-92F8-BB684A6C3094}"/>
              </a:ext>
            </a:extLst>
          </p:cNvPr>
          <p:cNvSpPr/>
          <p:nvPr/>
        </p:nvSpPr>
        <p:spPr>
          <a:xfrm>
            <a:off x="2454435" y="2079616"/>
            <a:ext cx="866142" cy="861078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10000"/>
                  </a:schemeClr>
                </a:solidFill>
              </a:rPr>
              <a:t>1575.6</a:t>
            </a:r>
            <a:endParaRPr lang="el-GR" sz="1100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3044" name="Ευθύγραμμο βέλος σύνδεσης 3043">
            <a:extLst>
              <a:ext uri="{FF2B5EF4-FFF2-40B4-BE49-F238E27FC236}">
                <a16:creationId xmlns:a16="http://schemas.microsoft.com/office/drawing/2014/main" id="{909196FA-6B6A-9C44-B4F1-459337484CC5}"/>
              </a:ext>
            </a:extLst>
          </p:cNvPr>
          <p:cNvCxnSpPr>
            <a:cxnSpLocks/>
            <a:stCxn id="3043" idx="3"/>
            <a:endCxn id="13" idx="0"/>
          </p:cNvCxnSpPr>
          <p:nvPr/>
        </p:nvCxnSpPr>
        <p:spPr>
          <a:xfrm flipH="1">
            <a:off x="1650048" y="2814592"/>
            <a:ext cx="931231" cy="635074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5" name="Ευθύγραμμο βέλος σύνδεσης 3044">
            <a:extLst>
              <a:ext uri="{FF2B5EF4-FFF2-40B4-BE49-F238E27FC236}">
                <a16:creationId xmlns:a16="http://schemas.microsoft.com/office/drawing/2014/main" id="{55D3F337-9E57-BB56-C968-56D3976EE2C1}"/>
              </a:ext>
            </a:extLst>
          </p:cNvPr>
          <p:cNvCxnSpPr>
            <a:cxnSpLocks/>
            <a:stCxn id="3043" idx="5"/>
            <a:endCxn id="3057" idx="0"/>
          </p:cNvCxnSpPr>
          <p:nvPr/>
        </p:nvCxnSpPr>
        <p:spPr>
          <a:xfrm>
            <a:off x="3193733" y="2814592"/>
            <a:ext cx="783241" cy="640300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46" name="TextBox 3045">
                <a:extLst>
                  <a:ext uri="{FF2B5EF4-FFF2-40B4-BE49-F238E27FC236}">
                    <a16:creationId xmlns:a16="http://schemas.microsoft.com/office/drawing/2014/main" id="{BB67EEF6-17D3-9D63-5E4C-A7A2EF27416E}"/>
                  </a:ext>
                </a:extLst>
              </p:cNvPr>
              <p:cNvSpPr txBox="1"/>
              <p:nvPr/>
            </p:nvSpPr>
            <p:spPr>
              <a:xfrm>
                <a:off x="1341159" y="2721877"/>
                <a:ext cx="12656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46" name="TextBox 3045">
                <a:extLst>
                  <a:ext uri="{FF2B5EF4-FFF2-40B4-BE49-F238E27FC236}">
                    <a16:creationId xmlns:a16="http://schemas.microsoft.com/office/drawing/2014/main" id="{BB67EEF6-17D3-9D63-5E4C-A7A2EF274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159" y="2721877"/>
                <a:ext cx="1265646" cy="307777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7" name="TextBox 3046">
                <a:extLst>
                  <a:ext uri="{FF2B5EF4-FFF2-40B4-BE49-F238E27FC236}">
                    <a16:creationId xmlns:a16="http://schemas.microsoft.com/office/drawing/2014/main" id="{1E862675-F613-1C04-7CD7-99C319DB3D45}"/>
                  </a:ext>
                </a:extLst>
              </p:cNvPr>
              <p:cNvSpPr txBox="1"/>
              <p:nvPr/>
            </p:nvSpPr>
            <p:spPr>
              <a:xfrm>
                <a:off x="3198249" y="2699092"/>
                <a:ext cx="12656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47" name="TextBox 3046">
                <a:extLst>
                  <a:ext uri="{FF2B5EF4-FFF2-40B4-BE49-F238E27FC236}">
                    <a16:creationId xmlns:a16="http://schemas.microsoft.com/office/drawing/2014/main" id="{1E862675-F613-1C04-7CD7-99C319DB3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249" y="2699092"/>
                <a:ext cx="1265646" cy="307777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50" name="Οβάλ 3049">
            <a:extLst>
              <a:ext uri="{FF2B5EF4-FFF2-40B4-BE49-F238E27FC236}">
                <a16:creationId xmlns:a16="http://schemas.microsoft.com/office/drawing/2014/main" id="{7C2DA989-F97F-24C9-61FF-DEF9297D54D9}"/>
              </a:ext>
            </a:extLst>
          </p:cNvPr>
          <p:cNvSpPr/>
          <p:nvPr/>
        </p:nvSpPr>
        <p:spPr>
          <a:xfrm>
            <a:off x="6988894" y="2083430"/>
            <a:ext cx="866142" cy="861078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10000"/>
                  </a:schemeClr>
                </a:solidFill>
              </a:rPr>
              <a:t>856.3</a:t>
            </a:r>
            <a:endParaRPr lang="el-GR" sz="1100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3051" name="Ευθύγραμμο βέλος σύνδεσης 3050">
            <a:extLst>
              <a:ext uri="{FF2B5EF4-FFF2-40B4-BE49-F238E27FC236}">
                <a16:creationId xmlns:a16="http://schemas.microsoft.com/office/drawing/2014/main" id="{491C209B-460C-8647-0CBB-DDE2767C7ECF}"/>
              </a:ext>
            </a:extLst>
          </p:cNvPr>
          <p:cNvCxnSpPr>
            <a:cxnSpLocks/>
            <a:stCxn id="3050" idx="3"/>
            <a:endCxn id="16" idx="0"/>
          </p:cNvCxnSpPr>
          <p:nvPr/>
        </p:nvCxnSpPr>
        <p:spPr>
          <a:xfrm flipH="1">
            <a:off x="6247986" y="2818406"/>
            <a:ext cx="867752" cy="628652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2" name="Ευθύγραμμο βέλος σύνδεσης 3051">
            <a:extLst>
              <a:ext uri="{FF2B5EF4-FFF2-40B4-BE49-F238E27FC236}">
                <a16:creationId xmlns:a16="http://schemas.microsoft.com/office/drawing/2014/main" id="{136318CE-E9A7-6293-1B78-158CB1D6222D}"/>
              </a:ext>
            </a:extLst>
          </p:cNvPr>
          <p:cNvCxnSpPr>
            <a:cxnSpLocks/>
            <a:stCxn id="3050" idx="5"/>
            <a:endCxn id="19" idx="0"/>
          </p:cNvCxnSpPr>
          <p:nvPr/>
        </p:nvCxnSpPr>
        <p:spPr>
          <a:xfrm>
            <a:off x="7728192" y="2818406"/>
            <a:ext cx="766754" cy="621695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53" name="TextBox 3052">
                <a:extLst>
                  <a:ext uri="{FF2B5EF4-FFF2-40B4-BE49-F238E27FC236}">
                    <a16:creationId xmlns:a16="http://schemas.microsoft.com/office/drawing/2014/main" id="{88EFF5A2-75DB-73C7-8640-E25D5038E84C}"/>
                  </a:ext>
                </a:extLst>
              </p:cNvPr>
              <p:cNvSpPr txBox="1"/>
              <p:nvPr/>
            </p:nvSpPr>
            <p:spPr>
              <a:xfrm>
                <a:off x="5883635" y="2759874"/>
                <a:ext cx="12656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53" name="TextBox 3052">
                <a:extLst>
                  <a:ext uri="{FF2B5EF4-FFF2-40B4-BE49-F238E27FC236}">
                    <a16:creationId xmlns:a16="http://schemas.microsoft.com/office/drawing/2014/main" id="{88EFF5A2-75DB-73C7-8640-E25D5038E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635" y="2759874"/>
                <a:ext cx="1265646" cy="307777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4" name="TextBox 3053">
                <a:extLst>
                  <a:ext uri="{FF2B5EF4-FFF2-40B4-BE49-F238E27FC236}">
                    <a16:creationId xmlns:a16="http://schemas.microsoft.com/office/drawing/2014/main" id="{33951994-7DD5-3BB5-AE68-BAF984615F15}"/>
                  </a:ext>
                </a:extLst>
              </p:cNvPr>
              <p:cNvSpPr txBox="1"/>
              <p:nvPr/>
            </p:nvSpPr>
            <p:spPr>
              <a:xfrm>
                <a:off x="7771633" y="2738631"/>
                <a:ext cx="12656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54" name="TextBox 3053">
                <a:extLst>
                  <a:ext uri="{FF2B5EF4-FFF2-40B4-BE49-F238E27FC236}">
                    <a16:creationId xmlns:a16="http://schemas.microsoft.com/office/drawing/2014/main" id="{33951994-7DD5-3BB5-AE68-BAF984615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633" y="2738631"/>
                <a:ext cx="1265646" cy="307777"/>
              </a:xfrm>
              <a:prstGeom prst="rect">
                <a:avLst/>
              </a:prstGeom>
              <a:blipFill>
                <a:blip r:embed="rId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57" name="Οβάλ 3056">
            <a:extLst>
              <a:ext uri="{FF2B5EF4-FFF2-40B4-BE49-F238E27FC236}">
                <a16:creationId xmlns:a16="http://schemas.microsoft.com/office/drawing/2014/main" id="{F3A0C6B3-03FC-384F-5076-7FF09B5E1991}"/>
              </a:ext>
            </a:extLst>
          </p:cNvPr>
          <p:cNvSpPr/>
          <p:nvPr/>
        </p:nvSpPr>
        <p:spPr>
          <a:xfrm>
            <a:off x="3543903" y="3454892"/>
            <a:ext cx="866142" cy="861078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10000"/>
                  </a:schemeClr>
                </a:solidFill>
              </a:rPr>
              <a:t>381.5</a:t>
            </a:r>
            <a:endParaRPr lang="el-GR" sz="1100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3067" name="Ευθύγραμμο βέλος σύνδεσης 3066">
            <a:extLst>
              <a:ext uri="{FF2B5EF4-FFF2-40B4-BE49-F238E27FC236}">
                <a16:creationId xmlns:a16="http://schemas.microsoft.com/office/drawing/2014/main" id="{64322842-CB9B-1936-B254-A1603372C1BE}"/>
              </a:ext>
            </a:extLst>
          </p:cNvPr>
          <p:cNvCxnSpPr>
            <a:cxnSpLocks/>
          </p:cNvCxnSpPr>
          <p:nvPr/>
        </p:nvCxnSpPr>
        <p:spPr>
          <a:xfrm flipH="1">
            <a:off x="3303876" y="4243640"/>
            <a:ext cx="413898" cy="574383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8" name="Ευθύγραμμο βέλος σύνδεσης 3067">
            <a:extLst>
              <a:ext uri="{FF2B5EF4-FFF2-40B4-BE49-F238E27FC236}">
                <a16:creationId xmlns:a16="http://schemas.microsoft.com/office/drawing/2014/main" id="{E361EC80-FB09-06BF-75EB-5A494BDA2A80}"/>
              </a:ext>
            </a:extLst>
          </p:cNvPr>
          <p:cNvCxnSpPr>
            <a:cxnSpLocks/>
          </p:cNvCxnSpPr>
          <p:nvPr/>
        </p:nvCxnSpPr>
        <p:spPr>
          <a:xfrm>
            <a:off x="4182253" y="4246248"/>
            <a:ext cx="381822" cy="567091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3" name="TextBox 3072">
                <a:extLst>
                  <a:ext uri="{FF2B5EF4-FFF2-40B4-BE49-F238E27FC236}">
                    <a16:creationId xmlns:a16="http://schemas.microsoft.com/office/drawing/2014/main" id="{FDED25D1-8BB2-9D74-9CD1-2732FFC0ABAE}"/>
                  </a:ext>
                </a:extLst>
              </p:cNvPr>
              <p:cNvSpPr txBox="1"/>
              <p:nvPr/>
            </p:nvSpPr>
            <p:spPr>
              <a:xfrm>
                <a:off x="298958" y="4222016"/>
                <a:ext cx="12656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73" name="TextBox 3072">
                <a:extLst>
                  <a:ext uri="{FF2B5EF4-FFF2-40B4-BE49-F238E27FC236}">
                    <a16:creationId xmlns:a16="http://schemas.microsoft.com/office/drawing/2014/main" id="{FDED25D1-8BB2-9D74-9CD1-2732FFC0A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58" y="4222016"/>
                <a:ext cx="1265646" cy="307777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TextBox 3073">
                <a:extLst>
                  <a:ext uri="{FF2B5EF4-FFF2-40B4-BE49-F238E27FC236}">
                    <a16:creationId xmlns:a16="http://schemas.microsoft.com/office/drawing/2014/main" id="{F2D6533F-A4B4-D76E-DA48-F9C112432B0C}"/>
                  </a:ext>
                </a:extLst>
              </p:cNvPr>
              <p:cNvSpPr txBox="1"/>
              <p:nvPr/>
            </p:nvSpPr>
            <p:spPr>
              <a:xfrm>
                <a:off x="1666703" y="4162081"/>
                <a:ext cx="12656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74" name="TextBox 3073">
                <a:extLst>
                  <a:ext uri="{FF2B5EF4-FFF2-40B4-BE49-F238E27FC236}">
                    <a16:creationId xmlns:a16="http://schemas.microsoft.com/office/drawing/2014/main" id="{F2D6533F-A4B4-D76E-DA48-F9C112432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703" y="4162081"/>
                <a:ext cx="1265646" cy="307777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extBox 3074">
                <a:extLst>
                  <a:ext uri="{FF2B5EF4-FFF2-40B4-BE49-F238E27FC236}">
                    <a16:creationId xmlns:a16="http://schemas.microsoft.com/office/drawing/2014/main" id="{357E6B15-C673-0ACF-6989-107D78085470}"/>
                  </a:ext>
                </a:extLst>
              </p:cNvPr>
              <p:cNvSpPr txBox="1"/>
              <p:nvPr/>
            </p:nvSpPr>
            <p:spPr>
              <a:xfrm>
                <a:off x="2662586" y="4175041"/>
                <a:ext cx="12656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75" name="TextBox 3074">
                <a:extLst>
                  <a:ext uri="{FF2B5EF4-FFF2-40B4-BE49-F238E27FC236}">
                    <a16:creationId xmlns:a16="http://schemas.microsoft.com/office/drawing/2014/main" id="{357E6B15-C673-0ACF-6989-107D78085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586" y="4175041"/>
                <a:ext cx="1265646" cy="307777"/>
              </a:xfrm>
              <a:prstGeom prst="rect">
                <a:avLst/>
              </a:prstGeom>
              <a:blipFill>
                <a:blip r:embed="rId10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6" name="TextBox 3075">
                <a:extLst>
                  <a:ext uri="{FF2B5EF4-FFF2-40B4-BE49-F238E27FC236}">
                    <a16:creationId xmlns:a16="http://schemas.microsoft.com/office/drawing/2014/main" id="{9CEB085F-6A8E-766D-2EB3-91C5AD9DAB41}"/>
                  </a:ext>
                </a:extLst>
              </p:cNvPr>
              <p:cNvSpPr txBox="1"/>
              <p:nvPr/>
            </p:nvSpPr>
            <p:spPr>
              <a:xfrm>
                <a:off x="4055889" y="4162080"/>
                <a:ext cx="12656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76" name="TextBox 3075">
                <a:extLst>
                  <a:ext uri="{FF2B5EF4-FFF2-40B4-BE49-F238E27FC236}">
                    <a16:creationId xmlns:a16="http://schemas.microsoft.com/office/drawing/2014/main" id="{9CEB085F-6A8E-766D-2EB3-91C5AD9DA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889" y="4162080"/>
                <a:ext cx="1265646" cy="307777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7" name="TextBox 3076">
                <a:extLst>
                  <a:ext uri="{FF2B5EF4-FFF2-40B4-BE49-F238E27FC236}">
                    <a16:creationId xmlns:a16="http://schemas.microsoft.com/office/drawing/2014/main" id="{3151EC15-5D90-4192-1073-E5C30CC9599A}"/>
                  </a:ext>
                </a:extLst>
              </p:cNvPr>
              <p:cNvSpPr txBox="1"/>
              <p:nvPr/>
            </p:nvSpPr>
            <p:spPr>
              <a:xfrm>
                <a:off x="4928739" y="4133708"/>
                <a:ext cx="12656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77" name="TextBox 3076">
                <a:extLst>
                  <a:ext uri="{FF2B5EF4-FFF2-40B4-BE49-F238E27FC236}">
                    <a16:creationId xmlns:a16="http://schemas.microsoft.com/office/drawing/2014/main" id="{3151EC15-5D90-4192-1073-E5C30CC95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739" y="4133708"/>
                <a:ext cx="1265646" cy="307777"/>
              </a:xfrm>
              <a:prstGeom prst="rect">
                <a:avLst/>
              </a:prstGeom>
              <a:blipFill>
                <a:blip r:embed="rId11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8" name="TextBox 3077">
                <a:extLst>
                  <a:ext uri="{FF2B5EF4-FFF2-40B4-BE49-F238E27FC236}">
                    <a16:creationId xmlns:a16="http://schemas.microsoft.com/office/drawing/2014/main" id="{525626F5-A089-E6F6-3B85-37C92FF2608F}"/>
                  </a:ext>
                </a:extLst>
              </p:cNvPr>
              <p:cNvSpPr txBox="1"/>
              <p:nvPr/>
            </p:nvSpPr>
            <p:spPr>
              <a:xfrm>
                <a:off x="6251971" y="4122380"/>
                <a:ext cx="12656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78" name="TextBox 3077">
                <a:extLst>
                  <a:ext uri="{FF2B5EF4-FFF2-40B4-BE49-F238E27FC236}">
                    <a16:creationId xmlns:a16="http://schemas.microsoft.com/office/drawing/2014/main" id="{525626F5-A089-E6F6-3B85-37C92FF26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971" y="4122380"/>
                <a:ext cx="1265646" cy="307777"/>
              </a:xfrm>
              <a:prstGeom prst="rect">
                <a:avLst/>
              </a:prstGeom>
              <a:blipFill>
                <a:blip r:embed="rId1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9" name="TextBox 3078">
                <a:extLst>
                  <a:ext uri="{FF2B5EF4-FFF2-40B4-BE49-F238E27FC236}">
                    <a16:creationId xmlns:a16="http://schemas.microsoft.com/office/drawing/2014/main" id="{AADA836F-0A14-6152-B969-74C48E025549}"/>
                  </a:ext>
                </a:extLst>
              </p:cNvPr>
              <p:cNvSpPr txBox="1"/>
              <p:nvPr/>
            </p:nvSpPr>
            <p:spPr>
              <a:xfrm>
                <a:off x="7149281" y="4175041"/>
                <a:ext cx="12656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79" name="TextBox 3078">
                <a:extLst>
                  <a:ext uri="{FF2B5EF4-FFF2-40B4-BE49-F238E27FC236}">
                    <a16:creationId xmlns:a16="http://schemas.microsoft.com/office/drawing/2014/main" id="{AADA836F-0A14-6152-B969-74C48E025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281" y="4175041"/>
                <a:ext cx="1265646" cy="307777"/>
              </a:xfrm>
              <a:prstGeom prst="rect">
                <a:avLst/>
              </a:prstGeom>
              <a:blipFill>
                <a:blip r:embed="rId10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0" name="TextBox 3079">
                <a:extLst>
                  <a:ext uri="{FF2B5EF4-FFF2-40B4-BE49-F238E27FC236}">
                    <a16:creationId xmlns:a16="http://schemas.microsoft.com/office/drawing/2014/main" id="{C8B2B3E1-25AB-3506-F8B0-5C572932A564}"/>
                  </a:ext>
                </a:extLst>
              </p:cNvPr>
              <p:cNvSpPr txBox="1"/>
              <p:nvPr/>
            </p:nvSpPr>
            <p:spPr>
              <a:xfrm>
                <a:off x="8061875" y="4482818"/>
                <a:ext cx="12656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080" name="TextBox 3079">
                <a:extLst>
                  <a:ext uri="{FF2B5EF4-FFF2-40B4-BE49-F238E27FC236}">
                    <a16:creationId xmlns:a16="http://schemas.microsoft.com/office/drawing/2014/main" id="{C8B2B3E1-25AB-3506-F8B0-5C572932A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875" y="4482818"/>
                <a:ext cx="1265646" cy="307777"/>
              </a:xfrm>
              <a:prstGeom prst="rect">
                <a:avLst/>
              </a:prstGeom>
              <a:blipFill>
                <a:blip r:embed="rId1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Οβάλ 12">
            <a:extLst>
              <a:ext uri="{FF2B5EF4-FFF2-40B4-BE49-F238E27FC236}">
                <a16:creationId xmlns:a16="http://schemas.microsoft.com/office/drawing/2014/main" id="{71B32F8A-9AE2-9C5B-E746-A83C16ED217A}"/>
              </a:ext>
            </a:extLst>
          </p:cNvPr>
          <p:cNvSpPr/>
          <p:nvPr/>
        </p:nvSpPr>
        <p:spPr>
          <a:xfrm>
            <a:off x="1216977" y="3449666"/>
            <a:ext cx="866142" cy="861078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10000"/>
                  </a:schemeClr>
                </a:solidFill>
              </a:rPr>
              <a:t>652.4</a:t>
            </a:r>
            <a:endParaRPr lang="el-GR" sz="1100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14" name="Ευθύγραμμο βέλος σύνδεσης 13">
            <a:extLst>
              <a:ext uri="{FF2B5EF4-FFF2-40B4-BE49-F238E27FC236}">
                <a16:creationId xmlns:a16="http://schemas.microsoft.com/office/drawing/2014/main" id="{A7B5D955-7B08-7DDC-2402-77BDE5AB8F7E}"/>
              </a:ext>
            </a:extLst>
          </p:cNvPr>
          <p:cNvCxnSpPr>
            <a:cxnSpLocks/>
          </p:cNvCxnSpPr>
          <p:nvPr/>
        </p:nvCxnSpPr>
        <p:spPr>
          <a:xfrm flipH="1">
            <a:off x="976950" y="4238414"/>
            <a:ext cx="413898" cy="574383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Ευθύγραμμο βέλος σύνδεσης 14">
            <a:extLst>
              <a:ext uri="{FF2B5EF4-FFF2-40B4-BE49-F238E27FC236}">
                <a16:creationId xmlns:a16="http://schemas.microsoft.com/office/drawing/2014/main" id="{49A292E0-96E9-C3C8-0029-AAB80CD34BD8}"/>
              </a:ext>
            </a:extLst>
          </p:cNvPr>
          <p:cNvCxnSpPr>
            <a:cxnSpLocks/>
          </p:cNvCxnSpPr>
          <p:nvPr/>
        </p:nvCxnSpPr>
        <p:spPr>
          <a:xfrm>
            <a:off x="1855327" y="4241022"/>
            <a:ext cx="381822" cy="567091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Οβάλ 15">
            <a:extLst>
              <a:ext uri="{FF2B5EF4-FFF2-40B4-BE49-F238E27FC236}">
                <a16:creationId xmlns:a16="http://schemas.microsoft.com/office/drawing/2014/main" id="{DF7AEA84-7002-9B5F-FCB2-10C90C4570E9}"/>
              </a:ext>
            </a:extLst>
          </p:cNvPr>
          <p:cNvSpPr/>
          <p:nvPr/>
        </p:nvSpPr>
        <p:spPr>
          <a:xfrm>
            <a:off x="5814915" y="3447058"/>
            <a:ext cx="866142" cy="861078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10000"/>
                  </a:schemeClr>
                </a:solidFill>
              </a:rPr>
              <a:t>5.89</a:t>
            </a:r>
            <a:endParaRPr lang="el-GR" sz="1100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17" name="Ευθύγραμμο βέλος σύνδεσης 16">
            <a:extLst>
              <a:ext uri="{FF2B5EF4-FFF2-40B4-BE49-F238E27FC236}">
                <a16:creationId xmlns:a16="http://schemas.microsoft.com/office/drawing/2014/main" id="{C4BBF934-5FCD-98C2-C649-ED464F522C97}"/>
              </a:ext>
            </a:extLst>
          </p:cNvPr>
          <p:cNvCxnSpPr>
            <a:cxnSpLocks/>
          </p:cNvCxnSpPr>
          <p:nvPr/>
        </p:nvCxnSpPr>
        <p:spPr>
          <a:xfrm flipH="1">
            <a:off x="5574888" y="4235806"/>
            <a:ext cx="413898" cy="574383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Ευθύγραμμο βέλος σύνδεσης 17">
            <a:extLst>
              <a:ext uri="{FF2B5EF4-FFF2-40B4-BE49-F238E27FC236}">
                <a16:creationId xmlns:a16="http://schemas.microsoft.com/office/drawing/2014/main" id="{C18C8FC6-88D0-6C73-063E-9347CC4AE9F3}"/>
              </a:ext>
            </a:extLst>
          </p:cNvPr>
          <p:cNvCxnSpPr>
            <a:cxnSpLocks/>
          </p:cNvCxnSpPr>
          <p:nvPr/>
        </p:nvCxnSpPr>
        <p:spPr>
          <a:xfrm>
            <a:off x="6453265" y="4238414"/>
            <a:ext cx="381822" cy="567091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Οβάλ 18">
            <a:extLst>
              <a:ext uri="{FF2B5EF4-FFF2-40B4-BE49-F238E27FC236}">
                <a16:creationId xmlns:a16="http://schemas.microsoft.com/office/drawing/2014/main" id="{D76A10A7-98B8-B1F7-9F0B-11D8FDABE02F}"/>
              </a:ext>
            </a:extLst>
          </p:cNvPr>
          <p:cNvSpPr/>
          <p:nvPr/>
        </p:nvSpPr>
        <p:spPr>
          <a:xfrm>
            <a:off x="8061875" y="3440101"/>
            <a:ext cx="866142" cy="861078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10000"/>
                  </a:schemeClr>
                </a:solidFill>
              </a:rPr>
              <a:t>8.56</a:t>
            </a:r>
            <a:endParaRPr lang="el-GR" sz="1100" dirty="0">
              <a:solidFill>
                <a:schemeClr val="tx1">
                  <a:lumMod val="10000"/>
                </a:schemeClr>
              </a:solidFill>
            </a:endParaRPr>
          </a:p>
        </p:txBody>
      </p:sp>
      <p:cxnSp>
        <p:nvCxnSpPr>
          <p:cNvPr id="20" name="Ευθύγραμμο βέλος σύνδεσης 19">
            <a:extLst>
              <a:ext uri="{FF2B5EF4-FFF2-40B4-BE49-F238E27FC236}">
                <a16:creationId xmlns:a16="http://schemas.microsoft.com/office/drawing/2014/main" id="{9DCD0E56-F35E-6BAF-1B51-0B049235BA9D}"/>
              </a:ext>
            </a:extLst>
          </p:cNvPr>
          <p:cNvCxnSpPr>
            <a:cxnSpLocks/>
          </p:cNvCxnSpPr>
          <p:nvPr/>
        </p:nvCxnSpPr>
        <p:spPr>
          <a:xfrm flipH="1">
            <a:off x="7821848" y="4228849"/>
            <a:ext cx="413898" cy="574383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Ευθύγραμμο βέλος σύνδεσης 20">
            <a:extLst>
              <a:ext uri="{FF2B5EF4-FFF2-40B4-BE49-F238E27FC236}">
                <a16:creationId xmlns:a16="http://schemas.microsoft.com/office/drawing/2014/main" id="{C12E752D-2FDB-ECEE-EB9A-CF9F0D888343}"/>
              </a:ext>
            </a:extLst>
          </p:cNvPr>
          <p:cNvCxnSpPr>
            <a:cxnSpLocks/>
          </p:cNvCxnSpPr>
          <p:nvPr/>
        </p:nvCxnSpPr>
        <p:spPr>
          <a:xfrm>
            <a:off x="8700225" y="4231457"/>
            <a:ext cx="381822" cy="567091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151;p28">
            <a:extLst>
              <a:ext uri="{FF2B5EF4-FFF2-40B4-BE49-F238E27FC236}">
                <a16:creationId xmlns:a16="http://schemas.microsoft.com/office/drawing/2014/main" id="{6B7732F3-4D2E-E5B9-B8A4-CCD927909241}"/>
              </a:ext>
            </a:extLst>
          </p:cNvPr>
          <p:cNvSpPr txBox="1">
            <a:spLocks/>
          </p:cNvSpPr>
          <p:nvPr/>
        </p:nvSpPr>
        <p:spPr>
          <a:xfrm>
            <a:off x="291762" y="992541"/>
            <a:ext cx="4015528" cy="546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For example, if the maximum distance between any two facilities is 10 then the only potential feasible solutions are below 10 </a:t>
            </a:r>
          </a:p>
        </p:txBody>
      </p:sp>
      <p:sp>
        <p:nvSpPr>
          <p:cNvPr id="39" name="Google Shape;151;p28">
            <a:extLst>
              <a:ext uri="{FF2B5EF4-FFF2-40B4-BE49-F238E27FC236}">
                <a16:creationId xmlns:a16="http://schemas.microsoft.com/office/drawing/2014/main" id="{FB08B2DB-7CC4-918B-2BF4-FC5FCC4706B7}"/>
              </a:ext>
            </a:extLst>
          </p:cNvPr>
          <p:cNvSpPr txBox="1">
            <a:spLocks/>
          </p:cNvSpPr>
          <p:nvPr/>
        </p:nvSpPr>
        <p:spPr>
          <a:xfrm>
            <a:off x="194113" y="2252031"/>
            <a:ext cx="2045727" cy="366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Best bound in depth 1:  1575.6</a:t>
            </a:r>
          </a:p>
        </p:txBody>
      </p:sp>
      <p:sp>
        <p:nvSpPr>
          <p:cNvPr id="40" name="Google Shape;151;p28">
            <a:extLst>
              <a:ext uri="{FF2B5EF4-FFF2-40B4-BE49-F238E27FC236}">
                <a16:creationId xmlns:a16="http://schemas.microsoft.com/office/drawing/2014/main" id="{36298316-9B8E-C5BD-763D-C7F9AB372ADC}"/>
              </a:ext>
            </a:extLst>
          </p:cNvPr>
          <p:cNvSpPr txBox="1">
            <a:spLocks/>
          </p:cNvSpPr>
          <p:nvPr/>
        </p:nvSpPr>
        <p:spPr>
          <a:xfrm>
            <a:off x="72355" y="3592342"/>
            <a:ext cx="1265646" cy="586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Best bound in depth 2 : 8.56</a:t>
            </a:r>
          </a:p>
        </p:txBody>
      </p:sp>
    </p:spTree>
    <p:extLst>
      <p:ext uri="{BB962C8B-B14F-4D97-AF65-F5344CB8AC3E}">
        <p14:creationId xmlns:p14="http://schemas.microsoft.com/office/powerpoint/2010/main" val="32142893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A1A1C48C-73BD-8EB0-C680-9DC495FE2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35BD9E34-9F99-F469-0C69-0A79D0E075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580" y="324896"/>
            <a:ext cx="8382000" cy="47339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Branch &amp; Bound: Experimental Results</a:t>
            </a:r>
            <a:br>
              <a:rPr lang="en-US" dirty="0">
                <a:latin typeface="Montserrat" panose="00000500000000000000" pitchFamily="2" charset="0"/>
              </a:rPr>
            </a:br>
            <a:endParaRPr lang="en-US" dirty="0"/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0F91EB92-7AF2-E792-962C-6DAE4EE92C3B}"/>
              </a:ext>
            </a:extLst>
          </p:cNvPr>
          <p:cNvGrpSpPr/>
          <p:nvPr/>
        </p:nvGrpSpPr>
        <p:grpSpPr>
          <a:xfrm>
            <a:off x="1611150" y="705521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95D9CEF7-3E86-1362-5DFD-9B79BEC89700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1A19D960-7D5D-5477-6FDD-278C8E72645B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990AF4DB-DC60-7E96-4604-F1EC1436DDFA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B7A20AA1-8ABC-C0BD-33E1-A1AFA8484719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5BE7C7F3-3913-BA6D-1CCB-49A2152ABB28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31">
            <a:extLst>
              <a:ext uri="{FF2B5EF4-FFF2-40B4-BE49-F238E27FC236}">
                <a16:creationId xmlns:a16="http://schemas.microsoft.com/office/drawing/2014/main" id="{2A7D9A0D-1458-6F0A-CE7C-2B0A78ECF226}"/>
              </a:ext>
            </a:extLst>
          </p:cNvPr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A9AA93BA-930B-1675-4CDF-53EEE4C32DBA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F04FA332-345F-980F-9EA1-488DEDD043ED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3406417F-4F7F-DFF3-3A95-0A866A2ABF1B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28323741-F160-08FA-7EB7-78DD92B24E47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151;p28">
            <a:extLst>
              <a:ext uri="{FF2B5EF4-FFF2-40B4-BE49-F238E27FC236}">
                <a16:creationId xmlns:a16="http://schemas.microsoft.com/office/drawing/2014/main" id="{E12D4B8B-B87B-6930-2B99-A587572CF45E}"/>
              </a:ext>
            </a:extLst>
          </p:cNvPr>
          <p:cNvSpPr txBox="1">
            <a:spLocks/>
          </p:cNvSpPr>
          <p:nvPr/>
        </p:nvSpPr>
        <p:spPr>
          <a:xfrm>
            <a:off x="492772" y="772134"/>
            <a:ext cx="8158456" cy="4150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Twelve variations of the branch and bound algorithm were tested:</a:t>
            </a:r>
          </a:p>
          <a:p>
            <a:pPr marL="0" indent="0"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			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- BFS_ordered_heuristic.py</a:t>
            </a:r>
          </a:p>
          <a:p>
            <a:pPr marL="1828800" lvl="4" indent="0" algn="l"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	- BFS_ordered_no_heuristic.py</a:t>
            </a:r>
          </a:p>
          <a:p>
            <a:pPr marL="1828800" lvl="4" indent="0" algn="l"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	- BFS_unordered_heuristic.py</a:t>
            </a:r>
          </a:p>
          <a:p>
            <a:pPr marL="1828800" lvl="4" indent="0" algn="l"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	- BFS_unordered_no_heuristic.py</a:t>
            </a:r>
          </a:p>
          <a:p>
            <a:pPr marL="1828800" lvl="4" indent="0" algn="l"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	- DFS_ordered_heuristic_0.py</a:t>
            </a:r>
          </a:p>
          <a:p>
            <a:pPr marL="1828800" lvl="4" indent="0" algn="l"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	- DFS_ordered_heuristic_1.py</a:t>
            </a:r>
          </a:p>
          <a:p>
            <a:pPr marL="1828800" lvl="4" indent="0" algn="l"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	- DFS_ordered_no_heuristic_0.py</a:t>
            </a:r>
          </a:p>
          <a:p>
            <a:pPr marL="1828800" lvl="4" indent="0" algn="l"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	- DFS_ordered_no_heuristic_1.py</a:t>
            </a:r>
          </a:p>
          <a:p>
            <a:pPr marL="1828800" lvl="4" indent="0" algn="l"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	- DFS_unordered_heuristic_0.py</a:t>
            </a:r>
          </a:p>
          <a:p>
            <a:pPr marL="1828800" lvl="4" indent="0" algn="l"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	- DFS_unordered_heuristic_1.py</a:t>
            </a:r>
          </a:p>
          <a:p>
            <a:pPr marL="1828800" lvl="4" indent="0" algn="l"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	- DFS_unordered_no_heuristic_0.py</a:t>
            </a:r>
          </a:p>
          <a:p>
            <a:pPr marL="1828800" lvl="4" indent="0" algn="l"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	- DFS_unordered_no_heuristic_1.py</a:t>
            </a:r>
          </a:p>
        </p:txBody>
      </p:sp>
    </p:spTree>
    <p:extLst>
      <p:ext uri="{BB962C8B-B14F-4D97-AF65-F5344CB8AC3E}">
        <p14:creationId xmlns:p14="http://schemas.microsoft.com/office/powerpoint/2010/main" val="9674951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D8F170D1-6E5E-0B31-FD2A-B7EAE729A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17A6526A-6462-9FE8-78B2-5FCCFFAF5F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580" y="324896"/>
            <a:ext cx="8382000" cy="47339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Branch &amp; Bound : Experimental Results</a:t>
            </a:r>
            <a:br>
              <a:rPr lang="en-US" dirty="0">
                <a:latin typeface="Montserrat" panose="00000500000000000000" pitchFamily="2" charset="0"/>
              </a:rPr>
            </a:br>
            <a:endParaRPr lang="en-US" dirty="0"/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224FFCE3-362F-7B99-1DAA-E2B4CE8CFC99}"/>
              </a:ext>
            </a:extLst>
          </p:cNvPr>
          <p:cNvGrpSpPr/>
          <p:nvPr/>
        </p:nvGrpSpPr>
        <p:grpSpPr>
          <a:xfrm>
            <a:off x="1611150" y="705521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0BB8905E-218C-2D59-5EAC-13081A7F8DCF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F1F26EB3-2273-3F14-4021-6BDDEF7D65E3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A05C0FC1-FF41-91B2-4D8B-306D94E59297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A02B6B00-1F23-C107-6A84-D0FEF9E35FDB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0A9FDD5D-E673-74FC-7FFE-5FD40DCE502D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31">
            <a:extLst>
              <a:ext uri="{FF2B5EF4-FFF2-40B4-BE49-F238E27FC236}">
                <a16:creationId xmlns:a16="http://schemas.microsoft.com/office/drawing/2014/main" id="{904C0223-6E61-F8A8-DBC1-FB49C965BF4D}"/>
              </a:ext>
            </a:extLst>
          </p:cNvPr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430A8F32-7A5C-A54B-09A3-ADC78F9D70CC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9E98BCC4-0918-9CF3-4773-EA41E53D29F8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4BABA794-27A5-337F-580E-DD45DA9709D1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2ABE972F-EF5B-4457-F8E7-E325183C2092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151;p28">
            <a:extLst>
              <a:ext uri="{FF2B5EF4-FFF2-40B4-BE49-F238E27FC236}">
                <a16:creationId xmlns:a16="http://schemas.microsoft.com/office/drawing/2014/main" id="{2DEE40C1-DF97-44EA-FA9D-CA4730BE2DFE}"/>
              </a:ext>
            </a:extLst>
          </p:cNvPr>
          <p:cNvSpPr txBox="1">
            <a:spLocks/>
          </p:cNvSpPr>
          <p:nvPr/>
        </p:nvSpPr>
        <p:spPr>
          <a:xfrm>
            <a:off x="492772" y="1632394"/>
            <a:ext cx="8338808" cy="2334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The best overall performance was achieved with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BFS_unordered_heuristic.py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, which applies a random heuristic at the start of the algorithm to identify a feasible solution and prune the search space accordingly. It then performs a Best-First Search (BFS) using a priority queue, selecting the first variable with a fractional value from all integer-constrained variables.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4911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>
          <a:extLst>
            <a:ext uri="{FF2B5EF4-FFF2-40B4-BE49-F238E27FC236}">
              <a16:creationId xmlns:a16="http://schemas.microsoft.com/office/drawing/2014/main" id="{3965764C-3478-23C8-9017-E784F95CF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3">
            <a:extLst>
              <a:ext uri="{FF2B5EF4-FFF2-40B4-BE49-F238E27FC236}">
                <a16:creationId xmlns:a16="http://schemas.microsoft.com/office/drawing/2014/main" id="{95CE73AC-3BDF-7177-FF9D-277D390E2B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113" name="Google Shape;1113;p33">
            <a:extLst>
              <a:ext uri="{FF2B5EF4-FFF2-40B4-BE49-F238E27FC236}">
                <a16:creationId xmlns:a16="http://schemas.microsoft.com/office/drawing/2014/main" id="{FA32DC63-C565-C2FF-61E1-0A81BC22E5C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598625" y="2347850"/>
            <a:ext cx="3946500" cy="1229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" panose="00000500000000000000" pitchFamily="2" charset="0"/>
              </a:rPr>
              <a:t>Experimental Results</a:t>
            </a:r>
            <a:br>
              <a:rPr lang="en-US" dirty="0">
                <a:latin typeface="Montserrat" panose="00000500000000000000" pitchFamily="2" charset="0"/>
              </a:rPr>
            </a:br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1115" name="Google Shape;1115;p33">
            <a:extLst>
              <a:ext uri="{FF2B5EF4-FFF2-40B4-BE49-F238E27FC236}">
                <a16:creationId xmlns:a16="http://schemas.microsoft.com/office/drawing/2014/main" id="{22D32888-9CD4-7786-428D-455E27920B0E}"/>
              </a:ext>
            </a:extLst>
          </p:cNvPr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1116" name="Google Shape;1116;p33">
              <a:extLst>
                <a:ext uri="{FF2B5EF4-FFF2-40B4-BE49-F238E27FC236}">
                  <a16:creationId xmlns:a16="http://schemas.microsoft.com/office/drawing/2014/main" id="{D56E3975-0FA3-5A7D-4072-5A12FD61EDAE}"/>
                </a:ext>
              </a:extLst>
            </p:cNvPr>
            <p:cNvSpPr/>
            <p:nvPr/>
          </p:nvSpPr>
          <p:spPr>
            <a:xfrm rot="-2700000" flipH="1">
              <a:off x="7250940" y="2205609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7" name="Google Shape;1117;p33">
              <a:extLst>
                <a:ext uri="{FF2B5EF4-FFF2-40B4-BE49-F238E27FC236}">
                  <a16:creationId xmlns:a16="http://schemas.microsoft.com/office/drawing/2014/main" id="{8A7DAA53-C6E7-ACAB-C02B-2A393E31D3A4}"/>
                </a:ext>
              </a:extLst>
            </p:cNvPr>
            <p:cNvCxnSpPr>
              <a:stCxn id="1118" idx="6"/>
              <a:endCxn id="1119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19" name="Google Shape;1119;p33">
              <a:extLst>
                <a:ext uri="{FF2B5EF4-FFF2-40B4-BE49-F238E27FC236}">
                  <a16:creationId xmlns:a16="http://schemas.microsoft.com/office/drawing/2014/main" id="{174A05B5-21DA-0CAC-BB0A-70240468FBB3}"/>
                </a:ext>
              </a:extLst>
            </p:cNvPr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3">
              <a:extLst>
                <a:ext uri="{FF2B5EF4-FFF2-40B4-BE49-F238E27FC236}">
                  <a16:creationId xmlns:a16="http://schemas.microsoft.com/office/drawing/2014/main" id="{A27DB1ED-B8F1-CB72-A219-99EFFD872534}"/>
                </a:ext>
              </a:extLst>
            </p:cNvPr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33">
            <a:extLst>
              <a:ext uri="{FF2B5EF4-FFF2-40B4-BE49-F238E27FC236}">
                <a16:creationId xmlns:a16="http://schemas.microsoft.com/office/drawing/2014/main" id="{8281A559-3857-D43C-09B9-4F0C78F58538}"/>
              </a:ext>
            </a:extLst>
          </p:cNvPr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121" name="Google Shape;1121;p33">
              <a:extLst>
                <a:ext uri="{FF2B5EF4-FFF2-40B4-BE49-F238E27FC236}">
                  <a16:creationId xmlns:a16="http://schemas.microsoft.com/office/drawing/2014/main" id="{421881D4-399E-E065-C66F-D9489E741CB4}"/>
                </a:ext>
              </a:extLst>
            </p:cNvPr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3">
              <a:extLst>
                <a:ext uri="{FF2B5EF4-FFF2-40B4-BE49-F238E27FC236}">
                  <a16:creationId xmlns:a16="http://schemas.microsoft.com/office/drawing/2014/main" id="{748DC4F1-B5C8-FAD2-72A2-B122D6A7B64B}"/>
                </a:ext>
              </a:extLst>
            </p:cNvPr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3">
              <a:extLst>
                <a:ext uri="{FF2B5EF4-FFF2-40B4-BE49-F238E27FC236}">
                  <a16:creationId xmlns:a16="http://schemas.microsoft.com/office/drawing/2014/main" id="{FD37C217-33EE-B53D-7BC7-1C760BCE454F}"/>
                </a:ext>
              </a:extLst>
            </p:cNvPr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3">
              <a:extLst>
                <a:ext uri="{FF2B5EF4-FFF2-40B4-BE49-F238E27FC236}">
                  <a16:creationId xmlns:a16="http://schemas.microsoft.com/office/drawing/2014/main" id="{70EE941F-67B0-7775-AE9D-34CB70A6E78A}"/>
                </a:ext>
              </a:extLst>
            </p:cNvPr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3">
              <a:extLst>
                <a:ext uri="{FF2B5EF4-FFF2-40B4-BE49-F238E27FC236}">
                  <a16:creationId xmlns:a16="http://schemas.microsoft.com/office/drawing/2014/main" id="{9A892C82-54AD-2C59-4EC5-25F0647D7BDF}"/>
                </a:ext>
              </a:extLst>
            </p:cNvPr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3">
              <a:extLst>
                <a:ext uri="{FF2B5EF4-FFF2-40B4-BE49-F238E27FC236}">
                  <a16:creationId xmlns:a16="http://schemas.microsoft.com/office/drawing/2014/main" id="{85692EC6-69A0-8C46-A624-65EF8BCDC42B}"/>
                </a:ext>
              </a:extLst>
            </p:cNvPr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3">
              <a:extLst>
                <a:ext uri="{FF2B5EF4-FFF2-40B4-BE49-F238E27FC236}">
                  <a16:creationId xmlns:a16="http://schemas.microsoft.com/office/drawing/2014/main" id="{4847B1E9-5694-D252-F5AE-487119B01402}"/>
                </a:ext>
              </a:extLst>
            </p:cNvPr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3">
              <a:extLst>
                <a:ext uri="{FF2B5EF4-FFF2-40B4-BE49-F238E27FC236}">
                  <a16:creationId xmlns:a16="http://schemas.microsoft.com/office/drawing/2014/main" id="{FD96A3E0-4093-6D05-D710-083309C49677}"/>
                </a:ext>
              </a:extLst>
            </p:cNvPr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3">
              <a:extLst>
                <a:ext uri="{FF2B5EF4-FFF2-40B4-BE49-F238E27FC236}">
                  <a16:creationId xmlns:a16="http://schemas.microsoft.com/office/drawing/2014/main" id="{3D0F9032-9B1B-C219-95B5-A8C64C5FA7DD}"/>
                </a:ext>
              </a:extLst>
            </p:cNvPr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3">
              <a:extLst>
                <a:ext uri="{FF2B5EF4-FFF2-40B4-BE49-F238E27FC236}">
                  <a16:creationId xmlns:a16="http://schemas.microsoft.com/office/drawing/2014/main" id="{BE348849-24B7-04AC-C0D0-ED8983711AA9}"/>
                </a:ext>
              </a:extLst>
            </p:cNvPr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3">
              <a:extLst>
                <a:ext uri="{FF2B5EF4-FFF2-40B4-BE49-F238E27FC236}">
                  <a16:creationId xmlns:a16="http://schemas.microsoft.com/office/drawing/2014/main" id="{1842A489-506F-9E99-377F-819F0A420821}"/>
                </a:ext>
              </a:extLst>
            </p:cNvPr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3">
              <a:extLst>
                <a:ext uri="{FF2B5EF4-FFF2-40B4-BE49-F238E27FC236}">
                  <a16:creationId xmlns:a16="http://schemas.microsoft.com/office/drawing/2014/main" id="{7ED5A132-14B9-0F55-CA24-C5D5E57F44D6}"/>
                </a:ext>
              </a:extLst>
            </p:cNvPr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3">
              <a:extLst>
                <a:ext uri="{FF2B5EF4-FFF2-40B4-BE49-F238E27FC236}">
                  <a16:creationId xmlns:a16="http://schemas.microsoft.com/office/drawing/2014/main" id="{65D3ADEC-A960-B587-6338-ACC1CAC1ABB3}"/>
                </a:ext>
              </a:extLst>
            </p:cNvPr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3">
              <a:extLst>
                <a:ext uri="{FF2B5EF4-FFF2-40B4-BE49-F238E27FC236}">
                  <a16:creationId xmlns:a16="http://schemas.microsoft.com/office/drawing/2014/main" id="{B95D1957-E50A-EBCA-73DC-31D1E66335FF}"/>
                </a:ext>
              </a:extLst>
            </p:cNvPr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3">
              <a:extLst>
                <a:ext uri="{FF2B5EF4-FFF2-40B4-BE49-F238E27FC236}">
                  <a16:creationId xmlns:a16="http://schemas.microsoft.com/office/drawing/2014/main" id="{CF86A6A6-D671-C80E-69DD-45C37B0B31D6}"/>
                </a:ext>
              </a:extLst>
            </p:cNvPr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3">
              <a:extLst>
                <a:ext uri="{FF2B5EF4-FFF2-40B4-BE49-F238E27FC236}">
                  <a16:creationId xmlns:a16="http://schemas.microsoft.com/office/drawing/2014/main" id="{7C6DCA68-A062-5C56-41A8-C39B592E4B24}"/>
                </a:ext>
              </a:extLst>
            </p:cNvPr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3">
              <a:extLst>
                <a:ext uri="{FF2B5EF4-FFF2-40B4-BE49-F238E27FC236}">
                  <a16:creationId xmlns:a16="http://schemas.microsoft.com/office/drawing/2014/main" id="{E1302DA1-3680-0335-CDB4-B60EE1AA9E03}"/>
                </a:ext>
              </a:extLst>
            </p:cNvPr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3">
              <a:extLst>
                <a:ext uri="{FF2B5EF4-FFF2-40B4-BE49-F238E27FC236}">
                  <a16:creationId xmlns:a16="http://schemas.microsoft.com/office/drawing/2014/main" id="{BBB85C3F-8302-8D8C-A232-AC81CE2026FD}"/>
                </a:ext>
              </a:extLst>
            </p:cNvPr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3">
              <a:extLst>
                <a:ext uri="{FF2B5EF4-FFF2-40B4-BE49-F238E27FC236}">
                  <a16:creationId xmlns:a16="http://schemas.microsoft.com/office/drawing/2014/main" id="{59216C71-E6C0-8405-68F6-C7A4E26669D0}"/>
                </a:ext>
              </a:extLst>
            </p:cNvPr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3">
              <a:extLst>
                <a:ext uri="{FF2B5EF4-FFF2-40B4-BE49-F238E27FC236}">
                  <a16:creationId xmlns:a16="http://schemas.microsoft.com/office/drawing/2014/main" id="{D6E4A319-AB62-20EB-C518-627B08779066}"/>
                </a:ext>
              </a:extLst>
            </p:cNvPr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3">
              <a:extLst>
                <a:ext uri="{FF2B5EF4-FFF2-40B4-BE49-F238E27FC236}">
                  <a16:creationId xmlns:a16="http://schemas.microsoft.com/office/drawing/2014/main" id="{D416D3FB-C7DC-6ECB-F309-BB15D827AA7F}"/>
                </a:ext>
              </a:extLst>
            </p:cNvPr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3">
              <a:extLst>
                <a:ext uri="{FF2B5EF4-FFF2-40B4-BE49-F238E27FC236}">
                  <a16:creationId xmlns:a16="http://schemas.microsoft.com/office/drawing/2014/main" id="{61762302-E6E1-787A-E900-604549D8B021}"/>
                </a:ext>
              </a:extLst>
            </p:cNvPr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3">
              <a:extLst>
                <a:ext uri="{FF2B5EF4-FFF2-40B4-BE49-F238E27FC236}">
                  <a16:creationId xmlns:a16="http://schemas.microsoft.com/office/drawing/2014/main" id="{3A35A11C-04AE-D4A2-01CC-572DD4AD1E92}"/>
                </a:ext>
              </a:extLst>
            </p:cNvPr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3">
              <a:extLst>
                <a:ext uri="{FF2B5EF4-FFF2-40B4-BE49-F238E27FC236}">
                  <a16:creationId xmlns:a16="http://schemas.microsoft.com/office/drawing/2014/main" id="{2F17EBF6-F94C-B4EE-C4F8-60CD2E15B301}"/>
                </a:ext>
              </a:extLst>
            </p:cNvPr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3">
              <a:extLst>
                <a:ext uri="{FF2B5EF4-FFF2-40B4-BE49-F238E27FC236}">
                  <a16:creationId xmlns:a16="http://schemas.microsoft.com/office/drawing/2014/main" id="{A2F202DB-9CCF-B9C7-F919-EDF46BAB130F}"/>
                </a:ext>
              </a:extLst>
            </p:cNvPr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6" name="Google Shape;1146;p33">
            <a:extLst>
              <a:ext uri="{FF2B5EF4-FFF2-40B4-BE49-F238E27FC236}">
                <a16:creationId xmlns:a16="http://schemas.microsoft.com/office/drawing/2014/main" id="{7857ECF4-FA75-F11D-FEC0-68D1D652E1C9}"/>
              </a:ext>
            </a:extLst>
          </p:cNvPr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147" name="Google Shape;1147;p33">
              <a:extLst>
                <a:ext uri="{FF2B5EF4-FFF2-40B4-BE49-F238E27FC236}">
                  <a16:creationId xmlns:a16="http://schemas.microsoft.com/office/drawing/2014/main" id="{9916540B-EEBD-A866-8B50-F7323E43E878}"/>
                </a:ext>
              </a:extLst>
            </p:cNvPr>
            <p:cNvSpPr/>
            <p:nvPr/>
          </p:nvSpPr>
          <p:spPr>
            <a:xfrm flipH="1">
              <a:off x="1115510" y="4327288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8" name="Google Shape;1148;p33">
              <a:extLst>
                <a:ext uri="{FF2B5EF4-FFF2-40B4-BE49-F238E27FC236}">
                  <a16:creationId xmlns:a16="http://schemas.microsoft.com/office/drawing/2014/main" id="{84C7468C-A170-1AE6-FF72-91D8CA3A05B2}"/>
                </a:ext>
              </a:extLst>
            </p:cNvPr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149" name="Google Shape;1149;p33">
                <a:extLst>
                  <a:ext uri="{FF2B5EF4-FFF2-40B4-BE49-F238E27FC236}">
                    <a16:creationId xmlns:a16="http://schemas.microsoft.com/office/drawing/2014/main" id="{B057573C-5AFC-DC54-167F-63062337D7FC}"/>
                  </a:ext>
                </a:extLst>
              </p:cNvPr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3">
                <a:extLst>
                  <a:ext uri="{FF2B5EF4-FFF2-40B4-BE49-F238E27FC236}">
                    <a16:creationId xmlns:a16="http://schemas.microsoft.com/office/drawing/2014/main" id="{6E559080-735B-3211-0CAB-9ABFEB6815A0}"/>
                  </a:ext>
                </a:extLst>
              </p:cNvPr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3">
                <a:extLst>
                  <a:ext uri="{FF2B5EF4-FFF2-40B4-BE49-F238E27FC236}">
                    <a16:creationId xmlns:a16="http://schemas.microsoft.com/office/drawing/2014/main" id="{1A5B0507-13ED-6EA7-E9D7-E2073270A3AB}"/>
                  </a:ext>
                </a:extLst>
              </p:cNvPr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29018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CCC43E5B-A631-3181-A86E-4A588285B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683539C0-A85B-20EA-B1D3-B508548C63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580" y="324896"/>
            <a:ext cx="8382000" cy="47339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Experimental Results</a:t>
            </a:r>
            <a:br>
              <a:rPr lang="en-US" dirty="0">
                <a:latin typeface="Montserrat" panose="00000500000000000000" pitchFamily="2" charset="0"/>
              </a:rPr>
            </a:br>
            <a:endParaRPr lang="en-US" dirty="0"/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C1C9C8D0-2681-243D-D191-8D3A634851A1}"/>
              </a:ext>
            </a:extLst>
          </p:cNvPr>
          <p:cNvGrpSpPr/>
          <p:nvPr/>
        </p:nvGrpSpPr>
        <p:grpSpPr>
          <a:xfrm>
            <a:off x="1611150" y="705521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C20CFDAB-F9A4-A89A-A805-91870EB63772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7936B38B-8527-3895-359E-68644FC2124F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9CB74092-D9D3-A5E6-41C7-B72DB83799AA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3E8B8525-3550-1716-F27A-95CDD488489C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E8774367-FDB7-17EB-B234-B45EA92D8BA2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31">
            <a:extLst>
              <a:ext uri="{FF2B5EF4-FFF2-40B4-BE49-F238E27FC236}">
                <a16:creationId xmlns:a16="http://schemas.microsoft.com/office/drawing/2014/main" id="{83E9E037-FEB4-DB94-BE5A-CD7420AB5EE3}"/>
              </a:ext>
            </a:extLst>
          </p:cNvPr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0C73FE5F-A50C-E556-1141-63F647057748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C6AB5288-5717-A97E-273D-F113C789B3D8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BFF52000-4612-D7AE-AFFE-D709B9795EFA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5BC635C3-FBCC-85CB-9401-D406DD40D9B0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151;p28">
            <a:extLst>
              <a:ext uri="{FF2B5EF4-FFF2-40B4-BE49-F238E27FC236}">
                <a16:creationId xmlns:a16="http://schemas.microsoft.com/office/drawing/2014/main" id="{F97984DF-8EBF-A5C5-C366-C708EE8BF2F0}"/>
              </a:ext>
            </a:extLst>
          </p:cNvPr>
          <p:cNvSpPr txBox="1">
            <a:spLocks/>
          </p:cNvSpPr>
          <p:nvPr/>
        </p:nvSpPr>
        <p:spPr>
          <a:xfrm>
            <a:off x="492772" y="1632394"/>
            <a:ext cx="8338808" cy="2334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To evaluate the performance of our custom Branch and Bound algorithm, we conducted a computational study comparing it to a model implemented in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Pyomo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. We generated ten classes of problems, each containing 10 instances. Each problem was run five times for smaller instances and three times for larger ones, where any problem exceeding 5 minutes of runtime was classified as large.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2225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111E00ED-D8D0-7973-934F-C01F82ADD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3ACD6B0E-78EA-80A5-8BF2-D4700F97EE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580" y="324896"/>
            <a:ext cx="8382000" cy="47339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Experimental Results</a:t>
            </a:r>
            <a:br>
              <a:rPr lang="en-US" dirty="0">
                <a:latin typeface="Montserrat" panose="00000500000000000000" pitchFamily="2" charset="0"/>
              </a:rPr>
            </a:br>
            <a:endParaRPr lang="en-US" dirty="0"/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7465D4E6-08B8-FD77-FE75-7299C33577CA}"/>
              </a:ext>
            </a:extLst>
          </p:cNvPr>
          <p:cNvGrpSpPr/>
          <p:nvPr/>
        </p:nvGrpSpPr>
        <p:grpSpPr>
          <a:xfrm>
            <a:off x="1611150" y="705521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9262B0A4-5899-D8BE-DFDB-5D9646D69261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8DFC8058-F92C-2874-D23B-2249179F0735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148E33EB-9B6A-EBFF-EBC1-3CF8D8C4112E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DD3EEB1D-B27F-A001-21CA-D91E523456F7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272B3D9A-18F6-E9FA-D703-A416D45FC3BB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31">
            <a:extLst>
              <a:ext uri="{FF2B5EF4-FFF2-40B4-BE49-F238E27FC236}">
                <a16:creationId xmlns:a16="http://schemas.microsoft.com/office/drawing/2014/main" id="{2C33954A-D02E-4D35-0133-B5BEBEECF451}"/>
              </a:ext>
            </a:extLst>
          </p:cNvPr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202DF858-B211-39EF-E274-A48E000B037F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D6C85CF4-0B6F-3B4C-3EE8-04B6FCFB4A73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6FA015F1-5E10-749B-C200-16A821AF5A73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6C913FE7-227B-7CF6-60E6-5604ACFED5C6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60A32E7A-7437-8B60-C95A-5AB117418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621" y="1305095"/>
            <a:ext cx="6187669" cy="274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353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CD55B3EC-AB34-FC1C-E982-3E71A77A1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E8693572-E963-4AAA-C12E-E08AA7CD70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580" y="324896"/>
            <a:ext cx="8382000" cy="47339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Experimental Results: Runtime difference</a:t>
            </a:r>
            <a:br>
              <a:rPr lang="en-US" dirty="0">
                <a:latin typeface="Montserrat" panose="00000500000000000000" pitchFamily="2" charset="0"/>
              </a:rPr>
            </a:br>
            <a:endParaRPr lang="en-US" dirty="0"/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EF652255-32F3-F79E-63DE-37EDCB5F167D}"/>
              </a:ext>
            </a:extLst>
          </p:cNvPr>
          <p:cNvGrpSpPr/>
          <p:nvPr/>
        </p:nvGrpSpPr>
        <p:grpSpPr>
          <a:xfrm>
            <a:off x="1611150" y="705521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8FA29B47-B672-88DF-910F-D62E68A11E9A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66CE9994-0E62-A673-3B8E-42E59D4A1731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442DEF96-F629-6DCF-5918-2BAB80983CCF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E22202B5-72E6-473B-BEBB-DFB2997F2200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A20DE2F3-4B5F-9B20-1DBA-A253B14113C5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31">
            <a:extLst>
              <a:ext uri="{FF2B5EF4-FFF2-40B4-BE49-F238E27FC236}">
                <a16:creationId xmlns:a16="http://schemas.microsoft.com/office/drawing/2014/main" id="{104FE982-5A50-E744-B990-1C3463D51951}"/>
              </a:ext>
            </a:extLst>
          </p:cNvPr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C5DC6BA0-B776-7FA2-AEA0-243225C85730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D82DF36F-04B2-B98F-1E62-B025125CD573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27A1525F-3F93-B4BD-5EDB-D2BECF0A7DDC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028BEE5B-6B95-8AD1-5E2A-F179D9F76B20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B295F9B8-00BD-7F01-CCB2-D8F56DF02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872" y="1067519"/>
            <a:ext cx="4860197" cy="344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992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123CA0E2-5658-AC4A-E67E-BABCD6D6D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F7AD6922-153C-5215-BC25-C6076ABE01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580" y="324896"/>
            <a:ext cx="8382000" cy="47339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Experimental Results: Performance Difference</a:t>
            </a:r>
            <a:br>
              <a:rPr lang="en-US" dirty="0">
                <a:latin typeface="Montserrat" panose="00000500000000000000" pitchFamily="2" charset="0"/>
              </a:rPr>
            </a:br>
            <a:endParaRPr lang="en-US" dirty="0"/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EB253566-B0FB-5272-2ADC-E30C94B5A8E9}"/>
              </a:ext>
            </a:extLst>
          </p:cNvPr>
          <p:cNvGrpSpPr/>
          <p:nvPr/>
        </p:nvGrpSpPr>
        <p:grpSpPr>
          <a:xfrm>
            <a:off x="1611150" y="705521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49940F76-225C-E496-604F-FBC1B69E15DC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6FE61A87-5E17-902E-15D9-7BFE20653F13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7123AC1B-F668-9B29-E795-5D837DDA8750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E6B037C3-3C9B-90A5-DF36-71F8C9731300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2E6FCB61-E447-0C8A-6FF9-9D89FCC668D5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31">
            <a:extLst>
              <a:ext uri="{FF2B5EF4-FFF2-40B4-BE49-F238E27FC236}">
                <a16:creationId xmlns:a16="http://schemas.microsoft.com/office/drawing/2014/main" id="{EFCF2A20-AE76-186F-8C45-767EA23785EF}"/>
              </a:ext>
            </a:extLst>
          </p:cNvPr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355A7133-5ABB-D38D-2DBD-BBC6A88863E1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00BE2DA4-D285-1447-5BBC-6401566E4C98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65150142-94E1-ADFC-B22C-91B206FCA3A7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AA226BF0-BF17-9BA6-4541-A85917AE7ADE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B274BFDF-D098-59BA-0902-338EC29C7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909" y="1247450"/>
            <a:ext cx="5570181" cy="361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43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7B620C8E-B123-DB13-E054-E81791B6D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ADC87174-8108-25EE-8610-BB736CD65F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984" y="222116"/>
            <a:ext cx="8595063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Problem Description : Distances between locations</a:t>
            </a:r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5ECD1422-5CA2-7A21-7316-323A2199CB04}"/>
              </a:ext>
            </a:extLst>
          </p:cNvPr>
          <p:cNvGrpSpPr/>
          <p:nvPr/>
        </p:nvGrpSpPr>
        <p:grpSpPr>
          <a:xfrm>
            <a:off x="1611150" y="610478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F1B3FC70-A2C5-B1BF-A8FD-E7258BA39FD2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8E1BDA2E-4549-5719-E567-9B11124BE1EC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13BEBE70-F644-6A08-00F3-F2E7D3F9E2FC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E58C07EE-0CAC-9719-1135-42CD51A5E752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A3F77375-C881-FF41-AD00-B617F2AC6666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Οβάλ 11">
            <a:extLst>
              <a:ext uri="{FF2B5EF4-FFF2-40B4-BE49-F238E27FC236}">
                <a16:creationId xmlns:a16="http://schemas.microsoft.com/office/drawing/2014/main" id="{D904AC1E-CA2C-7ECD-C6CD-60A02FFEF06E}"/>
              </a:ext>
            </a:extLst>
          </p:cNvPr>
          <p:cNvSpPr/>
          <p:nvPr/>
        </p:nvSpPr>
        <p:spPr>
          <a:xfrm>
            <a:off x="2652794" y="3194005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Google Shape;151;p28">
                <a:extLst>
                  <a:ext uri="{FF2B5EF4-FFF2-40B4-BE49-F238E27FC236}">
                    <a16:creationId xmlns:a16="http://schemas.microsoft.com/office/drawing/2014/main" id="{85B43523-8BAD-E6AF-D91E-3124EA5F47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7366" y="794816"/>
                <a:ext cx="7578300" cy="392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400" b="0" i="0" u="none" strike="noStrike" cap="non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 marL="0" indent="0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All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possible distances between candidate facility locations must be calculated</a:t>
                </a:r>
              </a:p>
            </p:txBody>
          </p:sp>
        </mc:Choice>
        <mc:Fallback xmlns="">
          <p:sp>
            <p:nvSpPr>
              <p:cNvPr id="32" name="Google Shape;151;p28">
                <a:extLst>
                  <a:ext uri="{FF2B5EF4-FFF2-40B4-BE49-F238E27FC236}">
                    <a16:creationId xmlns:a16="http://schemas.microsoft.com/office/drawing/2014/main" id="{85B43523-8BAD-E6AF-D91E-3124EA5F4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66" y="794816"/>
                <a:ext cx="7578300" cy="392875"/>
              </a:xfrm>
              <a:prstGeom prst="rect">
                <a:avLst/>
              </a:prstGeom>
              <a:blipFill>
                <a:blip r:embed="rId3"/>
                <a:stretch>
                  <a:fillRect l="-241" b="-5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Οβάλ 32">
            <a:extLst>
              <a:ext uri="{FF2B5EF4-FFF2-40B4-BE49-F238E27FC236}">
                <a16:creationId xmlns:a16="http://schemas.microsoft.com/office/drawing/2014/main" id="{4BBA3F75-9A30-4CBE-5239-E553C5027D8E}"/>
              </a:ext>
            </a:extLst>
          </p:cNvPr>
          <p:cNvSpPr/>
          <p:nvPr/>
        </p:nvSpPr>
        <p:spPr>
          <a:xfrm>
            <a:off x="2652794" y="4068771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l-GR" dirty="0"/>
          </a:p>
        </p:txBody>
      </p:sp>
      <p:sp>
        <p:nvSpPr>
          <p:cNvPr id="34" name="Οβάλ 33">
            <a:extLst>
              <a:ext uri="{FF2B5EF4-FFF2-40B4-BE49-F238E27FC236}">
                <a16:creationId xmlns:a16="http://schemas.microsoft.com/office/drawing/2014/main" id="{41B3350B-6CC2-E43B-6A00-FF8FBE765E69}"/>
              </a:ext>
            </a:extLst>
          </p:cNvPr>
          <p:cNvSpPr/>
          <p:nvPr/>
        </p:nvSpPr>
        <p:spPr>
          <a:xfrm>
            <a:off x="2652793" y="2319239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4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35" name="Οβάλ 34">
            <a:extLst>
              <a:ext uri="{FF2B5EF4-FFF2-40B4-BE49-F238E27FC236}">
                <a16:creationId xmlns:a16="http://schemas.microsoft.com/office/drawing/2014/main" id="{4EBDAFB7-4F92-9AF4-8F3D-A91DFEAD7220}"/>
              </a:ext>
            </a:extLst>
          </p:cNvPr>
          <p:cNvSpPr/>
          <p:nvPr/>
        </p:nvSpPr>
        <p:spPr>
          <a:xfrm>
            <a:off x="2652793" y="1444473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40" name="Οβάλ 39">
            <a:extLst>
              <a:ext uri="{FF2B5EF4-FFF2-40B4-BE49-F238E27FC236}">
                <a16:creationId xmlns:a16="http://schemas.microsoft.com/office/drawing/2014/main" id="{06FD66D0-681A-7A28-BA94-11713D7FA414}"/>
              </a:ext>
            </a:extLst>
          </p:cNvPr>
          <p:cNvSpPr/>
          <p:nvPr/>
        </p:nvSpPr>
        <p:spPr>
          <a:xfrm>
            <a:off x="3804655" y="3197516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41" name="Οβάλ 40">
            <a:extLst>
              <a:ext uri="{FF2B5EF4-FFF2-40B4-BE49-F238E27FC236}">
                <a16:creationId xmlns:a16="http://schemas.microsoft.com/office/drawing/2014/main" id="{1CC06544-932A-0446-34F6-AB059771A4F4}"/>
              </a:ext>
            </a:extLst>
          </p:cNvPr>
          <p:cNvSpPr/>
          <p:nvPr/>
        </p:nvSpPr>
        <p:spPr>
          <a:xfrm>
            <a:off x="3804655" y="4072282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  <a:endParaRPr lang="el-GR" dirty="0"/>
          </a:p>
        </p:txBody>
      </p:sp>
      <p:sp>
        <p:nvSpPr>
          <p:cNvPr id="42" name="Οβάλ 41">
            <a:extLst>
              <a:ext uri="{FF2B5EF4-FFF2-40B4-BE49-F238E27FC236}">
                <a16:creationId xmlns:a16="http://schemas.microsoft.com/office/drawing/2014/main" id="{0C37EB87-FF29-BB0C-D958-D050F5AAAC52}"/>
              </a:ext>
            </a:extLst>
          </p:cNvPr>
          <p:cNvSpPr/>
          <p:nvPr/>
        </p:nvSpPr>
        <p:spPr>
          <a:xfrm>
            <a:off x="3804654" y="2322750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5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43" name="Οβάλ 42">
            <a:extLst>
              <a:ext uri="{FF2B5EF4-FFF2-40B4-BE49-F238E27FC236}">
                <a16:creationId xmlns:a16="http://schemas.microsoft.com/office/drawing/2014/main" id="{EAD45802-AC6B-AD25-7F70-E486D0CCBD3D}"/>
              </a:ext>
            </a:extLst>
          </p:cNvPr>
          <p:cNvSpPr/>
          <p:nvPr/>
        </p:nvSpPr>
        <p:spPr>
          <a:xfrm>
            <a:off x="3804654" y="1447984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44" name="Οβάλ 43">
            <a:extLst>
              <a:ext uri="{FF2B5EF4-FFF2-40B4-BE49-F238E27FC236}">
                <a16:creationId xmlns:a16="http://schemas.microsoft.com/office/drawing/2014/main" id="{49F08572-6D13-5410-F45B-E7EB93B49B21}"/>
              </a:ext>
            </a:extLst>
          </p:cNvPr>
          <p:cNvSpPr/>
          <p:nvPr/>
        </p:nvSpPr>
        <p:spPr>
          <a:xfrm>
            <a:off x="4781108" y="3190494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10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45" name="Οβάλ 44">
            <a:extLst>
              <a:ext uri="{FF2B5EF4-FFF2-40B4-BE49-F238E27FC236}">
                <a16:creationId xmlns:a16="http://schemas.microsoft.com/office/drawing/2014/main" id="{30FB51A1-0382-552F-581D-9924AA9B67F4}"/>
              </a:ext>
            </a:extLst>
          </p:cNvPr>
          <p:cNvSpPr/>
          <p:nvPr/>
        </p:nvSpPr>
        <p:spPr>
          <a:xfrm>
            <a:off x="4781108" y="4065260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  <a:endParaRPr lang="el-GR" dirty="0"/>
          </a:p>
        </p:txBody>
      </p:sp>
      <p:sp>
        <p:nvSpPr>
          <p:cNvPr id="46" name="Οβάλ 45">
            <a:extLst>
              <a:ext uri="{FF2B5EF4-FFF2-40B4-BE49-F238E27FC236}">
                <a16:creationId xmlns:a16="http://schemas.microsoft.com/office/drawing/2014/main" id="{75B77537-5EC5-8B47-BEB6-68670DB8E17E}"/>
              </a:ext>
            </a:extLst>
          </p:cNvPr>
          <p:cNvSpPr/>
          <p:nvPr/>
        </p:nvSpPr>
        <p:spPr>
          <a:xfrm>
            <a:off x="4781107" y="2315728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l-GR" dirty="0"/>
          </a:p>
        </p:txBody>
      </p:sp>
      <p:sp>
        <p:nvSpPr>
          <p:cNvPr id="47" name="Οβάλ 46">
            <a:extLst>
              <a:ext uri="{FF2B5EF4-FFF2-40B4-BE49-F238E27FC236}">
                <a16:creationId xmlns:a16="http://schemas.microsoft.com/office/drawing/2014/main" id="{8B98043A-B002-FEE4-6312-D26AC9973077}"/>
              </a:ext>
            </a:extLst>
          </p:cNvPr>
          <p:cNvSpPr/>
          <p:nvPr/>
        </p:nvSpPr>
        <p:spPr>
          <a:xfrm>
            <a:off x="4781107" y="1440962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48" name="Οβάλ 47">
            <a:extLst>
              <a:ext uri="{FF2B5EF4-FFF2-40B4-BE49-F238E27FC236}">
                <a16:creationId xmlns:a16="http://schemas.microsoft.com/office/drawing/2014/main" id="{6CE728B9-6E39-E866-DB53-D5662A5FEF9A}"/>
              </a:ext>
            </a:extLst>
          </p:cNvPr>
          <p:cNvSpPr/>
          <p:nvPr/>
        </p:nvSpPr>
        <p:spPr>
          <a:xfrm>
            <a:off x="5932969" y="3194005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l-GR" dirty="0"/>
          </a:p>
        </p:txBody>
      </p:sp>
      <p:sp>
        <p:nvSpPr>
          <p:cNvPr id="49" name="Οβάλ 48">
            <a:extLst>
              <a:ext uri="{FF2B5EF4-FFF2-40B4-BE49-F238E27FC236}">
                <a16:creationId xmlns:a16="http://schemas.microsoft.com/office/drawing/2014/main" id="{6BAE5D4F-7F10-1D46-E8CE-CBDFC4994990}"/>
              </a:ext>
            </a:extLst>
          </p:cNvPr>
          <p:cNvSpPr/>
          <p:nvPr/>
        </p:nvSpPr>
        <p:spPr>
          <a:xfrm>
            <a:off x="5932969" y="4068771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15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50" name="Οβάλ 49">
            <a:extLst>
              <a:ext uri="{FF2B5EF4-FFF2-40B4-BE49-F238E27FC236}">
                <a16:creationId xmlns:a16="http://schemas.microsoft.com/office/drawing/2014/main" id="{9B1C3833-A110-0B97-C1A7-4968022FD14C}"/>
              </a:ext>
            </a:extLst>
          </p:cNvPr>
          <p:cNvSpPr/>
          <p:nvPr/>
        </p:nvSpPr>
        <p:spPr>
          <a:xfrm>
            <a:off x="5932968" y="2319239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l-GR" dirty="0"/>
          </a:p>
        </p:txBody>
      </p:sp>
      <p:sp>
        <p:nvSpPr>
          <p:cNvPr id="51" name="Οβάλ 50">
            <a:extLst>
              <a:ext uri="{FF2B5EF4-FFF2-40B4-BE49-F238E27FC236}">
                <a16:creationId xmlns:a16="http://schemas.microsoft.com/office/drawing/2014/main" id="{92796C0D-3BFC-56F8-6F66-31F7605397A4}"/>
              </a:ext>
            </a:extLst>
          </p:cNvPr>
          <p:cNvSpPr/>
          <p:nvPr/>
        </p:nvSpPr>
        <p:spPr>
          <a:xfrm>
            <a:off x="5932968" y="1444473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  <a:endParaRPr lang="el-GR" dirty="0">
              <a:solidFill>
                <a:srgbClr val="C00000"/>
              </a:solidFill>
            </a:endParaRPr>
          </a:p>
        </p:txBody>
      </p:sp>
      <p:cxnSp>
        <p:nvCxnSpPr>
          <p:cNvPr id="27" name="Ευθύγραμμο βέλος σύνδεσης 26">
            <a:extLst>
              <a:ext uri="{FF2B5EF4-FFF2-40B4-BE49-F238E27FC236}">
                <a16:creationId xmlns:a16="http://schemas.microsoft.com/office/drawing/2014/main" id="{230DE2FF-1CA8-D45E-CCE4-D1737F276A96}"/>
              </a:ext>
            </a:extLst>
          </p:cNvPr>
          <p:cNvCxnSpPr>
            <a:stCxn id="34" idx="0"/>
            <a:endCxn id="43" idx="2"/>
          </p:cNvCxnSpPr>
          <p:nvPr/>
        </p:nvCxnSpPr>
        <p:spPr>
          <a:xfrm flipV="1">
            <a:off x="2934389" y="1727897"/>
            <a:ext cx="870265" cy="591342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Ευθύγραμμο βέλος σύνδεσης 27">
            <a:extLst>
              <a:ext uri="{FF2B5EF4-FFF2-40B4-BE49-F238E27FC236}">
                <a16:creationId xmlns:a16="http://schemas.microsoft.com/office/drawing/2014/main" id="{240C841B-F6AE-31A3-5F94-F76DEA54A966}"/>
              </a:ext>
            </a:extLst>
          </p:cNvPr>
          <p:cNvCxnSpPr>
            <a:cxnSpLocks/>
            <a:stCxn id="34" idx="7"/>
            <a:endCxn id="51" idx="3"/>
          </p:cNvCxnSpPr>
          <p:nvPr/>
        </p:nvCxnSpPr>
        <p:spPr>
          <a:xfrm flipV="1">
            <a:off x="3133507" y="1922314"/>
            <a:ext cx="2881938" cy="478909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Ευθύγραμμο βέλος σύνδεσης 35">
            <a:extLst>
              <a:ext uri="{FF2B5EF4-FFF2-40B4-BE49-F238E27FC236}">
                <a16:creationId xmlns:a16="http://schemas.microsoft.com/office/drawing/2014/main" id="{54024BDF-2BB1-D819-C2C0-F359552E06EF}"/>
              </a:ext>
            </a:extLst>
          </p:cNvPr>
          <p:cNvCxnSpPr>
            <a:cxnSpLocks/>
            <a:stCxn id="34" idx="6"/>
            <a:endCxn id="42" idx="2"/>
          </p:cNvCxnSpPr>
          <p:nvPr/>
        </p:nvCxnSpPr>
        <p:spPr>
          <a:xfrm>
            <a:off x="3215984" y="2599152"/>
            <a:ext cx="588670" cy="3511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Ευθύγραμμο βέλος σύνδεσης 38">
            <a:extLst>
              <a:ext uri="{FF2B5EF4-FFF2-40B4-BE49-F238E27FC236}">
                <a16:creationId xmlns:a16="http://schemas.microsoft.com/office/drawing/2014/main" id="{608AF3B6-BC87-1EB7-2670-97D2045F7A88}"/>
              </a:ext>
            </a:extLst>
          </p:cNvPr>
          <p:cNvCxnSpPr>
            <a:cxnSpLocks/>
            <a:stCxn id="34" idx="5"/>
            <a:endCxn id="44" idx="2"/>
          </p:cNvCxnSpPr>
          <p:nvPr/>
        </p:nvCxnSpPr>
        <p:spPr>
          <a:xfrm>
            <a:off x="3133507" y="2797080"/>
            <a:ext cx="1647601" cy="67332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Ευθύγραμμο βέλος σύνδεσης 53">
            <a:extLst>
              <a:ext uri="{FF2B5EF4-FFF2-40B4-BE49-F238E27FC236}">
                <a16:creationId xmlns:a16="http://schemas.microsoft.com/office/drawing/2014/main" id="{E28AEB69-D57C-80C0-169E-EC925AB64F2E}"/>
              </a:ext>
            </a:extLst>
          </p:cNvPr>
          <p:cNvCxnSpPr>
            <a:cxnSpLocks/>
            <a:stCxn id="34" idx="4"/>
            <a:endCxn id="49" idx="3"/>
          </p:cNvCxnSpPr>
          <p:nvPr/>
        </p:nvCxnSpPr>
        <p:spPr>
          <a:xfrm>
            <a:off x="2934389" y="2879064"/>
            <a:ext cx="3081057" cy="1667548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Ευθύγραμμο βέλος σύνδεσης 56">
            <a:extLst>
              <a:ext uri="{FF2B5EF4-FFF2-40B4-BE49-F238E27FC236}">
                <a16:creationId xmlns:a16="http://schemas.microsoft.com/office/drawing/2014/main" id="{1C227FB9-B358-0856-2F3E-DDA7C7E5FCBB}"/>
              </a:ext>
            </a:extLst>
          </p:cNvPr>
          <p:cNvCxnSpPr>
            <a:cxnSpLocks/>
            <a:stCxn id="43" idx="7"/>
            <a:endCxn id="51" idx="1"/>
          </p:cNvCxnSpPr>
          <p:nvPr/>
        </p:nvCxnSpPr>
        <p:spPr>
          <a:xfrm flipV="1">
            <a:off x="4285368" y="1526457"/>
            <a:ext cx="1730077" cy="3511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Ευθύγραμμο βέλος σύνδεσης 60">
            <a:extLst>
              <a:ext uri="{FF2B5EF4-FFF2-40B4-BE49-F238E27FC236}">
                <a16:creationId xmlns:a16="http://schemas.microsoft.com/office/drawing/2014/main" id="{9B7B9770-D106-4B23-010E-A072EF45D3BA}"/>
              </a:ext>
            </a:extLst>
          </p:cNvPr>
          <p:cNvCxnSpPr>
            <a:cxnSpLocks/>
            <a:stCxn id="43" idx="6"/>
            <a:endCxn id="49" idx="0"/>
          </p:cNvCxnSpPr>
          <p:nvPr/>
        </p:nvCxnSpPr>
        <p:spPr>
          <a:xfrm>
            <a:off x="4367845" y="1727897"/>
            <a:ext cx="1846720" cy="2340874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Ευθύγραμμο βέλος σύνδεσης 1025">
            <a:extLst>
              <a:ext uri="{FF2B5EF4-FFF2-40B4-BE49-F238E27FC236}">
                <a16:creationId xmlns:a16="http://schemas.microsoft.com/office/drawing/2014/main" id="{EECA1472-27E1-D307-363D-591611DAA5DD}"/>
              </a:ext>
            </a:extLst>
          </p:cNvPr>
          <p:cNvCxnSpPr>
            <a:cxnSpLocks/>
            <a:stCxn id="43" idx="5"/>
            <a:endCxn id="44" idx="0"/>
          </p:cNvCxnSpPr>
          <p:nvPr/>
        </p:nvCxnSpPr>
        <p:spPr>
          <a:xfrm>
            <a:off x="4285368" y="1925825"/>
            <a:ext cx="777336" cy="1264669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Ευθύγραμμο βέλος σύνδεσης 1031">
            <a:extLst>
              <a:ext uri="{FF2B5EF4-FFF2-40B4-BE49-F238E27FC236}">
                <a16:creationId xmlns:a16="http://schemas.microsoft.com/office/drawing/2014/main" id="{04A9604A-74BC-D446-80FF-96DF25F589E1}"/>
              </a:ext>
            </a:extLst>
          </p:cNvPr>
          <p:cNvCxnSpPr>
            <a:cxnSpLocks/>
            <a:stCxn id="43" idx="4"/>
            <a:endCxn id="42" idx="0"/>
          </p:cNvCxnSpPr>
          <p:nvPr/>
        </p:nvCxnSpPr>
        <p:spPr>
          <a:xfrm>
            <a:off x="4086250" y="2007809"/>
            <a:ext cx="0" cy="314941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Ευθύγραμμο βέλος σύνδεσης 1034">
            <a:extLst>
              <a:ext uri="{FF2B5EF4-FFF2-40B4-BE49-F238E27FC236}">
                <a16:creationId xmlns:a16="http://schemas.microsoft.com/office/drawing/2014/main" id="{3A246488-CD1A-9EBE-9A86-06D9F97599B5}"/>
              </a:ext>
            </a:extLst>
          </p:cNvPr>
          <p:cNvCxnSpPr>
            <a:cxnSpLocks/>
            <a:stCxn id="51" idx="2"/>
            <a:endCxn id="42" idx="7"/>
          </p:cNvCxnSpPr>
          <p:nvPr/>
        </p:nvCxnSpPr>
        <p:spPr>
          <a:xfrm flipH="1">
            <a:off x="4285368" y="1724386"/>
            <a:ext cx="1647600" cy="680348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Ευθύγραμμο βέλος σύνδεσης 1037">
            <a:extLst>
              <a:ext uri="{FF2B5EF4-FFF2-40B4-BE49-F238E27FC236}">
                <a16:creationId xmlns:a16="http://schemas.microsoft.com/office/drawing/2014/main" id="{B88ED98E-791E-24F8-02EA-84C68C367FF0}"/>
              </a:ext>
            </a:extLst>
          </p:cNvPr>
          <p:cNvCxnSpPr>
            <a:cxnSpLocks/>
            <a:stCxn id="51" idx="4"/>
            <a:endCxn id="44" idx="7"/>
          </p:cNvCxnSpPr>
          <p:nvPr/>
        </p:nvCxnSpPr>
        <p:spPr>
          <a:xfrm flipH="1">
            <a:off x="5261822" y="2004298"/>
            <a:ext cx="952742" cy="126818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Ευθύγραμμο βέλος σύνδεσης 1047">
            <a:extLst>
              <a:ext uri="{FF2B5EF4-FFF2-40B4-BE49-F238E27FC236}">
                <a16:creationId xmlns:a16="http://schemas.microsoft.com/office/drawing/2014/main" id="{F776412F-4160-49CA-87F8-A946DF2FD797}"/>
              </a:ext>
            </a:extLst>
          </p:cNvPr>
          <p:cNvCxnSpPr>
            <a:cxnSpLocks/>
            <a:stCxn id="51" idx="5"/>
            <a:endCxn id="49" idx="7"/>
          </p:cNvCxnSpPr>
          <p:nvPr/>
        </p:nvCxnSpPr>
        <p:spPr>
          <a:xfrm>
            <a:off x="6413682" y="1922314"/>
            <a:ext cx="1" cy="2228441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Ευθύγραμμο βέλος σύνδεσης 1050">
            <a:extLst>
              <a:ext uri="{FF2B5EF4-FFF2-40B4-BE49-F238E27FC236}">
                <a16:creationId xmlns:a16="http://schemas.microsoft.com/office/drawing/2014/main" id="{62DAE8C7-649B-0ABE-E77E-C5893DF6E0E1}"/>
              </a:ext>
            </a:extLst>
          </p:cNvPr>
          <p:cNvCxnSpPr>
            <a:cxnSpLocks/>
            <a:stCxn id="42" idx="5"/>
            <a:endCxn id="44" idx="1"/>
          </p:cNvCxnSpPr>
          <p:nvPr/>
        </p:nvCxnSpPr>
        <p:spPr>
          <a:xfrm>
            <a:off x="4285368" y="2800591"/>
            <a:ext cx="578217" cy="47188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Ευθύγραμμο βέλος σύνδεσης 1053">
            <a:extLst>
              <a:ext uri="{FF2B5EF4-FFF2-40B4-BE49-F238E27FC236}">
                <a16:creationId xmlns:a16="http://schemas.microsoft.com/office/drawing/2014/main" id="{0F0CA91F-7D73-7269-39F0-BB9F8C2CD1FA}"/>
              </a:ext>
            </a:extLst>
          </p:cNvPr>
          <p:cNvCxnSpPr>
            <a:cxnSpLocks/>
            <a:stCxn id="49" idx="2"/>
            <a:endCxn id="42" idx="4"/>
          </p:cNvCxnSpPr>
          <p:nvPr/>
        </p:nvCxnSpPr>
        <p:spPr>
          <a:xfrm flipH="1" flipV="1">
            <a:off x="4086250" y="2882575"/>
            <a:ext cx="1846719" cy="1466109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Ευθύγραμμο βέλος σύνδεσης 1059">
            <a:extLst>
              <a:ext uri="{FF2B5EF4-FFF2-40B4-BE49-F238E27FC236}">
                <a16:creationId xmlns:a16="http://schemas.microsoft.com/office/drawing/2014/main" id="{AE92421C-1EFA-A335-2D4C-F7ED6C0F1372}"/>
              </a:ext>
            </a:extLst>
          </p:cNvPr>
          <p:cNvCxnSpPr>
            <a:cxnSpLocks/>
            <a:stCxn id="49" idx="1"/>
            <a:endCxn id="44" idx="6"/>
          </p:cNvCxnSpPr>
          <p:nvPr/>
        </p:nvCxnSpPr>
        <p:spPr>
          <a:xfrm flipH="1" flipV="1">
            <a:off x="5344299" y="3470407"/>
            <a:ext cx="671147" cy="680348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1505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5E5E0BF7-5BD4-FD2D-A29F-DD871DD28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0653DA86-5CEF-5209-F3EB-1B42A56B78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580" y="324896"/>
            <a:ext cx="8382000" cy="47339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Experimental Results : Timeouts</a:t>
            </a:r>
            <a:br>
              <a:rPr lang="en-US" dirty="0">
                <a:latin typeface="Montserrat" panose="00000500000000000000" pitchFamily="2" charset="0"/>
              </a:rPr>
            </a:br>
            <a:endParaRPr lang="en-US" dirty="0"/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BDCED920-D816-0860-1E4A-13705D99F8A3}"/>
              </a:ext>
            </a:extLst>
          </p:cNvPr>
          <p:cNvGrpSpPr/>
          <p:nvPr/>
        </p:nvGrpSpPr>
        <p:grpSpPr>
          <a:xfrm>
            <a:off x="1611150" y="705521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0AB2718A-6676-03C9-5701-ADB0261F19AB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12105BED-A9D6-8AF0-D259-0D2AB15368AC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FBBF4D17-7A56-9EE5-1BC2-8EE1BDCC8BC5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492D6E6C-8594-B225-4891-2AF36BA3ED42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6F1BE588-D3CF-503A-7008-45B32C9F0EF8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31">
            <a:extLst>
              <a:ext uri="{FF2B5EF4-FFF2-40B4-BE49-F238E27FC236}">
                <a16:creationId xmlns:a16="http://schemas.microsoft.com/office/drawing/2014/main" id="{02F105D4-1A76-1DEC-4756-B709A04A6F6C}"/>
              </a:ext>
            </a:extLst>
          </p:cNvPr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BA57CA08-6F27-7879-85D1-F9624A4F7FCC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F622F0D4-0E3B-D91D-F064-130EE5237378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34E44FCE-F673-687C-0864-F2FAF2E53C1A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6B41079C-A8FC-E717-7749-D180AE1584C8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E74719B4-0631-E096-F777-4D62F99DB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150" y="964055"/>
            <a:ext cx="5599644" cy="367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431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>
          <a:extLst>
            <a:ext uri="{FF2B5EF4-FFF2-40B4-BE49-F238E27FC236}">
              <a16:creationId xmlns:a16="http://schemas.microsoft.com/office/drawing/2014/main" id="{9B71CD45-69B0-AB31-DC0C-7B7221001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3">
            <a:extLst>
              <a:ext uri="{FF2B5EF4-FFF2-40B4-BE49-F238E27FC236}">
                <a16:creationId xmlns:a16="http://schemas.microsoft.com/office/drawing/2014/main" id="{E95507E8-947F-4713-8D38-EC41FFADA0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113" name="Google Shape;1113;p33">
            <a:extLst>
              <a:ext uri="{FF2B5EF4-FFF2-40B4-BE49-F238E27FC236}">
                <a16:creationId xmlns:a16="http://schemas.microsoft.com/office/drawing/2014/main" id="{E9B28875-7417-0720-5DD6-21A7F7C3B87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598625" y="2347850"/>
            <a:ext cx="3946500" cy="1229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" panose="00000500000000000000" pitchFamily="2" charset="0"/>
              </a:rPr>
              <a:t>Conclusion</a:t>
            </a:r>
            <a:br>
              <a:rPr lang="en-US" dirty="0">
                <a:latin typeface="Montserrat" panose="00000500000000000000" pitchFamily="2" charset="0"/>
              </a:rPr>
            </a:br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1115" name="Google Shape;1115;p33">
            <a:extLst>
              <a:ext uri="{FF2B5EF4-FFF2-40B4-BE49-F238E27FC236}">
                <a16:creationId xmlns:a16="http://schemas.microsoft.com/office/drawing/2014/main" id="{6D1FF4FC-8A50-C3D9-5A59-FCB0F0CB489D}"/>
              </a:ext>
            </a:extLst>
          </p:cNvPr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1116" name="Google Shape;1116;p33">
              <a:extLst>
                <a:ext uri="{FF2B5EF4-FFF2-40B4-BE49-F238E27FC236}">
                  <a16:creationId xmlns:a16="http://schemas.microsoft.com/office/drawing/2014/main" id="{111C0298-846C-6B89-1AAD-5F14BC97E50D}"/>
                </a:ext>
              </a:extLst>
            </p:cNvPr>
            <p:cNvSpPr/>
            <p:nvPr/>
          </p:nvSpPr>
          <p:spPr>
            <a:xfrm rot="-2700000" flipH="1">
              <a:off x="7250940" y="2205609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7" name="Google Shape;1117;p33">
              <a:extLst>
                <a:ext uri="{FF2B5EF4-FFF2-40B4-BE49-F238E27FC236}">
                  <a16:creationId xmlns:a16="http://schemas.microsoft.com/office/drawing/2014/main" id="{E2223B9D-A1D2-28E3-26A1-A2990F5F3622}"/>
                </a:ext>
              </a:extLst>
            </p:cNvPr>
            <p:cNvCxnSpPr>
              <a:stCxn id="1118" idx="6"/>
              <a:endCxn id="1119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19" name="Google Shape;1119;p33">
              <a:extLst>
                <a:ext uri="{FF2B5EF4-FFF2-40B4-BE49-F238E27FC236}">
                  <a16:creationId xmlns:a16="http://schemas.microsoft.com/office/drawing/2014/main" id="{F32C4AFD-1D3E-9B1E-661A-161AD93EAA4C}"/>
                </a:ext>
              </a:extLst>
            </p:cNvPr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3">
              <a:extLst>
                <a:ext uri="{FF2B5EF4-FFF2-40B4-BE49-F238E27FC236}">
                  <a16:creationId xmlns:a16="http://schemas.microsoft.com/office/drawing/2014/main" id="{721A0A74-6E2D-79CF-E05F-C7F6A80C989E}"/>
                </a:ext>
              </a:extLst>
            </p:cNvPr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33">
            <a:extLst>
              <a:ext uri="{FF2B5EF4-FFF2-40B4-BE49-F238E27FC236}">
                <a16:creationId xmlns:a16="http://schemas.microsoft.com/office/drawing/2014/main" id="{57D20E3B-2F03-B8BD-CA46-43FA19B3D4B5}"/>
              </a:ext>
            </a:extLst>
          </p:cNvPr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121" name="Google Shape;1121;p33">
              <a:extLst>
                <a:ext uri="{FF2B5EF4-FFF2-40B4-BE49-F238E27FC236}">
                  <a16:creationId xmlns:a16="http://schemas.microsoft.com/office/drawing/2014/main" id="{69F8B0AE-DEE7-B2FE-5AA7-E2D49DF277A1}"/>
                </a:ext>
              </a:extLst>
            </p:cNvPr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3">
              <a:extLst>
                <a:ext uri="{FF2B5EF4-FFF2-40B4-BE49-F238E27FC236}">
                  <a16:creationId xmlns:a16="http://schemas.microsoft.com/office/drawing/2014/main" id="{04DD9F66-0F58-AF12-B442-3787B5397522}"/>
                </a:ext>
              </a:extLst>
            </p:cNvPr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3">
              <a:extLst>
                <a:ext uri="{FF2B5EF4-FFF2-40B4-BE49-F238E27FC236}">
                  <a16:creationId xmlns:a16="http://schemas.microsoft.com/office/drawing/2014/main" id="{5CF24AF5-9117-08CB-5DDC-0E1EBDD4D0CB}"/>
                </a:ext>
              </a:extLst>
            </p:cNvPr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3">
              <a:extLst>
                <a:ext uri="{FF2B5EF4-FFF2-40B4-BE49-F238E27FC236}">
                  <a16:creationId xmlns:a16="http://schemas.microsoft.com/office/drawing/2014/main" id="{2977FA70-176F-5721-88EB-2CD53C2A4834}"/>
                </a:ext>
              </a:extLst>
            </p:cNvPr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3">
              <a:extLst>
                <a:ext uri="{FF2B5EF4-FFF2-40B4-BE49-F238E27FC236}">
                  <a16:creationId xmlns:a16="http://schemas.microsoft.com/office/drawing/2014/main" id="{65C1FDAA-4B80-53A4-4CBF-ABA31E5E78BE}"/>
                </a:ext>
              </a:extLst>
            </p:cNvPr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3">
              <a:extLst>
                <a:ext uri="{FF2B5EF4-FFF2-40B4-BE49-F238E27FC236}">
                  <a16:creationId xmlns:a16="http://schemas.microsoft.com/office/drawing/2014/main" id="{3BD3D0A3-3672-2057-4F64-0753AF23C3C1}"/>
                </a:ext>
              </a:extLst>
            </p:cNvPr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3">
              <a:extLst>
                <a:ext uri="{FF2B5EF4-FFF2-40B4-BE49-F238E27FC236}">
                  <a16:creationId xmlns:a16="http://schemas.microsoft.com/office/drawing/2014/main" id="{DF5B07AC-AC11-1810-10D6-8EAB45EB4E99}"/>
                </a:ext>
              </a:extLst>
            </p:cNvPr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3">
              <a:extLst>
                <a:ext uri="{FF2B5EF4-FFF2-40B4-BE49-F238E27FC236}">
                  <a16:creationId xmlns:a16="http://schemas.microsoft.com/office/drawing/2014/main" id="{721E6BE6-578E-EA01-2472-3AB4C1658A15}"/>
                </a:ext>
              </a:extLst>
            </p:cNvPr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3">
              <a:extLst>
                <a:ext uri="{FF2B5EF4-FFF2-40B4-BE49-F238E27FC236}">
                  <a16:creationId xmlns:a16="http://schemas.microsoft.com/office/drawing/2014/main" id="{131A66D6-2EC7-42AC-9486-1649AA75701F}"/>
                </a:ext>
              </a:extLst>
            </p:cNvPr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3">
              <a:extLst>
                <a:ext uri="{FF2B5EF4-FFF2-40B4-BE49-F238E27FC236}">
                  <a16:creationId xmlns:a16="http://schemas.microsoft.com/office/drawing/2014/main" id="{D087DBE2-2D51-1E96-36B5-DDB4DBD55A11}"/>
                </a:ext>
              </a:extLst>
            </p:cNvPr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3">
              <a:extLst>
                <a:ext uri="{FF2B5EF4-FFF2-40B4-BE49-F238E27FC236}">
                  <a16:creationId xmlns:a16="http://schemas.microsoft.com/office/drawing/2014/main" id="{7E8A2D79-0DD5-939F-5772-FB7AA7C53605}"/>
                </a:ext>
              </a:extLst>
            </p:cNvPr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3">
              <a:extLst>
                <a:ext uri="{FF2B5EF4-FFF2-40B4-BE49-F238E27FC236}">
                  <a16:creationId xmlns:a16="http://schemas.microsoft.com/office/drawing/2014/main" id="{CE4ECB2B-E3A2-6A09-53D7-7E9B02469AA7}"/>
                </a:ext>
              </a:extLst>
            </p:cNvPr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3">
              <a:extLst>
                <a:ext uri="{FF2B5EF4-FFF2-40B4-BE49-F238E27FC236}">
                  <a16:creationId xmlns:a16="http://schemas.microsoft.com/office/drawing/2014/main" id="{EDC95AEE-4F06-272D-9639-2C3C095A610A}"/>
                </a:ext>
              </a:extLst>
            </p:cNvPr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3">
              <a:extLst>
                <a:ext uri="{FF2B5EF4-FFF2-40B4-BE49-F238E27FC236}">
                  <a16:creationId xmlns:a16="http://schemas.microsoft.com/office/drawing/2014/main" id="{A1A45CD8-8BE9-4090-7B42-577BB6509B57}"/>
                </a:ext>
              </a:extLst>
            </p:cNvPr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3">
              <a:extLst>
                <a:ext uri="{FF2B5EF4-FFF2-40B4-BE49-F238E27FC236}">
                  <a16:creationId xmlns:a16="http://schemas.microsoft.com/office/drawing/2014/main" id="{F26E44FE-A705-7697-8D5A-B71BEA25A228}"/>
                </a:ext>
              </a:extLst>
            </p:cNvPr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3">
              <a:extLst>
                <a:ext uri="{FF2B5EF4-FFF2-40B4-BE49-F238E27FC236}">
                  <a16:creationId xmlns:a16="http://schemas.microsoft.com/office/drawing/2014/main" id="{8892F920-578C-55E5-FD78-6ECFB91B1984}"/>
                </a:ext>
              </a:extLst>
            </p:cNvPr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3">
              <a:extLst>
                <a:ext uri="{FF2B5EF4-FFF2-40B4-BE49-F238E27FC236}">
                  <a16:creationId xmlns:a16="http://schemas.microsoft.com/office/drawing/2014/main" id="{823C606B-6D9D-06C2-B2F0-7B3AB000D781}"/>
                </a:ext>
              </a:extLst>
            </p:cNvPr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3">
              <a:extLst>
                <a:ext uri="{FF2B5EF4-FFF2-40B4-BE49-F238E27FC236}">
                  <a16:creationId xmlns:a16="http://schemas.microsoft.com/office/drawing/2014/main" id="{546C04D9-BBDD-E596-0E29-9571E80DD0CE}"/>
                </a:ext>
              </a:extLst>
            </p:cNvPr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3">
              <a:extLst>
                <a:ext uri="{FF2B5EF4-FFF2-40B4-BE49-F238E27FC236}">
                  <a16:creationId xmlns:a16="http://schemas.microsoft.com/office/drawing/2014/main" id="{B5C0BEFE-5443-CA7E-34DA-DEF0A76A62C6}"/>
                </a:ext>
              </a:extLst>
            </p:cNvPr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3">
              <a:extLst>
                <a:ext uri="{FF2B5EF4-FFF2-40B4-BE49-F238E27FC236}">
                  <a16:creationId xmlns:a16="http://schemas.microsoft.com/office/drawing/2014/main" id="{7FF03A3C-2A13-4B51-D9A5-669E5CF28C9A}"/>
                </a:ext>
              </a:extLst>
            </p:cNvPr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3">
              <a:extLst>
                <a:ext uri="{FF2B5EF4-FFF2-40B4-BE49-F238E27FC236}">
                  <a16:creationId xmlns:a16="http://schemas.microsoft.com/office/drawing/2014/main" id="{DCA85014-425D-19DC-F489-745330640E6E}"/>
                </a:ext>
              </a:extLst>
            </p:cNvPr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3">
              <a:extLst>
                <a:ext uri="{FF2B5EF4-FFF2-40B4-BE49-F238E27FC236}">
                  <a16:creationId xmlns:a16="http://schemas.microsoft.com/office/drawing/2014/main" id="{E3C8784E-6A6C-EECD-AEB3-D90E0CEBCD6F}"/>
                </a:ext>
              </a:extLst>
            </p:cNvPr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3">
              <a:extLst>
                <a:ext uri="{FF2B5EF4-FFF2-40B4-BE49-F238E27FC236}">
                  <a16:creationId xmlns:a16="http://schemas.microsoft.com/office/drawing/2014/main" id="{87BB9AF0-F177-3B81-E556-8EBE2C306FD1}"/>
                </a:ext>
              </a:extLst>
            </p:cNvPr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3">
              <a:extLst>
                <a:ext uri="{FF2B5EF4-FFF2-40B4-BE49-F238E27FC236}">
                  <a16:creationId xmlns:a16="http://schemas.microsoft.com/office/drawing/2014/main" id="{BE2579FE-FB99-3C04-777E-3E488496FDA4}"/>
                </a:ext>
              </a:extLst>
            </p:cNvPr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3">
              <a:extLst>
                <a:ext uri="{FF2B5EF4-FFF2-40B4-BE49-F238E27FC236}">
                  <a16:creationId xmlns:a16="http://schemas.microsoft.com/office/drawing/2014/main" id="{AC67844C-6B31-E3CD-F2C7-33141B0B3EC1}"/>
                </a:ext>
              </a:extLst>
            </p:cNvPr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6" name="Google Shape;1146;p33">
            <a:extLst>
              <a:ext uri="{FF2B5EF4-FFF2-40B4-BE49-F238E27FC236}">
                <a16:creationId xmlns:a16="http://schemas.microsoft.com/office/drawing/2014/main" id="{75DA0430-E7A3-3759-E25E-EE1C5F702CE3}"/>
              </a:ext>
            </a:extLst>
          </p:cNvPr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147" name="Google Shape;1147;p33">
              <a:extLst>
                <a:ext uri="{FF2B5EF4-FFF2-40B4-BE49-F238E27FC236}">
                  <a16:creationId xmlns:a16="http://schemas.microsoft.com/office/drawing/2014/main" id="{EAF0C3A0-6DED-91E0-86B4-94A78CA7DA9F}"/>
                </a:ext>
              </a:extLst>
            </p:cNvPr>
            <p:cNvSpPr/>
            <p:nvPr/>
          </p:nvSpPr>
          <p:spPr>
            <a:xfrm flipH="1">
              <a:off x="1115510" y="4327288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8" name="Google Shape;1148;p33">
              <a:extLst>
                <a:ext uri="{FF2B5EF4-FFF2-40B4-BE49-F238E27FC236}">
                  <a16:creationId xmlns:a16="http://schemas.microsoft.com/office/drawing/2014/main" id="{E61C5932-66D1-A524-0B77-08538F07AF3E}"/>
                </a:ext>
              </a:extLst>
            </p:cNvPr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149" name="Google Shape;1149;p33">
                <a:extLst>
                  <a:ext uri="{FF2B5EF4-FFF2-40B4-BE49-F238E27FC236}">
                    <a16:creationId xmlns:a16="http://schemas.microsoft.com/office/drawing/2014/main" id="{FE697608-D0D4-1F63-7CB9-DB76C672D941}"/>
                  </a:ext>
                </a:extLst>
              </p:cNvPr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3">
                <a:extLst>
                  <a:ext uri="{FF2B5EF4-FFF2-40B4-BE49-F238E27FC236}">
                    <a16:creationId xmlns:a16="http://schemas.microsoft.com/office/drawing/2014/main" id="{E5E96FFD-AA2B-3CAC-E9A4-41930A5B228A}"/>
                  </a:ext>
                </a:extLst>
              </p:cNvPr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3">
                <a:extLst>
                  <a:ext uri="{FF2B5EF4-FFF2-40B4-BE49-F238E27FC236}">
                    <a16:creationId xmlns:a16="http://schemas.microsoft.com/office/drawing/2014/main" id="{A144C28E-B55F-5814-255B-5026F353C3F0}"/>
                  </a:ext>
                </a:extLst>
              </p:cNvPr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37917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B5ADB88B-CE45-FEFB-D4AE-5CFF60FBE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5837E784-8168-F5C3-E4D8-0B7B334507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580" y="324896"/>
            <a:ext cx="8382000" cy="47339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Conclusion</a:t>
            </a:r>
            <a:endParaRPr lang="en-US" dirty="0"/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FEC4678C-5787-98DF-5113-029479AFA674}"/>
              </a:ext>
            </a:extLst>
          </p:cNvPr>
          <p:cNvGrpSpPr/>
          <p:nvPr/>
        </p:nvGrpSpPr>
        <p:grpSpPr>
          <a:xfrm>
            <a:off x="1611150" y="705521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A9F5B52A-F680-6C51-2C62-7E293A36B6D5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70DD8529-CADA-44F7-E845-FB390A501036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B3201775-0C8D-BA1F-C9B5-C52FFD3BA180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41E7A69C-4BAA-5D75-FC04-F394C7341A87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AF847F53-268C-60B9-8D38-3F79B66319EA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31">
            <a:extLst>
              <a:ext uri="{FF2B5EF4-FFF2-40B4-BE49-F238E27FC236}">
                <a16:creationId xmlns:a16="http://schemas.microsoft.com/office/drawing/2014/main" id="{AC9D97E4-F4E8-4AC5-2F28-6D27BFBD1748}"/>
              </a:ext>
            </a:extLst>
          </p:cNvPr>
          <p:cNvGrpSpPr/>
          <p:nvPr/>
        </p:nvGrpSpPr>
        <p:grpSpPr>
          <a:xfrm>
            <a:off x="6541944" y="4287300"/>
            <a:ext cx="713803" cy="706547"/>
            <a:chOff x="-4017975" y="616650"/>
            <a:chExt cx="814100" cy="805825"/>
          </a:xfrm>
        </p:grpSpPr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4CC82341-D863-2130-DAA4-8ED24AF92590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6B58D83D-F604-7BA6-0048-20D0C2E3B2C8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67721812-FAC0-D44D-47E6-7E3B12882B8A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3BC9820E-B584-C827-5996-F3A7D5FFC074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151;p28">
            <a:extLst>
              <a:ext uri="{FF2B5EF4-FFF2-40B4-BE49-F238E27FC236}">
                <a16:creationId xmlns:a16="http://schemas.microsoft.com/office/drawing/2014/main" id="{16DD2685-F9E6-ED31-9A4F-33FE0744FEA4}"/>
              </a:ext>
            </a:extLst>
          </p:cNvPr>
          <p:cNvSpPr txBox="1">
            <a:spLocks/>
          </p:cNvSpPr>
          <p:nvPr/>
        </p:nvSpPr>
        <p:spPr>
          <a:xfrm>
            <a:off x="492772" y="1632394"/>
            <a:ext cx="8338808" cy="2334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We implemented a custom Branch-and-Bound algorithm for the p-dispersion problem with distance constraints. While our approach did not surpass the runtime performance of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Pyomo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, it was still capable of finding high-quality solutions for most of the instances it solved.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045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386B1741-03C3-D5D2-49A1-CE537B00B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CEF79785-AC3C-0E5C-EE1B-8C933E1BE7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5142" y="236210"/>
            <a:ext cx="827609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Description : Candidate facilities</a:t>
            </a:r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B7EFFAA7-43D8-F251-719F-1DFE6A7BFCD2}"/>
              </a:ext>
            </a:extLst>
          </p:cNvPr>
          <p:cNvGrpSpPr/>
          <p:nvPr/>
        </p:nvGrpSpPr>
        <p:grpSpPr>
          <a:xfrm>
            <a:off x="1611150" y="610478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FCE62EBA-1D86-1BF9-F79F-6C16B872A875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8A959130-A9C2-9624-A09F-0AAC623E0479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1E774709-7158-C5E0-8F16-67B76C607978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CC4B2733-23BE-0367-268E-6909FEFA51B4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7DE013B6-47F8-B7A5-FE28-2C0D34561359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Οβάλ 11">
            <a:extLst>
              <a:ext uri="{FF2B5EF4-FFF2-40B4-BE49-F238E27FC236}">
                <a16:creationId xmlns:a16="http://schemas.microsoft.com/office/drawing/2014/main" id="{C9125D9B-3D58-B78D-3652-466A81A5288A}"/>
              </a:ext>
            </a:extLst>
          </p:cNvPr>
          <p:cNvSpPr/>
          <p:nvPr/>
        </p:nvSpPr>
        <p:spPr>
          <a:xfrm>
            <a:off x="1628666" y="3194005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Google Shape;151;p28">
                <a:extLst>
                  <a:ext uri="{FF2B5EF4-FFF2-40B4-BE49-F238E27FC236}">
                    <a16:creationId xmlns:a16="http://schemas.microsoft.com/office/drawing/2014/main" id="{1163BEAD-270D-F74C-4293-D96B032269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7366" y="794816"/>
                <a:ext cx="7578300" cy="392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400" b="0" i="0" u="none" strike="noStrike" cap="non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 marL="0" indent="0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We pick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number of facilities that we want to place. (e.g.,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) </a:t>
                </a:r>
              </a:p>
            </p:txBody>
          </p:sp>
        </mc:Choice>
        <mc:Fallback xmlns="">
          <p:sp>
            <p:nvSpPr>
              <p:cNvPr id="32" name="Google Shape;151;p28">
                <a:extLst>
                  <a:ext uri="{FF2B5EF4-FFF2-40B4-BE49-F238E27FC236}">
                    <a16:creationId xmlns:a16="http://schemas.microsoft.com/office/drawing/2014/main" id="{1163BEAD-270D-F74C-4293-D96B03226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66" y="794816"/>
                <a:ext cx="7578300" cy="392875"/>
              </a:xfrm>
              <a:prstGeom prst="rect">
                <a:avLst/>
              </a:prstGeom>
              <a:blipFill>
                <a:blip r:embed="rId3"/>
                <a:stretch>
                  <a:fillRect l="-241" b="-4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Οβάλ 32">
            <a:extLst>
              <a:ext uri="{FF2B5EF4-FFF2-40B4-BE49-F238E27FC236}">
                <a16:creationId xmlns:a16="http://schemas.microsoft.com/office/drawing/2014/main" id="{6406FC81-0699-4E30-C0A4-D220E98837D7}"/>
              </a:ext>
            </a:extLst>
          </p:cNvPr>
          <p:cNvSpPr/>
          <p:nvPr/>
        </p:nvSpPr>
        <p:spPr>
          <a:xfrm>
            <a:off x="1628666" y="4068771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l-GR" dirty="0"/>
          </a:p>
        </p:txBody>
      </p:sp>
      <p:sp>
        <p:nvSpPr>
          <p:cNvPr id="34" name="Οβάλ 33">
            <a:extLst>
              <a:ext uri="{FF2B5EF4-FFF2-40B4-BE49-F238E27FC236}">
                <a16:creationId xmlns:a16="http://schemas.microsoft.com/office/drawing/2014/main" id="{B8AC08C9-4CE8-6844-0646-4A06EAB592E4}"/>
              </a:ext>
            </a:extLst>
          </p:cNvPr>
          <p:cNvSpPr/>
          <p:nvPr/>
        </p:nvSpPr>
        <p:spPr>
          <a:xfrm>
            <a:off x="1628665" y="2319239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4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35" name="Οβάλ 34">
            <a:extLst>
              <a:ext uri="{FF2B5EF4-FFF2-40B4-BE49-F238E27FC236}">
                <a16:creationId xmlns:a16="http://schemas.microsoft.com/office/drawing/2014/main" id="{4D9AD17A-7367-7E80-138B-456DBF9EE031}"/>
              </a:ext>
            </a:extLst>
          </p:cNvPr>
          <p:cNvSpPr/>
          <p:nvPr/>
        </p:nvSpPr>
        <p:spPr>
          <a:xfrm>
            <a:off x="1628665" y="1444473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40" name="Οβάλ 39">
            <a:extLst>
              <a:ext uri="{FF2B5EF4-FFF2-40B4-BE49-F238E27FC236}">
                <a16:creationId xmlns:a16="http://schemas.microsoft.com/office/drawing/2014/main" id="{1B7B12EF-CBBA-0C93-45BB-17D48B295541}"/>
              </a:ext>
            </a:extLst>
          </p:cNvPr>
          <p:cNvSpPr/>
          <p:nvPr/>
        </p:nvSpPr>
        <p:spPr>
          <a:xfrm>
            <a:off x="3758583" y="3190494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10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41" name="Οβάλ 40">
            <a:extLst>
              <a:ext uri="{FF2B5EF4-FFF2-40B4-BE49-F238E27FC236}">
                <a16:creationId xmlns:a16="http://schemas.microsoft.com/office/drawing/2014/main" id="{4E71BFAD-2B95-2F50-FF64-7D74C1222629}"/>
              </a:ext>
            </a:extLst>
          </p:cNvPr>
          <p:cNvSpPr/>
          <p:nvPr/>
        </p:nvSpPr>
        <p:spPr>
          <a:xfrm>
            <a:off x="2780527" y="4072282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  <a:endParaRPr lang="el-GR" dirty="0"/>
          </a:p>
        </p:txBody>
      </p:sp>
      <p:sp>
        <p:nvSpPr>
          <p:cNvPr id="42" name="Οβάλ 41">
            <a:extLst>
              <a:ext uri="{FF2B5EF4-FFF2-40B4-BE49-F238E27FC236}">
                <a16:creationId xmlns:a16="http://schemas.microsoft.com/office/drawing/2014/main" id="{62458C3E-1E16-28FE-69D6-782B2B54B2DE}"/>
              </a:ext>
            </a:extLst>
          </p:cNvPr>
          <p:cNvSpPr/>
          <p:nvPr/>
        </p:nvSpPr>
        <p:spPr>
          <a:xfrm>
            <a:off x="2780526" y="2322750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5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43" name="Οβάλ 42">
            <a:extLst>
              <a:ext uri="{FF2B5EF4-FFF2-40B4-BE49-F238E27FC236}">
                <a16:creationId xmlns:a16="http://schemas.microsoft.com/office/drawing/2014/main" id="{A2FFAE87-35A0-39DD-0ABE-0AEC76DA9544}"/>
              </a:ext>
            </a:extLst>
          </p:cNvPr>
          <p:cNvSpPr/>
          <p:nvPr/>
        </p:nvSpPr>
        <p:spPr>
          <a:xfrm>
            <a:off x="2780526" y="1447984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44" name="Οβάλ 43">
            <a:extLst>
              <a:ext uri="{FF2B5EF4-FFF2-40B4-BE49-F238E27FC236}">
                <a16:creationId xmlns:a16="http://schemas.microsoft.com/office/drawing/2014/main" id="{C3CD61DE-FD37-B2AD-2994-F24D62E3F48F}"/>
              </a:ext>
            </a:extLst>
          </p:cNvPr>
          <p:cNvSpPr/>
          <p:nvPr/>
        </p:nvSpPr>
        <p:spPr>
          <a:xfrm>
            <a:off x="2780526" y="3197516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l-GR" dirty="0"/>
          </a:p>
        </p:txBody>
      </p:sp>
      <p:sp>
        <p:nvSpPr>
          <p:cNvPr id="45" name="Οβάλ 44">
            <a:extLst>
              <a:ext uri="{FF2B5EF4-FFF2-40B4-BE49-F238E27FC236}">
                <a16:creationId xmlns:a16="http://schemas.microsoft.com/office/drawing/2014/main" id="{B861E467-A38E-434E-685C-03D5BC209C29}"/>
              </a:ext>
            </a:extLst>
          </p:cNvPr>
          <p:cNvSpPr/>
          <p:nvPr/>
        </p:nvSpPr>
        <p:spPr>
          <a:xfrm>
            <a:off x="3756980" y="4065260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  <a:endParaRPr lang="el-GR" dirty="0"/>
          </a:p>
        </p:txBody>
      </p:sp>
      <p:sp>
        <p:nvSpPr>
          <p:cNvPr id="46" name="Οβάλ 45">
            <a:extLst>
              <a:ext uri="{FF2B5EF4-FFF2-40B4-BE49-F238E27FC236}">
                <a16:creationId xmlns:a16="http://schemas.microsoft.com/office/drawing/2014/main" id="{B65EF728-8508-FED4-01EA-2223520BE575}"/>
              </a:ext>
            </a:extLst>
          </p:cNvPr>
          <p:cNvSpPr/>
          <p:nvPr/>
        </p:nvSpPr>
        <p:spPr>
          <a:xfrm>
            <a:off x="3756979" y="2315728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l-GR" dirty="0"/>
          </a:p>
        </p:txBody>
      </p:sp>
      <p:sp>
        <p:nvSpPr>
          <p:cNvPr id="47" name="Οβάλ 46">
            <a:extLst>
              <a:ext uri="{FF2B5EF4-FFF2-40B4-BE49-F238E27FC236}">
                <a16:creationId xmlns:a16="http://schemas.microsoft.com/office/drawing/2014/main" id="{CF1784E2-B7C3-5B7D-6689-3940281F887A}"/>
              </a:ext>
            </a:extLst>
          </p:cNvPr>
          <p:cNvSpPr/>
          <p:nvPr/>
        </p:nvSpPr>
        <p:spPr>
          <a:xfrm>
            <a:off x="3756979" y="1440962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48" name="Οβάλ 47">
            <a:extLst>
              <a:ext uri="{FF2B5EF4-FFF2-40B4-BE49-F238E27FC236}">
                <a16:creationId xmlns:a16="http://schemas.microsoft.com/office/drawing/2014/main" id="{0D483706-9291-4AAB-8C19-714C8ADF744D}"/>
              </a:ext>
            </a:extLst>
          </p:cNvPr>
          <p:cNvSpPr/>
          <p:nvPr/>
        </p:nvSpPr>
        <p:spPr>
          <a:xfrm>
            <a:off x="4908841" y="3194005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l-GR" dirty="0"/>
          </a:p>
        </p:txBody>
      </p:sp>
      <p:sp>
        <p:nvSpPr>
          <p:cNvPr id="49" name="Οβάλ 48">
            <a:extLst>
              <a:ext uri="{FF2B5EF4-FFF2-40B4-BE49-F238E27FC236}">
                <a16:creationId xmlns:a16="http://schemas.microsoft.com/office/drawing/2014/main" id="{1D5C12AF-ADB2-1210-82A5-4F2D3AE17720}"/>
              </a:ext>
            </a:extLst>
          </p:cNvPr>
          <p:cNvSpPr/>
          <p:nvPr/>
        </p:nvSpPr>
        <p:spPr>
          <a:xfrm>
            <a:off x="4908841" y="4068771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15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50" name="Οβάλ 49">
            <a:extLst>
              <a:ext uri="{FF2B5EF4-FFF2-40B4-BE49-F238E27FC236}">
                <a16:creationId xmlns:a16="http://schemas.microsoft.com/office/drawing/2014/main" id="{880FC0FA-B910-D75E-23A0-57C0E5EE2400}"/>
              </a:ext>
            </a:extLst>
          </p:cNvPr>
          <p:cNvSpPr/>
          <p:nvPr/>
        </p:nvSpPr>
        <p:spPr>
          <a:xfrm>
            <a:off x="4908840" y="2319239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l-GR" dirty="0"/>
          </a:p>
        </p:txBody>
      </p:sp>
      <p:sp>
        <p:nvSpPr>
          <p:cNvPr id="51" name="Οβάλ 50">
            <a:extLst>
              <a:ext uri="{FF2B5EF4-FFF2-40B4-BE49-F238E27FC236}">
                <a16:creationId xmlns:a16="http://schemas.microsoft.com/office/drawing/2014/main" id="{AF7EB942-F708-1DE8-5046-E95E9DD6F277}"/>
              </a:ext>
            </a:extLst>
          </p:cNvPr>
          <p:cNvSpPr/>
          <p:nvPr/>
        </p:nvSpPr>
        <p:spPr>
          <a:xfrm>
            <a:off x="4908840" y="1444473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  <a:endParaRPr lang="el-GR" dirty="0">
              <a:solidFill>
                <a:srgbClr val="C00000"/>
              </a:solidFill>
            </a:endParaRPr>
          </a:p>
        </p:txBody>
      </p:sp>
      <p:grpSp>
        <p:nvGrpSpPr>
          <p:cNvPr id="3" name="Google Shape;2138;p57">
            <a:extLst>
              <a:ext uri="{FF2B5EF4-FFF2-40B4-BE49-F238E27FC236}">
                <a16:creationId xmlns:a16="http://schemas.microsoft.com/office/drawing/2014/main" id="{F8DE8D8A-A7CB-F01B-076E-BA8AAE329F4B}"/>
              </a:ext>
            </a:extLst>
          </p:cNvPr>
          <p:cNvGrpSpPr/>
          <p:nvPr/>
        </p:nvGrpSpPr>
        <p:grpSpPr>
          <a:xfrm>
            <a:off x="6134604" y="1422049"/>
            <a:ext cx="305052" cy="511362"/>
            <a:chOff x="7248525" y="3739696"/>
            <a:chExt cx="230531" cy="359790"/>
          </a:xfrm>
        </p:grpSpPr>
        <p:sp>
          <p:nvSpPr>
            <p:cNvPr id="4" name="Google Shape;2139;p57">
              <a:extLst>
                <a:ext uri="{FF2B5EF4-FFF2-40B4-BE49-F238E27FC236}">
                  <a16:creationId xmlns:a16="http://schemas.microsoft.com/office/drawing/2014/main" id="{71B37345-CB3D-2B42-F11C-989B243696AA}"/>
                </a:ext>
              </a:extLst>
            </p:cNvPr>
            <p:cNvSpPr/>
            <p:nvPr/>
          </p:nvSpPr>
          <p:spPr>
            <a:xfrm>
              <a:off x="7248525" y="3739696"/>
              <a:ext cx="230531" cy="359790"/>
            </a:xfrm>
            <a:custGeom>
              <a:avLst/>
              <a:gdLst/>
              <a:ahLst/>
              <a:cxnLst/>
              <a:rect l="l" t="t" r="r" b="b"/>
              <a:pathLst>
                <a:path w="25354" h="39570" extrusionOk="0">
                  <a:moveTo>
                    <a:pt x="19434" y="18"/>
                  </a:moveTo>
                  <a:lnTo>
                    <a:pt x="6338" y="5"/>
                  </a:lnTo>
                  <a:cubicBezTo>
                    <a:pt x="2854" y="0"/>
                    <a:pt x="1" y="2858"/>
                    <a:pt x="1" y="6342"/>
                  </a:cubicBezTo>
                  <a:lnTo>
                    <a:pt x="1" y="19016"/>
                  </a:lnTo>
                  <a:cubicBezTo>
                    <a:pt x="1" y="29006"/>
                    <a:pt x="6280" y="22820"/>
                    <a:pt x="12679" y="39570"/>
                  </a:cubicBezTo>
                  <a:cubicBezTo>
                    <a:pt x="19074" y="22820"/>
                    <a:pt x="25354" y="29006"/>
                    <a:pt x="25354" y="19016"/>
                  </a:cubicBezTo>
                  <a:lnTo>
                    <a:pt x="25354" y="6342"/>
                  </a:lnTo>
                  <a:cubicBezTo>
                    <a:pt x="25354" y="2858"/>
                    <a:pt x="22923" y="18"/>
                    <a:pt x="19434" y="1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140;p57">
              <a:extLst>
                <a:ext uri="{FF2B5EF4-FFF2-40B4-BE49-F238E27FC236}">
                  <a16:creationId xmlns:a16="http://schemas.microsoft.com/office/drawing/2014/main" id="{DCEF7B97-A6BC-2CD3-66B3-275B025755AD}"/>
                </a:ext>
              </a:extLst>
            </p:cNvPr>
            <p:cNvSpPr/>
            <p:nvPr/>
          </p:nvSpPr>
          <p:spPr>
            <a:xfrm>
              <a:off x="7271639" y="3762810"/>
              <a:ext cx="184350" cy="184387"/>
            </a:xfrm>
            <a:custGeom>
              <a:avLst/>
              <a:gdLst/>
              <a:ahLst/>
              <a:cxnLst/>
              <a:rect l="l" t="t" r="r" b="b"/>
              <a:pathLst>
                <a:path w="20275" h="20279" extrusionOk="0">
                  <a:moveTo>
                    <a:pt x="3738" y="0"/>
                  </a:moveTo>
                  <a:lnTo>
                    <a:pt x="16532" y="0"/>
                  </a:lnTo>
                  <a:cubicBezTo>
                    <a:pt x="18594" y="5"/>
                    <a:pt x="20270" y="1680"/>
                    <a:pt x="20274" y="3742"/>
                  </a:cubicBezTo>
                  <a:lnTo>
                    <a:pt x="20274" y="16536"/>
                  </a:lnTo>
                  <a:cubicBezTo>
                    <a:pt x="20270" y="18598"/>
                    <a:pt x="18594" y="20274"/>
                    <a:pt x="16532" y="20278"/>
                  </a:cubicBezTo>
                  <a:lnTo>
                    <a:pt x="3738" y="20278"/>
                  </a:lnTo>
                  <a:cubicBezTo>
                    <a:pt x="1676" y="20274"/>
                    <a:pt x="5" y="18598"/>
                    <a:pt x="1" y="16536"/>
                  </a:cubicBezTo>
                  <a:lnTo>
                    <a:pt x="1" y="3742"/>
                  </a:lnTo>
                  <a:cubicBezTo>
                    <a:pt x="5" y="1680"/>
                    <a:pt x="1676" y="5"/>
                    <a:pt x="3738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6600"/>
                  </a:solidFill>
                </a:rPr>
                <a:t>0</a:t>
              </a:r>
              <a:endParaRPr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6" name="Google Shape;2138;p57">
            <a:extLst>
              <a:ext uri="{FF2B5EF4-FFF2-40B4-BE49-F238E27FC236}">
                <a16:creationId xmlns:a16="http://schemas.microsoft.com/office/drawing/2014/main" id="{92C8E4D3-443D-9529-6775-58DFC6A8E808}"/>
              </a:ext>
            </a:extLst>
          </p:cNvPr>
          <p:cNvGrpSpPr/>
          <p:nvPr/>
        </p:nvGrpSpPr>
        <p:grpSpPr>
          <a:xfrm>
            <a:off x="6884628" y="1421287"/>
            <a:ext cx="305052" cy="511362"/>
            <a:chOff x="7248525" y="3739696"/>
            <a:chExt cx="230531" cy="359790"/>
          </a:xfrm>
        </p:grpSpPr>
        <p:sp>
          <p:nvSpPr>
            <p:cNvPr id="7" name="Google Shape;2139;p57">
              <a:extLst>
                <a:ext uri="{FF2B5EF4-FFF2-40B4-BE49-F238E27FC236}">
                  <a16:creationId xmlns:a16="http://schemas.microsoft.com/office/drawing/2014/main" id="{BA9D2AA3-13C8-E2CE-2C4D-A16E003A2FCD}"/>
                </a:ext>
              </a:extLst>
            </p:cNvPr>
            <p:cNvSpPr/>
            <p:nvPr/>
          </p:nvSpPr>
          <p:spPr>
            <a:xfrm>
              <a:off x="7248525" y="3739696"/>
              <a:ext cx="230531" cy="359790"/>
            </a:xfrm>
            <a:custGeom>
              <a:avLst/>
              <a:gdLst/>
              <a:ahLst/>
              <a:cxnLst/>
              <a:rect l="l" t="t" r="r" b="b"/>
              <a:pathLst>
                <a:path w="25354" h="39570" extrusionOk="0">
                  <a:moveTo>
                    <a:pt x="19434" y="18"/>
                  </a:moveTo>
                  <a:lnTo>
                    <a:pt x="6338" y="5"/>
                  </a:lnTo>
                  <a:cubicBezTo>
                    <a:pt x="2854" y="0"/>
                    <a:pt x="1" y="2858"/>
                    <a:pt x="1" y="6342"/>
                  </a:cubicBezTo>
                  <a:lnTo>
                    <a:pt x="1" y="19016"/>
                  </a:lnTo>
                  <a:cubicBezTo>
                    <a:pt x="1" y="29006"/>
                    <a:pt x="6280" y="22820"/>
                    <a:pt x="12679" y="39570"/>
                  </a:cubicBezTo>
                  <a:cubicBezTo>
                    <a:pt x="19074" y="22820"/>
                    <a:pt x="25354" y="29006"/>
                    <a:pt x="25354" y="19016"/>
                  </a:cubicBezTo>
                  <a:lnTo>
                    <a:pt x="25354" y="6342"/>
                  </a:lnTo>
                  <a:cubicBezTo>
                    <a:pt x="25354" y="2858"/>
                    <a:pt x="22923" y="18"/>
                    <a:pt x="19434" y="1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40;p57">
              <a:extLst>
                <a:ext uri="{FF2B5EF4-FFF2-40B4-BE49-F238E27FC236}">
                  <a16:creationId xmlns:a16="http://schemas.microsoft.com/office/drawing/2014/main" id="{3FD34608-08D4-6AF3-EC8E-801D7C6391E3}"/>
                </a:ext>
              </a:extLst>
            </p:cNvPr>
            <p:cNvSpPr/>
            <p:nvPr/>
          </p:nvSpPr>
          <p:spPr>
            <a:xfrm>
              <a:off x="7271639" y="3762810"/>
              <a:ext cx="184350" cy="184387"/>
            </a:xfrm>
            <a:custGeom>
              <a:avLst/>
              <a:gdLst/>
              <a:ahLst/>
              <a:cxnLst/>
              <a:rect l="l" t="t" r="r" b="b"/>
              <a:pathLst>
                <a:path w="20275" h="20279" extrusionOk="0">
                  <a:moveTo>
                    <a:pt x="3738" y="0"/>
                  </a:moveTo>
                  <a:lnTo>
                    <a:pt x="16532" y="0"/>
                  </a:lnTo>
                  <a:cubicBezTo>
                    <a:pt x="18594" y="5"/>
                    <a:pt x="20270" y="1680"/>
                    <a:pt x="20274" y="3742"/>
                  </a:cubicBezTo>
                  <a:lnTo>
                    <a:pt x="20274" y="16536"/>
                  </a:lnTo>
                  <a:cubicBezTo>
                    <a:pt x="20270" y="18598"/>
                    <a:pt x="18594" y="20274"/>
                    <a:pt x="16532" y="20278"/>
                  </a:cubicBezTo>
                  <a:lnTo>
                    <a:pt x="3738" y="20278"/>
                  </a:lnTo>
                  <a:cubicBezTo>
                    <a:pt x="1676" y="20274"/>
                    <a:pt x="5" y="18598"/>
                    <a:pt x="1" y="16536"/>
                  </a:cubicBezTo>
                  <a:lnTo>
                    <a:pt x="1" y="3742"/>
                  </a:lnTo>
                  <a:cubicBezTo>
                    <a:pt x="5" y="1680"/>
                    <a:pt x="1676" y="5"/>
                    <a:pt x="3738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6600"/>
                  </a:solidFill>
                </a:rPr>
                <a:t>1</a:t>
              </a:r>
              <a:endParaRPr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9" name="Google Shape;2138;p57">
            <a:extLst>
              <a:ext uri="{FF2B5EF4-FFF2-40B4-BE49-F238E27FC236}">
                <a16:creationId xmlns:a16="http://schemas.microsoft.com/office/drawing/2014/main" id="{DAAC485B-C43A-EEBC-DC23-D5FBBF554922}"/>
              </a:ext>
            </a:extLst>
          </p:cNvPr>
          <p:cNvGrpSpPr/>
          <p:nvPr/>
        </p:nvGrpSpPr>
        <p:grpSpPr>
          <a:xfrm>
            <a:off x="7532850" y="1421287"/>
            <a:ext cx="305052" cy="511362"/>
            <a:chOff x="7248525" y="3739696"/>
            <a:chExt cx="230531" cy="359790"/>
          </a:xfrm>
        </p:grpSpPr>
        <p:sp>
          <p:nvSpPr>
            <p:cNvPr id="10" name="Google Shape;2139;p57">
              <a:extLst>
                <a:ext uri="{FF2B5EF4-FFF2-40B4-BE49-F238E27FC236}">
                  <a16:creationId xmlns:a16="http://schemas.microsoft.com/office/drawing/2014/main" id="{46CFD20A-B572-42D7-8E92-84781044E19C}"/>
                </a:ext>
              </a:extLst>
            </p:cNvPr>
            <p:cNvSpPr/>
            <p:nvPr/>
          </p:nvSpPr>
          <p:spPr>
            <a:xfrm>
              <a:off x="7248525" y="3739696"/>
              <a:ext cx="230531" cy="359790"/>
            </a:xfrm>
            <a:custGeom>
              <a:avLst/>
              <a:gdLst/>
              <a:ahLst/>
              <a:cxnLst/>
              <a:rect l="l" t="t" r="r" b="b"/>
              <a:pathLst>
                <a:path w="25354" h="39570" extrusionOk="0">
                  <a:moveTo>
                    <a:pt x="19434" y="18"/>
                  </a:moveTo>
                  <a:lnTo>
                    <a:pt x="6338" y="5"/>
                  </a:lnTo>
                  <a:cubicBezTo>
                    <a:pt x="2854" y="0"/>
                    <a:pt x="1" y="2858"/>
                    <a:pt x="1" y="6342"/>
                  </a:cubicBezTo>
                  <a:lnTo>
                    <a:pt x="1" y="19016"/>
                  </a:lnTo>
                  <a:cubicBezTo>
                    <a:pt x="1" y="29006"/>
                    <a:pt x="6280" y="22820"/>
                    <a:pt x="12679" y="39570"/>
                  </a:cubicBezTo>
                  <a:cubicBezTo>
                    <a:pt x="19074" y="22820"/>
                    <a:pt x="25354" y="29006"/>
                    <a:pt x="25354" y="19016"/>
                  </a:cubicBezTo>
                  <a:lnTo>
                    <a:pt x="25354" y="6342"/>
                  </a:lnTo>
                  <a:cubicBezTo>
                    <a:pt x="25354" y="2858"/>
                    <a:pt x="22923" y="18"/>
                    <a:pt x="19434" y="1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40;p57">
              <a:extLst>
                <a:ext uri="{FF2B5EF4-FFF2-40B4-BE49-F238E27FC236}">
                  <a16:creationId xmlns:a16="http://schemas.microsoft.com/office/drawing/2014/main" id="{FA54BBA7-84D5-1B40-DE9F-930C96E21401}"/>
                </a:ext>
              </a:extLst>
            </p:cNvPr>
            <p:cNvSpPr/>
            <p:nvPr/>
          </p:nvSpPr>
          <p:spPr>
            <a:xfrm>
              <a:off x="7271639" y="3762810"/>
              <a:ext cx="184350" cy="184387"/>
            </a:xfrm>
            <a:custGeom>
              <a:avLst/>
              <a:gdLst/>
              <a:ahLst/>
              <a:cxnLst/>
              <a:rect l="l" t="t" r="r" b="b"/>
              <a:pathLst>
                <a:path w="20275" h="20279" extrusionOk="0">
                  <a:moveTo>
                    <a:pt x="3738" y="0"/>
                  </a:moveTo>
                  <a:lnTo>
                    <a:pt x="16532" y="0"/>
                  </a:lnTo>
                  <a:cubicBezTo>
                    <a:pt x="18594" y="5"/>
                    <a:pt x="20270" y="1680"/>
                    <a:pt x="20274" y="3742"/>
                  </a:cubicBezTo>
                  <a:lnTo>
                    <a:pt x="20274" y="16536"/>
                  </a:lnTo>
                  <a:cubicBezTo>
                    <a:pt x="20270" y="18598"/>
                    <a:pt x="18594" y="20274"/>
                    <a:pt x="16532" y="20278"/>
                  </a:cubicBezTo>
                  <a:lnTo>
                    <a:pt x="3738" y="20278"/>
                  </a:lnTo>
                  <a:cubicBezTo>
                    <a:pt x="1676" y="20274"/>
                    <a:pt x="5" y="18598"/>
                    <a:pt x="1" y="16536"/>
                  </a:cubicBezTo>
                  <a:lnTo>
                    <a:pt x="1" y="3742"/>
                  </a:lnTo>
                  <a:cubicBezTo>
                    <a:pt x="5" y="1680"/>
                    <a:pt x="1676" y="5"/>
                    <a:pt x="3738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6600"/>
                  </a:solidFill>
                </a:rPr>
                <a:t>2</a:t>
              </a:r>
              <a:endParaRPr dirty="0">
                <a:solidFill>
                  <a:srgbClr val="00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611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F2D0C34B-C53B-39C8-F2E0-59231F5E9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1">
            <a:extLst>
              <a:ext uri="{FF2B5EF4-FFF2-40B4-BE49-F238E27FC236}">
                <a16:creationId xmlns:a16="http://schemas.microsoft.com/office/drawing/2014/main" id="{454AD4B3-6E73-B0FF-8F34-FCDF9C0934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5142" y="236210"/>
            <a:ext cx="827609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Description : Distance constraints </a:t>
            </a:r>
          </a:p>
        </p:txBody>
      </p:sp>
      <p:grpSp>
        <p:nvGrpSpPr>
          <p:cNvPr id="1042" name="Google Shape;1042;p31">
            <a:extLst>
              <a:ext uri="{FF2B5EF4-FFF2-40B4-BE49-F238E27FC236}">
                <a16:creationId xmlns:a16="http://schemas.microsoft.com/office/drawing/2014/main" id="{F5590D41-1AFA-DA00-D3D2-D331B06D4FCD}"/>
              </a:ext>
            </a:extLst>
          </p:cNvPr>
          <p:cNvGrpSpPr/>
          <p:nvPr/>
        </p:nvGrpSpPr>
        <p:grpSpPr>
          <a:xfrm>
            <a:off x="1611150" y="610478"/>
            <a:ext cx="5921700" cy="192184"/>
            <a:chOff x="902597" y="1069304"/>
            <a:chExt cx="5921700" cy="192184"/>
          </a:xfrm>
        </p:grpSpPr>
        <p:grpSp>
          <p:nvGrpSpPr>
            <p:cNvPr id="1043" name="Google Shape;1043;p31">
              <a:extLst>
                <a:ext uri="{FF2B5EF4-FFF2-40B4-BE49-F238E27FC236}">
                  <a16:creationId xmlns:a16="http://schemas.microsoft.com/office/drawing/2014/main" id="{D3325D40-6A3B-F932-3ABF-0B58A886376E}"/>
                </a:ext>
              </a:extLst>
            </p:cNvPr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1044" name="Google Shape;1044;p31">
                <a:extLst>
                  <a:ext uri="{FF2B5EF4-FFF2-40B4-BE49-F238E27FC236}">
                    <a16:creationId xmlns:a16="http://schemas.microsoft.com/office/drawing/2014/main" id="{BCF7FDB0-8805-DC80-F4F7-D4CC35552EEC}"/>
                  </a:ext>
                </a:extLst>
              </p:cNvPr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5" name="Google Shape;1045;p31">
                <a:extLst>
                  <a:ext uri="{FF2B5EF4-FFF2-40B4-BE49-F238E27FC236}">
                    <a16:creationId xmlns:a16="http://schemas.microsoft.com/office/drawing/2014/main" id="{CEB2393A-44D4-D620-5969-C51B4B7E0223}"/>
                  </a:ext>
                </a:extLst>
              </p:cNvPr>
              <p:cNvCxnSpPr>
                <a:stCxn id="1046" idx="6"/>
                <a:endCxn id="1047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7" name="Google Shape;1047;p31">
                <a:extLst>
                  <a:ext uri="{FF2B5EF4-FFF2-40B4-BE49-F238E27FC236}">
                    <a16:creationId xmlns:a16="http://schemas.microsoft.com/office/drawing/2014/main" id="{19B9FD8F-7AEB-DFD7-0581-1B3514AFE423}"/>
                  </a:ext>
                </a:extLst>
              </p:cNvPr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632032EF-D5BA-4004-8BD4-A93AA51D6D87}"/>
                </a:ext>
              </a:extLst>
            </p:cNvPr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Οβάλ 11">
            <a:extLst>
              <a:ext uri="{FF2B5EF4-FFF2-40B4-BE49-F238E27FC236}">
                <a16:creationId xmlns:a16="http://schemas.microsoft.com/office/drawing/2014/main" id="{2A2F3753-184A-61C7-B916-50E60ADD5B19}"/>
              </a:ext>
            </a:extLst>
          </p:cNvPr>
          <p:cNvSpPr/>
          <p:nvPr/>
        </p:nvSpPr>
        <p:spPr>
          <a:xfrm>
            <a:off x="1628666" y="3194005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Google Shape;151;p28">
                <a:extLst>
                  <a:ext uri="{FF2B5EF4-FFF2-40B4-BE49-F238E27FC236}">
                    <a16:creationId xmlns:a16="http://schemas.microsoft.com/office/drawing/2014/main" id="{8C5CA8EE-3D28-A5A1-4CE5-029DF99911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7366" y="794816"/>
                <a:ext cx="7578300" cy="392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400" b="0" i="0" u="none" strike="noStrike" cap="non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302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Montserrat"/>
                  <a:buNone/>
                  <a:defRPr sz="1600" b="0" i="0" u="none" strike="noStrike" cap="non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 marL="0" indent="0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All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distance constraints between the facilities must be set</a:t>
                </a:r>
              </a:p>
              <a:p>
                <a:pPr marL="0" indent="0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2" name="Google Shape;151;p28">
                <a:extLst>
                  <a:ext uri="{FF2B5EF4-FFF2-40B4-BE49-F238E27FC236}">
                    <a16:creationId xmlns:a16="http://schemas.microsoft.com/office/drawing/2014/main" id="{8C5CA8EE-3D28-A5A1-4CE5-029DF9991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66" y="794816"/>
                <a:ext cx="7578300" cy="392875"/>
              </a:xfrm>
              <a:prstGeom prst="rect">
                <a:avLst/>
              </a:prstGeom>
              <a:blipFill>
                <a:blip r:embed="rId3"/>
                <a:stretch>
                  <a:fillRect l="-241" b="-4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Οβάλ 32">
            <a:extLst>
              <a:ext uri="{FF2B5EF4-FFF2-40B4-BE49-F238E27FC236}">
                <a16:creationId xmlns:a16="http://schemas.microsoft.com/office/drawing/2014/main" id="{2D65E517-3A44-6C5B-7514-CF8C1ADA131B}"/>
              </a:ext>
            </a:extLst>
          </p:cNvPr>
          <p:cNvSpPr/>
          <p:nvPr/>
        </p:nvSpPr>
        <p:spPr>
          <a:xfrm>
            <a:off x="1628666" y="4068771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l-GR" dirty="0"/>
          </a:p>
        </p:txBody>
      </p:sp>
      <p:sp>
        <p:nvSpPr>
          <p:cNvPr id="34" name="Οβάλ 33">
            <a:extLst>
              <a:ext uri="{FF2B5EF4-FFF2-40B4-BE49-F238E27FC236}">
                <a16:creationId xmlns:a16="http://schemas.microsoft.com/office/drawing/2014/main" id="{0D41F0FA-E3E8-9005-DB26-585040FA7BEA}"/>
              </a:ext>
            </a:extLst>
          </p:cNvPr>
          <p:cNvSpPr/>
          <p:nvPr/>
        </p:nvSpPr>
        <p:spPr>
          <a:xfrm>
            <a:off x="1628665" y="2319239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4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35" name="Οβάλ 34">
            <a:extLst>
              <a:ext uri="{FF2B5EF4-FFF2-40B4-BE49-F238E27FC236}">
                <a16:creationId xmlns:a16="http://schemas.microsoft.com/office/drawing/2014/main" id="{D8BB3071-5577-167F-299A-4C7BC9736D46}"/>
              </a:ext>
            </a:extLst>
          </p:cNvPr>
          <p:cNvSpPr/>
          <p:nvPr/>
        </p:nvSpPr>
        <p:spPr>
          <a:xfrm>
            <a:off x="1628665" y="1444473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l-GR" dirty="0"/>
          </a:p>
        </p:txBody>
      </p:sp>
      <p:sp>
        <p:nvSpPr>
          <p:cNvPr id="40" name="Οβάλ 39">
            <a:extLst>
              <a:ext uri="{FF2B5EF4-FFF2-40B4-BE49-F238E27FC236}">
                <a16:creationId xmlns:a16="http://schemas.microsoft.com/office/drawing/2014/main" id="{951098BE-D464-E6A9-94B9-3475AA68F7EB}"/>
              </a:ext>
            </a:extLst>
          </p:cNvPr>
          <p:cNvSpPr/>
          <p:nvPr/>
        </p:nvSpPr>
        <p:spPr>
          <a:xfrm>
            <a:off x="3758583" y="3190494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10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41" name="Οβάλ 40">
            <a:extLst>
              <a:ext uri="{FF2B5EF4-FFF2-40B4-BE49-F238E27FC236}">
                <a16:creationId xmlns:a16="http://schemas.microsoft.com/office/drawing/2014/main" id="{A750494D-4365-34F2-AD9B-95937CAD97AE}"/>
              </a:ext>
            </a:extLst>
          </p:cNvPr>
          <p:cNvSpPr/>
          <p:nvPr/>
        </p:nvSpPr>
        <p:spPr>
          <a:xfrm>
            <a:off x="2780527" y="4072282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  <a:endParaRPr lang="el-GR" dirty="0"/>
          </a:p>
        </p:txBody>
      </p:sp>
      <p:sp>
        <p:nvSpPr>
          <p:cNvPr id="42" name="Οβάλ 41">
            <a:extLst>
              <a:ext uri="{FF2B5EF4-FFF2-40B4-BE49-F238E27FC236}">
                <a16:creationId xmlns:a16="http://schemas.microsoft.com/office/drawing/2014/main" id="{45D59EC4-1C5E-75F8-C238-A0DD1F99F865}"/>
              </a:ext>
            </a:extLst>
          </p:cNvPr>
          <p:cNvSpPr/>
          <p:nvPr/>
        </p:nvSpPr>
        <p:spPr>
          <a:xfrm>
            <a:off x="2780526" y="2322750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5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43" name="Οβάλ 42">
            <a:extLst>
              <a:ext uri="{FF2B5EF4-FFF2-40B4-BE49-F238E27FC236}">
                <a16:creationId xmlns:a16="http://schemas.microsoft.com/office/drawing/2014/main" id="{A0C69FB0-12C7-1A80-0697-052460BDFC5A}"/>
              </a:ext>
            </a:extLst>
          </p:cNvPr>
          <p:cNvSpPr/>
          <p:nvPr/>
        </p:nvSpPr>
        <p:spPr>
          <a:xfrm>
            <a:off x="2780526" y="1447984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44" name="Οβάλ 43">
            <a:extLst>
              <a:ext uri="{FF2B5EF4-FFF2-40B4-BE49-F238E27FC236}">
                <a16:creationId xmlns:a16="http://schemas.microsoft.com/office/drawing/2014/main" id="{DCA4F695-69A5-B891-B68F-35D0E758E15C}"/>
              </a:ext>
            </a:extLst>
          </p:cNvPr>
          <p:cNvSpPr/>
          <p:nvPr/>
        </p:nvSpPr>
        <p:spPr>
          <a:xfrm>
            <a:off x="2780526" y="3197516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l-GR" dirty="0"/>
          </a:p>
        </p:txBody>
      </p:sp>
      <p:sp>
        <p:nvSpPr>
          <p:cNvPr id="45" name="Οβάλ 44">
            <a:extLst>
              <a:ext uri="{FF2B5EF4-FFF2-40B4-BE49-F238E27FC236}">
                <a16:creationId xmlns:a16="http://schemas.microsoft.com/office/drawing/2014/main" id="{C04478EB-3856-B4D3-2E16-BC2D6308476F}"/>
              </a:ext>
            </a:extLst>
          </p:cNvPr>
          <p:cNvSpPr/>
          <p:nvPr/>
        </p:nvSpPr>
        <p:spPr>
          <a:xfrm>
            <a:off x="3756980" y="4065260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  <a:endParaRPr lang="el-GR" dirty="0"/>
          </a:p>
        </p:txBody>
      </p:sp>
      <p:sp>
        <p:nvSpPr>
          <p:cNvPr id="46" name="Οβάλ 45">
            <a:extLst>
              <a:ext uri="{FF2B5EF4-FFF2-40B4-BE49-F238E27FC236}">
                <a16:creationId xmlns:a16="http://schemas.microsoft.com/office/drawing/2014/main" id="{413C35EB-00D9-3BCF-E1BC-248C80B650C5}"/>
              </a:ext>
            </a:extLst>
          </p:cNvPr>
          <p:cNvSpPr/>
          <p:nvPr/>
        </p:nvSpPr>
        <p:spPr>
          <a:xfrm>
            <a:off x="3756979" y="2315728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l-GR" dirty="0"/>
          </a:p>
        </p:txBody>
      </p:sp>
      <p:sp>
        <p:nvSpPr>
          <p:cNvPr id="47" name="Οβάλ 46">
            <a:extLst>
              <a:ext uri="{FF2B5EF4-FFF2-40B4-BE49-F238E27FC236}">
                <a16:creationId xmlns:a16="http://schemas.microsoft.com/office/drawing/2014/main" id="{B289CB36-D07E-666D-23E5-77238696DD6A}"/>
              </a:ext>
            </a:extLst>
          </p:cNvPr>
          <p:cNvSpPr/>
          <p:nvPr/>
        </p:nvSpPr>
        <p:spPr>
          <a:xfrm>
            <a:off x="3756979" y="1440962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l-GR" dirty="0"/>
          </a:p>
        </p:txBody>
      </p:sp>
      <p:sp>
        <p:nvSpPr>
          <p:cNvPr id="48" name="Οβάλ 47">
            <a:extLst>
              <a:ext uri="{FF2B5EF4-FFF2-40B4-BE49-F238E27FC236}">
                <a16:creationId xmlns:a16="http://schemas.microsoft.com/office/drawing/2014/main" id="{8A62DB38-EA38-8009-9CEB-2ADD8E097108}"/>
              </a:ext>
            </a:extLst>
          </p:cNvPr>
          <p:cNvSpPr/>
          <p:nvPr/>
        </p:nvSpPr>
        <p:spPr>
          <a:xfrm>
            <a:off x="4908841" y="3194005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l-GR" dirty="0"/>
          </a:p>
        </p:txBody>
      </p:sp>
      <p:sp>
        <p:nvSpPr>
          <p:cNvPr id="49" name="Οβάλ 48">
            <a:extLst>
              <a:ext uri="{FF2B5EF4-FFF2-40B4-BE49-F238E27FC236}">
                <a16:creationId xmlns:a16="http://schemas.microsoft.com/office/drawing/2014/main" id="{E5C34AA9-F97B-0581-3DF2-41EFF5F1EFE8}"/>
              </a:ext>
            </a:extLst>
          </p:cNvPr>
          <p:cNvSpPr/>
          <p:nvPr/>
        </p:nvSpPr>
        <p:spPr>
          <a:xfrm>
            <a:off x="4908841" y="4068771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15</a:t>
            </a:r>
            <a:endParaRPr lang="el-GR" dirty="0">
              <a:solidFill>
                <a:srgbClr val="C00000"/>
              </a:solidFill>
            </a:endParaRPr>
          </a:p>
        </p:txBody>
      </p:sp>
      <p:sp>
        <p:nvSpPr>
          <p:cNvPr id="50" name="Οβάλ 49">
            <a:extLst>
              <a:ext uri="{FF2B5EF4-FFF2-40B4-BE49-F238E27FC236}">
                <a16:creationId xmlns:a16="http://schemas.microsoft.com/office/drawing/2014/main" id="{84076E12-B356-32C8-6265-BFD7502D2B43}"/>
              </a:ext>
            </a:extLst>
          </p:cNvPr>
          <p:cNvSpPr/>
          <p:nvPr/>
        </p:nvSpPr>
        <p:spPr>
          <a:xfrm>
            <a:off x="4908840" y="2319239"/>
            <a:ext cx="563191" cy="55982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l-GR" dirty="0"/>
          </a:p>
        </p:txBody>
      </p:sp>
      <p:sp>
        <p:nvSpPr>
          <p:cNvPr id="51" name="Οβάλ 50">
            <a:extLst>
              <a:ext uri="{FF2B5EF4-FFF2-40B4-BE49-F238E27FC236}">
                <a16:creationId xmlns:a16="http://schemas.microsoft.com/office/drawing/2014/main" id="{57BF5D7D-AFE2-1499-EB10-751A444AA6FA}"/>
              </a:ext>
            </a:extLst>
          </p:cNvPr>
          <p:cNvSpPr/>
          <p:nvPr/>
        </p:nvSpPr>
        <p:spPr>
          <a:xfrm>
            <a:off x="4908840" y="1444473"/>
            <a:ext cx="563191" cy="559825"/>
          </a:xfrm>
          <a:prstGeom prst="ellips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  <a:endParaRPr lang="el-GR" dirty="0">
              <a:solidFill>
                <a:srgbClr val="C00000"/>
              </a:solidFill>
            </a:endParaRPr>
          </a:p>
        </p:txBody>
      </p:sp>
      <p:grpSp>
        <p:nvGrpSpPr>
          <p:cNvPr id="2" name="Google Shape;2138;p57">
            <a:extLst>
              <a:ext uri="{FF2B5EF4-FFF2-40B4-BE49-F238E27FC236}">
                <a16:creationId xmlns:a16="http://schemas.microsoft.com/office/drawing/2014/main" id="{0982B3FE-C74B-579C-613A-0092101CFEFC}"/>
              </a:ext>
            </a:extLst>
          </p:cNvPr>
          <p:cNvGrpSpPr/>
          <p:nvPr/>
        </p:nvGrpSpPr>
        <p:grpSpPr>
          <a:xfrm>
            <a:off x="6128614" y="1850016"/>
            <a:ext cx="305052" cy="511362"/>
            <a:chOff x="7248525" y="3739696"/>
            <a:chExt cx="230531" cy="359790"/>
          </a:xfrm>
        </p:grpSpPr>
        <p:sp>
          <p:nvSpPr>
            <p:cNvPr id="13" name="Google Shape;2139;p57">
              <a:extLst>
                <a:ext uri="{FF2B5EF4-FFF2-40B4-BE49-F238E27FC236}">
                  <a16:creationId xmlns:a16="http://schemas.microsoft.com/office/drawing/2014/main" id="{EA5A54E2-2A1B-6576-B70B-CA4FB42348B4}"/>
                </a:ext>
              </a:extLst>
            </p:cNvPr>
            <p:cNvSpPr/>
            <p:nvPr/>
          </p:nvSpPr>
          <p:spPr>
            <a:xfrm>
              <a:off x="7248525" y="3739696"/>
              <a:ext cx="230531" cy="359790"/>
            </a:xfrm>
            <a:custGeom>
              <a:avLst/>
              <a:gdLst/>
              <a:ahLst/>
              <a:cxnLst/>
              <a:rect l="l" t="t" r="r" b="b"/>
              <a:pathLst>
                <a:path w="25354" h="39570" extrusionOk="0">
                  <a:moveTo>
                    <a:pt x="19434" y="18"/>
                  </a:moveTo>
                  <a:lnTo>
                    <a:pt x="6338" y="5"/>
                  </a:lnTo>
                  <a:cubicBezTo>
                    <a:pt x="2854" y="0"/>
                    <a:pt x="1" y="2858"/>
                    <a:pt x="1" y="6342"/>
                  </a:cubicBezTo>
                  <a:lnTo>
                    <a:pt x="1" y="19016"/>
                  </a:lnTo>
                  <a:cubicBezTo>
                    <a:pt x="1" y="29006"/>
                    <a:pt x="6280" y="22820"/>
                    <a:pt x="12679" y="39570"/>
                  </a:cubicBezTo>
                  <a:cubicBezTo>
                    <a:pt x="19074" y="22820"/>
                    <a:pt x="25354" y="29006"/>
                    <a:pt x="25354" y="19016"/>
                  </a:cubicBezTo>
                  <a:lnTo>
                    <a:pt x="25354" y="6342"/>
                  </a:lnTo>
                  <a:cubicBezTo>
                    <a:pt x="25354" y="2858"/>
                    <a:pt x="22923" y="18"/>
                    <a:pt x="19434" y="1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40;p57">
              <a:extLst>
                <a:ext uri="{FF2B5EF4-FFF2-40B4-BE49-F238E27FC236}">
                  <a16:creationId xmlns:a16="http://schemas.microsoft.com/office/drawing/2014/main" id="{2482F72D-A3E3-CA38-9CC0-C2AC54562DD7}"/>
                </a:ext>
              </a:extLst>
            </p:cNvPr>
            <p:cNvSpPr/>
            <p:nvPr/>
          </p:nvSpPr>
          <p:spPr>
            <a:xfrm>
              <a:off x="7271639" y="3762810"/>
              <a:ext cx="184350" cy="184387"/>
            </a:xfrm>
            <a:custGeom>
              <a:avLst/>
              <a:gdLst/>
              <a:ahLst/>
              <a:cxnLst/>
              <a:rect l="l" t="t" r="r" b="b"/>
              <a:pathLst>
                <a:path w="20275" h="20279" extrusionOk="0">
                  <a:moveTo>
                    <a:pt x="3738" y="0"/>
                  </a:moveTo>
                  <a:lnTo>
                    <a:pt x="16532" y="0"/>
                  </a:lnTo>
                  <a:cubicBezTo>
                    <a:pt x="18594" y="5"/>
                    <a:pt x="20270" y="1680"/>
                    <a:pt x="20274" y="3742"/>
                  </a:cubicBezTo>
                  <a:lnTo>
                    <a:pt x="20274" y="16536"/>
                  </a:lnTo>
                  <a:cubicBezTo>
                    <a:pt x="20270" y="18598"/>
                    <a:pt x="18594" y="20274"/>
                    <a:pt x="16532" y="20278"/>
                  </a:cubicBezTo>
                  <a:lnTo>
                    <a:pt x="3738" y="20278"/>
                  </a:lnTo>
                  <a:cubicBezTo>
                    <a:pt x="1676" y="20274"/>
                    <a:pt x="5" y="18598"/>
                    <a:pt x="1" y="16536"/>
                  </a:cubicBezTo>
                  <a:lnTo>
                    <a:pt x="1" y="3742"/>
                  </a:lnTo>
                  <a:cubicBezTo>
                    <a:pt x="5" y="1680"/>
                    <a:pt x="1676" y="5"/>
                    <a:pt x="3738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6600"/>
                  </a:solidFill>
                </a:rPr>
                <a:t>0</a:t>
              </a:r>
              <a:endParaRPr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5" name="Google Shape;2138;p57">
            <a:extLst>
              <a:ext uri="{FF2B5EF4-FFF2-40B4-BE49-F238E27FC236}">
                <a16:creationId xmlns:a16="http://schemas.microsoft.com/office/drawing/2014/main" id="{B4145D06-95B8-DFC2-9082-93EC34F069D1}"/>
              </a:ext>
            </a:extLst>
          </p:cNvPr>
          <p:cNvGrpSpPr/>
          <p:nvPr/>
        </p:nvGrpSpPr>
        <p:grpSpPr>
          <a:xfrm>
            <a:off x="7485466" y="1850016"/>
            <a:ext cx="305052" cy="511362"/>
            <a:chOff x="7248525" y="3739696"/>
            <a:chExt cx="230531" cy="359790"/>
          </a:xfrm>
        </p:grpSpPr>
        <p:sp>
          <p:nvSpPr>
            <p:cNvPr id="16" name="Google Shape;2139;p57">
              <a:extLst>
                <a:ext uri="{FF2B5EF4-FFF2-40B4-BE49-F238E27FC236}">
                  <a16:creationId xmlns:a16="http://schemas.microsoft.com/office/drawing/2014/main" id="{4118C85C-FAA3-41C4-1BB7-D12532FD262E}"/>
                </a:ext>
              </a:extLst>
            </p:cNvPr>
            <p:cNvSpPr/>
            <p:nvPr/>
          </p:nvSpPr>
          <p:spPr>
            <a:xfrm>
              <a:off x="7248525" y="3739696"/>
              <a:ext cx="230531" cy="359790"/>
            </a:xfrm>
            <a:custGeom>
              <a:avLst/>
              <a:gdLst/>
              <a:ahLst/>
              <a:cxnLst/>
              <a:rect l="l" t="t" r="r" b="b"/>
              <a:pathLst>
                <a:path w="25354" h="39570" extrusionOk="0">
                  <a:moveTo>
                    <a:pt x="19434" y="18"/>
                  </a:moveTo>
                  <a:lnTo>
                    <a:pt x="6338" y="5"/>
                  </a:lnTo>
                  <a:cubicBezTo>
                    <a:pt x="2854" y="0"/>
                    <a:pt x="1" y="2858"/>
                    <a:pt x="1" y="6342"/>
                  </a:cubicBezTo>
                  <a:lnTo>
                    <a:pt x="1" y="19016"/>
                  </a:lnTo>
                  <a:cubicBezTo>
                    <a:pt x="1" y="29006"/>
                    <a:pt x="6280" y="22820"/>
                    <a:pt x="12679" y="39570"/>
                  </a:cubicBezTo>
                  <a:cubicBezTo>
                    <a:pt x="19074" y="22820"/>
                    <a:pt x="25354" y="29006"/>
                    <a:pt x="25354" y="19016"/>
                  </a:cubicBezTo>
                  <a:lnTo>
                    <a:pt x="25354" y="6342"/>
                  </a:lnTo>
                  <a:cubicBezTo>
                    <a:pt x="25354" y="2858"/>
                    <a:pt x="22923" y="18"/>
                    <a:pt x="19434" y="1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40;p57">
              <a:extLst>
                <a:ext uri="{FF2B5EF4-FFF2-40B4-BE49-F238E27FC236}">
                  <a16:creationId xmlns:a16="http://schemas.microsoft.com/office/drawing/2014/main" id="{6818CEAE-5A0F-C77E-96AC-EDE2E51069DD}"/>
                </a:ext>
              </a:extLst>
            </p:cNvPr>
            <p:cNvSpPr/>
            <p:nvPr/>
          </p:nvSpPr>
          <p:spPr>
            <a:xfrm>
              <a:off x="7271639" y="3762810"/>
              <a:ext cx="184350" cy="184387"/>
            </a:xfrm>
            <a:custGeom>
              <a:avLst/>
              <a:gdLst/>
              <a:ahLst/>
              <a:cxnLst/>
              <a:rect l="l" t="t" r="r" b="b"/>
              <a:pathLst>
                <a:path w="20275" h="20279" extrusionOk="0">
                  <a:moveTo>
                    <a:pt x="3738" y="0"/>
                  </a:moveTo>
                  <a:lnTo>
                    <a:pt x="16532" y="0"/>
                  </a:lnTo>
                  <a:cubicBezTo>
                    <a:pt x="18594" y="5"/>
                    <a:pt x="20270" y="1680"/>
                    <a:pt x="20274" y="3742"/>
                  </a:cubicBezTo>
                  <a:lnTo>
                    <a:pt x="20274" y="16536"/>
                  </a:lnTo>
                  <a:cubicBezTo>
                    <a:pt x="20270" y="18598"/>
                    <a:pt x="18594" y="20274"/>
                    <a:pt x="16532" y="20278"/>
                  </a:cubicBezTo>
                  <a:lnTo>
                    <a:pt x="3738" y="20278"/>
                  </a:lnTo>
                  <a:cubicBezTo>
                    <a:pt x="1676" y="20274"/>
                    <a:pt x="5" y="18598"/>
                    <a:pt x="1" y="16536"/>
                  </a:cubicBezTo>
                  <a:lnTo>
                    <a:pt x="1" y="3742"/>
                  </a:lnTo>
                  <a:cubicBezTo>
                    <a:pt x="5" y="1680"/>
                    <a:pt x="1676" y="5"/>
                    <a:pt x="3738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6600"/>
                  </a:solidFill>
                </a:rPr>
                <a:t>1</a:t>
              </a:r>
              <a:endParaRPr dirty="0">
                <a:solidFill>
                  <a:srgbClr val="0066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CAD5069-A0BB-ABD9-92FB-13231BB75340}"/>
                  </a:ext>
                </a:extLst>
              </p:cNvPr>
              <p:cNvSpPr txBox="1"/>
              <p:nvPr/>
            </p:nvSpPr>
            <p:spPr>
              <a:xfrm>
                <a:off x="6571393" y="1764533"/>
                <a:ext cx="776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l-GR" dirty="0">
                  <a:solidFill>
                    <a:schemeClr val="tx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CAD5069-A0BB-ABD9-92FB-13231BB75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393" y="1764533"/>
                <a:ext cx="77634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2" name="Ευθύγραμμο βέλος σύνδεσης 1031">
            <a:extLst>
              <a:ext uri="{FF2B5EF4-FFF2-40B4-BE49-F238E27FC236}">
                <a16:creationId xmlns:a16="http://schemas.microsoft.com/office/drawing/2014/main" id="{6E84201D-DDD9-1DF7-D5AF-BBF1194A7787}"/>
              </a:ext>
            </a:extLst>
          </p:cNvPr>
          <p:cNvCxnSpPr>
            <a:cxnSpLocks/>
          </p:cNvCxnSpPr>
          <p:nvPr/>
        </p:nvCxnSpPr>
        <p:spPr>
          <a:xfrm>
            <a:off x="6433410" y="2034210"/>
            <a:ext cx="1042440" cy="0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2" name="Google Shape;2138;p57">
            <a:extLst>
              <a:ext uri="{FF2B5EF4-FFF2-40B4-BE49-F238E27FC236}">
                <a16:creationId xmlns:a16="http://schemas.microsoft.com/office/drawing/2014/main" id="{B669FCE4-05A6-C08D-795F-5E27078009AC}"/>
              </a:ext>
            </a:extLst>
          </p:cNvPr>
          <p:cNvGrpSpPr/>
          <p:nvPr/>
        </p:nvGrpSpPr>
        <p:grpSpPr>
          <a:xfrm>
            <a:off x="6128614" y="2875553"/>
            <a:ext cx="305052" cy="511362"/>
            <a:chOff x="7248525" y="3739696"/>
            <a:chExt cx="230531" cy="359790"/>
          </a:xfrm>
        </p:grpSpPr>
        <p:sp>
          <p:nvSpPr>
            <p:cNvPr id="1053" name="Google Shape;2139;p57">
              <a:extLst>
                <a:ext uri="{FF2B5EF4-FFF2-40B4-BE49-F238E27FC236}">
                  <a16:creationId xmlns:a16="http://schemas.microsoft.com/office/drawing/2014/main" id="{EBC85144-DF33-7B6F-226E-7B8DD8395180}"/>
                </a:ext>
              </a:extLst>
            </p:cNvPr>
            <p:cNvSpPr/>
            <p:nvPr/>
          </p:nvSpPr>
          <p:spPr>
            <a:xfrm>
              <a:off x="7248525" y="3739696"/>
              <a:ext cx="230531" cy="359790"/>
            </a:xfrm>
            <a:custGeom>
              <a:avLst/>
              <a:gdLst/>
              <a:ahLst/>
              <a:cxnLst/>
              <a:rect l="l" t="t" r="r" b="b"/>
              <a:pathLst>
                <a:path w="25354" h="39570" extrusionOk="0">
                  <a:moveTo>
                    <a:pt x="19434" y="18"/>
                  </a:moveTo>
                  <a:lnTo>
                    <a:pt x="6338" y="5"/>
                  </a:lnTo>
                  <a:cubicBezTo>
                    <a:pt x="2854" y="0"/>
                    <a:pt x="1" y="2858"/>
                    <a:pt x="1" y="6342"/>
                  </a:cubicBezTo>
                  <a:lnTo>
                    <a:pt x="1" y="19016"/>
                  </a:lnTo>
                  <a:cubicBezTo>
                    <a:pt x="1" y="29006"/>
                    <a:pt x="6280" y="22820"/>
                    <a:pt x="12679" y="39570"/>
                  </a:cubicBezTo>
                  <a:cubicBezTo>
                    <a:pt x="19074" y="22820"/>
                    <a:pt x="25354" y="29006"/>
                    <a:pt x="25354" y="19016"/>
                  </a:cubicBezTo>
                  <a:lnTo>
                    <a:pt x="25354" y="6342"/>
                  </a:lnTo>
                  <a:cubicBezTo>
                    <a:pt x="25354" y="2858"/>
                    <a:pt x="22923" y="18"/>
                    <a:pt x="19434" y="1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140;p57">
              <a:extLst>
                <a:ext uri="{FF2B5EF4-FFF2-40B4-BE49-F238E27FC236}">
                  <a16:creationId xmlns:a16="http://schemas.microsoft.com/office/drawing/2014/main" id="{F2228036-A3D7-EF0F-D704-861BC6512740}"/>
                </a:ext>
              </a:extLst>
            </p:cNvPr>
            <p:cNvSpPr/>
            <p:nvPr/>
          </p:nvSpPr>
          <p:spPr>
            <a:xfrm>
              <a:off x="7271639" y="3762810"/>
              <a:ext cx="184350" cy="184387"/>
            </a:xfrm>
            <a:custGeom>
              <a:avLst/>
              <a:gdLst/>
              <a:ahLst/>
              <a:cxnLst/>
              <a:rect l="l" t="t" r="r" b="b"/>
              <a:pathLst>
                <a:path w="20275" h="20279" extrusionOk="0">
                  <a:moveTo>
                    <a:pt x="3738" y="0"/>
                  </a:moveTo>
                  <a:lnTo>
                    <a:pt x="16532" y="0"/>
                  </a:lnTo>
                  <a:cubicBezTo>
                    <a:pt x="18594" y="5"/>
                    <a:pt x="20270" y="1680"/>
                    <a:pt x="20274" y="3742"/>
                  </a:cubicBezTo>
                  <a:lnTo>
                    <a:pt x="20274" y="16536"/>
                  </a:lnTo>
                  <a:cubicBezTo>
                    <a:pt x="20270" y="18598"/>
                    <a:pt x="18594" y="20274"/>
                    <a:pt x="16532" y="20278"/>
                  </a:cubicBezTo>
                  <a:lnTo>
                    <a:pt x="3738" y="20278"/>
                  </a:lnTo>
                  <a:cubicBezTo>
                    <a:pt x="1676" y="20274"/>
                    <a:pt x="5" y="18598"/>
                    <a:pt x="1" y="16536"/>
                  </a:cubicBezTo>
                  <a:lnTo>
                    <a:pt x="1" y="3742"/>
                  </a:lnTo>
                  <a:cubicBezTo>
                    <a:pt x="5" y="1680"/>
                    <a:pt x="1676" y="5"/>
                    <a:pt x="3738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6600"/>
                  </a:solidFill>
                </a:rPr>
                <a:t>0</a:t>
              </a:r>
              <a:endParaRPr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055" name="Google Shape;2138;p57">
            <a:extLst>
              <a:ext uri="{FF2B5EF4-FFF2-40B4-BE49-F238E27FC236}">
                <a16:creationId xmlns:a16="http://schemas.microsoft.com/office/drawing/2014/main" id="{89A92DE8-BC62-9710-FE5C-A63254B59B07}"/>
              </a:ext>
            </a:extLst>
          </p:cNvPr>
          <p:cNvGrpSpPr/>
          <p:nvPr/>
        </p:nvGrpSpPr>
        <p:grpSpPr>
          <a:xfrm>
            <a:off x="7485466" y="2875553"/>
            <a:ext cx="305052" cy="511362"/>
            <a:chOff x="7248525" y="3739696"/>
            <a:chExt cx="230531" cy="359790"/>
          </a:xfrm>
        </p:grpSpPr>
        <p:sp>
          <p:nvSpPr>
            <p:cNvPr id="1056" name="Google Shape;2139;p57">
              <a:extLst>
                <a:ext uri="{FF2B5EF4-FFF2-40B4-BE49-F238E27FC236}">
                  <a16:creationId xmlns:a16="http://schemas.microsoft.com/office/drawing/2014/main" id="{72632DCD-A05F-9857-E0CA-7889EF4F5D8E}"/>
                </a:ext>
              </a:extLst>
            </p:cNvPr>
            <p:cNvSpPr/>
            <p:nvPr/>
          </p:nvSpPr>
          <p:spPr>
            <a:xfrm>
              <a:off x="7248525" y="3739696"/>
              <a:ext cx="230531" cy="359790"/>
            </a:xfrm>
            <a:custGeom>
              <a:avLst/>
              <a:gdLst/>
              <a:ahLst/>
              <a:cxnLst/>
              <a:rect l="l" t="t" r="r" b="b"/>
              <a:pathLst>
                <a:path w="25354" h="39570" extrusionOk="0">
                  <a:moveTo>
                    <a:pt x="19434" y="18"/>
                  </a:moveTo>
                  <a:lnTo>
                    <a:pt x="6338" y="5"/>
                  </a:lnTo>
                  <a:cubicBezTo>
                    <a:pt x="2854" y="0"/>
                    <a:pt x="1" y="2858"/>
                    <a:pt x="1" y="6342"/>
                  </a:cubicBezTo>
                  <a:lnTo>
                    <a:pt x="1" y="19016"/>
                  </a:lnTo>
                  <a:cubicBezTo>
                    <a:pt x="1" y="29006"/>
                    <a:pt x="6280" y="22820"/>
                    <a:pt x="12679" y="39570"/>
                  </a:cubicBezTo>
                  <a:cubicBezTo>
                    <a:pt x="19074" y="22820"/>
                    <a:pt x="25354" y="29006"/>
                    <a:pt x="25354" y="19016"/>
                  </a:cubicBezTo>
                  <a:lnTo>
                    <a:pt x="25354" y="6342"/>
                  </a:lnTo>
                  <a:cubicBezTo>
                    <a:pt x="25354" y="2858"/>
                    <a:pt x="22923" y="18"/>
                    <a:pt x="19434" y="1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2140;p57">
              <a:extLst>
                <a:ext uri="{FF2B5EF4-FFF2-40B4-BE49-F238E27FC236}">
                  <a16:creationId xmlns:a16="http://schemas.microsoft.com/office/drawing/2014/main" id="{E11ED782-DE11-A673-527A-EE155AD8FDE1}"/>
                </a:ext>
              </a:extLst>
            </p:cNvPr>
            <p:cNvSpPr/>
            <p:nvPr/>
          </p:nvSpPr>
          <p:spPr>
            <a:xfrm>
              <a:off x="7271639" y="3762810"/>
              <a:ext cx="184350" cy="184387"/>
            </a:xfrm>
            <a:custGeom>
              <a:avLst/>
              <a:gdLst/>
              <a:ahLst/>
              <a:cxnLst/>
              <a:rect l="l" t="t" r="r" b="b"/>
              <a:pathLst>
                <a:path w="20275" h="20279" extrusionOk="0">
                  <a:moveTo>
                    <a:pt x="3738" y="0"/>
                  </a:moveTo>
                  <a:lnTo>
                    <a:pt x="16532" y="0"/>
                  </a:lnTo>
                  <a:cubicBezTo>
                    <a:pt x="18594" y="5"/>
                    <a:pt x="20270" y="1680"/>
                    <a:pt x="20274" y="3742"/>
                  </a:cubicBezTo>
                  <a:lnTo>
                    <a:pt x="20274" y="16536"/>
                  </a:lnTo>
                  <a:cubicBezTo>
                    <a:pt x="20270" y="18598"/>
                    <a:pt x="18594" y="20274"/>
                    <a:pt x="16532" y="20278"/>
                  </a:cubicBezTo>
                  <a:lnTo>
                    <a:pt x="3738" y="20278"/>
                  </a:lnTo>
                  <a:cubicBezTo>
                    <a:pt x="1676" y="20274"/>
                    <a:pt x="5" y="18598"/>
                    <a:pt x="1" y="16536"/>
                  </a:cubicBezTo>
                  <a:lnTo>
                    <a:pt x="1" y="3742"/>
                  </a:lnTo>
                  <a:cubicBezTo>
                    <a:pt x="5" y="1680"/>
                    <a:pt x="1676" y="5"/>
                    <a:pt x="3738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6600"/>
                  </a:solidFill>
                </a:rPr>
                <a:t>2</a:t>
              </a:r>
              <a:endParaRPr dirty="0">
                <a:solidFill>
                  <a:srgbClr val="0066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8" name="TextBox 1057">
                <a:extLst>
                  <a:ext uri="{FF2B5EF4-FFF2-40B4-BE49-F238E27FC236}">
                    <a16:creationId xmlns:a16="http://schemas.microsoft.com/office/drawing/2014/main" id="{3B926CC0-FDF7-0E03-6407-52FAE09A8581}"/>
                  </a:ext>
                </a:extLst>
              </p:cNvPr>
              <p:cNvSpPr txBox="1"/>
              <p:nvPr/>
            </p:nvSpPr>
            <p:spPr>
              <a:xfrm>
                <a:off x="6571393" y="2790070"/>
                <a:ext cx="776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l-GR" dirty="0">
                  <a:solidFill>
                    <a:schemeClr val="tx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58" name="TextBox 1057">
                <a:extLst>
                  <a:ext uri="{FF2B5EF4-FFF2-40B4-BE49-F238E27FC236}">
                    <a16:creationId xmlns:a16="http://schemas.microsoft.com/office/drawing/2014/main" id="{3B926CC0-FDF7-0E03-6407-52FAE09A8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393" y="2790070"/>
                <a:ext cx="77634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9" name="Ευθύγραμμο βέλος σύνδεσης 1058">
            <a:extLst>
              <a:ext uri="{FF2B5EF4-FFF2-40B4-BE49-F238E27FC236}">
                <a16:creationId xmlns:a16="http://schemas.microsoft.com/office/drawing/2014/main" id="{2B35C55F-BC06-67C2-D30D-24CFB352CC80}"/>
              </a:ext>
            </a:extLst>
          </p:cNvPr>
          <p:cNvCxnSpPr>
            <a:cxnSpLocks/>
          </p:cNvCxnSpPr>
          <p:nvPr/>
        </p:nvCxnSpPr>
        <p:spPr>
          <a:xfrm>
            <a:off x="6433410" y="3059747"/>
            <a:ext cx="1042440" cy="0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0" name="Google Shape;2138;p57">
            <a:extLst>
              <a:ext uri="{FF2B5EF4-FFF2-40B4-BE49-F238E27FC236}">
                <a16:creationId xmlns:a16="http://schemas.microsoft.com/office/drawing/2014/main" id="{6C0659B3-10E0-B1F5-50AF-2722636D231D}"/>
              </a:ext>
            </a:extLst>
          </p:cNvPr>
          <p:cNvGrpSpPr/>
          <p:nvPr/>
        </p:nvGrpSpPr>
        <p:grpSpPr>
          <a:xfrm>
            <a:off x="6128614" y="3868838"/>
            <a:ext cx="305052" cy="511362"/>
            <a:chOff x="7248525" y="3739696"/>
            <a:chExt cx="230531" cy="359790"/>
          </a:xfrm>
        </p:grpSpPr>
        <p:sp>
          <p:nvSpPr>
            <p:cNvPr id="1061" name="Google Shape;2139;p57">
              <a:extLst>
                <a:ext uri="{FF2B5EF4-FFF2-40B4-BE49-F238E27FC236}">
                  <a16:creationId xmlns:a16="http://schemas.microsoft.com/office/drawing/2014/main" id="{10C97916-9701-1E94-D2BB-51B27D92A64B}"/>
                </a:ext>
              </a:extLst>
            </p:cNvPr>
            <p:cNvSpPr/>
            <p:nvPr/>
          </p:nvSpPr>
          <p:spPr>
            <a:xfrm>
              <a:off x="7248525" y="3739696"/>
              <a:ext cx="230531" cy="359790"/>
            </a:xfrm>
            <a:custGeom>
              <a:avLst/>
              <a:gdLst/>
              <a:ahLst/>
              <a:cxnLst/>
              <a:rect l="l" t="t" r="r" b="b"/>
              <a:pathLst>
                <a:path w="25354" h="39570" extrusionOk="0">
                  <a:moveTo>
                    <a:pt x="19434" y="18"/>
                  </a:moveTo>
                  <a:lnTo>
                    <a:pt x="6338" y="5"/>
                  </a:lnTo>
                  <a:cubicBezTo>
                    <a:pt x="2854" y="0"/>
                    <a:pt x="1" y="2858"/>
                    <a:pt x="1" y="6342"/>
                  </a:cubicBezTo>
                  <a:lnTo>
                    <a:pt x="1" y="19016"/>
                  </a:lnTo>
                  <a:cubicBezTo>
                    <a:pt x="1" y="29006"/>
                    <a:pt x="6280" y="22820"/>
                    <a:pt x="12679" y="39570"/>
                  </a:cubicBezTo>
                  <a:cubicBezTo>
                    <a:pt x="19074" y="22820"/>
                    <a:pt x="25354" y="29006"/>
                    <a:pt x="25354" y="19016"/>
                  </a:cubicBezTo>
                  <a:lnTo>
                    <a:pt x="25354" y="6342"/>
                  </a:lnTo>
                  <a:cubicBezTo>
                    <a:pt x="25354" y="2858"/>
                    <a:pt x="22923" y="18"/>
                    <a:pt x="19434" y="1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2140;p57">
              <a:extLst>
                <a:ext uri="{FF2B5EF4-FFF2-40B4-BE49-F238E27FC236}">
                  <a16:creationId xmlns:a16="http://schemas.microsoft.com/office/drawing/2014/main" id="{7DFE7A0B-1A0A-F428-451C-6A0422C3E71F}"/>
                </a:ext>
              </a:extLst>
            </p:cNvPr>
            <p:cNvSpPr/>
            <p:nvPr/>
          </p:nvSpPr>
          <p:spPr>
            <a:xfrm>
              <a:off x="7271639" y="3762810"/>
              <a:ext cx="184350" cy="184387"/>
            </a:xfrm>
            <a:custGeom>
              <a:avLst/>
              <a:gdLst/>
              <a:ahLst/>
              <a:cxnLst/>
              <a:rect l="l" t="t" r="r" b="b"/>
              <a:pathLst>
                <a:path w="20275" h="20279" extrusionOk="0">
                  <a:moveTo>
                    <a:pt x="3738" y="0"/>
                  </a:moveTo>
                  <a:lnTo>
                    <a:pt x="16532" y="0"/>
                  </a:lnTo>
                  <a:cubicBezTo>
                    <a:pt x="18594" y="5"/>
                    <a:pt x="20270" y="1680"/>
                    <a:pt x="20274" y="3742"/>
                  </a:cubicBezTo>
                  <a:lnTo>
                    <a:pt x="20274" y="16536"/>
                  </a:lnTo>
                  <a:cubicBezTo>
                    <a:pt x="20270" y="18598"/>
                    <a:pt x="18594" y="20274"/>
                    <a:pt x="16532" y="20278"/>
                  </a:cubicBezTo>
                  <a:lnTo>
                    <a:pt x="3738" y="20278"/>
                  </a:lnTo>
                  <a:cubicBezTo>
                    <a:pt x="1676" y="20274"/>
                    <a:pt x="5" y="18598"/>
                    <a:pt x="1" y="16536"/>
                  </a:cubicBezTo>
                  <a:lnTo>
                    <a:pt x="1" y="3742"/>
                  </a:lnTo>
                  <a:cubicBezTo>
                    <a:pt x="5" y="1680"/>
                    <a:pt x="1676" y="5"/>
                    <a:pt x="3738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6600"/>
                  </a:solidFill>
                </a:rPr>
                <a:t>1</a:t>
              </a:r>
              <a:endParaRPr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063" name="Google Shape;2138;p57">
            <a:extLst>
              <a:ext uri="{FF2B5EF4-FFF2-40B4-BE49-F238E27FC236}">
                <a16:creationId xmlns:a16="http://schemas.microsoft.com/office/drawing/2014/main" id="{5F1F9588-861F-D0DE-9C47-B8DF699FFBA5}"/>
              </a:ext>
            </a:extLst>
          </p:cNvPr>
          <p:cNvGrpSpPr/>
          <p:nvPr/>
        </p:nvGrpSpPr>
        <p:grpSpPr>
          <a:xfrm>
            <a:off x="7485466" y="3868838"/>
            <a:ext cx="305052" cy="511362"/>
            <a:chOff x="7248525" y="3739696"/>
            <a:chExt cx="230531" cy="359790"/>
          </a:xfrm>
        </p:grpSpPr>
        <p:sp>
          <p:nvSpPr>
            <p:cNvPr id="1064" name="Google Shape;2139;p57">
              <a:extLst>
                <a:ext uri="{FF2B5EF4-FFF2-40B4-BE49-F238E27FC236}">
                  <a16:creationId xmlns:a16="http://schemas.microsoft.com/office/drawing/2014/main" id="{9228D6DF-AABC-A5CE-53A9-6D2A60F28F87}"/>
                </a:ext>
              </a:extLst>
            </p:cNvPr>
            <p:cNvSpPr/>
            <p:nvPr/>
          </p:nvSpPr>
          <p:spPr>
            <a:xfrm>
              <a:off x="7248525" y="3739696"/>
              <a:ext cx="230531" cy="359790"/>
            </a:xfrm>
            <a:custGeom>
              <a:avLst/>
              <a:gdLst/>
              <a:ahLst/>
              <a:cxnLst/>
              <a:rect l="l" t="t" r="r" b="b"/>
              <a:pathLst>
                <a:path w="25354" h="39570" extrusionOk="0">
                  <a:moveTo>
                    <a:pt x="19434" y="18"/>
                  </a:moveTo>
                  <a:lnTo>
                    <a:pt x="6338" y="5"/>
                  </a:lnTo>
                  <a:cubicBezTo>
                    <a:pt x="2854" y="0"/>
                    <a:pt x="1" y="2858"/>
                    <a:pt x="1" y="6342"/>
                  </a:cubicBezTo>
                  <a:lnTo>
                    <a:pt x="1" y="19016"/>
                  </a:lnTo>
                  <a:cubicBezTo>
                    <a:pt x="1" y="29006"/>
                    <a:pt x="6280" y="22820"/>
                    <a:pt x="12679" y="39570"/>
                  </a:cubicBezTo>
                  <a:cubicBezTo>
                    <a:pt x="19074" y="22820"/>
                    <a:pt x="25354" y="29006"/>
                    <a:pt x="25354" y="19016"/>
                  </a:cubicBezTo>
                  <a:lnTo>
                    <a:pt x="25354" y="6342"/>
                  </a:lnTo>
                  <a:cubicBezTo>
                    <a:pt x="25354" y="2858"/>
                    <a:pt x="22923" y="18"/>
                    <a:pt x="19434" y="1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2140;p57">
              <a:extLst>
                <a:ext uri="{FF2B5EF4-FFF2-40B4-BE49-F238E27FC236}">
                  <a16:creationId xmlns:a16="http://schemas.microsoft.com/office/drawing/2014/main" id="{D6D34A54-8D3B-2951-76CF-875C2E3A6C9F}"/>
                </a:ext>
              </a:extLst>
            </p:cNvPr>
            <p:cNvSpPr/>
            <p:nvPr/>
          </p:nvSpPr>
          <p:spPr>
            <a:xfrm>
              <a:off x="7271639" y="3762810"/>
              <a:ext cx="184350" cy="184387"/>
            </a:xfrm>
            <a:custGeom>
              <a:avLst/>
              <a:gdLst/>
              <a:ahLst/>
              <a:cxnLst/>
              <a:rect l="l" t="t" r="r" b="b"/>
              <a:pathLst>
                <a:path w="20275" h="20279" extrusionOk="0">
                  <a:moveTo>
                    <a:pt x="3738" y="0"/>
                  </a:moveTo>
                  <a:lnTo>
                    <a:pt x="16532" y="0"/>
                  </a:lnTo>
                  <a:cubicBezTo>
                    <a:pt x="18594" y="5"/>
                    <a:pt x="20270" y="1680"/>
                    <a:pt x="20274" y="3742"/>
                  </a:cubicBezTo>
                  <a:lnTo>
                    <a:pt x="20274" y="16536"/>
                  </a:lnTo>
                  <a:cubicBezTo>
                    <a:pt x="20270" y="18598"/>
                    <a:pt x="18594" y="20274"/>
                    <a:pt x="16532" y="20278"/>
                  </a:cubicBezTo>
                  <a:lnTo>
                    <a:pt x="3738" y="20278"/>
                  </a:lnTo>
                  <a:cubicBezTo>
                    <a:pt x="1676" y="20274"/>
                    <a:pt x="5" y="18598"/>
                    <a:pt x="1" y="16536"/>
                  </a:cubicBezTo>
                  <a:lnTo>
                    <a:pt x="1" y="3742"/>
                  </a:lnTo>
                  <a:cubicBezTo>
                    <a:pt x="5" y="1680"/>
                    <a:pt x="1676" y="5"/>
                    <a:pt x="3738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6600"/>
                  </a:solidFill>
                </a:rPr>
                <a:t>2</a:t>
              </a:r>
              <a:endParaRPr dirty="0">
                <a:solidFill>
                  <a:srgbClr val="0066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6" name="TextBox 1065">
                <a:extLst>
                  <a:ext uri="{FF2B5EF4-FFF2-40B4-BE49-F238E27FC236}">
                    <a16:creationId xmlns:a16="http://schemas.microsoft.com/office/drawing/2014/main" id="{4694AC86-4052-D2A8-A33C-96A35B775219}"/>
                  </a:ext>
                </a:extLst>
              </p:cNvPr>
              <p:cNvSpPr txBox="1"/>
              <p:nvPr/>
            </p:nvSpPr>
            <p:spPr>
              <a:xfrm>
                <a:off x="6571393" y="3783355"/>
                <a:ext cx="776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l-GR" dirty="0">
                  <a:solidFill>
                    <a:schemeClr val="tx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66" name="TextBox 1065">
                <a:extLst>
                  <a:ext uri="{FF2B5EF4-FFF2-40B4-BE49-F238E27FC236}">
                    <a16:creationId xmlns:a16="http://schemas.microsoft.com/office/drawing/2014/main" id="{4694AC86-4052-D2A8-A33C-96A35B775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393" y="3783355"/>
                <a:ext cx="77634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7" name="Ευθύγραμμο βέλος σύνδεσης 1066">
            <a:extLst>
              <a:ext uri="{FF2B5EF4-FFF2-40B4-BE49-F238E27FC236}">
                <a16:creationId xmlns:a16="http://schemas.microsoft.com/office/drawing/2014/main" id="{9C0ED732-AADB-E913-EE5D-962C9794C4DE}"/>
              </a:ext>
            </a:extLst>
          </p:cNvPr>
          <p:cNvCxnSpPr>
            <a:cxnSpLocks/>
          </p:cNvCxnSpPr>
          <p:nvPr/>
        </p:nvCxnSpPr>
        <p:spPr>
          <a:xfrm>
            <a:off x="6433410" y="4053032"/>
            <a:ext cx="1042440" cy="0"/>
          </a:xfrm>
          <a:prstGeom prst="straightConnector1">
            <a:avLst/>
          </a:prstGeom>
          <a:ln>
            <a:solidFill>
              <a:schemeClr val="tx1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98640"/>
      </p:ext>
    </p:extLst>
  </p:cSld>
  <p:clrMapOvr>
    <a:masterClrMapping/>
  </p:clrMapOvr>
</p:sld>
</file>

<file path=ppt/theme/theme1.xml><?xml version="1.0" encoding="utf-8"?>
<a:theme xmlns:a="http://schemas.openxmlformats.org/drawingml/2006/main" name="IT Department Meeting by Slidesgo">
  <a:themeElements>
    <a:clrScheme name="Simple Light">
      <a:dk1>
        <a:srgbClr val="F6F6FF"/>
      </a:dk1>
      <a:lt1>
        <a:srgbClr val="4E5EA3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E5E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3245</Words>
  <Application>Microsoft Office PowerPoint</Application>
  <PresentationFormat>Προβολή στην οθόνη (16:9)</PresentationFormat>
  <Paragraphs>856</Paragraphs>
  <Slides>72</Slides>
  <Notes>72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72</vt:i4>
      </vt:variant>
    </vt:vector>
  </HeadingPairs>
  <TitlesOfParts>
    <vt:vector size="79" baseType="lpstr">
      <vt:lpstr>Montserrat</vt:lpstr>
      <vt:lpstr>Arial</vt:lpstr>
      <vt:lpstr>Catamaran Light</vt:lpstr>
      <vt:lpstr>Monserrat</vt:lpstr>
      <vt:lpstr>Cambria Math</vt:lpstr>
      <vt:lpstr>Jost</vt:lpstr>
      <vt:lpstr>IT Department Meeting by Slidesgo</vt:lpstr>
      <vt:lpstr>The p-Dispersion Problem with Distance Constraints</vt:lpstr>
      <vt:lpstr>Table  of  contents</vt:lpstr>
      <vt:lpstr>01</vt:lpstr>
      <vt:lpstr>Problem Description</vt:lpstr>
      <vt:lpstr>Problem Description : Grid Creation</vt:lpstr>
      <vt:lpstr>Problem Description : Candidate locations</vt:lpstr>
      <vt:lpstr>Problem Description : Distances between locations</vt:lpstr>
      <vt:lpstr>Problem Description : Candidate facilities</vt:lpstr>
      <vt:lpstr>Problem Description : Distance constraints </vt:lpstr>
      <vt:lpstr>Problem Description</vt:lpstr>
      <vt:lpstr>Problem Description</vt:lpstr>
      <vt:lpstr>Problem Description</vt:lpstr>
      <vt:lpstr>Problem Description</vt:lpstr>
      <vt:lpstr>02</vt:lpstr>
      <vt:lpstr>Mathematical Model</vt:lpstr>
      <vt:lpstr>Mathematical Model</vt:lpstr>
      <vt:lpstr>Mathematical Model : Objective Function</vt:lpstr>
      <vt:lpstr>Mathematical Model : Key Constraints</vt:lpstr>
      <vt:lpstr>Mathematical Model : Key Constraints</vt:lpstr>
      <vt:lpstr>Mathematical Model : Key Constraints</vt:lpstr>
      <vt:lpstr>Mathematical Model : Key Constraints</vt:lpstr>
      <vt:lpstr>Mathematical Model : Key Constraints</vt:lpstr>
      <vt:lpstr>Mathematical Model : Key Constraints</vt:lpstr>
      <vt:lpstr>Mathematical Model : Key Constraints</vt:lpstr>
      <vt:lpstr>Mathematical Model : Key Constraints</vt:lpstr>
      <vt:lpstr>Mathematical Model : Model Complexity</vt:lpstr>
      <vt:lpstr>03</vt:lpstr>
      <vt:lpstr>Branch &amp; Bound: Tree Search </vt:lpstr>
      <vt:lpstr>Branch &amp; Bound: Tree Search </vt:lpstr>
      <vt:lpstr>Branch &amp; Bound: Tree Search </vt:lpstr>
      <vt:lpstr>Branch &amp; Bound: Tree Search </vt:lpstr>
      <vt:lpstr>Branch &amp; Bound: Tree Search </vt:lpstr>
      <vt:lpstr>Branch &amp; Bound: Tree Search </vt:lpstr>
      <vt:lpstr>Branch &amp; Bound: Tree Search – DFS 0 </vt:lpstr>
      <vt:lpstr>Branch &amp; Bound: Tree Search – DFS 0 </vt:lpstr>
      <vt:lpstr>Branch &amp; Bound: Tree Search – DFS 1 </vt:lpstr>
      <vt:lpstr>Branch &amp; Bound: Tree Search – DFS 1 </vt:lpstr>
      <vt:lpstr>Branch &amp; Bound: Tree Search </vt:lpstr>
      <vt:lpstr>Branch &amp; Bound: Tree Search – BFS </vt:lpstr>
      <vt:lpstr>Branch &amp; Bound: Tree Search – BFS </vt:lpstr>
      <vt:lpstr>Branch &amp; Bound: Tree Search – BFS </vt:lpstr>
      <vt:lpstr>Branch &amp; Bound: Tree Search – BFS </vt:lpstr>
      <vt:lpstr>Branch &amp; Bound: Variable order </vt:lpstr>
      <vt:lpstr>Branch &amp; Bound: Variable order - Fractional First </vt:lpstr>
      <vt:lpstr>Branch &amp; Bound: Variable order - Fractional First </vt:lpstr>
      <vt:lpstr>Branch &amp; Bound: Variable order - Fractional First </vt:lpstr>
      <vt:lpstr>Branch &amp; Bound: Variable order - Fractional First </vt:lpstr>
      <vt:lpstr>Branch &amp; Bound: Variable order - Fractional First </vt:lpstr>
      <vt:lpstr>Branch &amp; Bound: Variable order - Fractional First </vt:lpstr>
      <vt:lpstr>Branch &amp; Bound: Variable order - Fractional First </vt:lpstr>
      <vt:lpstr>Branch &amp; Bound: Variable order - Predefined Order </vt:lpstr>
      <vt:lpstr>Branch &amp; Bound: Variable order - Predefined Order </vt:lpstr>
      <vt:lpstr>Branch &amp; Bound: Variable order - Predefined Order </vt:lpstr>
      <vt:lpstr>Branch &amp; Bound: Variable order - Predefined Order </vt:lpstr>
      <vt:lpstr>Branch &amp; Bound: Variable order - Predefined Order </vt:lpstr>
      <vt:lpstr>Branch &amp; Bound: Variable order - Predefined Order </vt:lpstr>
      <vt:lpstr>Branch &amp; Bound: Variable order - Predefined Order </vt:lpstr>
      <vt:lpstr>Branch &amp; Bound: Heuristic Solution Pruning </vt:lpstr>
      <vt:lpstr>Branch &amp; Bound: Heuristic Solution Pruning </vt:lpstr>
      <vt:lpstr>Branch &amp; Bound: Heuristic Solution Pruning </vt:lpstr>
      <vt:lpstr>Branch &amp; Bound: Upper Bound Update </vt:lpstr>
      <vt:lpstr>Branch &amp; Bound: Upper Bound Update </vt:lpstr>
      <vt:lpstr>Branch &amp; Bound: Experimental Results </vt:lpstr>
      <vt:lpstr>Branch &amp; Bound : Experimental Results </vt:lpstr>
      <vt:lpstr>04</vt:lpstr>
      <vt:lpstr>Experimental Results </vt:lpstr>
      <vt:lpstr>Experimental Results </vt:lpstr>
      <vt:lpstr>Experimental Results: Runtime difference </vt:lpstr>
      <vt:lpstr>Experimental Results: Performance Difference </vt:lpstr>
      <vt:lpstr>Experimental Results : Timeouts </vt:lpstr>
      <vt:lpstr>05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-FOTEINI SARMA</cp:lastModifiedBy>
  <cp:revision>32</cp:revision>
  <dcterms:modified xsi:type="dcterms:W3CDTF">2025-02-03T07:06:22Z</dcterms:modified>
</cp:coreProperties>
</file>