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3.svg" ContentType="image/svg+xml"/>
  <Override PartName="/ppt/media/image15.svg" ContentType="image/svg+xml"/>
  <Override PartName="/ppt/media/image17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Poppins Bold" panose="00000800000000000000"/>
      <p:bold r:id="rId12"/>
    </p:embeddedFont>
    <p:embeddedFont>
      <p:font typeface="Roboto" panose="02000000000000000000"/>
      <p:regular r:id="rId13"/>
    </p:embeddedFont>
    <p:embeddedFont>
      <p:font typeface="DM Sans Bold"/>
      <p:bold r:id="rId14"/>
    </p:embeddedFont>
    <p:embeddedFont>
      <p:font typeface="DM Sans"/>
      <p:regular r:id="rId15"/>
    </p:embeddedFont>
    <p:embeddedFont>
      <p:font typeface="WenQuanYi" panose="020B0606030804020204" charset="-122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883729"/>
            <a:ext cx="7195639" cy="5403271"/>
          </a:xfrm>
          <a:custGeom>
            <a:avLst/>
            <a:gdLst/>
            <a:ahLst/>
            <a:cxnLst/>
            <a:rect l="l" t="t" r="r" b="b"/>
            <a:pathLst>
              <a:path w="7195639" h="5403271">
                <a:moveTo>
                  <a:pt x="0" y="0"/>
                </a:moveTo>
                <a:lnTo>
                  <a:pt x="7195639" y="0"/>
                </a:lnTo>
                <a:lnTo>
                  <a:pt x="7195639" y="5403271"/>
                </a:lnTo>
                <a:lnTo>
                  <a:pt x="0" y="540327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0" y="0"/>
            <a:ext cx="1739500" cy="4683127"/>
            <a:chOff x="0" y="0"/>
            <a:chExt cx="458140" cy="12334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8140" cy="1233416"/>
            </a:xfrm>
            <a:custGeom>
              <a:avLst/>
              <a:gdLst/>
              <a:ahLst/>
              <a:cxnLst/>
              <a:rect l="l" t="t" r="r" b="b"/>
              <a:pathLst>
                <a:path w="458140" h="1233416">
                  <a:moveTo>
                    <a:pt x="458140" y="0"/>
                  </a:moveTo>
                  <a:lnTo>
                    <a:pt x="458140" y="1119116"/>
                  </a:lnTo>
                  <a:lnTo>
                    <a:pt x="229070" y="1233416"/>
                  </a:lnTo>
                  <a:lnTo>
                    <a:pt x="0" y="1119116"/>
                  </a:lnTo>
                  <a:lnTo>
                    <a:pt x="0" y="0"/>
                  </a:lnTo>
                  <a:lnTo>
                    <a:pt x="458140" y="0"/>
                  </a:lnTo>
                  <a:close/>
                </a:path>
              </a:pathLst>
            </a:custGeom>
            <a:solidFill>
              <a:srgbClr val="2EA16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58140" cy="1166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028700" y="0"/>
            <a:ext cx="1739500" cy="4683127"/>
            <a:chOff x="0" y="0"/>
            <a:chExt cx="458140" cy="12334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8140" cy="1233416"/>
            </a:xfrm>
            <a:custGeom>
              <a:avLst/>
              <a:gdLst/>
              <a:ahLst/>
              <a:cxnLst/>
              <a:rect l="l" t="t" r="r" b="b"/>
              <a:pathLst>
                <a:path w="458140" h="1233416">
                  <a:moveTo>
                    <a:pt x="458140" y="0"/>
                  </a:moveTo>
                  <a:lnTo>
                    <a:pt x="458140" y="1119116"/>
                  </a:lnTo>
                  <a:lnTo>
                    <a:pt x="229070" y="1233416"/>
                  </a:lnTo>
                  <a:lnTo>
                    <a:pt x="0" y="1119116"/>
                  </a:lnTo>
                  <a:lnTo>
                    <a:pt x="0" y="0"/>
                  </a:lnTo>
                  <a:lnTo>
                    <a:pt x="458140" y="0"/>
                  </a:lnTo>
                  <a:close/>
                </a:path>
              </a:pathLst>
            </a:custGeom>
            <a:solidFill>
              <a:srgbClr val="5BAA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58140" cy="1166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2203548" y="0"/>
            <a:ext cx="1739500" cy="4683127"/>
            <a:chOff x="0" y="0"/>
            <a:chExt cx="458140" cy="123341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58140" cy="1233416"/>
            </a:xfrm>
            <a:custGeom>
              <a:avLst/>
              <a:gdLst/>
              <a:ahLst/>
              <a:cxnLst/>
              <a:rect l="l" t="t" r="r" b="b"/>
              <a:pathLst>
                <a:path w="458140" h="1233416">
                  <a:moveTo>
                    <a:pt x="458140" y="0"/>
                  </a:moveTo>
                  <a:lnTo>
                    <a:pt x="458140" y="1119116"/>
                  </a:lnTo>
                  <a:lnTo>
                    <a:pt x="229070" y="1233416"/>
                  </a:lnTo>
                  <a:lnTo>
                    <a:pt x="0" y="1119116"/>
                  </a:lnTo>
                  <a:lnTo>
                    <a:pt x="0" y="0"/>
                  </a:lnTo>
                  <a:lnTo>
                    <a:pt x="458140" y="0"/>
                  </a:lnTo>
                  <a:close/>
                </a:path>
              </a:pathLst>
            </a:custGeom>
            <a:solidFill>
              <a:srgbClr val="94D1B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58140" cy="1166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2" name="Freeform 12"/>
          <p:cNvSpPr/>
          <p:nvPr/>
        </p:nvSpPr>
        <p:spPr>
          <a:xfrm>
            <a:off x="10152763" y="-181228"/>
            <a:ext cx="8343900" cy="4482193"/>
          </a:xfrm>
          <a:custGeom>
            <a:avLst/>
            <a:gdLst/>
            <a:ahLst/>
            <a:cxnLst/>
            <a:rect l="l" t="t" r="r" b="b"/>
            <a:pathLst>
              <a:path w="8343900" h="4482193">
                <a:moveTo>
                  <a:pt x="0" y="0"/>
                </a:moveTo>
                <a:lnTo>
                  <a:pt x="8343900" y="0"/>
                </a:lnTo>
                <a:lnTo>
                  <a:pt x="8343900" y="4482193"/>
                </a:lnTo>
                <a:lnTo>
                  <a:pt x="0" y="44821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558583" y="447526"/>
            <a:ext cx="308269" cy="460963"/>
          </a:xfrm>
          <a:custGeom>
            <a:avLst/>
            <a:gdLst/>
            <a:ahLst/>
            <a:cxnLst/>
            <a:rect l="l" t="t" r="r" b="b"/>
            <a:pathLst>
              <a:path w="308269" h="460963">
                <a:moveTo>
                  <a:pt x="0" y="0"/>
                </a:moveTo>
                <a:lnTo>
                  <a:pt x="308269" y="0"/>
                </a:lnTo>
                <a:lnTo>
                  <a:pt x="308269" y="460963"/>
                </a:lnTo>
                <a:lnTo>
                  <a:pt x="0" y="46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984919" y="4901040"/>
            <a:ext cx="11763867" cy="234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5000" b="1" spc="185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ANALYSIS of EV CHARGING STATIONS DISTRIBUTION GLOBALLY</a:t>
            </a:r>
            <a:endParaRPr lang="en-US" sz="5000" b="1" spc="185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150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5500350" y="8715375"/>
            <a:ext cx="190500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Dan Yang</a:t>
            </a:r>
            <a:endParaRPr lang="en-US" sz="3000" b="1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6593695" y="908489"/>
            <a:ext cx="308269" cy="460963"/>
          </a:xfrm>
          <a:custGeom>
            <a:avLst/>
            <a:gdLst/>
            <a:ahLst/>
            <a:cxnLst/>
            <a:rect l="l" t="t" r="r" b="b"/>
            <a:pathLst>
              <a:path w="308269" h="460963">
                <a:moveTo>
                  <a:pt x="0" y="0"/>
                </a:moveTo>
                <a:lnTo>
                  <a:pt x="308270" y="0"/>
                </a:lnTo>
                <a:lnTo>
                  <a:pt x="308270" y="460964"/>
                </a:lnTo>
                <a:lnTo>
                  <a:pt x="0" y="460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324713" y="798218"/>
            <a:ext cx="308269" cy="460963"/>
          </a:xfrm>
          <a:custGeom>
            <a:avLst/>
            <a:gdLst/>
            <a:ahLst/>
            <a:cxnLst/>
            <a:rect l="l" t="t" r="r" b="b"/>
            <a:pathLst>
              <a:path w="308269" h="460963">
                <a:moveTo>
                  <a:pt x="0" y="0"/>
                </a:moveTo>
                <a:lnTo>
                  <a:pt x="308269" y="0"/>
                </a:lnTo>
                <a:lnTo>
                  <a:pt x="308269" y="460964"/>
                </a:lnTo>
                <a:lnTo>
                  <a:pt x="0" y="460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478848" y="2927644"/>
            <a:ext cx="308269" cy="460963"/>
          </a:xfrm>
          <a:custGeom>
            <a:avLst/>
            <a:gdLst/>
            <a:ahLst/>
            <a:cxnLst/>
            <a:rect l="l" t="t" r="r" b="b"/>
            <a:pathLst>
              <a:path w="308269" h="460963">
                <a:moveTo>
                  <a:pt x="0" y="0"/>
                </a:moveTo>
                <a:lnTo>
                  <a:pt x="308269" y="0"/>
                </a:lnTo>
                <a:lnTo>
                  <a:pt x="308269" y="460963"/>
                </a:lnTo>
                <a:lnTo>
                  <a:pt x="0" y="46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406066" y="2059869"/>
            <a:ext cx="308269" cy="460963"/>
          </a:xfrm>
          <a:custGeom>
            <a:avLst/>
            <a:gdLst/>
            <a:ahLst/>
            <a:cxnLst/>
            <a:rect l="l" t="t" r="r" b="b"/>
            <a:pathLst>
              <a:path w="308269" h="460963">
                <a:moveTo>
                  <a:pt x="0" y="0"/>
                </a:moveTo>
                <a:lnTo>
                  <a:pt x="308270" y="0"/>
                </a:lnTo>
                <a:lnTo>
                  <a:pt x="308270" y="460963"/>
                </a:lnTo>
                <a:lnTo>
                  <a:pt x="0" y="46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0384329" y="337255"/>
            <a:ext cx="308269" cy="460963"/>
          </a:xfrm>
          <a:custGeom>
            <a:avLst/>
            <a:gdLst/>
            <a:ahLst/>
            <a:cxnLst/>
            <a:rect l="l" t="t" r="r" b="b"/>
            <a:pathLst>
              <a:path w="308269" h="460963">
                <a:moveTo>
                  <a:pt x="0" y="0"/>
                </a:moveTo>
                <a:lnTo>
                  <a:pt x="308270" y="0"/>
                </a:lnTo>
                <a:lnTo>
                  <a:pt x="308270" y="460963"/>
                </a:lnTo>
                <a:lnTo>
                  <a:pt x="0" y="46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683618" y="1336910"/>
            <a:ext cx="7965081" cy="2643677"/>
            <a:chOff x="0" y="0"/>
            <a:chExt cx="2097799" cy="6962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7799" cy="696277"/>
            </a:xfrm>
            <a:custGeom>
              <a:avLst/>
              <a:gdLst/>
              <a:ahLst/>
              <a:cxnLst/>
              <a:rect l="l" t="t" r="r" b="b"/>
              <a:pathLst>
                <a:path w="2097799" h="696277">
                  <a:moveTo>
                    <a:pt x="0" y="0"/>
                  </a:moveTo>
                  <a:lnTo>
                    <a:pt x="2097799" y="0"/>
                  </a:lnTo>
                  <a:lnTo>
                    <a:pt x="2097799" y="696277"/>
                  </a:lnTo>
                  <a:lnTo>
                    <a:pt x="0" y="696277"/>
                  </a:lnTo>
                  <a:close/>
                </a:path>
              </a:pathLst>
            </a:custGeom>
            <a:solidFill>
              <a:srgbClr val="F8F3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2097799" cy="791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39750" lvl="1" indent="-269875" algn="l">
                <a:lnSpc>
                  <a:spcPts val="4000"/>
                </a:lnSpc>
                <a:buFont typeface="Arial" panose="020B0604020202020204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The electric vehicle market is growing rapidly, but global charging infrastructure is uneven distribution.</a:t>
              </a:r>
              <a:endParaRPr lang="en-US" sz="250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539750" lvl="1" indent="-269875" algn="l">
                <a:lnSpc>
                  <a:spcPts val="4000"/>
                </a:lnSpc>
                <a:buFont typeface="Arial" panose="020B0604020202020204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Understanding station distribution helps identify gaps and opportunities.</a:t>
              </a:r>
              <a:endParaRPr lang="en-US" sz="250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7592840" y="2361558"/>
            <a:ext cx="1121474" cy="594381"/>
          </a:xfrm>
          <a:custGeom>
            <a:avLst/>
            <a:gdLst/>
            <a:ahLst/>
            <a:cxnLst/>
            <a:rect l="l" t="t" r="r" b="b"/>
            <a:pathLst>
              <a:path w="1121474" h="594381">
                <a:moveTo>
                  <a:pt x="0" y="0"/>
                </a:moveTo>
                <a:lnTo>
                  <a:pt x="1121473" y="0"/>
                </a:lnTo>
                <a:lnTo>
                  <a:pt x="1121473" y="594381"/>
                </a:lnTo>
                <a:lnTo>
                  <a:pt x="0" y="59438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9683618" y="5609508"/>
            <a:ext cx="7965081" cy="2626344"/>
            <a:chOff x="0" y="0"/>
            <a:chExt cx="2097799" cy="6917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799" cy="691712"/>
            </a:xfrm>
            <a:custGeom>
              <a:avLst/>
              <a:gdLst/>
              <a:ahLst/>
              <a:cxnLst/>
              <a:rect l="l" t="t" r="r" b="b"/>
              <a:pathLst>
                <a:path w="2097799" h="691712">
                  <a:moveTo>
                    <a:pt x="0" y="0"/>
                  </a:moveTo>
                  <a:lnTo>
                    <a:pt x="2097799" y="0"/>
                  </a:lnTo>
                  <a:lnTo>
                    <a:pt x="2097799" y="691712"/>
                  </a:lnTo>
                  <a:lnTo>
                    <a:pt x="0" y="691712"/>
                  </a:lnTo>
                  <a:close/>
                </a:path>
              </a:pathLst>
            </a:custGeom>
            <a:solidFill>
              <a:srgbClr val="F8F3F3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2097799" cy="786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39750" lvl="1" indent="-269875" algn="l">
                <a:lnSpc>
                  <a:spcPts val="4000"/>
                </a:lnSpc>
                <a:spcBef>
                  <a:spcPct val="0"/>
                </a:spcBef>
                <a:buFont typeface="Arial" panose="020B0604020202020204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EV Charging station country distribution</a:t>
              </a:r>
              <a:endParaRPr lang="en-US" sz="250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539750" lvl="1" indent="-269875" algn="l">
                <a:lnSpc>
                  <a:spcPts val="4000"/>
                </a:lnSpc>
                <a:spcBef>
                  <a:spcPct val="0"/>
                </a:spcBef>
                <a:buFont typeface="Arial" panose="020B0604020202020204"/>
                <a:buChar char="•"/>
              </a:pP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Market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minance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of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oper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ato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r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s</a:t>
              </a:r>
              <a:endParaRPr lang="en-US" sz="2500" u="none" strike="noStrik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539750" lvl="1" indent="-269875" algn="l">
                <a:lnSpc>
                  <a:spcPts val="4000"/>
                </a:lnSpc>
                <a:spcBef>
                  <a:spcPct val="0"/>
                </a:spcBef>
                <a:buFont typeface="Arial" panose="020B0604020202020204"/>
                <a:buChar char="•"/>
              </a:pP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Cus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omer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s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tisfactio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n rat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ing</a:t>
              </a: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s</a:t>
              </a:r>
              <a:endParaRPr lang="en-US" sz="2500" u="none" strike="noStrik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539750" lvl="1" indent="-269875" algn="l">
                <a:lnSpc>
                  <a:spcPts val="4000"/>
                </a:lnSpc>
                <a:spcBef>
                  <a:spcPct val="0"/>
                </a:spcBef>
                <a:buFont typeface="Arial" panose="020B0604020202020204"/>
                <a:buChar char="•"/>
              </a:pPr>
              <a:r>
                <a:rPr lang="en-US" sz="2500" u="none" strike="noStrik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Operators layout of charger type</a:t>
              </a:r>
              <a:endParaRPr lang="en-US" sz="2500" u="none" strike="noStrik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778933" y="-611651"/>
            <a:ext cx="1007482" cy="2565348"/>
          </a:xfrm>
          <a:custGeom>
            <a:avLst/>
            <a:gdLst/>
            <a:ahLst/>
            <a:cxnLst/>
            <a:rect l="l" t="t" r="r" b="b"/>
            <a:pathLst>
              <a:path w="1007482" h="2565348">
                <a:moveTo>
                  <a:pt x="0" y="0"/>
                </a:moveTo>
                <a:lnTo>
                  <a:pt x="1007482" y="0"/>
                </a:lnTo>
                <a:lnTo>
                  <a:pt x="1007482" y="2565348"/>
                </a:lnTo>
                <a:lnTo>
                  <a:pt x="0" y="25653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26353" y="1979299"/>
            <a:ext cx="4903505" cy="125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Why analysis EV charging stations?</a:t>
            </a:r>
            <a:endParaRPr lang="en-US" sz="3500" b="1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5932800"/>
            <a:ext cx="5588954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en-US" sz="3500" b="1" u="none" strike="noStrike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What problem  solved?</a:t>
            </a:r>
            <a:endParaRPr lang="en-US" sz="3500" b="1" u="none" strike="noStrike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7592840" y="6005497"/>
            <a:ext cx="1121474" cy="594381"/>
          </a:xfrm>
          <a:custGeom>
            <a:avLst/>
            <a:gdLst/>
            <a:ahLst/>
            <a:cxnLst/>
            <a:rect l="l" t="t" r="r" b="b"/>
            <a:pathLst>
              <a:path w="1121474" h="594381">
                <a:moveTo>
                  <a:pt x="0" y="0"/>
                </a:moveTo>
                <a:lnTo>
                  <a:pt x="1121473" y="0"/>
                </a:lnTo>
                <a:lnTo>
                  <a:pt x="1121473" y="594381"/>
                </a:lnTo>
                <a:lnTo>
                  <a:pt x="0" y="59438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2965951" cy="72933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65951" cy="7293347"/>
            </a:xfrm>
            <a:custGeom>
              <a:avLst/>
              <a:gdLst/>
              <a:ahLst/>
              <a:cxnLst/>
              <a:rect l="l" t="t" r="r" b="b"/>
              <a:pathLst>
                <a:path w="12965951" h="7293347">
                  <a:moveTo>
                    <a:pt x="2540" y="0"/>
                  </a:moveTo>
                  <a:lnTo>
                    <a:pt x="12963411" y="0"/>
                  </a:lnTo>
                  <a:cubicBezTo>
                    <a:pt x="12964085" y="0"/>
                    <a:pt x="12964731" y="268"/>
                    <a:pt x="12965207" y="744"/>
                  </a:cubicBezTo>
                  <a:cubicBezTo>
                    <a:pt x="12965684" y="1220"/>
                    <a:pt x="12965951" y="1866"/>
                    <a:pt x="12965951" y="2540"/>
                  </a:cubicBezTo>
                  <a:lnTo>
                    <a:pt x="12965951" y="7290807"/>
                  </a:lnTo>
                  <a:cubicBezTo>
                    <a:pt x="12965951" y="7291481"/>
                    <a:pt x="12965684" y="7292127"/>
                    <a:pt x="12965207" y="7292603"/>
                  </a:cubicBezTo>
                  <a:cubicBezTo>
                    <a:pt x="12964731" y="7293080"/>
                    <a:pt x="12964085" y="7293347"/>
                    <a:pt x="12963411" y="7293347"/>
                  </a:cubicBezTo>
                  <a:lnTo>
                    <a:pt x="2540" y="7293347"/>
                  </a:lnTo>
                  <a:cubicBezTo>
                    <a:pt x="1866" y="7293347"/>
                    <a:pt x="1220" y="7293080"/>
                    <a:pt x="744" y="7292603"/>
                  </a:cubicBezTo>
                  <a:cubicBezTo>
                    <a:pt x="268" y="7292127"/>
                    <a:pt x="0" y="7291481"/>
                    <a:pt x="0" y="7290807"/>
                  </a:cubicBezTo>
                  <a:lnTo>
                    <a:pt x="0" y="2540"/>
                  </a:lnTo>
                  <a:cubicBezTo>
                    <a:pt x="0" y="1137"/>
                    <a:pt x="1137" y="0"/>
                    <a:pt x="2540" y="0"/>
                  </a:cubicBezTo>
                  <a:close/>
                </a:path>
              </a:pathLst>
            </a:custGeom>
            <a:solidFill>
              <a:srgbClr val="FFFF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2965951" cy="7312397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055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3607584" y="1530576"/>
            <a:ext cx="3605036" cy="85156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2999963" y="3168354"/>
            <a:ext cx="607621" cy="817529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1172770" y="3243713"/>
            <a:ext cx="0" cy="753404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>
            <a:off x="7234524" y="1546201"/>
            <a:ext cx="1343741" cy="859464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0329055" y="1546201"/>
            <a:ext cx="550387" cy="84716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1764829" y="1546201"/>
            <a:ext cx="3041319" cy="859464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 rot="0">
            <a:off x="2408887" y="2382135"/>
            <a:ext cx="2397395" cy="786219"/>
            <a:chOff x="0" y="0"/>
            <a:chExt cx="1412539" cy="4632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12539" cy="463238"/>
            </a:xfrm>
            <a:custGeom>
              <a:avLst/>
              <a:gdLst/>
              <a:ahLst/>
              <a:cxnLst/>
              <a:rect l="l" t="t" r="r" b="b"/>
              <a:pathLst>
                <a:path w="1412539" h="463238">
                  <a:moveTo>
                    <a:pt x="0" y="0"/>
                  </a:moveTo>
                  <a:lnTo>
                    <a:pt x="1412539" y="0"/>
                  </a:lnTo>
                  <a:lnTo>
                    <a:pt x="1412539" y="463238"/>
                  </a:lnTo>
                  <a:lnTo>
                    <a:pt x="0" y="463238"/>
                  </a:lnTo>
                  <a:close/>
                </a:path>
              </a:pathLst>
            </a:custGeom>
            <a:solidFill>
              <a:srgbClr val="D7DA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1412539" cy="463238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Charging Station by Country(Map)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5777271" y="2405665"/>
            <a:ext cx="2914507" cy="838048"/>
            <a:chOff x="0" y="0"/>
            <a:chExt cx="1717220" cy="49377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17220" cy="493776"/>
            </a:xfrm>
            <a:custGeom>
              <a:avLst/>
              <a:gdLst/>
              <a:ahLst/>
              <a:cxnLst/>
              <a:rect l="l" t="t" r="r" b="b"/>
              <a:pathLst>
                <a:path w="1717220" h="493776">
                  <a:moveTo>
                    <a:pt x="0" y="0"/>
                  </a:moveTo>
                  <a:lnTo>
                    <a:pt x="1717220" y="0"/>
                  </a:lnTo>
                  <a:lnTo>
                    <a:pt x="1717220" y="493776"/>
                  </a:lnTo>
                  <a:lnTo>
                    <a:pt x="0" y="493776"/>
                  </a:lnTo>
                  <a:close/>
                </a:path>
              </a:pathLst>
            </a:custGeom>
            <a:solidFill>
              <a:srgbClr val="D7DAFF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1717220" cy="493776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marL="0" lvl="0" indent="0" algn="ctr">
                <a:lnSpc>
                  <a:spcPts val="1880"/>
                </a:lnSpc>
                <a:spcBef>
                  <a:spcPct val="0"/>
                </a:spcBef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Market Share by Operator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9477191" y="2393369"/>
            <a:ext cx="2804500" cy="850344"/>
            <a:chOff x="0" y="0"/>
            <a:chExt cx="1652404" cy="50102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52404" cy="501021"/>
            </a:xfrm>
            <a:custGeom>
              <a:avLst/>
              <a:gdLst/>
              <a:ahLst/>
              <a:cxnLst/>
              <a:rect l="l" t="t" r="r" b="b"/>
              <a:pathLst>
                <a:path w="1652404" h="501021">
                  <a:moveTo>
                    <a:pt x="0" y="0"/>
                  </a:moveTo>
                  <a:lnTo>
                    <a:pt x="1652404" y="0"/>
                  </a:lnTo>
                  <a:lnTo>
                    <a:pt x="1652404" y="501021"/>
                  </a:lnTo>
                  <a:lnTo>
                    <a:pt x="0" y="501021"/>
                  </a:lnTo>
                  <a:close/>
                </a:path>
              </a:pathLst>
            </a:custGeom>
            <a:solidFill>
              <a:srgbClr val="D7DAFF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1652404" cy="501021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marL="0" lvl="0" indent="0" algn="ctr">
                <a:lnSpc>
                  <a:spcPts val="1880"/>
                </a:lnSpc>
                <a:spcBef>
                  <a:spcPct val="0"/>
                </a:spcBef>
              </a:pPr>
              <a:r>
                <a:rPr lang="en-US" sz="1565" b="1" u="none" strike="noStrik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Customer Rating by Operator</a:t>
              </a:r>
              <a:endParaRPr lang="en-US" sz="1565" b="1" u="none" strike="noStrik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3159190" y="2405665"/>
            <a:ext cx="3293916" cy="814518"/>
            <a:chOff x="0" y="0"/>
            <a:chExt cx="1940767" cy="47991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40767" cy="479912"/>
            </a:xfrm>
            <a:custGeom>
              <a:avLst/>
              <a:gdLst/>
              <a:ahLst/>
              <a:cxnLst/>
              <a:rect l="l" t="t" r="r" b="b"/>
              <a:pathLst>
                <a:path w="1940767" h="479912">
                  <a:moveTo>
                    <a:pt x="0" y="0"/>
                  </a:moveTo>
                  <a:lnTo>
                    <a:pt x="1940767" y="0"/>
                  </a:lnTo>
                  <a:lnTo>
                    <a:pt x="1940767" y="479912"/>
                  </a:lnTo>
                  <a:lnTo>
                    <a:pt x="0" y="479912"/>
                  </a:lnTo>
                  <a:close/>
                </a:path>
              </a:pathLst>
            </a:custGeom>
            <a:solidFill>
              <a:srgbClr val="D7DAFF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1940767" cy="479912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marL="0" lvl="0" indent="0" algn="ctr">
                <a:lnSpc>
                  <a:spcPts val="1880"/>
                </a:lnSpc>
                <a:spcBef>
                  <a:spcPct val="0"/>
                </a:spcBef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Stations by Charger Type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193645" y="3985883"/>
            <a:ext cx="3612636" cy="1952903"/>
            <a:chOff x="0" y="0"/>
            <a:chExt cx="1683340" cy="90997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683339" cy="909972"/>
            </a:xfrm>
            <a:custGeom>
              <a:avLst/>
              <a:gdLst/>
              <a:ahLst/>
              <a:cxnLst/>
              <a:rect l="l" t="t" r="r" b="b"/>
              <a:pathLst>
                <a:path w="1683339" h="909972">
                  <a:moveTo>
                    <a:pt x="72862" y="0"/>
                  </a:moveTo>
                  <a:lnTo>
                    <a:pt x="1610477" y="0"/>
                  </a:lnTo>
                  <a:cubicBezTo>
                    <a:pt x="1629801" y="0"/>
                    <a:pt x="1648334" y="7677"/>
                    <a:pt x="1661999" y="21341"/>
                  </a:cubicBezTo>
                  <a:cubicBezTo>
                    <a:pt x="1675663" y="35005"/>
                    <a:pt x="1683339" y="53538"/>
                    <a:pt x="1683339" y="72862"/>
                  </a:cubicBezTo>
                  <a:lnTo>
                    <a:pt x="1683339" y="837110"/>
                  </a:lnTo>
                  <a:cubicBezTo>
                    <a:pt x="1683339" y="877351"/>
                    <a:pt x="1650718" y="909972"/>
                    <a:pt x="1610477" y="909972"/>
                  </a:cubicBezTo>
                  <a:lnTo>
                    <a:pt x="72862" y="909972"/>
                  </a:lnTo>
                  <a:cubicBezTo>
                    <a:pt x="32622" y="909972"/>
                    <a:pt x="0" y="877351"/>
                    <a:pt x="0" y="837110"/>
                  </a:cubicBezTo>
                  <a:lnTo>
                    <a:pt x="0" y="72862"/>
                  </a:lnTo>
                  <a:cubicBezTo>
                    <a:pt x="0" y="32622"/>
                    <a:pt x="32622" y="0"/>
                    <a:pt x="72862" y="0"/>
                  </a:cubicBezTo>
                  <a:close/>
                </a:path>
              </a:pathLst>
            </a:custGeom>
            <a:solidFill>
              <a:srgbClr val="BFE4FF"/>
            </a:solidFill>
            <a:ln w="57150" cap="rnd">
              <a:solidFill>
                <a:srgbClr val="BFE4FF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1683340" cy="909972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'Address', 'Latitude', 'Longitude' - Clean data get valid city names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1880"/>
                </a:lnSpc>
              </a:pPr>
            </a:p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‘Station Operator’ - Calculated number of charging stations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9676444" y="3997117"/>
            <a:ext cx="3324293" cy="1817036"/>
            <a:chOff x="0" y="0"/>
            <a:chExt cx="1548983" cy="84666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48983" cy="846664"/>
            </a:xfrm>
            <a:custGeom>
              <a:avLst/>
              <a:gdLst/>
              <a:ahLst/>
              <a:cxnLst/>
              <a:rect l="l" t="t" r="r" b="b"/>
              <a:pathLst>
                <a:path w="1548983" h="846664">
                  <a:moveTo>
                    <a:pt x="79182" y="0"/>
                  </a:moveTo>
                  <a:lnTo>
                    <a:pt x="1469801" y="0"/>
                  </a:lnTo>
                  <a:cubicBezTo>
                    <a:pt x="1490801" y="0"/>
                    <a:pt x="1510942" y="8342"/>
                    <a:pt x="1525791" y="23192"/>
                  </a:cubicBezTo>
                  <a:cubicBezTo>
                    <a:pt x="1540641" y="38042"/>
                    <a:pt x="1548983" y="58182"/>
                    <a:pt x="1548983" y="79182"/>
                  </a:cubicBezTo>
                  <a:lnTo>
                    <a:pt x="1548983" y="767481"/>
                  </a:lnTo>
                  <a:cubicBezTo>
                    <a:pt x="1548983" y="788482"/>
                    <a:pt x="1540641" y="808622"/>
                    <a:pt x="1525791" y="823472"/>
                  </a:cubicBezTo>
                  <a:cubicBezTo>
                    <a:pt x="1510942" y="838321"/>
                    <a:pt x="1490801" y="846664"/>
                    <a:pt x="1469801" y="846664"/>
                  </a:cubicBezTo>
                  <a:lnTo>
                    <a:pt x="79182" y="846664"/>
                  </a:lnTo>
                  <a:cubicBezTo>
                    <a:pt x="58182" y="846664"/>
                    <a:pt x="38042" y="838321"/>
                    <a:pt x="23192" y="823472"/>
                  </a:cubicBezTo>
                  <a:cubicBezTo>
                    <a:pt x="8342" y="808622"/>
                    <a:pt x="0" y="788482"/>
                    <a:pt x="0" y="767481"/>
                  </a:cubicBezTo>
                  <a:lnTo>
                    <a:pt x="0" y="79182"/>
                  </a:lnTo>
                  <a:cubicBezTo>
                    <a:pt x="0" y="58182"/>
                    <a:pt x="8342" y="38042"/>
                    <a:pt x="23192" y="23192"/>
                  </a:cubicBezTo>
                  <a:cubicBezTo>
                    <a:pt x="38042" y="8342"/>
                    <a:pt x="58182" y="0"/>
                    <a:pt x="79182" y="0"/>
                  </a:cubicBezTo>
                  <a:close/>
                </a:path>
              </a:pathLst>
            </a:custGeom>
            <a:solidFill>
              <a:srgbClr val="BFE4FF"/>
            </a:solidFill>
            <a:ln w="57150" cap="rnd">
              <a:solidFill>
                <a:srgbClr val="BFE4FF"/>
              </a:solidFill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0"/>
              <a:ext cx="1548983" cy="846664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marL="0" lvl="0" indent="0" algn="ctr">
                <a:lnSpc>
                  <a:spcPts val="1880"/>
                </a:lnSpc>
                <a:spcBef>
                  <a:spcPct val="0"/>
                </a:spcBef>
              </a:pPr>
              <a:r>
                <a:rPr lang="en-US" sz="1565" b="1" u="none" strike="noStrik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‘Reviews (Rating)’, ‘Station Operator’ - Bar chart</a:t>
              </a:r>
              <a:endParaRPr lang="en-US" sz="1565" b="1" u="none" strike="noStrik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924732" y="6682740"/>
            <a:ext cx="4150463" cy="3175211"/>
            <a:chOff x="0" y="0"/>
            <a:chExt cx="1933945" cy="147951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933945" cy="1479517"/>
            </a:xfrm>
            <a:custGeom>
              <a:avLst/>
              <a:gdLst/>
              <a:ahLst/>
              <a:cxnLst/>
              <a:rect l="l" t="t" r="r" b="b"/>
              <a:pathLst>
                <a:path w="1933945" h="1479517">
                  <a:moveTo>
                    <a:pt x="63421" y="0"/>
                  </a:moveTo>
                  <a:lnTo>
                    <a:pt x="1870524" y="0"/>
                  </a:lnTo>
                  <a:cubicBezTo>
                    <a:pt x="1905550" y="0"/>
                    <a:pt x="1933945" y="28394"/>
                    <a:pt x="1933945" y="63421"/>
                  </a:cubicBezTo>
                  <a:lnTo>
                    <a:pt x="1933945" y="1416097"/>
                  </a:lnTo>
                  <a:cubicBezTo>
                    <a:pt x="1933945" y="1451123"/>
                    <a:pt x="1905550" y="1479517"/>
                    <a:pt x="1870524" y="1479517"/>
                  </a:cubicBezTo>
                  <a:lnTo>
                    <a:pt x="63421" y="1479517"/>
                  </a:lnTo>
                  <a:cubicBezTo>
                    <a:pt x="28394" y="1479517"/>
                    <a:pt x="0" y="1451123"/>
                    <a:pt x="0" y="1416097"/>
                  </a:cubicBezTo>
                  <a:lnTo>
                    <a:pt x="0" y="63421"/>
                  </a:lnTo>
                  <a:cubicBezTo>
                    <a:pt x="0" y="28394"/>
                    <a:pt x="28394" y="0"/>
                    <a:pt x="63421" y="0"/>
                  </a:cubicBezTo>
                  <a:close/>
                </a:path>
              </a:pathLst>
            </a:custGeom>
            <a:solidFill>
              <a:srgbClr val="BFE4FF"/>
            </a:solidFill>
            <a:ln w="57150" cap="rnd">
              <a:solidFill>
                <a:srgbClr val="BFE4FF"/>
              </a:solidFill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1933945" cy="1479517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pandas: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Clean raw data, extract cities, count stations per country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geonamescache: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Translates city names into country codes for mapping countries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geopandas: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marL="0" lvl="0" indent="0" algn="ctr">
                <a:lnSpc>
                  <a:spcPts val="1880"/>
                </a:lnSpc>
                <a:spcBef>
                  <a:spcPct val="0"/>
                </a:spcBef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Loads world map geometries and merges with station counts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lvl="0" indent="0" algn="ctr">
                <a:lnSpc>
                  <a:spcPts val="1880"/>
                </a:lnSpc>
                <a:spcBef>
                  <a:spcPct val="0"/>
                </a:spcBef>
              </a:pPr>
              <a:r>
                <a:rPr lang="en-US" sz="1565" b="1" u="none" strike="noStrik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plotly:</a:t>
              </a:r>
              <a:endParaRPr lang="en-US" sz="1565" b="1" u="none" strike="noStrik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marL="0" lvl="0" indent="0" algn="ctr">
                <a:lnSpc>
                  <a:spcPts val="1880"/>
                </a:lnSpc>
                <a:spcBef>
                  <a:spcPct val="0"/>
                </a:spcBef>
              </a:pPr>
              <a:r>
                <a:rPr lang="en-US" sz="1565" u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Creates interactive choropleth map</a:t>
              </a:r>
              <a:endParaRPr lang="en-US" sz="1565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lvl="0" indent="0" algn="ctr">
                <a:lnSpc>
                  <a:spcPts val="1880"/>
                </a:lnSpc>
                <a:spcBef>
                  <a:spcPct val="0"/>
                </a:spcBef>
              </a:pPr>
              <a:r>
                <a:rPr lang="en-US" sz="1565" u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Poitions the map in the dashboard layout</a:t>
              </a:r>
              <a:endParaRPr lang="en-US" sz="1565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9674188" y="6910521"/>
            <a:ext cx="3324293" cy="2698961"/>
            <a:chOff x="0" y="0"/>
            <a:chExt cx="1548983" cy="125760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48983" cy="1257604"/>
            </a:xfrm>
            <a:custGeom>
              <a:avLst/>
              <a:gdLst/>
              <a:ahLst/>
              <a:cxnLst/>
              <a:rect l="l" t="t" r="r" b="b"/>
              <a:pathLst>
                <a:path w="1548983" h="1257604">
                  <a:moveTo>
                    <a:pt x="79182" y="0"/>
                  </a:moveTo>
                  <a:lnTo>
                    <a:pt x="1469801" y="0"/>
                  </a:lnTo>
                  <a:cubicBezTo>
                    <a:pt x="1490801" y="0"/>
                    <a:pt x="1510942" y="8342"/>
                    <a:pt x="1525791" y="23192"/>
                  </a:cubicBezTo>
                  <a:cubicBezTo>
                    <a:pt x="1540641" y="38042"/>
                    <a:pt x="1548983" y="58182"/>
                    <a:pt x="1548983" y="79182"/>
                  </a:cubicBezTo>
                  <a:lnTo>
                    <a:pt x="1548983" y="1178422"/>
                  </a:lnTo>
                  <a:cubicBezTo>
                    <a:pt x="1548983" y="1199422"/>
                    <a:pt x="1540641" y="1219563"/>
                    <a:pt x="1525791" y="1234412"/>
                  </a:cubicBezTo>
                  <a:cubicBezTo>
                    <a:pt x="1510942" y="1249262"/>
                    <a:pt x="1490801" y="1257604"/>
                    <a:pt x="1469801" y="1257604"/>
                  </a:cubicBezTo>
                  <a:lnTo>
                    <a:pt x="79182" y="1257604"/>
                  </a:lnTo>
                  <a:cubicBezTo>
                    <a:pt x="58182" y="1257604"/>
                    <a:pt x="38042" y="1249262"/>
                    <a:pt x="23192" y="1234412"/>
                  </a:cubicBezTo>
                  <a:cubicBezTo>
                    <a:pt x="8342" y="1219563"/>
                    <a:pt x="0" y="1199422"/>
                    <a:pt x="0" y="1178422"/>
                  </a:cubicBezTo>
                  <a:lnTo>
                    <a:pt x="0" y="79182"/>
                  </a:lnTo>
                  <a:cubicBezTo>
                    <a:pt x="0" y="58182"/>
                    <a:pt x="8342" y="38042"/>
                    <a:pt x="23192" y="23192"/>
                  </a:cubicBezTo>
                  <a:cubicBezTo>
                    <a:pt x="38042" y="8342"/>
                    <a:pt x="58182" y="0"/>
                    <a:pt x="79182" y="0"/>
                  </a:cubicBezTo>
                  <a:close/>
                </a:path>
              </a:pathLst>
            </a:custGeom>
            <a:solidFill>
              <a:srgbClr val="BFE4FF"/>
            </a:solidFill>
            <a:ln w="57150" cap="rnd">
              <a:solidFill>
                <a:srgbClr val="BFE4FF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0"/>
              <a:ext cx="1548983" cy="1257604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pandas: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groups data by ‘Station Operator” and calculates average ratings from ‘Reviews (Rating)’,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Sorts operators by rating,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Structures data for plotting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plotly: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Creates horizonal bar chart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Customizes bar colors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Integrates with dashboard layout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5" name="AutoShape 35"/>
          <p:cNvSpPr/>
          <p:nvPr/>
        </p:nvSpPr>
        <p:spPr>
          <a:xfrm>
            <a:off x="2999963" y="5938786"/>
            <a:ext cx="0" cy="74395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 flipH="1">
            <a:off x="11336334" y="5814153"/>
            <a:ext cx="2256" cy="109636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7234524" y="3243713"/>
            <a:ext cx="7838" cy="74217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38"/>
          <p:cNvGrpSpPr/>
          <p:nvPr/>
        </p:nvGrpSpPr>
        <p:grpSpPr>
          <a:xfrm rot="0">
            <a:off x="5572378" y="6649686"/>
            <a:ext cx="3324293" cy="3413336"/>
            <a:chOff x="0" y="0"/>
            <a:chExt cx="1548983" cy="159047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548983" cy="1590474"/>
            </a:xfrm>
            <a:custGeom>
              <a:avLst/>
              <a:gdLst/>
              <a:ahLst/>
              <a:cxnLst/>
              <a:rect l="l" t="t" r="r" b="b"/>
              <a:pathLst>
                <a:path w="1548983" h="1590474">
                  <a:moveTo>
                    <a:pt x="79182" y="0"/>
                  </a:moveTo>
                  <a:lnTo>
                    <a:pt x="1469801" y="0"/>
                  </a:lnTo>
                  <a:cubicBezTo>
                    <a:pt x="1490801" y="0"/>
                    <a:pt x="1510942" y="8342"/>
                    <a:pt x="1525791" y="23192"/>
                  </a:cubicBezTo>
                  <a:cubicBezTo>
                    <a:pt x="1540641" y="38042"/>
                    <a:pt x="1548983" y="58182"/>
                    <a:pt x="1548983" y="79182"/>
                  </a:cubicBezTo>
                  <a:lnTo>
                    <a:pt x="1548983" y="1511291"/>
                  </a:lnTo>
                  <a:cubicBezTo>
                    <a:pt x="1548983" y="1532292"/>
                    <a:pt x="1540641" y="1552432"/>
                    <a:pt x="1525791" y="1567282"/>
                  </a:cubicBezTo>
                  <a:cubicBezTo>
                    <a:pt x="1510942" y="1582131"/>
                    <a:pt x="1490801" y="1590474"/>
                    <a:pt x="1469801" y="1590474"/>
                  </a:cubicBezTo>
                  <a:lnTo>
                    <a:pt x="79182" y="1590474"/>
                  </a:lnTo>
                  <a:cubicBezTo>
                    <a:pt x="58182" y="1590474"/>
                    <a:pt x="38042" y="1582131"/>
                    <a:pt x="23192" y="1567282"/>
                  </a:cubicBezTo>
                  <a:cubicBezTo>
                    <a:pt x="8342" y="1552432"/>
                    <a:pt x="0" y="1532292"/>
                    <a:pt x="0" y="1511291"/>
                  </a:cubicBezTo>
                  <a:lnTo>
                    <a:pt x="0" y="79182"/>
                  </a:lnTo>
                  <a:cubicBezTo>
                    <a:pt x="0" y="58182"/>
                    <a:pt x="8342" y="38042"/>
                    <a:pt x="23192" y="23192"/>
                  </a:cubicBezTo>
                  <a:cubicBezTo>
                    <a:pt x="38042" y="8342"/>
                    <a:pt x="58182" y="0"/>
                    <a:pt x="79182" y="0"/>
                  </a:cubicBezTo>
                  <a:close/>
                </a:path>
              </a:pathLst>
            </a:custGeom>
            <a:solidFill>
              <a:srgbClr val="BFE4FF"/>
            </a:solidFill>
            <a:ln w="57150" cap="rnd">
              <a:solidFill>
                <a:srgbClr val="BFE4FF"/>
              </a:solidFill>
              <a:prstDash val="solid"/>
              <a:round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0"/>
              <a:ext cx="1548983" cy="1590474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pandas: 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Reads raw CSV data, 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extracts and counts stations per operator with dataframe structure, 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structures data for plotting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plotly: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creates bar chart,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customizes bar colors, labels, text.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integrates with the dashboard layout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</a:p>
          </p:txBody>
        </p:sp>
      </p:grpSp>
      <p:sp>
        <p:nvSpPr>
          <p:cNvPr id="41" name="AutoShape 41"/>
          <p:cNvSpPr/>
          <p:nvPr/>
        </p:nvSpPr>
        <p:spPr>
          <a:xfrm flipH="1">
            <a:off x="7234524" y="5940901"/>
            <a:ext cx="7838" cy="70878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oup 42"/>
          <p:cNvGrpSpPr/>
          <p:nvPr/>
        </p:nvGrpSpPr>
        <p:grpSpPr>
          <a:xfrm rot="0">
            <a:off x="5580216" y="3985883"/>
            <a:ext cx="3324293" cy="1955018"/>
            <a:chOff x="0" y="0"/>
            <a:chExt cx="1548983" cy="910958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548983" cy="910958"/>
            </a:xfrm>
            <a:custGeom>
              <a:avLst/>
              <a:gdLst/>
              <a:ahLst/>
              <a:cxnLst/>
              <a:rect l="l" t="t" r="r" b="b"/>
              <a:pathLst>
                <a:path w="1548983" h="910958">
                  <a:moveTo>
                    <a:pt x="79182" y="0"/>
                  </a:moveTo>
                  <a:lnTo>
                    <a:pt x="1469801" y="0"/>
                  </a:lnTo>
                  <a:cubicBezTo>
                    <a:pt x="1490801" y="0"/>
                    <a:pt x="1510942" y="8342"/>
                    <a:pt x="1525791" y="23192"/>
                  </a:cubicBezTo>
                  <a:cubicBezTo>
                    <a:pt x="1540641" y="38042"/>
                    <a:pt x="1548983" y="58182"/>
                    <a:pt x="1548983" y="79182"/>
                  </a:cubicBezTo>
                  <a:lnTo>
                    <a:pt x="1548983" y="831775"/>
                  </a:lnTo>
                  <a:cubicBezTo>
                    <a:pt x="1548983" y="852776"/>
                    <a:pt x="1540641" y="872916"/>
                    <a:pt x="1525791" y="887766"/>
                  </a:cubicBezTo>
                  <a:cubicBezTo>
                    <a:pt x="1510942" y="902615"/>
                    <a:pt x="1490801" y="910958"/>
                    <a:pt x="1469801" y="910958"/>
                  </a:cubicBezTo>
                  <a:lnTo>
                    <a:pt x="79182" y="910958"/>
                  </a:lnTo>
                  <a:cubicBezTo>
                    <a:pt x="58182" y="910958"/>
                    <a:pt x="38042" y="902615"/>
                    <a:pt x="23192" y="887766"/>
                  </a:cubicBezTo>
                  <a:cubicBezTo>
                    <a:pt x="8342" y="872916"/>
                    <a:pt x="0" y="852776"/>
                    <a:pt x="0" y="831775"/>
                  </a:cubicBezTo>
                  <a:lnTo>
                    <a:pt x="0" y="79182"/>
                  </a:lnTo>
                  <a:cubicBezTo>
                    <a:pt x="0" y="58182"/>
                    <a:pt x="8342" y="38042"/>
                    <a:pt x="23192" y="23192"/>
                  </a:cubicBezTo>
                  <a:cubicBezTo>
                    <a:pt x="38042" y="8342"/>
                    <a:pt x="58182" y="0"/>
                    <a:pt x="79182" y="0"/>
                  </a:cubicBezTo>
                  <a:close/>
                </a:path>
              </a:pathLst>
            </a:custGeom>
            <a:solidFill>
              <a:srgbClr val="BFE4FF"/>
            </a:solidFill>
            <a:ln w="57150" cap="rnd">
              <a:solidFill>
                <a:srgbClr val="BFE4FF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0"/>
              <a:ext cx="1548983" cy="910958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marL="0" lvl="0" indent="0" algn="ctr">
                <a:lnSpc>
                  <a:spcPts val="1880"/>
                </a:lnSpc>
                <a:spcBef>
                  <a:spcPct val="0"/>
                </a:spcBef>
              </a:pPr>
              <a:r>
                <a:rPr lang="en-US" sz="1565" b="1" u="none" strike="noStrik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‘Station Operator’ </a:t>
              </a:r>
              <a:r>
                <a:rPr lang="en-US" sz="1565" b="1" u="none" strike="noStrik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 Distinguish operator name and quantity of stations</a:t>
              </a:r>
              <a:endParaRPr lang="en-US" sz="1565" b="1" u="none" strike="noStrik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45" name="AutoShape 45"/>
          <p:cNvSpPr/>
          <p:nvPr/>
        </p:nvSpPr>
        <p:spPr>
          <a:xfrm>
            <a:off x="14806149" y="3220183"/>
            <a:ext cx="691924" cy="76570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6" name="Group 46"/>
          <p:cNvGrpSpPr/>
          <p:nvPr/>
        </p:nvGrpSpPr>
        <p:grpSpPr>
          <a:xfrm rot="0">
            <a:off x="13772672" y="3985883"/>
            <a:ext cx="3450801" cy="1465210"/>
            <a:chOff x="0" y="0"/>
            <a:chExt cx="1607931" cy="68272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607931" cy="682728"/>
            </a:xfrm>
            <a:custGeom>
              <a:avLst/>
              <a:gdLst/>
              <a:ahLst/>
              <a:cxnLst/>
              <a:rect l="l" t="t" r="r" b="b"/>
              <a:pathLst>
                <a:path w="1607931" h="682728">
                  <a:moveTo>
                    <a:pt x="76279" y="0"/>
                  </a:moveTo>
                  <a:lnTo>
                    <a:pt x="1531651" y="0"/>
                  </a:lnTo>
                  <a:cubicBezTo>
                    <a:pt x="1573779" y="0"/>
                    <a:pt x="1607931" y="34151"/>
                    <a:pt x="1607931" y="76279"/>
                  </a:cubicBezTo>
                  <a:lnTo>
                    <a:pt x="1607931" y="606448"/>
                  </a:lnTo>
                  <a:cubicBezTo>
                    <a:pt x="1607931" y="648576"/>
                    <a:pt x="1573779" y="682728"/>
                    <a:pt x="1531651" y="682728"/>
                  </a:cubicBezTo>
                  <a:lnTo>
                    <a:pt x="76279" y="682728"/>
                  </a:lnTo>
                  <a:cubicBezTo>
                    <a:pt x="34151" y="682728"/>
                    <a:pt x="0" y="648576"/>
                    <a:pt x="0" y="606448"/>
                  </a:cubicBezTo>
                  <a:lnTo>
                    <a:pt x="0" y="76279"/>
                  </a:lnTo>
                  <a:cubicBezTo>
                    <a:pt x="0" y="34151"/>
                    <a:pt x="34151" y="0"/>
                    <a:pt x="76279" y="0"/>
                  </a:cubicBezTo>
                  <a:close/>
                </a:path>
              </a:pathLst>
            </a:custGeom>
            <a:solidFill>
              <a:srgbClr val="BFE4FF"/>
            </a:solidFill>
            <a:ln w="57150" cap="rnd">
              <a:solidFill>
                <a:srgbClr val="BFE4FF"/>
              </a:solidFill>
              <a:prstDash val="solid"/>
              <a:round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0"/>
              <a:ext cx="1607931" cy="682728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‘Station Operator’,’Charger Type’ -</a:t>
              </a: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Grouped bar chart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49" name="AutoShape 49"/>
          <p:cNvSpPr/>
          <p:nvPr/>
        </p:nvSpPr>
        <p:spPr>
          <a:xfrm>
            <a:off x="15498073" y="5451093"/>
            <a:ext cx="0" cy="1144294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0" name="Group 50"/>
          <p:cNvGrpSpPr/>
          <p:nvPr/>
        </p:nvGrpSpPr>
        <p:grpSpPr>
          <a:xfrm rot="0">
            <a:off x="13835926" y="6595387"/>
            <a:ext cx="3324293" cy="2698961"/>
            <a:chOff x="0" y="0"/>
            <a:chExt cx="1548983" cy="1257604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548983" cy="1257604"/>
            </a:xfrm>
            <a:custGeom>
              <a:avLst/>
              <a:gdLst/>
              <a:ahLst/>
              <a:cxnLst/>
              <a:rect l="l" t="t" r="r" b="b"/>
              <a:pathLst>
                <a:path w="1548983" h="1257604">
                  <a:moveTo>
                    <a:pt x="79182" y="0"/>
                  </a:moveTo>
                  <a:lnTo>
                    <a:pt x="1469801" y="0"/>
                  </a:lnTo>
                  <a:cubicBezTo>
                    <a:pt x="1490801" y="0"/>
                    <a:pt x="1510942" y="8342"/>
                    <a:pt x="1525791" y="23192"/>
                  </a:cubicBezTo>
                  <a:cubicBezTo>
                    <a:pt x="1540641" y="38042"/>
                    <a:pt x="1548983" y="58182"/>
                    <a:pt x="1548983" y="79182"/>
                  </a:cubicBezTo>
                  <a:lnTo>
                    <a:pt x="1548983" y="1178422"/>
                  </a:lnTo>
                  <a:cubicBezTo>
                    <a:pt x="1548983" y="1199422"/>
                    <a:pt x="1540641" y="1219563"/>
                    <a:pt x="1525791" y="1234412"/>
                  </a:cubicBezTo>
                  <a:cubicBezTo>
                    <a:pt x="1510942" y="1249262"/>
                    <a:pt x="1490801" y="1257604"/>
                    <a:pt x="1469801" y="1257604"/>
                  </a:cubicBezTo>
                  <a:lnTo>
                    <a:pt x="79182" y="1257604"/>
                  </a:lnTo>
                  <a:cubicBezTo>
                    <a:pt x="58182" y="1257604"/>
                    <a:pt x="38042" y="1249262"/>
                    <a:pt x="23192" y="1234412"/>
                  </a:cubicBezTo>
                  <a:cubicBezTo>
                    <a:pt x="8342" y="1219563"/>
                    <a:pt x="0" y="1199422"/>
                    <a:pt x="0" y="1178422"/>
                  </a:cubicBezTo>
                  <a:lnTo>
                    <a:pt x="0" y="79182"/>
                  </a:lnTo>
                  <a:cubicBezTo>
                    <a:pt x="0" y="58182"/>
                    <a:pt x="8342" y="38042"/>
                    <a:pt x="23192" y="23192"/>
                  </a:cubicBezTo>
                  <a:cubicBezTo>
                    <a:pt x="38042" y="8342"/>
                    <a:pt x="58182" y="0"/>
                    <a:pt x="79182" y="0"/>
                  </a:cubicBezTo>
                  <a:close/>
                </a:path>
              </a:pathLst>
            </a:custGeom>
            <a:solidFill>
              <a:srgbClr val="BFE4FF"/>
            </a:solidFill>
            <a:ln w="57150" cap="rnd">
              <a:solidFill>
                <a:srgbClr val="BFE4FF"/>
              </a:solidFill>
              <a:prstDash val="solid"/>
              <a:round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0" y="0"/>
              <a:ext cx="1548983" cy="1257604"/>
            </a:xfrm>
            <a:prstGeom prst="rect">
              <a:avLst/>
            </a:prstGeom>
          </p:spPr>
          <p:txBody>
            <a:bodyPr lIns="95535" tIns="95535" rIns="95535" bIns="95535" rtlCol="0" anchor="ctr"/>
            <a:lstStyle/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pandas: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Groups data by ‘Station Operator’ and ‘Charger type’,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Counts stations per operator/charger type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Reshapes data into a pivot table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plotly:</a:t>
              </a:r>
              <a:endParaRPr lang="en-US" sz="156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Creates a grouped bar chart,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Customizes colors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>
                <a:lnSpc>
                  <a:spcPts val="1880"/>
                </a:lnSpc>
              </a:pPr>
              <a:r>
                <a:rPr lang="en-US" sz="156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Integrates iwth dashboard layout</a:t>
              </a:r>
              <a:endParaRPr lang="en-US" sz="156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3" name="Group 53"/>
          <p:cNvGrpSpPr/>
          <p:nvPr/>
        </p:nvGrpSpPr>
        <p:grpSpPr>
          <a:xfrm rot="0">
            <a:off x="6848902" y="573212"/>
            <a:ext cx="5625527" cy="972988"/>
            <a:chOff x="0" y="0"/>
            <a:chExt cx="911422" cy="157639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11422" cy="157639"/>
            </a:xfrm>
            <a:custGeom>
              <a:avLst/>
              <a:gdLst/>
              <a:ahLst/>
              <a:cxnLst/>
              <a:rect l="l" t="t" r="r" b="b"/>
              <a:pathLst>
                <a:path w="911422" h="157639">
                  <a:moveTo>
                    <a:pt x="78820" y="0"/>
                  </a:moveTo>
                  <a:lnTo>
                    <a:pt x="832603" y="0"/>
                  </a:lnTo>
                  <a:cubicBezTo>
                    <a:pt x="876133" y="0"/>
                    <a:pt x="911422" y="35289"/>
                    <a:pt x="911422" y="78820"/>
                  </a:cubicBezTo>
                  <a:lnTo>
                    <a:pt x="911422" y="78820"/>
                  </a:lnTo>
                  <a:cubicBezTo>
                    <a:pt x="911422" y="122350"/>
                    <a:pt x="876133" y="157639"/>
                    <a:pt x="832603" y="157639"/>
                  </a:cubicBezTo>
                  <a:lnTo>
                    <a:pt x="78820" y="157639"/>
                  </a:lnTo>
                  <a:cubicBezTo>
                    <a:pt x="35289" y="157639"/>
                    <a:pt x="0" y="122350"/>
                    <a:pt x="0" y="78820"/>
                  </a:cubicBezTo>
                  <a:lnTo>
                    <a:pt x="0" y="78820"/>
                  </a:lnTo>
                  <a:cubicBezTo>
                    <a:pt x="0" y="35289"/>
                    <a:pt x="35289" y="0"/>
                    <a:pt x="78820" y="0"/>
                  </a:cubicBezTo>
                  <a:close/>
                </a:path>
              </a:pathLst>
            </a:custGeom>
            <a:solidFill>
              <a:srgbClr val="3AB85C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47625"/>
              <a:ext cx="911422" cy="205264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3070"/>
                </a:lnSpc>
              </a:pPr>
              <a:r>
                <a:rPr lang="en-US" sz="2195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Metric Tracking</a:t>
              </a:r>
              <a:endParaRPr lang="en-US" sz="219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86349" y="1668047"/>
            <a:ext cx="13009562" cy="8143844"/>
          </a:xfrm>
          <a:custGeom>
            <a:avLst/>
            <a:gdLst/>
            <a:ahLst/>
            <a:cxnLst/>
            <a:rect l="l" t="t" r="r" b="b"/>
            <a:pathLst>
              <a:path w="13009562" h="8143844">
                <a:moveTo>
                  <a:pt x="0" y="0"/>
                </a:moveTo>
                <a:lnTo>
                  <a:pt x="13009562" y="0"/>
                </a:lnTo>
                <a:lnTo>
                  <a:pt x="13009562" y="8143844"/>
                </a:lnTo>
                <a:lnTo>
                  <a:pt x="0" y="814384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68012" y="677863"/>
            <a:ext cx="12446235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  <a:cs typeface="WenQuanYi" panose="020B0606030804020204" charset="-122"/>
                <a:sym typeface="WenQuanYi" panose="020B0606030804020204" charset="-122"/>
              </a:rPr>
              <a:t>Link: https://github.com/DanYang927/project.git</a:t>
            </a:r>
            <a:endParaRPr lang="en-US" sz="35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  <a:cs typeface="WenQuanYi" panose="020B0606030804020204" charset="-122"/>
              <a:sym typeface="WenQuanYi" panose="020B06060308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88682">
            <a:off x="-2683062" y="-5142819"/>
            <a:ext cx="8085582" cy="8229600"/>
          </a:xfrm>
          <a:custGeom>
            <a:avLst/>
            <a:gdLst/>
            <a:ahLst/>
            <a:cxnLst/>
            <a:rect l="l" t="t" r="r" b="b"/>
            <a:pathLst>
              <a:path w="8085582" h="8229600">
                <a:moveTo>
                  <a:pt x="0" y="0"/>
                </a:moveTo>
                <a:lnTo>
                  <a:pt x="8085582" y="0"/>
                </a:lnTo>
                <a:lnTo>
                  <a:pt x="808558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8467831">
            <a:off x="13649456" y="7141753"/>
            <a:ext cx="8085582" cy="8229600"/>
          </a:xfrm>
          <a:custGeom>
            <a:avLst/>
            <a:gdLst/>
            <a:ahLst/>
            <a:cxnLst/>
            <a:rect l="l" t="t" r="r" b="b"/>
            <a:pathLst>
              <a:path w="8085582" h="8229600">
                <a:moveTo>
                  <a:pt x="0" y="0"/>
                </a:moveTo>
                <a:lnTo>
                  <a:pt x="8085582" y="0"/>
                </a:lnTo>
                <a:lnTo>
                  <a:pt x="808558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95629" y="2782457"/>
            <a:ext cx="13106741" cy="719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  <a:cs typeface="WenQuanYi" panose="020B0606030804020204" charset="-122"/>
                <a:sym typeface="WenQuanYi" panose="020B0606030804020204" charset="-122"/>
              </a:rPr>
              <a:t>US, Germany, China  lead in total number of charging stations, other developing countries may offer potential opportunities for start-up EV charging station companies.</a:t>
            </a:r>
            <a:endParaRPr lang="en-US" sz="34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  <a:cs typeface="WenQuanYi" panose="020B0606030804020204" charset="-122"/>
              <a:sym typeface="WenQuanYi" panose="020B0606030804020204" charset="-122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  <a:cs typeface="WenQuanYi" panose="020B0606030804020204" charset="-122"/>
                <a:sym typeface="WenQuanYi" panose="020B0606030804020204" charset="-122"/>
              </a:rPr>
              <a:t>Top operators dominate the market, like Tesla.</a:t>
            </a:r>
            <a:endParaRPr lang="en-US" sz="34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  <a:cs typeface="WenQuanYi" panose="020B0606030804020204" charset="-122"/>
              <a:sym typeface="WenQuanYi" panose="020B0606030804020204" charset="-122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  <a:cs typeface="WenQuanYi" panose="020B0606030804020204" charset="-122"/>
                <a:sym typeface="WenQuanYi" panose="020B0606030804020204" charset="-122"/>
              </a:rPr>
              <a:t>AC Level 2 is the most widely available, DC fast chargers are growing. So the demand for home/workplace/public charging stations now dominates, the demand of fast charging for long-trip is increasing.</a:t>
            </a:r>
            <a:endParaRPr lang="en-US" sz="34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  <a:cs typeface="WenQuanYi" panose="020B0606030804020204" charset="-122"/>
              <a:sym typeface="WenQuanYi" panose="020B0606030804020204" charset="-122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  <a:cs typeface="WenQuanYi" panose="020B0606030804020204" charset="-122"/>
                <a:sym typeface="WenQuanYi" panose="020B0606030804020204" charset="-122"/>
              </a:rPr>
              <a:t>The other Charging station company can advance home-based charging stations and commercial high-speed charging stations in those potential countries.</a:t>
            </a:r>
            <a:endParaRPr lang="en-US" sz="34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  <a:cs typeface="WenQuanYi" panose="020B0606030804020204" charset="-122"/>
              <a:sym typeface="WenQuanYi" panose="020B0606030804020204" charset="-122"/>
            </a:endParaRPr>
          </a:p>
          <a:p>
            <a:pPr algn="l">
              <a:lnSpc>
                <a:spcPts val="476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5956300" y="528320"/>
            <a:ext cx="7546340" cy="1651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  <a:cs typeface="WenQuanYi" panose="020B0606030804020204" charset="-122"/>
                <a:sym typeface="WenQuanYi" panose="020B0606030804020204" charset="-122"/>
              </a:rPr>
              <a:t>Conclusio</a:t>
            </a:r>
            <a:r>
              <a:rPr lang="en-US" sz="92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  <a:cs typeface="WenQuanYi" panose="020B0606030804020204" charset="-122"/>
                <a:sym typeface="WenQuanYi" panose="020B0606030804020204" charset="-122"/>
              </a:rPr>
              <a:t>n</a:t>
            </a:r>
            <a:endParaRPr lang="en-US" sz="92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  <a:cs typeface="WenQuanYi" panose="020B0606030804020204" charset="-122"/>
              <a:sym typeface="WenQuanYi" panose="020B06060308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2031" y="4050553"/>
            <a:ext cx="2735914" cy="5261372"/>
          </a:xfrm>
          <a:custGeom>
            <a:avLst/>
            <a:gdLst/>
            <a:ahLst/>
            <a:cxnLst/>
            <a:rect l="l" t="t" r="r" b="b"/>
            <a:pathLst>
              <a:path w="2735914" h="5261372">
                <a:moveTo>
                  <a:pt x="0" y="0"/>
                </a:moveTo>
                <a:lnTo>
                  <a:pt x="2735914" y="0"/>
                </a:lnTo>
                <a:lnTo>
                  <a:pt x="2735914" y="5261373"/>
                </a:lnTo>
                <a:lnTo>
                  <a:pt x="0" y="526137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05931" y="4050553"/>
            <a:ext cx="2735914" cy="5261372"/>
          </a:xfrm>
          <a:custGeom>
            <a:avLst/>
            <a:gdLst/>
            <a:ahLst/>
            <a:cxnLst/>
            <a:rect l="l" t="t" r="r" b="b"/>
            <a:pathLst>
              <a:path w="2735914" h="5261372">
                <a:moveTo>
                  <a:pt x="0" y="0"/>
                </a:moveTo>
                <a:lnTo>
                  <a:pt x="2735914" y="0"/>
                </a:lnTo>
                <a:lnTo>
                  <a:pt x="2735914" y="5261373"/>
                </a:lnTo>
                <a:lnTo>
                  <a:pt x="0" y="526137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49885" y="4050553"/>
            <a:ext cx="2735914" cy="5261372"/>
          </a:xfrm>
          <a:custGeom>
            <a:avLst/>
            <a:gdLst/>
            <a:ahLst/>
            <a:cxnLst/>
            <a:rect l="l" t="t" r="r" b="b"/>
            <a:pathLst>
              <a:path w="2735914" h="5261372">
                <a:moveTo>
                  <a:pt x="0" y="0"/>
                </a:moveTo>
                <a:lnTo>
                  <a:pt x="2735914" y="0"/>
                </a:lnTo>
                <a:lnTo>
                  <a:pt x="2735914" y="5261373"/>
                </a:lnTo>
                <a:lnTo>
                  <a:pt x="0" y="526137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993107" y="493265"/>
            <a:ext cx="5099273" cy="3319163"/>
          </a:xfrm>
          <a:custGeom>
            <a:avLst/>
            <a:gdLst/>
            <a:ahLst/>
            <a:cxnLst/>
            <a:rect l="l" t="t" r="r" b="b"/>
            <a:pathLst>
              <a:path w="5099273" h="3319163">
                <a:moveTo>
                  <a:pt x="0" y="0"/>
                </a:moveTo>
                <a:lnTo>
                  <a:pt x="5099273" y="0"/>
                </a:lnTo>
                <a:lnTo>
                  <a:pt x="5099273" y="3319163"/>
                </a:lnTo>
                <a:lnTo>
                  <a:pt x="0" y="33191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810329" y="9553750"/>
            <a:ext cx="6349570" cy="547650"/>
          </a:xfrm>
          <a:custGeom>
            <a:avLst/>
            <a:gdLst/>
            <a:ahLst/>
            <a:cxnLst/>
            <a:rect l="l" t="t" r="r" b="b"/>
            <a:pathLst>
              <a:path w="6349570" h="547650">
                <a:moveTo>
                  <a:pt x="0" y="0"/>
                </a:moveTo>
                <a:lnTo>
                  <a:pt x="6349570" y="0"/>
                </a:lnTo>
                <a:lnTo>
                  <a:pt x="6349570" y="547651"/>
                </a:lnTo>
                <a:lnTo>
                  <a:pt x="0" y="5476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557402" y="3145232"/>
            <a:ext cx="6186190" cy="1998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40"/>
              </a:lnSpc>
            </a:pPr>
            <a:r>
              <a:rPr lang="en-US" sz="1167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  <a:cs typeface="WenQuanYi" panose="020B0606030804020204" charset="-122"/>
                <a:sym typeface="WenQuanYi" panose="020B0606030804020204" charset="-122"/>
              </a:rPr>
              <a:t>Thanks！</a:t>
            </a:r>
            <a:endParaRPr lang="en-US" sz="1167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  <a:cs typeface="WenQuanYi" panose="020B0606030804020204" charset="-122"/>
              <a:sym typeface="WenQuanYi" panose="020B06060308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2439</Words>
  <Application>WPS 演示</Application>
  <PresentationFormat>On-screen Show (4:3)</PresentationFormat>
  <Paragraphs>87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Poppins Bold</vt:lpstr>
      <vt:lpstr>Arial</vt:lpstr>
      <vt:lpstr>Roboto</vt:lpstr>
      <vt:lpstr>DM Sans Bold</vt:lpstr>
      <vt:lpstr>DM Sans</vt:lpstr>
      <vt:lpstr>WenQuanYi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EV CHARGING STATIONS DISTRIBUTION GLOBALLY</dc:title>
  <dc:creator/>
  <cp:lastModifiedBy>Danielle</cp:lastModifiedBy>
  <cp:revision>2</cp:revision>
  <dcterms:created xsi:type="dcterms:W3CDTF">2006-08-16T00:00:00Z</dcterms:created>
  <dcterms:modified xsi:type="dcterms:W3CDTF">2025-05-04T20:53:23Z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00F2FDC718D34AF1BB6A9A6E8CF8A67C_12</vt:lpwstr>
  </property>
  <property fmtid="{D5CDD505-2E9C-101B-9397-08002B2CF9AE}" pid="3" name="KSOProductBuildVer">
    <vt:lpwstr>2052-12.1.0.20784</vt:lpwstr>
  </property>
</Properties>
</file>