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7" r:id="rId4"/>
    <p:sldId id="258" r:id="rId5"/>
    <p:sldId id="268" r:id="rId6"/>
    <p:sldId id="259" r:id="rId7"/>
    <p:sldId id="260" r:id="rId8"/>
    <p:sldId id="270" r:id="rId9"/>
    <p:sldId id="261" r:id="rId10"/>
    <p:sldId id="271" r:id="rId11"/>
    <p:sldId id="262" r:id="rId12"/>
    <p:sldId id="263" r:id="rId13"/>
    <p:sldId id="272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473" y="-1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- Τίτλος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17" name="16 - Υπότιτλος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l-GR" smtClean="0"/>
              <a:t>Κάντε κλικ για να επεξεργαστείτε τον υπότιτλο του υποδείγματος</a:t>
            </a:r>
            <a:endParaRPr kumimoji="0" lang="en-US"/>
          </a:p>
        </p:txBody>
      </p:sp>
      <p:sp>
        <p:nvSpPr>
          <p:cNvPr id="30" name="29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9EB0-1D07-4139-9D18-F5979E6DC274}" type="datetimeFigureOut">
              <a:rPr lang="el-GR" smtClean="0"/>
              <a:pPr/>
              <a:t>29/5/2017</a:t>
            </a:fld>
            <a:endParaRPr lang="el-GR"/>
          </a:p>
        </p:txBody>
      </p:sp>
      <p:sp>
        <p:nvSpPr>
          <p:cNvPr id="19" name="18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27" name="2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2FD8-669B-4E4F-B5B6-263105CB6F58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9EB0-1D07-4139-9D18-F5979E6DC274}" type="datetimeFigureOut">
              <a:rPr lang="el-GR" smtClean="0"/>
              <a:pPr/>
              <a:t>29/5/2017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2FD8-669B-4E4F-B5B6-263105CB6F58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9EB0-1D07-4139-9D18-F5979E6DC274}" type="datetimeFigureOut">
              <a:rPr lang="el-GR" smtClean="0"/>
              <a:pPr/>
              <a:t>29/5/2017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2FD8-669B-4E4F-B5B6-263105CB6F58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9EB0-1D07-4139-9D18-F5979E6DC274}" type="datetimeFigureOut">
              <a:rPr lang="el-GR" smtClean="0"/>
              <a:pPr/>
              <a:t>29/5/2017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2FD8-669B-4E4F-B5B6-263105CB6F58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9EB0-1D07-4139-9D18-F5979E6DC274}" type="datetimeFigureOut">
              <a:rPr lang="el-GR" smtClean="0"/>
              <a:pPr/>
              <a:t>29/5/2017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2FD8-669B-4E4F-B5B6-263105CB6F58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9EB0-1D07-4139-9D18-F5979E6DC274}" type="datetimeFigureOut">
              <a:rPr lang="el-GR" smtClean="0"/>
              <a:pPr/>
              <a:t>29/5/2017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2FD8-669B-4E4F-B5B6-263105CB6F58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περιεχομένου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9EB0-1D07-4139-9D18-F5979E6DC274}" type="datetimeFigureOut">
              <a:rPr lang="el-GR" smtClean="0"/>
              <a:pPr/>
              <a:t>29/5/2017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2FD8-669B-4E4F-B5B6-263105CB6F58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9EB0-1D07-4139-9D18-F5979E6DC274}" type="datetimeFigureOut">
              <a:rPr lang="el-GR" smtClean="0"/>
              <a:pPr/>
              <a:t>29/5/2017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2FD8-669B-4E4F-B5B6-263105CB6F58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9EB0-1D07-4139-9D18-F5979E6DC274}" type="datetimeFigureOut">
              <a:rPr lang="el-GR" smtClean="0"/>
              <a:pPr/>
              <a:t>29/5/2017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2FD8-669B-4E4F-B5B6-263105CB6F58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9EB0-1D07-4139-9D18-F5979E6DC274}" type="datetimeFigureOut">
              <a:rPr lang="el-GR" smtClean="0"/>
              <a:pPr/>
              <a:t>29/5/2017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2FD8-669B-4E4F-B5B6-263105CB6F58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- Ψαλίδισμα και στρογγύλεμα μίας γωνίας του ορθογωνίου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- Ορθογώνιο τρίγωνο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9EB0-1D07-4139-9D18-F5979E6DC274}" type="datetimeFigureOut">
              <a:rPr lang="el-GR" smtClean="0"/>
              <a:pPr/>
              <a:t>29/5/2017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929E2FD8-669B-4E4F-B5B6-263105CB6F58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l-GR" smtClean="0"/>
              <a:t>Κάντε κλικ στο εικονίδιο για να προσθέσετε μια εικόνα</a:t>
            </a:r>
            <a:endParaRPr kumimoji="0" lang="en-US" dirty="0"/>
          </a:p>
        </p:txBody>
      </p:sp>
      <p:sp>
        <p:nvSpPr>
          <p:cNvPr id="10" name="9 - Ελεύθερη σχεδίαση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- Ελεύθερη σχεδίαση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- Ελεύθερη σχεδίαση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- Ελεύθερη σχεδίαση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- Θέση τίτλου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0" name="29 - Θέση κειμένου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kumimoji="0" lang="el-GR" smtClean="0"/>
              <a:t>Δεύτερου επιπέδου</a:t>
            </a:r>
          </a:p>
          <a:p>
            <a:pPr lvl="2" eaLnBrk="1" latinLnBrk="0" hangingPunct="1"/>
            <a:r>
              <a:rPr kumimoji="0" lang="el-GR" smtClean="0"/>
              <a:t>Τρίτου επιπέδου</a:t>
            </a:r>
          </a:p>
          <a:p>
            <a:pPr lvl="3" eaLnBrk="1" latinLnBrk="0" hangingPunct="1"/>
            <a:r>
              <a:rPr kumimoji="0" lang="el-GR" smtClean="0"/>
              <a:t>Τέταρτου επιπέδου</a:t>
            </a:r>
          </a:p>
          <a:p>
            <a:pPr lvl="4" eaLnBrk="1" latinLnBrk="0" hangingPunct="1"/>
            <a:r>
              <a:rPr kumimoji="0" lang="el-GR" smtClean="0"/>
              <a:t>Πέμπτου επιπέδου</a:t>
            </a:r>
            <a:endParaRPr kumimoji="0" lang="en-US"/>
          </a:p>
        </p:txBody>
      </p:sp>
      <p:sp>
        <p:nvSpPr>
          <p:cNvPr id="10" name="9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3399EB0-1D07-4139-9D18-F5979E6DC274}" type="datetimeFigureOut">
              <a:rPr lang="el-GR" smtClean="0"/>
              <a:pPr/>
              <a:t>29/5/2017</a:t>
            </a:fld>
            <a:endParaRPr lang="el-GR"/>
          </a:p>
        </p:txBody>
      </p:sp>
      <p:sp>
        <p:nvSpPr>
          <p:cNvPr id="22" name="21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18" name="17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29E2FD8-669B-4E4F-B5B6-263105CB6F58}" type="slidenum">
              <a:rPr lang="el-GR" smtClean="0"/>
              <a:pPr/>
              <a:t>‹#›</a:t>
            </a:fld>
            <a:endParaRPr lang="el-GR"/>
          </a:p>
        </p:txBody>
      </p:sp>
      <p:grpSp>
        <p:nvGrpSpPr>
          <p:cNvPr id="2" name="1 - Ομάδα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11 - Ελεύθερη σχεδίαση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- Ελεύθερη σχεδίαση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freesourcecode.net/matlabprojects/57127/shape-recognition-in-matlab#.WQeJgNwlGZ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2776653" y="294331"/>
            <a:ext cx="5987899" cy="1010362"/>
          </a:xfrm>
        </p:spPr>
        <p:txBody>
          <a:bodyPr>
            <a:noAutofit/>
          </a:bodyPr>
          <a:lstStyle/>
          <a:p>
            <a:r>
              <a:rPr lang="el-GR" sz="2800" dirty="0" smtClean="0">
                <a:solidFill>
                  <a:schemeClr val="tx1"/>
                </a:solidFill>
                <a:latin typeface="+mn-lt"/>
              </a:rPr>
              <a:t>Τεχνολογικό Εκπαιδευτικό Ίδρυμα Ανατολικής Μακεδονίας και Θράκης</a:t>
            </a:r>
            <a:endParaRPr lang="el-GR" sz="28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3761849" y="1697430"/>
            <a:ext cx="3959604" cy="1053852"/>
          </a:xfrm>
        </p:spPr>
        <p:txBody>
          <a:bodyPr>
            <a:normAutofit fontScale="92500"/>
          </a:bodyPr>
          <a:lstStyle/>
          <a:p>
            <a:pPr algn="ctr"/>
            <a:r>
              <a:rPr lang="el-GR" sz="2800" b="1" dirty="0" smtClean="0"/>
              <a:t>ΤΜΗΜΑ:</a:t>
            </a:r>
            <a:endParaRPr lang="el-GR" sz="2800" dirty="0" smtClean="0"/>
          </a:p>
          <a:p>
            <a:pPr algn="ctr"/>
            <a:r>
              <a:rPr lang="el-GR" sz="2800" dirty="0" smtClean="0"/>
              <a:t>Μηχανικών Πληροφορικής</a:t>
            </a:r>
            <a:endParaRPr lang="el-GR" sz="2800" dirty="0"/>
          </a:p>
        </p:txBody>
      </p:sp>
      <p:sp>
        <p:nvSpPr>
          <p:cNvPr id="8" name="Υπότιτλος 2"/>
          <p:cNvSpPr txBox="1">
            <a:spLocks/>
          </p:cNvSpPr>
          <p:nvPr/>
        </p:nvSpPr>
        <p:spPr>
          <a:xfrm>
            <a:off x="3010999" y="3132219"/>
            <a:ext cx="5586591" cy="1053852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algn="ctr"/>
            <a:r>
              <a:rPr lang="el-GR" sz="2600" b="1" dirty="0" smtClean="0"/>
              <a:t>ΔΙΔΑΣΚΟΝ ΚΑΘΗΓΗΤΗΣ:</a:t>
            </a:r>
            <a:endParaRPr lang="el-GR" sz="2600" dirty="0" smtClean="0"/>
          </a:p>
          <a:p>
            <a:pPr algn="ctr"/>
            <a:r>
              <a:rPr lang="el-GR" sz="2600" dirty="0" smtClean="0"/>
              <a:t>Τσιριγώτης Γεώργιος</a:t>
            </a:r>
            <a:endParaRPr kumimoji="0" lang="el-GR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Υπότιτλος 2"/>
          <p:cNvSpPr txBox="1">
            <a:spLocks/>
          </p:cNvSpPr>
          <p:nvPr/>
        </p:nvSpPr>
        <p:spPr>
          <a:xfrm>
            <a:off x="279232" y="4282338"/>
            <a:ext cx="5586591" cy="1053852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algn="ctr"/>
            <a:r>
              <a:rPr lang="el-GR" sz="2600" b="1" dirty="0" smtClean="0"/>
              <a:t>ΤΙΤΛΟΣ ΜΑΘΗΜΑΤΟΣ: </a:t>
            </a:r>
            <a:endParaRPr lang="el-GR" sz="2600" dirty="0" smtClean="0"/>
          </a:p>
          <a:p>
            <a:pPr algn="ctr"/>
            <a:r>
              <a:rPr lang="el-GR" sz="2600" dirty="0" smtClean="0"/>
              <a:t>Νευρωνικά Δίκτυα</a:t>
            </a:r>
            <a:endParaRPr kumimoji="0" lang="el-GR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Υπότιτλος 2"/>
          <p:cNvSpPr txBox="1">
            <a:spLocks/>
          </p:cNvSpPr>
          <p:nvPr/>
        </p:nvSpPr>
        <p:spPr>
          <a:xfrm>
            <a:off x="6249622" y="4284303"/>
            <a:ext cx="5586591" cy="1053852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algn="ctr"/>
            <a:r>
              <a:rPr lang="el-GR" sz="2600" b="1" dirty="0" smtClean="0"/>
              <a:t>ΤΙΤΛΟΣ ΕΡΓΑΣΙΑΣ:</a:t>
            </a:r>
            <a:endParaRPr lang="el-GR" sz="2600" dirty="0" smtClean="0"/>
          </a:p>
          <a:p>
            <a:pPr algn="ctr"/>
            <a:r>
              <a:rPr lang="el-GR" sz="2600" dirty="0" smtClean="0"/>
              <a:t>Αναγνώριση σχημάτων</a:t>
            </a:r>
            <a:endParaRPr kumimoji="0" lang="el-GR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2" descr="C:\Users\Fotic\Desktop\TEIKA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0920" y="169024"/>
            <a:ext cx="1469186" cy="1469187"/>
          </a:xfrm>
          <a:prstGeom prst="rect">
            <a:avLst/>
          </a:prstGeom>
          <a:noFill/>
        </p:spPr>
      </p:pic>
      <p:sp>
        <p:nvSpPr>
          <p:cNvPr id="12" name="Υπότιτλος 2"/>
          <p:cNvSpPr txBox="1">
            <a:spLocks/>
          </p:cNvSpPr>
          <p:nvPr/>
        </p:nvSpPr>
        <p:spPr>
          <a:xfrm>
            <a:off x="3206532" y="5277321"/>
            <a:ext cx="5575160" cy="1296007"/>
          </a:xfrm>
          <a:prstGeom prst="rect">
            <a:avLst/>
          </a:prstGeom>
        </p:spPr>
        <p:txBody>
          <a:bodyPr vert="horz" lIns="0" rIns="18288">
            <a:no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600" b="1" dirty="0" smtClean="0">
                <a:ea typeface="Calibri" pitchFamily="34" charset="0"/>
                <a:cs typeface="Times New Roman" pitchFamily="18" charset="0"/>
              </a:rPr>
              <a:t>ONO</a:t>
            </a:r>
            <a:r>
              <a:rPr lang="el-GR" sz="2600" b="1" dirty="0" smtClean="0">
                <a:ea typeface="Calibri" pitchFamily="34" charset="0"/>
                <a:cs typeface="Times New Roman" pitchFamily="18" charset="0"/>
              </a:rPr>
              <a:t>/</a:t>
            </a:r>
            <a:r>
              <a:rPr lang="en-US" sz="2600" b="1" dirty="0" smtClean="0">
                <a:ea typeface="Calibri" pitchFamily="34" charset="0"/>
                <a:cs typeface="Times New Roman" pitchFamily="18" charset="0"/>
              </a:rPr>
              <a:t>MO</a:t>
            </a:r>
            <a:r>
              <a:rPr lang="el-GR" sz="2600" b="1" dirty="0" smtClean="0">
                <a:ea typeface="Calibri" pitchFamily="34" charset="0"/>
                <a:cs typeface="Times New Roman" pitchFamily="18" charset="0"/>
              </a:rPr>
              <a:t> - ΑΕΜ ΜΕΛΩΝ:</a:t>
            </a:r>
            <a:endParaRPr lang="el-GR" sz="2600" dirty="0" smtClean="0">
              <a:cs typeface="Times New Roman" pitchFamily="18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2400" dirty="0" smtClean="0">
                <a:ea typeface="Calibri" pitchFamily="34" charset="0"/>
                <a:cs typeface="Times New Roman" pitchFamily="18" charset="0"/>
              </a:rPr>
              <a:t>Παπαρούνας Φώτης 3792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2400" dirty="0" err="1" smtClean="0">
                <a:ea typeface="Calibri" pitchFamily="34" charset="0"/>
                <a:cs typeface="Times New Roman" pitchFamily="18" charset="0"/>
              </a:rPr>
              <a:t>Τοροσιάν</a:t>
            </a:r>
            <a:r>
              <a:rPr lang="el-GR" sz="2400" dirty="0" smtClean="0">
                <a:ea typeface="Calibri" pitchFamily="34" charset="0"/>
                <a:cs typeface="Times New Roman" pitchFamily="18" charset="0"/>
              </a:rPr>
              <a:t> Δημήτρης 3824</a:t>
            </a:r>
            <a:r>
              <a:rPr lang="el-GR" sz="2400" dirty="0" smtClean="0"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658730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1"/>
          <p:cNvSpPr>
            <a:spLocks noGrp="1"/>
          </p:cNvSpPr>
          <p:nvPr>
            <p:ph type="title"/>
          </p:nvPr>
        </p:nvSpPr>
        <p:spPr>
          <a:xfrm>
            <a:off x="756249" y="531559"/>
            <a:ext cx="10972800" cy="1143000"/>
          </a:xfrm>
        </p:spPr>
        <p:txBody>
          <a:bodyPr>
            <a:normAutofit/>
          </a:bodyPr>
          <a:lstStyle/>
          <a:p>
            <a:r>
              <a:rPr lang="el-G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ΕΠΕΞΕΡΓΑΣΙΑ ΔΕΔΟΜΕΝΩΝ </a:t>
            </a:r>
          </a:p>
        </p:txBody>
      </p:sp>
      <p:pic>
        <p:nvPicPr>
          <p:cNvPr id="4098" name="Picture 2" descr="C:\Users\Fotic\Desktop\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772" y="2903387"/>
            <a:ext cx="5400345" cy="3210565"/>
          </a:xfrm>
          <a:prstGeom prst="rect">
            <a:avLst/>
          </a:prstGeom>
          <a:noFill/>
        </p:spPr>
      </p:pic>
      <p:sp>
        <p:nvSpPr>
          <p:cNvPr id="6" name="Θέση περιεχομένου 2"/>
          <p:cNvSpPr>
            <a:spLocks noGrp="1"/>
          </p:cNvSpPr>
          <p:nvPr>
            <p:ph idx="1"/>
          </p:nvPr>
        </p:nvSpPr>
        <p:spPr>
          <a:xfrm>
            <a:off x="566468" y="1737072"/>
            <a:ext cx="10972800" cy="8767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dirty="0">
                <a:latin typeface="Times New Roman" pitchFamily="18" charset="0"/>
                <a:cs typeface="Times New Roman" pitchFamily="18" charset="0"/>
              </a:rPr>
              <a:t>Έπειτα γίνεται </a:t>
            </a:r>
            <a:r>
              <a:rPr lang="el-GR" dirty="0" err="1">
                <a:latin typeface="Times New Roman" pitchFamily="18" charset="0"/>
                <a:cs typeface="Times New Roman" pitchFamily="18" charset="0"/>
              </a:rPr>
              <a:t>κανονικοποίηση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 των τιμών των πινάκων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ανάμεσα στο 1 και στο -1. </a:t>
            </a:r>
          </a:p>
          <a:p>
            <a:pPr marL="0" indent="0">
              <a:buNone/>
            </a:pPr>
            <a:endParaRPr lang="el-G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09600" y="642541"/>
            <a:ext cx="10972800" cy="1143000"/>
          </a:xfrm>
        </p:spPr>
        <p:txBody>
          <a:bodyPr>
            <a:normAutofit/>
          </a:bodyPr>
          <a:lstStyle/>
          <a:p>
            <a:r>
              <a:rPr lang="el-G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ΕΠΕΞΕΡΓΑΣΙΑ ΔΕΔΟΜΕΝΩΝ </a:t>
            </a:r>
          </a:p>
        </p:txBody>
      </p:sp>
      <p:pic>
        <p:nvPicPr>
          <p:cNvPr id="6" name="5 - Εικόνα" descr="p.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852786"/>
            <a:ext cx="8399450" cy="2220376"/>
          </a:xfrm>
          <a:prstGeom prst="rect">
            <a:avLst/>
          </a:prstGeom>
        </p:spPr>
      </p:pic>
      <p:pic>
        <p:nvPicPr>
          <p:cNvPr id="7" name="6 - Εικόνα" descr="s.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69151" y="2809154"/>
            <a:ext cx="3508549" cy="2602834"/>
          </a:xfrm>
          <a:prstGeom prst="rect">
            <a:avLst/>
          </a:prstGeom>
        </p:spPr>
      </p:pic>
      <p:sp>
        <p:nvSpPr>
          <p:cNvPr id="9" name="Θέση περιεχομένου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7645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Μετά την εκτέλεση του κώδικα οι πίνακες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 οι τιμές αλλάζουν ως εξής:</a:t>
            </a:r>
          </a:p>
        </p:txBody>
      </p:sp>
    </p:spTree>
    <p:extLst>
      <p:ext uri="{BB962C8B-B14F-4D97-AF65-F5344CB8AC3E}">
        <p14:creationId xmlns:p14="http://schemas.microsoft.com/office/powerpoint/2010/main" xmlns="" val="2469192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96563"/>
          </a:xfrm>
        </p:spPr>
        <p:txBody>
          <a:bodyPr/>
          <a:lstStyle/>
          <a:p>
            <a:r>
              <a:rPr lang="el-G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ΔΗΜΙΟΥΡΓΙΑ ΝΕΥΡΩΝΙΚΟΥ ΔΙΚΤΥΟΥ</a:t>
            </a:r>
            <a:r>
              <a:rPr lang="el-GR" dirty="0"/>
              <a:t/>
            </a:r>
            <a:br>
              <a:rPr lang="el-GR" dirty="0"/>
            </a:br>
            <a:endParaRPr lang="el-GR" dirty="0"/>
          </a:p>
        </p:txBody>
      </p:sp>
      <p:pic>
        <p:nvPicPr>
          <p:cNvPr id="4" name="Θέση περιεχομένου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00446" y="2101801"/>
            <a:ext cx="7165347" cy="4260073"/>
          </a:xfrm>
          <a:prstGeom prst="rect">
            <a:avLst/>
          </a:prstGeom>
        </p:spPr>
      </p:pic>
      <p:sp>
        <p:nvSpPr>
          <p:cNvPr id="5" name="Ορθογώνιο 4"/>
          <p:cNvSpPr/>
          <p:nvPr/>
        </p:nvSpPr>
        <p:spPr>
          <a:xfrm>
            <a:off x="931178" y="1143566"/>
            <a:ext cx="10748988" cy="101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l-GR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Στην διαδικασία εκμάθησης βάλαμε ως Είσοδο τον πίνακα 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 </a:t>
            </a:r>
            <a:r>
              <a:rPr lang="el-GR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και </a:t>
            </a:r>
            <a:r>
              <a:rPr lang="el-GR" sz="2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ως </a:t>
            </a:r>
            <a:r>
              <a:rPr lang="el-GR" sz="26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Στόχο </a:t>
            </a:r>
            <a:r>
              <a:rPr lang="el-GR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τον πίνακα 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l-GR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l-GR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440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1"/>
          <p:cNvSpPr>
            <a:spLocks noGrp="1"/>
          </p:cNvSpPr>
          <p:nvPr>
            <p:ph type="title"/>
          </p:nvPr>
        </p:nvSpPr>
        <p:spPr>
          <a:xfrm>
            <a:off x="1662023" y="583318"/>
            <a:ext cx="8103080" cy="1143000"/>
          </a:xfrm>
        </p:spPr>
        <p:txBody>
          <a:bodyPr>
            <a:normAutofit fontScale="90000"/>
          </a:bodyPr>
          <a:lstStyle/>
          <a:p>
            <a:r>
              <a:rPr lang="el-G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ΔΗΜΙΟΥΡΓΙΑ ΝΕΥΡΩΝΙΚΟΥ ΔΙΚΤΥΟΥ</a:t>
            </a:r>
            <a:r>
              <a:rPr lang="el-GR" dirty="0"/>
              <a:t/>
            </a:r>
            <a:br>
              <a:rPr lang="el-GR" dirty="0"/>
            </a:br>
            <a:endParaRPr lang="el-GR" dirty="0"/>
          </a:p>
        </p:txBody>
      </p:sp>
      <p:pic>
        <p:nvPicPr>
          <p:cNvPr id="5122" name="Picture 2" descr="C:\Users\Fotic\Desktop\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0339" y="2769079"/>
            <a:ext cx="8100204" cy="2192862"/>
          </a:xfrm>
          <a:prstGeom prst="rect">
            <a:avLst/>
          </a:prstGeom>
          <a:noFill/>
        </p:spPr>
      </p:pic>
      <p:sp>
        <p:nvSpPr>
          <p:cNvPr id="6" name="Ορθογώνιο 4"/>
          <p:cNvSpPr/>
          <p:nvPr/>
        </p:nvSpPr>
        <p:spPr>
          <a:xfrm>
            <a:off x="2164755" y="1876811"/>
            <a:ext cx="7384687" cy="523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l-GR" sz="2600" dirty="0" smtClean="0"/>
              <a:t>Ο σχετικός κώδικας δημιουργίας του δικτύου</a:t>
            </a:r>
            <a:r>
              <a:rPr lang="en-US" sz="2600" dirty="0" smtClean="0"/>
              <a:t>:</a:t>
            </a:r>
            <a:endParaRPr lang="el-GR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02166" y="313795"/>
            <a:ext cx="10991385" cy="1046654"/>
          </a:xfrm>
        </p:spPr>
        <p:txBody>
          <a:bodyPr>
            <a:normAutofit fontScale="90000"/>
          </a:bodyPr>
          <a:lstStyle/>
          <a:p>
            <a:r>
              <a:rPr lang="el-G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ΕΚΠΑΙΔΕΥΣΗ ΤΟΥ ΝΕΥΡΩΝΙΚΟΥ ΔΙΚΤΥΟΥ</a:t>
            </a:r>
            <a:r>
              <a:rPr lang="el-GR" dirty="0"/>
              <a:t/>
            </a:r>
            <a:br>
              <a:rPr lang="el-GR" dirty="0"/>
            </a:br>
            <a:endParaRPr lang="el-GR" dirty="0"/>
          </a:p>
        </p:txBody>
      </p:sp>
      <p:pic>
        <p:nvPicPr>
          <p:cNvPr id="6" name="5 - Θέση περιεχομένου" descr="apot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03288" y="1100108"/>
            <a:ext cx="3735657" cy="5548318"/>
          </a:xfrm>
        </p:spPr>
      </p:pic>
    </p:spTree>
    <p:extLst>
      <p:ext uri="{BB962C8B-B14F-4D97-AF65-F5344CB8AC3E}">
        <p14:creationId xmlns:p14="http://schemas.microsoft.com/office/powerpoint/2010/main" xmlns="" val="858405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02166" y="657922"/>
            <a:ext cx="10980234" cy="787722"/>
          </a:xfrm>
        </p:spPr>
        <p:txBody>
          <a:bodyPr>
            <a:normAutofit/>
          </a:bodyPr>
          <a:lstStyle/>
          <a:p>
            <a:r>
              <a:rPr lang="el-G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ΑΠΟΤΕΛΕΣΜΑΤΑ ΤΗΣ ΕΚΠΑΙΔΕΥΣΗΣ</a:t>
            </a:r>
          </a:p>
        </p:txBody>
      </p:sp>
      <p:pic>
        <p:nvPicPr>
          <p:cNvPr id="8" name="7 - Εικόνα" descr="apot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8925" y="1675772"/>
            <a:ext cx="5626616" cy="4712969"/>
          </a:xfrm>
          <a:prstGeom prst="rect">
            <a:avLst/>
          </a:prstGeom>
        </p:spPr>
      </p:pic>
      <p:pic>
        <p:nvPicPr>
          <p:cNvPr id="9" name="8 - Εικόνα" descr="apot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7864" y="1694053"/>
            <a:ext cx="5590487" cy="467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95922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24468" y="144966"/>
            <a:ext cx="10715520" cy="941183"/>
          </a:xfrm>
        </p:spPr>
        <p:txBody>
          <a:bodyPr>
            <a:normAutofit fontScale="90000"/>
          </a:bodyPr>
          <a:lstStyle/>
          <a:p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ΑΠΟΤΕΛΕΣΜΑΤΑ ΤΗΣ ΕΚΠΑΙΔΕΥΣΗΣ</a:t>
            </a:r>
            <a:endParaRPr lang="el-GR" b="1" dirty="0"/>
          </a:p>
        </p:txBody>
      </p:sp>
      <p:sp>
        <p:nvSpPr>
          <p:cNvPr id="6" name="Ορθογώνιο 5"/>
          <p:cNvSpPr/>
          <p:nvPr/>
        </p:nvSpPr>
        <p:spPr>
          <a:xfrm>
            <a:off x="5539154" y="3072348"/>
            <a:ext cx="649301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Οι γραμμές του  πίνακα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αντιπροσωπεύουν τις καταστάσεις των σχημάτων και οι στήλες τις εικόνες που είναι για αναγνώριση.</a:t>
            </a:r>
          </a:p>
          <a:p>
            <a:r>
              <a:rPr lang="el-GR" sz="1600" b="1" dirty="0" smtClean="0">
                <a:latin typeface="Times New Roman" pitchFamily="18" charset="0"/>
                <a:cs typeface="Times New Roman" pitchFamily="18" charset="0"/>
              </a:rPr>
              <a:t>Γραμμή:</a:t>
            </a:r>
            <a:endParaRPr lang="el-GR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l-GR" sz="1600" baseline="30000" dirty="0" smtClean="0">
                <a:latin typeface="Times New Roman" pitchFamily="18" charset="0"/>
                <a:cs typeface="Times New Roman" pitchFamily="18" charset="0"/>
              </a:rPr>
              <a:t>η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 Τρίγωνο, 2</a:t>
            </a:r>
            <a:r>
              <a:rPr lang="el-GR" sz="1600" baseline="30000" dirty="0" smtClean="0">
                <a:latin typeface="Times New Roman" pitchFamily="18" charset="0"/>
                <a:cs typeface="Times New Roman" pitchFamily="18" charset="0"/>
              </a:rPr>
              <a:t>η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 Αστέρι, 3</a:t>
            </a:r>
            <a:r>
              <a:rPr lang="el-GR" sz="1600" baseline="30000" dirty="0" smtClean="0">
                <a:latin typeface="Times New Roman" pitchFamily="18" charset="0"/>
                <a:cs typeface="Times New Roman" pitchFamily="18" charset="0"/>
              </a:rPr>
              <a:t>η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 Κύκλος, 4</a:t>
            </a:r>
            <a:r>
              <a:rPr lang="el-GR" sz="1600" baseline="30000" dirty="0" smtClean="0">
                <a:latin typeface="Times New Roman" pitchFamily="18" charset="0"/>
                <a:cs typeface="Times New Roman" pitchFamily="18" charset="0"/>
              </a:rPr>
              <a:t>η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 Πυραμίδα, 5</a:t>
            </a:r>
            <a:r>
              <a:rPr lang="el-GR" sz="1600" baseline="30000" dirty="0" smtClean="0">
                <a:latin typeface="Times New Roman" pitchFamily="18" charset="0"/>
                <a:cs typeface="Times New Roman" pitchFamily="18" charset="0"/>
              </a:rPr>
              <a:t>η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 Ρόμβος</a:t>
            </a:r>
          </a:p>
          <a:p>
            <a:r>
              <a:rPr lang="el-GR" sz="1600" b="1" dirty="0" smtClean="0">
                <a:latin typeface="Times New Roman" pitchFamily="18" charset="0"/>
                <a:cs typeface="Times New Roman" pitchFamily="18" charset="0"/>
              </a:rPr>
              <a:t>Στήλη:</a:t>
            </a:r>
            <a:endParaRPr lang="el-GR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l-GR" sz="1600" baseline="30000" dirty="0" smtClean="0">
                <a:latin typeface="Times New Roman" pitchFamily="18" charset="0"/>
                <a:cs typeface="Times New Roman" pitchFamily="18" charset="0"/>
              </a:rPr>
              <a:t>η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 Τρίγωνο </a:t>
            </a:r>
            <a:r>
              <a:rPr lang="el-GR" sz="1600" dirty="0" err="1" smtClean="0">
                <a:latin typeface="Times New Roman" pitchFamily="18" charset="0"/>
                <a:cs typeface="Times New Roman" pitchFamily="18" charset="0"/>
              </a:rPr>
              <a:t>εισ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., 2</a:t>
            </a:r>
            <a:r>
              <a:rPr lang="el-GR" sz="1600" baseline="30000" dirty="0" smtClean="0">
                <a:latin typeface="Times New Roman" pitchFamily="18" charset="0"/>
                <a:cs typeface="Times New Roman" pitchFamily="18" charset="0"/>
              </a:rPr>
              <a:t>η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 Αστέρι </a:t>
            </a:r>
            <a:r>
              <a:rPr lang="el-GR" sz="1600" dirty="0" err="1" smtClean="0">
                <a:latin typeface="Times New Roman" pitchFamily="18" charset="0"/>
                <a:cs typeface="Times New Roman" pitchFamily="18" charset="0"/>
              </a:rPr>
              <a:t>εισ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.,  3</a:t>
            </a:r>
            <a:r>
              <a:rPr lang="el-GR" sz="1600" baseline="30000" dirty="0" smtClean="0">
                <a:latin typeface="Times New Roman" pitchFamily="18" charset="0"/>
                <a:cs typeface="Times New Roman" pitchFamily="18" charset="0"/>
              </a:rPr>
              <a:t>η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 Κύκλος </a:t>
            </a:r>
            <a:r>
              <a:rPr lang="el-GR" sz="1600" dirty="0" err="1" smtClean="0">
                <a:latin typeface="Times New Roman" pitchFamily="18" charset="0"/>
                <a:cs typeface="Times New Roman" pitchFamily="18" charset="0"/>
              </a:rPr>
              <a:t>εισ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.,  4</a:t>
            </a:r>
            <a:r>
              <a:rPr lang="el-GR" sz="1600" baseline="30000" dirty="0" smtClean="0">
                <a:latin typeface="Times New Roman" pitchFamily="18" charset="0"/>
                <a:cs typeface="Times New Roman" pitchFamily="18" charset="0"/>
              </a:rPr>
              <a:t>η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 Πυραμίδα </a:t>
            </a:r>
            <a:r>
              <a:rPr lang="el-GR" sz="1600" dirty="0" err="1" smtClean="0">
                <a:latin typeface="Times New Roman" pitchFamily="18" charset="0"/>
                <a:cs typeface="Times New Roman" pitchFamily="18" charset="0"/>
              </a:rPr>
              <a:t>εισ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.,  5</a:t>
            </a:r>
            <a:r>
              <a:rPr lang="el-GR" sz="1600" baseline="30000" dirty="0" smtClean="0">
                <a:latin typeface="Times New Roman" pitchFamily="18" charset="0"/>
                <a:cs typeface="Times New Roman" pitchFamily="18" charset="0"/>
              </a:rPr>
              <a:t>η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 Ρόμβος </a:t>
            </a:r>
            <a:r>
              <a:rPr lang="el-GR" sz="1600" dirty="0" err="1" smtClean="0">
                <a:latin typeface="Times New Roman" pitchFamily="18" charset="0"/>
                <a:cs typeface="Times New Roman" pitchFamily="18" charset="0"/>
              </a:rPr>
              <a:t>εισ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l-GR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Εξετάζουμε τους αριθμούς </a:t>
            </a:r>
            <a:r>
              <a:rPr lang="el-GR" sz="1600" u="sng" dirty="0" smtClean="0">
                <a:latin typeface="Times New Roman" pitchFamily="18" charset="0"/>
                <a:cs typeface="Times New Roman" pitchFamily="18" charset="0"/>
              </a:rPr>
              <a:t>ανά στήλη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. Μας ενδιαφέρει </a:t>
            </a:r>
            <a:r>
              <a:rPr lang="el-GR" sz="1600" u="sng" dirty="0" smtClean="0">
                <a:latin typeface="Times New Roman" pitchFamily="18" charset="0"/>
                <a:cs typeface="Times New Roman" pitchFamily="18" charset="0"/>
              </a:rPr>
              <a:t>ο μεγαλύτερος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. Στην 1</a:t>
            </a:r>
            <a:r>
              <a:rPr lang="el-GR" sz="1600" baseline="30000" dirty="0" smtClean="0">
                <a:latin typeface="Times New Roman" pitchFamily="18" charset="0"/>
                <a:cs typeface="Times New Roman" pitchFamily="18" charset="0"/>
              </a:rPr>
              <a:t>η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 στήλη ο μεγαλύτερος θα πρέπει να  είναι ο 1</a:t>
            </a:r>
            <a:r>
              <a:rPr lang="el-GR" sz="1600" baseline="30000" dirty="0" smtClean="0">
                <a:latin typeface="Times New Roman" pitchFamily="18" charset="0"/>
                <a:cs typeface="Times New Roman" pitchFamily="18" charset="0"/>
              </a:rPr>
              <a:t>ος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 που αντιστοιχεί στο </a:t>
            </a:r>
            <a:r>
              <a:rPr lang="el-GR" sz="1600" b="1" dirty="0" smtClean="0">
                <a:latin typeface="Times New Roman" pitchFamily="18" charset="0"/>
                <a:cs typeface="Times New Roman" pitchFamily="18" charset="0"/>
              </a:rPr>
              <a:t>Τρίγωνο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, στην 2</a:t>
            </a:r>
            <a:r>
              <a:rPr lang="el-GR" sz="1600" baseline="30000" dirty="0" smtClean="0">
                <a:latin typeface="Times New Roman" pitchFamily="18" charset="0"/>
                <a:cs typeface="Times New Roman" pitchFamily="18" charset="0"/>
              </a:rPr>
              <a:t>η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 στήλη θα πρέπει να είναι ο 2</a:t>
            </a:r>
            <a:r>
              <a:rPr lang="el-GR" sz="1600" baseline="30000" dirty="0" smtClean="0">
                <a:latin typeface="Times New Roman" pitchFamily="18" charset="0"/>
                <a:cs typeface="Times New Roman" pitchFamily="18" charset="0"/>
              </a:rPr>
              <a:t>ος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 που αντιστοιχεί σε </a:t>
            </a:r>
            <a:r>
              <a:rPr lang="el-GR" sz="1600" b="1" dirty="0" smtClean="0">
                <a:latin typeface="Times New Roman" pitchFamily="18" charset="0"/>
                <a:cs typeface="Times New Roman" pitchFamily="18" charset="0"/>
              </a:rPr>
              <a:t>Αστέρι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, στην 3</a:t>
            </a:r>
            <a:r>
              <a:rPr lang="el-GR" sz="1600" baseline="30000" dirty="0" smtClean="0">
                <a:latin typeface="Times New Roman" pitchFamily="18" charset="0"/>
                <a:cs typeface="Times New Roman" pitchFamily="18" charset="0"/>
              </a:rPr>
              <a:t>η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 στήλη θα πρέπει να είναι ο 3</a:t>
            </a:r>
            <a:r>
              <a:rPr lang="el-GR" sz="1600" baseline="30000" dirty="0" smtClean="0">
                <a:latin typeface="Times New Roman" pitchFamily="18" charset="0"/>
                <a:cs typeface="Times New Roman" pitchFamily="18" charset="0"/>
              </a:rPr>
              <a:t>ος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 που αντιστοιχεί στο </a:t>
            </a:r>
            <a:r>
              <a:rPr lang="el-GR" sz="1600" b="1" dirty="0" smtClean="0">
                <a:latin typeface="Times New Roman" pitchFamily="18" charset="0"/>
                <a:cs typeface="Times New Roman" pitchFamily="18" charset="0"/>
              </a:rPr>
              <a:t>Κύκλο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, στην 4</a:t>
            </a:r>
            <a:r>
              <a:rPr lang="el-GR" sz="1600" baseline="30000" dirty="0" smtClean="0">
                <a:latin typeface="Times New Roman" pitchFamily="18" charset="0"/>
                <a:cs typeface="Times New Roman" pitchFamily="18" charset="0"/>
              </a:rPr>
              <a:t>η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 στήλη θα πρέπει να είναι ο 4</a:t>
            </a:r>
            <a:r>
              <a:rPr lang="el-GR" sz="1600" baseline="30000" dirty="0" smtClean="0">
                <a:latin typeface="Times New Roman" pitchFamily="18" charset="0"/>
                <a:cs typeface="Times New Roman" pitchFamily="18" charset="0"/>
              </a:rPr>
              <a:t>ος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 που αντιστοιχεί στο </a:t>
            </a:r>
            <a:r>
              <a:rPr lang="el-GR" sz="1600" b="1" dirty="0" smtClean="0">
                <a:latin typeface="Times New Roman" pitchFamily="18" charset="0"/>
                <a:cs typeface="Times New Roman" pitchFamily="18" charset="0"/>
              </a:rPr>
              <a:t>Πυραμίδα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, στην 5</a:t>
            </a:r>
            <a:r>
              <a:rPr lang="el-GR" sz="1600" baseline="30000" dirty="0" smtClean="0">
                <a:latin typeface="Times New Roman" pitchFamily="18" charset="0"/>
                <a:cs typeface="Times New Roman" pitchFamily="18" charset="0"/>
              </a:rPr>
              <a:t>η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 στήλη θα πρέπει να είναι ο 5</a:t>
            </a:r>
            <a:r>
              <a:rPr lang="el-GR" sz="1600" baseline="30000" dirty="0" smtClean="0">
                <a:latin typeface="Times New Roman" pitchFamily="18" charset="0"/>
                <a:cs typeface="Times New Roman" pitchFamily="18" charset="0"/>
              </a:rPr>
              <a:t>ος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 που αντιστοιχεί στο </a:t>
            </a:r>
            <a:r>
              <a:rPr lang="el-GR" sz="1600" b="1" dirty="0" smtClean="0">
                <a:latin typeface="Times New Roman" pitchFamily="18" charset="0"/>
                <a:cs typeface="Times New Roman" pitchFamily="18" charset="0"/>
              </a:rPr>
              <a:t>Ρόμβο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l-GR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7 - Εικόνα" descr="apot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92" y="1060683"/>
            <a:ext cx="5235197" cy="5630049"/>
          </a:xfrm>
          <a:prstGeom prst="rect">
            <a:avLst/>
          </a:prstGeom>
        </p:spPr>
      </p:pic>
      <p:pic>
        <p:nvPicPr>
          <p:cNvPr id="1026" name="Picture 2" descr="C:\Users\Fotic\Desktop\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62024" y="1018695"/>
            <a:ext cx="4286489" cy="20035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5410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ΠΕΡΙΛΗΨΗ</a:t>
            </a:r>
            <a:endParaRPr lang="el-G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2617057" y="1924864"/>
            <a:ext cx="7352251" cy="2856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Η εργασία μας σχετίζεται με την αναγνώριση σχημάτων,  συγκεκριμένα  έχουμε ένα πολύ απλό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νευρωνικό δίκτυο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που εκπαιδεύει ένα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MLP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νευρωνικό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δίκτυο με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εικόνες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 πυραμίδες, 3 αστέρια, 3 κύκλους, 3 τρίγωνα &amp; 3 ρόμβους)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και στη συνέχεια προσομοιώνει το νευρωνικό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δίκτυο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για να αναγνωρίσουν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άλλες εικόνες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 πυραμίδα, 1 αστέρι, 1 κύκλο, 1 τρίγωνο &amp; 1 ρόμβο).</a:t>
            </a: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xmlns="" val="289062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378570" y="826476"/>
            <a:ext cx="3446584" cy="809596"/>
          </a:xfrm>
        </p:spPr>
        <p:txBody>
          <a:bodyPr>
            <a:normAutofit/>
          </a:bodyPr>
          <a:lstStyle/>
          <a:p>
            <a:pPr algn="ctr"/>
            <a:r>
              <a:rPr lang="el-GR" sz="4000" b="1" dirty="0" smtClean="0">
                <a:latin typeface="Times New Roman" pitchFamily="18" charset="0"/>
                <a:cs typeface="Times New Roman" pitchFamily="18" charset="0"/>
              </a:rPr>
              <a:t>Πηγή</a:t>
            </a:r>
            <a:endParaRPr lang="el-GR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- TextBox"/>
          <p:cNvSpPr txBox="1"/>
          <p:nvPr/>
        </p:nvSpPr>
        <p:spPr>
          <a:xfrm>
            <a:off x="615461" y="1943099"/>
            <a:ext cx="1140362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Η εργασία πάρθηκε από τον παρακάτω </a:t>
            </a:r>
            <a:r>
              <a:rPr lang="el-GR" sz="2400" dirty="0" err="1" smtClean="0">
                <a:latin typeface="Times New Roman" pitchFamily="18" charset="0"/>
                <a:cs typeface="Times New Roman" pitchFamily="18" charset="0"/>
              </a:rPr>
              <a:t>ιστότοπο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 και τροποποιήθηκε από εμάς για το πλαίσιο του μαθήματος Νευρωνικά Δίκτυα:</a:t>
            </a:r>
          </a:p>
          <a:p>
            <a:endParaRPr lang="el-G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Όνομα Αρχείου: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Shape recognition in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l-GR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http://freesourcecode.net/matlabprojects/57127/shape-recognition-in-matlab#.WQeJgNwlGZI</a:t>
            </a:r>
            <a:endParaRPr lang="el-GR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l-G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Η εργασία ήταν αρχικά φτιαγμένη για να διαβάζει 12 εικόνες στο σύνολο, 9 για την εκμάθηση και 3 για το τεστ. Και εμείς την τροποποιήσαμε ώστε να διαβάζει 20 στο σύνολο, 15(τρεις για το κάθε σχήμα)  για την εκμάθηση και 5(μια για το κάθε σχήμα) για το τεστ.</a:t>
            </a:r>
          </a:p>
          <a:p>
            <a:endParaRPr lang="el-GR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l-GR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18227" y="522934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l-G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ΠΕΡΙΓΡΑΦΗ ΤΩΝ ΔΕΔΟΜΕΝΩΝ ΕΙΣΟΔΟΥ</a:t>
            </a:r>
            <a:br>
              <a:rPr lang="el-G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ΤΟΥ ΝΕΥΡΩΝΙΚΟΥ ΜΑΣ ΔΙΚΤΥΟΥ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91015" y="1784195"/>
            <a:ext cx="11047142" cy="4685371"/>
          </a:xfrm>
        </p:spPr>
        <p:txBody>
          <a:bodyPr/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l-GR" altLang="el-GR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Τα δεδομένα που εισάγουμε στο νευρωνικό δίκτυο είναι </a:t>
            </a:r>
            <a:r>
              <a:rPr lang="en-US" altLang="el-GR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15</a:t>
            </a:r>
            <a:r>
              <a:rPr lang="el-GR" altLang="el-GR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l-GR" altLang="el-GR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εικόνες συγκεκριμένα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3 πυραμίδες, 3 αστέρια, 3 κύκλους, 3 τρίγωνα &amp; 3 ρόμβους</a:t>
            </a:r>
            <a:r>
              <a:rPr lang="el-GR" altLang="el-GR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.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Οι εικόνες είναι ανάλυσης 192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160.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l-GR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l-GR" altLang="el-G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l-GR" dirty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10591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pic>
        <p:nvPicPr>
          <p:cNvPr id="14" name="13 - Εικόνα" descr="t1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0730" y="2967308"/>
            <a:ext cx="1317802" cy="1098168"/>
          </a:xfrm>
          <a:prstGeom prst="rect">
            <a:avLst/>
          </a:prstGeom>
        </p:spPr>
      </p:pic>
      <p:pic>
        <p:nvPicPr>
          <p:cNvPr id="15" name="14 - Εικόνα" descr="t2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1541" y="2983494"/>
            <a:ext cx="1317802" cy="1098168"/>
          </a:xfrm>
          <a:prstGeom prst="rect">
            <a:avLst/>
          </a:prstGeom>
        </p:spPr>
      </p:pic>
      <p:pic>
        <p:nvPicPr>
          <p:cNvPr id="16" name="15 - Εικόνα" descr="t3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01199" y="2988527"/>
            <a:ext cx="1317802" cy="1098168"/>
          </a:xfrm>
          <a:prstGeom prst="rect">
            <a:avLst/>
          </a:prstGeom>
        </p:spPr>
      </p:pic>
      <p:pic>
        <p:nvPicPr>
          <p:cNvPr id="17" name="16 - Εικόνα" descr="s1.bmp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4905" y="4283152"/>
            <a:ext cx="1317802" cy="1098168"/>
          </a:xfrm>
          <a:prstGeom prst="rect">
            <a:avLst/>
          </a:prstGeom>
        </p:spPr>
      </p:pic>
      <p:pic>
        <p:nvPicPr>
          <p:cNvPr id="18" name="17 - Εικόνα" descr="s2.bmp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96164" y="4310489"/>
            <a:ext cx="1317802" cy="1098168"/>
          </a:xfrm>
          <a:prstGeom prst="rect">
            <a:avLst/>
          </a:prstGeom>
        </p:spPr>
      </p:pic>
      <p:pic>
        <p:nvPicPr>
          <p:cNvPr id="19" name="18 - Εικόνα" descr="s3.bmp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73842" y="4248616"/>
            <a:ext cx="1317802" cy="1098168"/>
          </a:xfrm>
          <a:prstGeom prst="rect">
            <a:avLst/>
          </a:prstGeom>
        </p:spPr>
      </p:pic>
      <p:pic>
        <p:nvPicPr>
          <p:cNvPr id="26" name="25 - Εικόνα" descr="c1.bmp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87876" y="5475249"/>
            <a:ext cx="1471961" cy="1226634"/>
          </a:xfrm>
          <a:prstGeom prst="rect">
            <a:avLst/>
          </a:prstGeom>
        </p:spPr>
      </p:pic>
      <p:pic>
        <p:nvPicPr>
          <p:cNvPr id="27" name="26 - Εικόνα" descr="c2.bmp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019865" y="5475249"/>
            <a:ext cx="1471961" cy="1226634"/>
          </a:xfrm>
          <a:prstGeom prst="rect">
            <a:avLst/>
          </a:prstGeom>
        </p:spPr>
      </p:pic>
      <p:pic>
        <p:nvPicPr>
          <p:cNvPr id="28" name="27 - Εικόνα" descr="c3.bmp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359115" y="5475249"/>
            <a:ext cx="1471961" cy="1226634"/>
          </a:xfrm>
          <a:prstGeom prst="rect">
            <a:avLst/>
          </a:prstGeom>
        </p:spPr>
      </p:pic>
      <p:pic>
        <p:nvPicPr>
          <p:cNvPr id="29" name="28 - Εικόνα" descr="p1.bmp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816362" y="2957240"/>
            <a:ext cx="1620602" cy="1350502"/>
          </a:xfrm>
          <a:prstGeom prst="rect">
            <a:avLst/>
          </a:prstGeom>
        </p:spPr>
      </p:pic>
      <p:pic>
        <p:nvPicPr>
          <p:cNvPr id="30" name="29 - Εικόνα" descr="p2.bmp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865052" y="2869849"/>
            <a:ext cx="1673304" cy="1394420"/>
          </a:xfrm>
          <a:prstGeom prst="rect">
            <a:avLst/>
          </a:prstGeom>
        </p:spPr>
      </p:pic>
      <p:pic>
        <p:nvPicPr>
          <p:cNvPr id="31" name="30 - Εικόνα" descr="p3.bmp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759462" y="2905549"/>
            <a:ext cx="1472194" cy="1226828"/>
          </a:xfrm>
          <a:prstGeom prst="rect">
            <a:avLst/>
          </a:prstGeom>
        </p:spPr>
      </p:pic>
      <p:pic>
        <p:nvPicPr>
          <p:cNvPr id="32" name="31 - Εικόνα" descr="rh1.bmp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961183" y="4161787"/>
            <a:ext cx="1559055" cy="1299213"/>
          </a:xfrm>
          <a:prstGeom prst="rect">
            <a:avLst/>
          </a:prstGeom>
        </p:spPr>
      </p:pic>
      <p:pic>
        <p:nvPicPr>
          <p:cNvPr id="33" name="32 - Εικόνα" descr="rh2.bmp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944099" y="4250241"/>
            <a:ext cx="1524416" cy="1270347"/>
          </a:xfrm>
          <a:prstGeom prst="rect">
            <a:avLst/>
          </a:prstGeom>
        </p:spPr>
      </p:pic>
      <p:pic>
        <p:nvPicPr>
          <p:cNvPr id="34" name="33 - Εικόνα" descr="rh3.bmp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939453" y="4285941"/>
            <a:ext cx="1560117" cy="130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9331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Fotic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883" y="306807"/>
            <a:ext cx="4214812" cy="6342063"/>
          </a:xfrm>
          <a:prstGeom prst="rect">
            <a:avLst/>
          </a:prstGeom>
          <a:noFill/>
        </p:spPr>
      </p:pic>
      <p:pic>
        <p:nvPicPr>
          <p:cNvPr id="2052" name="Picture 4" descr="C:\Users\Fotic\Desktop\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9088" y="1296432"/>
            <a:ext cx="7729268" cy="4763671"/>
          </a:xfrm>
          <a:prstGeom prst="rect">
            <a:avLst/>
          </a:prstGeom>
          <a:noFill/>
        </p:spPr>
      </p:pic>
      <p:sp>
        <p:nvSpPr>
          <p:cNvPr id="9" name="Τίτλος 1"/>
          <p:cNvSpPr txBox="1">
            <a:spLocks/>
          </p:cNvSpPr>
          <p:nvPr/>
        </p:nvSpPr>
        <p:spPr>
          <a:xfrm>
            <a:off x="4448354" y="405441"/>
            <a:ext cx="7559615" cy="863677"/>
          </a:xfrm>
          <a:prstGeom prst="rect">
            <a:avLst/>
          </a:prstGeom>
        </p:spPr>
        <p:txBody>
          <a:bodyPr vert="horz" lIns="0" rIns="0" bIns="0" anchor="b">
            <a:normAutofit fontScale="7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ΠΕΡΙΓΡΑΦΗ ΤΩΝ ΔΕΔΟΜΕΝΩΝ ΕΙΣΟΔΟΥ</a:t>
            </a:r>
            <a:br>
              <a:rPr kumimoji="0" lang="el-G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0" lang="el-G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ΤΟΥ ΝΕΥΡΩΝΙΚΟΥ ΜΑΣ ΔΙΚΤΥΟΥ</a:t>
            </a:r>
            <a:endParaRPr kumimoji="0" lang="el-GR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653894" y="440650"/>
            <a:ext cx="9267148" cy="1143000"/>
          </a:xfrm>
        </p:spPr>
        <p:txBody>
          <a:bodyPr>
            <a:normAutofit/>
          </a:bodyPr>
          <a:lstStyle/>
          <a:p>
            <a:r>
              <a:rPr lang="el-G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ΠΕΡΙΓΡΑΦΗ ΤΩΝ ΔΕΔΟΜΕΝΩΝ ΕΙΣΟΔΟΥ</a:t>
            </a:r>
            <a:br>
              <a:rPr lang="el-G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ΤΟΥ ΝΕΥΡΩΝΙΚΟΥ ΜΑΣ ΔΙΚΤΥΟΥ</a:t>
            </a:r>
            <a:endParaRPr lang="el-GR" sz="3600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83223" y="1548619"/>
            <a:ext cx="10972800" cy="4389120"/>
          </a:xfrm>
        </p:spPr>
        <p:txBody>
          <a:bodyPr/>
          <a:lstStyle/>
          <a:p>
            <a:pPr marL="0" indent="0">
              <a:buNone/>
            </a:pPr>
            <a:r>
              <a:rPr lang="el-GR" dirty="0"/>
              <a:t>	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Αυτές οι εικόνες, εισάγονται στο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workspace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με την μορφή του πίνακα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Ο </a:t>
            </a:r>
            <a:r>
              <a:rPr lang="el-G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πίνακας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είναι 10 γραμμών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στηλών. Όπου οι στήλες είναι ο αριθμός των εισαγόμενων δεδομένων. Ο αριθμός των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γραμμών είναι οι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χαρακτήρες μιας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εικόνας.</a:t>
            </a: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5 - Εικόνα" descr="p.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0759" y="3055278"/>
            <a:ext cx="11693088" cy="302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885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975099" y="517042"/>
            <a:ext cx="9196108" cy="1143000"/>
          </a:xfrm>
        </p:spPr>
        <p:txBody>
          <a:bodyPr>
            <a:normAutofit/>
          </a:bodyPr>
          <a:lstStyle/>
          <a:p>
            <a:r>
              <a:rPr lang="el-G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ΠΕΡΙΓΡΑΦΗ ΤΩΝ ΔΕΔΟΜΕΝΩΝ ΕΙΣΟΔΟΥ</a:t>
            </a:r>
            <a:br>
              <a:rPr lang="el-G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ΤΟΥ ΝΕΥΡΩΝΙΚΟΥ ΜΑΣ ΔΙΚΤΥΟΥ</a:t>
            </a:r>
            <a:endParaRPr lang="el-GR" sz="3600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104293" y="1801862"/>
            <a:ext cx="9935414" cy="4195481"/>
          </a:xfrm>
        </p:spPr>
        <p:txBody>
          <a:bodyPr/>
          <a:lstStyle/>
          <a:p>
            <a:pPr marL="0" indent="0">
              <a:buNone/>
            </a:pP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Παρομοίως προετοιμάζετε και ο </a:t>
            </a:r>
            <a:r>
              <a:rPr lang="el-GR" sz="2000" b="1" dirty="0">
                <a:latin typeface="Times New Roman" pitchFamily="18" charset="0"/>
                <a:cs typeface="Times New Roman" pitchFamily="18" charset="0"/>
              </a:rPr>
              <a:t>πίνακας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που θα δείξει στο νευρωνικό δίκτυο κατά την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διάρκεια της μάθησης, άμα το δεδομένο εισόδου είναι πυραμίδα, αστέρι, κύκλος, τρίγωνο ή ρόμβος. 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Ο πίνακας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είναι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5x15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Άμα γραφτεί η τιμή 1, τότε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η 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συσχετισμένη φόρμα είναι αληθής, αλλιώς άμα γράψει -1 είναι ψευδής.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Η 1</a:t>
            </a:r>
            <a:r>
              <a:rPr lang="el-GR" sz="2000" baseline="30000" dirty="0" smtClean="0">
                <a:latin typeface="Times New Roman" pitchFamily="18" charset="0"/>
                <a:cs typeface="Times New Roman" pitchFamily="18" charset="0"/>
              </a:rPr>
              <a:t>η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 γραμμή, αναπαριστά την κατάσταση του Τριγώνου, 2</a:t>
            </a:r>
            <a:r>
              <a:rPr lang="el-GR" sz="2000" baseline="30000" dirty="0" smtClean="0">
                <a:latin typeface="Times New Roman" pitchFamily="18" charset="0"/>
                <a:cs typeface="Times New Roman" pitchFamily="18" charset="0"/>
              </a:rPr>
              <a:t>η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 → Αστέρι, 3</a:t>
            </a:r>
            <a:r>
              <a:rPr lang="el-GR" sz="2000" baseline="30000" dirty="0" smtClean="0">
                <a:latin typeface="Times New Roman" pitchFamily="18" charset="0"/>
                <a:cs typeface="Times New Roman" pitchFamily="18" charset="0"/>
              </a:rPr>
              <a:t>η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 → Κύκλο, 4</a:t>
            </a:r>
            <a:r>
              <a:rPr lang="el-GR" sz="2000" baseline="30000" dirty="0" smtClean="0">
                <a:latin typeface="Times New Roman" pitchFamily="18" charset="0"/>
                <a:cs typeface="Times New Roman" pitchFamily="18" charset="0"/>
              </a:rPr>
              <a:t>η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 → Πυραμίδα, 5</a:t>
            </a:r>
            <a:r>
              <a:rPr lang="el-GR" sz="2000" baseline="30000" dirty="0" smtClean="0">
                <a:latin typeface="Times New Roman" pitchFamily="18" charset="0"/>
                <a:cs typeface="Times New Roman" pitchFamily="18" charset="0"/>
              </a:rPr>
              <a:t>η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 → Ρόμβο. 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Ο πίνακας προσομοίωσης είναι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5x15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που αναπαριστά τα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κριτήρια των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 εικόνων (από 3 για το κάθε σχήμα) 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που είναι αναγκαία για την προσομοίωση. </a:t>
            </a:r>
          </a:p>
          <a:p>
            <a:pPr marL="0" indent="0">
              <a:buNone/>
            </a:pP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5 - Εικόνα" descr="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3838" y="4357882"/>
            <a:ext cx="11367939" cy="189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584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017034" y="422692"/>
            <a:ext cx="4902679" cy="691149"/>
          </a:xfrm>
        </p:spPr>
        <p:txBody>
          <a:bodyPr>
            <a:normAutofit/>
          </a:bodyPr>
          <a:lstStyle/>
          <a:p>
            <a:r>
              <a:rPr lang="el-GR" sz="4000" b="1" dirty="0" smtClean="0">
                <a:latin typeface="Times New Roman" pitchFamily="18" charset="0"/>
                <a:cs typeface="Times New Roman" pitchFamily="18" charset="0"/>
              </a:rPr>
              <a:t>Σχετικός Κώδικας</a:t>
            </a:r>
            <a:endParaRPr lang="el-GR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 descr="C:\Users\Fotic\Desktop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599"/>
            <a:ext cx="7315200" cy="5338303"/>
          </a:xfrm>
          <a:prstGeom prst="rect">
            <a:avLst/>
          </a:prstGeom>
          <a:noFill/>
        </p:spPr>
      </p:pic>
      <p:sp>
        <p:nvSpPr>
          <p:cNvPr id="6" name="Θέση περιεχομένου 2"/>
          <p:cNvSpPr txBox="1">
            <a:spLocks/>
          </p:cNvSpPr>
          <p:nvPr/>
        </p:nvSpPr>
        <p:spPr>
          <a:xfrm>
            <a:off x="7427455" y="1548313"/>
            <a:ext cx="4597768" cy="1712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l-G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Ο </a:t>
            </a:r>
            <a:r>
              <a:rPr kumimoji="0" lang="el-GR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πίνακας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 </a:t>
            </a:r>
            <a:r>
              <a:rPr kumimoji="0" lang="el-G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δείχνει τους χαρακτήρες των εικόνων προς αναγνώριση.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l-GR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Θέση περιεχομένου 2"/>
          <p:cNvSpPr txBox="1">
            <a:spLocks/>
          </p:cNvSpPr>
          <p:nvPr/>
        </p:nvSpPr>
        <p:spPr>
          <a:xfrm>
            <a:off x="7459085" y="3572645"/>
            <a:ext cx="4597768" cy="216392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buNone/>
            </a:pPr>
            <a:r>
              <a:rPr lang="el-GR" sz="2600" dirty="0" smtClean="0">
                <a:latin typeface="Times New Roman" pitchFamily="18" charset="0"/>
                <a:cs typeface="Times New Roman" pitchFamily="18" charset="0"/>
              </a:rPr>
              <a:t>Ο </a:t>
            </a:r>
            <a:r>
              <a:rPr lang="el-GR" sz="2600" b="1" dirty="0" smtClean="0">
                <a:latin typeface="Times New Roman" pitchFamily="18" charset="0"/>
                <a:cs typeface="Times New Roman" pitchFamily="18" charset="0"/>
              </a:rPr>
              <a:t>πίνακας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l-GR" sz="2600" dirty="0" smtClean="0">
                <a:latin typeface="Times New Roman" pitchFamily="18" charset="0"/>
                <a:cs typeface="Times New Roman" pitchFamily="18" charset="0"/>
              </a:rPr>
              <a:t>προσομοίωσης είναι 10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l-GR" sz="2600" dirty="0" smtClean="0">
                <a:latin typeface="Times New Roman" pitchFamily="18" charset="0"/>
                <a:cs typeface="Times New Roman" pitchFamily="18" charset="0"/>
              </a:rPr>
              <a:t>5, που αναπαριστά τα 10 κριτήρια των 5 εικόνων που είναι αναγκαία για την προσομοίωση.</a:t>
            </a:r>
            <a:endParaRPr lang="el-GR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04491" y="660956"/>
            <a:ext cx="10972800" cy="1143000"/>
          </a:xfrm>
        </p:spPr>
        <p:txBody>
          <a:bodyPr>
            <a:normAutofit/>
          </a:bodyPr>
          <a:lstStyle/>
          <a:p>
            <a:r>
              <a:rPr lang="el-G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ΠΕΡΙΓΡΑΦΗ ΤΩΝ ΔΕΔΟΜΕΝΩΝ ΕΙΣΟΔΟΥ</a:t>
            </a:r>
            <a:br>
              <a:rPr lang="el-G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ΤΟΥ </a:t>
            </a:r>
            <a:r>
              <a:rPr lang="el-G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ΝΕΥΡΩΝΙΚΟΥ ΜΑΣ ΔΙΚΤΥΟΥ</a:t>
            </a:r>
            <a:endParaRPr lang="el-GR" sz="3600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147425" y="2057272"/>
            <a:ext cx="8946541" cy="1048238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Μετά την εκτέλεση ο πίνακας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, θα πάρει την εξής μορφή:</a:t>
            </a:r>
            <a:endParaRPr lang="el-G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4 - Εικόνα" descr="s.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58351" y="2807452"/>
            <a:ext cx="4936743" cy="370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5207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Ροή">
  <a:themeElements>
    <a:clrScheme name="Ροή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Ροή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Ροή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307</TotalTime>
  <Words>375</Words>
  <Application>Microsoft Office PowerPoint</Application>
  <PresentationFormat>Προσαρμογή</PresentationFormat>
  <Paragraphs>52</Paragraphs>
  <Slides>16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16</vt:i4>
      </vt:variant>
    </vt:vector>
  </HeadingPairs>
  <TitlesOfParts>
    <vt:vector size="17" baseType="lpstr">
      <vt:lpstr>Ροή</vt:lpstr>
      <vt:lpstr>Τεχνολογικό Εκπαιδευτικό Ίδρυμα Ανατολικής Μακεδονίας και Θράκης</vt:lpstr>
      <vt:lpstr>ΠΕΡΙΛΗΨΗ</vt:lpstr>
      <vt:lpstr>Πηγή</vt:lpstr>
      <vt:lpstr>ΠΕΡΙΓΡΑΦΗ ΤΩΝ ΔΕΔΟΜΕΝΩΝ ΕΙΣΟΔΟΥ ΤΟΥ ΝΕΥΡΩΝΙΚΟΥ ΜΑΣ ΔΙΚΤΥΟΥ</vt:lpstr>
      <vt:lpstr>Διαφάνεια 5</vt:lpstr>
      <vt:lpstr>ΠΕΡΙΓΡΑΦΗ ΤΩΝ ΔΕΔΟΜΕΝΩΝ ΕΙΣΟΔΟΥ ΤΟΥ ΝΕΥΡΩΝΙΚΟΥ ΜΑΣ ΔΙΚΤΥΟΥ</vt:lpstr>
      <vt:lpstr>ΠΕΡΙΓΡΑΦΗ ΤΩΝ ΔΕΔΟΜΕΝΩΝ ΕΙΣΟΔΟΥ ΤΟΥ ΝΕΥΡΩΝΙΚΟΥ ΜΑΣ ΔΙΚΤΥΟΥ</vt:lpstr>
      <vt:lpstr>Σχετικός Κώδικας</vt:lpstr>
      <vt:lpstr>ΠΕΡΙΓΡΑΦΗ ΤΩΝ ΔΕΔΟΜΕΝΩΝ ΕΙΣΟΔΟΥ ΤΟΥ ΝΕΥΡΩΝΙΚΟΥ ΜΑΣ ΔΙΚΤΥΟΥ</vt:lpstr>
      <vt:lpstr>ΕΠΕΞΕΡΓΑΣΙΑ ΔΕΔΟΜΕΝΩΝ </vt:lpstr>
      <vt:lpstr>ΕΠΕΞΕΡΓΑΣΙΑ ΔΕΔΟΜΕΝΩΝ </vt:lpstr>
      <vt:lpstr>ΔΗΜΙΟΥΡΓΙΑ ΝΕΥΡΩΝΙΚΟΥ ΔΙΚΤΥΟΥ </vt:lpstr>
      <vt:lpstr>ΔΗΜΙΟΥΡΓΙΑ ΝΕΥΡΩΝΙΚΟΥ ΔΙΚΤΥΟΥ </vt:lpstr>
      <vt:lpstr>ΕΚΠΑΙΔΕΥΣΗ ΤΟΥ ΝΕΥΡΩΝΙΚΟΥ ΔΙΚΤΥΟΥ </vt:lpstr>
      <vt:lpstr>ΑΠΟΤΕΛΕΣΜΑΤΑ ΤΗΣ ΕΚΠΑΙΔΕΥΣΗΣ</vt:lpstr>
      <vt:lpstr>ΑΠΟΤΕΛΕΣΜΑΤΑ ΤΗΣ ΕΚΠΑΙΔΕΥΣΗΣ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ΤΙΤΛΟΣ ΜΑΘΗΜΑΤΟΣ  ΝΕΥΡΩΝΙΚΑ ΔΙΚΤΥΑ</dc:title>
  <dc:creator>Kotzir</dc:creator>
  <cp:lastModifiedBy>Fotic Papa</cp:lastModifiedBy>
  <cp:revision>50</cp:revision>
  <dcterms:created xsi:type="dcterms:W3CDTF">2016-04-22T11:36:35Z</dcterms:created>
  <dcterms:modified xsi:type="dcterms:W3CDTF">2017-05-29T20:14:34Z</dcterms:modified>
</cp:coreProperties>
</file>