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5"/>
  </p:notesMasterIdLst>
  <p:handoutMasterIdLst>
    <p:handoutMasterId r:id="rId16"/>
  </p:handoutMasterIdLst>
  <p:sldIdLst>
    <p:sldId id="417" r:id="rId2"/>
    <p:sldId id="456" r:id="rId3"/>
    <p:sldId id="457" r:id="rId4"/>
    <p:sldId id="459" r:id="rId5"/>
    <p:sldId id="460" r:id="rId6"/>
    <p:sldId id="461" r:id="rId7"/>
    <p:sldId id="462" r:id="rId8"/>
    <p:sldId id="464" r:id="rId9"/>
    <p:sldId id="470" r:id="rId10"/>
    <p:sldId id="466" r:id="rId11"/>
    <p:sldId id="467" r:id="rId12"/>
    <p:sldId id="468" r:id="rId13"/>
    <p:sldId id="46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33CC"/>
    <a:srgbClr val="FF0000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86376" autoAdjust="0"/>
  </p:normalViewPr>
  <p:slideViewPr>
    <p:cSldViewPr>
      <p:cViewPr varScale="1">
        <p:scale>
          <a:sx n="80" d="100"/>
          <a:sy n="80" d="100"/>
        </p:scale>
        <p:origin x="-12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7459F71C-1EF1-4D9C-AC1D-C86B075EA1B9}" type="datetimeFigureOut">
              <a:rPr lang="el-GR"/>
              <a:pPr>
                <a:defRPr/>
              </a:pPr>
              <a:t>03/04/2017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26281B53-A47F-4407-8377-62D0FB8047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856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224A2-6EE9-4EAD-ACAA-D2BA589E412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6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 userDrawn="1"/>
        </p:nvSpPr>
        <p:spPr bwMode="auto">
          <a:xfrm>
            <a:off x="755650" y="260350"/>
            <a:ext cx="3782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l-GR" sz="1200" b="1" dirty="0" smtClean="0">
                <a:cs typeface="+mn-cs"/>
              </a:rPr>
              <a:t>ΑΡΙΣΤΟΤΕΛΕΙΟ</a:t>
            </a:r>
            <a:r>
              <a:rPr lang="el-GR" sz="1200" b="1" baseline="0" dirty="0" smtClean="0">
                <a:cs typeface="+mn-cs"/>
              </a:rPr>
              <a:t> ΠΑΝΕΠΙΣΤΗΜΙΟ ΘΕΣΣΑΛΟΝΙΚΗΣ</a:t>
            </a:r>
            <a:endParaRPr lang="en-US" sz="1200" b="1" dirty="0" smtClean="0">
              <a:cs typeface="+mn-cs"/>
            </a:endParaRPr>
          </a:p>
        </p:txBody>
      </p:sp>
      <p:pic>
        <p:nvPicPr>
          <p:cNvPr id="5" name="Picture 45" descr="A.U.Th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8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C37A-8F6C-4495-939C-98DE6657E8F4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B834-F3FA-4677-85B9-FB58E4872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7DF2-E9F3-44FB-B17C-2163CDDF0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5E44-1F0F-4D24-8142-A980781D7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7920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08912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A16E-BFCA-4869-A657-8A82A3286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E8FF-DD87-42CC-9CFB-1BA920FC7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F1F7-C3BB-4516-B80F-405217666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638F-680C-4DDB-813A-C45565EDA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B78C-B469-41C7-928F-5BC6FBC3C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59D2A-504E-4E0A-B9A2-BA0319844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3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C16F-04BF-4737-A499-34B0702A6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210E-FE7B-48B9-B342-E4942194F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8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EE41837E-6BFC-4F61-AE92-375073D4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68313" y="6524625"/>
            <a:ext cx="85677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l-GR" sz="1000" b="1" dirty="0" smtClean="0">
                <a:cs typeface="+mn-cs"/>
              </a:rPr>
              <a:t>Εισαγωγή </a:t>
            </a:r>
            <a:r>
              <a:rPr lang="el-GR" sz="1000" b="1" smtClean="0">
                <a:cs typeface="+mn-cs"/>
              </a:rPr>
              <a:t>στον Προγραμματισμό με </a:t>
            </a:r>
            <a:r>
              <a:rPr lang="en-US" sz="1000" b="1" smtClean="0">
                <a:cs typeface="+mn-cs"/>
              </a:rPr>
              <a:t>Python</a:t>
            </a:r>
            <a:r>
              <a:rPr lang="en-US" sz="1000" b="1" dirty="0" smtClean="0">
                <a:cs typeface="+mn-cs"/>
              </a:rPr>
              <a:t>, </a:t>
            </a:r>
            <a:r>
              <a:rPr lang="el-GR" sz="1000" b="1" dirty="0" smtClean="0">
                <a:cs typeface="+mn-cs"/>
              </a:rPr>
              <a:t>ΑΠΘ</a:t>
            </a:r>
            <a:endParaRPr lang="en-US" sz="1000" b="1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23850" y="1268413"/>
            <a:ext cx="8208963" cy="3384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600" kern="1200" spc="-100">
                <a:ln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l-GR" altLang="el-GR" sz="2800" b="1" dirty="0" smtClean="0"/>
              <a:t>Εισαγωγή στον Προγραμματισμό με </a:t>
            </a:r>
            <a:r>
              <a:rPr lang="en-US" altLang="el-GR" sz="2800" b="1" dirty="0" smtClean="0"/>
              <a:t>Python </a:t>
            </a:r>
            <a:r>
              <a:rPr lang="en-US" altLang="el-GR" sz="2800" dirty="0" smtClean="0"/>
              <a:t>	</a:t>
            </a: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l-GR" altLang="el-GR" sz="2800" dirty="0" smtClean="0"/>
              <a:t>Εβδομάδα </a:t>
            </a:r>
            <a:r>
              <a:rPr lang="en-US" altLang="el-GR" sz="2800" dirty="0" smtClean="0"/>
              <a:t>1</a:t>
            </a:r>
            <a:r>
              <a:rPr lang="el-GR" altLang="el-GR" sz="2800" dirty="0" smtClean="0"/>
              <a:t>: </a:t>
            </a:r>
            <a:r>
              <a:rPr lang="el-GR" altLang="el-GR" sz="2800" b="1" dirty="0" smtClean="0"/>
              <a:t>Βασικά στοιχεία</a:t>
            </a:r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Αλφαριθμητικά (</a:t>
            </a:r>
            <a:r>
              <a:rPr lang="en-US" dirty="0" smtClean="0">
                <a:solidFill>
                  <a:srgbClr val="C00000"/>
                </a:solidFill>
              </a:rPr>
              <a:t>strings)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640514" cy="5184775"/>
          </a:xfrm>
        </p:spPr>
        <p:txBody>
          <a:bodyPr>
            <a:normAutofit/>
          </a:bodyPr>
          <a:lstStyle/>
          <a:p>
            <a:r>
              <a:rPr lang="el-GR" sz="2800" dirty="0" smtClean="0"/>
              <a:t>Διαταγμένη αλληλουχία χαρακτήρων </a:t>
            </a:r>
          </a:p>
          <a:p>
            <a:endParaRPr lang="el-GR" sz="2800" dirty="0" smtClean="0"/>
          </a:p>
          <a:p>
            <a:r>
              <a:rPr lang="el-GR" sz="2800" dirty="0" smtClean="0"/>
              <a:t>Συνάρτηση </a:t>
            </a:r>
            <a:r>
              <a:rPr lang="en-US" sz="2800" b="1" dirty="0" smtClean="0"/>
              <a:t>len</a:t>
            </a:r>
            <a:r>
              <a:rPr lang="en-US" sz="2800" dirty="0" smtClean="0"/>
              <a:t>()</a:t>
            </a:r>
          </a:p>
          <a:p>
            <a:r>
              <a:rPr lang="el-GR" sz="2800" dirty="0" smtClean="0"/>
              <a:t>Δεικτοδότηση (</a:t>
            </a:r>
            <a:r>
              <a:rPr lang="en-US" sz="2800" dirty="0" smtClean="0"/>
              <a:t>indexing)</a:t>
            </a:r>
            <a:endParaRPr lang="el-GR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Python</a:t>
            </a:r>
            <a:r>
              <a:rPr lang="el-GR" sz="2800" dirty="0" smtClean="0"/>
              <a:t>: </a:t>
            </a:r>
            <a:r>
              <a:rPr lang="en-US" sz="2800" b="1" dirty="0" smtClean="0"/>
              <a:t>zero-indexed</a:t>
            </a:r>
            <a:r>
              <a:rPr lang="en-US" sz="2800" dirty="0" smtClean="0"/>
              <a:t>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2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Λογικοί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boolean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784530" cy="5184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l-GR" altLang="el-GR" sz="2800" i="1" dirty="0"/>
          </a:p>
          <a:p>
            <a:r>
              <a:rPr lang="el-GR" sz="2800" dirty="0" smtClean="0"/>
              <a:t>Λογικοί </a:t>
            </a:r>
            <a:r>
              <a:rPr lang="el-GR" sz="2800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/>
              <a:t>True </a:t>
            </a:r>
            <a:r>
              <a:rPr lang="el-GR" sz="2800" b="1" dirty="0" smtClean="0"/>
              <a:t>/ </a:t>
            </a:r>
            <a:r>
              <a:rPr lang="en-US" sz="2800" b="1" dirty="0" smtClean="0"/>
              <a:t>False</a:t>
            </a:r>
            <a:endParaRPr lang="en-US" sz="2800" b="1" dirty="0"/>
          </a:p>
          <a:p>
            <a:endParaRPr lang="el-GR" sz="2800" dirty="0" smtClean="0"/>
          </a:p>
          <a:p>
            <a:r>
              <a:rPr lang="en-US" sz="2800" dirty="0" smtClean="0"/>
              <a:t>Python: </a:t>
            </a:r>
            <a:r>
              <a:rPr lang="el-GR" sz="2800" b="1" dirty="0" smtClean="0"/>
              <a:t>Όλα </a:t>
            </a:r>
            <a:r>
              <a:rPr lang="el-GR" sz="2800" dirty="0" smtClean="0"/>
              <a:t>τα αντικείμενα μπορούν να ελεγχθούν ως προς τη ‘λογική’ τους τιμή</a:t>
            </a:r>
            <a:endParaRPr lang="en-US" sz="2800" dirty="0" smtClean="0"/>
          </a:p>
          <a:p>
            <a:endParaRPr lang="en-US" sz="2800" dirty="0"/>
          </a:p>
          <a:p>
            <a:r>
              <a:rPr lang="el-GR" sz="2800" dirty="0" smtClean="0"/>
              <a:t>Λογικοί τελεστές </a:t>
            </a:r>
            <a:r>
              <a:rPr lang="en-US" sz="2800" dirty="0" smtClean="0"/>
              <a:t>and, or, not </a:t>
            </a:r>
            <a:r>
              <a:rPr lang="el-GR" sz="2800" dirty="0" smtClean="0"/>
              <a:t>(</a:t>
            </a:r>
            <a:r>
              <a:rPr lang="en-US" sz="2800" dirty="0" smtClean="0"/>
              <a:t>Boolean operators)</a:t>
            </a:r>
            <a:endParaRPr lang="el-GR" sz="2800" dirty="0" smtClean="0"/>
          </a:p>
          <a:p>
            <a:r>
              <a:rPr lang="el-GR" sz="2800" smtClean="0"/>
              <a:t>Λογικές πράξεις: </a:t>
            </a:r>
            <a:r>
              <a:rPr lang="en-US" sz="2800" smtClean="0"/>
              <a:t>Short-circuited </a:t>
            </a:r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712522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Input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184775"/>
          </a:xfrm>
        </p:spPr>
        <p:txBody>
          <a:bodyPr>
            <a:normAutofit/>
          </a:bodyPr>
          <a:lstStyle/>
          <a:p>
            <a:r>
              <a:rPr lang="en-US" altLang="el-GR" sz="2800" dirty="0"/>
              <a:t>i</a:t>
            </a:r>
            <a:r>
              <a:rPr lang="en-US" altLang="el-GR" sz="2800" dirty="0" smtClean="0"/>
              <a:t>nput</a:t>
            </a:r>
            <a:r>
              <a:rPr lang="el-GR" altLang="el-GR" sz="2800" dirty="0" smtClean="0"/>
              <a:t>(): Είσοδος </a:t>
            </a:r>
            <a:r>
              <a:rPr lang="el-GR" altLang="el-GR" sz="2800" dirty="0"/>
              <a:t>από το </a:t>
            </a:r>
            <a:r>
              <a:rPr lang="el-GR" altLang="el-GR" sz="2800" dirty="0" smtClean="0"/>
              <a:t>πληκτρολόγιο</a:t>
            </a: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endParaRPr lang="el-GR" altLang="el-GR" sz="2800" i="1" dirty="0" smtClean="0"/>
          </a:p>
          <a:p>
            <a:r>
              <a:rPr lang="en-GB" sz="2800" dirty="0" smtClean="0"/>
              <a:t>input()</a:t>
            </a:r>
            <a:r>
              <a:rPr lang="el-GR" sz="2800" dirty="0" smtClean="0"/>
              <a:t>: επιστρέφει αλφαριθμητικό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x = int(input())</a:t>
            </a:r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3891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712522" cy="5184775"/>
          </a:xfrm>
        </p:spPr>
        <p:txBody>
          <a:bodyPr>
            <a:noAutofit/>
          </a:bodyPr>
          <a:lstStyle/>
          <a:p>
            <a:r>
              <a:rPr lang="en-US" altLang="el-GR" sz="2800" b="1" dirty="0" smtClean="0"/>
              <a:t>print(): </a:t>
            </a:r>
            <a:r>
              <a:rPr lang="el-GR" altLang="el-GR" sz="2800" dirty="0" smtClean="0"/>
              <a:t>Εμφάνιση δεδομένων</a:t>
            </a:r>
            <a:endParaRPr lang="el-GR" altLang="el-GR" sz="2800" dirty="0"/>
          </a:p>
          <a:p>
            <a:endParaRPr lang="el-GR" sz="2800" dirty="0"/>
          </a:p>
          <a:p>
            <a:r>
              <a:rPr lang="el-GR" sz="2800" dirty="0" smtClean="0"/>
              <a:t>Χαρακτήρας </a:t>
            </a:r>
            <a:r>
              <a:rPr lang="en-US" sz="2800" b="1" dirty="0" smtClean="0"/>
              <a:t>Backslash '\'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/>
              <a:t>.</a:t>
            </a:r>
            <a:r>
              <a:rPr lang="en-US" sz="2800" b="1" dirty="0"/>
              <a:t>format() </a:t>
            </a:r>
            <a:r>
              <a:rPr lang="el-GR" sz="2800" dirty="0" smtClean="0"/>
              <a:t>μέθοδος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425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Python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546" cy="5328369"/>
          </a:xfrm>
        </p:spPr>
        <p:txBody>
          <a:bodyPr>
            <a:normAutofit/>
          </a:bodyPr>
          <a:lstStyle/>
          <a:p>
            <a:pPr lvl="1"/>
            <a:r>
              <a:rPr lang="el-GR" altLang="el-GR" sz="2800" dirty="0" smtClean="0"/>
              <a:t>Υψηλού επιπέδου</a:t>
            </a:r>
          </a:p>
          <a:p>
            <a:pPr lvl="1"/>
            <a:r>
              <a:rPr lang="el-GR" altLang="el-GR" sz="2800" dirty="0" smtClean="0"/>
              <a:t>Γενικού σκοπού</a:t>
            </a:r>
          </a:p>
          <a:p>
            <a:endParaRPr lang="el-GR" altLang="el-GR" sz="2800" dirty="0" smtClean="0"/>
          </a:p>
          <a:p>
            <a:pPr lvl="1"/>
            <a:r>
              <a:rPr lang="el-GR" altLang="el-GR" sz="2800" dirty="0"/>
              <a:t>Απλότητα έκφρασης </a:t>
            </a:r>
            <a:endParaRPr lang="en-US" altLang="el-GR" sz="2800" dirty="0" smtClean="0"/>
          </a:p>
          <a:p>
            <a:pPr lvl="1"/>
            <a:r>
              <a:rPr lang="el-GR" altLang="el-GR" sz="2800" dirty="0" smtClean="0"/>
              <a:t>Αναγνωσιμότητα κώδικα</a:t>
            </a:r>
          </a:p>
          <a:p>
            <a:pPr lvl="1"/>
            <a:endParaRPr lang="el-GR" altLang="el-GR" sz="2800" dirty="0"/>
          </a:p>
          <a:p>
            <a:pPr lvl="1"/>
            <a:r>
              <a:rPr lang="el-GR" altLang="el-GR" sz="2800" dirty="0" smtClean="0"/>
              <a:t>Έκδοση 2.</a:t>
            </a:r>
            <a:r>
              <a:rPr lang="en-US" altLang="el-GR" sz="2800" dirty="0" smtClean="0"/>
              <a:t>x &amp; 3.x</a:t>
            </a:r>
          </a:p>
          <a:p>
            <a:pPr lvl="1"/>
            <a:r>
              <a:rPr lang="en-US" altLang="el-GR" sz="2800" dirty="0">
                <a:hlinkClick r:id="rId2"/>
              </a:rPr>
              <a:t>https://www.python.org</a:t>
            </a:r>
            <a:r>
              <a:rPr lang="en-US" altLang="el-GR" sz="2800" dirty="0" smtClean="0">
                <a:hlinkClick r:id="rId2"/>
              </a:rPr>
              <a:t>/</a:t>
            </a:r>
            <a:r>
              <a:rPr lang="en-US" altLang="el-GR" sz="2800" dirty="0" smtClean="0"/>
              <a:t> </a:t>
            </a:r>
            <a:endParaRPr lang="en-US" altLang="el-GR" sz="2800" dirty="0"/>
          </a:p>
          <a:p>
            <a:pPr lvl="1"/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Μοντέλο εκτέλεσης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08720"/>
            <a:ext cx="8856538" cy="2304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l-GR" altLang="el-GR" sz="2800" i="1" dirty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διερμηνευόμενη γλώσσα </a:t>
            </a:r>
            <a:endParaRPr lang="en-US" sz="2800" dirty="0" smtClean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ενδιάμεση μεταγλώττιση κώδικα</a:t>
            </a:r>
            <a:r>
              <a:rPr lang="el-GR" sz="2800" dirty="0"/>
              <a:t> </a:t>
            </a:r>
            <a:r>
              <a:rPr lang="el-GR" sz="2800" dirty="0" smtClean="0"/>
              <a:t>(</a:t>
            </a:r>
            <a:r>
              <a:rPr lang="en-US" sz="2800" dirty="0" smtClean="0"/>
              <a:t>Bytecode)</a:t>
            </a:r>
          </a:p>
          <a:p>
            <a:pPr>
              <a:lnSpc>
                <a:spcPct val="100000"/>
              </a:lnSpc>
              <a:buSzTx/>
            </a:pPr>
            <a:r>
              <a:rPr lang="en-US" sz="2800" dirty="0" smtClean="0"/>
              <a:t>Python Virtual Machine (PVM) </a:t>
            </a:r>
            <a:endParaRPr lang="en-US" sz="2800" dirty="0"/>
          </a:p>
        </p:txBody>
      </p:sp>
      <p:pic>
        <p:nvPicPr>
          <p:cNvPr id="1026" name="Picture 2" descr="http://pytolearn.csd.auth.gr/p0-py/00/exec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698477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Αναφορά αντικειμένου &amp; Χώρος Ονομάτων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472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>
                <a:solidFill>
                  <a:srgbClr val="C00000"/>
                </a:solidFill>
              </a:rPr>
              <a:t>Αναφορά</a:t>
            </a:r>
            <a:r>
              <a:rPr lang="el-GR" altLang="el-GR" sz="2800" dirty="0" smtClean="0"/>
              <a:t> </a:t>
            </a:r>
            <a:r>
              <a:rPr lang="el-GR" altLang="el-GR" sz="2800" b="1" dirty="0">
                <a:solidFill>
                  <a:srgbClr val="C00000"/>
                </a:solidFill>
              </a:rPr>
              <a:t>αντικειμένου</a:t>
            </a:r>
            <a:r>
              <a:rPr lang="el-GR" altLang="el-GR" sz="2800" dirty="0" smtClean="0"/>
              <a:t> (</a:t>
            </a:r>
            <a:r>
              <a:rPr lang="en-US" altLang="el-GR" sz="2800" dirty="0" smtClean="0"/>
              <a:t>Object reference) </a:t>
            </a: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Σύνδεση </a:t>
            </a:r>
            <a:r>
              <a:rPr lang="el-GR" altLang="el-GR" sz="2800" dirty="0" smtClean="0"/>
              <a:t>ονόματος με προγραμματιστικό αντικείμενο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>
                <a:solidFill>
                  <a:srgbClr val="C00000"/>
                </a:solidFill>
              </a:rPr>
              <a:t>Χώρος ονομάτων </a:t>
            </a:r>
            <a:r>
              <a:rPr lang="el-GR" altLang="el-GR" sz="2800" dirty="0" smtClean="0"/>
              <a:t>(</a:t>
            </a:r>
            <a:r>
              <a:rPr lang="en-US" altLang="el-GR" sz="2800" dirty="0" smtClean="0"/>
              <a:t>namespace) 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Αντιστοίχιση</a:t>
            </a:r>
            <a:r>
              <a:rPr lang="el-GR" altLang="el-GR" sz="2800" dirty="0" smtClean="0"/>
              <a:t> ονομάτων με προγραμματιστικά αντικείμενα </a:t>
            </a:r>
            <a:endParaRPr lang="el-GR" altLang="el-GR" sz="2800" dirty="0"/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0417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Αρθρώματα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546" cy="51843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l-GR" altLang="el-GR" sz="2800" i="1" dirty="0"/>
          </a:p>
          <a:p>
            <a:r>
              <a:rPr lang="el-GR" sz="2800" dirty="0" smtClean="0"/>
              <a:t>Το οικοσύστημα της </a:t>
            </a:r>
            <a:r>
              <a:rPr lang="en-US" sz="2800" dirty="0" smtClean="0"/>
              <a:t>python </a:t>
            </a:r>
            <a:r>
              <a:rPr lang="el-GR" sz="2800" dirty="0" smtClean="0"/>
              <a:t>αναπτύσσεται ως ένα πλήθος αλληλοσυνδεμένων αρθρωμάτων </a:t>
            </a:r>
            <a:endParaRPr lang="en-US" sz="2800" dirty="0" smtClean="0"/>
          </a:p>
          <a:p>
            <a:r>
              <a:rPr lang="el-GR" sz="2800" b="1" dirty="0" smtClean="0"/>
              <a:t>Άρθρωμα</a:t>
            </a:r>
            <a:r>
              <a:rPr lang="el-GR" sz="2800" dirty="0" smtClean="0"/>
              <a:t> (</a:t>
            </a:r>
            <a:r>
              <a:rPr lang="en-US" sz="2800" dirty="0" smtClean="0"/>
              <a:t>Module) </a:t>
            </a:r>
            <a:r>
              <a:rPr lang="el-GR" sz="2800" dirty="0" smtClean="0">
                <a:sym typeface="Wingdings" panose="05000000000000000000" pitchFamily="2" charset="2"/>
              </a:rPr>
              <a:t> αρχείο </a:t>
            </a:r>
            <a:r>
              <a:rPr lang="en-US" sz="2800" dirty="0" smtClean="0"/>
              <a:t>.py </a:t>
            </a:r>
            <a:endParaRPr lang="el-GR" sz="2800" dirty="0" smtClean="0"/>
          </a:p>
          <a:p>
            <a:endParaRPr lang="el-GR" sz="2800" dirty="0"/>
          </a:p>
          <a:p>
            <a:r>
              <a:rPr lang="el-GR" sz="2800" dirty="0" smtClean="0"/>
              <a:t>Σύνδεση αρθρωμάτων </a:t>
            </a:r>
          </a:p>
          <a:p>
            <a:r>
              <a:rPr lang="el-GR" sz="2800" dirty="0" smtClean="0"/>
              <a:t>Εντολή </a:t>
            </a:r>
            <a:r>
              <a:rPr lang="en-US" sz="2800" b="1" dirty="0" smtClean="0"/>
              <a:t>import</a:t>
            </a:r>
            <a:r>
              <a:rPr lang="el-GR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6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546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Συνοψίζοντας: Μεταβλητές &amp;Εντολές ανάθεσης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546" cy="5184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Μεταβλητή</a:t>
            </a:r>
            <a:r>
              <a:rPr lang="el-GR" altLang="el-GR" sz="2800" dirty="0" smtClean="0"/>
              <a:t>: αλλαγή σύνδεσης με το προγραμματιστικό αντικείμενο-τιμή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Ανάθεση</a:t>
            </a:r>
            <a:r>
              <a:rPr lang="el-GR" altLang="el-GR" sz="2800" dirty="0" smtClean="0"/>
              <a:t>: δημιουργία σύνδεσης </a:t>
            </a:r>
            <a:r>
              <a:rPr lang="el-GR" altLang="el-GR" sz="2800" dirty="0"/>
              <a:t>ονόματος με προγραμματιστικό </a:t>
            </a:r>
            <a:r>
              <a:rPr lang="el-GR" altLang="el-GR" sz="2800" dirty="0" smtClean="0"/>
              <a:t>αντικείμενο-τιμή 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Δυναμικού τύπου</a:t>
            </a:r>
            <a:r>
              <a:rPr lang="el-GR" altLang="el-GR" sz="2800" dirty="0" smtClean="0"/>
              <a:t>: οι ιδιότητες τύπου </a:t>
            </a:r>
            <a:r>
              <a:rPr lang="el-GR" altLang="el-GR" sz="2800" u="sng" dirty="0" smtClean="0"/>
              <a:t>δεν</a:t>
            </a:r>
            <a:r>
              <a:rPr lang="el-GR" altLang="el-GR" sz="2800" dirty="0" smtClean="0"/>
              <a:t> συνδέονται με συγκεκριμένο όνομα</a:t>
            </a:r>
          </a:p>
        </p:txBody>
      </p:sp>
    </p:spTree>
    <p:extLst>
      <p:ext uri="{BB962C8B-B14F-4D97-AF65-F5344CB8AC3E}">
        <p14:creationId xmlns:p14="http://schemas.microsoft.com/office/powerpoint/2010/main" val="12884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Python </a:t>
            </a:r>
            <a:r>
              <a:rPr lang="el-GR" dirty="0" smtClean="0">
                <a:solidFill>
                  <a:srgbClr val="C00000"/>
                </a:solidFill>
              </a:rPr>
              <a:t>Ιεραρχία κλάσεων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546" cy="5184775"/>
          </a:xfrm>
        </p:spPr>
        <p:txBody>
          <a:bodyPr>
            <a:normAutofit/>
          </a:bodyPr>
          <a:lstStyle/>
          <a:p>
            <a:r>
              <a:rPr lang="el-GR" sz="2800" b="1" dirty="0" smtClean="0"/>
              <a:t>Κλάση – Αντικείμενο  </a:t>
            </a:r>
            <a:r>
              <a:rPr lang="el-GR" sz="2800" dirty="0" smtClean="0">
                <a:sym typeface="Wingdings" panose="05000000000000000000" pitchFamily="2" charset="2"/>
              </a:rPr>
              <a:t> </a:t>
            </a:r>
            <a:r>
              <a:rPr lang="el-GR" sz="2800" dirty="0" smtClean="0"/>
              <a:t>Πρότυπο – Στιγμιότυπο </a:t>
            </a:r>
            <a:endParaRPr lang="en-GB" sz="2800" dirty="0" smtClean="0"/>
          </a:p>
          <a:p>
            <a:endParaRPr lang="el-GR" sz="2800" dirty="0" smtClean="0"/>
          </a:p>
          <a:p>
            <a:r>
              <a:rPr lang="en-US" sz="2800" dirty="0" smtClean="0"/>
              <a:t>Python</a:t>
            </a:r>
            <a:r>
              <a:rPr lang="el-GR" sz="2800" dirty="0" smtClean="0"/>
              <a:t>: η εκτέλεση μιας εντολής ανάθεσης </a:t>
            </a:r>
            <a:r>
              <a:rPr lang="el-GR" sz="2800" b="1" dirty="0" smtClean="0"/>
              <a:t>κατασκευάζει ένα αντικείμενο </a:t>
            </a:r>
            <a:r>
              <a:rPr lang="el-GR" sz="2800" dirty="0" smtClean="0"/>
              <a:t>στη μνήμη (εφόσον δεν υπάρχει ήδη)</a:t>
            </a:r>
          </a:p>
          <a:p>
            <a:endParaRPr lang="el-GR" sz="2800" dirty="0"/>
          </a:p>
          <a:p>
            <a:r>
              <a:rPr lang="en-GB" sz="2800" b="1" dirty="0"/>
              <a:t>type</a:t>
            </a:r>
            <a:r>
              <a:rPr lang="en-GB" sz="2800" b="1" dirty="0" smtClean="0"/>
              <a:t>() </a:t>
            </a:r>
            <a:r>
              <a:rPr lang="el-GR" sz="2800" b="1" dirty="0" smtClean="0"/>
              <a:t>	</a:t>
            </a:r>
            <a:r>
              <a:rPr lang="en-GB" sz="2800" b="1" dirty="0" smtClean="0"/>
              <a:t>id() </a:t>
            </a:r>
            <a:r>
              <a:rPr lang="el-GR" sz="2800" b="1" dirty="0" smtClean="0"/>
              <a:t>	</a:t>
            </a:r>
            <a:r>
              <a:rPr lang="en-GB" sz="2800" b="1" dirty="0" err="1" smtClean="0"/>
              <a:t>dir</a:t>
            </a:r>
            <a:r>
              <a:rPr lang="en-GB" sz="2800" b="1" dirty="0" smtClean="0"/>
              <a:t>()</a:t>
            </a:r>
            <a:endParaRPr lang="el-GR" sz="2800" dirty="0"/>
          </a:p>
          <a:p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3562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Αριθμητικοί: </a:t>
            </a:r>
            <a:r>
              <a:rPr lang="en-US" dirty="0" smtClean="0">
                <a:solidFill>
                  <a:srgbClr val="C00000"/>
                </a:solidFill>
              </a:rPr>
              <a:t>int, float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752"/>
            <a:ext cx="8928546" cy="5400601"/>
          </a:xfrm>
        </p:spPr>
        <p:txBody>
          <a:bodyPr>
            <a:noAutofit/>
          </a:bodyPr>
          <a:lstStyle/>
          <a:p>
            <a:r>
              <a:rPr lang="el-GR" altLang="el-GR" sz="2800" dirty="0" smtClean="0"/>
              <a:t>Ακέραιοι</a:t>
            </a:r>
            <a:r>
              <a:rPr lang="en-US" altLang="el-GR" sz="2800" dirty="0" smtClean="0"/>
              <a:t>, int</a:t>
            </a:r>
          </a:p>
          <a:p>
            <a:r>
              <a:rPr lang="el-GR" altLang="el-GR" sz="2800" dirty="0" smtClean="0"/>
              <a:t>Κατασκευαστής: </a:t>
            </a:r>
            <a:r>
              <a:rPr lang="en-US" altLang="el-GR" sz="2800" b="1" dirty="0" smtClean="0"/>
              <a:t>int</a:t>
            </a:r>
            <a:r>
              <a:rPr lang="en-US" altLang="el-GR" sz="2800" dirty="0" smtClean="0"/>
              <a:t>()</a:t>
            </a:r>
          </a:p>
          <a:p>
            <a:pPr lvl="2"/>
            <a:endParaRPr lang="en-US" altLang="el-GR" sz="2800" dirty="0" smtClean="0"/>
          </a:p>
          <a:p>
            <a:pPr lvl="2"/>
            <a:endParaRPr lang="en-US" altLang="el-GR" sz="2800" dirty="0"/>
          </a:p>
          <a:p>
            <a:r>
              <a:rPr lang="el-GR" altLang="el-GR" sz="2800" dirty="0" smtClean="0"/>
              <a:t>Πραγματικοί</a:t>
            </a:r>
            <a:r>
              <a:rPr lang="en-US" altLang="el-GR" sz="2800" dirty="0" smtClean="0"/>
              <a:t>, float</a:t>
            </a:r>
            <a:endParaRPr lang="en-US" altLang="el-GR" sz="2800" dirty="0"/>
          </a:p>
          <a:p>
            <a:r>
              <a:rPr lang="el-GR" altLang="el-GR" sz="2800" dirty="0" smtClean="0"/>
              <a:t>Κατασκευαστής: </a:t>
            </a:r>
            <a:r>
              <a:rPr lang="en-US" altLang="el-GR" sz="2800" b="1" dirty="0"/>
              <a:t>float</a:t>
            </a:r>
            <a:r>
              <a:rPr lang="en-US" altLang="el-GR" sz="2800" dirty="0" smtClean="0"/>
              <a:t>()</a:t>
            </a:r>
            <a:endParaRPr lang="en-US" altLang="el-GR" sz="2800" dirty="0"/>
          </a:p>
        </p:txBody>
      </p:sp>
    </p:spTree>
    <p:extLst>
      <p:ext uri="{BB962C8B-B14F-4D97-AF65-F5344CB8AC3E}">
        <p14:creationId xmlns:p14="http://schemas.microsoft.com/office/powerpoint/2010/main" val="41282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546" cy="1008856"/>
          </a:xfrm>
        </p:spPr>
        <p:txBody>
          <a:bodyPr/>
          <a:lstStyle/>
          <a:p>
            <a:pPr>
              <a:defRPr/>
            </a:pPr>
            <a:r>
              <a:rPr lang="el-GR" sz="3200" dirty="0" smtClean="0">
                <a:solidFill>
                  <a:srgbClr val="C00000"/>
                </a:solidFill>
              </a:rPr>
              <a:t>Ενσωματωμέν</a:t>
            </a:r>
            <a:r>
              <a:rPr lang="el-GR" sz="3200" dirty="0">
                <a:solidFill>
                  <a:srgbClr val="C00000"/>
                </a:solidFill>
              </a:rPr>
              <a:t>α</a:t>
            </a:r>
            <a:r>
              <a:rPr lang="el-GR" sz="3200" dirty="0" smtClean="0">
                <a:solidFill>
                  <a:srgbClr val="C00000"/>
                </a:solidFill>
              </a:rPr>
              <a:t> (</a:t>
            </a:r>
            <a:r>
              <a:rPr lang="en-US" sz="3200" dirty="0" smtClean="0">
                <a:solidFill>
                  <a:srgbClr val="C00000"/>
                </a:solidFill>
              </a:rPr>
              <a:t>built-in) </a:t>
            </a:r>
            <a:r>
              <a:rPr lang="el-GR" sz="3200" dirty="0" smtClean="0">
                <a:solidFill>
                  <a:srgbClr val="C00000"/>
                </a:solidFill>
              </a:rPr>
              <a:t>αρθρώματα («βιβλιοθήκες») </a:t>
            </a:r>
            <a:br>
              <a:rPr lang="el-GR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random</a:t>
            </a:r>
            <a:r>
              <a:rPr lang="en-US" sz="3200" dirty="0" smtClean="0">
                <a:solidFill>
                  <a:srgbClr val="C00000"/>
                </a:solidFill>
              </a:rPr>
              <a:t>, math</a:t>
            </a:r>
            <a:endParaRPr lang="el-GR" sz="32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184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n-US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n-US" altLang="el-GR" sz="2800" b="1" dirty="0" smtClean="0"/>
              <a:t>random</a:t>
            </a:r>
            <a:r>
              <a:rPr lang="en-US" altLang="el-GR" sz="2800" dirty="0" smtClean="0"/>
              <a:t> </a:t>
            </a:r>
            <a:r>
              <a:rPr lang="en-US" altLang="el-GR" sz="2800" dirty="0" smtClean="0">
                <a:sym typeface="Wingdings" panose="05000000000000000000" pitchFamily="2" charset="2"/>
              </a:rPr>
              <a:t> </a:t>
            </a:r>
            <a:r>
              <a:rPr lang="el-GR" altLang="el-GR" sz="2800" dirty="0" smtClean="0">
                <a:sym typeface="Wingdings" panose="05000000000000000000" pitchFamily="2" charset="2"/>
              </a:rPr>
              <a:t>διαχείριση </a:t>
            </a:r>
            <a:r>
              <a:rPr lang="el-GR" altLang="el-GR" sz="2800" dirty="0" err="1" smtClean="0">
                <a:sym typeface="Wingdings" panose="05000000000000000000" pitchFamily="2" charset="2"/>
              </a:rPr>
              <a:t>ψευδοτυχαίων</a:t>
            </a:r>
            <a:r>
              <a:rPr lang="el-GR" altLang="el-GR" sz="2800" dirty="0" smtClean="0">
                <a:sym typeface="Wingdings" panose="05000000000000000000" pitchFamily="2" charset="2"/>
              </a:rPr>
              <a:t> ακεραίων</a:t>
            </a:r>
            <a:endParaRPr lang="en-US" altLang="el-GR" sz="2800" dirty="0"/>
          </a:p>
          <a:p>
            <a:r>
              <a:rPr lang="en-GB" sz="2800" b="1" dirty="0">
                <a:hlinkClick r:id="rId2"/>
              </a:rPr>
              <a:t>https://docs.python.org/3/library/random.html</a:t>
            </a:r>
            <a:endParaRPr lang="el-GR" sz="2800" b="1" dirty="0"/>
          </a:p>
          <a:p>
            <a:pPr>
              <a:lnSpc>
                <a:spcPct val="100000"/>
              </a:lnSpc>
              <a:buSzTx/>
            </a:pP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Εναλλακτικά αναζήτηση</a:t>
            </a:r>
            <a:r>
              <a:rPr lang="en-US" altLang="el-GR" sz="2800" dirty="0" smtClean="0"/>
              <a:t>: </a:t>
            </a:r>
            <a:r>
              <a:rPr lang="en-US" altLang="el-GR" sz="2800" b="1" dirty="0" smtClean="0"/>
              <a:t>python docs random</a:t>
            </a:r>
            <a:r>
              <a:rPr lang="en-US" altLang="el-GR" sz="2800" dirty="0" smtClean="0"/>
              <a:t> 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 smtClean="0"/>
          </a:p>
          <a:p>
            <a:r>
              <a:rPr lang="en-US" altLang="el-GR" sz="2800" b="1" dirty="0" smtClean="0"/>
              <a:t>math</a:t>
            </a:r>
            <a:r>
              <a:rPr lang="en-US" altLang="el-GR" sz="2800" dirty="0" smtClean="0"/>
              <a:t> </a:t>
            </a:r>
            <a:r>
              <a:rPr lang="en-US" altLang="el-GR" sz="2800" dirty="0" smtClean="0">
                <a:sym typeface="Wingdings" panose="05000000000000000000" pitchFamily="2" charset="2"/>
              </a:rPr>
              <a:t> </a:t>
            </a:r>
            <a:r>
              <a:rPr lang="el-GR" altLang="el-GR" sz="2800" dirty="0" smtClean="0">
                <a:sym typeface="Wingdings" panose="05000000000000000000" pitchFamily="2" charset="2"/>
              </a:rPr>
              <a:t>βασικές μαθηματικές συναρτήσεις και σταθερές</a:t>
            </a:r>
            <a:endParaRPr lang="en-US" altLang="el-GR" sz="2800" dirty="0"/>
          </a:p>
          <a:p>
            <a:r>
              <a:rPr lang="en-GB" sz="2800" b="1" dirty="0" smtClean="0">
                <a:hlinkClick r:id="rId3"/>
              </a:rPr>
              <a:t>https</a:t>
            </a:r>
            <a:r>
              <a:rPr lang="en-GB" sz="2800" b="1" dirty="0">
                <a:hlinkClick r:id="rId3"/>
              </a:rPr>
              <a:t>://docs.python.org/3/library/math.html</a:t>
            </a:r>
            <a:endParaRPr lang="el-GR" sz="2800" b="1" dirty="0"/>
          </a:p>
          <a:p>
            <a:endParaRPr lang="el-GR" sz="2800" b="1" dirty="0"/>
          </a:p>
          <a:p>
            <a:pPr>
              <a:lnSpc>
                <a:spcPct val="100000"/>
              </a:lnSpc>
              <a:buSzTx/>
            </a:pPr>
            <a:endParaRPr lang="el-GR" altLang="el-GR" sz="2800" i="1" dirty="0"/>
          </a:p>
        </p:txBody>
      </p:sp>
    </p:spTree>
    <p:extLst>
      <p:ext uri="{BB962C8B-B14F-4D97-AF65-F5344CB8AC3E}">
        <p14:creationId xmlns:p14="http://schemas.microsoft.com/office/powerpoint/2010/main" val="590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23418</TotalTime>
  <Words>288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PowerPoint Presentation</vt:lpstr>
      <vt:lpstr>Python</vt:lpstr>
      <vt:lpstr>Μοντέλο εκτέλεσης</vt:lpstr>
      <vt:lpstr>Αναφορά αντικειμένου &amp; Χώρος Ονομάτων</vt:lpstr>
      <vt:lpstr>Αρθρώματα</vt:lpstr>
      <vt:lpstr>Συνοψίζοντας: Μεταβλητές &amp;Εντολές ανάθεσης</vt:lpstr>
      <vt:lpstr>Python Ιεραρχία κλάσεων</vt:lpstr>
      <vt:lpstr>Αριθμητικοί: int, float</vt:lpstr>
      <vt:lpstr>Ενσωματωμένα (built-in) αρθρώματα («βιβλιοθήκες»)  random, math</vt:lpstr>
      <vt:lpstr>Αλφαριθμητικά (strings)</vt:lpstr>
      <vt:lpstr>Λογικοί (boolean)</vt:lpstr>
      <vt:lpstr>Input</vt:lpstr>
      <vt:lpstr>print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</dc:creator>
  <cp:lastModifiedBy> </cp:lastModifiedBy>
  <cp:revision>2162</cp:revision>
  <dcterms:created xsi:type="dcterms:W3CDTF">1601-01-01T00:00:00Z</dcterms:created>
  <dcterms:modified xsi:type="dcterms:W3CDTF">2017-04-03T13:07:42Z</dcterms:modified>
</cp:coreProperties>
</file>