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0"/>
  </p:notesMasterIdLst>
  <p:handoutMasterIdLst>
    <p:handoutMasterId r:id="rId11"/>
  </p:handoutMasterIdLst>
  <p:sldIdLst>
    <p:sldId id="417" r:id="rId2"/>
    <p:sldId id="456" r:id="rId3"/>
    <p:sldId id="471" r:id="rId4"/>
    <p:sldId id="473" r:id="rId5"/>
    <p:sldId id="479" r:id="rId6"/>
    <p:sldId id="478" r:id="rId7"/>
    <p:sldId id="475" r:id="rId8"/>
    <p:sldId id="477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33CC"/>
    <a:srgbClr val="FF0000"/>
    <a:srgbClr val="00FF00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0" autoAdjust="0"/>
    <p:restoredTop sz="86376" autoAdjust="0"/>
  </p:normalViewPr>
  <p:slideViewPr>
    <p:cSldViewPr>
      <p:cViewPr varScale="1">
        <p:scale>
          <a:sx n="80" d="100"/>
          <a:sy n="80" d="100"/>
        </p:scale>
        <p:origin x="-5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9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7459F71C-1EF1-4D9C-AC1D-C86B075EA1B9}" type="datetimeFigureOut">
              <a:rPr lang="el-GR"/>
              <a:pPr>
                <a:defRPr/>
              </a:pPr>
              <a:t>30/03/2017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cs typeface="+mn-cs"/>
              </a:defRPr>
            </a:lvl1pPr>
          </a:lstStyle>
          <a:p>
            <a:pPr>
              <a:defRPr/>
            </a:pPr>
            <a:fld id="{26281B53-A47F-4407-8377-62D0FB8047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8565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smtClean="0"/>
              <a:t>Click to edit Master text styles</a:t>
            </a:r>
          </a:p>
          <a:p>
            <a:pPr lvl="1"/>
            <a:r>
              <a:rPr lang="el-GR" noProof="0" smtClean="0"/>
              <a:t>Second level</a:t>
            </a:r>
          </a:p>
          <a:p>
            <a:pPr lvl="2"/>
            <a:r>
              <a:rPr lang="el-GR" noProof="0" smtClean="0"/>
              <a:t>Third level</a:t>
            </a:r>
          </a:p>
          <a:p>
            <a:pPr lvl="3"/>
            <a:r>
              <a:rPr lang="el-GR" noProof="0" smtClean="0"/>
              <a:t>Fourth level</a:t>
            </a:r>
          </a:p>
          <a:p>
            <a:pPr lvl="4"/>
            <a:r>
              <a:rPr lang="el-GR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224A2-6EE9-4EAD-ACAA-D2BA589E412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16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 userDrawn="1"/>
        </p:nvSpPr>
        <p:spPr bwMode="auto">
          <a:xfrm>
            <a:off x="755650" y="260350"/>
            <a:ext cx="37829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l-GR" sz="1200" b="1" dirty="0" smtClean="0">
                <a:cs typeface="+mn-cs"/>
              </a:rPr>
              <a:t>ΑΡΙΣΤΟΤΕΛΕΙΟ</a:t>
            </a:r>
            <a:r>
              <a:rPr lang="el-GR" sz="1200" b="1" baseline="0" dirty="0" smtClean="0">
                <a:cs typeface="+mn-cs"/>
              </a:rPr>
              <a:t> ΠΑΝΕΠΙΣΤΗΜΙΟ ΘΕΣΣΑΛΟΝΙΚΗΣ</a:t>
            </a:r>
            <a:endParaRPr lang="en-US" sz="1200" b="1" dirty="0" smtClean="0">
              <a:cs typeface="+mn-cs"/>
            </a:endParaRPr>
          </a:p>
        </p:txBody>
      </p:sp>
      <p:pic>
        <p:nvPicPr>
          <p:cNvPr id="5" name="Picture 45" descr="A.U.Th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58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C37A-8F6C-4495-939C-98DE6657E8F4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4B834-F3FA-4677-85B9-FB58E4872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7DF2-E9F3-44FB-B17C-2163CDDF0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1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5E44-1F0F-4D24-8142-A980781D73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6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08912" cy="7920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208912" cy="51845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A16E-BFCA-4869-A657-8A82A32864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78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AE8FF-DD87-42CC-9CFB-1BA920FC7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52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F1F7-C3BB-4516-B80F-405217666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5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638F-680C-4DDB-813A-C45565EDA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B78C-B469-41C7-928F-5BC6FBC3C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2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59D2A-504E-4E0A-B9A2-BA0319844A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3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9C16F-04BF-4737-A499-34B0702A6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75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E210E-FE7B-48B9-B342-E4942194F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6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text styles</a:t>
            </a:r>
          </a:p>
          <a:p>
            <a:pPr lvl="1"/>
            <a:r>
              <a:rPr lang="en-US" altLang="el-GR" smtClean="0"/>
              <a:t>Second level</a:t>
            </a:r>
          </a:p>
          <a:p>
            <a:pPr lvl="2"/>
            <a:r>
              <a:rPr lang="en-US" altLang="el-GR" smtClean="0"/>
              <a:t>Third level</a:t>
            </a:r>
          </a:p>
          <a:p>
            <a:pPr lvl="3"/>
            <a:r>
              <a:rPr lang="en-US" altLang="el-GR" smtClean="0"/>
              <a:t>Fourth level</a:t>
            </a:r>
          </a:p>
          <a:p>
            <a:pPr lvl="4"/>
            <a:r>
              <a:rPr lang="en-US" altLang="el-GR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8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EE41837E-6BFC-4F61-AE92-375073D4C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12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468313" y="6524625"/>
            <a:ext cx="85677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l-GR" sz="1000" b="1" dirty="0" smtClean="0">
                <a:cs typeface="+mn-cs"/>
              </a:rPr>
              <a:t>Εισαγωγή</a:t>
            </a:r>
            <a:r>
              <a:rPr lang="el-GR" sz="1000" b="1" baseline="0" dirty="0" smtClean="0">
                <a:cs typeface="+mn-cs"/>
              </a:rPr>
              <a:t> στον Προγραμματισμό με </a:t>
            </a:r>
            <a:r>
              <a:rPr lang="en-US" sz="1000" b="1" baseline="0" dirty="0" smtClean="0">
                <a:cs typeface="+mn-cs"/>
              </a:rPr>
              <a:t>Python, </a:t>
            </a:r>
            <a:r>
              <a:rPr lang="el-GR" sz="1000" b="1" baseline="0" dirty="0" smtClean="0">
                <a:cs typeface="+mn-cs"/>
              </a:rPr>
              <a:t>ΑΠΘ</a:t>
            </a:r>
            <a:endParaRPr lang="en-US" sz="1000" b="1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323850" y="1268413"/>
            <a:ext cx="8208963" cy="338472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l-GR" altLang="el-GR" sz="2800" b="1" dirty="0"/>
              <a:t>Εισαγωγή στον Προγραμματισμό με </a:t>
            </a:r>
            <a:r>
              <a:rPr lang="en-US" altLang="el-GR" sz="2800" b="1" dirty="0"/>
              <a:t>Python </a:t>
            </a:r>
            <a:r>
              <a:rPr lang="en-US" altLang="el-GR" sz="2800" dirty="0" smtClean="0"/>
              <a:t>	</a:t>
            </a:r>
            <a:r>
              <a:rPr lang="el-GR" altLang="el-GR" sz="2800" dirty="0" smtClean="0"/>
              <a:t/>
            </a:r>
            <a:br>
              <a:rPr lang="el-GR" altLang="el-GR" sz="2800" dirty="0" smtClean="0"/>
            </a:br>
            <a:r>
              <a:rPr lang="el-GR" altLang="el-GR" sz="2800" dirty="0"/>
              <a:t/>
            </a:r>
            <a:br>
              <a:rPr lang="el-GR" altLang="el-GR" sz="2800" dirty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n-US" altLang="el-GR" sz="2800" dirty="0"/>
              <a:t/>
            </a:r>
            <a:br>
              <a:rPr lang="en-US" altLang="el-GR" sz="2800" dirty="0"/>
            </a:br>
            <a:r>
              <a:rPr lang="en-US" altLang="el-GR" sz="2800" dirty="0" smtClean="0"/>
              <a:t/>
            </a:r>
            <a:br>
              <a:rPr lang="en-US" altLang="el-GR" sz="2800" dirty="0" smtClean="0"/>
            </a:br>
            <a:r>
              <a:rPr lang="el-GR" altLang="el-GR" sz="2800" dirty="0"/>
              <a:t>Εβδομάδα 2: </a:t>
            </a:r>
            <a:r>
              <a:rPr lang="el-GR" sz="2800" b="1" dirty="0"/>
              <a:t>Έλεγχος ροής προγράμματος</a:t>
            </a:r>
            <a:endParaRPr lang="el-GR" altLang="el-G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Επανάληψη </a:t>
            </a:r>
            <a:r>
              <a:rPr lang="en-US" dirty="0" smtClean="0">
                <a:solidFill>
                  <a:srgbClr val="C00000"/>
                </a:solidFill>
              </a:rPr>
              <a:t>while</a:t>
            </a:r>
            <a:r>
              <a:rPr lang="el-GR" dirty="0" smtClean="0">
                <a:solidFill>
                  <a:srgbClr val="C00000"/>
                </a:solidFill>
              </a:rPr>
              <a:t>..</a:t>
            </a:r>
            <a:r>
              <a:rPr lang="en-US" dirty="0" smtClean="0">
                <a:solidFill>
                  <a:srgbClr val="C00000"/>
                </a:solidFill>
              </a:rPr>
              <a:t>else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784530" cy="53283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endParaRPr lang="el-GR" altLang="el-GR" sz="2800" i="1" dirty="0"/>
          </a:p>
          <a:p>
            <a:pPr>
              <a:lnSpc>
                <a:spcPct val="100000"/>
              </a:lnSpc>
              <a:buSzTx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l-GR" sz="2800" smtClean="0"/>
              <a:t>Μπλοκ εντολών </a:t>
            </a:r>
            <a:endParaRPr lang="en-US" sz="2800" dirty="0" smtClean="0"/>
          </a:p>
          <a:p>
            <a:pPr lvl="2"/>
            <a:endParaRPr lang="el-GR" dirty="0" smtClean="0"/>
          </a:p>
          <a:p>
            <a:r>
              <a:rPr lang="el-GR" sz="2800" dirty="0" smtClean="0"/>
              <a:t>Στοίχιση (</a:t>
            </a:r>
            <a:r>
              <a:rPr lang="en-GB" sz="2800" dirty="0" smtClean="0"/>
              <a:t>Indentation</a:t>
            </a:r>
            <a:r>
              <a:rPr lang="el-GR" sz="2800" dirty="0" smtClean="0"/>
              <a:t>)</a:t>
            </a:r>
            <a:endParaRPr lang="en-GB" sz="2800" dirty="0"/>
          </a:p>
          <a:p>
            <a:pPr>
              <a:lnSpc>
                <a:spcPct val="100000"/>
              </a:lnSpc>
              <a:buSzTx/>
            </a:pPr>
            <a:endParaRPr lang="el-GR" altLang="el-GR" sz="2800" dirty="0"/>
          </a:p>
          <a:p>
            <a:r>
              <a:rPr lang="el-GR" altLang="el-GR" sz="2800" dirty="0"/>
              <a:t>Συνθήκες και τελεστές σύγκρισης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0384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Επιλογή </a:t>
            </a:r>
            <a:r>
              <a:rPr lang="en-US" dirty="0" err="1" smtClean="0">
                <a:solidFill>
                  <a:srgbClr val="C00000"/>
                </a:solidFill>
              </a:rPr>
              <a:t>if..elif..else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49" y="4149080"/>
            <a:ext cx="8890099" cy="2376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Έλεγχος συνθηκών &amp; Διάκριση καταστάσεων </a:t>
            </a:r>
          </a:p>
          <a:p>
            <a:pPr>
              <a:lnSpc>
                <a:spcPct val="100000"/>
              </a:lnSpc>
              <a:buSzTx/>
            </a:pPr>
            <a:r>
              <a:rPr lang="el-GR" altLang="el-GR" sz="2800" dirty="0" smtClean="0"/>
              <a:t>Εκφράσεις </a:t>
            </a:r>
            <a:r>
              <a:rPr lang="el-GR" altLang="el-GR" sz="2800" dirty="0"/>
              <a:t>υπό-συνθήκη (</a:t>
            </a:r>
            <a:r>
              <a:rPr lang="en-US" altLang="el-GR" sz="2800" dirty="0"/>
              <a:t>conditional expressions)</a:t>
            </a:r>
          </a:p>
          <a:p>
            <a:pPr>
              <a:lnSpc>
                <a:spcPct val="100000"/>
              </a:lnSpc>
              <a:buSzTx/>
            </a:pPr>
            <a:endParaRPr lang="el-GR" altLang="el-GR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052736"/>
            <a:ext cx="2971180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4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9036050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Εκφράσεις υπό συνθήκη (</a:t>
            </a:r>
            <a:r>
              <a:rPr lang="en-US" dirty="0" smtClean="0">
                <a:solidFill>
                  <a:srgbClr val="C00000"/>
                </a:solidFill>
              </a:rPr>
              <a:t>Conditional expressions) 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9036050" cy="5328369"/>
          </a:xfrm>
        </p:spPr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buSzTx/>
              <a:buNone/>
            </a:pPr>
            <a:r>
              <a:rPr lang="en-GB" sz="2800" dirty="0" smtClean="0"/>
              <a:t>«</a:t>
            </a:r>
            <a:r>
              <a:rPr lang="el-GR" sz="2800" dirty="0" smtClean="0"/>
              <a:t>&lt;</a:t>
            </a:r>
            <a:r>
              <a:rPr lang="en-GB" sz="2800" dirty="0" err="1" smtClean="0"/>
              <a:t>True_expression</a:t>
            </a:r>
            <a:r>
              <a:rPr lang="el-GR" sz="2800" dirty="0" smtClean="0"/>
              <a:t>&gt;</a:t>
            </a:r>
            <a:r>
              <a:rPr lang="en-GB" sz="2800" dirty="0" smtClean="0"/>
              <a:t> </a:t>
            </a:r>
            <a:r>
              <a:rPr lang="el-GR" sz="2800" dirty="0" smtClean="0"/>
              <a:t> </a:t>
            </a:r>
            <a:r>
              <a:rPr lang="en-GB" sz="2800" b="1" dirty="0" smtClean="0"/>
              <a:t>if </a:t>
            </a:r>
            <a:r>
              <a:rPr lang="en-US" sz="2800" b="1" dirty="0"/>
              <a:t>c</a:t>
            </a:r>
            <a:r>
              <a:rPr lang="en-GB" sz="2800" b="1" dirty="0" err="1" smtClean="0"/>
              <a:t>ondition</a:t>
            </a:r>
            <a:r>
              <a:rPr lang="en-GB" sz="2800" b="1" dirty="0" smtClean="0"/>
              <a:t> </a:t>
            </a:r>
            <a:r>
              <a:rPr lang="en-GB" sz="2800" b="1" dirty="0"/>
              <a:t>else</a:t>
            </a:r>
            <a:r>
              <a:rPr lang="en-GB" sz="2800" dirty="0"/>
              <a:t> </a:t>
            </a:r>
            <a:r>
              <a:rPr lang="en-GB" sz="2800" dirty="0" smtClean="0"/>
              <a:t>&lt;</a:t>
            </a:r>
            <a:r>
              <a:rPr lang="en-GB" sz="2800" dirty="0" err="1" smtClean="0"/>
              <a:t>False_expression</a:t>
            </a:r>
            <a:r>
              <a:rPr lang="en-GB" sz="2800" dirty="0" smtClean="0"/>
              <a:t>&gt;“</a:t>
            </a:r>
          </a:p>
          <a:p>
            <a:pPr marL="114300" indent="0">
              <a:lnSpc>
                <a:spcPct val="100000"/>
              </a:lnSpc>
              <a:buSzTx/>
              <a:buNone/>
            </a:pPr>
            <a:endParaRPr lang="en-GB" altLang="el-GR" sz="2800" dirty="0"/>
          </a:p>
          <a:p>
            <a:pPr marL="114300" indent="0">
              <a:lnSpc>
                <a:spcPct val="100000"/>
              </a:lnSpc>
              <a:buSzTx/>
              <a:buNone/>
            </a:pPr>
            <a:endParaRPr lang="el-GR" altLang="el-GR" sz="2800" dirty="0" smtClean="0"/>
          </a:p>
          <a:p>
            <a:pPr marL="114300" indent="0">
              <a:lnSpc>
                <a:spcPct val="100000"/>
              </a:lnSpc>
              <a:buSzTx/>
              <a:buNone/>
            </a:pPr>
            <a:r>
              <a:rPr lang="en-US" altLang="el-GR" sz="2800" dirty="0" smtClean="0"/>
              <a:t> </a:t>
            </a:r>
            <a:endParaRPr lang="el-GR" altLang="el-GR" sz="2800" dirty="0"/>
          </a:p>
          <a:p>
            <a:pPr marL="114300" indent="0">
              <a:lnSpc>
                <a:spcPct val="100000"/>
              </a:lnSpc>
              <a:buSzTx/>
              <a:buNone/>
            </a:pPr>
            <a:endParaRPr lang="el-GR" altLang="el-G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52213"/>
            <a:ext cx="3096344" cy="1860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437112"/>
            <a:ext cx="3101073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935678" y="2704439"/>
            <a:ext cx="3140376" cy="973407"/>
            <a:chOff x="1935678" y="2704439"/>
            <a:chExt cx="3140376" cy="97340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111" y="2704439"/>
              <a:ext cx="746943" cy="7469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3"/>
            <p:cNvSpPr/>
            <p:nvPr/>
          </p:nvSpPr>
          <p:spPr>
            <a:xfrm>
              <a:off x="1935678" y="3265714"/>
              <a:ext cx="2434441" cy="412132"/>
            </a:xfrm>
            <a:custGeom>
              <a:avLst/>
              <a:gdLst>
                <a:gd name="connsiteX0" fmla="*/ 0 w 2434441"/>
                <a:gd name="connsiteY0" fmla="*/ 320634 h 412132"/>
                <a:gd name="connsiteX1" fmla="*/ 1472540 w 2434441"/>
                <a:gd name="connsiteY1" fmla="*/ 391886 h 412132"/>
                <a:gd name="connsiteX2" fmla="*/ 2434441 w 2434441"/>
                <a:gd name="connsiteY2" fmla="*/ 0 h 41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441" h="412132">
                  <a:moveTo>
                    <a:pt x="0" y="320634"/>
                  </a:moveTo>
                  <a:cubicBezTo>
                    <a:pt x="533400" y="382979"/>
                    <a:pt x="1066800" y="445325"/>
                    <a:pt x="1472540" y="391886"/>
                  </a:cubicBezTo>
                  <a:cubicBezTo>
                    <a:pt x="1878280" y="338447"/>
                    <a:pt x="2156360" y="169223"/>
                    <a:pt x="2434441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16925" y="4725144"/>
            <a:ext cx="3332359" cy="1208597"/>
            <a:chOff x="1816925" y="4725144"/>
            <a:chExt cx="3332359" cy="120859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111" y="4725144"/>
              <a:ext cx="820173" cy="7469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"/>
            <p:cNvSpPr/>
            <p:nvPr/>
          </p:nvSpPr>
          <p:spPr>
            <a:xfrm>
              <a:off x="1816925" y="5343896"/>
              <a:ext cx="2576945" cy="589845"/>
            </a:xfrm>
            <a:custGeom>
              <a:avLst/>
              <a:gdLst>
                <a:gd name="connsiteX0" fmla="*/ 0 w 2576945"/>
                <a:gd name="connsiteY0" fmla="*/ 546265 h 589845"/>
                <a:gd name="connsiteX1" fmla="*/ 1805049 w 2576945"/>
                <a:gd name="connsiteY1" fmla="*/ 534390 h 589845"/>
                <a:gd name="connsiteX2" fmla="*/ 2576945 w 2576945"/>
                <a:gd name="connsiteY2" fmla="*/ 0 h 589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6945" h="589845">
                  <a:moveTo>
                    <a:pt x="0" y="546265"/>
                  </a:moveTo>
                  <a:cubicBezTo>
                    <a:pt x="687779" y="585849"/>
                    <a:pt x="1375558" y="625434"/>
                    <a:pt x="1805049" y="534390"/>
                  </a:cubicBezTo>
                  <a:cubicBezTo>
                    <a:pt x="2234540" y="443346"/>
                    <a:pt x="2405742" y="221673"/>
                    <a:pt x="2576945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920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6984777" cy="1052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771800" y="1340768"/>
            <a:ext cx="1728192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7" name="Group 6"/>
          <p:cNvGrpSpPr/>
          <p:nvPr/>
        </p:nvGrpSpPr>
        <p:grpSpPr>
          <a:xfrm>
            <a:off x="1475656" y="2090057"/>
            <a:ext cx="2181944" cy="2043864"/>
            <a:chOff x="1475656" y="2090057"/>
            <a:chExt cx="2181944" cy="204386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284984"/>
              <a:ext cx="1167288" cy="8489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4"/>
            <p:cNvSpPr/>
            <p:nvPr/>
          </p:nvSpPr>
          <p:spPr>
            <a:xfrm>
              <a:off x="2481943" y="2090057"/>
              <a:ext cx="1175657" cy="1662546"/>
            </a:xfrm>
            <a:custGeom>
              <a:avLst/>
              <a:gdLst>
                <a:gd name="connsiteX0" fmla="*/ 1175657 w 1175657"/>
                <a:gd name="connsiteY0" fmla="*/ 0 h 1662546"/>
                <a:gd name="connsiteX1" fmla="*/ 855023 w 1175657"/>
                <a:gd name="connsiteY1" fmla="*/ 997527 h 1662546"/>
                <a:gd name="connsiteX2" fmla="*/ 0 w 1175657"/>
                <a:gd name="connsiteY2" fmla="*/ 1662546 h 166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5657" h="1662546">
                  <a:moveTo>
                    <a:pt x="1175657" y="0"/>
                  </a:moveTo>
                  <a:cubicBezTo>
                    <a:pt x="1113311" y="360218"/>
                    <a:pt x="1050966" y="720436"/>
                    <a:pt x="855023" y="997527"/>
                  </a:cubicBezTo>
                  <a:cubicBezTo>
                    <a:pt x="659080" y="1274618"/>
                    <a:pt x="329540" y="1468582"/>
                    <a:pt x="0" y="1662546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07950" y="116632"/>
            <a:ext cx="903605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Εκφράσεις υπό συνθήκη (</a:t>
            </a:r>
            <a:r>
              <a:rPr lang="en-US" dirty="0" smtClean="0">
                <a:solidFill>
                  <a:srgbClr val="C00000"/>
                </a:solidFill>
              </a:rPr>
              <a:t>Conditional expressions) </a:t>
            </a:r>
            <a:endParaRPr lang="el-G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9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break, continue, pass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538" cy="53283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Tx/>
            </a:pPr>
            <a:endParaRPr lang="en-US" altLang="el-GR" sz="2800" dirty="0" smtClean="0"/>
          </a:p>
          <a:p>
            <a:pPr>
              <a:lnSpc>
                <a:spcPct val="100000"/>
              </a:lnSpc>
              <a:buSzTx/>
            </a:pPr>
            <a:r>
              <a:rPr lang="en-US" altLang="el-GR" sz="2800" dirty="0" smtClean="0"/>
              <a:t>break – </a:t>
            </a:r>
            <a:r>
              <a:rPr lang="el-GR" altLang="el-GR" sz="2800" dirty="0" smtClean="0"/>
              <a:t>υποχρεωτική έξοδος από βρόχο</a:t>
            </a:r>
          </a:p>
          <a:p>
            <a:pPr>
              <a:lnSpc>
                <a:spcPct val="100000"/>
              </a:lnSpc>
              <a:buSzTx/>
            </a:pPr>
            <a:endParaRPr lang="el-GR" altLang="el-GR" sz="2800" dirty="0"/>
          </a:p>
          <a:p>
            <a:pPr>
              <a:lnSpc>
                <a:spcPct val="100000"/>
              </a:lnSpc>
              <a:buSzTx/>
            </a:pPr>
            <a:r>
              <a:rPr lang="en-US" altLang="el-GR" sz="2800" dirty="0" smtClean="0"/>
              <a:t>continue – </a:t>
            </a:r>
            <a:r>
              <a:rPr lang="el-GR" altLang="el-GR" sz="2800" dirty="0" smtClean="0"/>
              <a:t>επόμενη επανάληψη με παράλειψη ενδιάμεσων εντολών </a:t>
            </a:r>
          </a:p>
          <a:p>
            <a:pPr>
              <a:lnSpc>
                <a:spcPct val="100000"/>
              </a:lnSpc>
              <a:buSzTx/>
            </a:pPr>
            <a:endParaRPr lang="el-GR" altLang="el-GR" sz="2800" dirty="0"/>
          </a:p>
          <a:p>
            <a:pPr>
              <a:lnSpc>
                <a:spcPct val="100000"/>
              </a:lnSpc>
              <a:buSzTx/>
            </a:pPr>
            <a:r>
              <a:rPr lang="en-US" altLang="el-GR" sz="2800" dirty="0"/>
              <a:t>p</a:t>
            </a:r>
            <a:r>
              <a:rPr lang="en-US" altLang="el-GR" sz="2800" dirty="0" smtClean="0"/>
              <a:t>ass – </a:t>
            </a:r>
            <a:r>
              <a:rPr lang="el-GR" altLang="el-GR" sz="2800" dirty="0" smtClean="0"/>
              <a:t>{αντί κώδικα} </a:t>
            </a:r>
            <a:endParaRPr lang="el-GR" altLang="el-GR" sz="2800" dirty="0"/>
          </a:p>
        </p:txBody>
      </p:sp>
    </p:spTree>
    <p:extLst>
      <p:ext uri="{BB962C8B-B14F-4D97-AF65-F5344CB8AC3E}">
        <p14:creationId xmlns:p14="http://schemas.microsoft.com/office/powerpoint/2010/main" val="17015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l-GR" dirty="0" smtClean="0">
                <a:solidFill>
                  <a:srgbClr val="C00000"/>
                </a:solidFill>
              </a:rPr>
              <a:t>Επανάληψη </a:t>
            </a:r>
            <a:r>
              <a:rPr lang="en-US" dirty="0" smtClean="0">
                <a:solidFill>
                  <a:srgbClr val="C00000"/>
                </a:solidFill>
              </a:rPr>
              <a:t>for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950" y="3429000"/>
            <a:ext cx="8784530" cy="1584176"/>
          </a:xfrm>
        </p:spPr>
        <p:txBody>
          <a:bodyPr>
            <a:normAutofit/>
          </a:bodyPr>
          <a:lstStyle/>
          <a:p>
            <a:r>
              <a:rPr lang="en-US" altLang="el-GR" sz="2800" dirty="0" smtClean="0"/>
              <a:t>iterable  </a:t>
            </a:r>
            <a:r>
              <a:rPr lang="en-US" altLang="el-GR" sz="2800" dirty="0">
                <a:sym typeface="Wingdings" pitchFamily="2" charset="2"/>
              </a:rPr>
              <a:t> </a:t>
            </a:r>
            <a:r>
              <a:rPr lang="el-GR" altLang="el-GR" sz="2800" dirty="0">
                <a:sym typeface="Wingdings" pitchFamily="2" charset="2"/>
              </a:rPr>
              <a:t>επαναληπτικό </a:t>
            </a:r>
            <a:r>
              <a:rPr lang="el-GR" altLang="el-GR" sz="2800" dirty="0" smtClean="0">
                <a:sym typeface="Wingdings" pitchFamily="2" charset="2"/>
              </a:rPr>
              <a:t>αντικείμενο</a:t>
            </a:r>
            <a:endParaRPr lang="en-US" altLang="el-GR" sz="2800" dirty="0" smtClean="0">
              <a:sym typeface="Wingdings" pitchFamily="2" charset="2"/>
            </a:endParaRPr>
          </a:p>
          <a:p>
            <a:pPr marL="114300" indent="0">
              <a:buNone/>
            </a:pPr>
            <a:r>
              <a:rPr lang="en-US" altLang="el-GR" sz="2800" dirty="0" smtClean="0">
                <a:sym typeface="Wingdings" pitchFamily="2" charset="2"/>
              </a:rPr>
              <a:t>		</a:t>
            </a:r>
            <a:endParaRPr lang="el-GR" altLang="el-GR" sz="2800" dirty="0">
              <a:sym typeface="Wingdings" pitchFamily="2" charset="2"/>
            </a:endParaRPr>
          </a:p>
          <a:p>
            <a:r>
              <a:rPr lang="en-US" altLang="el-GR" sz="2800" dirty="0" smtClean="0">
                <a:sym typeface="Wingdings" pitchFamily="2" charset="2"/>
              </a:rPr>
              <a:t>iterator </a:t>
            </a:r>
            <a:r>
              <a:rPr lang="en-US" altLang="el-GR" sz="2800" dirty="0">
                <a:sym typeface="Wingdings" pitchFamily="2" charset="2"/>
              </a:rPr>
              <a:t> </a:t>
            </a:r>
            <a:r>
              <a:rPr lang="el-GR" altLang="el-GR" sz="2800" dirty="0">
                <a:sym typeface="Wingdings" pitchFamily="2" charset="2"/>
              </a:rPr>
              <a:t>επαναλήπτης </a:t>
            </a:r>
            <a:endParaRPr lang="en-US" altLang="el-GR" sz="2800" dirty="0" smtClean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011300"/>
            <a:ext cx="44386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7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208963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range()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3528" y="1196975"/>
            <a:ext cx="8568952" cy="5328369"/>
          </a:xfrm>
        </p:spPr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buSzTx/>
              <a:buNone/>
            </a:pPr>
            <a:r>
              <a:rPr lang="en-US" sz="2800" dirty="0" smtClean="0"/>
              <a:t>for </a:t>
            </a:r>
            <a:r>
              <a:rPr lang="en-US" sz="2800" i="1" dirty="0" smtClean="0"/>
              <a:t>iterator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b="1" dirty="0"/>
              <a:t>range</a:t>
            </a:r>
            <a:r>
              <a:rPr lang="en-US" sz="2800" b="1" dirty="0" smtClean="0"/>
              <a:t>(</a:t>
            </a:r>
            <a:r>
              <a:rPr lang="el-GR" sz="2800" i="1" dirty="0" smtClean="0"/>
              <a:t>[</a:t>
            </a:r>
            <a:r>
              <a:rPr lang="en-US" sz="2800" i="1" dirty="0" smtClean="0"/>
              <a:t>start,</a:t>
            </a:r>
            <a:r>
              <a:rPr lang="el-GR" sz="2800" i="1" dirty="0" smtClean="0"/>
              <a:t>]</a:t>
            </a:r>
            <a:r>
              <a:rPr lang="en-US" sz="2800" i="1" dirty="0" smtClean="0"/>
              <a:t> </a:t>
            </a:r>
            <a:r>
              <a:rPr lang="en-US" sz="2800" i="1" dirty="0"/>
              <a:t>end [,step]</a:t>
            </a:r>
            <a:r>
              <a:rPr lang="en-US" sz="2800" b="1" dirty="0"/>
              <a:t>) </a:t>
            </a:r>
            <a:endParaRPr lang="en-US" sz="2800" b="1" dirty="0" smtClean="0"/>
          </a:p>
          <a:p>
            <a:pPr marL="411163" lvl="1" indent="0">
              <a:buNone/>
            </a:pPr>
            <a:r>
              <a:rPr lang="en-US" sz="2800" dirty="0" smtClean="0"/>
              <a:t>block-1 </a:t>
            </a:r>
          </a:p>
          <a:p>
            <a:pPr marL="114300" indent="0">
              <a:buNone/>
            </a:pPr>
            <a:r>
              <a:rPr lang="en-US" sz="2800" dirty="0" smtClean="0"/>
              <a:t>else</a:t>
            </a:r>
            <a:r>
              <a:rPr lang="en-US" sz="2800" dirty="0"/>
              <a:t>: </a:t>
            </a:r>
            <a:endParaRPr lang="en-US" sz="2800" dirty="0" smtClean="0"/>
          </a:p>
          <a:p>
            <a:pPr marL="411163" lvl="1" indent="0">
              <a:buNone/>
            </a:pPr>
            <a:r>
              <a:rPr lang="en-US" sz="2800" dirty="0" smtClean="0"/>
              <a:t>block-2</a:t>
            </a:r>
            <a:endParaRPr lang="el-GR" altLang="el-GR" sz="2800" dirty="0"/>
          </a:p>
          <a:p>
            <a:pPr marL="114300" indent="0">
              <a:lnSpc>
                <a:spcPct val="100000"/>
              </a:lnSpc>
              <a:buSzTx/>
              <a:buNone/>
            </a:pPr>
            <a:endParaRPr lang="el-GR" altLang="el-GR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38026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23326</TotalTime>
  <Words>112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Εισαγωγή στον Προγραμματισμό με Python       Εβδομάδα 2: Έλεγχος ροής προγράμματος</vt:lpstr>
      <vt:lpstr>Επανάληψη while..else</vt:lpstr>
      <vt:lpstr>Επιλογή if..elif..else</vt:lpstr>
      <vt:lpstr>Εκφράσεις υπό συνθήκη (Conditional expressions) </vt:lpstr>
      <vt:lpstr>PowerPoint Presentation</vt:lpstr>
      <vt:lpstr>break, continue, pass</vt:lpstr>
      <vt:lpstr>Επανάληψη for</vt:lpstr>
      <vt:lpstr>range()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</dc:creator>
  <cp:lastModifiedBy> </cp:lastModifiedBy>
  <cp:revision>2170</cp:revision>
  <dcterms:created xsi:type="dcterms:W3CDTF">1601-01-01T00:00:00Z</dcterms:created>
  <dcterms:modified xsi:type="dcterms:W3CDTF">2017-03-30T08:12:10Z</dcterms:modified>
</cp:coreProperties>
</file>