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2"/>
  </p:notesMasterIdLst>
  <p:handoutMasterIdLst>
    <p:handoutMasterId r:id="rId23"/>
  </p:handoutMasterIdLst>
  <p:sldIdLst>
    <p:sldId id="417" r:id="rId2"/>
    <p:sldId id="456" r:id="rId3"/>
    <p:sldId id="483" r:id="rId4"/>
    <p:sldId id="484" r:id="rId5"/>
    <p:sldId id="496" r:id="rId6"/>
    <p:sldId id="486" r:id="rId7"/>
    <p:sldId id="479" r:id="rId8"/>
    <p:sldId id="499" r:id="rId9"/>
    <p:sldId id="480" r:id="rId10"/>
    <p:sldId id="488" r:id="rId11"/>
    <p:sldId id="489" r:id="rId12"/>
    <p:sldId id="497" r:id="rId13"/>
    <p:sldId id="481" r:id="rId14"/>
    <p:sldId id="498" r:id="rId15"/>
    <p:sldId id="482" r:id="rId16"/>
    <p:sldId id="492" r:id="rId17"/>
    <p:sldId id="493" r:id="rId18"/>
    <p:sldId id="490" r:id="rId19"/>
    <p:sldId id="494" r:id="rId20"/>
    <p:sldId id="495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FF"/>
    <a:srgbClr val="3333CC"/>
    <a:srgbClr val="FF0000"/>
    <a:srgbClr val="00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91144" autoAdjust="0"/>
  </p:normalViewPr>
  <p:slideViewPr>
    <p:cSldViewPr>
      <p:cViewPr varScale="1">
        <p:scale>
          <a:sx n="85" d="100"/>
          <a:sy n="85" d="100"/>
        </p:scale>
        <p:origin x="-3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7459F71C-1EF1-4D9C-AC1D-C86B075EA1B9}" type="datetimeFigureOut">
              <a:rPr lang="el-GR"/>
              <a:pPr>
                <a:defRPr/>
              </a:pPr>
              <a:t>04/04/2017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26281B53-A47F-4407-8377-62D0FB8047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856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224A2-6EE9-4EAD-ACAA-D2BA589E412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6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 userDrawn="1"/>
        </p:nvSpPr>
        <p:spPr bwMode="auto">
          <a:xfrm>
            <a:off x="755650" y="260350"/>
            <a:ext cx="3782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l-GR" sz="1200" b="1" dirty="0" smtClean="0">
                <a:cs typeface="+mn-cs"/>
              </a:rPr>
              <a:t>ΑΡΙΣΤΟΤΕΛΕΙΟ</a:t>
            </a:r>
            <a:r>
              <a:rPr lang="el-GR" sz="1200" b="1" baseline="0" dirty="0" smtClean="0">
                <a:cs typeface="+mn-cs"/>
              </a:rPr>
              <a:t> ΠΑΝΕΠΙΣΤΗΜΙΟ ΘΕΣΣΑΛΟΝΙΚΗΣ</a:t>
            </a:r>
            <a:endParaRPr lang="en-US" sz="1200" b="1" dirty="0" smtClean="0">
              <a:cs typeface="+mn-cs"/>
            </a:endParaRPr>
          </a:p>
        </p:txBody>
      </p:sp>
      <p:pic>
        <p:nvPicPr>
          <p:cNvPr id="5" name="Picture 45" descr="A.U.Th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8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C37A-8F6C-4495-939C-98DE6657E8F4}" type="datetime1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B834-F3FA-4677-85B9-FB58E4872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7DF2-E9F3-44FB-B17C-2163CDDF0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5E44-1F0F-4D24-8142-A980781D7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7920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08912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A16E-BFCA-4869-A657-8A82A3286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E8FF-DD87-42CC-9CFB-1BA920FC7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F1F7-C3BB-4516-B80F-405217666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638F-680C-4DDB-813A-C45565EDA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B78C-B469-41C7-928F-5BC6FBC3C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59D2A-504E-4E0A-B9A2-BA0319844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3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C16F-04BF-4737-A499-34B0702A6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210E-FE7B-48B9-B342-E4942194F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8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EE41837E-6BFC-4F61-AE92-375073D4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68313" y="6524625"/>
            <a:ext cx="85677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l-GR" sz="1000" b="1" dirty="0" smtClean="0">
                <a:cs typeface="+mn-cs"/>
              </a:rPr>
              <a:t>Εισαγωγή</a:t>
            </a:r>
            <a:r>
              <a:rPr lang="el-GR" sz="1000" b="1" baseline="0" dirty="0" smtClean="0">
                <a:cs typeface="+mn-cs"/>
              </a:rPr>
              <a:t> στον Προγραμματισμό με </a:t>
            </a:r>
            <a:r>
              <a:rPr lang="en-US" sz="1000" b="1" baseline="0" dirty="0" smtClean="0">
                <a:cs typeface="+mn-cs"/>
              </a:rPr>
              <a:t>Python, </a:t>
            </a:r>
            <a:r>
              <a:rPr lang="el-GR" sz="1000" b="1" baseline="0" dirty="0" smtClean="0">
                <a:cs typeface="+mn-cs"/>
              </a:rPr>
              <a:t>ΑΠΘ</a:t>
            </a:r>
            <a:endParaRPr lang="en-US" sz="1000" b="1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323850" y="1268413"/>
            <a:ext cx="8208963" cy="338472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altLang="el-GR" sz="2800" b="1" dirty="0"/>
              <a:t>Εισαγωγή στον Προγραμματισμό με </a:t>
            </a:r>
            <a:r>
              <a:rPr lang="en-US" altLang="el-GR" sz="2800" b="1" dirty="0"/>
              <a:t>Python </a:t>
            </a:r>
            <a:r>
              <a:rPr lang="en-US" altLang="el-GR" sz="2800" dirty="0" smtClean="0"/>
              <a:t>	</a:t>
            </a: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l-GR" altLang="el-GR" sz="2800" dirty="0"/>
              <a:t/>
            </a:r>
            <a:br>
              <a:rPr lang="el-GR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/>
              <a:t/>
            </a:r>
            <a:br>
              <a:rPr lang="en-US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l-GR" altLang="el-GR" sz="2800" dirty="0"/>
              <a:t>Εβδομάδα </a:t>
            </a:r>
            <a:r>
              <a:rPr lang="en-US" altLang="el-GR" sz="2800" dirty="0" smtClean="0"/>
              <a:t>3</a:t>
            </a:r>
            <a:r>
              <a:rPr lang="el-GR" altLang="el-GR" sz="2800" dirty="0" smtClean="0"/>
              <a:t>: </a:t>
            </a:r>
            <a:r>
              <a:rPr lang="el-GR" sz="2800" b="1" dirty="0" smtClean="0"/>
              <a:t>Λίστα</a:t>
            </a:r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altLang="el-GR" dirty="0" smtClean="0">
                <a:solidFill>
                  <a:srgbClr val="C00000"/>
                </a:solidFill>
              </a:rPr>
              <a:t>Ανάθεση </a:t>
            </a:r>
            <a:r>
              <a:rPr lang="el-GR" altLang="el-GR" dirty="0">
                <a:solidFill>
                  <a:srgbClr val="C00000"/>
                </a:solidFill>
              </a:rPr>
              <a:t>τιμών με </a:t>
            </a:r>
            <a:r>
              <a:rPr lang="el-GR" altLang="el-GR" dirty="0" smtClean="0">
                <a:solidFill>
                  <a:srgbClr val="C00000"/>
                </a:solidFill>
              </a:rPr>
              <a:t>τομή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08721"/>
            <a:ext cx="8784530" cy="5616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n-US" altLang="el-GR" sz="2800" dirty="0"/>
          </a:p>
          <a:p>
            <a:r>
              <a:rPr lang="en-US" altLang="el-GR" sz="2800" dirty="0" smtClean="0"/>
              <a:t>1) </a:t>
            </a:r>
            <a:r>
              <a:rPr lang="el-GR" altLang="el-GR" sz="2800" dirty="0" smtClean="0"/>
              <a:t>Αντικατάσταση τιμών </a:t>
            </a:r>
            <a:endParaRPr lang="en-US" sz="2800" dirty="0" smtClean="0"/>
          </a:p>
          <a:p>
            <a:endParaRPr lang="en-US" altLang="el-GR" sz="2800" dirty="0"/>
          </a:p>
          <a:p>
            <a:r>
              <a:rPr lang="en-US" altLang="el-GR" sz="2800" dirty="0" smtClean="0"/>
              <a:t>2) </a:t>
            </a:r>
            <a:r>
              <a:rPr lang="el-GR" altLang="el-GR" sz="2800" dirty="0"/>
              <a:t>Αντικατάσταση τιμών </a:t>
            </a:r>
            <a:r>
              <a:rPr lang="el-GR" altLang="el-GR" sz="2800" dirty="0" smtClean="0"/>
              <a:t>και ταυτόχρονη εισαγωγή νέων </a:t>
            </a:r>
          </a:p>
          <a:p>
            <a:endParaRPr lang="en-US" altLang="el-GR" sz="2800" dirty="0" smtClean="0"/>
          </a:p>
          <a:p>
            <a:r>
              <a:rPr lang="en-US" altLang="el-GR" sz="2800" dirty="0" smtClean="0"/>
              <a:t>3) </a:t>
            </a:r>
            <a:r>
              <a:rPr lang="el-GR" altLang="el-GR" sz="2800" dirty="0"/>
              <a:t>Αντικατάσταση τιμών και ταυτόχρονη </a:t>
            </a:r>
            <a:r>
              <a:rPr lang="el-GR" altLang="el-GR" sz="2800" dirty="0" smtClean="0"/>
              <a:t>διαγραφή  </a:t>
            </a:r>
            <a:endParaRPr lang="el-GR" altLang="el-GR" sz="2800" dirty="0"/>
          </a:p>
          <a:p>
            <a:endParaRPr lang="en-US" altLang="el-GR" sz="2800" dirty="0" smtClean="0"/>
          </a:p>
          <a:p>
            <a:r>
              <a:rPr lang="en-US" altLang="el-GR" sz="2800" dirty="0" smtClean="0"/>
              <a:t>4) </a:t>
            </a:r>
            <a:r>
              <a:rPr lang="el-GR" sz="2800" dirty="0" smtClean="0"/>
              <a:t>Διαγραφή μόνον </a:t>
            </a:r>
          </a:p>
          <a:p>
            <a:endParaRPr lang="en-US" altLang="el-GR" sz="2800" dirty="0" smtClean="0"/>
          </a:p>
          <a:p>
            <a:r>
              <a:rPr lang="en-US" altLang="el-GR" sz="2800" dirty="0" smtClean="0"/>
              <a:t>5) </a:t>
            </a:r>
            <a:r>
              <a:rPr lang="el-GR" sz="2800" dirty="0" smtClean="0"/>
              <a:t>Εισαγωγή μόνον νέων τιμών </a:t>
            </a:r>
          </a:p>
        </p:txBody>
      </p:sp>
    </p:spTree>
    <p:extLst>
      <p:ext uri="{BB962C8B-B14F-4D97-AF65-F5344CB8AC3E}">
        <p14:creationId xmlns:p14="http://schemas.microsoft.com/office/powerpoint/2010/main" val="11516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Λίστα λιστών						1/2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80729"/>
            <a:ext cx="8928546" cy="5544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dirty="0" smtClean="0"/>
              <a:t>Όταν </a:t>
            </a:r>
            <a:r>
              <a:rPr lang="el-GR" dirty="0" smtClean="0"/>
              <a:t>τα στοιχεία της Λίστας περιέκτη είναι και αυτά λίστες (</a:t>
            </a:r>
            <a:r>
              <a:rPr lang="el-GR" dirty="0" err="1" smtClean="0"/>
              <a:t>υπο</a:t>
            </a:r>
            <a:r>
              <a:rPr lang="el-GR" dirty="0" smtClean="0"/>
              <a:t>-λίστες)</a:t>
            </a:r>
          </a:p>
          <a:p>
            <a:pPr>
              <a:lnSpc>
                <a:spcPct val="100000"/>
              </a:lnSpc>
              <a:buSzTx/>
            </a:pPr>
            <a:r>
              <a:rPr lang="el-GR" dirty="0" smtClean="0"/>
              <a:t>Μια Λίστα λιστών θα μπορούσε να είναι: </a:t>
            </a:r>
            <a:endParaRPr lang="el-GR" dirty="0"/>
          </a:p>
          <a:p>
            <a:pPr>
              <a:lnSpc>
                <a:spcPct val="100000"/>
              </a:lnSpc>
              <a:buSzTx/>
            </a:pPr>
            <a:r>
              <a:rPr lang="el-GR" altLang="el-GR" dirty="0" smtClean="0"/>
              <a:t>1) </a:t>
            </a:r>
            <a:r>
              <a:rPr lang="en-US" altLang="el-GR" dirty="0" smtClean="0"/>
              <a:t>“</a:t>
            </a:r>
            <a:r>
              <a:rPr lang="el-GR" altLang="el-GR" b="1" dirty="0" smtClean="0">
                <a:solidFill>
                  <a:srgbClr val="C00000"/>
                </a:solidFill>
              </a:rPr>
              <a:t>Τετραγωνικής</a:t>
            </a:r>
            <a:r>
              <a:rPr lang="en-US" altLang="el-GR" dirty="0" smtClean="0"/>
              <a:t>”</a:t>
            </a:r>
            <a:r>
              <a:rPr lang="el-GR" altLang="el-GR" dirty="0" smtClean="0"/>
              <a:t> μορφής</a:t>
            </a:r>
            <a:r>
              <a:rPr lang="en-US" dirty="0" smtClean="0"/>
              <a:t>: </a:t>
            </a:r>
            <a:r>
              <a:rPr lang="el-GR" b="1" dirty="0" smtClean="0"/>
              <a:t>Ν </a:t>
            </a:r>
            <a:r>
              <a:rPr lang="en-US" b="1" dirty="0" smtClean="0"/>
              <a:t>x</a:t>
            </a:r>
            <a:r>
              <a:rPr lang="el-GR" b="1" dirty="0" smtClean="0"/>
              <a:t> Ν </a:t>
            </a:r>
            <a:r>
              <a:rPr lang="el-GR" dirty="0" smtClean="0"/>
              <a:t>(υπολίστες Χ στοιχεία)</a:t>
            </a:r>
          </a:p>
          <a:p>
            <a:pPr>
              <a:lnSpc>
                <a:spcPct val="100000"/>
              </a:lnSpc>
              <a:buSzTx/>
            </a:pPr>
            <a:endParaRPr lang="el-GR" altLang="el-GR" dirty="0"/>
          </a:p>
          <a:p>
            <a:pPr>
              <a:lnSpc>
                <a:spcPct val="100000"/>
              </a:lnSpc>
              <a:buSzTx/>
            </a:pPr>
            <a:endParaRPr lang="el-GR" alt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3" y="3140968"/>
            <a:ext cx="5223875" cy="181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67543" y="3965443"/>
            <a:ext cx="7459278" cy="449957"/>
            <a:chOff x="1567543" y="4168891"/>
            <a:chExt cx="7459278" cy="44995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168891"/>
              <a:ext cx="5822973" cy="4499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1567543" y="4251366"/>
              <a:ext cx="1876301" cy="142504"/>
            </a:xfrm>
            <a:custGeom>
              <a:avLst/>
              <a:gdLst>
                <a:gd name="connsiteX0" fmla="*/ 0 w 1876301"/>
                <a:gd name="connsiteY0" fmla="*/ 0 h 142504"/>
                <a:gd name="connsiteX1" fmla="*/ 890649 w 1876301"/>
                <a:gd name="connsiteY1" fmla="*/ 95003 h 142504"/>
                <a:gd name="connsiteX2" fmla="*/ 1876301 w 1876301"/>
                <a:gd name="connsiteY2" fmla="*/ 142504 h 14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301" h="142504">
                  <a:moveTo>
                    <a:pt x="0" y="0"/>
                  </a:moveTo>
                  <a:cubicBezTo>
                    <a:pt x="288966" y="35626"/>
                    <a:pt x="577932" y="71252"/>
                    <a:pt x="890649" y="95003"/>
                  </a:cubicBezTo>
                  <a:cubicBezTo>
                    <a:pt x="1203366" y="118754"/>
                    <a:pt x="1539833" y="130629"/>
                    <a:pt x="1876301" y="14250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71304" y="4784188"/>
            <a:ext cx="4023190" cy="1465700"/>
            <a:chOff x="1971304" y="4987636"/>
            <a:chExt cx="4023190" cy="1465700"/>
          </a:xfrm>
        </p:grpSpPr>
        <p:sp>
          <p:nvSpPr>
            <p:cNvPr id="5" name="Freeform 4"/>
            <p:cNvSpPr/>
            <p:nvPr/>
          </p:nvSpPr>
          <p:spPr>
            <a:xfrm>
              <a:off x="1971304" y="4987636"/>
              <a:ext cx="1508166" cy="443459"/>
            </a:xfrm>
            <a:custGeom>
              <a:avLst/>
              <a:gdLst>
                <a:gd name="connsiteX0" fmla="*/ 0 w 1508166"/>
                <a:gd name="connsiteY0" fmla="*/ 0 h 443459"/>
                <a:gd name="connsiteX1" fmla="*/ 475013 w 1508166"/>
                <a:gd name="connsiteY1" fmla="*/ 380011 h 443459"/>
                <a:gd name="connsiteX2" fmla="*/ 1508166 w 1508166"/>
                <a:gd name="connsiteY2" fmla="*/ 439387 h 44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66" h="443459">
                  <a:moveTo>
                    <a:pt x="0" y="0"/>
                  </a:moveTo>
                  <a:cubicBezTo>
                    <a:pt x="111826" y="153390"/>
                    <a:pt x="223652" y="306780"/>
                    <a:pt x="475013" y="380011"/>
                  </a:cubicBezTo>
                  <a:cubicBezTo>
                    <a:pt x="726374" y="453242"/>
                    <a:pt x="1117270" y="446314"/>
                    <a:pt x="1508166" y="439387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987636"/>
              <a:ext cx="2358598" cy="1465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80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Λίστα λιστών						2/2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80729"/>
            <a:ext cx="8928546" cy="5544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dirty="0" smtClean="0"/>
              <a:t>2) </a:t>
            </a:r>
            <a:r>
              <a:rPr lang="en-US" altLang="el-GR" dirty="0" smtClean="0"/>
              <a:t>“</a:t>
            </a:r>
            <a:r>
              <a:rPr lang="el-GR" altLang="el-GR" b="1" dirty="0" smtClean="0"/>
              <a:t>Ορθογώνιας</a:t>
            </a:r>
            <a:r>
              <a:rPr lang="en-US" altLang="el-GR" dirty="0" smtClean="0"/>
              <a:t>”</a:t>
            </a:r>
            <a:r>
              <a:rPr lang="el-GR" altLang="el-GR" dirty="0" smtClean="0"/>
              <a:t> μορφής: </a:t>
            </a:r>
            <a:r>
              <a:rPr lang="en-US" b="1" dirty="0" smtClean="0"/>
              <a:t>N x M</a:t>
            </a:r>
          </a:p>
          <a:p>
            <a:pPr>
              <a:lnSpc>
                <a:spcPct val="100000"/>
              </a:lnSpc>
              <a:buSzTx/>
            </a:pPr>
            <a:endParaRPr lang="el-GR" altLang="el-GR" dirty="0" smtClean="0"/>
          </a:p>
          <a:p>
            <a:pPr>
              <a:lnSpc>
                <a:spcPct val="100000"/>
              </a:lnSpc>
              <a:buSzTx/>
            </a:pPr>
            <a:endParaRPr lang="el-GR" altLang="el-GR" dirty="0"/>
          </a:p>
          <a:p>
            <a:pPr>
              <a:lnSpc>
                <a:spcPct val="100000"/>
              </a:lnSpc>
              <a:buSzTx/>
            </a:pPr>
            <a:endParaRPr lang="el-GR" altLang="el-GR" dirty="0" smtClean="0"/>
          </a:p>
          <a:p>
            <a:pPr>
              <a:lnSpc>
                <a:spcPct val="100000"/>
              </a:lnSpc>
              <a:buSzTx/>
            </a:pPr>
            <a:endParaRPr lang="el-GR" altLang="el-GR" dirty="0"/>
          </a:p>
          <a:p>
            <a:pPr>
              <a:lnSpc>
                <a:spcPct val="100000"/>
              </a:lnSpc>
              <a:buSzTx/>
            </a:pPr>
            <a:endParaRPr lang="el-GR" altLang="el-GR" dirty="0"/>
          </a:p>
          <a:p>
            <a:pPr>
              <a:lnSpc>
                <a:spcPct val="100000"/>
              </a:lnSpc>
              <a:buSzTx/>
            </a:pPr>
            <a:endParaRPr lang="el-GR" altLang="el-GR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dirty="0" smtClean="0"/>
              <a:t>3) </a:t>
            </a:r>
            <a:r>
              <a:rPr lang="el-GR" altLang="el-GR" b="1" dirty="0" smtClean="0"/>
              <a:t>Ανομοιόμορφη</a:t>
            </a:r>
            <a:r>
              <a:rPr lang="en-US" dirty="0" smtClean="0"/>
              <a:t>: N </a:t>
            </a:r>
            <a:r>
              <a:rPr lang="el-GR" dirty="0" smtClean="0"/>
              <a:t>υπολίστες με διαφορετικό μήκος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354594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66" y="2132856"/>
            <a:ext cx="6409546" cy="1256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3" y="4725144"/>
            <a:ext cx="6768752" cy="5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5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Κατασκευή &amp; Δεικτοδότηση Λίστας λιστών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79735" y="868210"/>
            <a:ext cx="8784530" cy="554461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SzTx/>
            </a:pPr>
            <a:r>
              <a:rPr lang="el-GR" altLang="el-GR" sz="2800" b="1" dirty="0" smtClean="0"/>
              <a:t>Κατασκευή</a:t>
            </a:r>
            <a:r>
              <a:rPr lang="el-GR" altLang="el-GR" sz="2800" dirty="0" smtClean="0"/>
              <a:t>: 2 βρόχοι </a:t>
            </a:r>
          </a:p>
          <a:p>
            <a:pPr algn="just"/>
            <a:r>
              <a:rPr lang="en-US" sz="2800" dirty="0" err="1" smtClean="0"/>
              <a:t>lista</a:t>
            </a:r>
            <a:r>
              <a:rPr lang="en-US" sz="2800" dirty="0" smtClean="0"/>
              <a:t>= </a:t>
            </a:r>
            <a:r>
              <a:rPr lang="en-US" sz="2800" dirty="0"/>
              <a:t>[[0 for i in range(5)] for k in range(3)] </a:t>
            </a:r>
            <a:endParaRPr lang="el-GR" sz="2800" dirty="0"/>
          </a:p>
          <a:p>
            <a:pPr algn="just">
              <a:lnSpc>
                <a:spcPct val="100000"/>
              </a:lnSpc>
              <a:buSzTx/>
            </a:pPr>
            <a:endParaRPr lang="el-GR" altLang="el-GR" sz="2800" b="1" dirty="0" smtClean="0"/>
          </a:p>
          <a:p>
            <a:pPr algn="just">
              <a:lnSpc>
                <a:spcPct val="100000"/>
              </a:lnSpc>
              <a:buSzTx/>
            </a:pPr>
            <a:endParaRPr lang="el-GR" altLang="el-GR" sz="2800" b="1" dirty="0" smtClean="0"/>
          </a:p>
          <a:p>
            <a:pPr algn="just">
              <a:lnSpc>
                <a:spcPct val="100000"/>
              </a:lnSpc>
              <a:buSzTx/>
            </a:pPr>
            <a:endParaRPr lang="el-GR" altLang="el-GR" sz="2800" b="1" dirty="0"/>
          </a:p>
          <a:p>
            <a:pPr algn="just">
              <a:lnSpc>
                <a:spcPct val="100000"/>
              </a:lnSpc>
              <a:buSzTx/>
            </a:pPr>
            <a:endParaRPr lang="el-GR" altLang="el-GR" sz="2800" b="1" dirty="0" smtClean="0"/>
          </a:p>
          <a:p>
            <a:pPr algn="just">
              <a:lnSpc>
                <a:spcPct val="100000"/>
              </a:lnSpc>
              <a:buSzTx/>
            </a:pPr>
            <a:endParaRPr lang="el-GR" altLang="el-GR" sz="2800" b="1" dirty="0" smtClean="0"/>
          </a:p>
          <a:p>
            <a:pPr algn="just">
              <a:lnSpc>
                <a:spcPct val="100000"/>
              </a:lnSpc>
              <a:buSzTx/>
            </a:pPr>
            <a:r>
              <a:rPr lang="el-GR" altLang="el-GR" sz="2800" b="1" dirty="0" smtClean="0"/>
              <a:t>Δεικτοδότηση: </a:t>
            </a:r>
            <a:r>
              <a:rPr lang="el-GR" sz="2800" dirty="0" smtClean="0"/>
              <a:t>2 δείκτες</a:t>
            </a:r>
            <a:endParaRPr lang="en-US" sz="2800" dirty="0" smtClean="0"/>
          </a:p>
          <a:p>
            <a:pPr>
              <a:lnSpc>
                <a:spcPct val="100000"/>
              </a:lnSpc>
              <a:buSzTx/>
            </a:pPr>
            <a:r>
              <a:rPr lang="en-US" sz="2800" dirty="0" err="1" smtClean="0"/>
              <a:t>lista</a:t>
            </a:r>
            <a:r>
              <a:rPr lang="en-US" sz="2800" dirty="0" smtClean="0"/>
              <a:t>[1][2] </a:t>
            </a:r>
            <a:endParaRPr lang="el-GR" sz="28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2046"/>
              </p:ext>
            </p:extLst>
          </p:nvPr>
        </p:nvGraphicFramePr>
        <p:xfrm>
          <a:off x="3758397" y="2604974"/>
          <a:ext cx="4677355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71"/>
                <a:gridCol w="935471"/>
                <a:gridCol w="935471"/>
                <a:gridCol w="935471"/>
                <a:gridCol w="935471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642442" y="2404919"/>
            <a:ext cx="48179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8144" y="198884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 = 5</a:t>
            </a:r>
            <a:endParaRPr lang="el-G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296282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 = 3</a:t>
            </a:r>
            <a:endParaRPr lang="el-GR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7158" y="2604974"/>
            <a:ext cx="0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68144" y="3068960"/>
            <a:ext cx="432048" cy="400110"/>
          </a:xfrm>
          <a:prstGeom prst="ellipse">
            <a:avLst/>
          </a:pr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grpSp>
        <p:nvGrpSpPr>
          <p:cNvPr id="18" name="Group 17"/>
          <p:cNvGrpSpPr/>
          <p:nvPr/>
        </p:nvGrpSpPr>
        <p:grpSpPr>
          <a:xfrm>
            <a:off x="3040083" y="1340768"/>
            <a:ext cx="3548141" cy="1651814"/>
            <a:chOff x="3040083" y="1340768"/>
            <a:chExt cx="3548141" cy="1651814"/>
          </a:xfrm>
        </p:grpSpPr>
        <p:sp>
          <p:nvSpPr>
            <p:cNvPr id="13" name="Oval 12"/>
            <p:cNvSpPr/>
            <p:nvPr/>
          </p:nvSpPr>
          <p:spPr>
            <a:xfrm>
              <a:off x="4283968" y="1340768"/>
              <a:ext cx="2304256" cy="64807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40083" y="1828800"/>
              <a:ext cx="1425039" cy="1163782"/>
            </a:xfrm>
            <a:custGeom>
              <a:avLst/>
              <a:gdLst>
                <a:gd name="connsiteX0" fmla="*/ 1425039 w 1425039"/>
                <a:gd name="connsiteY0" fmla="*/ 0 h 1163782"/>
                <a:gd name="connsiteX1" fmla="*/ 665018 w 1425039"/>
                <a:gd name="connsiteY1" fmla="*/ 308758 h 1163782"/>
                <a:gd name="connsiteX2" fmla="*/ 0 w 1425039"/>
                <a:gd name="connsiteY2" fmla="*/ 1163782 h 11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039" h="1163782">
                  <a:moveTo>
                    <a:pt x="1425039" y="0"/>
                  </a:moveTo>
                  <a:cubicBezTo>
                    <a:pt x="1163781" y="57397"/>
                    <a:pt x="902524" y="114794"/>
                    <a:pt x="665018" y="308758"/>
                  </a:cubicBezTo>
                  <a:cubicBezTo>
                    <a:pt x="427512" y="502722"/>
                    <a:pt x="213756" y="833252"/>
                    <a:pt x="0" y="1163782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5656" y="1340768"/>
            <a:ext cx="4426380" cy="901356"/>
            <a:chOff x="1475656" y="1340768"/>
            <a:chExt cx="4426380" cy="901356"/>
          </a:xfrm>
        </p:grpSpPr>
        <p:sp>
          <p:nvSpPr>
            <p:cNvPr id="19" name="Oval 18"/>
            <p:cNvSpPr/>
            <p:nvPr/>
          </p:nvSpPr>
          <p:spPr>
            <a:xfrm>
              <a:off x="1475656" y="1340768"/>
              <a:ext cx="2917458" cy="57606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68831" y="1959429"/>
              <a:ext cx="2933205" cy="282695"/>
            </a:xfrm>
            <a:custGeom>
              <a:avLst/>
              <a:gdLst>
                <a:gd name="connsiteX0" fmla="*/ 0 w 2933205"/>
                <a:gd name="connsiteY0" fmla="*/ 0 h 282695"/>
                <a:gd name="connsiteX1" fmla="*/ 1092530 w 2933205"/>
                <a:gd name="connsiteY1" fmla="*/ 249381 h 282695"/>
                <a:gd name="connsiteX2" fmla="*/ 2933205 w 2933205"/>
                <a:gd name="connsiteY2" fmla="*/ 273132 h 28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3205" h="282695">
                  <a:moveTo>
                    <a:pt x="0" y="0"/>
                  </a:moveTo>
                  <a:cubicBezTo>
                    <a:pt x="301831" y="101929"/>
                    <a:pt x="603662" y="203859"/>
                    <a:pt x="1092530" y="249381"/>
                  </a:cubicBezTo>
                  <a:cubicBezTo>
                    <a:pt x="1581398" y="294903"/>
                    <a:pt x="2257301" y="284017"/>
                    <a:pt x="2933205" y="273132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401288" y="3301340"/>
            <a:ext cx="2327564" cy="1721922"/>
          </a:xfrm>
          <a:custGeom>
            <a:avLst/>
            <a:gdLst>
              <a:gd name="connsiteX0" fmla="*/ 0 w 2327564"/>
              <a:gd name="connsiteY0" fmla="*/ 1721922 h 1721922"/>
              <a:gd name="connsiteX1" fmla="*/ 807522 w 2327564"/>
              <a:gd name="connsiteY1" fmla="*/ 581891 h 1721922"/>
              <a:gd name="connsiteX2" fmla="*/ 2327564 w 2327564"/>
              <a:gd name="connsiteY2" fmla="*/ 0 h 17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1721922">
                <a:moveTo>
                  <a:pt x="0" y="1721922"/>
                </a:moveTo>
                <a:cubicBezTo>
                  <a:pt x="209797" y="1295400"/>
                  <a:pt x="419595" y="868878"/>
                  <a:pt x="807522" y="581891"/>
                </a:cubicBezTo>
                <a:cubicBezTo>
                  <a:pt x="1195449" y="294904"/>
                  <a:pt x="1761506" y="147452"/>
                  <a:pt x="2327564" y="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Freeform 22"/>
          <p:cNvSpPr/>
          <p:nvPr/>
        </p:nvSpPr>
        <p:spPr>
          <a:xfrm>
            <a:off x="3764478" y="3289465"/>
            <a:ext cx="2101932" cy="106936"/>
          </a:xfrm>
          <a:custGeom>
            <a:avLst/>
            <a:gdLst>
              <a:gd name="connsiteX0" fmla="*/ 0 w 2101932"/>
              <a:gd name="connsiteY0" fmla="*/ 11875 h 106936"/>
              <a:gd name="connsiteX1" fmla="*/ 1615044 w 2101932"/>
              <a:gd name="connsiteY1" fmla="*/ 106878 h 106936"/>
              <a:gd name="connsiteX2" fmla="*/ 2101932 w 2101932"/>
              <a:gd name="connsiteY2" fmla="*/ 0 h 1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932" h="106936">
                <a:moveTo>
                  <a:pt x="0" y="11875"/>
                </a:moveTo>
                <a:cubicBezTo>
                  <a:pt x="632361" y="60366"/>
                  <a:pt x="1264722" y="108857"/>
                  <a:pt x="1615044" y="106878"/>
                </a:cubicBezTo>
                <a:cubicBezTo>
                  <a:pt x="1965366" y="104899"/>
                  <a:pt x="2033649" y="52449"/>
                  <a:pt x="2101932" y="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63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285515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77" y="2852936"/>
            <a:ext cx="4468615" cy="1226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504056" cy="42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8858" y="2133587"/>
            <a:ext cx="1355002" cy="1761519"/>
          </a:xfrm>
          <a:custGeom>
            <a:avLst/>
            <a:gdLst>
              <a:gd name="connsiteX0" fmla="*/ 386 w 1235419"/>
              <a:gd name="connsiteY0" fmla="*/ 0 h 1995055"/>
              <a:gd name="connsiteX1" fmla="*/ 202266 w 1235419"/>
              <a:gd name="connsiteY1" fmla="*/ 1377538 h 1995055"/>
              <a:gd name="connsiteX2" fmla="*/ 1235419 w 1235419"/>
              <a:gd name="connsiteY2" fmla="*/ 1995055 h 199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419" h="1995055">
                <a:moveTo>
                  <a:pt x="386" y="0"/>
                </a:moveTo>
                <a:cubicBezTo>
                  <a:pt x="-1594" y="522514"/>
                  <a:pt x="-3573" y="1045029"/>
                  <a:pt x="202266" y="1377538"/>
                </a:cubicBezTo>
                <a:cubicBezTo>
                  <a:pt x="408105" y="1710047"/>
                  <a:pt x="821762" y="1852551"/>
                  <a:pt x="1235419" y="199505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" name="Group 8"/>
          <p:cNvGrpSpPr/>
          <p:nvPr/>
        </p:nvGrpSpPr>
        <p:grpSpPr>
          <a:xfrm>
            <a:off x="6012160" y="1196752"/>
            <a:ext cx="1080120" cy="2876293"/>
            <a:chOff x="6012160" y="1196752"/>
            <a:chExt cx="1080120" cy="2876293"/>
          </a:xfrm>
        </p:grpSpPr>
        <p:sp>
          <p:nvSpPr>
            <p:cNvPr id="8" name="Oval 7"/>
            <p:cNvSpPr/>
            <p:nvPr/>
          </p:nvSpPr>
          <p:spPr>
            <a:xfrm>
              <a:off x="6012160" y="1196752"/>
              <a:ext cx="432048" cy="4320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Oval 11"/>
            <p:cNvSpPr/>
            <p:nvPr/>
          </p:nvSpPr>
          <p:spPr>
            <a:xfrm>
              <a:off x="6660232" y="3640997"/>
              <a:ext cx="432048" cy="4320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97082"/>
            <a:ext cx="432048" cy="31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199528" y="2740040"/>
            <a:ext cx="3510030" cy="1155066"/>
            <a:chOff x="3199528" y="2740040"/>
            <a:chExt cx="3510030" cy="1155066"/>
          </a:xfrm>
        </p:grpSpPr>
        <p:sp>
          <p:nvSpPr>
            <p:cNvPr id="13" name="Freeform 12"/>
            <p:cNvSpPr/>
            <p:nvPr/>
          </p:nvSpPr>
          <p:spPr>
            <a:xfrm>
              <a:off x="4013860" y="3521230"/>
              <a:ext cx="2695698" cy="373876"/>
            </a:xfrm>
            <a:custGeom>
              <a:avLst/>
              <a:gdLst>
                <a:gd name="connsiteX0" fmla="*/ 0 w 2695698"/>
                <a:gd name="connsiteY0" fmla="*/ 373876 h 373876"/>
                <a:gd name="connsiteX1" fmla="*/ 1413163 w 2695698"/>
                <a:gd name="connsiteY1" fmla="*/ 5741 h 373876"/>
                <a:gd name="connsiteX2" fmla="*/ 2695698 w 2695698"/>
                <a:gd name="connsiteY2" fmla="*/ 183871 h 37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5698" h="373876">
                  <a:moveTo>
                    <a:pt x="0" y="373876"/>
                  </a:moveTo>
                  <a:cubicBezTo>
                    <a:pt x="481940" y="205642"/>
                    <a:pt x="963880" y="37408"/>
                    <a:pt x="1413163" y="5741"/>
                  </a:cubicBezTo>
                  <a:cubicBezTo>
                    <a:pt x="1862446" y="-25926"/>
                    <a:pt x="2279072" y="78972"/>
                    <a:pt x="2695698" y="183871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Right Arrow 19"/>
            <p:cNvSpPr/>
            <p:nvPr/>
          </p:nvSpPr>
          <p:spPr>
            <a:xfrm rot="1921850" flipV="1">
              <a:off x="3199528" y="2740040"/>
              <a:ext cx="2654129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4055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Συναρτήσεις Λίστας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4464050" cy="230403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len(list</a:t>
            </a:r>
            <a:r>
              <a:rPr lang="en-GB" sz="2800" dirty="0"/>
              <a:t>)</a:t>
            </a:r>
          </a:p>
          <a:p>
            <a:r>
              <a:rPr lang="en-GB" sz="2800" b="1" dirty="0" smtClean="0"/>
              <a:t>max(list</a:t>
            </a:r>
            <a:r>
              <a:rPr lang="en-GB" sz="2800" dirty="0"/>
              <a:t>), </a:t>
            </a:r>
            <a:r>
              <a:rPr lang="en-GB" sz="2800" b="1" dirty="0" smtClean="0"/>
              <a:t>min(list</a:t>
            </a:r>
            <a:r>
              <a:rPr lang="en-GB" sz="2800" dirty="0" smtClean="0"/>
              <a:t>)</a:t>
            </a:r>
          </a:p>
          <a:p>
            <a:r>
              <a:rPr lang="en-GB" sz="2800" b="1" dirty="0" smtClean="0"/>
              <a:t>sorted(list</a:t>
            </a:r>
            <a:r>
              <a:rPr lang="en-GB" sz="2800" dirty="0" smtClean="0"/>
              <a:t>)</a:t>
            </a:r>
          </a:p>
          <a:p>
            <a:r>
              <a:rPr lang="en-GB" sz="2800" b="1" dirty="0" smtClean="0"/>
              <a:t>sum(list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91586"/>
            <a:ext cx="5184577" cy="2130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56" y="4074252"/>
            <a:ext cx="2873076" cy="1748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5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287987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Σειριακή αναζήτηση </a:t>
            </a:r>
            <a:endParaRPr lang="el-GR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99453"/>
              </p:ext>
            </p:extLst>
          </p:nvPr>
        </p:nvGraphicFramePr>
        <p:xfrm>
          <a:off x="2699792" y="62068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87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92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l-GR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843808" y="1052736"/>
            <a:ext cx="504056" cy="504056"/>
            <a:chOff x="2987824" y="1268760"/>
            <a:chExt cx="504056" cy="504056"/>
          </a:xfrm>
        </p:grpSpPr>
        <p:sp>
          <p:nvSpPr>
            <p:cNvPr id="5" name="Right Arrow 4"/>
            <p:cNvSpPr/>
            <p:nvPr/>
          </p:nvSpPr>
          <p:spPr>
            <a:xfrm rot="16200000">
              <a:off x="2969822" y="1286762"/>
              <a:ext cx="324035" cy="2880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19662" y="13111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?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1880" y="1052736"/>
            <a:ext cx="504056" cy="504056"/>
            <a:chOff x="2987824" y="1268760"/>
            <a:chExt cx="504056" cy="504056"/>
          </a:xfrm>
        </p:grpSpPr>
        <p:sp>
          <p:nvSpPr>
            <p:cNvPr id="11" name="Right Arrow 10"/>
            <p:cNvSpPr/>
            <p:nvPr/>
          </p:nvSpPr>
          <p:spPr>
            <a:xfrm rot="16200000">
              <a:off x="2969822" y="1286762"/>
              <a:ext cx="324035" cy="2880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9662" y="13111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?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67944" y="1052736"/>
            <a:ext cx="504056" cy="504056"/>
            <a:chOff x="2987824" y="1268760"/>
            <a:chExt cx="504056" cy="504056"/>
          </a:xfrm>
        </p:grpSpPr>
        <p:sp>
          <p:nvSpPr>
            <p:cNvPr id="14" name="Right Arrow 13"/>
            <p:cNvSpPr/>
            <p:nvPr/>
          </p:nvSpPr>
          <p:spPr>
            <a:xfrm rot="16200000">
              <a:off x="2969822" y="1286762"/>
              <a:ext cx="324035" cy="2880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9662" y="13111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?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40597" y="1176717"/>
            <a:ext cx="422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Ο αριθμός 54 βρέθηκε στη θέση 3</a:t>
            </a:r>
            <a:endParaRPr lang="el-GR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11613"/>
              </p:ext>
            </p:extLst>
          </p:nvPr>
        </p:nvGraphicFramePr>
        <p:xfrm>
          <a:off x="2685423" y="18864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0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1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2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3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4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5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6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7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8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9</a:t>
                      </a:r>
                      <a:endParaRPr lang="el-GR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039551" y="633466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" y="1628800"/>
            <a:ext cx="8869405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" y="115888"/>
            <a:ext cx="2591842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Δυαδική αναζήτηση </a:t>
            </a:r>
            <a:endParaRPr lang="el-GR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62239"/>
              </p:ext>
            </p:extLst>
          </p:nvPr>
        </p:nvGraphicFramePr>
        <p:xfrm>
          <a:off x="2627784" y="6926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12</a:t>
                      </a:r>
                      <a:endParaRPr lang="el-G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21</a:t>
                      </a:r>
                      <a:endParaRPr lang="el-G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22</a:t>
                      </a:r>
                      <a:endParaRPr lang="el-G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41</a:t>
                      </a:r>
                      <a:endParaRPr lang="el-G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54</a:t>
                      </a:r>
                      <a:endParaRPr lang="el-G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87</a:t>
                      </a:r>
                      <a:endParaRPr lang="el-G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92</a:t>
                      </a:r>
                      <a:endParaRPr lang="el-GR" b="1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20072" y="1124744"/>
            <a:ext cx="504056" cy="504056"/>
            <a:chOff x="2987824" y="1268760"/>
            <a:chExt cx="504056" cy="504056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2969822" y="1286762"/>
              <a:ext cx="324035" cy="2880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19662" y="13111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?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99792" y="-27384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start</a:t>
            </a:r>
            <a:endParaRPr lang="el-GR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3" y="-2738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end</a:t>
            </a:r>
            <a:endParaRPr lang="el-GR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-21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end</a:t>
            </a:r>
            <a:endParaRPr lang="el-GR" sz="1600" b="1" dirty="0"/>
          </a:p>
        </p:txBody>
      </p:sp>
      <p:sp>
        <p:nvSpPr>
          <p:cNvPr id="4" name="Oval 3"/>
          <p:cNvSpPr/>
          <p:nvPr/>
        </p:nvSpPr>
        <p:spPr>
          <a:xfrm>
            <a:off x="3923928" y="682144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4" name="Group 13"/>
          <p:cNvGrpSpPr/>
          <p:nvPr/>
        </p:nvGrpSpPr>
        <p:grpSpPr>
          <a:xfrm>
            <a:off x="3419872" y="1124744"/>
            <a:ext cx="504056" cy="504056"/>
            <a:chOff x="2987824" y="1268760"/>
            <a:chExt cx="504056" cy="504056"/>
          </a:xfrm>
        </p:grpSpPr>
        <p:sp>
          <p:nvSpPr>
            <p:cNvPr id="15" name="Right Arrow 14"/>
            <p:cNvSpPr/>
            <p:nvPr/>
          </p:nvSpPr>
          <p:spPr>
            <a:xfrm rot="16200000">
              <a:off x="2969822" y="1286762"/>
              <a:ext cx="324035" cy="2880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9662" y="13111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?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01697"/>
              </p:ext>
            </p:extLst>
          </p:nvPr>
        </p:nvGraphicFramePr>
        <p:xfrm>
          <a:off x="2627784" y="31724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0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1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2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3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4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5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6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7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8</a:t>
                      </a:r>
                      <a:endParaRPr lang="el-G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9</a:t>
                      </a:r>
                      <a:endParaRPr lang="el-GR" b="1" i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004903" y="1124744"/>
            <a:ext cx="504056" cy="504056"/>
            <a:chOff x="2987824" y="1268760"/>
            <a:chExt cx="504056" cy="504056"/>
          </a:xfrm>
        </p:grpSpPr>
        <p:sp>
          <p:nvSpPr>
            <p:cNvPr id="19" name="Right Arrow 18"/>
            <p:cNvSpPr/>
            <p:nvPr/>
          </p:nvSpPr>
          <p:spPr>
            <a:xfrm rot="16200000">
              <a:off x="2969822" y="1286762"/>
              <a:ext cx="324035" cy="2880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9662" y="13111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?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69691" y="-27384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start</a:t>
            </a:r>
            <a:endParaRPr lang="el-GR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40597" y="1104709"/>
            <a:ext cx="422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Ο αριθμός 12 βρέθηκε στη θέση 3</a:t>
            </a:r>
            <a:endParaRPr lang="el-GR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69975"/>
            <a:ext cx="7907668" cy="538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Μέθοδοι Λίστας</a:t>
            </a:r>
            <a:r>
              <a:rPr lang="en-US" dirty="0" smtClean="0">
                <a:solidFill>
                  <a:srgbClr val="C00000"/>
                </a:solidFill>
              </a:rPr>
              <a:t>  (</a:t>
            </a:r>
            <a:r>
              <a:rPr lang="en-US" dirty="0" smtClean="0">
                <a:solidFill>
                  <a:srgbClr val="C00000"/>
                </a:solidFill>
                <a:hlinkClick r:id="rId2"/>
              </a:rPr>
              <a:t>online python docs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3815978" cy="5328369"/>
          </a:xfrm>
        </p:spPr>
        <p:txBody>
          <a:bodyPr>
            <a:normAutofit/>
          </a:bodyPr>
          <a:lstStyle/>
          <a:p>
            <a:r>
              <a:rPr lang="en-GB" sz="2800" b="1" dirty="0" err="1" smtClean="0"/>
              <a:t>list.append</a:t>
            </a:r>
            <a:r>
              <a:rPr lang="en-GB" sz="2800" b="1" dirty="0" smtClean="0"/>
              <a:t>(x</a:t>
            </a:r>
            <a:r>
              <a:rPr lang="en-GB" sz="2800" b="1" dirty="0"/>
              <a:t>)</a:t>
            </a:r>
          </a:p>
          <a:p>
            <a:endParaRPr lang="el-GR" sz="2800" b="1" dirty="0" smtClean="0"/>
          </a:p>
          <a:p>
            <a:r>
              <a:rPr lang="en-GB" sz="2800" b="1" dirty="0" err="1"/>
              <a:t>list.extend</a:t>
            </a:r>
            <a:r>
              <a:rPr lang="en-GB" sz="2800" b="1" dirty="0"/>
              <a:t>(L)</a:t>
            </a:r>
          </a:p>
          <a:p>
            <a:endParaRPr lang="el-GR" sz="2800" b="1" dirty="0"/>
          </a:p>
          <a:p>
            <a:r>
              <a:rPr lang="en-GB" sz="2800" b="1" dirty="0" err="1"/>
              <a:t>list.insert</a:t>
            </a:r>
            <a:r>
              <a:rPr lang="en-GB" sz="2800" b="1" dirty="0"/>
              <a:t>(</a:t>
            </a:r>
            <a:r>
              <a:rPr lang="en-GB" sz="2800" b="1" dirty="0" err="1"/>
              <a:t>i,x</a:t>
            </a:r>
            <a:r>
              <a:rPr lang="en-GB" sz="2800" b="1" dirty="0"/>
              <a:t>)</a:t>
            </a:r>
          </a:p>
          <a:p>
            <a:endParaRPr lang="el-GR" sz="2800" b="1" dirty="0" smtClean="0"/>
          </a:p>
          <a:p>
            <a:r>
              <a:rPr lang="en-GB" sz="2800" b="1" dirty="0" err="1" smtClean="0"/>
              <a:t>list.remove</a:t>
            </a:r>
            <a:r>
              <a:rPr lang="en-GB" sz="2800" b="1" dirty="0" smtClean="0"/>
              <a:t>(x</a:t>
            </a:r>
            <a:r>
              <a:rPr lang="en-GB" sz="2800" b="1" dirty="0"/>
              <a:t>)</a:t>
            </a:r>
          </a:p>
          <a:p>
            <a:endParaRPr lang="el-GR" sz="2800" b="1" dirty="0"/>
          </a:p>
          <a:p>
            <a:r>
              <a:rPr lang="en-GB" sz="2800" b="1" dirty="0" err="1"/>
              <a:t>list.pop</a:t>
            </a:r>
            <a:r>
              <a:rPr lang="en-GB" sz="2800" b="1" dirty="0"/>
              <a:t>(i)</a:t>
            </a:r>
          </a:p>
          <a:p>
            <a:endParaRPr lang="el-GR" sz="2800" b="1" dirty="0" smtClean="0"/>
          </a:p>
          <a:p>
            <a:endParaRPr lang="en-GB" sz="2800" b="1" dirty="0"/>
          </a:p>
          <a:p>
            <a:pPr marL="114300" indent="0">
              <a:lnSpc>
                <a:spcPct val="100000"/>
              </a:lnSpc>
              <a:buSzTx/>
              <a:buNone/>
            </a:pPr>
            <a:endParaRPr lang="el-GR" altLang="el-GR" sz="28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76328" y="1196975"/>
            <a:ext cx="3815978" cy="532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 err="1" smtClean="0"/>
              <a:t>list.clear</a:t>
            </a:r>
            <a:r>
              <a:rPr lang="en-GB" sz="2800" b="1" dirty="0" smtClean="0"/>
              <a:t>()</a:t>
            </a:r>
          </a:p>
          <a:p>
            <a:endParaRPr lang="el-GR" sz="2800" b="1" dirty="0" smtClean="0"/>
          </a:p>
          <a:p>
            <a:r>
              <a:rPr lang="en-GB" sz="2800" b="1" dirty="0" err="1" smtClean="0"/>
              <a:t>list.index</a:t>
            </a:r>
            <a:r>
              <a:rPr lang="en-GB" sz="2800" b="1" dirty="0" smtClean="0"/>
              <a:t>(x)</a:t>
            </a:r>
          </a:p>
          <a:p>
            <a:endParaRPr lang="el-GR" sz="2800" b="1" dirty="0" smtClean="0"/>
          </a:p>
          <a:p>
            <a:r>
              <a:rPr lang="en-GB" sz="2800" b="1" dirty="0" err="1" smtClean="0"/>
              <a:t>list.count</a:t>
            </a:r>
            <a:r>
              <a:rPr lang="en-GB" sz="2800" b="1" dirty="0" smtClean="0"/>
              <a:t>(x)</a:t>
            </a:r>
          </a:p>
          <a:p>
            <a:endParaRPr lang="el-GR" sz="2800" b="1" dirty="0" smtClean="0"/>
          </a:p>
          <a:p>
            <a:r>
              <a:rPr lang="en-GB" sz="2800" b="1" dirty="0" err="1" smtClean="0"/>
              <a:t>list.reverse</a:t>
            </a:r>
            <a:r>
              <a:rPr lang="en-GB" sz="2800" b="1" dirty="0" smtClean="0"/>
              <a:t>()</a:t>
            </a:r>
          </a:p>
          <a:p>
            <a:endParaRPr lang="el-GR" sz="2800" b="1" dirty="0" smtClean="0"/>
          </a:p>
          <a:p>
            <a:r>
              <a:rPr lang="en-GB" sz="2800" b="1" dirty="0" smtClean="0"/>
              <a:t>list.</a:t>
            </a:r>
            <a:r>
              <a:rPr lang="en-US" sz="2800" b="1" dirty="0" smtClean="0"/>
              <a:t>sort</a:t>
            </a:r>
            <a:r>
              <a:rPr lang="en-GB" sz="2800" b="1" dirty="0" smtClean="0"/>
              <a:t>()</a:t>
            </a:r>
          </a:p>
          <a:p>
            <a:endParaRPr lang="en-GB" sz="2800" b="1" dirty="0" smtClean="0"/>
          </a:p>
          <a:p>
            <a:pPr marL="114300" indent="0">
              <a:buFont typeface="Arial" charset="0"/>
              <a:buNone/>
            </a:pPr>
            <a:endParaRPr lang="el-GR" altLang="el-GR" sz="2800" i="1" dirty="0"/>
          </a:p>
        </p:txBody>
      </p:sp>
    </p:spTree>
    <p:extLst>
      <p:ext uri="{BB962C8B-B14F-4D97-AF65-F5344CB8AC3E}">
        <p14:creationId xmlns:p14="http://schemas.microsoft.com/office/powerpoint/2010/main" val="3755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6417302" cy="52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Ουρά (</a:t>
            </a:r>
            <a:r>
              <a:rPr lang="en-US" dirty="0" smtClean="0">
                <a:solidFill>
                  <a:srgbClr val="C00000"/>
                </a:solidFill>
              </a:rPr>
              <a:t>Queue)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FIFO (</a:t>
            </a:r>
            <a:r>
              <a:rPr lang="en-US" sz="2800" dirty="0" smtClean="0">
                <a:solidFill>
                  <a:srgbClr val="C00000"/>
                </a:solidFill>
              </a:rPr>
              <a:t>First In First Out)</a:t>
            </a:r>
            <a:endParaRPr lang="el-GR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74596"/>
              </p:ext>
            </p:extLst>
          </p:nvPr>
        </p:nvGraphicFramePr>
        <p:xfrm>
          <a:off x="4875655" y="620688"/>
          <a:ext cx="2607805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561"/>
                <a:gridCol w="521561"/>
                <a:gridCol w="521561"/>
                <a:gridCol w="521561"/>
                <a:gridCol w="521561"/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55</a:t>
                      </a:r>
                      <a:endParaRPr lang="el-GR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22</a:t>
                      </a:r>
                      <a:endParaRPr lang="el-GR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el-G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41</a:t>
                      </a:r>
                      <a:endParaRPr lang="el-GR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17</a:t>
                      </a:r>
                      <a:endParaRPr lang="el-GR" sz="2400" b="1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96336" y="548680"/>
            <a:ext cx="1212523" cy="576064"/>
            <a:chOff x="7596336" y="548680"/>
            <a:chExt cx="1212523" cy="576064"/>
          </a:xfrm>
        </p:grpSpPr>
        <p:sp>
          <p:nvSpPr>
            <p:cNvPr id="4" name="Right Arrow 3"/>
            <p:cNvSpPr/>
            <p:nvPr/>
          </p:nvSpPr>
          <p:spPr>
            <a:xfrm rot="10800000">
              <a:off x="7596336" y="692696"/>
              <a:ext cx="720080" cy="432048"/>
            </a:xfrm>
            <a:prstGeom prst="rightArrow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6416" y="5486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IN</a:t>
              </a:r>
              <a:endParaRPr lang="el-GR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06069" y="586681"/>
            <a:ext cx="1481955" cy="555631"/>
            <a:chOff x="3306069" y="586681"/>
            <a:chExt cx="1481955" cy="555631"/>
          </a:xfrm>
        </p:grpSpPr>
        <p:sp>
          <p:nvSpPr>
            <p:cNvPr id="9" name="Right Arrow 8"/>
            <p:cNvSpPr/>
            <p:nvPr/>
          </p:nvSpPr>
          <p:spPr>
            <a:xfrm rot="10800000">
              <a:off x="4067944" y="710264"/>
              <a:ext cx="720080" cy="432048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6069" y="586681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OUT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3563888" y="1048346"/>
            <a:ext cx="1656184" cy="3422137"/>
          </a:xfrm>
          <a:custGeom>
            <a:avLst/>
            <a:gdLst>
              <a:gd name="connsiteX0" fmla="*/ 0 w 2066306"/>
              <a:gd name="connsiteY0" fmla="*/ 3360717 h 3360717"/>
              <a:gd name="connsiteX1" fmla="*/ 1626919 w 2066306"/>
              <a:gd name="connsiteY1" fmla="*/ 2054431 h 3360717"/>
              <a:gd name="connsiteX2" fmla="*/ 2066306 w 2066306"/>
              <a:gd name="connsiteY2" fmla="*/ 0 h 33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306" h="3360717">
                <a:moveTo>
                  <a:pt x="0" y="3360717"/>
                </a:moveTo>
                <a:cubicBezTo>
                  <a:pt x="641267" y="2987634"/>
                  <a:pt x="1282535" y="2614551"/>
                  <a:pt x="1626919" y="2054431"/>
                </a:cubicBezTo>
                <a:cubicBezTo>
                  <a:pt x="1971303" y="1494311"/>
                  <a:pt x="2018804" y="747155"/>
                  <a:pt x="2066306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Freeform 7"/>
          <p:cNvSpPr/>
          <p:nvPr/>
        </p:nvSpPr>
        <p:spPr>
          <a:xfrm>
            <a:off x="4486070" y="1124745"/>
            <a:ext cx="3254282" cy="4409826"/>
          </a:xfrm>
          <a:custGeom>
            <a:avLst/>
            <a:gdLst>
              <a:gd name="connsiteX0" fmla="*/ 0 w 3224150"/>
              <a:gd name="connsiteY0" fmla="*/ 3823854 h 4146651"/>
              <a:gd name="connsiteX1" fmla="*/ 2743200 w 3224150"/>
              <a:gd name="connsiteY1" fmla="*/ 3764477 h 4146651"/>
              <a:gd name="connsiteX2" fmla="*/ 3206337 w 3224150"/>
              <a:gd name="connsiteY2" fmla="*/ 0 h 41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150" h="4146651">
                <a:moveTo>
                  <a:pt x="0" y="3823854"/>
                </a:moveTo>
                <a:cubicBezTo>
                  <a:pt x="1104405" y="4112820"/>
                  <a:pt x="2208811" y="4401786"/>
                  <a:pt x="2743200" y="3764477"/>
                </a:cubicBezTo>
                <a:cubicBezTo>
                  <a:pt x="3277589" y="3127168"/>
                  <a:pt x="3241963" y="1563584"/>
                  <a:pt x="3206337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36798"/>
              </p:ext>
            </p:extLst>
          </p:nvPr>
        </p:nvGraphicFramePr>
        <p:xfrm>
          <a:off x="4916523" y="188640"/>
          <a:ext cx="2607805" cy="50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561"/>
                <a:gridCol w="521561"/>
                <a:gridCol w="521561"/>
                <a:gridCol w="521561"/>
                <a:gridCol w="521561"/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1" dirty="0" smtClean="0"/>
                        <a:t>0</a:t>
                      </a:r>
                      <a:endParaRPr lang="el-GR" sz="2000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1" dirty="0" smtClean="0"/>
                        <a:t>1</a:t>
                      </a:r>
                      <a:endParaRPr lang="el-GR" sz="2000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 smtClean="0"/>
                        <a:t>2</a:t>
                      </a:r>
                      <a:endParaRPr lang="el-GR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1" dirty="0" smtClean="0"/>
                        <a:t>3</a:t>
                      </a:r>
                      <a:endParaRPr lang="el-GR" sz="2000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1" dirty="0" smtClean="0"/>
                        <a:t>4</a:t>
                      </a:r>
                      <a:endParaRPr lang="el-GR" sz="2000" b="1" i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4932040" y="188640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Λίστα: Βασικά χαρακτηριστικά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sz="2800" b="1" dirty="0" smtClean="0"/>
              <a:t>Λίστα: Αντικείμενο Περιέκτης</a:t>
            </a:r>
            <a:endParaRPr lang="el-GR" sz="2800" dirty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Ακολουθιακ</a:t>
            </a:r>
            <a:r>
              <a:rPr lang="el-GR" sz="2800" dirty="0"/>
              <a:t>ό</a:t>
            </a:r>
            <a:r>
              <a:rPr lang="el-GR" sz="2800" dirty="0" smtClean="0"/>
              <a:t> </a:t>
            </a:r>
            <a:r>
              <a:rPr lang="en-US" sz="2800" dirty="0" smtClean="0"/>
              <a:t>sequential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Διατεταγμένο </a:t>
            </a:r>
            <a:r>
              <a:rPr lang="en-US" altLang="el-GR" sz="2800" dirty="0" smtClean="0"/>
              <a:t>ordered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Δεικτοδοτημένο </a:t>
            </a:r>
            <a:r>
              <a:rPr lang="en-US" altLang="el-GR" sz="2800" dirty="0" smtClean="0"/>
              <a:t>indexed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Επαναληπτικό </a:t>
            </a:r>
            <a:r>
              <a:rPr lang="en-US" altLang="el-GR" sz="2800" dirty="0" smtClean="0"/>
              <a:t>iterable </a:t>
            </a: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Μεταλλάξιμο </a:t>
            </a:r>
            <a:r>
              <a:rPr lang="en-US" altLang="el-GR" sz="2800" dirty="0" smtClean="0"/>
              <a:t>mutable 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Ανομοιογενές </a:t>
            </a:r>
            <a:r>
              <a:rPr lang="en-US" altLang="el-GR" sz="2800" dirty="0" smtClean="0"/>
              <a:t>heterogeneous </a:t>
            </a:r>
          </a:p>
          <a:p>
            <a:pPr>
              <a:lnSpc>
                <a:spcPct val="100000"/>
              </a:lnSpc>
              <a:buSzTx/>
            </a:pPr>
            <a:endParaRPr lang="en-US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Δεικτοδότηση και Ανάθεση τιμών σε στοιχεία λίστας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0" y="1163782"/>
            <a:ext cx="6751817" cy="5314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Στοίβα (</a:t>
            </a:r>
            <a:r>
              <a:rPr lang="en-US" dirty="0" smtClean="0">
                <a:solidFill>
                  <a:srgbClr val="C00000"/>
                </a:solidFill>
              </a:rPr>
              <a:t>Stack)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LIFO (Last In First Out)</a:t>
            </a:r>
            <a:endParaRPr lang="el-GR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95252"/>
              </p:ext>
            </p:extLst>
          </p:nvPr>
        </p:nvGraphicFramePr>
        <p:xfrm>
          <a:off x="7447953" y="2028860"/>
          <a:ext cx="74646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/>
                        <a:t>52</a:t>
                      </a:r>
                      <a:endParaRPr lang="el-GR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/>
                        <a:t>45</a:t>
                      </a:r>
                      <a:endParaRPr lang="el-GR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/>
                        <a:t>7</a:t>
                      </a:r>
                      <a:endParaRPr lang="el-GR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/>
                        <a:t>14</a:t>
                      </a:r>
                      <a:endParaRPr lang="el-GR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/>
                        <a:t>21</a:t>
                      </a:r>
                      <a:endParaRPr lang="el-GR" sz="2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23998" y="476672"/>
            <a:ext cx="744346" cy="1545874"/>
            <a:chOff x="6923998" y="476672"/>
            <a:chExt cx="744346" cy="1545874"/>
          </a:xfrm>
        </p:grpSpPr>
        <p:sp>
          <p:nvSpPr>
            <p:cNvPr id="9" name="TextBox 8"/>
            <p:cNvSpPr txBox="1"/>
            <p:nvPr/>
          </p:nvSpPr>
          <p:spPr>
            <a:xfrm>
              <a:off x="6923998" y="476672"/>
              <a:ext cx="499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IN</a:t>
              </a:r>
              <a:endParaRPr lang="el-GR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7091692" y="918141"/>
              <a:ext cx="576652" cy="1104405"/>
            </a:xfrm>
            <a:custGeom>
              <a:avLst/>
              <a:gdLst>
                <a:gd name="connsiteX0" fmla="*/ 33831 w 568220"/>
                <a:gd name="connsiteY0" fmla="*/ 0 h 1104405"/>
                <a:gd name="connsiteX1" fmla="*/ 57581 w 568220"/>
                <a:gd name="connsiteY1" fmla="*/ 724395 h 1104405"/>
                <a:gd name="connsiteX2" fmla="*/ 568220 w 568220"/>
                <a:gd name="connsiteY2" fmla="*/ 1104405 h 110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220" h="1104405">
                  <a:moveTo>
                    <a:pt x="33831" y="0"/>
                  </a:moveTo>
                  <a:cubicBezTo>
                    <a:pt x="1173" y="270164"/>
                    <a:pt x="-31484" y="540328"/>
                    <a:pt x="57581" y="724395"/>
                  </a:cubicBezTo>
                  <a:cubicBezTo>
                    <a:pt x="146646" y="908462"/>
                    <a:pt x="481134" y="1039091"/>
                    <a:pt x="568220" y="1104405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0" name="Freeform 9"/>
          <p:cNvSpPr/>
          <p:nvPr/>
        </p:nvSpPr>
        <p:spPr>
          <a:xfrm>
            <a:off x="4788024" y="2153175"/>
            <a:ext cx="2832114" cy="3318455"/>
          </a:xfrm>
          <a:custGeom>
            <a:avLst/>
            <a:gdLst>
              <a:gd name="connsiteX0" fmla="*/ 0 w 2790701"/>
              <a:gd name="connsiteY0" fmla="*/ 3051958 h 3318455"/>
              <a:gd name="connsiteX1" fmla="*/ 1769423 w 2790701"/>
              <a:gd name="connsiteY1" fmla="*/ 3016332 h 3318455"/>
              <a:gd name="connsiteX2" fmla="*/ 2790701 w 2790701"/>
              <a:gd name="connsiteY2" fmla="*/ 0 h 331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701" h="3318455">
                <a:moveTo>
                  <a:pt x="0" y="3051958"/>
                </a:moveTo>
                <a:cubicBezTo>
                  <a:pt x="652153" y="3288475"/>
                  <a:pt x="1304306" y="3524992"/>
                  <a:pt x="1769423" y="3016332"/>
                </a:cubicBezTo>
                <a:cubicBezTo>
                  <a:pt x="2234540" y="2507672"/>
                  <a:pt x="2512620" y="1253836"/>
                  <a:pt x="2790701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7893519" y="694892"/>
            <a:ext cx="869518" cy="1487352"/>
            <a:chOff x="7893519" y="694892"/>
            <a:chExt cx="869518" cy="1487352"/>
          </a:xfrm>
        </p:grpSpPr>
        <p:sp>
          <p:nvSpPr>
            <p:cNvPr id="11" name="TextBox 10"/>
            <p:cNvSpPr txBox="1"/>
            <p:nvPr/>
          </p:nvSpPr>
          <p:spPr>
            <a:xfrm>
              <a:off x="7893519" y="694892"/>
              <a:ext cx="869518" cy="45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OUT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8194422" y="1129669"/>
              <a:ext cx="362007" cy="1052575"/>
            </a:xfrm>
            <a:custGeom>
              <a:avLst/>
              <a:gdLst>
                <a:gd name="connsiteX0" fmla="*/ 0 w 347171"/>
                <a:gd name="connsiteY0" fmla="*/ 1068779 h 1068779"/>
                <a:gd name="connsiteX1" fmla="*/ 296883 w 347171"/>
                <a:gd name="connsiteY1" fmla="*/ 843148 h 1068779"/>
                <a:gd name="connsiteX2" fmla="*/ 344384 w 347171"/>
                <a:gd name="connsiteY2" fmla="*/ 0 h 106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171" h="1068779">
                  <a:moveTo>
                    <a:pt x="0" y="1068779"/>
                  </a:moveTo>
                  <a:cubicBezTo>
                    <a:pt x="119743" y="1045028"/>
                    <a:pt x="239486" y="1021278"/>
                    <a:pt x="296883" y="843148"/>
                  </a:cubicBezTo>
                  <a:cubicBezTo>
                    <a:pt x="354280" y="665018"/>
                    <a:pt x="349332" y="332509"/>
                    <a:pt x="344384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4" name="Freeform 3"/>
          <p:cNvSpPr/>
          <p:nvPr/>
        </p:nvSpPr>
        <p:spPr>
          <a:xfrm>
            <a:off x="3503221" y="1635429"/>
            <a:ext cx="4651405" cy="2945699"/>
          </a:xfrm>
          <a:custGeom>
            <a:avLst/>
            <a:gdLst>
              <a:gd name="connsiteX0" fmla="*/ 4619501 w 4651405"/>
              <a:gd name="connsiteY0" fmla="*/ 488073 h 2803761"/>
              <a:gd name="connsiteX1" fmla="*/ 4180114 w 4651405"/>
              <a:gd name="connsiteY1" fmla="*/ 36810 h 2803761"/>
              <a:gd name="connsiteX2" fmla="*/ 1341911 w 4651405"/>
              <a:gd name="connsiteY2" fmla="*/ 1343096 h 2803761"/>
              <a:gd name="connsiteX3" fmla="*/ 0 w 4651405"/>
              <a:gd name="connsiteY3" fmla="*/ 2803761 h 280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1405" h="2803761">
                <a:moveTo>
                  <a:pt x="4619501" y="488073"/>
                </a:moveTo>
                <a:cubicBezTo>
                  <a:pt x="4672940" y="191189"/>
                  <a:pt x="4726379" y="-105694"/>
                  <a:pt x="4180114" y="36810"/>
                </a:cubicBezTo>
                <a:cubicBezTo>
                  <a:pt x="3633849" y="179314"/>
                  <a:pt x="2038597" y="881937"/>
                  <a:pt x="1341911" y="1343096"/>
                </a:cubicBezTo>
                <a:cubicBezTo>
                  <a:pt x="645225" y="1804255"/>
                  <a:pt x="322612" y="2304008"/>
                  <a:pt x="0" y="2803761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60930"/>
              </p:ext>
            </p:extLst>
          </p:nvPr>
        </p:nvGraphicFramePr>
        <p:xfrm>
          <a:off x="8197744" y="2044084"/>
          <a:ext cx="650924" cy="224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24"/>
              </a:tblGrid>
              <a:tr h="448220">
                <a:tc>
                  <a:txBody>
                    <a:bodyPr/>
                    <a:lstStyle/>
                    <a:p>
                      <a:pPr algn="ctr"/>
                      <a:r>
                        <a:rPr lang="el-GR" sz="2000" b="0" i="1" dirty="0" smtClean="0"/>
                        <a:t>4</a:t>
                      </a:r>
                      <a:endParaRPr lang="el-GR" sz="2000" b="1" i="1" dirty="0"/>
                    </a:p>
                  </a:txBody>
                  <a:tcPr/>
                </a:tc>
              </a:tr>
              <a:tr h="448220">
                <a:tc>
                  <a:txBody>
                    <a:bodyPr/>
                    <a:lstStyle/>
                    <a:p>
                      <a:pPr algn="ctr"/>
                      <a:r>
                        <a:rPr lang="el-GR" sz="2000" b="0" i="1" dirty="0" smtClean="0"/>
                        <a:t>3</a:t>
                      </a:r>
                      <a:endParaRPr lang="el-GR" sz="2000" b="1" i="1" dirty="0"/>
                    </a:p>
                  </a:txBody>
                  <a:tcPr/>
                </a:tc>
              </a:tr>
              <a:tr h="448220">
                <a:tc>
                  <a:txBody>
                    <a:bodyPr/>
                    <a:lstStyle/>
                    <a:p>
                      <a:pPr algn="ctr"/>
                      <a:r>
                        <a:rPr lang="el-GR" sz="2000" b="0" i="1" dirty="0" smtClean="0"/>
                        <a:t>2</a:t>
                      </a:r>
                      <a:endParaRPr lang="el-GR" sz="2000" b="1" i="1" dirty="0"/>
                    </a:p>
                  </a:txBody>
                  <a:tcPr/>
                </a:tc>
              </a:tr>
              <a:tr h="448220">
                <a:tc>
                  <a:txBody>
                    <a:bodyPr/>
                    <a:lstStyle/>
                    <a:p>
                      <a:pPr algn="ctr"/>
                      <a:r>
                        <a:rPr lang="el-GR" sz="2000" b="0" i="1" dirty="0" smtClean="0"/>
                        <a:t>1</a:t>
                      </a:r>
                      <a:endParaRPr lang="el-GR" sz="2000" b="1" i="1" dirty="0"/>
                    </a:p>
                  </a:txBody>
                  <a:tcPr/>
                </a:tc>
              </a:tr>
              <a:tr h="448220">
                <a:tc>
                  <a:txBody>
                    <a:bodyPr/>
                    <a:lstStyle/>
                    <a:p>
                      <a:pPr algn="ctr"/>
                      <a:r>
                        <a:rPr lang="el-GR" sz="2000" b="0" i="1" dirty="0" smtClean="0"/>
                        <a:t>0</a:t>
                      </a:r>
                      <a:endParaRPr lang="el-GR" sz="20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63037" y="2153175"/>
            <a:ext cx="0" cy="2067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Λίστα: Μεταλλάξιμο αντικείμενο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784530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Λίστα: </a:t>
            </a:r>
            <a:r>
              <a:rPr lang="en-US" sz="2800" dirty="0" smtClean="0"/>
              <a:t>	</a:t>
            </a:r>
            <a:r>
              <a:rPr lang="el-GR" sz="2800" dirty="0" smtClean="0"/>
              <a:t>		</a:t>
            </a:r>
            <a:r>
              <a:rPr lang="el-GR" sz="2800" b="1" dirty="0" smtClean="0"/>
              <a:t>Μεταλλάξιμο</a:t>
            </a:r>
            <a:r>
              <a:rPr lang="el-GR" sz="2800" dirty="0" smtClean="0"/>
              <a:t> (</a:t>
            </a:r>
            <a:r>
              <a:rPr lang="en-US" sz="2800" dirty="0" smtClean="0"/>
              <a:t>mutable)</a:t>
            </a:r>
            <a:endParaRPr 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Αλφαριθμητικό: 		</a:t>
            </a:r>
            <a:r>
              <a:rPr lang="el-GR" sz="2800" b="1" dirty="0" smtClean="0"/>
              <a:t>Αμετάλλακτο</a:t>
            </a:r>
            <a:r>
              <a:rPr lang="el-GR" sz="2800" dirty="0" smtClean="0"/>
              <a:t> </a:t>
            </a:r>
            <a:r>
              <a:rPr lang="en-US" sz="2800" dirty="0" smtClean="0"/>
              <a:t>(immutable) </a:t>
            </a:r>
            <a:endParaRPr lang="el-GR" sz="2800" dirty="0" smtClean="0"/>
          </a:p>
          <a:p>
            <a:pPr>
              <a:lnSpc>
                <a:spcPct val="100000"/>
              </a:lnSpc>
              <a:buSzTx/>
            </a:pP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Τι συμβαίνει όταν γίνεται </a:t>
            </a:r>
            <a:r>
              <a:rPr lang="el-GR" altLang="el-GR" sz="2800" b="1" dirty="0" smtClean="0"/>
              <a:t>κοινή αναφορά </a:t>
            </a:r>
            <a:r>
              <a:rPr lang="el-GR" altLang="el-GR" sz="2800" dirty="0" smtClean="0"/>
              <a:t>αντικειμένου σε λίστες; </a:t>
            </a:r>
          </a:p>
        </p:txBody>
      </p:sp>
    </p:spTree>
    <p:extLst>
      <p:ext uri="{BB962C8B-B14F-4D97-AF65-F5344CB8AC3E}">
        <p14:creationId xmlns:p14="http://schemas.microsoft.com/office/powerpoint/2010/main" val="28025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546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Λίστα: Επαναληπτικό αντικείμενο – Τελεστής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784530" cy="53283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SzTx/>
            </a:pPr>
            <a:r>
              <a:rPr lang="el-GR" altLang="el-GR" sz="2800" b="1" dirty="0" smtClean="0"/>
              <a:t>Επαναληπτικό</a:t>
            </a:r>
            <a:r>
              <a:rPr lang="el-GR" altLang="el-GR" sz="2800" dirty="0" smtClean="0"/>
              <a:t> αντικείμενο</a:t>
            </a:r>
          </a:p>
          <a:p>
            <a:pPr algn="just"/>
            <a:r>
              <a:rPr lang="el-GR" sz="2800" dirty="0"/>
              <a:t>Μέθοδος </a:t>
            </a:r>
            <a:r>
              <a:rPr lang="en-US" sz="2800" dirty="0"/>
              <a:t>__next__</a:t>
            </a:r>
            <a:endParaRPr lang="el-GR" sz="2800" dirty="0"/>
          </a:p>
          <a:p>
            <a:pPr algn="just">
              <a:lnSpc>
                <a:spcPct val="100000"/>
              </a:lnSpc>
              <a:buSzTx/>
            </a:pPr>
            <a:r>
              <a:rPr lang="el-GR" sz="2800" dirty="0" smtClean="0"/>
              <a:t>Χρήση σε βρό</a:t>
            </a:r>
            <a:r>
              <a:rPr lang="el-GR" sz="2800" dirty="0"/>
              <a:t>χ</a:t>
            </a:r>
            <a:r>
              <a:rPr lang="el-GR" sz="2800" dirty="0" smtClean="0"/>
              <a:t>ο </a:t>
            </a:r>
            <a:r>
              <a:rPr lang="en-US" sz="2800" dirty="0" smtClean="0"/>
              <a:t>for </a:t>
            </a:r>
            <a:endParaRPr lang="el-GR" sz="2800" dirty="0" smtClean="0"/>
          </a:p>
          <a:p>
            <a:endParaRPr lang="el-GR" sz="2800" dirty="0" smtClean="0"/>
          </a:p>
          <a:p>
            <a:r>
              <a:rPr lang="el-GR" sz="2800" dirty="0" smtClean="0"/>
              <a:t>Τελεστής </a:t>
            </a:r>
            <a:r>
              <a:rPr lang="en-GB" sz="2800" dirty="0" smtClean="0"/>
              <a:t>'</a:t>
            </a:r>
            <a:r>
              <a:rPr lang="en-GB" sz="2800" b="1" dirty="0" smtClean="0"/>
              <a:t>in</a:t>
            </a:r>
            <a:r>
              <a:rPr lang="en-GB" sz="2800" dirty="0" smtClean="0"/>
              <a:t>'</a:t>
            </a:r>
            <a:endParaRPr lang="en-GB" sz="2800" dirty="0"/>
          </a:p>
          <a:p>
            <a:r>
              <a:rPr lang="el-GR" sz="2800" dirty="0" smtClean="0"/>
              <a:t>Έλεγχος ‘ανήκειν’ σε αντικείμενα περιέκτες (</a:t>
            </a:r>
            <a:r>
              <a:rPr lang="en-US" sz="2800" dirty="0" smtClean="0"/>
              <a:t>'membership‘</a:t>
            </a:r>
            <a:r>
              <a:rPr lang="el-GR" sz="2800" dirty="0" smtClean="0"/>
              <a:t>)</a:t>
            </a:r>
            <a:endParaRPr lang="el-GR" sz="2800" dirty="0"/>
          </a:p>
          <a:p>
            <a:r>
              <a:rPr lang="el-GR" altLang="el-GR" sz="2800" dirty="0"/>
              <a:t>Στις λίστες &amp; αλφαριθμητικά εκτελεί γραμμική αναζήτηση </a:t>
            </a:r>
          </a:p>
        </p:txBody>
      </p:sp>
    </p:spTree>
    <p:extLst>
      <p:ext uri="{BB962C8B-B14F-4D97-AF65-F5344CB8AC3E}">
        <p14:creationId xmlns:p14="http://schemas.microsoft.com/office/powerpoint/2010/main" val="35308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enumerate</a:t>
            </a:r>
            <a:r>
              <a:rPr lang="el-GR" dirty="0" smtClean="0">
                <a:solidFill>
                  <a:srgbClr val="C00000"/>
                </a:solidFill>
              </a:rPr>
              <a:t> &amp; Λίστες</a:t>
            </a: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460867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8810" y="532540"/>
            <a:ext cx="5315518" cy="1888348"/>
            <a:chOff x="2208810" y="980728"/>
            <a:chExt cx="5315518" cy="188834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980728"/>
              <a:ext cx="936104" cy="18883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2208810" y="2470068"/>
              <a:ext cx="4334494" cy="261257"/>
            </a:xfrm>
            <a:custGeom>
              <a:avLst/>
              <a:gdLst>
                <a:gd name="connsiteX0" fmla="*/ 0 w 4334494"/>
                <a:gd name="connsiteY0" fmla="*/ 0 h 261257"/>
                <a:gd name="connsiteX1" fmla="*/ 3051959 w 4334494"/>
                <a:gd name="connsiteY1" fmla="*/ 261257 h 261257"/>
                <a:gd name="connsiteX2" fmla="*/ 4334494 w 4334494"/>
                <a:gd name="connsiteY2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4494" h="261257">
                  <a:moveTo>
                    <a:pt x="0" y="0"/>
                  </a:moveTo>
                  <a:cubicBezTo>
                    <a:pt x="1164771" y="130628"/>
                    <a:pt x="2329543" y="261257"/>
                    <a:pt x="3051959" y="261257"/>
                  </a:cubicBezTo>
                  <a:cubicBezTo>
                    <a:pt x="3774375" y="261257"/>
                    <a:pt x="4054434" y="130628"/>
                    <a:pt x="4334494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780928"/>
            <a:ext cx="5773733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621974" y="2636912"/>
            <a:ext cx="4063982" cy="2120770"/>
            <a:chOff x="3621974" y="3212976"/>
            <a:chExt cx="4063982" cy="212077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734" y="3212976"/>
              <a:ext cx="1065222" cy="18883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3621974" y="4572000"/>
              <a:ext cx="3135086" cy="761746"/>
            </a:xfrm>
            <a:custGeom>
              <a:avLst/>
              <a:gdLst>
                <a:gd name="connsiteX0" fmla="*/ 0 w 3135086"/>
                <a:gd name="connsiteY0" fmla="*/ 0 h 761746"/>
                <a:gd name="connsiteX1" fmla="*/ 1852551 w 3135086"/>
                <a:gd name="connsiteY1" fmla="*/ 760021 h 761746"/>
                <a:gd name="connsiteX2" fmla="*/ 3135086 w 3135086"/>
                <a:gd name="connsiteY2" fmla="*/ 166255 h 76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5086" h="761746">
                  <a:moveTo>
                    <a:pt x="0" y="0"/>
                  </a:moveTo>
                  <a:cubicBezTo>
                    <a:pt x="665018" y="366156"/>
                    <a:pt x="1330037" y="732312"/>
                    <a:pt x="1852551" y="760021"/>
                  </a:cubicBezTo>
                  <a:cubicBezTo>
                    <a:pt x="2375065" y="787730"/>
                    <a:pt x="2755075" y="476992"/>
                    <a:pt x="3135086" y="16625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029865"/>
            <a:ext cx="6398848" cy="89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431969" y="4525260"/>
            <a:ext cx="4668423" cy="2013883"/>
            <a:chOff x="3431969" y="4525260"/>
            <a:chExt cx="4668423" cy="2013883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185" y="4525260"/>
              <a:ext cx="794207" cy="20138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3431969" y="5652655"/>
              <a:ext cx="3966358" cy="531831"/>
            </a:xfrm>
            <a:custGeom>
              <a:avLst/>
              <a:gdLst>
                <a:gd name="connsiteX0" fmla="*/ 0 w 3966358"/>
                <a:gd name="connsiteY0" fmla="*/ 0 h 531831"/>
                <a:gd name="connsiteX1" fmla="*/ 2101932 w 3966358"/>
                <a:gd name="connsiteY1" fmla="*/ 522514 h 531831"/>
                <a:gd name="connsiteX2" fmla="*/ 3966358 w 3966358"/>
                <a:gd name="connsiteY2" fmla="*/ 285007 h 53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6358" h="531831">
                  <a:moveTo>
                    <a:pt x="0" y="0"/>
                  </a:moveTo>
                  <a:cubicBezTo>
                    <a:pt x="720436" y="237506"/>
                    <a:pt x="1440873" y="475013"/>
                    <a:pt x="2101932" y="522514"/>
                  </a:cubicBezTo>
                  <a:cubicBezTo>
                    <a:pt x="2762991" y="570015"/>
                    <a:pt x="3364674" y="427511"/>
                    <a:pt x="3966358" y="285007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6959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546" cy="792162"/>
          </a:xfrm>
        </p:spPr>
        <p:txBody>
          <a:bodyPr/>
          <a:lstStyle/>
          <a:p>
            <a:pPr>
              <a:defRPr/>
            </a:pPr>
            <a:r>
              <a:rPr lang="el-GR" altLang="el-GR" dirty="0" smtClean="0">
                <a:solidFill>
                  <a:srgbClr val="C00000"/>
                </a:solidFill>
              </a:rPr>
              <a:t>Κατασκευαστής </a:t>
            </a:r>
            <a:r>
              <a:rPr lang="en-US" altLang="el-GR" dirty="0">
                <a:solidFill>
                  <a:srgbClr val="C00000"/>
                </a:solidFill>
              </a:rPr>
              <a:t>list() </a:t>
            </a:r>
            <a:r>
              <a:rPr lang="el-GR" altLang="el-GR" dirty="0">
                <a:solidFill>
                  <a:srgbClr val="C00000"/>
                </a:solidFill>
              </a:rPr>
              <a:t>- Λίστα </a:t>
            </a:r>
            <a:r>
              <a:rPr lang="el-GR" altLang="el-GR" dirty="0" smtClean="0">
                <a:solidFill>
                  <a:srgbClr val="C00000"/>
                </a:solidFill>
              </a:rPr>
              <a:t>&amp; Αλφαριθμητικό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546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2800" dirty="0" smtClean="0"/>
              <a:t>L = list(&lt;sequence&gt;)     # L: </a:t>
            </a:r>
            <a:r>
              <a:rPr lang="el-GR" sz="2800" dirty="0" smtClean="0"/>
              <a:t>Λίστα </a:t>
            </a:r>
            <a:endParaRPr lang="en-US" sz="2800" dirty="0" smtClean="0"/>
          </a:p>
          <a:p>
            <a:pPr>
              <a:lnSpc>
                <a:spcPct val="100000"/>
              </a:lnSpc>
              <a:buSzTx/>
            </a:pPr>
            <a:endParaRPr lang="en-US" altLang="el-GR" sz="2800" b="1" dirty="0"/>
          </a:p>
          <a:p>
            <a:r>
              <a:rPr lang="el-GR" sz="2800" b="1" dirty="0" smtClean="0"/>
              <a:t>Λίστα </a:t>
            </a:r>
            <a:r>
              <a:rPr lang="en-GB" sz="2800" b="1" dirty="0" smtClean="0"/>
              <a:t>vs</a:t>
            </a:r>
            <a:r>
              <a:rPr lang="en-GB" sz="2800" b="1" dirty="0"/>
              <a:t>. </a:t>
            </a:r>
            <a:r>
              <a:rPr lang="el-GR" sz="2800" b="1" dirty="0" smtClean="0"/>
              <a:t>Αλφαριθμητικό</a:t>
            </a:r>
            <a:endParaRPr lang="en-GB" sz="2800" b="1" dirty="0"/>
          </a:p>
          <a:p>
            <a:pPr>
              <a:lnSpc>
                <a:spcPct val="100000"/>
              </a:lnSpc>
              <a:buSzTx/>
            </a:pPr>
            <a:r>
              <a:rPr lang="el-GR" sz="2800" i="1" dirty="0" smtClean="0"/>
              <a:t>Κοινά:</a:t>
            </a:r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Ακολουθιακή, Δεικτοδοτημένη, Επαναληπτική</a:t>
            </a:r>
            <a:r>
              <a:rPr lang="en-GB" sz="2800" dirty="0" smtClean="0"/>
              <a:t> </a:t>
            </a:r>
            <a:r>
              <a:rPr lang="el-GR" sz="2800" dirty="0" smtClean="0"/>
              <a:t>δομή </a:t>
            </a:r>
          </a:p>
          <a:p>
            <a:endParaRPr lang="el-GR" sz="2800" dirty="0" smtClean="0"/>
          </a:p>
          <a:p>
            <a:r>
              <a:rPr lang="el-GR" sz="2800" i="1" dirty="0" smtClean="0"/>
              <a:t>Διαφορά</a:t>
            </a:r>
            <a:r>
              <a:rPr lang="el-GR" sz="2800" dirty="0" smtClean="0"/>
              <a:t>: </a:t>
            </a:r>
          </a:p>
          <a:p>
            <a:r>
              <a:rPr lang="el-GR" sz="2800" dirty="0" smtClean="0"/>
              <a:t>Λίστα: μεταλλάξιμη / Αλφαριθμητικό: αμετάλλακτο </a:t>
            </a:r>
          </a:p>
        </p:txBody>
      </p:sp>
    </p:spTree>
    <p:extLst>
      <p:ext uri="{BB962C8B-B14F-4D97-AF65-F5344CB8AC3E}">
        <p14:creationId xmlns:p14="http://schemas.microsoft.com/office/powerpoint/2010/main" val="33501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altLang="el-GR" dirty="0">
                <a:solidFill>
                  <a:srgbClr val="C00000"/>
                </a:solidFill>
              </a:rPr>
              <a:t>Κατασκευή λίστας: </a:t>
            </a:r>
            <a:r>
              <a:rPr lang="el-GR" altLang="el-GR" dirty="0" smtClean="0">
                <a:solidFill>
                  <a:srgbClr val="C00000"/>
                </a:solidFill>
              </a:rPr>
              <a:t>με </a:t>
            </a:r>
            <a:r>
              <a:rPr lang="en-US" altLang="el-GR" dirty="0" smtClean="0">
                <a:solidFill>
                  <a:srgbClr val="C00000"/>
                </a:solidFill>
              </a:rPr>
              <a:t>append</a:t>
            </a:r>
            <a:r>
              <a:rPr lang="en-US" altLang="el-GR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80728"/>
            <a:ext cx="8784530" cy="56166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l-GR" sz="2800" dirty="0" smtClean="0"/>
          </a:p>
          <a:p>
            <a:pPr marL="114300" indent="0">
              <a:buNone/>
            </a:pPr>
            <a:r>
              <a:rPr lang="en-US" sz="2800" dirty="0" err="1" smtClean="0"/>
              <a:t>alist</a:t>
            </a:r>
            <a:r>
              <a:rPr lang="en-US" sz="2800" dirty="0" smtClean="0"/>
              <a:t> </a:t>
            </a:r>
            <a:r>
              <a:rPr lang="en-US" sz="2800" dirty="0"/>
              <a:t>= [] </a:t>
            </a:r>
            <a:endParaRPr lang="el-GR" sz="2800" dirty="0" smtClean="0"/>
          </a:p>
          <a:p>
            <a:pPr marL="11430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i in range(10): </a:t>
            </a:r>
            <a:endParaRPr lang="el-GR" sz="2800" dirty="0" smtClean="0"/>
          </a:p>
          <a:p>
            <a:pPr marL="411163" lvl="1" indent="0">
              <a:buNone/>
            </a:pPr>
            <a:r>
              <a:rPr lang="en-US" sz="2800" dirty="0" err="1" smtClean="0"/>
              <a:t>alist.</a:t>
            </a:r>
            <a:r>
              <a:rPr lang="en-US" sz="2800" b="1" dirty="0" err="1" smtClean="0"/>
              <a:t>append</a:t>
            </a:r>
            <a:r>
              <a:rPr lang="en-US" sz="2800" b="1" dirty="0" smtClean="0"/>
              <a:t>(i)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31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546" cy="792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altLang="el-GR" sz="3200" dirty="0">
                <a:solidFill>
                  <a:srgbClr val="C00000"/>
                </a:solidFill>
              </a:rPr>
              <a:t>Κατασκευή </a:t>
            </a:r>
            <a:r>
              <a:rPr lang="el-GR" altLang="el-GR" sz="3200" dirty="0" smtClean="0">
                <a:solidFill>
                  <a:srgbClr val="C00000"/>
                </a:solidFill>
              </a:rPr>
              <a:t>λίστας με </a:t>
            </a:r>
            <a:r>
              <a:rPr lang="el-GR" altLang="el-GR" sz="3200" b="1" dirty="0" smtClean="0">
                <a:solidFill>
                  <a:srgbClr val="C00000"/>
                </a:solidFill>
              </a:rPr>
              <a:t>περιγραφή</a:t>
            </a:r>
            <a:r>
              <a:rPr lang="el-GR" altLang="el-GR" sz="3200" dirty="0" smtClean="0">
                <a:solidFill>
                  <a:srgbClr val="C00000"/>
                </a:solidFill>
              </a:rPr>
              <a:t> </a:t>
            </a:r>
            <a:r>
              <a:rPr lang="en-US" altLang="el-GR" sz="3200" dirty="0" smtClean="0">
                <a:solidFill>
                  <a:srgbClr val="C00000"/>
                </a:solidFill>
              </a:rPr>
              <a:t/>
            </a:r>
            <a:br>
              <a:rPr lang="en-US" altLang="el-GR" sz="3200" dirty="0" smtClean="0">
                <a:solidFill>
                  <a:srgbClr val="C00000"/>
                </a:solidFill>
              </a:rPr>
            </a:br>
            <a:r>
              <a:rPr lang="en-US" altLang="el-GR" sz="3200" dirty="0" smtClean="0">
                <a:solidFill>
                  <a:srgbClr val="C00000"/>
                </a:solidFill>
              </a:rPr>
              <a:t>List comprehension</a:t>
            </a:r>
            <a:r>
              <a:rPr lang="en-US" altLang="el-GR" sz="3200" dirty="0">
                <a:solidFill>
                  <a:srgbClr val="C00000"/>
                </a:solidFill>
              </a:rPr>
              <a:t> </a:t>
            </a:r>
            <a:r>
              <a:rPr lang="el-GR" altLang="el-GR" sz="3200" dirty="0" smtClean="0">
                <a:solidFill>
                  <a:srgbClr val="C00000"/>
                </a:solidFill>
              </a:rPr>
              <a:t>Συμπερίληψη/Περιγραφή Λίστας</a:t>
            </a:r>
            <a:endParaRPr lang="en-US" altLang="el-GR" sz="32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24744"/>
            <a:ext cx="9036050" cy="54726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SzTx/>
            </a:pPr>
            <a:r>
              <a:rPr lang="en-US" sz="2800" dirty="0" err="1"/>
              <a:t>alist</a:t>
            </a:r>
            <a:r>
              <a:rPr lang="en-US" sz="2800" dirty="0"/>
              <a:t> = </a:t>
            </a:r>
            <a:r>
              <a:rPr lang="en-US" sz="2800" dirty="0" smtClean="0"/>
              <a:t>[&lt;</a:t>
            </a:r>
            <a:r>
              <a:rPr lang="el-GR" sz="2800" dirty="0" smtClean="0"/>
              <a:t>έκφραση</a:t>
            </a:r>
            <a:r>
              <a:rPr lang="en-US" sz="2800" dirty="0" smtClean="0"/>
              <a:t>&gt; &lt;</a:t>
            </a:r>
            <a:r>
              <a:rPr lang="el-GR" sz="2800" dirty="0" smtClean="0"/>
              <a:t>βρόχος </a:t>
            </a:r>
            <a:r>
              <a:rPr lang="en-US" sz="2800" dirty="0" smtClean="0"/>
              <a:t>'for</a:t>
            </a:r>
            <a:r>
              <a:rPr lang="en-US" sz="2800" dirty="0"/>
              <a:t>' </a:t>
            </a:r>
            <a:r>
              <a:rPr lang="el-GR" sz="2800" dirty="0" smtClean="0"/>
              <a:t>καθορίζει εύρος τιμών</a:t>
            </a:r>
            <a:r>
              <a:rPr lang="en-US" sz="2800" dirty="0" smtClean="0"/>
              <a:t>&gt;]</a:t>
            </a:r>
          </a:p>
          <a:p>
            <a:pPr algn="just"/>
            <a:r>
              <a:rPr lang="el-GR" dirty="0" smtClean="0"/>
              <a:t>Πχ. </a:t>
            </a:r>
            <a:r>
              <a:rPr lang="en-GB" dirty="0" err="1" smtClean="0"/>
              <a:t>alist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[i </a:t>
            </a:r>
            <a:r>
              <a:rPr lang="en-GB" dirty="0"/>
              <a:t>for i in range(10</a:t>
            </a:r>
            <a:r>
              <a:rPr lang="en-GB" dirty="0" smtClean="0"/>
              <a:t>)]</a:t>
            </a:r>
            <a:endParaRPr lang="el-GR" dirty="0" smtClean="0"/>
          </a:p>
          <a:p>
            <a:pPr algn="just"/>
            <a:endParaRPr lang="el-GR" sz="2800" dirty="0"/>
          </a:p>
          <a:p>
            <a:pPr algn="just"/>
            <a:r>
              <a:rPr lang="el-GR" sz="2800" dirty="0" smtClean="0"/>
              <a:t>Εκφράσεις υπό συνθήκη </a:t>
            </a:r>
            <a:r>
              <a:rPr lang="el-GR" dirty="0" smtClean="0"/>
              <a:t>(</a:t>
            </a:r>
            <a:r>
              <a:rPr lang="en-US" dirty="0" smtClean="0"/>
              <a:t>c</a:t>
            </a:r>
            <a:r>
              <a:rPr lang="en-GB" dirty="0" err="1" smtClean="0"/>
              <a:t>onditional</a:t>
            </a:r>
            <a:r>
              <a:rPr lang="en-GB" dirty="0" smtClean="0"/>
              <a:t> expressions)</a:t>
            </a:r>
            <a:endParaRPr lang="en-GB" sz="2800" dirty="0"/>
          </a:p>
          <a:p>
            <a:pPr algn="just">
              <a:lnSpc>
                <a:spcPct val="100000"/>
              </a:lnSpc>
              <a:buSzTx/>
            </a:pPr>
            <a:r>
              <a:rPr lang="en-GB" dirty="0"/>
              <a:t>&lt;</a:t>
            </a:r>
            <a:r>
              <a:rPr lang="en-GB" dirty="0" err="1"/>
              <a:t>expression_True</a:t>
            </a:r>
            <a:r>
              <a:rPr lang="en-GB" dirty="0"/>
              <a:t>&gt; &lt;</a:t>
            </a:r>
            <a:r>
              <a:rPr lang="en-GB" dirty="0" err="1"/>
              <a:t>if_condition</a:t>
            </a:r>
            <a:r>
              <a:rPr lang="en-GB" dirty="0"/>
              <a:t>&gt; &lt;</a:t>
            </a:r>
            <a:r>
              <a:rPr lang="en-GB" dirty="0" err="1"/>
              <a:t>expression_False</a:t>
            </a:r>
            <a:r>
              <a:rPr lang="en-GB" dirty="0"/>
              <a:t>&gt;</a:t>
            </a:r>
          </a:p>
          <a:p>
            <a:pPr algn="just">
              <a:lnSpc>
                <a:spcPct val="100000"/>
              </a:lnSpc>
              <a:buSzTx/>
            </a:pPr>
            <a:endParaRPr lang="en-US" dirty="0" smtClean="0"/>
          </a:p>
          <a:p>
            <a:pPr algn="just">
              <a:lnSpc>
                <a:spcPct val="100000"/>
              </a:lnSpc>
              <a:buSzTx/>
            </a:pPr>
            <a:r>
              <a:rPr lang="el-GR" sz="2800" dirty="0" smtClean="0"/>
              <a:t>Περιγραφή λίστας</a:t>
            </a:r>
            <a:endParaRPr lang="en-US" sz="2800" dirty="0"/>
          </a:p>
          <a:p>
            <a:pPr algn="just">
              <a:lnSpc>
                <a:spcPct val="100000"/>
              </a:lnSpc>
              <a:buSzTx/>
            </a:pPr>
            <a:r>
              <a:rPr lang="en-US" dirty="0" err="1" smtClean="0"/>
              <a:t>alist</a:t>
            </a:r>
            <a:r>
              <a:rPr lang="en-US" dirty="0" smtClean="0"/>
              <a:t> = [&lt;</a:t>
            </a:r>
            <a:r>
              <a:rPr lang="el-GR" dirty="0" smtClean="0"/>
              <a:t>έκφραση υπό συνθήκη</a:t>
            </a:r>
            <a:r>
              <a:rPr lang="en-US" dirty="0" smtClean="0"/>
              <a:t>&gt; &lt;</a:t>
            </a:r>
            <a:r>
              <a:rPr lang="el-GR" dirty="0"/>
              <a:t>βρόχος </a:t>
            </a:r>
            <a:r>
              <a:rPr lang="en-US" dirty="0"/>
              <a:t>'for' </a:t>
            </a:r>
            <a:r>
              <a:rPr lang="el-GR" dirty="0"/>
              <a:t>καθορίζει εύρος τιμών</a:t>
            </a:r>
            <a:r>
              <a:rPr lang="en-US" dirty="0" smtClean="0"/>
              <a:t>&gt;]</a:t>
            </a:r>
            <a:endParaRPr lang="en-US" dirty="0"/>
          </a:p>
          <a:p>
            <a:pPr algn="just">
              <a:lnSpc>
                <a:spcPct val="100000"/>
              </a:lnSpc>
              <a:buSzTx/>
            </a:pPr>
            <a:r>
              <a:rPr lang="el-GR" dirty="0" smtClean="0"/>
              <a:t>Πχ. </a:t>
            </a:r>
            <a:r>
              <a:rPr lang="en-US" dirty="0" err="1" smtClean="0"/>
              <a:t>alist</a:t>
            </a:r>
            <a:r>
              <a:rPr lang="en-US" dirty="0" smtClean="0"/>
              <a:t> </a:t>
            </a:r>
            <a:r>
              <a:rPr lang="en-US" dirty="0"/>
              <a:t>= [1 if i%2==1 else 0 for i in range(10</a:t>
            </a:r>
            <a:r>
              <a:rPr lang="en-US" dirty="0" smtClean="0"/>
              <a:t>)]</a:t>
            </a:r>
            <a:endParaRPr lang="en-US" dirty="0"/>
          </a:p>
          <a:p>
            <a:pPr algn="just">
              <a:lnSpc>
                <a:spcPct val="100000"/>
              </a:lnSpc>
              <a:buSzTx/>
            </a:pPr>
            <a:endParaRPr lang="en-US" sz="2800" dirty="0"/>
          </a:p>
          <a:p>
            <a:pPr algn="just">
              <a:lnSpc>
                <a:spcPct val="100000"/>
              </a:lnSpc>
              <a:buSzTx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Τομές λίστας (</a:t>
            </a:r>
            <a:r>
              <a:rPr lang="en-US" dirty="0" smtClean="0">
                <a:solidFill>
                  <a:srgbClr val="C00000"/>
                </a:solidFill>
              </a:rPr>
              <a:t>slicing)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08721"/>
            <a:ext cx="8928546" cy="5616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Διαχωρισμός στοιχείων λίστας </a:t>
            </a:r>
            <a:r>
              <a:rPr lang="el-GR" altLang="el-GR" sz="2800" dirty="0" smtClean="0">
                <a:sym typeface="Wingdings" panose="05000000000000000000" pitchFamily="2" charset="2"/>
              </a:rPr>
              <a:t> Δημιουργία </a:t>
            </a:r>
            <a:r>
              <a:rPr lang="el-GR" altLang="el-GR" sz="2800" dirty="0" err="1" smtClean="0">
                <a:sym typeface="Wingdings" panose="05000000000000000000" pitchFamily="2" charset="2"/>
              </a:rPr>
              <a:t>υπο</a:t>
            </a:r>
            <a:r>
              <a:rPr lang="el-GR" altLang="el-GR" sz="2800" dirty="0" smtClean="0">
                <a:sym typeface="Wingdings" panose="05000000000000000000" pitchFamily="2" charset="2"/>
              </a:rPr>
              <a:t>-λίστας</a:t>
            </a:r>
            <a:endParaRPr lang="en-US" altLang="el-GR" sz="2800" dirty="0" smtClean="0"/>
          </a:p>
          <a:p>
            <a:pPr>
              <a:lnSpc>
                <a:spcPct val="100000"/>
              </a:lnSpc>
              <a:buSzTx/>
            </a:pPr>
            <a:endParaRPr lang="el-GR" sz="2800" b="1" dirty="0" smtClean="0"/>
          </a:p>
          <a:p>
            <a:pPr>
              <a:lnSpc>
                <a:spcPct val="100000"/>
              </a:lnSpc>
              <a:buSzTx/>
            </a:pPr>
            <a:r>
              <a:rPr lang="en-US" sz="2800" dirty="0" smtClean="0"/>
              <a:t>slice </a:t>
            </a:r>
            <a:r>
              <a:rPr lang="en-US" sz="2800" dirty="0"/>
              <a:t>= </a:t>
            </a:r>
            <a:r>
              <a:rPr lang="en-US" sz="2800" b="1" dirty="0" err="1"/>
              <a:t>alist</a:t>
            </a:r>
            <a:r>
              <a:rPr lang="en-US" sz="2800" b="1" dirty="0"/>
              <a:t>[</a:t>
            </a:r>
            <a:r>
              <a:rPr lang="en-US" sz="2800" i="1" dirty="0"/>
              <a:t>[start]</a:t>
            </a:r>
            <a:r>
              <a:rPr lang="en-US" sz="2800" b="1" i="1" dirty="0"/>
              <a:t>:</a:t>
            </a:r>
            <a:r>
              <a:rPr lang="en-US" sz="2800" i="1" dirty="0"/>
              <a:t>[end]</a:t>
            </a:r>
            <a:r>
              <a:rPr lang="en-US" sz="2800" b="1" i="1" dirty="0"/>
              <a:t>:</a:t>
            </a:r>
            <a:r>
              <a:rPr lang="en-US" sz="2800" i="1" dirty="0"/>
              <a:t>[step</a:t>
            </a:r>
            <a:r>
              <a:rPr lang="en-US" sz="2800" i="1" dirty="0" smtClean="0"/>
              <a:t>]</a:t>
            </a:r>
            <a:r>
              <a:rPr lang="en-US" sz="2800" b="1" dirty="0" smtClean="0"/>
              <a:t>]</a:t>
            </a:r>
          </a:p>
          <a:p>
            <a:pPr>
              <a:lnSpc>
                <a:spcPct val="100000"/>
              </a:lnSpc>
              <a:buSzTx/>
            </a:pPr>
            <a:endParaRPr 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Σημαντική τεχνική στο οικοσύστημα της </a:t>
            </a:r>
            <a:r>
              <a:rPr lang="en-US" sz="2800" dirty="0" smtClean="0"/>
              <a:t>Python </a:t>
            </a:r>
            <a:r>
              <a:rPr lang="el-GR" sz="2800" dirty="0" smtClean="0"/>
              <a:t>για </a:t>
            </a:r>
            <a:r>
              <a:rPr lang="el-GR" sz="2800" i="1" dirty="0" smtClean="0"/>
              <a:t>επιλογή δεδομένων</a:t>
            </a:r>
            <a:r>
              <a:rPr lang="el-GR" sz="2800" dirty="0" smtClean="0"/>
              <a:t> σε σύνθετα αντικείμενα περιέκτες</a:t>
            </a:r>
          </a:p>
        </p:txBody>
      </p:sp>
    </p:spTree>
    <p:extLst>
      <p:ext uri="{BB962C8B-B14F-4D97-AF65-F5344CB8AC3E}">
        <p14:creationId xmlns:p14="http://schemas.microsoft.com/office/powerpoint/2010/main" val="3778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23905</TotalTime>
  <Words>530</Words>
  <Application>Microsoft Office PowerPoint</Application>
  <PresentationFormat>On-screen Show (4:3)</PresentationFormat>
  <Paragraphs>212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Εισαγωγή στον Προγραμματισμό με Python       Εβδομάδα 3: Λίστα</vt:lpstr>
      <vt:lpstr>Λίστα: Βασικά χαρακτηριστικά</vt:lpstr>
      <vt:lpstr>Λίστα: Μεταλλάξιμο αντικείμενο </vt:lpstr>
      <vt:lpstr>Λίστα: Επαναληπτικό αντικείμενο – Τελεστής in</vt:lpstr>
      <vt:lpstr>enumerate &amp; Λίστες </vt:lpstr>
      <vt:lpstr>Κατασκευαστής list() - Λίστα &amp; Αλφαριθμητικό</vt:lpstr>
      <vt:lpstr>Κατασκευή λίστας: με append()</vt:lpstr>
      <vt:lpstr>Κατασκευή λίστας με περιγραφή  List comprehension Συμπερίληψη/Περιγραφή Λίστας</vt:lpstr>
      <vt:lpstr>Τομές λίστας (slicing) </vt:lpstr>
      <vt:lpstr>Ανάθεση τιμών με τομή</vt:lpstr>
      <vt:lpstr>Λίστα λιστών      1/2</vt:lpstr>
      <vt:lpstr>Λίστα λιστών      2/2</vt:lpstr>
      <vt:lpstr>Κατασκευή &amp; Δεικτοδότηση Λίστας λιστών</vt:lpstr>
      <vt:lpstr>PowerPoint Presentation</vt:lpstr>
      <vt:lpstr>Συναρτήσεις Λίστας</vt:lpstr>
      <vt:lpstr>Σειριακή αναζήτηση </vt:lpstr>
      <vt:lpstr>Δυαδική αναζήτηση </vt:lpstr>
      <vt:lpstr>Μέθοδοι Λίστας  (online python docs)</vt:lpstr>
      <vt:lpstr>Ουρά (Queue) FIFO (First In First Out)</vt:lpstr>
      <vt:lpstr>Στοίβα (Stack) LIFO (Last In First Out)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</dc:creator>
  <cp:lastModifiedBy> </cp:lastModifiedBy>
  <cp:revision>2281</cp:revision>
  <dcterms:created xsi:type="dcterms:W3CDTF">1601-01-01T00:00:00Z</dcterms:created>
  <dcterms:modified xsi:type="dcterms:W3CDTF">2017-04-04T09:48:58Z</dcterms:modified>
</cp:coreProperties>
</file>