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7"/>
  </p:notesMasterIdLst>
  <p:handoutMasterIdLst>
    <p:handoutMasterId r:id="rId18"/>
  </p:handoutMasterIdLst>
  <p:sldIdLst>
    <p:sldId id="417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8" r:id="rId13"/>
    <p:sldId id="466" r:id="rId14"/>
    <p:sldId id="467" r:id="rId15"/>
    <p:sldId id="469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33CC"/>
    <a:srgbClr val="FF0000"/>
    <a:srgbClr val="00FF00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0" autoAdjust="0"/>
    <p:restoredTop sz="86376" autoAdjust="0"/>
  </p:normalViewPr>
  <p:slideViewPr>
    <p:cSldViewPr>
      <p:cViewPr varScale="1">
        <p:scale>
          <a:sx n="59" d="100"/>
          <a:sy n="59" d="100"/>
        </p:scale>
        <p:origin x="-9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9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7459F71C-1EF1-4D9C-AC1D-C86B075EA1B9}" type="datetimeFigureOut">
              <a:rPr lang="el-GR"/>
              <a:pPr>
                <a:defRPr/>
              </a:pPr>
              <a:t>24/02/2017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26281B53-A47F-4407-8377-62D0FB8047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856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Click to edit Master text styles</a:t>
            </a:r>
          </a:p>
          <a:p>
            <a:pPr lvl="1"/>
            <a:r>
              <a:rPr lang="el-GR" noProof="0" smtClean="0"/>
              <a:t>Second level</a:t>
            </a:r>
          </a:p>
          <a:p>
            <a:pPr lvl="2"/>
            <a:r>
              <a:rPr lang="el-GR" noProof="0" smtClean="0"/>
              <a:t>Third level</a:t>
            </a:r>
          </a:p>
          <a:p>
            <a:pPr lvl="3"/>
            <a:r>
              <a:rPr lang="el-GR" noProof="0" smtClean="0"/>
              <a:t>Fourth level</a:t>
            </a:r>
          </a:p>
          <a:p>
            <a:pPr lvl="4"/>
            <a:r>
              <a:rPr lang="el-GR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224A2-6EE9-4EAD-ACAA-D2BA589E412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16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 userDrawn="1"/>
        </p:nvSpPr>
        <p:spPr bwMode="auto">
          <a:xfrm>
            <a:off x="755650" y="260350"/>
            <a:ext cx="3782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l-GR" sz="1200" b="1" dirty="0" smtClean="0">
                <a:cs typeface="+mn-cs"/>
              </a:rPr>
              <a:t>ΑΡΙΣΤΟΤΕΛΕΙΟ</a:t>
            </a:r>
            <a:r>
              <a:rPr lang="el-GR" sz="1200" b="1" baseline="0" dirty="0" smtClean="0">
                <a:cs typeface="+mn-cs"/>
              </a:rPr>
              <a:t> ΠΑΝΕΠΙΣΤΗΜΙΟ ΘΕΣΣΑΛΟΝΙΚΗΣ</a:t>
            </a:r>
            <a:endParaRPr lang="en-US" sz="1200" b="1" dirty="0" smtClean="0">
              <a:cs typeface="+mn-cs"/>
            </a:endParaRPr>
          </a:p>
        </p:txBody>
      </p:sp>
      <p:pic>
        <p:nvPicPr>
          <p:cNvPr id="5" name="Picture 45" descr="A.U.Th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58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C37A-8F6C-4495-939C-98DE6657E8F4}" type="datetime1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4B834-F3FA-4677-85B9-FB58E4872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7DF2-E9F3-44FB-B17C-2163CDDF0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1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5E44-1F0F-4D24-8142-A980781D73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08912" cy="7920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208912" cy="51845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A16E-BFCA-4869-A657-8A82A3286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7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E8FF-DD87-42CC-9CFB-1BA920FC7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52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F1F7-C3BB-4516-B80F-405217666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5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638F-680C-4DDB-813A-C45565EDA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B78C-B469-41C7-928F-5BC6FBC3C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2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59D2A-504E-4E0A-B9A2-BA0319844A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3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9C16F-04BF-4737-A499-34B0702A6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5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210E-FE7B-48B9-B342-E4942194F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text styles</a:t>
            </a:r>
          </a:p>
          <a:p>
            <a:pPr lvl="1"/>
            <a:r>
              <a:rPr lang="en-US" altLang="el-GR" smtClean="0"/>
              <a:t>Second level</a:t>
            </a:r>
          </a:p>
          <a:p>
            <a:pPr lvl="2"/>
            <a:r>
              <a:rPr lang="en-US" altLang="el-GR" smtClean="0"/>
              <a:t>Third level</a:t>
            </a:r>
          </a:p>
          <a:p>
            <a:pPr lvl="3"/>
            <a:r>
              <a:rPr lang="en-US" altLang="el-GR" smtClean="0"/>
              <a:t>Fourth level</a:t>
            </a:r>
          </a:p>
          <a:p>
            <a:pPr lvl="4"/>
            <a:r>
              <a:rPr lang="en-US" altLang="el-GR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8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EE41837E-6BFC-4F61-AE92-375073D4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68313" y="6524625"/>
            <a:ext cx="85677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l-GR" sz="1000" b="1" dirty="0" smtClean="0">
                <a:cs typeface="+mn-cs"/>
              </a:rPr>
              <a:t>Εισαγωγή</a:t>
            </a:r>
            <a:r>
              <a:rPr lang="el-GR" sz="1000" b="1" baseline="0" dirty="0" smtClean="0">
                <a:cs typeface="+mn-cs"/>
              </a:rPr>
              <a:t> στον Προγραμματισμό με </a:t>
            </a:r>
            <a:r>
              <a:rPr lang="en-US" sz="1000" b="1" baseline="0" dirty="0" smtClean="0">
                <a:cs typeface="+mn-cs"/>
              </a:rPr>
              <a:t>Python, </a:t>
            </a:r>
            <a:r>
              <a:rPr lang="el-GR" sz="1000" b="1" baseline="0" dirty="0" smtClean="0">
                <a:cs typeface="+mn-cs"/>
              </a:rPr>
              <a:t>ΑΠΘ</a:t>
            </a:r>
            <a:endParaRPr lang="en-US" sz="1000" b="1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tab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runestone/static/pythonds/AlgorithmAnalysis/Dictionarie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323850" y="1268413"/>
            <a:ext cx="8208963" cy="338472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l-GR" altLang="el-GR" sz="2800" b="1" dirty="0"/>
              <a:t>Εισαγωγή στον Προγραμματισμό με </a:t>
            </a:r>
            <a:r>
              <a:rPr lang="en-US" altLang="el-GR" sz="2800" b="1" dirty="0"/>
              <a:t>Python </a:t>
            </a:r>
            <a:r>
              <a:rPr lang="en-US" altLang="el-GR" sz="2800" dirty="0" smtClean="0"/>
              <a:t>	</a:t>
            </a:r>
            <a:r>
              <a:rPr lang="el-GR" altLang="el-GR" sz="2800" dirty="0" smtClean="0"/>
              <a:t/>
            </a:r>
            <a:br>
              <a:rPr lang="el-GR" altLang="el-GR" sz="2800" dirty="0" smtClean="0"/>
            </a:br>
            <a:r>
              <a:rPr lang="el-GR" altLang="el-GR" sz="2800" dirty="0"/>
              <a:t/>
            </a:r>
            <a:br>
              <a:rPr lang="el-GR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n-US" altLang="el-GR" sz="2800" dirty="0"/>
              <a:t/>
            </a:r>
            <a:br>
              <a:rPr lang="en-US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l-GR" altLang="el-GR" sz="2800" dirty="0"/>
              <a:t>Εβδομάδα </a:t>
            </a:r>
            <a:r>
              <a:rPr lang="en-US" altLang="el-GR" sz="2800" dirty="0" smtClean="0"/>
              <a:t>4</a:t>
            </a:r>
            <a:r>
              <a:rPr lang="el-GR" altLang="el-GR" sz="2800" dirty="0" smtClean="0"/>
              <a:t>: </a:t>
            </a:r>
            <a:r>
              <a:rPr lang="el-GR" sz="2800" b="1" dirty="0"/>
              <a:t>ΛΕΞΙΚΟ &amp; ΠΛΕΙΑΔΑ</a:t>
            </a:r>
            <a:endParaRPr lang="el-GR" altLang="el-G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Πότε Λίστες και πότε Λεξικά;	</a:t>
            </a:r>
            <a:r>
              <a:rPr lang="el-GR" sz="2800" dirty="0" smtClean="0">
                <a:solidFill>
                  <a:srgbClr val="C00000"/>
                </a:solidFill>
              </a:rPr>
              <a:t>- 1/2</a:t>
            </a:r>
            <a:r>
              <a:rPr lang="el-GR" dirty="0" smtClean="0">
                <a:solidFill>
                  <a:srgbClr val="C00000"/>
                </a:solidFill>
              </a:rPr>
              <a:t>	</a:t>
            </a:r>
            <a:endParaRPr lang="el-GR" sz="28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268760"/>
            <a:ext cx="8856538" cy="5472607"/>
          </a:xfrm>
        </p:spPr>
        <p:txBody>
          <a:bodyPr>
            <a:noAutofit/>
          </a:bodyPr>
          <a:lstStyle/>
          <a:p>
            <a:r>
              <a:rPr lang="el-GR" b="1" dirty="0" smtClean="0"/>
              <a:t>(</a:t>
            </a:r>
            <a:r>
              <a:rPr lang="el-GR" b="1" dirty="0"/>
              <a:t>2) ΧΡΗΣΙΜΟΠΟΙΗΣΤΕ..</a:t>
            </a:r>
          </a:p>
          <a:p>
            <a:r>
              <a:rPr lang="el-GR" b="1" dirty="0"/>
              <a:t>ΛΙΣΤΑ</a:t>
            </a:r>
          </a:p>
          <a:p>
            <a:r>
              <a:rPr lang="el-GR" dirty="0" smtClean="0"/>
              <a:t>Δεδομένα </a:t>
            </a:r>
            <a:r>
              <a:rPr lang="el-GR" dirty="0"/>
              <a:t>σε ευέλικτα διαχειρίσιμη </a:t>
            </a:r>
            <a:r>
              <a:rPr lang="el-GR" b="1" dirty="0" smtClean="0"/>
              <a:t>ακολουθία</a:t>
            </a:r>
            <a:r>
              <a:rPr lang="el-GR" dirty="0" smtClean="0"/>
              <a:t> με βάση ακέραιο δείκτη</a:t>
            </a:r>
            <a:endParaRPr lang="el-GR" dirty="0"/>
          </a:p>
          <a:p>
            <a:r>
              <a:rPr lang="el-GR" dirty="0" smtClean="0"/>
              <a:t>Διάταξη (ταξινόμηση κλπ.) των δεδομένων είναι σημαντική</a:t>
            </a:r>
            <a:endParaRPr lang="el-GR" dirty="0"/>
          </a:p>
          <a:p>
            <a:r>
              <a:rPr lang="el-GR" b="1" dirty="0"/>
              <a:t>ΛΕΞΙΚΟ</a:t>
            </a:r>
          </a:p>
          <a:p>
            <a:r>
              <a:rPr lang="el-GR" dirty="0" smtClean="0"/>
              <a:t>Χρειάζεστε αναπαράσταση δεδομένων σε ζεύγη </a:t>
            </a:r>
            <a:r>
              <a:rPr lang="en-US" dirty="0" smtClean="0"/>
              <a:t>'</a:t>
            </a:r>
            <a:r>
              <a:rPr lang="en-US" b="1" dirty="0" err="1" smtClean="0"/>
              <a:t>key:value</a:t>
            </a:r>
            <a:r>
              <a:rPr lang="en-US" dirty="0" smtClean="0"/>
              <a:t>‘</a:t>
            </a:r>
            <a:r>
              <a:rPr lang="el-GR" dirty="0" smtClean="0"/>
              <a:t>, για γρήγορο προσδιορισμό με βάση αναζήτηση κλειδιού</a:t>
            </a:r>
            <a:endParaRPr lang="el-GR" dirty="0"/>
          </a:p>
          <a:p>
            <a:r>
              <a:rPr lang="el-GR" dirty="0" smtClean="0"/>
              <a:t>Χρειάζεστε αραιή (</a:t>
            </a:r>
            <a:r>
              <a:rPr lang="en-US" dirty="0" smtClean="0"/>
              <a:t>sparse</a:t>
            </a:r>
            <a:r>
              <a:rPr lang="el-GR" dirty="0" smtClean="0"/>
              <a:t>) συλλογή δεδομένων (όχι ‘πυκνή’)</a:t>
            </a:r>
            <a:endParaRPr lang="en-US" dirty="0"/>
          </a:p>
          <a:p>
            <a:endParaRPr lang="en-US" dirty="0"/>
          </a:p>
          <a:p>
            <a:r>
              <a:rPr lang="el-GR" dirty="0" smtClean="0"/>
              <a:t>Αν χρειάζεστε Λεξικό με </a:t>
            </a:r>
            <a:r>
              <a:rPr lang="el-GR" dirty="0"/>
              <a:t>διατεταγμένα τα δεδομένα; </a:t>
            </a:r>
          </a:p>
          <a:p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 smtClean="0">
                <a:sym typeface="Wingdings" panose="05000000000000000000" pitchFamily="2" charset="2"/>
              </a:rPr>
              <a:t>Δείτε το </a:t>
            </a:r>
            <a:r>
              <a:rPr lang="en-US" dirty="0" err="1" smtClean="0">
                <a:sym typeface="Wingdings" panose="05000000000000000000" pitchFamily="2" charset="2"/>
              </a:rPr>
              <a:t>OrderedD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 err="1" smtClean="0">
                <a:sym typeface="Wingdings" panose="05000000000000000000" pitchFamily="2" charset="2"/>
              </a:rPr>
              <a:t>ct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21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9036050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To </a:t>
            </a:r>
            <a:r>
              <a:rPr lang="el-GR" dirty="0" smtClean="0">
                <a:solidFill>
                  <a:srgbClr val="C00000"/>
                </a:solidFill>
              </a:rPr>
              <a:t>Λεξικό ως πίνακας κερματισμού (</a:t>
            </a:r>
            <a:r>
              <a:rPr lang="en-US" dirty="0">
                <a:solidFill>
                  <a:srgbClr val="C00000"/>
                </a:solidFill>
              </a:rPr>
              <a:t>hash </a:t>
            </a:r>
            <a:r>
              <a:rPr lang="en-US" dirty="0" smtClean="0">
                <a:solidFill>
                  <a:srgbClr val="C00000"/>
                </a:solidFill>
              </a:rPr>
              <a:t>table</a:t>
            </a:r>
            <a:r>
              <a:rPr lang="el-GR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l-GR" sz="2800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4176464" cy="3070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4481869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Πηγή: </a:t>
            </a:r>
            <a:r>
              <a:rPr lang="en-US" sz="1600" dirty="0" smtClean="0">
                <a:hlinkClick r:id="rId3"/>
              </a:rPr>
              <a:t>Wikipedia</a:t>
            </a:r>
            <a:endParaRPr lang="el-G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052736"/>
            <a:ext cx="4680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Ένας πίνακας (κατά-) </a:t>
            </a:r>
            <a:r>
              <a:rPr lang="el-GR" b="1" dirty="0" smtClean="0"/>
              <a:t>κερματισμού</a:t>
            </a:r>
            <a:r>
              <a:rPr lang="el-GR" dirty="0" smtClean="0"/>
              <a:t> εφαρμόζει μια </a:t>
            </a:r>
            <a:r>
              <a:rPr lang="el-GR" b="1" dirty="0" smtClean="0"/>
              <a:t>συνάρτηση</a:t>
            </a:r>
            <a:r>
              <a:rPr lang="el-GR" dirty="0" smtClean="0"/>
              <a:t> κερματισμού ώστε να δημιουργήσει έναν </a:t>
            </a:r>
            <a:r>
              <a:rPr lang="el-GR" b="1" dirty="0" smtClean="0">
                <a:solidFill>
                  <a:srgbClr val="C00000"/>
                </a:solidFill>
              </a:rPr>
              <a:t>δείκτη</a:t>
            </a:r>
            <a:r>
              <a:rPr lang="el-GR" dirty="0" smtClean="0"/>
              <a:t> που αντιστοιχεί το </a:t>
            </a:r>
            <a:r>
              <a:rPr lang="el-GR" b="1" dirty="0" smtClean="0"/>
              <a:t>στοιχείο κλειδί προς μια θέση </a:t>
            </a:r>
            <a:r>
              <a:rPr lang="el-GR" dirty="0" smtClean="0"/>
              <a:t>του πίνακα όπου αποθηκεύονται οι αντίστοιχες τιμές</a:t>
            </a:r>
          </a:p>
          <a:p>
            <a:endParaRPr lang="el-GR" dirty="0"/>
          </a:p>
          <a:p>
            <a:r>
              <a:rPr lang="el-GR" dirty="0" smtClean="0"/>
              <a:t>Το λεξικό υλοποιείται ως </a:t>
            </a:r>
            <a:r>
              <a:rPr lang="el-GR" b="1" dirty="0" smtClean="0"/>
              <a:t>πίνακας κερματισμού</a:t>
            </a:r>
            <a:r>
              <a:rPr lang="el-GR" dirty="0" smtClean="0"/>
              <a:t>, δηλ. μια συνάρτηση αντιστοιχεί τα κλειδιά στις θέσεις του πίνακα </a:t>
            </a:r>
            <a:r>
              <a:rPr lang="el-GR" smtClean="0"/>
              <a:t>με τις τιμές</a:t>
            </a:r>
            <a:endParaRPr lang="el-G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4602" y="5013176"/>
            <a:ext cx="8101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αναζήτηση μιας τιμής στο λεξικό γίνεται πάντοτε σε </a:t>
            </a:r>
            <a:r>
              <a:rPr lang="el-GR" b="1" dirty="0" smtClean="0"/>
              <a:t>σταθερό χρόνο </a:t>
            </a:r>
            <a:r>
              <a:rPr lang="el-GR" dirty="0" smtClean="0"/>
              <a:t>(</a:t>
            </a:r>
            <a:r>
              <a:rPr lang="el-GR" i="1" dirty="0" smtClean="0"/>
              <a:t>όσο χρειάζεται ο προσδιορισμός της θέσης από τη συνάρτηση κερματισμού</a:t>
            </a:r>
            <a:r>
              <a:rPr lang="el-GR" dirty="0" smtClean="0"/>
              <a:t>),</a:t>
            </a:r>
            <a:r>
              <a:rPr lang="el-GR" b="1" dirty="0" smtClean="0"/>
              <a:t> </a:t>
            </a:r>
            <a:r>
              <a:rPr lang="el-GR" dirty="0" smtClean="0"/>
              <a:t>σε αντίθεση με τις λίστες όπου ο χρόνος αναζήτησης αυξάνει αναλογικά προς το πλήθος τιμών της λίστας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248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Σύγκριση  χρόνου αναζήτησης με τον τελεστή </a:t>
            </a:r>
            <a:r>
              <a:rPr lang="en-US" dirty="0">
                <a:solidFill>
                  <a:srgbClr val="C00000"/>
                </a:solidFill>
              </a:rPr>
              <a:t>‘in’ 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" y="1124744"/>
            <a:ext cx="3096344" cy="39036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l-GR" dirty="0" smtClean="0"/>
              <a:t>Καθώς αυξάνει το πλήθος στοιχείων (οριζόντιος άξονας) </a:t>
            </a:r>
            <a:r>
              <a:rPr lang="el-GR" dirty="0" smtClean="0">
                <a:solidFill>
                  <a:srgbClr val="C00000"/>
                </a:solidFill>
              </a:rPr>
              <a:t>αυξάνει γραμμικά </a:t>
            </a:r>
            <a:r>
              <a:rPr lang="el-GR" dirty="0" smtClean="0"/>
              <a:t>ο χρόνος αναζήτησης στη </a:t>
            </a:r>
            <a:r>
              <a:rPr lang="el-GR" dirty="0" smtClean="0">
                <a:solidFill>
                  <a:srgbClr val="C00000"/>
                </a:solidFill>
              </a:rPr>
              <a:t>λίστα </a:t>
            </a:r>
            <a:r>
              <a:rPr lang="el-GR" dirty="0" smtClean="0"/>
              <a:t>(Ο(</a:t>
            </a:r>
            <a:r>
              <a:rPr lang="en-US" dirty="0" smtClean="0"/>
              <a:t>n)) </a:t>
            </a:r>
            <a:r>
              <a:rPr lang="el-GR" dirty="0" smtClean="0"/>
              <a:t>ενώ </a:t>
            </a:r>
            <a:r>
              <a:rPr lang="el-GR" dirty="0" smtClean="0">
                <a:solidFill>
                  <a:srgbClr val="0070C0"/>
                </a:solidFill>
              </a:rPr>
              <a:t>μένει σταθερός στο λεξικό </a:t>
            </a:r>
            <a:r>
              <a:rPr lang="el-GR" dirty="0" smtClean="0"/>
              <a:t>(</a:t>
            </a:r>
            <a:r>
              <a:rPr lang="en-US" dirty="0" smtClean="0"/>
              <a:t>O(1))</a:t>
            </a:r>
            <a:endParaRPr lang="el-GR" dirty="0"/>
          </a:p>
        </p:txBody>
      </p:sp>
      <p:pic>
        <p:nvPicPr>
          <p:cNvPr id="1026" name="Picture 2" descr="../_images/listvdi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4" y="764704"/>
            <a:ext cx="6160964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6165304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Πηγή: </a:t>
            </a:r>
            <a:r>
              <a:rPr lang="en-US" sz="1600" dirty="0" smtClean="0">
                <a:hlinkClick r:id="rId3"/>
              </a:rPr>
              <a:t>Problem Solving with Algorithms and Data Structures</a:t>
            </a:r>
            <a:endParaRPr lang="el-GR" sz="1600" dirty="0"/>
          </a:p>
        </p:txBody>
      </p:sp>
      <p:sp>
        <p:nvSpPr>
          <p:cNvPr id="5" name="Freeform 4"/>
          <p:cNvSpPr/>
          <p:nvPr/>
        </p:nvSpPr>
        <p:spPr>
          <a:xfrm>
            <a:off x="1979711" y="3789040"/>
            <a:ext cx="1225961" cy="1415176"/>
          </a:xfrm>
          <a:custGeom>
            <a:avLst/>
            <a:gdLst>
              <a:gd name="connsiteX0" fmla="*/ 0 w 1710466"/>
              <a:gd name="connsiteY0" fmla="*/ 0 h 566131"/>
              <a:gd name="connsiteX1" fmla="*/ 710004 w 1710466"/>
              <a:gd name="connsiteY1" fmla="*/ 505610 h 566131"/>
              <a:gd name="connsiteX2" fmla="*/ 1710466 w 1710466"/>
              <a:gd name="connsiteY2" fmla="*/ 537883 h 56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0466" h="566131">
                <a:moveTo>
                  <a:pt x="0" y="0"/>
                </a:moveTo>
                <a:cubicBezTo>
                  <a:pt x="212463" y="207981"/>
                  <a:pt x="424926" y="415963"/>
                  <a:pt x="710004" y="505610"/>
                </a:cubicBezTo>
                <a:cubicBezTo>
                  <a:pt x="995082" y="595257"/>
                  <a:pt x="1352774" y="566570"/>
                  <a:pt x="1710466" y="53788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Freeform 5"/>
          <p:cNvSpPr/>
          <p:nvPr/>
        </p:nvSpPr>
        <p:spPr>
          <a:xfrm>
            <a:off x="2592690" y="2596530"/>
            <a:ext cx="2483365" cy="688454"/>
          </a:xfrm>
          <a:custGeom>
            <a:avLst/>
            <a:gdLst>
              <a:gd name="connsiteX0" fmla="*/ 0 w 2291378"/>
              <a:gd name="connsiteY0" fmla="*/ 31054 h 353783"/>
              <a:gd name="connsiteX1" fmla="*/ 1506070 w 2291378"/>
              <a:gd name="connsiteY1" fmla="*/ 31054 h 353783"/>
              <a:gd name="connsiteX2" fmla="*/ 2291378 w 2291378"/>
              <a:gd name="connsiteY2" fmla="*/ 353783 h 35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1378" h="353783">
                <a:moveTo>
                  <a:pt x="0" y="31054"/>
                </a:moveTo>
                <a:cubicBezTo>
                  <a:pt x="562087" y="4160"/>
                  <a:pt x="1124174" y="-22734"/>
                  <a:pt x="1506070" y="31054"/>
                </a:cubicBezTo>
                <a:cubicBezTo>
                  <a:pt x="1887966" y="84842"/>
                  <a:pt x="2089672" y="219312"/>
                  <a:pt x="2291378" y="35378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02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Συναρτήσεις Λεξικού</a:t>
            </a:r>
            <a:endParaRPr lang="el-GR" sz="28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268760"/>
            <a:ext cx="8856538" cy="5472607"/>
          </a:xfrm>
        </p:spPr>
        <p:txBody>
          <a:bodyPr>
            <a:noAutofit/>
          </a:bodyPr>
          <a:lstStyle/>
          <a:p>
            <a:r>
              <a:rPr lang="en-US" b="1" dirty="0" smtClean="0"/>
              <a:t>len(dict</a:t>
            </a:r>
            <a:r>
              <a:rPr lang="en-US" dirty="0" smtClean="0"/>
              <a:t>)</a:t>
            </a:r>
            <a:endParaRPr lang="el-GR" dirty="0" smtClean="0"/>
          </a:p>
          <a:p>
            <a:pPr lvl="1"/>
            <a:r>
              <a:rPr lang="el-GR" sz="2400" dirty="0" smtClean="0"/>
              <a:t>Μήκος λεξικού (πλήθος ζευγών)</a:t>
            </a:r>
            <a:endParaRPr lang="en-US" sz="2400" dirty="0" smtClean="0"/>
          </a:p>
          <a:p>
            <a:endParaRPr lang="en-GB" dirty="0" smtClean="0"/>
          </a:p>
          <a:p>
            <a:r>
              <a:rPr lang="en-GB" b="1" dirty="0" smtClean="0"/>
              <a:t>max(dict</a:t>
            </a:r>
            <a:r>
              <a:rPr lang="en-GB" dirty="0"/>
              <a:t>), </a:t>
            </a:r>
            <a:r>
              <a:rPr lang="en-GB" b="1" dirty="0"/>
              <a:t>min(dict</a:t>
            </a:r>
            <a:r>
              <a:rPr lang="en-GB" dirty="0" smtClean="0"/>
              <a:t>)</a:t>
            </a:r>
            <a:endParaRPr lang="el-GR" dirty="0" smtClean="0"/>
          </a:p>
          <a:p>
            <a:pPr lvl="1"/>
            <a:r>
              <a:rPr lang="el-GR" sz="2400" dirty="0" smtClean="0"/>
              <a:t>Μέγιστο, ελάχιστο κλειδί </a:t>
            </a:r>
            <a:endParaRPr lang="en-GB" sz="2400" dirty="0"/>
          </a:p>
          <a:p>
            <a:endParaRPr lang="en-GB" dirty="0" smtClean="0"/>
          </a:p>
          <a:p>
            <a:r>
              <a:rPr lang="en-GB" b="1" dirty="0" smtClean="0"/>
              <a:t>sorted(dict</a:t>
            </a:r>
            <a:r>
              <a:rPr lang="en-GB" dirty="0" smtClean="0"/>
              <a:t>)</a:t>
            </a:r>
            <a:endParaRPr lang="el-GR" dirty="0" smtClean="0"/>
          </a:p>
          <a:p>
            <a:pPr lvl="1"/>
            <a:r>
              <a:rPr lang="el-GR" sz="2400" dirty="0" smtClean="0"/>
              <a:t>Ταξινομημένη λίστα </a:t>
            </a:r>
            <a:r>
              <a:rPr lang="el-GR" sz="2400" dirty="0"/>
              <a:t>κλειδιών </a:t>
            </a:r>
            <a:endParaRPr lang="en-GB" sz="2400" dirty="0"/>
          </a:p>
          <a:p>
            <a:endParaRPr lang="en-GB" dirty="0" smtClean="0"/>
          </a:p>
          <a:p>
            <a:r>
              <a:rPr lang="en-GB" b="1" dirty="0" smtClean="0"/>
              <a:t>sum(dict</a:t>
            </a:r>
            <a:r>
              <a:rPr lang="en-GB" dirty="0" smtClean="0"/>
              <a:t>)</a:t>
            </a:r>
            <a:endParaRPr lang="el-GR" dirty="0" smtClean="0"/>
          </a:p>
          <a:p>
            <a:pPr lvl="1"/>
            <a:r>
              <a:rPr lang="el-GR" sz="2400" dirty="0" smtClean="0"/>
              <a:t>Άθροισμα αριθμητικών κλειδιών </a:t>
            </a:r>
            <a:endParaRPr lang="en-GB" sz="24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394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smtClean="0">
                <a:solidFill>
                  <a:srgbClr val="C00000"/>
                </a:solidFill>
              </a:rPr>
              <a:t>Μέθοδοι Λεξικού</a:t>
            </a:r>
            <a:endParaRPr lang="el-GR" sz="28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268760"/>
            <a:ext cx="8856538" cy="5472607"/>
          </a:xfrm>
        </p:spPr>
        <p:txBody>
          <a:bodyPr>
            <a:noAutofit/>
          </a:bodyPr>
          <a:lstStyle/>
          <a:p>
            <a:r>
              <a:rPr lang="en-GB" b="1" dirty="0" err="1"/>
              <a:t>dict.keys</a:t>
            </a:r>
            <a:r>
              <a:rPr lang="en-GB" dirty="0"/>
              <a:t>(), </a:t>
            </a:r>
            <a:r>
              <a:rPr lang="en-GB" b="1" dirty="0" err="1"/>
              <a:t>dict.values</a:t>
            </a:r>
            <a:r>
              <a:rPr lang="en-GB" dirty="0"/>
              <a:t>()</a:t>
            </a:r>
          </a:p>
          <a:p>
            <a:pPr lvl="1"/>
            <a:r>
              <a:rPr lang="el-GR" dirty="0" smtClean="0"/>
              <a:t>Κλειδιά, Τιμές</a:t>
            </a:r>
          </a:p>
          <a:p>
            <a:pPr lvl="1"/>
            <a:endParaRPr lang="el-GR" dirty="0" smtClean="0"/>
          </a:p>
          <a:p>
            <a:r>
              <a:rPr lang="en-GB" b="1" dirty="0" err="1" smtClean="0"/>
              <a:t>dict.get</a:t>
            </a:r>
            <a:r>
              <a:rPr lang="en-GB" b="1" dirty="0" smtClean="0"/>
              <a:t>(key</a:t>
            </a:r>
            <a:r>
              <a:rPr lang="en-GB" dirty="0"/>
              <a:t>)</a:t>
            </a:r>
          </a:p>
          <a:p>
            <a:pPr lvl="1"/>
            <a:r>
              <a:rPr lang="el-GR" dirty="0" smtClean="0"/>
              <a:t>Επιστρέφει τιμή – αν δεν υπάρχει επιστρέφει μήνυμα</a:t>
            </a:r>
          </a:p>
          <a:p>
            <a:pPr lvl="1"/>
            <a:r>
              <a:rPr lang="el-GR" dirty="0" smtClean="0"/>
              <a:t> </a:t>
            </a:r>
          </a:p>
          <a:p>
            <a:r>
              <a:rPr lang="en-GB" b="1" dirty="0" err="1" smtClean="0"/>
              <a:t>dict.items</a:t>
            </a:r>
            <a:r>
              <a:rPr lang="en-GB" dirty="0"/>
              <a:t>()</a:t>
            </a:r>
          </a:p>
          <a:p>
            <a:pPr lvl="1"/>
            <a:r>
              <a:rPr lang="el-GR" dirty="0" smtClean="0"/>
              <a:t>Επιστρέφει ζεύγος </a:t>
            </a:r>
            <a:r>
              <a:rPr lang="el-GR" dirty="0" err="1" smtClean="0"/>
              <a:t>κλειδί:τιμή</a:t>
            </a:r>
            <a:endParaRPr lang="el-GR" dirty="0" smtClean="0"/>
          </a:p>
          <a:p>
            <a:pPr lvl="1"/>
            <a:endParaRPr lang="el-GR" dirty="0" smtClean="0"/>
          </a:p>
          <a:p>
            <a:r>
              <a:rPr lang="en-GB" b="1" dirty="0" smtClean="0"/>
              <a:t>dict.</a:t>
            </a:r>
            <a:r>
              <a:rPr lang="en-US" b="1" dirty="0" smtClean="0"/>
              <a:t>copy</a:t>
            </a:r>
            <a:r>
              <a:rPr lang="en-US" dirty="0" smtClean="0"/>
              <a:t>()</a:t>
            </a:r>
          </a:p>
          <a:p>
            <a:pPr lvl="1"/>
            <a:r>
              <a:rPr lang="el-GR" dirty="0" smtClean="0"/>
              <a:t>‘Ρηχό’ </a:t>
            </a:r>
            <a:r>
              <a:rPr lang="en-US" dirty="0" smtClean="0"/>
              <a:t>(shallow) </a:t>
            </a:r>
            <a:r>
              <a:rPr lang="el-GR" dirty="0" smtClean="0"/>
              <a:t>αντίγραφο</a:t>
            </a:r>
            <a:endParaRPr lang="en-GB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394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Πλειάδα </a:t>
            </a:r>
            <a:r>
              <a:rPr lang="en-US" dirty="0" smtClean="0">
                <a:solidFill>
                  <a:srgbClr val="C00000"/>
                </a:solidFill>
              </a:rPr>
              <a:t>(Tuple)</a:t>
            </a:r>
            <a:endParaRPr lang="el-GR" sz="28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268760"/>
            <a:ext cx="9036050" cy="5472607"/>
          </a:xfrm>
        </p:spPr>
        <p:txBody>
          <a:bodyPr>
            <a:noAutofit/>
          </a:bodyPr>
          <a:lstStyle/>
          <a:p>
            <a:r>
              <a:rPr lang="el-GR" sz="2800" dirty="0" smtClean="0"/>
              <a:t>Παρόμοια με Λίστα με </a:t>
            </a:r>
            <a:r>
              <a:rPr lang="el-GR" sz="2800" smtClean="0"/>
              <a:t>μία σημαντική διαφορά</a:t>
            </a:r>
            <a:r>
              <a:rPr lang="el-GR" sz="2800" dirty="0" smtClean="0"/>
              <a:t>: η πλειάδα είναι </a:t>
            </a:r>
            <a:r>
              <a:rPr lang="el-GR" sz="2800" b="1" dirty="0" smtClean="0"/>
              <a:t>αμετάλλακτη</a:t>
            </a:r>
            <a:r>
              <a:rPr lang="el-GR" sz="2800" dirty="0" smtClean="0"/>
              <a:t> (</a:t>
            </a:r>
            <a:r>
              <a:rPr lang="en-US" sz="2800" dirty="0" smtClean="0"/>
              <a:t>immutable)</a:t>
            </a:r>
            <a:endParaRPr lang="el-GR" sz="2800" dirty="0" smtClean="0"/>
          </a:p>
          <a:p>
            <a:pPr lvl="1"/>
            <a:r>
              <a:rPr lang="el-GR" sz="2800" b="1" dirty="0" smtClean="0"/>
              <a:t>Δεν</a:t>
            </a:r>
            <a:r>
              <a:rPr lang="el-GR" sz="2800" dirty="0" smtClean="0"/>
              <a:t> αλλάζουν οι τιμές των στοιχείων με ανάθεση </a:t>
            </a:r>
          </a:p>
          <a:p>
            <a:endParaRPr lang="el-GR" sz="2800" dirty="0"/>
          </a:p>
          <a:p>
            <a:r>
              <a:rPr lang="el-GR" sz="2800" dirty="0" smtClean="0"/>
              <a:t>Κατασκευαστής: </a:t>
            </a:r>
            <a:r>
              <a:rPr lang="en-GB" sz="2800" b="1" dirty="0" smtClean="0"/>
              <a:t>tuple()</a:t>
            </a:r>
            <a:endParaRPr lang="en-GB" sz="2800" b="1" dirty="0"/>
          </a:p>
          <a:p>
            <a:endParaRPr lang="el-GR" sz="2800" dirty="0" smtClean="0"/>
          </a:p>
          <a:p>
            <a:r>
              <a:rPr lang="el-GR" sz="2800" dirty="0" smtClean="0"/>
              <a:t>Η Πλειάδα ως </a:t>
            </a:r>
            <a:r>
              <a:rPr lang="el-GR" sz="2800" b="1" dirty="0" smtClean="0"/>
              <a:t>επαναληπτικό</a:t>
            </a:r>
            <a:r>
              <a:rPr lang="el-GR" sz="2800" dirty="0" smtClean="0"/>
              <a:t> αντικείμενο</a:t>
            </a:r>
            <a:endParaRPr lang="en-GB" sz="2800" dirty="0"/>
          </a:p>
          <a:p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7929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Λεξικό: Βασικά χαρακτηριστικά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538" cy="53283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sz="2800" b="1" dirty="0" smtClean="0"/>
              <a:t>Λεξικό: Περιέκτης Ζευγών   {</a:t>
            </a:r>
            <a:r>
              <a:rPr lang="el-GR" sz="2800" b="1" dirty="0" err="1" smtClean="0"/>
              <a:t>Κλειδί:Τιμή</a:t>
            </a:r>
            <a:r>
              <a:rPr lang="el-GR" sz="2800" b="1" dirty="0" smtClean="0"/>
              <a:t>}</a:t>
            </a:r>
            <a:endParaRPr lang="el-GR" sz="2800" dirty="0"/>
          </a:p>
          <a:p>
            <a:pPr>
              <a:lnSpc>
                <a:spcPct val="100000"/>
              </a:lnSpc>
              <a:buSzTx/>
            </a:pPr>
            <a:r>
              <a:rPr lang="el-GR" sz="2800" dirty="0" smtClean="0"/>
              <a:t>Συλλογή </a:t>
            </a:r>
            <a:r>
              <a:rPr lang="en-US" sz="2800" dirty="0" smtClean="0"/>
              <a:t>Collection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Αδιάτακτο </a:t>
            </a:r>
            <a:r>
              <a:rPr lang="en-US" altLang="el-GR" sz="2800" dirty="0" smtClean="0"/>
              <a:t>Unordered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Δεικτοδοτημένο </a:t>
            </a:r>
            <a:r>
              <a:rPr lang="en-US" altLang="el-GR" sz="2800" dirty="0" smtClean="0"/>
              <a:t>indexed (</a:t>
            </a:r>
            <a:r>
              <a:rPr lang="el-GR" altLang="el-GR" sz="2800" dirty="0" smtClean="0"/>
              <a:t>δείκτες: τα </a:t>
            </a:r>
            <a:r>
              <a:rPr lang="el-GR" altLang="el-GR" sz="2800" i="1" dirty="0" smtClean="0"/>
              <a:t>κλειδιά</a:t>
            </a:r>
            <a:r>
              <a:rPr lang="el-GR" altLang="el-GR" sz="2800" dirty="0" smtClean="0"/>
              <a:t>)</a:t>
            </a:r>
            <a:endParaRPr lang="en-US" alt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Επαναληπτικό </a:t>
            </a:r>
            <a:r>
              <a:rPr lang="en-US" altLang="el-GR" sz="2800" dirty="0" smtClean="0"/>
              <a:t>iterable </a:t>
            </a:r>
            <a:endParaRPr lang="el-GR" alt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Μεταλλάξιμο </a:t>
            </a:r>
            <a:r>
              <a:rPr lang="en-US" altLang="el-GR" sz="2800" dirty="0" smtClean="0"/>
              <a:t>mutable 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Ανομοιογενές </a:t>
            </a:r>
            <a:r>
              <a:rPr lang="en-US" altLang="el-GR" sz="2800" dirty="0" smtClean="0"/>
              <a:t>heterogeneous </a:t>
            </a:r>
          </a:p>
          <a:p>
            <a:pPr>
              <a:lnSpc>
                <a:spcPct val="100000"/>
              </a:lnSpc>
              <a:buSzTx/>
            </a:pPr>
            <a:endParaRPr lang="en-US" alt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>
                <a:solidFill>
                  <a:srgbClr val="C00000"/>
                </a:solidFill>
              </a:rPr>
              <a:t>Δεικτοδότηση και Ανάθεση τιμών σε </a:t>
            </a:r>
            <a:r>
              <a:rPr lang="el-GR" dirty="0" smtClean="0">
                <a:solidFill>
                  <a:srgbClr val="C00000"/>
                </a:solidFill>
              </a:rPr>
              <a:t>Λεξικό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538" cy="53283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Δεικτοδότηση με βάση το κλειδί </a:t>
            </a:r>
            <a:r>
              <a:rPr lang="el-GR" altLang="el-GR" sz="2800" dirty="0" smtClean="0"/>
              <a:t>(</a:t>
            </a:r>
            <a:r>
              <a:rPr lang="el-GR" altLang="el-GR" sz="2800" i="1" dirty="0" smtClean="0"/>
              <a:t>αμετάλλακτο</a:t>
            </a:r>
            <a:r>
              <a:rPr lang="el-GR" altLang="el-GR" sz="2800" dirty="0" smtClean="0"/>
              <a:t>!)</a:t>
            </a:r>
            <a:endParaRPr lang="el-GR" alt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n-US" altLang="el-GR" sz="2800" dirty="0" smtClean="0"/>
              <a:t>Keys() &amp; values()</a:t>
            </a:r>
          </a:p>
          <a:p>
            <a:pPr>
              <a:lnSpc>
                <a:spcPct val="100000"/>
              </a:lnSpc>
              <a:buSzTx/>
            </a:pPr>
            <a:r>
              <a:rPr lang="en-US" altLang="el-GR" sz="2800" dirty="0" smtClean="0"/>
              <a:t>len</a:t>
            </a:r>
            <a:r>
              <a:rPr lang="en-US" altLang="el-GR" sz="2800" dirty="0"/>
              <a:t>()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Ανάθεση τιμών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Διαγραφή: </a:t>
            </a:r>
            <a:r>
              <a:rPr lang="en-US" altLang="el-GR" sz="2800" dirty="0" smtClean="0"/>
              <a:t>Del </a:t>
            </a:r>
            <a:r>
              <a:rPr lang="en-US" altLang="el-GR" sz="2800" dirty="0"/>
              <a:t>item / del dict</a:t>
            </a:r>
            <a:endParaRPr lang="el-GR" altLang="el-GR" sz="2800" dirty="0"/>
          </a:p>
        </p:txBody>
      </p:sp>
    </p:spTree>
    <p:extLst>
      <p:ext uri="{BB962C8B-B14F-4D97-AF65-F5344CB8AC3E}">
        <p14:creationId xmlns:p14="http://schemas.microsoft.com/office/powerpoint/2010/main" val="17654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Λεξικό</a:t>
            </a:r>
            <a:r>
              <a:rPr lang="el-GR" dirty="0">
                <a:solidFill>
                  <a:srgbClr val="C00000"/>
                </a:solidFill>
              </a:rPr>
              <a:t>:</a:t>
            </a:r>
            <a:r>
              <a:rPr lang="el-GR" dirty="0" smtClean="0">
                <a:solidFill>
                  <a:srgbClr val="C00000"/>
                </a:solidFill>
              </a:rPr>
              <a:t> μεταλλάξιμη </a:t>
            </a:r>
            <a:r>
              <a:rPr lang="el-GR" dirty="0">
                <a:solidFill>
                  <a:srgbClr val="C00000"/>
                </a:solidFill>
              </a:rPr>
              <a:t>και επαναλήψιμη </a:t>
            </a:r>
            <a:r>
              <a:rPr lang="el-GR" dirty="0" smtClean="0">
                <a:solidFill>
                  <a:srgbClr val="C00000"/>
                </a:solidFill>
              </a:rPr>
              <a:t>δομή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538" cy="53283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altLang="el-GR" sz="2800" b="1" dirty="0" smtClean="0"/>
              <a:t>Μεταλλάξιμο</a:t>
            </a:r>
            <a:r>
              <a:rPr lang="el-GR" altLang="el-GR" sz="2800" dirty="0" smtClean="0"/>
              <a:t>: αλλαγή τιμών στο λεξικό </a:t>
            </a:r>
            <a:r>
              <a:rPr lang="en-US" altLang="el-GR" sz="2800" dirty="0" smtClean="0"/>
              <a:t>‘in place’ </a:t>
            </a:r>
            <a:r>
              <a:rPr lang="el-GR" altLang="el-GR" sz="2800" dirty="0" smtClean="0"/>
              <a:t>χωρίς δημιουργία αντιγράφου στη μνήμη </a:t>
            </a:r>
          </a:p>
          <a:p>
            <a:pPr>
              <a:lnSpc>
                <a:spcPct val="100000"/>
              </a:lnSpc>
              <a:buSzTx/>
            </a:pPr>
            <a:endParaRPr lang="el-GR" altLang="el-GR" sz="2800" dirty="0"/>
          </a:p>
          <a:p>
            <a:pPr>
              <a:lnSpc>
                <a:spcPct val="100000"/>
              </a:lnSpc>
              <a:buSzTx/>
            </a:pPr>
            <a:r>
              <a:rPr lang="el-GR" altLang="el-GR" sz="2800" b="1" dirty="0" smtClean="0"/>
              <a:t>Επαναληπτικό</a:t>
            </a:r>
            <a:r>
              <a:rPr lang="el-GR" altLang="el-GR" sz="2800" dirty="0" smtClean="0"/>
              <a:t>: διαθέτει τη μέθοδο __</a:t>
            </a:r>
            <a:r>
              <a:rPr lang="en-US" altLang="el-GR" sz="2800" dirty="0" smtClean="0"/>
              <a:t>next__ </a:t>
            </a:r>
            <a:r>
              <a:rPr lang="el-GR" altLang="el-GR" sz="2800" dirty="0" smtClean="0"/>
              <a:t>και μπορεί να χρησιμοποιηθεί σε επανάληψη </a:t>
            </a:r>
            <a:r>
              <a:rPr lang="en-US" altLang="el-GR" sz="2800" dirty="0" smtClean="0"/>
              <a:t>for </a:t>
            </a:r>
            <a:endParaRPr lang="el-GR" altLang="el-GR" sz="2800" dirty="0" smtClean="0"/>
          </a:p>
          <a:p>
            <a:pPr>
              <a:lnSpc>
                <a:spcPct val="100000"/>
              </a:lnSpc>
              <a:buSzTx/>
            </a:pPr>
            <a:endParaRPr lang="el-GR" altLang="el-GR" sz="2800" dirty="0"/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Στην επανάληψη επιστρέφονται τα κλειδιά, αλλά με χρήση της </a:t>
            </a:r>
            <a:r>
              <a:rPr lang="en-US" altLang="el-GR" sz="2800" dirty="0" smtClean="0"/>
              <a:t>item</a:t>
            </a:r>
            <a:r>
              <a:rPr lang="el-GR" altLang="el-GR" sz="2800" dirty="0" smtClean="0"/>
              <a:t>()</a:t>
            </a:r>
            <a:r>
              <a:rPr lang="en-US" altLang="el-GR" sz="2800" dirty="0" smtClean="0"/>
              <a:t> </a:t>
            </a:r>
            <a:r>
              <a:rPr lang="el-GR" altLang="el-GR" sz="2800" dirty="0" smtClean="0"/>
              <a:t>μπορούμε να έχουμε και τις τιμές</a:t>
            </a:r>
            <a:endParaRPr lang="en-US" altLang="el-GR" sz="2800" dirty="0" smtClean="0"/>
          </a:p>
          <a:p>
            <a:pPr>
              <a:lnSpc>
                <a:spcPct val="100000"/>
              </a:lnSpc>
              <a:buSzTx/>
            </a:pPr>
            <a:endParaRPr lang="en-US" altLang="el-GR" sz="2800" dirty="0"/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Ο τελεστής </a:t>
            </a:r>
            <a:r>
              <a:rPr lang="en-US" altLang="el-GR" sz="2800" dirty="0" smtClean="0"/>
              <a:t>in</a:t>
            </a:r>
            <a:r>
              <a:rPr lang="el-GR" altLang="el-GR" sz="2800" dirty="0" smtClean="0"/>
              <a:t> ελέγχει την ιδιότητα του ‘ανήκειν’ για τα κλειδιά </a:t>
            </a:r>
          </a:p>
        </p:txBody>
      </p:sp>
    </p:spTree>
    <p:extLst>
      <p:ext uri="{BB962C8B-B14F-4D97-AF65-F5344CB8AC3E}">
        <p14:creationId xmlns:p14="http://schemas.microsoft.com/office/powerpoint/2010/main" val="22240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Κατασκευή Λεξικού 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l-GR" sz="2800" dirty="0" smtClean="0">
                <a:solidFill>
                  <a:srgbClr val="C00000"/>
                </a:solidFill>
              </a:rPr>
              <a:t>– 1/2</a:t>
            </a:r>
            <a:endParaRPr lang="el-GR" sz="28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980728"/>
            <a:ext cx="8856538" cy="57606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b="1" dirty="0"/>
              <a:t>(1) </a:t>
            </a:r>
            <a:r>
              <a:rPr lang="el-GR" b="1" dirty="0" smtClean="0"/>
              <a:t>Σύνδεση </a:t>
            </a:r>
            <a:r>
              <a:rPr lang="el-GR" b="1" dirty="0"/>
              <a:t>Ζευγών </a:t>
            </a:r>
            <a:r>
              <a:rPr lang="el-GR" dirty="0" smtClean="0"/>
              <a:t>(ανάθεση τιμής)</a:t>
            </a:r>
            <a:endParaRPr lang="el-GR" dirty="0"/>
          </a:p>
          <a:p>
            <a:pPr>
              <a:lnSpc>
                <a:spcPct val="100000"/>
              </a:lnSpc>
              <a:buSzTx/>
            </a:pPr>
            <a:endParaRPr lang="en-US" dirty="0" smtClean="0"/>
          </a:p>
          <a:p>
            <a:pPr>
              <a:lnSpc>
                <a:spcPct val="100000"/>
              </a:lnSpc>
              <a:buSzTx/>
            </a:pPr>
            <a:r>
              <a:rPr lang="el-GR" b="1" dirty="0" smtClean="0"/>
              <a:t>(</a:t>
            </a:r>
            <a:r>
              <a:rPr lang="el-GR" b="1" dirty="0"/>
              <a:t>2) Κατασκευαστής </a:t>
            </a:r>
            <a:r>
              <a:rPr lang="en-US" b="1" dirty="0"/>
              <a:t>dict()</a:t>
            </a:r>
          </a:p>
          <a:p>
            <a:pPr>
              <a:lnSpc>
                <a:spcPct val="100000"/>
              </a:lnSpc>
              <a:buSzTx/>
            </a:pPr>
            <a:r>
              <a:rPr lang="en-GB" dirty="0" smtClean="0"/>
              <a:t>2.1 </a:t>
            </a:r>
            <a:r>
              <a:rPr lang="el-GR" i="1" dirty="0"/>
              <a:t>Λίστα </a:t>
            </a:r>
            <a:r>
              <a:rPr lang="el-GR" i="1" dirty="0" smtClean="0"/>
              <a:t>Ζευγών (ομάδων)</a:t>
            </a:r>
            <a:endParaRPr lang="el-GR" i="1" dirty="0"/>
          </a:p>
          <a:p>
            <a:pPr>
              <a:lnSpc>
                <a:spcPct val="100000"/>
              </a:lnSpc>
              <a:buSzTx/>
            </a:pPr>
            <a:endParaRPr lang="en-US" dirty="0" smtClean="0"/>
          </a:p>
          <a:p>
            <a:pPr>
              <a:lnSpc>
                <a:spcPct val="100000"/>
              </a:lnSpc>
              <a:buSzTx/>
            </a:pPr>
            <a:r>
              <a:rPr lang="el-GR" dirty="0" smtClean="0"/>
              <a:t>2.2 </a:t>
            </a:r>
            <a:r>
              <a:rPr lang="el-GR" i="1" dirty="0" smtClean="0"/>
              <a:t>Σύνδεση ζευγών με ανάθεση </a:t>
            </a:r>
          </a:p>
          <a:p>
            <a:pPr>
              <a:lnSpc>
                <a:spcPct val="100000"/>
              </a:lnSpc>
              <a:buSzTx/>
            </a:pPr>
            <a:endParaRPr lang="el-GR" dirty="0"/>
          </a:p>
          <a:p>
            <a:pPr>
              <a:lnSpc>
                <a:spcPct val="100000"/>
              </a:lnSpc>
              <a:buSzTx/>
            </a:pPr>
            <a:r>
              <a:rPr lang="el-GR" dirty="0"/>
              <a:t>2.3 </a:t>
            </a:r>
            <a:r>
              <a:rPr lang="el-GR" i="1" dirty="0"/>
              <a:t>Συνάρτηση </a:t>
            </a:r>
            <a:r>
              <a:rPr lang="en-US" i="1" dirty="0"/>
              <a:t>zip</a:t>
            </a:r>
            <a:r>
              <a:rPr lang="en-US" i="1" dirty="0" smtClean="0"/>
              <a:t>()</a:t>
            </a:r>
            <a:endParaRPr lang="el-GR" i="1" dirty="0" smtClean="0"/>
          </a:p>
          <a:p>
            <a:endParaRPr lang="el-GR" b="1" dirty="0" smtClean="0"/>
          </a:p>
        </p:txBody>
      </p:sp>
    </p:spTree>
    <p:extLst>
      <p:ext uri="{BB962C8B-B14F-4D97-AF65-F5344CB8AC3E}">
        <p14:creationId xmlns:p14="http://schemas.microsoft.com/office/powerpoint/2010/main" val="34061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Κατασκευή Λεξικού 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l-GR" sz="2800" dirty="0" smtClean="0">
                <a:solidFill>
                  <a:srgbClr val="C00000"/>
                </a:solidFill>
              </a:rPr>
              <a:t>– 2/2</a:t>
            </a:r>
            <a:endParaRPr lang="el-GR" sz="28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268760"/>
            <a:ext cx="8856538" cy="5472607"/>
          </a:xfrm>
        </p:spPr>
        <p:txBody>
          <a:bodyPr>
            <a:noAutofit/>
          </a:bodyPr>
          <a:lstStyle/>
          <a:p>
            <a:r>
              <a:rPr lang="el-GR" sz="2800" b="1" dirty="0" smtClean="0"/>
              <a:t>(3) Περιγραφή Λεξικού </a:t>
            </a:r>
            <a:r>
              <a:rPr lang="el-GR" sz="2800" dirty="0" smtClean="0"/>
              <a:t>(</a:t>
            </a:r>
            <a:r>
              <a:rPr lang="en-US" sz="2800" dirty="0" smtClean="0"/>
              <a:t>dictionary comprehension)</a:t>
            </a:r>
            <a:endParaRPr lang="el-GR" sz="2800" dirty="0" smtClean="0"/>
          </a:p>
          <a:p>
            <a:endParaRPr lang="el-GR" sz="2800" dirty="0"/>
          </a:p>
          <a:p>
            <a:r>
              <a:rPr lang="en-US" sz="2800" dirty="0"/>
              <a:t>di = {&lt;</a:t>
            </a:r>
            <a:r>
              <a:rPr lang="en-US" sz="2800" b="1" i="1" dirty="0"/>
              <a:t>key expression</a:t>
            </a:r>
            <a:r>
              <a:rPr lang="el-GR" sz="2800" b="1" i="1" dirty="0"/>
              <a:t> </a:t>
            </a:r>
            <a:r>
              <a:rPr lang="en-US" sz="2800" dirty="0"/>
              <a:t>:</a:t>
            </a:r>
            <a:r>
              <a:rPr lang="el-GR" sz="2800" dirty="0"/>
              <a:t> </a:t>
            </a:r>
            <a:r>
              <a:rPr lang="en-US" sz="2800" b="1" i="1" dirty="0"/>
              <a:t>value expression</a:t>
            </a:r>
            <a:r>
              <a:rPr lang="en-US" sz="2800" dirty="0"/>
              <a:t>&gt; &lt;</a:t>
            </a:r>
            <a:r>
              <a:rPr lang="en-US" sz="2800" b="1" dirty="0"/>
              <a:t>'for' loop(s)</a:t>
            </a:r>
            <a:r>
              <a:rPr lang="en-US" sz="2800" dirty="0"/>
              <a:t>&gt;}</a:t>
            </a:r>
            <a:endParaRPr lang="en-US" sz="2800" b="1" dirty="0"/>
          </a:p>
          <a:p>
            <a:endParaRPr lang="el-GR" sz="2800" dirty="0" smtClean="0"/>
          </a:p>
          <a:p>
            <a:r>
              <a:rPr lang="el-GR" sz="2800" dirty="0" smtClean="0"/>
              <a:t>Χρήση </a:t>
            </a:r>
            <a:r>
              <a:rPr lang="el-GR" sz="2800" dirty="0"/>
              <a:t>εκφράσεων υπό </a:t>
            </a:r>
            <a:r>
              <a:rPr lang="el-GR" sz="2800" dirty="0" smtClean="0"/>
              <a:t>συνθήκη</a:t>
            </a:r>
          </a:p>
          <a:p>
            <a:r>
              <a:rPr lang="el-GR" sz="2800" dirty="0" smtClean="0"/>
              <a:t>&lt;</a:t>
            </a:r>
            <a:r>
              <a:rPr lang="en-US" sz="2800" dirty="0" smtClean="0"/>
              <a:t>True expression&gt;&lt;if condition else&gt;&lt;False expression&gt;</a:t>
            </a:r>
            <a:r>
              <a:rPr lang="el-GR" sz="2800" dirty="0" smtClean="0"/>
              <a:t> </a:t>
            </a:r>
          </a:p>
          <a:p>
            <a:endParaRPr lang="el-GR" sz="2800" dirty="0"/>
          </a:p>
          <a:p>
            <a:r>
              <a:rPr lang="en-US" dirty="0"/>
              <a:t>di = </a:t>
            </a:r>
            <a:r>
              <a:rPr lang="en-US" dirty="0" smtClean="0"/>
              <a:t>{&lt;</a:t>
            </a:r>
            <a:r>
              <a:rPr lang="en-US" b="1" i="1" dirty="0" smtClean="0"/>
              <a:t>Key</a:t>
            </a:r>
            <a:r>
              <a:rPr lang="en-US" i="1" dirty="0" smtClean="0"/>
              <a:t> conditional expression</a:t>
            </a:r>
            <a:r>
              <a:rPr lang="en-US" dirty="0" smtClean="0"/>
              <a:t>&gt; : &lt;</a:t>
            </a:r>
            <a:r>
              <a:rPr lang="en-US" b="1" i="1" dirty="0" smtClean="0"/>
              <a:t>Value</a:t>
            </a:r>
            <a:r>
              <a:rPr lang="en-US" i="1" dirty="0" smtClean="0"/>
              <a:t> conditional expression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en-US" dirty="0"/>
              <a:t>'for' loop(s)&gt;}</a:t>
            </a:r>
            <a:endParaRPr lang="en-US" sz="2800" b="1" dirty="0"/>
          </a:p>
          <a:p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861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Συνδυάζοντας Λίστες και Λεξικά	</a:t>
            </a:r>
            <a:r>
              <a:rPr lang="el-GR" sz="2800" dirty="0" smtClean="0">
                <a:solidFill>
                  <a:srgbClr val="C00000"/>
                </a:solidFill>
              </a:rPr>
              <a:t>- 1/2</a:t>
            </a:r>
            <a:endParaRPr lang="el-GR" sz="28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268760"/>
            <a:ext cx="8856538" cy="5472607"/>
          </a:xfrm>
        </p:spPr>
        <p:txBody>
          <a:bodyPr>
            <a:noAutofit/>
          </a:bodyPr>
          <a:lstStyle/>
          <a:p>
            <a:r>
              <a:rPr lang="el-GR" sz="2800" dirty="0"/>
              <a:t>(1) </a:t>
            </a:r>
            <a:r>
              <a:rPr lang="el-GR" sz="2800" b="1" dirty="0"/>
              <a:t>ΛΕΞΙΚΑ</a:t>
            </a:r>
            <a:r>
              <a:rPr lang="el-GR" sz="2800" dirty="0"/>
              <a:t> με </a:t>
            </a:r>
            <a:r>
              <a:rPr lang="el-GR" sz="2800" b="1" dirty="0"/>
              <a:t>ΛΙΣΤΕΣ</a:t>
            </a:r>
            <a:r>
              <a:rPr lang="el-GR" sz="2800" dirty="0"/>
              <a:t> ως τιμές</a:t>
            </a:r>
            <a:endParaRPr lang="en-US" sz="2800" dirty="0"/>
          </a:p>
          <a:p>
            <a:pPr>
              <a:lnSpc>
                <a:spcPct val="100000"/>
              </a:lnSpc>
              <a:buSzTx/>
            </a:pPr>
            <a:endParaRPr lang="el-GR" sz="2800" dirty="0"/>
          </a:p>
          <a:p>
            <a:r>
              <a:rPr lang="el-GR" sz="2800" dirty="0"/>
              <a:t>(2) </a:t>
            </a:r>
            <a:r>
              <a:rPr lang="el-GR" sz="2800" b="1" dirty="0"/>
              <a:t>ΛΕΞΙΚΑ</a:t>
            </a:r>
            <a:r>
              <a:rPr lang="el-GR" sz="2800" dirty="0"/>
              <a:t> με </a:t>
            </a:r>
            <a:r>
              <a:rPr lang="el-GR" sz="2800" b="1" dirty="0"/>
              <a:t>ΛΕΞΙΚΑ</a:t>
            </a:r>
            <a:r>
              <a:rPr lang="el-GR" sz="2800" dirty="0"/>
              <a:t> ως τιμές</a:t>
            </a:r>
            <a:endParaRPr lang="en-US" sz="2800" dirty="0"/>
          </a:p>
          <a:p>
            <a:pPr>
              <a:lnSpc>
                <a:spcPct val="100000"/>
              </a:lnSpc>
              <a:buSzTx/>
            </a:pPr>
            <a:endParaRPr lang="el-GR" sz="2800" dirty="0"/>
          </a:p>
          <a:p>
            <a:pPr>
              <a:lnSpc>
                <a:spcPct val="100000"/>
              </a:lnSpc>
              <a:buSzTx/>
            </a:pPr>
            <a:r>
              <a:rPr lang="el-GR" sz="2800" dirty="0"/>
              <a:t>(3) </a:t>
            </a:r>
            <a:r>
              <a:rPr lang="el-GR" sz="2800" b="1" dirty="0"/>
              <a:t>ΛΙΣΤΕΣ ΛΕΞΙΚΩΝ</a:t>
            </a:r>
            <a:endParaRPr lang="en-US" sz="2800" b="1" dirty="0"/>
          </a:p>
          <a:p>
            <a:pPr>
              <a:lnSpc>
                <a:spcPct val="100000"/>
              </a:lnSpc>
              <a:buSzTx/>
            </a:pP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5018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Συνδυάζοντας Λίστες και Λεξικά	</a:t>
            </a:r>
            <a:r>
              <a:rPr lang="el-GR" sz="2800" dirty="0" smtClean="0">
                <a:solidFill>
                  <a:srgbClr val="C00000"/>
                </a:solidFill>
              </a:rPr>
              <a:t>- 2/2</a:t>
            </a:r>
            <a:endParaRPr lang="el-GR" sz="28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268760"/>
            <a:ext cx="8856538" cy="5472607"/>
          </a:xfrm>
        </p:spPr>
        <p:txBody>
          <a:bodyPr>
            <a:noAutofit/>
          </a:bodyPr>
          <a:lstStyle/>
          <a:p>
            <a:r>
              <a:rPr lang="en-GB" sz="2800" dirty="0" smtClean="0"/>
              <a:t>(</a:t>
            </a:r>
            <a:r>
              <a:rPr lang="en-GB" sz="2800" dirty="0"/>
              <a:t>4) </a:t>
            </a:r>
            <a:r>
              <a:rPr lang="el-GR" sz="2800" b="1" dirty="0" smtClean="0"/>
              <a:t>Εφαρμογή</a:t>
            </a:r>
            <a:r>
              <a:rPr lang="el-GR" sz="2800" dirty="0" smtClean="0"/>
              <a:t>: </a:t>
            </a:r>
            <a:r>
              <a:rPr lang="en-GB" sz="2800" dirty="0" smtClean="0"/>
              <a:t>Google </a:t>
            </a:r>
            <a:r>
              <a:rPr lang="en-GB" sz="2800" dirty="0"/>
              <a:t>maps </a:t>
            </a:r>
            <a:r>
              <a:rPr lang="en-GB" sz="2800" dirty="0" smtClean="0"/>
              <a:t>API</a:t>
            </a:r>
            <a:endParaRPr lang="el-GR" sz="2800" dirty="0" smtClean="0"/>
          </a:p>
          <a:p>
            <a:endParaRPr lang="el-GR" sz="2800" dirty="0"/>
          </a:p>
          <a:p>
            <a:r>
              <a:rPr lang="el-GR" sz="2800" dirty="0" smtClean="0"/>
              <a:t>Τι είναι το </a:t>
            </a:r>
            <a:r>
              <a:rPr lang="en-US" sz="2800" i="1" dirty="0" smtClean="0"/>
              <a:t>Application Programming Interface</a:t>
            </a:r>
            <a:r>
              <a:rPr lang="en-US" sz="2800" dirty="0" smtClean="0"/>
              <a:t>;</a:t>
            </a:r>
          </a:p>
          <a:p>
            <a:r>
              <a:rPr lang="el-GR" sz="2800" dirty="0" smtClean="0"/>
              <a:t>Διεπαφή προγραμματισμού εφαρμογής</a:t>
            </a:r>
            <a:endParaRPr lang="en-US" sz="2800" dirty="0" smtClean="0"/>
          </a:p>
          <a:p>
            <a:endParaRPr lang="el-GR" sz="2800" dirty="0" smtClean="0"/>
          </a:p>
          <a:p>
            <a:r>
              <a:rPr lang="en-US" sz="2800" dirty="0" smtClean="0"/>
              <a:t>Google </a:t>
            </a:r>
            <a:r>
              <a:rPr lang="en-US" sz="2800" dirty="0" smtClean="0"/>
              <a:t>maps</a:t>
            </a:r>
            <a:r>
              <a:rPr lang="el-GR" sz="2800" dirty="0" smtClean="0"/>
              <a:t> </a:t>
            </a:r>
            <a:r>
              <a:rPr lang="en-US" sz="2800" dirty="0" smtClean="0"/>
              <a:t>API</a:t>
            </a:r>
            <a:r>
              <a:rPr lang="el-GR" sz="2800" dirty="0" smtClean="0"/>
              <a:t> </a:t>
            </a:r>
            <a:r>
              <a:rPr lang="el-GR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ym typeface="Wingdings" panose="05000000000000000000" pitchFamily="2" charset="2"/>
              </a:rPr>
              <a:t>geocoding </a:t>
            </a:r>
            <a:r>
              <a:rPr lang="el-GR" sz="2800" dirty="0" smtClean="0">
                <a:sym typeface="Wingdings" panose="05000000000000000000" pitchFamily="2" charset="2"/>
              </a:rPr>
              <a:t> </a:t>
            </a:r>
            <a:endParaRPr lang="en-US" sz="2800" dirty="0" smtClean="0"/>
          </a:p>
          <a:p>
            <a:r>
              <a:rPr lang="el-GR" sz="2800" dirty="0" smtClean="0"/>
              <a:t>Το </a:t>
            </a:r>
            <a:r>
              <a:rPr lang="el-GR" sz="2800" dirty="0" smtClean="0"/>
              <a:t>αντικείμενο</a:t>
            </a:r>
            <a:r>
              <a:rPr lang="en-US" sz="2800" dirty="0" smtClean="0"/>
              <a:t> geo</a:t>
            </a:r>
            <a:r>
              <a:rPr lang="el-GR" sz="2800" dirty="0" smtClean="0"/>
              <a:t>: </a:t>
            </a:r>
            <a:endParaRPr lang="en-US" sz="2800" dirty="0"/>
          </a:p>
          <a:p>
            <a:r>
              <a:rPr lang="en-US" dirty="0"/>
              <a:t>geo = [{'</a:t>
            </a:r>
            <a:r>
              <a:rPr lang="en-US" dirty="0" err="1"/>
              <a:t>address_components</a:t>
            </a:r>
            <a:r>
              <a:rPr lang="en-US" dirty="0"/>
              <a:t>': [{'name': 'WHITE TOWER</a:t>
            </a:r>
            <a:r>
              <a:rPr lang="en-US" dirty="0" smtClean="0"/>
              <a:t>',..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Πότε Λίστες και πότε Λεξικά;	</a:t>
            </a:r>
            <a:r>
              <a:rPr lang="el-GR" sz="2800" dirty="0" smtClean="0">
                <a:solidFill>
                  <a:srgbClr val="C00000"/>
                </a:solidFill>
              </a:rPr>
              <a:t>- 1/2</a:t>
            </a:r>
            <a:r>
              <a:rPr lang="el-GR" dirty="0" smtClean="0">
                <a:solidFill>
                  <a:srgbClr val="C00000"/>
                </a:solidFill>
              </a:rPr>
              <a:t>	</a:t>
            </a:r>
            <a:endParaRPr lang="el-GR" sz="2800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268760"/>
            <a:ext cx="8856538" cy="5472607"/>
          </a:xfrm>
        </p:spPr>
        <p:txBody>
          <a:bodyPr>
            <a:noAutofit/>
          </a:bodyPr>
          <a:lstStyle/>
          <a:p>
            <a:r>
              <a:rPr lang="el-GR" b="1" dirty="0"/>
              <a:t>(1) ΣΥΓΚΡΙΣΗ</a:t>
            </a:r>
            <a:endParaRPr lang="en-US" b="1" dirty="0"/>
          </a:p>
          <a:p>
            <a:pPr>
              <a:lnSpc>
                <a:spcPct val="100000"/>
              </a:lnSpc>
              <a:buSzTx/>
            </a:pPr>
            <a:endParaRPr lang="el-GR" dirty="0" smtClean="0"/>
          </a:p>
          <a:p>
            <a:pPr>
              <a:lnSpc>
                <a:spcPct val="100000"/>
              </a:lnSpc>
              <a:buSzTx/>
            </a:pPr>
            <a:r>
              <a:rPr lang="el-GR" b="1" dirty="0" smtClean="0"/>
              <a:t>ΟΜΟΙΟΤΗΤΕΣ</a:t>
            </a:r>
            <a:endParaRPr lang="el-GR" b="1" dirty="0"/>
          </a:p>
          <a:p>
            <a:pPr>
              <a:lnSpc>
                <a:spcPct val="100000"/>
              </a:lnSpc>
              <a:buSzTx/>
            </a:pPr>
            <a:r>
              <a:rPr lang="el-GR" i="1" dirty="0" smtClean="0"/>
              <a:t>Λίστα &amp; Λεξικό</a:t>
            </a:r>
            <a:r>
              <a:rPr lang="el-GR" dirty="0" smtClean="0"/>
              <a:t>: Δεικτοδοτημένο, Μεταλλάξιμο, Επαναληπτικό αντικείμενο</a:t>
            </a:r>
            <a:endParaRPr lang="el-GR" dirty="0"/>
          </a:p>
          <a:p>
            <a:pPr>
              <a:lnSpc>
                <a:spcPct val="100000"/>
              </a:lnSpc>
              <a:buSzTx/>
            </a:pPr>
            <a:endParaRPr lang="el-GR" dirty="0" smtClean="0"/>
          </a:p>
          <a:p>
            <a:pPr>
              <a:lnSpc>
                <a:spcPct val="100000"/>
              </a:lnSpc>
              <a:buSzTx/>
            </a:pPr>
            <a:r>
              <a:rPr lang="el-GR" b="1" dirty="0" smtClean="0"/>
              <a:t>ΔΙΑΦΟΡΕΣ</a:t>
            </a:r>
            <a:endParaRPr lang="el-GR" b="1" dirty="0"/>
          </a:p>
          <a:p>
            <a:pPr>
              <a:lnSpc>
                <a:spcPct val="100000"/>
              </a:lnSpc>
              <a:buSzTx/>
            </a:pPr>
            <a:r>
              <a:rPr lang="el-GR" i="1" dirty="0" smtClean="0"/>
              <a:t>Λίστα</a:t>
            </a:r>
            <a:r>
              <a:rPr lang="el-GR" dirty="0" smtClean="0"/>
              <a:t>: Ακολουθία 		- </a:t>
            </a:r>
            <a:r>
              <a:rPr lang="el-GR" i="1" dirty="0" smtClean="0"/>
              <a:t>Λεξικό</a:t>
            </a:r>
            <a:r>
              <a:rPr lang="el-GR" dirty="0" smtClean="0"/>
              <a:t>: Συλλογή </a:t>
            </a:r>
            <a:r>
              <a:rPr lang="el-GR" dirty="0"/>
              <a:t>ζευγών </a:t>
            </a:r>
            <a:r>
              <a:rPr lang="el-GR" dirty="0" smtClean="0"/>
              <a:t>(Αντιστοίχιση)</a:t>
            </a:r>
          </a:p>
          <a:p>
            <a:pPr>
              <a:lnSpc>
                <a:spcPct val="100000"/>
              </a:lnSpc>
              <a:buSzTx/>
            </a:pPr>
            <a:r>
              <a:rPr lang="el-GR" i="1" dirty="0" smtClean="0"/>
              <a:t>Λίστα</a:t>
            </a:r>
            <a:r>
              <a:rPr lang="el-GR" dirty="0" smtClean="0"/>
              <a:t>: Διατεταγμέν</a:t>
            </a:r>
            <a:r>
              <a:rPr lang="el-GR" dirty="0"/>
              <a:t>ο</a:t>
            </a:r>
            <a:r>
              <a:rPr lang="el-GR" dirty="0" smtClean="0"/>
              <a:t>	- </a:t>
            </a:r>
            <a:r>
              <a:rPr lang="el-GR" i="1" dirty="0" smtClean="0"/>
              <a:t>Λεξικό</a:t>
            </a:r>
            <a:r>
              <a:rPr lang="el-GR" dirty="0" smtClean="0"/>
              <a:t>: Αδιάτακτο</a:t>
            </a:r>
          </a:p>
          <a:p>
            <a:pPr>
              <a:lnSpc>
                <a:spcPct val="100000"/>
              </a:lnSpc>
              <a:buSzTx/>
            </a:pPr>
            <a:r>
              <a:rPr lang="el-GR" i="1" dirty="0" smtClean="0"/>
              <a:t>Λίστα</a:t>
            </a:r>
            <a:r>
              <a:rPr lang="el-GR" dirty="0" smtClean="0"/>
              <a:t>: δείκτες Ακέραιοι	- </a:t>
            </a:r>
            <a:r>
              <a:rPr lang="el-GR" i="1" dirty="0" smtClean="0"/>
              <a:t>Λεξικό</a:t>
            </a:r>
            <a:r>
              <a:rPr lang="el-GR" dirty="0" smtClean="0"/>
              <a:t>: δείκτες «Κλειδιά»</a:t>
            </a:r>
            <a:endParaRPr lang="el-GR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6758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24186</TotalTime>
  <Words>632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Εισαγωγή στον Προγραμματισμό με Python       Εβδομάδα 4: ΛΕΞΙΚΟ &amp; ΠΛΕΙΑΔΑ</vt:lpstr>
      <vt:lpstr>Λεξικό: Βασικά χαρακτηριστικά</vt:lpstr>
      <vt:lpstr>Δεικτοδότηση και Ανάθεση τιμών σε Λεξικό</vt:lpstr>
      <vt:lpstr>Λεξικό: μεταλλάξιμη και επαναλήψιμη δομή</vt:lpstr>
      <vt:lpstr>Κατασκευή Λεξικού  – 1/2</vt:lpstr>
      <vt:lpstr>Κατασκευή Λεξικού  – 2/2</vt:lpstr>
      <vt:lpstr>Συνδυάζοντας Λίστες και Λεξικά - 1/2</vt:lpstr>
      <vt:lpstr>Συνδυάζοντας Λίστες και Λεξικά - 2/2</vt:lpstr>
      <vt:lpstr>Πότε Λίστες και πότε Λεξικά; - 1/2 </vt:lpstr>
      <vt:lpstr>Πότε Λίστες και πότε Λεξικά; - 1/2 </vt:lpstr>
      <vt:lpstr>To Λεξικό ως πίνακας κερματισμού (hash table) </vt:lpstr>
      <vt:lpstr>Σύγκριση  χρόνου αναζήτησης με τον τελεστή ‘in’ </vt:lpstr>
      <vt:lpstr>Συναρτήσεις Λεξικού</vt:lpstr>
      <vt:lpstr>Μέθοδοι Λεξικού</vt:lpstr>
      <vt:lpstr>Πλειάδα (Tuple)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</dc:creator>
  <cp:lastModifiedBy> </cp:lastModifiedBy>
  <cp:revision>2305</cp:revision>
  <dcterms:created xsi:type="dcterms:W3CDTF">1601-01-01T00:00:00Z</dcterms:created>
  <dcterms:modified xsi:type="dcterms:W3CDTF">2017-02-24T08:54:30Z</dcterms:modified>
</cp:coreProperties>
</file>