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4"/>
  </p:notesMasterIdLst>
  <p:handoutMasterIdLst>
    <p:handoutMasterId r:id="rId15"/>
  </p:handoutMasterIdLst>
  <p:sldIdLst>
    <p:sldId id="417" r:id="rId2"/>
    <p:sldId id="456" r:id="rId3"/>
    <p:sldId id="457" r:id="rId4"/>
    <p:sldId id="458" r:id="rId5"/>
    <p:sldId id="459" r:id="rId6"/>
    <p:sldId id="460" r:id="rId7"/>
    <p:sldId id="463" r:id="rId8"/>
    <p:sldId id="461" r:id="rId9"/>
    <p:sldId id="465" r:id="rId10"/>
    <p:sldId id="466" r:id="rId11"/>
    <p:sldId id="467" r:id="rId12"/>
    <p:sldId id="468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3333CC"/>
    <a:srgbClr val="FF0000"/>
    <a:srgbClr val="00FF00"/>
    <a:srgbClr val="0000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0" autoAdjust="0"/>
    <p:restoredTop sz="86376" autoAdjust="0"/>
  </p:normalViewPr>
  <p:slideViewPr>
    <p:cSldViewPr>
      <p:cViewPr varScale="1">
        <p:scale>
          <a:sx n="80" d="100"/>
          <a:sy n="80" d="100"/>
        </p:scale>
        <p:origin x="-122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9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cs typeface="+mn-cs"/>
              </a:defRPr>
            </a:lvl1pPr>
          </a:lstStyle>
          <a:p>
            <a:pPr>
              <a:defRPr/>
            </a:pPr>
            <a:fld id="{7459F71C-1EF1-4D9C-AC1D-C86B075EA1B9}" type="datetimeFigureOut">
              <a:rPr lang="el-GR"/>
              <a:pPr>
                <a:defRPr/>
              </a:pPr>
              <a:t>24/02/2017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cs typeface="+mn-cs"/>
              </a:defRPr>
            </a:lvl1pPr>
          </a:lstStyle>
          <a:p>
            <a:pPr>
              <a:defRPr/>
            </a:pPr>
            <a:fld id="{26281B53-A47F-4407-8377-62D0FB8047E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8565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smtClean="0"/>
              <a:t>Click to edit Master text styles</a:t>
            </a:r>
          </a:p>
          <a:p>
            <a:pPr lvl="1"/>
            <a:r>
              <a:rPr lang="el-GR" noProof="0" smtClean="0"/>
              <a:t>Second level</a:t>
            </a:r>
          </a:p>
          <a:p>
            <a:pPr lvl="2"/>
            <a:r>
              <a:rPr lang="el-GR" noProof="0" smtClean="0"/>
              <a:t>Third level</a:t>
            </a:r>
          </a:p>
          <a:p>
            <a:pPr lvl="3"/>
            <a:r>
              <a:rPr lang="el-GR" noProof="0" smtClean="0"/>
              <a:t>Fourth level</a:t>
            </a:r>
          </a:p>
          <a:p>
            <a:pPr lvl="4"/>
            <a:r>
              <a:rPr lang="el-GR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96224A2-6EE9-4EAD-ACAA-D2BA589E412E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1695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 userDrawn="1"/>
        </p:nvSpPr>
        <p:spPr bwMode="auto">
          <a:xfrm>
            <a:off x="755650" y="260350"/>
            <a:ext cx="37829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l-GR" sz="1200" b="1" dirty="0" smtClean="0">
                <a:cs typeface="+mn-cs"/>
              </a:rPr>
              <a:t>ΑΡΙΣΤΟΤΕΛΕΙΟ</a:t>
            </a:r>
            <a:r>
              <a:rPr lang="el-GR" sz="1200" b="1" baseline="0" dirty="0" smtClean="0">
                <a:cs typeface="+mn-cs"/>
              </a:rPr>
              <a:t> ΠΑΝΕΠΙΣΤΗΜΙΟ ΘΕΣΣΑΛΟΝΙΚΗΣ</a:t>
            </a:r>
            <a:endParaRPr lang="en-US" sz="1200" b="1" dirty="0" smtClean="0">
              <a:cs typeface="+mn-cs"/>
            </a:endParaRPr>
          </a:p>
        </p:txBody>
      </p:sp>
      <p:pic>
        <p:nvPicPr>
          <p:cNvPr id="5" name="Picture 45" descr="A.U.Th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1588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C37A-8F6C-4495-939C-98DE6657E8F4}" type="datetime1">
              <a:rPr lang="en-US"/>
              <a:pPr>
                <a:defRPr/>
              </a:pPr>
              <a:t>2/24/2017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4B834-F3FA-4677-85B9-FB58E48721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0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D7DF2-E9F3-44FB-B17C-2163CDDF02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16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55E44-1F0F-4D24-8142-A980781D73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64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08912" cy="7920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208912" cy="51845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DA16E-BFCA-4869-A657-8A82A32864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78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AE8FF-DD87-42CC-9CFB-1BA920FC73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52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7F1F7-C3BB-4516-B80F-405217666C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52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4638F-680C-4DDB-813A-C45565EDA1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2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BB78C-B469-41C7-928F-5BC6FBC3C7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21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59D2A-504E-4E0A-B9A2-BA0319844A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37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9C16F-04BF-4737-A499-34B0702A64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75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E210E-FE7B-48B9-B342-E4942194F9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66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l-GR" smtClean="0"/>
              <a:t>Click to edit Master text styles</a:t>
            </a:r>
          </a:p>
          <a:p>
            <a:pPr lvl="1"/>
            <a:r>
              <a:rPr lang="en-US" altLang="el-GR" smtClean="0"/>
              <a:t>Second level</a:t>
            </a:r>
          </a:p>
          <a:p>
            <a:pPr lvl="2"/>
            <a:r>
              <a:rPr lang="en-US" altLang="el-GR" smtClean="0"/>
              <a:t>Third level</a:t>
            </a:r>
          </a:p>
          <a:p>
            <a:pPr lvl="3"/>
            <a:r>
              <a:rPr lang="en-US" altLang="el-GR" smtClean="0"/>
              <a:t>Fourth level</a:t>
            </a:r>
          </a:p>
          <a:p>
            <a:pPr lvl="4"/>
            <a:r>
              <a:rPr lang="en-US" altLang="el-GR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8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EE41837E-6BFC-4F61-AE92-375073D4C3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468313" y="6524625"/>
            <a:ext cx="856773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l-GR" sz="1000" b="1" dirty="0" smtClean="0">
                <a:cs typeface="+mn-cs"/>
              </a:rPr>
              <a:t>Εισαγωγή</a:t>
            </a:r>
            <a:r>
              <a:rPr lang="el-GR" sz="1000" b="1" baseline="0" dirty="0" smtClean="0">
                <a:cs typeface="+mn-cs"/>
              </a:rPr>
              <a:t> στον Προγραμματισμό με </a:t>
            </a:r>
            <a:r>
              <a:rPr lang="en-US" sz="1000" b="1" baseline="0" dirty="0" smtClean="0">
                <a:cs typeface="+mn-cs"/>
              </a:rPr>
              <a:t>Python, </a:t>
            </a:r>
            <a:r>
              <a:rPr lang="el-GR" sz="1000" b="1" baseline="0" dirty="0" smtClean="0">
                <a:cs typeface="+mn-cs"/>
              </a:rPr>
              <a:t>ΑΠΘ</a:t>
            </a:r>
            <a:endParaRPr lang="en-US" sz="1000" b="1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323850" y="1268413"/>
            <a:ext cx="8208963" cy="338472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l-GR" altLang="el-GR" sz="2800" b="1" dirty="0"/>
              <a:t>Εισαγωγή στον Προγραμματισμό με </a:t>
            </a:r>
            <a:r>
              <a:rPr lang="en-US" altLang="el-GR" sz="2800" b="1" dirty="0"/>
              <a:t>Python </a:t>
            </a:r>
            <a:r>
              <a:rPr lang="en-US" altLang="el-GR" sz="2800" dirty="0" smtClean="0"/>
              <a:t>	</a:t>
            </a:r>
            <a:r>
              <a:rPr lang="el-GR" altLang="el-GR" sz="2800" dirty="0" smtClean="0"/>
              <a:t/>
            </a:r>
            <a:br>
              <a:rPr lang="el-GR" altLang="el-GR" sz="2800" dirty="0" smtClean="0"/>
            </a:br>
            <a:r>
              <a:rPr lang="el-GR" altLang="el-GR" sz="2800" dirty="0"/>
              <a:t/>
            </a:r>
            <a:br>
              <a:rPr lang="el-GR" altLang="el-GR" sz="2800" dirty="0"/>
            </a:br>
            <a:r>
              <a:rPr lang="en-US" altLang="el-GR" sz="2800" dirty="0" smtClean="0"/>
              <a:t/>
            </a:r>
            <a:br>
              <a:rPr lang="en-US" altLang="el-GR" sz="2800" dirty="0" smtClean="0"/>
            </a:br>
            <a:r>
              <a:rPr lang="en-US" altLang="el-GR" sz="2800" dirty="0"/>
              <a:t/>
            </a:r>
            <a:br>
              <a:rPr lang="en-US" altLang="el-GR" sz="2800" dirty="0"/>
            </a:br>
            <a:r>
              <a:rPr lang="en-US" altLang="el-GR" sz="2800" dirty="0" smtClean="0"/>
              <a:t/>
            </a:r>
            <a:br>
              <a:rPr lang="en-US" altLang="el-GR" sz="2800" dirty="0" smtClean="0"/>
            </a:br>
            <a:r>
              <a:rPr lang="el-GR" altLang="el-GR" sz="2800" dirty="0"/>
              <a:t>Εβδομάδα </a:t>
            </a:r>
            <a:r>
              <a:rPr lang="en-US" altLang="el-GR" sz="2800" dirty="0" smtClean="0"/>
              <a:t>5</a:t>
            </a:r>
            <a:r>
              <a:rPr lang="el-GR" altLang="el-GR" sz="2800" dirty="0" smtClean="0"/>
              <a:t>: </a:t>
            </a:r>
            <a:r>
              <a:rPr lang="el-GR" altLang="el-GR" sz="2800" b="1" dirty="0"/>
              <a:t>ΣΥΝΑΡΤΗΣΕΙΣ</a:t>
            </a:r>
            <a:endParaRPr lang="el-GR" altLang="el-G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44624"/>
            <a:ext cx="8712968" cy="648072"/>
          </a:xfrm>
        </p:spPr>
        <p:txBody>
          <a:bodyPr/>
          <a:lstStyle/>
          <a:p>
            <a:r>
              <a:rPr lang="el-GR" dirty="0" smtClean="0">
                <a:solidFill>
                  <a:srgbClr val="C00000"/>
                </a:solidFill>
              </a:rPr>
              <a:t>Η συνάρτηση γεννήτορας</a:t>
            </a:r>
            <a:r>
              <a:rPr lang="el-GR" dirty="0" smtClean="0"/>
              <a:t>	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933056"/>
            <a:ext cx="4176464" cy="252028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l-GR" sz="2800" dirty="0" smtClean="0"/>
              <a:t>Η συνάρτηση γεννήτορας (με </a:t>
            </a:r>
            <a:r>
              <a:rPr lang="en-US" sz="2800" dirty="0" smtClean="0"/>
              <a:t>yield) </a:t>
            </a:r>
            <a:r>
              <a:rPr lang="el-GR" sz="2800" dirty="0" smtClean="0"/>
              <a:t>επιστρέφει διαδοχικές τιμές σε κάθε επανάληψη εκτέλεσης </a:t>
            </a:r>
            <a:endParaRPr lang="el-GR" sz="28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6213"/>
            <a:ext cx="4176464" cy="2844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775" y="1412776"/>
            <a:ext cx="4537935" cy="4392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7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44624"/>
            <a:ext cx="8712968" cy="648072"/>
          </a:xfrm>
        </p:spPr>
        <p:txBody>
          <a:bodyPr/>
          <a:lstStyle/>
          <a:p>
            <a:r>
              <a:rPr lang="el-GR" dirty="0" smtClean="0">
                <a:solidFill>
                  <a:srgbClr val="C00000"/>
                </a:solidFill>
              </a:rPr>
              <a:t>Παράδειγμα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drange</a:t>
            </a:r>
            <a:r>
              <a:rPr lang="en-US" dirty="0">
                <a:solidFill>
                  <a:srgbClr val="C00000"/>
                </a:solidFill>
              </a:rPr>
              <a:t>( )</a:t>
            </a:r>
            <a:r>
              <a:rPr lang="el-GR" dirty="0">
                <a:solidFill>
                  <a:srgbClr val="C00000"/>
                </a:solidFill>
              </a:rPr>
              <a:t>	</a:t>
            </a:r>
            <a:r>
              <a:rPr lang="el-GR" dirty="0" smtClean="0"/>
              <a:t>	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1496343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l-GR" dirty="0" smtClean="0"/>
              <a:t>Η συνάρτηση </a:t>
            </a:r>
            <a:r>
              <a:rPr lang="en-US" dirty="0" err="1" smtClean="0"/>
              <a:t>drange</a:t>
            </a:r>
            <a:r>
              <a:rPr lang="el-GR" dirty="0" smtClean="0"/>
              <a:t>( ) είναι ένας γεννήτορας που μπορεί να χρησιμοποιηθεί σε βρόχο επανάληψης </a:t>
            </a:r>
            <a:r>
              <a:rPr lang="en-US" dirty="0" smtClean="0"/>
              <a:t>for </a:t>
            </a:r>
            <a:r>
              <a:rPr lang="el-GR" dirty="0" smtClean="0"/>
              <a:t>με δεκαδικό βήμα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39788"/>
            <a:ext cx="5685544" cy="291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68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44624"/>
            <a:ext cx="8712968" cy="648072"/>
          </a:xfrm>
        </p:spPr>
        <p:txBody>
          <a:bodyPr/>
          <a:lstStyle/>
          <a:p>
            <a:r>
              <a:rPr lang="el-GR" dirty="0" smtClean="0">
                <a:solidFill>
                  <a:srgbClr val="C00000"/>
                </a:solidFill>
              </a:rPr>
              <a:t>Υπολογισμός Ολοκληρώματος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8676456" cy="1296144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l-GR" dirty="0" smtClean="0"/>
              <a:t>Γράψτε πρόγραμμα που να υπολογίζει την τιμή του ορισμένου ολοκληρώματος της συνάρτησης </a:t>
            </a:r>
            <a:r>
              <a:rPr lang="en-US" dirty="0" smtClean="0"/>
              <a:t>f(x) </a:t>
            </a:r>
            <a:r>
              <a:rPr lang="el-GR" dirty="0" smtClean="0"/>
              <a:t>στο διάστημα [</a:t>
            </a:r>
            <a:r>
              <a:rPr lang="en-US" dirty="0" smtClean="0"/>
              <a:t>start</a:t>
            </a:r>
            <a:r>
              <a:rPr lang="el-GR" dirty="0" smtClean="0"/>
              <a:t>,</a:t>
            </a:r>
            <a:r>
              <a:rPr lang="en-US" dirty="0" smtClean="0"/>
              <a:t>end</a:t>
            </a:r>
            <a:r>
              <a:rPr lang="el-GR" dirty="0" smtClean="0"/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5496" y="1805529"/>
                <a:ext cx="4248472" cy="25202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800"/>
                  </a:spcBef>
                </a:pPr>
                <a:r>
                  <a:rPr lang="el-GR" dirty="0" smtClean="0"/>
                  <a:t>Χρησιμοποιήστε τον γεννήτορα </a:t>
                </a:r>
                <a:r>
                  <a:rPr lang="en-US" dirty="0" err="1" smtClean="0"/>
                  <a:t>drange</a:t>
                </a:r>
                <a:r>
                  <a:rPr lang="en-US" dirty="0" smtClean="0"/>
                  <a:t>( ) </a:t>
                </a:r>
                <a:r>
                  <a:rPr lang="el-GR" dirty="0" smtClean="0"/>
                  <a:t>για να γράψετε το βρόχο στον οποίο γίνεται ο υπολογισμός του εμβαδού, με βάση τη σχέση: </a:t>
                </a:r>
              </a:p>
              <a:p>
                <a:pPr marL="11430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baseline="30000">
                              <a:latin typeface="Cambria Math"/>
                            </a:rPr>
                            <m:t>𝑠</m:t>
                          </m:r>
                          <m:r>
                            <a:rPr lang="en-US" i="1" baseline="30000">
                              <a:latin typeface="Cambria Math"/>
                            </a:rPr>
                            <m:t>𝑡𝑎𝑟𝑡</m:t>
                          </m:r>
                        </m:sub>
                        <m:sup>
                          <m:r>
                            <a:rPr lang="en-US" sz="2800" b="0" i="1" baseline="-25000" smtClean="0">
                              <a:latin typeface="Cambria Math"/>
                            </a:rPr>
                            <m:t>𝑒𝑛𝑑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l-GR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2800" b="0" i="0" smtClean="0">
                                  <a:latin typeface="Cambria Math"/>
                                </a:rPr>
                                <m:t>Δ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l-GR" sz="2800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28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l-GR" sz="4400" dirty="0" smtClean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805529"/>
                <a:ext cx="4248472" cy="2520280"/>
              </a:xfrm>
              <a:prstGeom prst="rect">
                <a:avLst/>
              </a:prstGeom>
              <a:blipFill rotWithShape="1">
                <a:blip r:embed="rId2"/>
                <a:stretch>
                  <a:fillRect t="-1932" r="-3013" b="-161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278426" y="1781944"/>
            <a:ext cx="4786744" cy="4149070"/>
            <a:chOff x="4278426" y="1781944"/>
            <a:chExt cx="4786744" cy="4149070"/>
          </a:xfrm>
        </p:grpSpPr>
        <p:grpSp>
          <p:nvGrpSpPr>
            <p:cNvPr id="7" name="Group 6"/>
            <p:cNvGrpSpPr/>
            <p:nvPr/>
          </p:nvGrpSpPr>
          <p:grpSpPr>
            <a:xfrm>
              <a:off x="4278426" y="1781944"/>
              <a:ext cx="4786744" cy="4149070"/>
              <a:chOff x="467544" y="908720"/>
              <a:chExt cx="5976664" cy="5078172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67544" y="908720"/>
                <a:ext cx="5976664" cy="507817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4782419" y="5654713"/>
                <a:ext cx="864096" cy="31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97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4888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2CB6C"/>
                  </a:buClr>
                  <a:buFont typeface="Arial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79525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5A39D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1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89F5D"/>
                  </a:buClr>
                  <a:buFont typeface="Arial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4300" indent="0" algn="ctr">
                  <a:spcBef>
                    <a:spcPts val="1800"/>
                  </a:spcBef>
                  <a:buFont typeface="Arial" charset="0"/>
                  <a:buNone/>
                </a:pPr>
                <a:r>
                  <a:rPr lang="en-US" altLang="el-GR" sz="1600" b="1" dirty="0" smtClean="0"/>
                  <a:t>end</a:t>
                </a:r>
                <a:endParaRPr lang="el-GR" altLang="el-GR" sz="1600" b="1" dirty="0"/>
              </a:p>
            </p:txBody>
          </p:sp>
          <p:sp>
            <p:nvSpPr>
              <p:cNvPr id="10" name="Content Placeholder 2"/>
              <p:cNvSpPr txBox="1">
                <a:spLocks/>
              </p:cNvSpPr>
              <p:nvPr/>
            </p:nvSpPr>
            <p:spPr bwMode="auto">
              <a:xfrm>
                <a:off x="2915816" y="5656911"/>
                <a:ext cx="864096" cy="31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97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4888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2CB6C"/>
                  </a:buClr>
                  <a:buFont typeface="Arial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79525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5A39D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1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89F5D"/>
                  </a:buClr>
                  <a:buFont typeface="Arial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4300" indent="0" algn="ctr">
                  <a:spcBef>
                    <a:spcPts val="1800"/>
                  </a:spcBef>
                  <a:buFont typeface="Arial" charset="0"/>
                  <a:buNone/>
                </a:pPr>
                <a:r>
                  <a:rPr lang="en-US" altLang="el-GR" sz="1600" b="1" dirty="0" smtClean="0"/>
                  <a:t>step</a:t>
                </a:r>
                <a:endParaRPr lang="el-GR" altLang="el-GR" sz="1600" b="1" dirty="0"/>
              </a:p>
            </p:txBody>
          </p:sp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748550" y="1196752"/>
                <a:ext cx="1015138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97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4888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2CB6C"/>
                  </a:buClr>
                  <a:buFont typeface="Arial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79525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5A39D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1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89F5D"/>
                  </a:buClr>
                  <a:buFont typeface="Arial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4300" indent="0" algn="ctr">
                  <a:spcBef>
                    <a:spcPts val="1800"/>
                  </a:spcBef>
                  <a:buFont typeface="Arial" charset="0"/>
                  <a:buNone/>
                </a:pPr>
                <a:r>
                  <a:rPr lang="en-US" altLang="el-GR" sz="1600" b="1" dirty="0" smtClean="0"/>
                  <a:t>f(x)</a:t>
                </a:r>
                <a:endParaRPr lang="el-GR" altLang="el-GR" sz="1600" b="1" dirty="0"/>
              </a:p>
            </p:txBody>
          </p:sp>
          <p:sp>
            <p:nvSpPr>
              <p:cNvPr id="12" name="Content Placeholder 2"/>
              <p:cNvSpPr txBox="1">
                <a:spLocks/>
              </p:cNvSpPr>
              <p:nvPr/>
            </p:nvSpPr>
            <p:spPr bwMode="auto">
              <a:xfrm>
                <a:off x="815311" y="5506788"/>
                <a:ext cx="864096" cy="31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97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4888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2CB6C"/>
                  </a:buClr>
                  <a:buFont typeface="Arial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79525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5A39D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1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89F5D"/>
                  </a:buClr>
                  <a:buFont typeface="Arial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4300" indent="0" algn="ctr">
                  <a:spcBef>
                    <a:spcPts val="1800"/>
                  </a:spcBef>
                  <a:buFont typeface="Arial" charset="0"/>
                  <a:buNone/>
                </a:pPr>
                <a:r>
                  <a:rPr lang="en-US" altLang="el-GR" sz="1600" b="1" dirty="0" smtClean="0"/>
                  <a:t>start</a:t>
                </a:r>
                <a:endParaRPr lang="el-GR" altLang="el-GR" sz="1600" b="1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194970" y="5540514"/>
                <a:ext cx="5040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682" y="5221386"/>
              <a:ext cx="133350" cy="223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5502429"/>
              <a:ext cx="133350" cy="223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35496" y="5085183"/>
            <a:ext cx="4104456" cy="1368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228600" defTabSz="914400" eaLnBrk="1" latinLnBrk="0" hangingPunct="1"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latin typeface="+mn-lt"/>
                <a:cs typeface="+mn-cs"/>
              </a:defRPr>
            </a:lvl1pPr>
            <a:lvl2pPr marL="640080" indent="-228600" defTabSz="91440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>
                <a:latin typeface="+mn-lt"/>
                <a:cs typeface="+mn-cs"/>
              </a:defRPr>
            </a:lvl2pPr>
            <a:lvl3pPr marL="1005840" indent="-228600" defTabSz="91440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>
                <a:latin typeface="+mn-lt"/>
                <a:cs typeface="+mn-cs"/>
              </a:defRPr>
            </a:lvl3pPr>
            <a:lvl4pPr marL="1280160" indent="-228600" defTabSz="91440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>
                <a:latin typeface="+mn-lt"/>
                <a:cs typeface="+mn-cs"/>
              </a:defRPr>
            </a:lvl4pPr>
            <a:lvl5pPr marL="1554480" indent="-228600" defTabSz="91440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baseline="0">
                <a:latin typeface="+mn-lt"/>
                <a:cs typeface="+mn-cs"/>
              </a:defRPr>
            </a:lvl5pPr>
            <a:lvl6pPr marL="173736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baseline="0">
                <a:latin typeface="+mn-lt"/>
                <a:cs typeface="+mn-cs"/>
              </a:defRPr>
            </a:lvl6pPr>
            <a:lvl7pPr marL="1920240" indent="-18288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>
                <a:latin typeface="+mn-lt"/>
                <a:cs typeface="+mn-cs"/>
              </a:defRPr>
            </a:lvl7pPr>
            <a:lvl8pPr marL="2103120" indent="-182880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>
                <a:latin typeface="+mn-lt"/>
                <a:cs typeface="+mn-cs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>
                <a:latin typeface="+mn-lt"/>
                <a:cs typeface="+mn-cs"/>
              </a:defRPr>
            </a:lvl9pPr>
          </a:lstStyle>
          <a:p>
            <a:r>
              <a:rPr lang="el-GR" dirty="0"/>
              <a:t>Όπου </a:t>
            </a:r>
            <a:r>
              <a:rPr lang="en-US" dirty="0" smtClean="0"/>
              <a:t>x</a:t>
            </a:r>
            <a:r>
              <a:rPr lang="el-GR" dirty="0" smtClean="0"/>
              <a:t>+Δ</a:t>
            </a:r>
            <a:r>
              <a:rPr lang="en-US" dirty="0"/>
              <a:t>x</a:t>
            </a:r>
            <a:r>
              <a:rPr lang="el-GR" dirty="0"/>
              <a:t> είναι </a:t>
            </a:r>
            <a:r>
              <a:rPr lang="el-GR" dirty="0" smtClean="0"/>
              <a:t>η τιμή που επιστρέφει κάθε φορά ο γεννήτορας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025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>
                <a:solidFill>
                  <a:srgbClr val="C00000"/>
                </a:solidFill>
              </a:rPr>
              <a:t>Σύνταξη </a:t>
            </a:r>
            <a:r>
              <a:rPr lang="el-GR" dirty="0" smtClean="0">
                <a:solidFill>
                  <a:srgbClr val="C00000"/>
                </a:solidFill>
              </a:rPr>
              <a:t>Συνάρτηση</a:t>
            </a:r>
            <a:r>
              <a:rPr lang="el-GR" dirty="0">
                <a:solidFill>
                  <a:srgbClr val="C00000"/>
                </a:solidFill>
              </a:rPr>
              <a:t>ς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8856538" cy="55443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Tx/>
            </a:pPr>
            <a:r>
              <a:rPr lang="el-GR" b="1" dirty="0" smtClean="0"/>
              <a:t>Σύνταξη συνάρτησης στην </a:t>
            </a:r>
            <a:r>
              <a:rPr lang="en-US" b="1" dirty="0" smtClean="0"/>
              <a:t>Python </a:t>
            </a:r>
            <a:endParaRPr lang="el-GR" b="1" dirty="0" smtClean="0"/>
          </a:p>
          <a:p>
            <a:pPr>
              <a:lnSpc>
                <a:spcPct val="100000"/>
              </a:lnSpc>
              <a:buSzTx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l-GR" dirty="0" smtClean="0"/>
              <a:t>&lt;όνομα&gt;</a:t>
            </a:r>
            <a:endParaRPr lang="en-US" dirty="0" smtClean="0"/>
          </a:p>
          <a:p>
            <a:pPr>
              <a:lnSpc>
                <a:spcPct val="100000"/>
              </a:lnSpc>
              <a:buSzTx/>
            </a:pPr>
            <a:r>
              <a:rPr lang="el-GR" altLang="el-GR" dirty="0" smtClean="0"/>
              <a:t>(λίστα παραμέτρων)</a:t>
            </a:r>
            <a:r>
              <a:rPr lang="en-US" altLang="el-GR" dirty="0" smtClean="0"/>
              <a:t>:</a:t>
            </a:r>
            <a:endParaRPr lang="el-GR" altLang="el-GR" dirty="0" smtClean="0"/>
          </a:p>
          <a:p>
            <a:pPr>
              <a:lnSpc>
                <a:spcPct val="100000"/>
              </a:lnSpc>
              <a:buSzTx/>
            </a:pPr>
            <a:r>
              <a:rPr lang="en-US" altLang="el-GR" dirty="0" smtClean="0"/>
              <a:t>‘’’docstring’’’</a:t>
            </a:r>
          </a:p>
          <a:p>
            <a:pPr>
              <a:lnSpc>
                <a:spcPct val="100000"/>
              </a:lnSpc>
              <a:buSzTx/>
            </a:pPr>
            <a:r>
              <a:rPr lang="el-GR" altLang="el-GR" dirty="0" smtClean="0"/>
              <a:t>Μπλοκ εντολών </a:t>
            </a:r>
          </a:p>
          <a:p>
            <a:pPr lvl="1"/>
            <a:r>
              <a:rPr lang="el-GR" altLang="el-GR" sz="1800" dirty="0" smtClean="0"/>
              <a:t>(</a:t>
            </a:r>
            <a:r>
              <a:rPr lang="en-US" altLang="el-GR" sz="1800" dirty="0" smtClean="0"/>
              <a:t>function body)</a:t>
            </a:r>
          </a:p>
          <a:p>
            <a:pPr>
              <a:lnSpc>
                <a:spcPct val="100000"/>
              </a:lnSpc>
              <a:buSzTx/>
            </a:pPr>
            <a:r>
              <a:rPr lang="en-US" altLang="el-GR" dirty="0" smtClean="0"/>
              <a:t>return / yield </a:t>
            </a:r>
          </a:p>
          <a:p>
            <a:pPr>
              <a:lnSpc>
                <a:spcPct val="100000"/>
              </a:lnSpc>
              <a:buSzTx/>
            </a:pPr>
            <a:r>
              <a:rPr lang="el-GR" altLang="el-GR" dirty="0" smtClean="0"/>
              <a:t>Τιμές εξόδου (</a:t>
            </a:r>
            <a:r>
              <a:rPr lang="en-US" altLang="el-GR" dirty="0" smtClean="0"/>
              <a:t>output values) </a:t>
            </a:r>
          </a:p>
          <a:p>
            <a:pPr>
              <a:lnSpc>
                <a:spcPct val="100000"/>
              </a:lnSpc>
              <a:buSzTx/>
            </a:pPr>
            <a:endParaRPr lang="en-US" altLang="el-GR" sz="1400" b="1" dirty="0" smtClean="0"/>
          </a:p>
          <a:p>
            <a:pPr>
              <a:lnSpc>
                <a:spcPct val="100000"/>
              </a:lnSpc>
              <a:buSzTx/>
            </a:pPr>
            <a:r>
              <a:rPr lang="el-GR" altLang="el-GR" b="1" dirty="0" smtClean="0"/>
              <a:t>Κλήση συνάρτησης</a:t>
            </a:r>
          </a:p>
          <a:p>
            <a:pPr>
              <a:lnSpc>
                <a:spcPct val="100000"/>
              </a:lnSpc>
              <a:buSzTx/>
            </a:pPr>
            <a:r>
              <a:rPr lang="en-US" altLang="el-GR" dirty="0" err="1" smtClean="0"/>
              <a:t>func_name</a:t>
            </a:r>
            <a:r>
              <a:rPr lang="en-US" altLang="el-GR" dirty="0" smtClean="0"/>
              <a:t>(arguments)</a:t>
            </a:r>
          </a:p>
          <a:p>
            <a:pPr>
              <a:lnSpc>
                <a:spcPct val="100000"/>
              </a:lnSpc>
              <a:buSzTx/>
            </a:pPr>
            <a:r>
              <a:rPr lang="en-US" altLang="el-GR" dirty="0" err="1" smtClean="0"/>
              <a:t>var</a:t>
            </a:r>
            <a:r>
              <a:rPr lang="en-US" altLang="el-GR" dirty="0" smtClean="0"/>
              <a:t>(s) = </a:t>
            </a:r>
            <a:r>
              <a:rPr lang="en-US" altLang="el-GR" dirty="0" err="1" smtClean="0"/>
              <a:t>func_name</a:t>
            </a:r>
            <a:r>
              <a:rPr lang="en-US" altLang="el-GR" dirty="0" smtClean="0"/>
              <a:t>(arguments)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868025"/>
            <a:ext cx="5328556" cy="2163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altLang="el-GR" dirty="0">
                <a:solidFill>
                  <a:srgbClr val="C00000"/>
                </a:solidFill>
              </a:rPr>
              <a:t>Πώς εκτελεί η </a:t>
            </a:r>
            <a:r>
              <a:rPr lang="en-US" altLang="el-GR" dirty="0">
                <a:solidFill>
                  <a:srgbClr val="C00000"/>
                </a:solidFill>
              </a:rPr>
              <a:t>Python</a:t>
            </a:r>
            <a:r>
              <a:rPr lang="el-GR" altLang="el-GR" dirty="0">
                <a:solidFill>
                  <a:srgbClr val="C00000"/>
                </a:solidFill>
              </a:rPr>
              <a:t> μια συνάρτηση 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9036050" cy="4824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Tx/>
            </a:pPr>
            <a:r>
              <a:rPr lang="el-GR" sz="2800" dirty="0" smtClean="0"/>
              <a:t>Α) Η ‘</a:t>
            </a:r>
            <a:r>
              <a:rPr lang="en-US" sz="2800" dirty="0" err="1" smtClean="0"/>
              <a:t>def</a:t>
            </a:r>
            <a:r>
              <a:rPr lang="en-US" sz="2800" dirty="0" smtClean="0"/>
              <a:t>’ </a:t>
            </a:r>
            <a:r>
              <a:rPr lang="el-GR" sz="2800" dirty="0" smtClean="0"/>
              <a:t>είναι </a:t>
            </a:r>
            <a:r>
              <a:rPr lang="el-GR" sz="2800" b="1" dirty="0" smtClean="0"/>
              <a:t>εντολή</a:t>
            </a:r>
            <a:r>
              <a:rPr lang="el-GR" sz="2800" dirty="0" smtClean="0"/>
              <a:t> όχι δήλωση </a:t>
            </a:r>
            <a:endParaRPr lang="el-GR" sz="2800" dirty="0"/>
          </a:p>
          <a:p>
            <a:pPr lvl="1"/>
            <a:r>
              <a:rPr lang="el-GR" sz="2400" dirty="0" smtClean="0"/>
              <a:t>Μπορεί να εμφανίζεται </a:t>
            </a:r>
            <a:r>
              <a:rPr lang="el-GR" sz="2400" i="1" dirty="0" smtClean="0"/>
              <a:t>οπουδήποτε</a:t>
            </a:r>
            <a:r>
              <a:rPr lang="el-GR" sz="2400" dirty="0" smtClean="0"/>
              <a:t> μέσα στον κώδικα </a:t>
            </a:r>
            <a:endParaRPr lang="en-US" sz="2400" dirty="0" smtClean="0"/>
          </a:p>
          <a:p>
            <a:pPr>
              <a:lnSpc>
                <a:spcPct val="100000"/>
              </a:lnSpc>
              <a:buSzTx/>
            </a:pPr>
            <a:endParaRPr lang="el-GR" sz="2800" b="1" dirty="0" smtClean="0"/>
          </a:p>
          <a:p>
            <a:pPr>
              <a:lnSpc>
                <a:spcPct val="100000"/>
              </a:lnSpc>
              <a:buSzTx/>
            </a:pPr>
            <a:r>
              <a:rPr lang="el-GR" sz="2800" dirty="0" smtClean="0"/>
              <a:t>Β) Η </a:t>
            </a:r>
            <a:r>
              <a:rPr lang="en-US" sz="2800" dirty="0" smtClean="0"/>
              <a:t>Python..</a:t>
            </a:r>
          </a:p>
          <a:p>
            <a:r>
              <a:rPr lang="el-GR" sz="2800" dirty="0"/>
              <a:t>1. </a:t>
            </a:r>
            <a:r>
              <a:rPr lang="el-GR" sz="2800" dirty="0" smtClean="0"/>
              <a:t>Δημιουργεί ένα </a:t>
            </a:r>
            <a:r>
              <a:rPr lang="el-GR" sz="2800" b="1" dirty="0" smtClean="0"/>
              <a:t>νέο αντικείμενο συνάρτησης</a:t>
            </a:r>
            <a:endParaRPr lang="el-GR" sz="2800" b="1" dirty="0"/>
          </a:p>
          <a:p>
            <a:r>
              <a:rPr lang="el-GR" sz="2800" dirty="0"/>
              <a:t>2. </a:t>
            </a:r>
            <a:r>
              <a:rPr lang="el-GR" sz="2800" dirty="0" smtClean="0"/>
              <a:t>Κατά την κλήση </a:t>
            </a:r>
            <a:r>
              <a:rPr lang="el-GR" sz="2800" b="1" dirty="0" smtClean="0"/>
              <a:t>περνά ορίσματα με ‘αναφορά αντικειμένου’</a:t>
            </a:r>
            <a:r>
              <a:rPr lang="el-GR" sz="2800" dirty="0" smtClean="0"/>
              <a:t> στο τοπικό χώρο ονομάτων της συνάρτησης</a:t>
            </a:r>
            <a:endParaRPr lang="el-GR" sz="2800" dirty="0"/>
          </a:p>
          <a:p>
            <a:r>
              <a:rPr lang="en-US" sz="2800" dirty="0"/>
              <a:t>3. </a:t>
            </a:r>
            <a:r>
              <a:rPr lang="el-GR" sz="2800" dirty="0" smtClean="0"/>
              <a:t>Μετά την εκτέλεση </a:t>
            </a:r>
            <a:r>
              <a:rPr lang="el-GR" sz="2800" b="1" dirty="0" smtClean="0"/>
              <a:t>νέο (-α) αντικείμενο (-α) έχει (-</a:t>
            </a:r>
            <a:r>
              <a:rPr lang="el-GR" sz="2800" b="1" dirty="0" err="1" smtClean="0"/>
              <a:t>ουν</a:t>
            </a:r>
            <a:r>
              <a:rPr lang="el-GR" sz="2800" b="1" dirty="0" smtClean="0"/>
              <a:t>) κατασκευαστεί </a:t>
            </a:r>
            <a:r>
              <a:rPr lang="el-GR" sz="2800" dirty="0" smtClean="0"/>
              <a:t>στο χώρο ονομάτων του κύριου προγράμματος </a:t>
            </a:r>
            <a:endParaRPr lang="en-US" sz="2800" dirty="0"/>
          </a:p>
          <a:p>
            <a:pPr>
              <a:lnSpc>
                <a:spcPct val="100000"/>
              </a:lnSpc>
              <a:buSzTx/>
            </a:pPr>
            <a:endParaRPr lang="el-GR" sz="2800" dirty="0" smtClean="0"/>
          </a:p>
        </p:txBody>
      </p:sp>
    </p:spTree>
    <p:extLst>
      <p:ext uri="{BB962C8B-B14F-4D97-AF65-F5344CB8AC3E}">
        <p14:creationId xmlns:p14="http://schemas.microsoft.com/office/powerpoint/2010/main" val="351537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altLang="el-GR" dirty="0" smtClean="0">
                <a:solidFill>
                  <a:srgbClr val="C00000"/>
                </a:solidFill>
              </a:rPr>
              <a:t>Πέρασμα ορισμάτων 			</a:t>
            </a:r>
            <a:r>
              <a:rPr lang="el-GR" altLang="el-GR" sz="2800" dirty="0" smtClean="0">
                <a:solidFill>
                  <a:srgbClr val="C00000"/>
                </a:solidFill>
              </a:rPr>
              <a:t>- 1/2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9036050" cy="51123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Tx/>
            </a:pPr>
            <a:r>
              <a:rPr lang="el-GR" sz="2800" dirty="0" smtClean="0"/>
              <a:t>Τα ορίσματα περνούν με «</a:t>
            </a:r>
            <a:r>
              <a:rPr lang="el-GR" sz="2800" b="1" dirty="0" smtClean="0"/>
              <a:t>αναφορά αντικειμένου</a:t>
            </a:r>
            <a:r>
              <a:rPr lang="el-GR" sz="2800" dirty="0" smtClean="0"/>
              <a:t>» </a:t>
            </a:r>
            <a:r>
              <a:rPr lang="en-US" sz="2800" dirty="0" smtClean="0"/>
              <a:t>(object reference) </a:t>
            </a:r>
          </a:p>
          <a:p>
            <a:pPr>
              <a:lnSpc>
                <a:spcPct val="100000"/>
              </a:lnSpc>
              <a:buSzTx/>
            </a:pPr>
            <a:endParaRPr lang="en-US" sz="2800" dirty="0" smtClean="0"/>
          </a:p>
          <a:p>
            <a:pPr>
              <a:lnSpc>
                <a:spcPct val="100000"/>
              </a:lnSpc>
              <a:buSzTx/>
            </a:pPr>
            <a:r>
              <a:rPr lang="el-GR" sz="2800" dirty="0" smtClean="0"/>
              <a:t>Αν μέσα στη συνάρτηση γίνει ανάθεση τιμής σε όρισμα τότε:</a:t>
            </a:r>
          </a:p>
          <a:p>
            <a:r>
              <a:rPr lang="el-GR" sz="2800" b="1" dirty="0">
                <a:sym typeface="Wingdings" panose="05000000000000000000" pitchFamily="2" charset="2"/>
              </a:rPr>
              <a:t>Αμετάλλακτα</a:t>
            </a:r>
            <a:r>
              <a:rPr lang="el-GR" sz="2800" dirty="0">
                <a:sym typeface="Wingdings" panose="05000000000000000000" pitchFamily="2" charset="2"/>
              </a:rPr>
              <a:t> </a:t>
            </a:r>
            <a:r>
              <a:rPr lang="el-GR" sz="2800" dirty="0" smtClean="0">
                <a:sym typeface="Wingdings" panose="05000000000000000000" pitchFamily="2" charset="2"/>
              </a:rPr>
              <a:t>(πχ. αριθμητικά, αλφαριθμητικά) </a:t>
            </a:r>
          </a:p>
          <a:p>
            <a:pPr lvl="1"/>
            <a:r>
              <a:rPr lang="el-GR" sz="2800" dirty="0" smtClean="0">
                <a:sym typeface="Wingdings" panose="05000000000000000000" pitchFamily="2" charset="2"/>
              </a:rPr>
              <a:t> δημιουργείται τοπικό αντίγραφο-αντικείμενο </a:t>
            </a:r>
            <a:endParaRPr lang="el-GR" sz="2800" dirty="0">
              <a:sym typeface="Wingdings" panose="05000000000000000000" pitchFamily="2" charset="2"/>
            </a:endParaRPr>
          </a:p>
          <a:p>
            <a:r>
              <a:rPr lang="el-GR" sz="2800" b="1" dirty="0" smtClean="0"/>
              <a:t>Μεταλλάξιμα</a:t>
            </a:r>
            <a:r>
              <a:rPr lang="el-GR" sz="2800" dirty="0" smtClean="0"/>
              <a:t> (πχ. λίστες, λεξικά) </a:t>
            </a:r>
          </a:p>
          <a:p>
            <a:pPr lvl="1"/>
            <a:r>
              <a:rPr lang="el-GR" sz="2800" dirty="0" smtClean="0">
                <a:sym typeface="Wingdings" panose="05000000000000000000" pitchFamily="2" charset="2"/>
              </a:rPr>
              <a:t> </a:t>
            </a:r>
            <a:r>
              <a:rPr lang="el-GR" sz="2800" dirty="0">
                <a:sym typeface="Wingdings" panose="05000000000000000000" pitchFamily="2" charset="2"/>
              </a:rPr>
              <a:t>αλλαγή </a:t>
            </a:r>
            <a:r>
              <a:rPr lang="en-US" sz="2800" dirty="0" smtClean="0">
                <a:sym typeface="Wingdings" panose="05000000000000000000" pitchFamily="2" charset="2"/>
              </a:rPr>
              <a:t>‘in place’ </a:t>
            </a:r>
            <a:r>
              <a:rPr lang="el-GR" sz="2800" dirty="0" smtClean="0">
                <a:sym typeface="Wingdings" panose="05000000000000000000" pitchFamily="2" charset="2"/>
              </a:rPr>
              <a:t>στο ίδιο το αντικείμενο </a:t>
            </a:r>
          </a:p>
          <a:p>
            <a:pPr lvl="1"/>
            <a:r>
              <a:rPr lang="el-GR" sz="2800" dirty="0" smtClean="0">
                <a:sym typeface="Wingdings" panose="05000000000000000000" pitchFamily="2" charset="2"/>
              </a:rPr>
              <a:t> αλλιώς πρέπει </a:t>
            </a:r>
            <a:r>
              <a:rPr lang="el-GR" sz="2800" dirty="0">
                <a:sym typeface="Wingdings" panose="05000000000000000000" pitchFamily="2" charset="2"/>
              </a:rPr>
              <a:t>να περάσω/δημιουργήσω αντίγραφο </a:t>
            </a:r>
          </a:p>
        </p:txBody>
      </p:sp>
    </p:spTree>
    <p:extLst>
      <p:ext uri="{BB962C8B-B14F-4D97-AF65-F5344CB8AC3E}">
        <p14:creationId xmlns:p14="http://schemas.microsoft.com/office/powerpoint/2010/main" val="5430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altLang="el-GR" dirty="0" smtClean="0">
                <a:solidFill>
                  <a:srgbClr val="C00000"/>
                </a:solidFill>
              </a:rPr>
              <a:t>Πέρασμα ορισμάτων 			</a:t>
            </a:r>
            <a:r>
              <a:rPr lang="el-GR" altLang="el-GR" sz="2800" dirty="0" smtClean="0">
                <a:solidFill>
                  <a:srgbClr val="C00000"/>
                </a:solidFill>
              </a:rPr>
              <a:t>- 2/2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9036050" cy="5544393"/>
          </a:xfrm>
        </p:spPr>
        <p:txBody>
          <a:bodyPr>
            <a:noAutofit/>
          </a:bodyPr>
          <a:lstStyle/>
          <a:p>
            <a:r>
              <a:rPr lang="el-GR" sz="2800" b="1" dirty="0" smtClean="0"/>
              <a:t>Ευέλικτες τεχνικές </a:t>
            </a:r>
            <a:r>
              <a:rPr lang="el-GR" sz="2800" dirty="0" smtClean="0"/>
              <a:t>στο </a:t>
            </a:r>
            <a:r>
              <a:rPr lang="el-GR" sz="2800" dirty="0"/>
              <a:t>πέρασμα ορισμάτων </a:t>
            </a:r>
            <a:endParaRPr lang="el-GR" sz="2800" dirty="0" smtClean="0"/>
          </a:p>
          <a:p>
            <a:r>
              <a:rPr lang="en-GB" sz="2800" dirty="0" smtClean="0"/>
              <a:t>(</a:t>
            </a:r>
            <a:r>
              <a:rPr lang="el-GR" sz="2800" dirty="0" smtClean="0"/>
              <a:t>α</a:t>
            </a:r>
            <a:r>
              <a:rPr lang="en-GB" sz="2800" dirty="0" smtClean="0"/>
              <a:t>) </a:t>
            </a:r>
            <a:r>
              <a:rPr lang="el-GR" sz="2800" b="1" dirty="0" smtClean="0">
                <a:solidFill>
                  <a:srgbClr val="C00000"/>
                </a:solidFill>
              </a:rPr>
              <a:t>Παράμετροι</a:t>
            </a:r>
            <a:r>
              <a:rPr lang="el-GR" sz="2800" b="1" dirty="0" smtClean="0"/>
              <a:t> </a:t>
            </a:r>
            <a:r>
              <a:rPr lang="el-GR" sz="2800" dirty="0" smtClean="0"/>
              <a:t>με </a:t>
            </a:r>
            <a:r>
              <a:rPr lang="el-GR" sz="2800" b="1" dirty="0" smtClean="0"/>
              <a:t>εξ </a:t>
            </a:r>
            <a:r>
              <a:rPr lang="el-GR" sz="2800" b="1" dirty="0"/>
              <a:t>ορισμού </a:t>
            </a:r>
            <a:r>
              <a:rPr lang="el-GR" sz="2800" dirty="0"/>
              <a:t>τιμές </a:t>
            </a:r>
            <a:r>
              <a:rPr lang="el-GR" sz="2800" dirty="0" smtClean="0"/>
              <a:t>(</a:t>
            </a:r>
            <a:r>
              <a:rPr lang="en-GB" sz="2800" dirty="0" smtClean="0"/>
              <a:t>Default </a:t>
            </a:r>
            <a:r>
              <a:rPr lang="en-GB" sz="2800" dirty="0"/>
              <a:t>parameter </a:t>
            </a:r>
            <a:r>
              <a:rPr lang="en-GB" sz="2800" dirty="0" smtClean="0"/>
              <a:t>values</a:t>
            </a:r>
            <a:r>
              <a:rPr lang="el-GR" sz="2800" dirty="0" smtClean="0"/>
              <a:t>)</a:t>
            </a:r>
            <a:endParaRPr lang="en-GB" sz="2800" dirty="0"/>
          </a:p>
          <a:p>
            <a:r>
              <a:rPr lang="en-GB" sz="2800" dirty="0"/>
              <a:t>'parameter = expression</a:t>
            </a:r>
            <a:r>
              <a:rPr lang="en-GB" sz="2800" dirty="0" smtClean="0"/>
              <a:t>'</a:t>
            </a:r>
            <a:endParaRPr lang="el-GR" sz="2800" dirty="0"/>
          </a:p>
          <a:p>
            <a:endParaRPr lang="el-GR" sz="2800" dirty="0"/>
          </a:p>
          <a:p>
            <a:r>
              <a:rPr lang="en-GB" sz="2800" dirty="0" smtClean="0"/>
              <a:t>(</a:t>
            </a:r>
            <a:r>
              <a:rPr lang="el-GR" sz="2800" dirty="0" smtClean="0"/>
              <a:t>β</a:t>
            </a:r>
            <a:r>
              <a:rPr lang="en-GB" sz="2800" dirty="0" smtClean="0"/>
              <a:t>) </a:t>
            </a:r>
            <a:r>
              <a:rPr lang="el-GR" sz="2800" b="1" dirty="0">
                <a:solidFill>
                  <a:srgbClr val="C00000"/>
                </a:solidFill>
              </a:rPr>
              <a:t>Ορίσματα</a:t>
            </a:r>
            <a:r>
              <a:rPr lang="el-GR" sz="2800" b="1" dirty="0"/>
              <a:t> </a:t>
            </a:r>
            <a:r>
              <a:rPr lang="el-GR" sz="2800" b="1" dirty="0" smtClean="0"/>
              <a:t>με Λέξεις-Κλειδιά </a:t>
            </a:r>
            <a:r>
              <a:rPr lang="el-GR" sz="2800" dirty="0" smtClean="0"/>
              <a:t>(</a:t>
            </a:r>
            <a:r>
              <a:rPr lang="en-GB" sz="2800" dirty="0" smtClean="0"/>
              <a:t>Keyword Arguments</a:t>
            </a:r>
            <a:r>
              <a:rPr lang="el-GR" sz="2800" dirty="0" smtClean="0"/>
              <a:t>)</a:t>
            </a:r>
            <a:endParaRPr lang="en-GB" sz="2800" dirty="0"/>
          </a:p>
          <a:p>
            <a:endParaRPr lang="el-GR" sz="1200" dirty="0" smtClean="0"/>
          </a:p>
          <a:p>
            <a:r>
              <a:rPr lang="el-GR" sz="2800" dirty="0" smtClean="0"/>
              <a:t>Β-1</a:t>
            </a:r>
            <a:r>
              <a:rPr lang="el-GR" sz="2800" dirty="0"/>
              <a:t>) </a:t>
            </a:r>
            <a:r>
              <a:rPr lang="el-GR" sz="2800" b="1" dirty="0" smtClean="0"/>
              <a:t>Μόνον «λέξεις-</a:t>
            </a:r>
            <a:r>
              <a:rPr lang="el-GR" sz="2800" b="1" dirty="0" err="1" smtClean="0"/>
              <a:t>κλειδι</a:t>
            </a:r>
            <a:r>
              <a:rPr lang="el-GR" sz="2800" b="1" dirty="0" smtClean="0"/>
              <a:t>ά» </a:t>
            </a:r>
            <a:r>
              <a:rPr lang="el-GR" sz="2800" dirty="0" smtClean="0"/>
              <a:t>(</a:t>
            </a:r>
            <a:r>
              <a:rPr lang="en-GB" sz="2800" dirty="0" smtClean="0"/>
              <a:t>Keyword-only arguments</a:t>
            </a:r>
            <a:r>
              <a:rPr lang="el-GR" sz="2800" dirty="0" smtClean="0"/>
              <a:t>)</a:t>
            </a:r>
            <a:r>
              <a:rPr lang="en-GB" sz="2800" dirty="0" smtClean="0"/>
              <a:t>:</a:t>
            </a:r>
            <a:endParaRPr lang="el-GR" sz="2800" dirty="0"/>
          </a:p>
          <a:p>
            <a:r>
              <a:rPr lang="el-GR" sz="2800" dirty="0" smtClean="0"/>
              <a:t>Προτάσσεται των ονομάτων αστερίσκος</a:t>
            </a:r>
            <a:r>
              <a:rPr lang="el-GR" sz="2800" dirty="0"/>
              <a:t> </a:t>
            </a:r>
            <a:r>
              <a:rPr lang="el-GR" sz="2800" dirty="0" smtClean="0"/>
              <a:t>‘*’</a:t>
            </a:r>
            <a:endParaRPr lang="el-GR" sz="2800" dirty="0"/>
          </a:p>
          <a:p>
            <a:endParaRPr lang="el-GR" sz="1200" dirty="0" smtClean="0"/>
          </a:p>
          <a:p>
            <a:r>
              <a:rPr lang="el-GR" sz="2800" dirty="0" smtClean="0"/>
              <a:t>Β-2</a:t>
            </a:r>
            <a:r>
              <a:rPr lang="el-GR" sz="2800" dirty="0"/>
              <a:t>) </a:t>
            </a:r>
            <a:r>
              <a:rPr lang="el-GR" sz="2800" b="1" dirty="0" smtClean="0"/>
              <a:t>Άγνωστος αριθμός </a:t>
            </a:r>
            <a:r>
              <a:rPr lang="el-GR" sz="2800" dirty="0" smtClean="0"/>
              <a:t>‘</a:t>
            </a:r>
            <a:r>
              <a:rPr lang="en-GB" sz="2800" dirty="0" smtClean="0"/>
              <a:t>positional</a:t>
            </a:r>
            <a:r>
              <a:rPr lang="el-GR" sz="2800" dirty="0" smtClean="0"/>
              <a:t>’ &amp; ‘</a:t>
            </a:r>
            <a:r>
              <a:rPr lang="en-GB" sz="2800" dirty="0" smtClean="0"/>
              <a:t>keyword</a:t>
            </a:r>
            <a:r>
              <a:rPr lang="el-GR" sz="2800" dirty="0" smtClean="0"/>
              <a:t>’ ορισμάτων: </a:t>
            </a:r>
            <a:r>
              <a:rPr lang="en-GB" sz="2800" dirty="0" err="1" smtClean="0"/>
              <a:t>func_name</a:t>
            </a:r>
            <a:r>
              <a:rPr lang="en-GB" sz="2800" dirty="0"/>
              <a:t>(*</a:t>
            </a:r>
            <a:r>
              <a:rPr lang="en-GB" sz="2800" dirty="0" err="1"/>
              <a:t>args</a:t>
            </a:r>
            <a:r>
              <a:rPr lang="en-GB" sz="2800" dirty="0"/>
              <a:t>, **</a:t>
            </a:r>
            <a:r>
              <a:rPr lang="en-GB" sz="2800" dirty="0" err="1"/>
              <a:t>kwargs</a:t>
            </a:r>
            <a:r>
              <a:rPr lang="en-GB" sz="2800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038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altLang="el-GR" dirty="0" smtClean="0">
                <a:solidFill>
                  <a:srgbClr val="C00000"/>
                </a:solidFill>
              </a:rPr>
              <a:t>Εμβέλεια μεταβλητών 		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196975"/>
            <a:ext cx="9144000" cy="5472385"/>
          </a:xfrm>
        </p:spPr>
        <p:txBody>
          <a:bodyPr>
            <a:noAutofit/>
          </a:bodyPr>
          <a:lstStyle/>
          <a:p>
            <a:r>
              <a:rPr lang="el-GR" sz="2800" dirty="0" smtClean="0"/>
              <a:t>Τι είναι η ‘</a:t>
            </a:r>
            <a:r>
              <a:rPr lang="el-GR" sz="2800" b="1" dirty="0" smtClean="0"/>
              <a:t>εμβέλεια</a:t>
            </a:r>
            <a:r>
              <a:rPr lang="el-GR" sz="2800" dirty="0" smtClean="0"/>
              <a:t>’; </a:t>
            </a:r>
          </a:p>
          <a:p>
            <a:r>
              <a:rPr lang="en-US" sz="2800" b="1" dirty="0"/>
              <a:t>global</a:t>
            </a:r>
            <a:r>
              <a:rPr lang="en-US" sz="2800" dirty="0"/>
              <a:t>: </a:t>
            </a:r>
            <a:r>
              <a:rPr lang="el-GR" sz="2800" dirty="0" smtClean="0"/>
              <a:t>χώρος ονομάτων κύριου προγράμματος</a:t>
            </a:r>
            <a:endParaRPr lang="el-GR" sz="2800" dirty="0"/>
          </a:p>
          <a:p>
            <a:r>
              <a:rPr lang="en-US" sz="2800" b="1" dirty="0"/>
              <a:t>local</a:t>
            </a:r>
            <a:r>
              <a:rPr lang="en-US" sz="2800" dirty="0"/>
              <a:t>: </a:t>
            </a:r>
            <a:r>
              <a:rPr lang="el-GR" sz="2800" dirty="0"/>
              <a:t>χώρος ονομάτων συνάρτησης </a:t>
            </a:r>
            <a:endParaRPr lang="el-GR" sz="2800" dirty="0" smtClean="0"/>
          </a:p>
          <a:p>
            <a:endParaRPr lang="el-GR" sz="1000" dirty="0" smtClean="0"/>
          </a:p>
          <a:p>
            <a:r>
              <a:rPr lang="el-GR" sz="2800" b="1" dirty="0" smtClean="0"/>
              <a:t>ΚΑΝΟΝΕΣ</a:t>
            </a:r>
            <a:endParaRPr lang="en-US" sz="2800" b="1" dirty="0"/>
          </a:p>
          <a:p>
            <a:r>
              <a:rPr lang="en-US" sz="2800" dirty="0"/>
              <a:t>1) </a:t>
            </a:r>
            <a:r>
              <a:rPr lang="el-GR" sz="2800" dirty="0" smtClean="0"/>
              <a:t>Οι μεταβλητές ανήκουν εκεί όπου </a:t>
            </a:r>
            <a:r>
              <a:rPr lang="el-GR" sz="2800" b="1" dirty="0" smtClean="0"/>
              <a:t>κατασκευάζονται</a:t>
            </a:r>
            <a:r>
              <a:rPr lang="el-GR" sz="2800" dirty="0" smtClean="0"/>
              <a:t> </a:t>
            </a:r>
          </a:p>
          <a:p>
            <a:r>
              <a:rPr lang="en-US" sz="2800" dirty="0" smtClean="0"/>
              <a:t>2</a:t>
            </a:r>
            <a:r>
              <a:rPr lang="en-US" sz="2800" dirty="0"/>
              <a:t>) </a:t>
            </a:r>
            <a:r>
              <a:rPr lang="el-GR" sz="2800" dirty="0" smtClean="0"/>
              <a:t>Αν μια μεταβλητή </a:t>
            </a:r>
            <a:r>
              <a:rPr lang="el-GR" sz="2800" b="1" dirty="0" smtClean="0"/>
              <a:t>δεν</a:t>
            </a:r>
            <a:r>
              <a:rPr lang="el-GR" sz="2800" dirty="0" smtClean="0"/>
              <a:t> έχει κατασκευαστεί σε χώρο όπου χρησιμοποιείται αναζητείται με βάση την </a:t>
            </a:r>
            <a:r>
              <a:rPr lang="el-GR" sz="2800" b="1" dirty="0" smtClean="0"/>
              <a:t>ιεραρχία</a:t>
            </a:r>
            <a:r>
              <a:rPr lang="el-GR" sz="2800" dirty="0" smtClean="0"/>
              <a:t> ‘</a:t>
            </a:r>
            <a:r>
              <a:rPr lang="en-US" sz="2800" b="1" dirty="0" smtClean="0"/>
              <a:t>LEGB</a:t>
            </a:r>
            <a:r>
              <a:rPr lang="el-GR" sz="2800" dirty="0" smtClean="0"/>
              <a:t>’</a:t>
            </a:r>
            <a:endParaRPr lang="el-GR" sz="2800" dirty="0"/>
          </a:p>
          <a:p>
            <a:r>
              <a:rPr lang="en-GB" sz="2800" dirty="0"/>
              <a:t>4) </a:t>
            </a:r>
            <a:r>
              <a:rPr lang="el-GR" sz="2800" dirty="0" smtClean="0"/>
              <a:t>Δηλώσεις </a:t>
            </a:r>
            <a:r>
              <a:rPr lang="en-GB" sz="2800" b="1" dirty="0" smtClean="0"/>
              <a:t>global</a:t>
            </a:r>
            <a:r>
              <a:rPr lang="en-GB" sz="2800" dirty="0" smtClean="0"/>
              <a:t> </a:t>
            </a:r>
            <a:r>
              <a:rPr lang="el-GR" sz="2800" dirty="0" smtClean="0"/>
              <a:t>&amp; </a:t>
            </a:r>
            <a:r>
              <a:rPr lang="en-GB" sz="2800" b="1" dirty="0" smtClean="0"/>
              <a:t>nonlocal</a:t>
            </a:r>
            <a:r>
              <a:rPr lang="en-GB" sz="2800" dirty="0"/>
              <a:t>: </a:t>
            </a:r>
            <a:r>
              <a:rPr lang="el-GR" sz="2800" dirty="0" smtClean="0"/>
              <a:t>‘ανεβάζουν’ το χώρο </a:t>
            </a:r>
            <a:endParaRPr lang="en-GB" sz="2800" dirty="0"/>
          </a:p>
          <a:p>
            <a:r>
              <a:rPr lang="en-US" sz="2800" dirty="0"/>
              <a:t>5) </a:t>
            </a:r>
            <a:r>
              <a:rPr lang="el-GR" sz="2800" b="1" dirty="0" smtClean="0"/>
              <a:t>Μεταλλάξιμα</a:t>
            </a:r>
            <a:r>
              <a:rPr lang="en-US" sz="2800" dirty="0" smtClean="0"/>
              <a:t> vs.</a:t>
            </a:r>
            <a:r>
              <a:rPr lang="el-GR" sz="2800" b="1" dirty="0" smtClean="0"/>
              <a:t>Αμετάλλακτα</a:t>
            </a:r>
            <a:r>
              <a:rPr lang="en-US" sz="2800" dirty="0" smtClean="0"/>
              <a:t>: </a:t>
            </a:r>
            <a:r>
              <a:rPr lang="el-GR" sz="2800" dirty="0" smtClean="0"/>
              <a:t>διαφορετική συμπεριφορά</a:t>
            </a:r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522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solidFill>
                  <a:srgbClr val="C00000"/>
                </a:solidFill>
              </a:rPr>
              <a:t>Εμβέλεια μεταβλητών : επίπεδα</a:t>
            </a:r>
            <a:r>
              <a:rPr lang="en-US" dirty="0">
                <a:solidFill>
                  <a:srgbClr val="C00000"/>
                </a:solidFill>
              </a:rPr>
              <a:t> LEGB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856984" cy="5328592"/>
          </a:xfrm>
        </p:spPr>
        <p:txBody>
          <a:bodyPr>
            <a:normAutofit/>
          </a:bodyPr>
          <a:lstStyle/>
          <a:p>
            <a:r>
              <a:rPr lang="el-GR" dirty="0" smtClean="0"/>
              <a:t>Ο κανόνας </a:t>
            </a:r>
            <a:r>
              <a:rPr lang="en-GB" b="1" dirty="0" smtClean="0">
                <a:solidFill>
                  <a:srgbClr val="C00000"/>
                </a:solidFill>
              </a:rPr>
              <a:t>LEGB</a:t>
            </a:r>
            <a:r>
              <a:rPr lang="el-GR" b="1" dirty="0" smtClean="0">
                <a:solidFill>
                  <a:srgbClr val="C00000"/>
                </a:solidFill>
              </a:rPr>
              <a:t>:    	</a:t>
            </a:r>
            <a:r>
              <a:rPr lang="en-US" b="1" dirty="0" smtClean="0"/>
              <a:t>Local / Enclosing / Global / Built-in </a:t>
            </a:r>
            <a:endParaRPr lang="en-GB" dirty="0" smtClean="0"/>
          </a:p>
          <a:p>
            <a:r>
              <a:rPr lang="en-US" dirty="0" smtClean="0"/>
              <a:t>H Python </a:t>
            </a:r>
            <a:r>
              <a:rPr lang="el-GR" dirty="0" smtClean="0"/>
              <a:t>αναζητά και αναγνωρίζει ονόματα σε </a:t>
            </a:r>
            <a:r>
              <a:rPr lang="el-GR" b="1" dirty="0" smtClean="0"/>
              <a:t>4 επίπεδα εμβέλειας</a:t>
            </a:r>
            <a:r>
              <a:rPr lang="el-GR" dirty="0" smtClean="0"/>
              <a:t>:</a:t>
            </a:r>
            <a:endParaRPr lang="en-US" dirty="0" smtClean="0"/>
          </a:p>
          <a:p>
            <a:endParaRPr lang="el-GR" dirty="0" smtClean="0"/>
          </a:p>
          <a:p>
            <a:pPr marL="1079500"/>
            <a:r>
              <a:rPr lang="en-US" b="1" dirty="0" smtClean="0">
                <a:solidFill>
                  <a:srgbClr val="C00000"/>
                </a:solidFill>
              </a:rPr>
              <a:t>Built-in</a:t>
            </a:r>
            <a:r>
              <a:rPr lang="en-US" dirty="0" smtClean="0"/>
              <a:t> (</a:t>
            </a:r>
            <a:r>
              <a:rPr lang="el-GR" dirty="0" smtClean="0"/>
              <a:t>Ενσωματωμένη)</a:t>
            </a:r>
          </a:p>
          <a:p>
            <a:pPr marL="1079500" lvl="1"/>
            <a:r>
              <a:rPr lang="el-GR" dirty="0" smtClean="0"/>
              <a:t>Τα </a:t>
            </a:r>
            <a:r>
              <a:rPr lang="en-US" dirty="0" smtClean="0"/>
              <a:t>standard </a:t>
            </a:r>
            <a:r>
              <a:rPr lang="el-GR" dirty="0" smtClean="0"/>
              <a:t>ονόματα της γλώσσας  /  Άλλα πακέτα / Βιβλιοθήκες, κλπ. </a:t>
            </a:r>
          </a:p>
          <a:p>
            <a:pPr marL="1792288"/>
            <a:r>
              <a:rPr lang="en-US" b="1" dirty="0" smtClean="0">
                <a:solidFill>
                  <a:srgbClr val="C00000"/>
                </a:solidFill>
              </a:rPr>
              <a:t>Global</a:t>
            </a:r>
            <a:r>
              <a:rPr lang="en-US" dirty="0" smtClean="0"/>
              <a:t> (</a:t>
            </a:r>
            <a:r>
              <a:rPr lang="el-GR" dirty="0" smtClean="0"/>
              <a:t>Καθολική)</a:t>
            </a:r>
          </a:p>
          <a:p>
            <a:pPr marL="1792288" lvl="1"/>
            <a:r>
              <a:rPr lang="el-GR" dirty="0" smtClean="0"/>
              <a:t>Κύριο πρόγραμμα </a:t>
            </a:r>
            <a:endParaRPr lang="en-US" dirty="0" smtClean="0"/>
          </a:p>
          <a:p>
            <a:pPr marL="2955925"/>
            <a:r>
              <a:rPr lang="en-US" b="1" dirty="0" smtClean="0">
                <a:solidFill>
                  <a:srgbClr val="C00000"/>
                </a:solidFill>
              </a:rPr>
              <a:t>Enclosing</a:t>
            </a:r>
            <a:r>
              <a:rPr lang="en-US" dirty="0" smtClean="0"/>
              <a:t> (</a:t>
            </a:r>
            <a:r>
              <a:rPr lang="el-GR" dirty="0" smtClean="0"/>
              <a:t>Περικλείουσα</a:t>
            </a:r>
            <a:r>
              <a:rPr lang="en-US" dirty="0" smtClean="0"/>
              <a:t>) </a:t>
            </a:r>
            <a:endParaRPr lang="el-GR" dirty="0" smtClean="0"/>
          </a:p>
          <a:p>
            <a:pPr marL="2955925" lvl="1"/>
            <a:r>
              <a:rPr lang="el-GR" dirty="0" smtClean="0"/>
              <a:t>Κάθε συνάρτηση που περικλείει φωλιασμένες συναρτήσεις </a:t>
            </a:r>
            <a:endParaRPr lang="en-US" dirty="0" smtClean="0"/>
          </a:p>
          <a:p>
            <a:pPr marL="4121150" indent="-301625"/>
            <a:r>
              <a:rPr lang="en-US" b="1" dirty="0" smtClean="0">
                <a:solidFill>
                  <a:srgbClr val="C00000"/>
                </a:solidFill>
              </a:rPr>
              <a:t>Local</a:t>
            </a:r>
            <a:r>
              <a:rPr lang="en-US" dirty="0" smtClean="0"/>
              <a:t> (</a:t>
            </a:r>
            <a:r>
              <a:rPr lang="el-GR" dirty="0" smtClean="0"/>
              <a:t>Τοπική</a:t>
            </a:r>
            <a:r>
              <a:rPr lang="en-US" dirty="0" smtClean="0"/>
              <a:t>) </a:t>
            </a:r>
            <a:endParaRPr lang="el-GR" dirty="0" smtClean="0"/>
          </a:p>
          <a:p>
            <a:pPr marL="4121150" lvl="1" indent="-301625"/>
            <a:r>
              <a:rPr lang="el-GR" dirty="0" smtClean="0"/>
              <a:t>Κάθε απλή συνάρτηση </a:t>
            </a:r>
          </a:p>
        </p:txBody>
      </p:sp>
      <p:sp>
        <p:nvSpPr>
          <p:cNvPr id="4" name="Freeform 3"/>
          <p:cNvSpPr/>
          <p:nvPr/>
        </p:nvSpPr>
        <p:spPr>
          <a:xfrm>
            <a:off x="85515" y="2208810"/>
            <a:ext cx="3773966" cy="3962370"/>
          </a:xfrm>
          <a:custGeom>
            <a:avLst/>
            <a:gdLst>
              <a:gd name="connsiteX0" fmla="*/ 235119 w 3773966"/>
              <a:gd name="connsiteY0" fmla="*/ 0 h 3962370"/>
              <a:gd name="connsiteX1" fmla="*/ 68864 w 3773966"/>
              <a:gd name="connsiteY1" fmla="*/ 2576946 h 3962370"/>
              <a:gd name="connsiteX2" fmla="*/ 1232646 w 3773966"/>
              <a:gd name="connsiteY2" fmla="*/ 3847606 h 3962370"/>
              <a:gd name="connsiteX3" fmla="*/ 3773966 w 3773966"/>
              <a:gd name="connsiteY3" fmla="*/ 3823855 h 396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3966" h="3962370">
                <a:moveTo>
                  <a:pt x="235119" y="0"/>
                </a:moveTo>
                <a:cubicBezTo>
                  <a:pt x="68864" y="967839"/>
                  <a:pt x="-97390" y="1935679"/>
                  <a:pt x="68864" y="2576946"/>
                </a:cubicBezTo>
                <a:cubicBezTo>
                  <a:pt x="235118" y="3218213"/>
                  <a:pt x="615129" y="3639788"/>
                  <a:pt x="1232646" y="3847606"/>
                </a:cubicBezTo>
                <a:cubicBezTo>
                  <a:pt x="1850163" y="4055424"/>
                  <a:pt x="2812064" y="3939639"/>
                  <a:pt x="3773966" y="3823855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653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928546" cy="792162"/>
          </a:xfrm>
        </p:spPr>
        <p:txBody>
          <a:bodyPr/>
          <a:lstStyle/>
          <a:p>
            <a:pPr>
              <a:defRPr/>
            </a:pPr>
            <a:r>
              <a:rPr lang="el-GR" altLang="el-GR" dirty="0" smtClean="0">
                <a:solidFill>
                  <a:srgbClr val="C00000"/>
                </a:solidFill>
              </a:rPr>
              <a:t>Συναρτήσεις ‘γεννήτορες’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-36511" y="1196975"/>
            <a:ext cx="4752527" cy="5472385"/>
          </a:xfrm>
        </p:spPr>
        <p:txBody>
          <a:bodyPr>
            <a:noAutofit/>
          </a:bodyPr>
          <a:lstStyle/>
          <a:p>
            <a:r>
              <a:rPr lang="el-GR" sz="2800" dirty="0" smtClean="0"/>
              <a:t>Εκτελείται </a:t>
            </a:r>
            <a:r>
              <a:rPr lang="el-GR" sz="2800" b="1" dirty="0">
                <a:solidFill>
                  <a:srgbClr val="C00000"/>
                </a:solidFill>
              </a:rPr>
              <a:t>σταδιακά</a:t>
            </a:r>
            <a:r>
              <a:rPr lang="el-GR" sz="2800" dirty="0"/>
              <a:t> (σε διαδοχικές φάσεις) </a:t>
            </a:r>
            <a:r>
              <a:rPr lang="el-GR" sz="2800" b="1" dirty="0"/>
              <a:t>επιστρέφοντας μια </a:t>
            </a:r>
            <a:r>
              <a:rPr lang="el-GR" sz="2800" b="1" dirty="0" smtClean="0"/>
              <a:t>επόμενη τιμή </a:t>
            </a:r>
            <a:r>
              <a:rPr lang="el-GR" sz="2800" b="1" dirty="0"/>
              <a:t>σε κάθε επανάληψη </a:t>
            </a:r>
            <a:r>
              <a:rPr lang="el-GR" sz="2800" dirty="0"/>
              <a:t>εκτέλεσής </a:t>
            </a:r>
            <a:r>
              <a:rPr lang="el-GR" sz="2800" dirty="0" smtClean="0"/>
              <a:t>της</a:t>
            </a:r>
          </a:p>
          <a:p>
            <a:endParaRPr lang="en-US" sz="2800" dirty="0" smtClean="0"/>
          </a:p>
          <a:p>
            <a:r>
              <a:rPr lang="el-GR" sz="2800" dirty="0" smtClean="0"/>
              <a:t>Χρησιμοποιεί </a:t>
            </a:r>
            <a:r>
              <a:rPr lang="el-GR" sz="2800" b="1" dirty="0"/>
              <a:t>αντί για </a:t>
            </a:r>
            <a:r>
              <a:rPr lang="en-US" sz="2800" b="1" dirty="0"/>
              <a:t>return </a:t>
            </a:r>
            <a:r>
              <a:rPr lang="el-GR" sz="2800" dirty="0"/>
              <a:t>την εντολή </a:t>
            </a:r>
            <a:r>
              <a:rPr lang="en-US" sz="2800" b="1" dirty="0" smtClean="0">
                <a:solidFill>
                  <a:srgbClr val="C00000"/>
                </a:solidFill>
              </a:rPr>
              <a:t>yield</a:t>
            </a:r>
            <a:endParaRPr lang="el-GR" sz="2800" b="1" dirty="0" smtClean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68760"/>
            <a:ext cx="4242421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572000" y="1052736"/>
            <a:ext cx="3384376" cy="208823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313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44624"/>
            <a:ext cx="8712968" cy="648072"/>
          </a:xfrm>
        </p:spPr>
        <p:txBody>
          <a:bodyPr/>
          <a:lstStyle/>
          <a:p>
            <a:r>
              <a:rPr lang="el-GR" dirty="0" smtClean="0">
                <a:solidFill>
                  <a:srgbClr val="C00000"/>
                </a:solidFill>
              </a:rPr>
              <a:t>Η τυπική συνάρτηση 	</a:t>
            </a:r>
            <a:r>
              <a:rPr lang="el-GR" dirty="0" smtClean="0"/>
              <a:t>		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390" y="4149080"/>
            <a:ext cx="4104456" cy="2304256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l-GR" sz="2800" dirty="0" smtClean="0"/>
              <a:t>Η τυπική συνάρτηση (με </a:t>
            </a:r>
            <a:r>
              <a:rPr lang="en-US" sz="2800" dirty="0" smtClean="0"/>
              <a:t>return) </a:t>
            </a:r>
            <a:r>
              <a:rPr lang="el-GR" sz="2800" dirty="0" smtClean="0"/>
              <a:t>δημιουργεί τη λίστα στη μνήμη </a:t>
            </a:r>
            <a:endParaRPr lang="el-GR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55918"/>
            <a:ext cx="4384855" cy="5780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04" y="836712"/>
            <a:ext cx="3990628" cy="2720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9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24622</TotalTime>
  <Words>495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Εισαγωγή στον Προγραμματισμό με Python       Εβδομάδα 5: ΣΥΝΑΡΤΗΣΕΙΣ</vt:lpstr>
      <vt:lpstr>Σύνταξη Συνάρτησης</vt:lpstr>
      <vt:lpstr>Πώς εκτελεί η Python μια συνάρτηση </vt:lpstr>
      <vt:lpstr>Πέρασμα ορισμάτων    - 1/2</vt:lpstr>
      <vt:lpstr>Πέρασμα ορισμάτων    - 2/2</vt:lpstr>
      <vt:lpstr>Εμβέλεια μεταβλητών   </vt:lpstr>
      <vt:lpstr>Εμβέλεια μεταβλητών : επίπεδα LEGB</vt:lpstr>
      <vt:lpstr>Συναρτήσεις ‘γεννήτορες’</vt:lpstr>
      <vt:lpstr>Η τυπική συνάρτηση    </vt:lpstr>
      <vt:lpstr>Η συνάρτηση γεννήτορας </vt:lpstr>
      <vt:lpstr>Παράδειγμα  drange( )  </vt:lpstr>
      <vt:lpstr>Υπολογισμός Ολοκληρώματος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Stavros</dc:creator>
  <cp:lastModifiedBy> </cp:lastModifiedBy>
  <cp:revision>2341</cp:revision>
  <dcterms:created xsi:type="dcterms:W3CDTF">1601-01-01T00:00:00Z</dcterms:created>
  <dcterms:modified xsi:type="dcterms:W3CDTF">2017-02-24T15:45:14Z</dcterms:modified>
</cp:coreProperties>
</file>