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7"/>
  </p:notesMasterIdLst>
  <p:handoutMasterIdLst>
    <p:handoutMasterId r:id="rId28"/>
  </p:handoutMasterIdLst>
  <p:sldIdLst>
    <p:sldId id="417" r:id="rId2"/>
    <p:sldId id="464" r:id="rId3"/>
    <p:sldId id="457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82" r:id="rId22"/>
    <p:sldId id="483" r:id="rId23"/>
    <p:sldId id="484" r:id="rId24"/>
    <p:sldId id="485" r:id="rId25"/>
    <p:sldId id="486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3333CC"/>
    <a:srgbClr val="FF0000"/>
    <a:srgbClr val="00FF00"/>
    <a:srgbClr val="0000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0" autoAdjust="0"/>
    <p:restoredTop sz="96322" autoAdjust="0"/>
  </p:normalViewPr>
  <p:slideViewPr>
    <p:cSldViewPr>
      <p:cViewPr varScale="1">
        <p:scale>
          <a:sx n="90" d="100"/>
          <a:sy n="90" d="100"/>
        </p:scale>
        <p:origin x="-9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9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cs typeface="+mn-cs"/>
              </a:defRPr>
            </a:lvl1pPr>
          </a:lstStyle>
          <a:p>
            <a:pPr>
              <a:defRPr/>
            </a:pPr>
            <a:fld id="{7459F71C-1EF1-4D9C-AC1D-C86B075EA1B9}" type="datetimeFigureOut">
              <a:rPr lang="el-GR"/>
              <a:pPr>
                <a:defRPr/>
              </a:pPr>
              <a:t>25/02/2017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cs typeface="+mn-cs"/>
              </a:defRPr>
            </a:lvl1pPr>
          </a:lstStyle>
          <a:p>
            <a:pPr>
              <a:defRPr/>
            </a:pPr>
            <a:fld id="{26281B53-A47F-4407-8377-62D0FB8047E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8565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smtClean="0"/>
              <a:t>Click to edit Master text styles</a:t>
            </a:r>
          </a:p>
          <a:p>
            <a:pPr lvl="1"/>
            <a:r>
              <a:rPr lang="el-GR" noProof="0" smtClean="0"/>
              <a:t>Second level</a:t>
            </a:r>
          </a:p>
          <a:p>
            <a:pPr lvl="2"/>
            <a:r>
              <a:rPr lang="el-GR" noProof="0" smtClean="0"/>
              <a:t>Third level</a:t>
            </a:r>
          </a:p>
          <a:p>
            <a:pPr lvl="3"/>
            <a:r>
              <a:rPr lang="el-GR" noProof="0" smtClean="0"/>
              <a:t>Fourth level</a:t>
            </a:r>
          </a:p>
          <a:p>
            <a:pPr lvl="4"/>
            <a:r>
              <a:rPr lang="el-GR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96224A2-6EE9-4EAD-ACAA-D2BA589E412E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1695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6224A2-6EE9-4EAD-ACAA-D2BA589E412E}" type="slidenum">
              <a:rPr lang="el-GR" smtClean="0"/>
              <a:pPr>
                <a:defRPr/>
              </a:pPr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60577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6224A2-6EE9-4EAD-ACAA-D2BA589E412E}" type="slidenum">
              <a:rPr lang="el-GR" smtClean="0"/>
              <a:pPr>
                <a:defRPr/>
              </a:pPr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401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 userDrawn="1"/>
        </p:nvSpPr>
        <p:spPr bwMode="auto">
          <a:xfrm>
            <a:off x="755650" y="260350"/>
            <a:ext cx="37829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l-GR" sz="1200" b="1" dirty="0" smtClean="0">
                <a:cs typeface="+mn-cs"/>
              </a:rPr>
              <a:t>ΑΡΙΣΤΟΤΕΛΕΙΟ</a:t>
            </a:r>
            <a:r>
              <a:rPr lang="el-GR" sz="1200" b="1" baseline="0" dirty="0" smtClean="0">
                <a:cs typeface="+mn-cs"/>
              </a:rPr>
              <a:t> ΠΑΝΕΠΙΣΤΗΜΙΟ ΘΕΣΣΑΛΟΝΙΚΗΣ</a:t>
            </a:r>
            <a:endParaRPr lang="en-US" sz="1200" b="1" dirty="0" smtClean="0">
              <a:cs typeface="+mn-cs"/>
            </a:endParaRPr>
          </a:p>
        </p:txBody>
      </p:sp>
      <p:pic>
        <p:nvPicPr>
          <p:cNvPr id="5" name="Picture 45" descr="A.U.Th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15888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FC37A-8F6C-4495-939C-98DE6657E8F4}" type="datetime1">
              <a:rPr lang="en-US"/>
              <a:pPr>
                <a:defRPr/>
              </a:pPr>
              <a:t>2/25/2017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4B834-F3FA-4677-85B9-FB58E48721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80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D7DF2-E9F3-44FB-B17C-2163CDDF02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16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55E44-1F0F-4D24-8142-A980781D73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264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08912" cy="79208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8208912" cy="51845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DA16E-BFCA-4869-A657-8A82A32864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78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AE8FF-DD87-42CC-9CFB-1BA920FC73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52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7F1F7-C3BB-4516-B80F-405217666C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52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4638F-680C-4DDB-813A-C45565EDA1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20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BB78C-B469-41C7-928F-5BC6FBC3C7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21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59D2A-504E-4E0A-B9A2-BA0319844A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37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9C16F-04BF-4737-A499-34B0702A64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75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E210E-FE7B-48B9-B342-E4942194F9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66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l-GR" smtClean="0"/>
              <a:t>Click to edit Master text styles</a:t>
            </a:r>
          </a:p>
          <a:p>
            <a:pPr lvl="1"/>
            <a:r>
              <a:rPr lang="en-US" altLang="el-GR" smtClean="0"/>
              <a:t>Second level</a:t>
            </a:r>
          </a:p>
          <a:p>
            <a:pPr lvl="2"/>
            <a:r>
              <a:rPr lang="en-US" altLang="el-GR" smtClean="0"/>
              <a:t>Third level</a:t>
            </a:r>
          </a:p>
          <a:p>
            <a:pPr lvl="3"/>
            <a:r>
              <a:rPr lang="en-US" altLang="el-GR" smtClean="0"/>
              <a:t>Fourth level</a:t>
            </a:r>
          </a:p>
          <a:p>
            <a:pPr lvl="4"/>
            <a:r>
              <a:rPr lang="en-US" altLang="el-GR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8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EE41837E-6BFC-4F61-AE92-375073D4C3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Text Box 45"/>
          <p:cNvSpPr txBox="1">
            <a:spLocks noChangeArrowheads="1"/>
          </p:cNvSpPr>
          <p:nvPr/>
        </p:nvSpPr>
        <p:spPr bwMode="auto">
          <a:xfrm>
            <a:off x="468313" y="6524625"/>
            <a:ext cx="856773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l-GR" sz="1000" b="1" dirty="0" smtClean="0">
                <a:cs typeface="+mn-cs"/>
              </a:rPr>
              <a:t>Εισαγωγή</a:t>
            </a:r>
            <a:r>
              <a:rPr lang="el-GR" sz="1000" b="1" baseline="0" dirty="0" smtClean="0">
                <a:cs typeface="+mn-cs"/>
              </a:rPr>
              <a:t> στον Προγραμματισμό με </a:t>
            </a:r>
            <a:r>
              <a:rPr lang="en-US" sz="1000" b="1" baseline="0" dirty="0" smtClean="0">
                <a:cs typeface="+mn-cs"/>
              </a:rPr>
              <a:t>Python, </a:t>
            </a:r>
            <a:r>
              <a:rPr lang="el-GR" sz="1000" b="1" baseline="0" dirty="0" smtClean="0">
                <a:cs typeface="+mn-cs"/>
              </a:rPr>
              <a:t>ΑΠΘ</a:t>
            </a:r>
            <a:endParaRPr lang="en-US" sz="1000" b="1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323850" y="1268413"/>
            <a:ext cx="8208963" cy="338472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l-GR" altLang="el-GR" sz="2800" b="1" dirty="0"/>
              <a:t>Εισαγωγή στον Προγραμματισμό με </a:t>
            </a:r>
            <a:r>
              <a:rPr lang="en-US" altLang="el-GR" sz="2800" b="1" dirty="0"/>
              <a:t>Python </a:t>
            </a:r>
            <a:r>
              <a:rPr lang="en-US" altLang="el-GR" sz="2800" dirty="0" smtClean="0"/>
              <a:t>	</a:t>
            </a:r>
            <a:r>
              <a:rPr lang="el-GR" altLang="el-GR" sz="2800" dirty="0" smtClean="0"/>
              <a:t/>
            </a:r>
            <a:br>
              <a:rPr lang="el-GR" altLang="el-GR" sz="2800" dirty="0" smtClean="0"/>
            </a:br>
            <a:r>
              <a:rPr lang="el-GR" altLang="el-GR" sz="2800" dirty="0"/>
              <a:t/>
            </a:r>
            <a:br>
              <a:rPr lang="el-GR" altLang="el-GR" sz="2800" dirty="0"/>
            </a:br>
            <a:r>
              <a:rPr lang="en-US" altLang="el-GR" sz="2800" dirty="0" smtClean="0"/>
              <a:t/>
            </a:r>
            <a:br>
              <a:rPr lang="en-US" altLang="el-GR" sz="2800" dirty="0" smtClean="0"/>
            </a:br>
            <a:r>
              <a:rPr lang="en-US" altLang="el-GR" sz="2800" dirty="0"/>
              <a:t/>
            </a:r>
            <a:br>
              <a:rPr lang="en-US" altLang="el-GR" sz="2800" dirty="0"/>
            </a:br>
            <a:r>
              <a:rPr lang="en-US" altLang="el-GR" sz="2800" dirty="0" smtClean="0"/>
              <a:t/>
            </a:r>
            <a:br>
              <a:rPr lang="en-US" altLang="el-GR" sz="2800" dirty="0" smtClean="0"/>
            </a:br>
            <a:r>
              <a:rPr lang="el-GR" altLang="el-GR" sz="2800" dirty="0"/>
              <a:t>Εβδομάδα </a:t>
            </a:r>
            <a:r>
              <a:rPr lang="el-GR" altLang="el-GR" sz="2800" dirty="0" smtClean="0"/>
              <a:t>6: </a:t>
            </a:r>
            <a:r>
              <a:rPr lang="el-GR" altLang="el-GR" sz="2800" b="1" dirty="0" smtClean="0"/>
              <a:t>ΑΡΧΕΙΑ</a:t>
            </a:r>
            <a:endParaRPr lang="el-GR" altLang="el-G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996952"/>
            <a:ext cx="5112568" cy="3151934"/>
          </a:xfrm>
        </p:spPr>
        <p:txBody>
          <a:bodyPr>
            <a:normAutofit/>
          </a:bodyPr>
          <a:lstStyle/>
          <a:p>
            <a:r>
              <a:rPr lang="el-GR" dirty="0" smtClean="0"/>
              <a:t>Προσθήκη 10 νέων γραμμών στο αρχείο κειμένου </a:t>
            </a:r>
            <a:r>
              <a:rPr lang="el-GR" sz="1800" dirty="0" smtClean="0"/>
              <a:t>(</a:t>
            </a:r>
            <a:r>
              <a:rPr lang="en-US" sz="1800" dirty="0" smtClean="0"/>
              <a:t>Line-10 </a:t>
            </a:r>
            <a:r>
              <a:rPr lang="el-GR" sz="1800" dirty="0" smtClean="0"/>
              <a:t>μέχρι και </a:t>
            </a:r>
            <a:r>
              <a:rPr lang="en-US" sz="1800" dirty="0" smtClean="0"/>
              <a:t>Line-19</a:t>
            </a:r>
            <a:r>
              <a:rPr lang="el-GR" sz="1800" dirty="0" smtClean="0"/>
              <a:t>)</a:t>
            </a:r>
            <a:endParaRPr lang="en-US" dirty="0" smtClean="0"/>
          </a:p>
          <a:p>
            <a:r>
              <a:rPr lang="el-GR" dirty="0" smtClean="0"/>
              <a:t>Ανοίγοντας το αρχείο σε </a:t>
            </a:r>
            <a:r>
              <a:rPr lang="en-US" dirty="0" smtClean="0"/>
              <a:t>mode ‘a’ </a:t>
            </a:r>
            <a:r>
              <a:rPr lang="el-GR" dirty="0" smtClean="0"/>
              <a:t>ο δείκτης επόμενης εγγραφής αυτόματα τοποθετείται στο τέλος </a:t>
            </a:r>
            <a:r>
              <a:rPr lang="el-GR" sz="1800" dirty="0" smtClean="0"/>
              <a:t>(στο παράδειγμα στο τέλος της 10</a:t>
            </a:r>
            <a:r>
              <a:rPr lang="el-GR" sz="1800" baseline="30000" dirty="0" smtClean="0"/>
              <a:t>ης</a:t>
            </a:r>
            <a:r>
              <a:rPr lang="el-GR" sz="1800" dirty="0" smtClean="0"/>
              <a:t> γραμμής</a:t>
            </a:r>
            <a:r>
              <a:rPr lang="en-US" sz="1800" dirty="0" smtClean="0"/>
              <a:t> Line-9</a:t>
            </a:r>
            <a:r>
              <a:rPr lang="el-GR" sz="1800" dirty="0" smtClean="0"/>
              <a:t>)</a:t>
            </a:r>
            <a:r>
              <a:rPr lang="el-GR" dirty="0" smtClean="0"/>
              <a:t>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9036496" cy="792088"/>
          </a:xfrm>
        </p:spPr>
        <p:txBody>
          <a:bodyPr/>
          <a:lstStyle/>
          <a:p>
            <a:r>
              <a:rPr lang="el-GR" dirty="0">
                <a:solidFill>
                  <a:srgbClr val="C00000"/>
                </a:solidFill>
              </a:rPr>
              <a:t>Προσθήκη </a:t>
            </a:r>
            <a:r>
              <a:rPr lang="en-US" dirty="0">
                <a:solidFill>
                  <a:srgbClr val="C00000"/>
                </a:solidFill>
              </a:rPr>
              <a:t>(append</a:t>
            </a:r>
            <a:r>
              <a:rPr lang="el-GR" dirty="0">
                <a:solidFill>
                  <a:srgbClr val="C00000"/>
                </a:solidFill>
              </a:rPr>
              <a:t>) σε αρχείο κειμένου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‘a’</a:t>
            </a:r>
            <a:endParaRPr lang="el-GR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52961"/>
            <a:ext cx="3429000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86145"/>
            <a:ext cx="5172149" cy="1576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reeform 1"/>
          <p:cNvSpPr/>
          <p:nvPr/>
        </p:nvSpPr>
        <p:spPr>
          <a:xfrm>
            <a:off x="3872753" y="1473798"/>
            <a:ext cx="1024918" cy="2387250"/>
          </a:xfrm>
          <a:custGeom>
            <a:avLst/>
            <a:gdLst>
              <a:gd name="connsiteX0" fmla="*/ 774551 w 1024918"/>
              <a:gd name="connsiteY0" fmla="*/ 2334409 h 2334409"/>
              <a:gd name="connsiteX1" fmla="*/ 978946 w 1024918"/>
              <a:gd name="connsiteY1" fmla="*/ 968188 h 2334409"/>
              <a:gd name="connsiteX2" fmla="*/ 0 w 1024918"/>
              <a:gd name="connsiteY2" fmla="*/ 0 h 2334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4918" h="2334409">
                <a:moveTo>
                  <a:pt x="774551" y="2334409"/>
                </a:moveTo>
                <a:cubicBezTo>
                  <a:pt x="941294" y="1845832"/>
                  <a:pt x="1108038" y="1357256"/>
                  <a:pt x="978946" y="968188"/>
                </a:cubicBezTo>
                <a:cubicBezTo>
                  <a:pt x="849854" y="579120"/>
                  <a:pt x="424927" y="289560"/>
                  <a:pt x="0" y="0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4294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91" y="1621091"/>
            <a:ext cx="4721667" cy="194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4088" y="1556792"/>
            <a:ext cx="3456384" cy="2520280"/>
          </a:xfrm>
        </p:spPr>
        <p:txBody>
          <a:bodyPr>
            <a:normAutofit/>
          </a:bodyPr>
          <a:lstStyle/>
          <a:p>
            <a:r>
              <a:rPr lang="el-GR" dirty="0" smtClean="0"/>
              <a:t>Η </a:t>
            </a:r>
            <a:r>
              <a:rPr lang="en-US" b="1" dirty="0" smtClean="0">
                <a:solidFill>
                  <a:srgbClr val="C00000"/>
                </a:solidFill>
              </a:rPr>
              <a:t>tell() </a:t>
            </a:r>
            <a:r>
              <a:rPr lang="el-GR" dirty="0" smtClean="0"/>
              <a:t>επιστρέφει τη θέση του δείκτη ανάγνωσης/εγγραφής στο αρχείο </a:t>
            </a:r>
          </a:p>
          <a:p>
            <a:pPr lvl="1"/>
            <a:r>
              <a:rPr lang="el-GR" dirty="0" smtClean="0"/>
              <a:t>(μετρώντας σε χαρακτήρες)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496944" cy="792088"/>
          </a:xfrm>
        </p:spPr>
        <p:txBody>
          <a:bodyPr/>
          <a:lstStyle/>
          <a:p>
            <a:r>
              <a:rPr lang="el-GR" dirty="0">
                <a:solidFill>
                  <a:srgbClr val="C00000"/>
                </a:solidFill>
              </a:rPr>
              <a:t>Τυχαία πρόσβαση </a:t>
            </a:r>
            <a:r>
              <a:rPr lang="en-US" dirty="0">
                <a:solidFill>
                  <a:srgbClr val="C00000"/>
                </a:solidFill>
              </a:rPr>
              <a:t>(random access) </a:t>
            </a:r>
            <a:r>
              <a:rPr lang="el-GR" dirty="0">
                <a:solidFill>
                  <a:srgbClr val="C00000"/>
                </a:solidFill>
              </a:rPr>
              <a:t>σε αρχείο κειμένου   </a:t>
            </a:r>
            <a:r>
              <a:rPr lang="en-US" sz="3200" b="1" dirty="0" smtClean="0"/>
              <a:t>		</a:t>
            </a:r>
            <a:r>
              <a:rPr lang="en-US" sz="3200" b="1" dirty="0" smtClean="0">
                <a:solidFill>
                  <a:srgbClr val="C00000"/>
                </a:solidFill>
              </a:rPr>
              <a:t>tell</a:t>
            </a:r>
            <a:r>
              <a:rPr lang="en-US" sz="3200" dirty="0" smtClean="0"/>
              <a:t>( )  &amp;  </a:t>
            </a:r>
            <a:r>
              <a:rPr lang="en-US" sz="3200" b="1" dirty="0">
                <a:solidFill>
                  <a:srgbClr val="C00000"/>
                </a:solidFill>
              </a:rPr>
              <a:t>seek</a:t>
            </a:r>
            <a:r>
              <a:rPr lang="en-US" sz="3200" dirty="0" smtClean="0"/>
              <a:t>( ) 		</a:t>
            </a:r>
            <a:r>
              <a:rPr lang="el-GR" sz="3200" b="1" dirty="0"/>
              <a:t> </a:t>
            </a:r>
            <a:r>
              <a:rPr lang="el-GR" sz="2800" b="1" dirty="0"/>
              <a:t>-</a:t>
            </a:r>
            <a:r>
              <a:rPr lang="el-GR" sz="2800" b="1" dirty="0" smtClean="0"/>
              <a:t>1</a:t>
            </a:r>
            <a:r>
              <a:rPr lang="en-US" sz="2800" b="1" dirty="0" smtClean="0"/>
              <a:t>/2</a:t>
            </a:r>
            <a:endParaRPr lang="el-GR" sz="3200" b="1" i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90" y="4077072"/>
            <a:ext cx="1331290" cy="1371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491880" y="1988840"/>
            <a:ext cx="3240360" cy="4392488"/>
            <a:chOff x="3786692" y="2216075"/>
            <a:chExt cx="3017556" cy="3721011"/>
          </a:xfrm>
        </p:grpSpPr>
        <p:sp>
          <p:nvSpPr>
            <p:cNvPr id="2" name="TextBox 1"/>
            <p:cNvSpPr txBox="1"/>
            <p:nvPr/>
          </p:nvSpPr>
          <p:spPr>
            <a:xfrm>
              <a:off x="4644008" y="5229200"/>
              <a:ext cx="21602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000" i="1" dirty="0" smtClean="0"/>
                <a:t>Αν δεν δηλώσουμε </a:t>
              </a:r>
              <a:r>
                <a:rPr lang="en-US" sz="2000" i="1" dirty="0" smtClean="0"/>
                <a:t>mode </a:t>
              </a:r>
              <a:r>
                <a:rPr lang="el-GR" sz="2000" i="1" dirty="0" smtClean="0"/>
                <a:t>εννοείται </a:t>
              </a:r>
              <a:r>
                <a:rPr lang="en-US" sz="2000" i="1" dirty="0" smtClean="0"/>
                <a:t>‘r’</a:t>
              </a:r>
              <a:endParaRPr lang="el-GR" sz="2000" i="1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3786692" y="2216075"/>
              <a:ext cx="1054249" cy="2990626"/>
            </a:xfrm>
            <a:custGeom>
              <a:avLst/>
              <a:gdLst>
                <a:gd name="connsiteX0" fmla="*/ 1054249 w 1054249"/>
                <a:gd name="connsiteY0" fmla="*/ 2990626 h 2990626"/>
                <a:gd name="connsiteX1" fmla="*/ 419548 w 1054249"/>
                <a:gd name="connsiteY1" fmla="*/ 1818043 h 2990626"/>
                <a:gd name="connsiteX2" fmla="*/ 0 w 1054249"/>
                <a:gd name="connsiteY2" fmla="*/ 0 h 299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249" h="2990626">
                  <a:moveTo>
                    <a:pt x="1054249" y="2990626"/>
                  </a:moveTo>
                  <a:cubicBezTo>
                    <a:pt x="824752" y="2653553"/>
                    <a:pt x="595256" y="2316481"/>
                    <a:pt x="419548" y="1818043"/>
                  </a:cubicBezTo>
                  <a:cubicBezTo>
                    <a:pt x="243840" y="1319605"/>
                    <a:pt x="121920" y="659802"/>
                    <a:pt x="0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4" name="Freeform 3"/>
          <p:cNvSpPr/>
          <p:nvPr/>
        </p:nvSpPr>
        <p:spPr>
          <a:xfrm>
            <a:off x="202311" y="2222205"/>
            <a:ext cx="595131" cy="2126511"/>
          </a:xfrm>
          <a:custGeom>
            <a:avLst/>
            <a:gdLst>
              <a:gd name="connsiteX0" fmla="*/ 595131 w 595131"/>
              <a:gd name="connsiteY0" fmla="*/ 0 h 2126511"/>
              <a:gd name="connsiteX1" fmla="*/ 20973 w 595131"/>
              <a:gd name="connsiteY1" fmla="*/ 818707 h 2126511"/>
              <a:gd name="connsiteX2" fmla="*/ 180461 w 595131"/>
              <a:gd name="connsiteY2" fmla="*/ 2126511 h 212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5131" h="2126511">
                <a:moveTo>
                  <a:pt x="595131" y="0"/>
                </a:moveTo>
                <a:cubicBezTo>
                  <a:pt x="342608" y="232144"/>
                  <a:pt x="90085" y="464289"/>
                  <a:pt x="20973" y="818707"/>
                </a:cubicBezTo>
                <a:cubicBezTo>
                  <a:pt x="-48139" y="1173126"/>
                  <a:pt x="66161" y="1649818"/>
                  <a:pt x="180461" y="2126511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Freeform 6"/>
          <p:cNvSpPr/>
          <p:nvPr/>
        </p:nvSpPr>
        <p:spPr>
          <a:xfrm>
            <a:off x="542260" y="3274828"/>
            <a:ext cx="2402959" cy="2126469"/>
          </a:xfrm>
          <a:custGeom>
            <a:avLst/>
            <a:gdLst>
              <a:gd name="connsiteX0" fmla="*/ 2402959 w 2402959"/>
              <a:gd name="connsiteY0" fmla="*/ 0 h 2126469"/>
              <a:gd name="connsiteX1" fmla="*/ 1307805 w 2402959"/>
              <a:gd name="connsiteY1" fmla="*/ 1850065 h 2126469"/>
              <a:gd name="connsiteX2" fmla="*/ 0 w 2402959"/>
              <a:gd name="connsiteY2" fmla="*/ 2083981 h 2126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2959" h="2126469">
                <a:moveTo>
                  <a:pt x="2402959" y="0"/>
                </a:moveTo>
                <a:cubicBezTo>
                  <a:pt x="2055628" y="751367"/>
                  <a:pt x="1708298" y="1502735"/>
                  <a:pt x="1307805" y="1850065"/>
                </a:cubicBezTo>
                <a:cubicBezTo>
                  <a:pt x="907312" y="2197395"/>
                  <a:pt x="453656" y="2140688"/>
                  <a:pt x="0" y="2083981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Freeform 8"/>
          <p:cNvSpPr/>
          <p:nvPr/>
        </p:nvSpPr>
        <p:spPr>
          <a:xfrm>
            <a:off x="882502" y="2945219"/>
            <a:ext cx="967563" cy="1690576"/>
          </a:xfrm>
          <a:custGeom>
            <a:avLst/>
            <a:gdLst>
              <a:gd name="connsiteX0" fmla="*/ 967563 w 967563"/>
              <a:gd name="connsiteY0" fmla="*/ 0 h 1690576"/>
              <a:gd name="connsiteX1" fmla="*/ 754912 w 967563"/>
              <a:gd name="connsiteY1" fmla="*/ 552893 h 1690576"/>
              <a:gd name="connsiteX2" fmla="*/ 0 w 967563"/>
              <a:gd name="connsiteY2" fmla="*/ 1690576 h 169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7563" h="1690576">
                <a:moveTo>
                  <a:pt x="967563" y="0"/>
                </a:moveTo>
                <a:cubicBezTo>
                  <a:pt x="941867" y="135565"/>
                  <a:pt x="916172" y="271130"/>
                  <a:pt x="754912" y="552893"/>
                </a:cubicBezTo>
                <a:cubicBezTo>
                  <a:pt x="593651" y="834656"/>
                  <a:pt x="296825" y="1262616"/>
                  <a:pt x="0" y="1690576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1601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072" y="1484784"/>
            <a:ext cx="3240360" cy="3600400"/>
          </a:xfrm>
        </p:spPr>
        <p:txBody>
          <a:bodyPr>
            <a:normAutofit/>
          </a:bodyPr>
          <a:lstStyle/>
          <a:p>
            <a:r>
              <a:rPr lang="el-GR" dirty="0" smtClean="0"/>
              <a:t>Η </a:t>
            </a:r>
            <a:r>
              <a:rPr lang="en-US" b="1" dirty="0" smtClean="0">
                <a:solidFill>
                  <a:srgbClr val="C00000"/>
                </a:solidFill>
              </a:rPr>
              <a:t>seek() </a:t>
            </a:r>
            <a:r>
              <a:rPr lang="el-GR" dirty="0" smtClean="0"/>
              <a:t>μετακινεί τον δείκτη ανάγνωσης/ εγγραφής στη θέση που καθορίζει το όρισμά της</a:t>
            </a:r>
          </a:p>
          <a:p>
            <a:pPr lvl="1"/>
            <a:r>
              <a:rPr lang="el-GR" dirty="0" smtClean="0"/>
              <a:t>(μετρώντας σε χαρακτήρες)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149079"/>
            <a:ext cx="1368152" cy="1958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4880542" cy="216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496944" cy="792088"/>
          </a:xfrm>
        </p:spPr>
        <p:txBody>
          <a:bodyPr/>
          <a:lstStyle/>
          <a:p>
            <a:r>
              <a:rPr lang="el-GR" dirty="0">
                <a:solidFill>
                  <a:srgbClr val="C00000"/>
                </a:solidFill>
              </a:rPr>
              <a:t>Τυχαία πρόσβαση </a:t>
            </a:r>
            <a:r>
              <a:rPr lang="en-US" dirty="0">
                <a:solidFill>
                  <a:srgbClr val="C00000"/>
                </a:solidFill>
              </a:rPr>
              <a:t>(random access) </a:t>
            </a:r>
            <a:r>
              <a:rPr lang="el-GR" dirty="0">
                <a:solidFill>
                  <a:srgbClr val="C00000"/>
                </a:solidFill>
              </a:rPr>
              <a:t>σε αρχείο κειμένου   </a:t>
            </a:r>
            <a:r>
              <a:rPr lang="en-US" sz="3200" b="1" dirty="0" smtClean="0"/>
              <a:t>		</a:t>
            </a:r>
            <a:r>
              <a:rPr lang="en-US" sz="3200" b="1" dirty="0" smtClean="0">
                <a:solidFill>
                  <a:srgbClr val="C00000"/>
                </a:solidFill>
              </a:rPr>
              <a:t>tell</a:t>
            </a:r>
            <a:r>
              <a:rPr lang="en-US" sz="3200" dirty="0" smtClean="0"/>
              <a:t>( )  &amp;  </a:t>
            </a:r>
            <a:r>
              <a:rPr lang="en-US" sz="3200" b="1" dirty="0">
                <a:solidFill>
                  <a:srgbClr val="C00000"/>
                </a:solidFill>
              </a:rPr>
              <a:t>seek</a:t>
            </a:r>
            <a:r>
              <a:rPr lang="en-US" sz="3200" dirty="0" smtClean="0"/>
              <a:t>( ) 		</a:t>
            </a:r>
            <a:r>
              <a:rPr lang="el-GR" sz="3200" b="1" dirty="0"/>
              <a:t> </a:t>
            </a:r>
            <a:r>
              <a:rPr lang="el-GR" sz="2800" b="1" dirty="0" smtClean="0"/>
              <a:t>-</a:t>
            </a:r>
            <a:r>
              <a:rPr lang="en-US" sz="2800" b="1" dirty="0" smtClean="0"/>
              <a:t>2/2</a:t>
            </a:r>
            <a:endParaRPr lang="el-GR" sz="3200" b="1" i="1" dirty="0"/>
          </a:p>
        </p:txBody>
      </p:sp>
      <p:sp>
        <p:nvSpPr>
          <p:cNvPr id="2" name="Freeform 1"/>
          <p:cNvSpPr/>
          <p:nvPr/>
        </p:nvSpPr>
        <p:spPr>
          <a:xfrm>
            <a:off x="3349256" y="2080169"/>
            <a:ext cx="1168030" cy="2364240"/>
          </a:xfrm>
          <a:custGeom>
            <a:avLst/>
            <a:gdLst>
              <a:gd name="connsiteX0" fmla="*/ 0 w 1168030"/>
              <a:gd name="connsiteY0" fmla="*/ 25078 h 2364240"/>
              <a:gd name="connsiteX1" fmla="*/ 1148316 w 1168030"/>
              <a:gd name="connsiteY1" fmla="*/ 333422 h 2364240"/>
              <a:gd name="connsiteX2" fmla="*/ 616688 w 1168030"/>
              <a:gd name="connsiteY2" fmla="*/ 2364240 h 236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8030" h="2364240">
                <a:moveTo>
                  <a:pt x="0" y="25078"/>
                </a:moveTo>
                <a:cubicBezTo>
                  <a:pt x="522767" y="-15680"/>
                  <a:pt x="1045535" y="-56438"/>
                  <a:pt x="1148316" y="333422"/>
                </a:cubicBezTo>
                <a:cubicBezTo>
                  <a:pt x="1251097" y="723282"/>
                  <a:pt x="933892" y="1543761"/>
                  <a:pt x="616688" y="236424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Freeform 3"/>
          <p:cNvSpPr/>
          <p:nvPr/>
        </p:nvSpPr>
        <p:spPr>
          <a:xfrm>
            <a:off x="233604" y="2509284"/>
            <a:ext cx="3615382" cy="2349795"/>
          </a:xfrm>
          <a:custGeom>
            <a:avLst/>
            <a:gdLst>
              <a:gd name="connsiteX0" fmla="*/ 393717 w 3615382"/>
              <a:gd name="connsiteY0" fmla="*/ 0 h 2349795"/>
              <a:gd name="connsiteX1" fmla="*/ 287391 w 3615382"/>
              <a:gd name="connsiteY1" fmla="*/ 1520456 h 2349795"/>
              <a:gd name="connsiteX2" fmla="*/ 3615382 w 3615382"/>
              <a:gd name="connsiteY2" fmla="*/ 2349795 h 234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5382" h="2349795">
                <a:moveTo>
                  <a:pt x="393717" y="0"/>
                </a:moveTo>
                <a:cubicBezTo>
                  <a:pt x="72082" y="564412"/>
                  <a:pt x="-249553" y="1128824"/>
                  <a:pt x="287391" y="1520456"/>
                </a:cubicBezTo>
                <a:cubicBezTo>
                  <a:pt x="824335" y="1912089"/>
                  <a:pt x="2219858" y="2130942"/>
                  <a:pt x="3615382" y="2349795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Rounded Rectangle 4"/>
          <p:cNvSpPr/>
          <p:nvPr/>
        </p:nvSpPr>
        <p:spPr>
          <a:xfrm>
            <a:off x="683568" y="2564904"/>
            <a:ext cx="17281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Freeform 5"/>
          <p:cNvSpPr/>
          <p:nvPr/>
        </p:nvSpPr>
        <p:spPr>
          <a:xfrm>
            <a:off x="3955312" y="3011355"/>
            <a:ext cx="1372427" cy="2538840"/>
          </a:xfrm>
          <a:custGeom>
            <a:avLst/>
            <a:gdLst>
              <a:gd name="connsiteX0" fmla="*/ 0 w 1372427"/>
              <a:gd name="connsiteY0" fmla="*/ 8292 h 2538840"/>
              <a:gd name="connsiteX1" fmla="*/ 1233376 w 1372427"/>
              <a:gd name="connsiteY1" fmla="*/ 327268 h 2538840"/>
              <a:gd name="connsiteX2" fmla="*/ 1286539 w 1372427"/>
              <a:gd name="connsiteY2" fmla="*/ 2145436 h 2538840"/>
              <a:gd name="connsiteX3" fmla="*/ 723014 w 1372427"/>
              <a:gd name="connsiteY3" fmla="*/ 2538840 h 253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2427" h="2538840">
                <a:moveTo>
                  <a:pt x="0" y="8292"/>
                </a:moveTo>
                <a:cubicBezTo>
                  <a:pt x="509476" y="-10316"/>
                  <a:pt x="1018953" y="-28923"/>
                  <a:pt x="1233376" y="327268"/>
                </a:cubicBezTo>
                <a:cubicBezTo>
                  <a:pt x="1447799" y="683459"/>
                  <a:pt x="1371599" y="1776841"/>
                  <a:pt x="1286539" y="2145436"/>
                </a:cubicBezTo>
                <a:cubicBezTo>
                  <a:pt x="1201479" y="2514031"/>
                  <a:pt x="962246" y="2526435"/>
                  <a:pt x="723014" y="2538840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Freeform 8"/>
          <p:cNvSpPr/>
          <p:nvPr/>
        </p:nvSpPr>
        <p:spPr>
          <a:xfrm>
            <a:off x="2070795" y="3423684"/>
            <a:ext cx="1735661" cy="2583711"/>
          </a:xfrm>
          <a:custGeom>
            <a:avLst/>
            <a:gdLst>
              <a:gd name="connsiteX0" fmla="*/ 34452 w 1735661"/>
              <a:gd name="connsiteY0" fmla="*/ 0 h 2583711"/>
              <a:gd name="connsiteX1" fmla="*/ 225838 w 1735661"/>
              <a:gd name="connsiteY1" fmla="*/ 1850065 h 2583711"/>
              <a:gd name="connsiteX2" fmla="*/ 1735661 w 1735661"/>
              <a:gd name="connsiteY2" fmla="*/ 2583711 h 258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5661" h="2583711">
                <a:moveTo>
                  <a:pt x="34452" y="0"/>
                </a:moveTo>
                <a:cubicBezTo>
                  <a:pt x="-11623" y="709723"/>
                  <a:pt x="-57697" y="1419446"/>
                  <a:pt x="225838" y="1850065"/>
                </a:cubicBezTo>
                <a:cubicBezTo>
                  <a:pt x="509373" y="2280684"/>
                  <a:pt x="1122517" y="2432197"/>
                  <a:pt x="1735661" y="258371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9347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09" y="1016714"/>
            <a:ext cx="4752975" cy="3152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249" y="980728"/>
            <a:ext cx="3619184" cy="3744416"/>
          </a:xfrm>
        </p:spPr>
        <p:txBody>
          <a:bodyPr>
            <a:normAutofit fontScale="85000" lnSpcReduction="20000"/>
          </a:bodyPr>
          <a:lstStyle/>
          <a:p>
            <a:r>
              <a:rPr lang="el-GR" b="1" dirty="0" smtClean="0">
                <a:solidFill>
                  <a:srgbClr val="C00000"/>
                </a:solidFill>
              </a:rPr>
              <a:t>‘</a:t>
            </a:r>
            <a:r>
              <a:rPr lang="en-US" b="1" dirty="0" smtClean="0">
                <a:solidFill>
                  <a:srgbClr val="C00000"/>
                </a:solidFill>
              </a:rPr>
              <a:t>r+’ </a:t>
            </a:r>
            <a:r>
              <a:rPr lang="el-GR" b="1" dirty="0" smtClean="0">
                <a:solidFill>
                  <a:srgbClr val="C00000"/>
                </a:solidFill>
              </a:rPr>
              <a:t> </a:t>
            </a:r>
            <a:r>
              <a:rPr lang="el-GR" dirty="0" smtClean="0"/>
              <a:t>Ανοίγει για ανάγνωση και εγγραφή </a:t>
            </a:r>
          </a:p>
          <a:p>
            <a:pPr lvl="1"/>
            <a:r>
              <a:rPr lang="el-GR" dirty="0" smtClean="0"/>
              <a:t>Αν το αρχείο δεν υπάρχει δεν θα δημιουργηθεί </a:t>
            </a:r>
          </a:p>
          <a:p>
            <a:pPr lvl="1"/>
            <a:r>
              <a:rPr lang="el-GR" dirty="0" smtClean="0"/>
              <a:t>Ο δείκτης τοποθετείται στην αρχή του αρχείου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‘a+’  </a:t>
            </a:r>
            <a:r>
              <a:rPr lang="el-GR" dirty="0" smtClean="0"/>
              <a:t>Ανοίγει για ανάγνωση και εγγραφή, όμως:</a:t>
            </a:r>
          </a:p>
          <a:p>
            <a:pPr lvl="1"/>
            <a:r>
              <a:rPr lang="el-GR" dirty="0" smtClean="0"/>
              <a:t>Αν το αρχείο δεν υπάρχει τότε δημιουργείται </a:t>
            </a:r>
          </a:p>
          <a:p>
            <a:pPr lvl="1"/>
            <a:r>
              <a:rPr lang="el-GR" dirty="0" smtClean="0"/>
              <a:t>Ο δείκτης τοποθετείται στο τέλος του αρχείου</a:t>
            </a:r>
          </a:p>
          <a:p>
            <a:pPr lvl="1"/>
            <a:r>
              <a:rPr lang="el-GR" dirty="0" smtClean="0"/>
              <a:t>Η </a:t>
            </a:r>
            <a:r>
              <a:rPr lang="en-US" dirty="0" smtClean="0"/>
              <a:t>seek() </a:t>
            </a:r>
            <a:r>
              <a:rPr lang="el-GR" dirty="0" smtClean="0"/>
              <a:t>είναι ανενεργός στην περίπτωση αυτή</a:t>
            </a:r>
          </a:p>
          <a:p>
            <a:endParaRPr lang="el-GR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496944" cy="792088"/>
          </a:xfrm>
        </p:spPr>
        <p:txBody>
          <a:bodyPr/>
          <a:lstStyle/>
          <a:p>
            <a:r>
              <a:rPr lang="el-GR" dirty="0" smtClean="0">
                <a:solidFill>
                  <a:srgbClr val="C00000"/>
                </a:solidFill>
              </a:rPr>
              <a:t>Πολλαπλοί  </a:t>
            </a:r>
            <a:r>
              <a:rPr lang="el-GR" dirty="0">
                <a:solidFill>
                  <a:srgbClr val="C00000"/>
                </a:solidFill>
              </a:rPr>
              <a:t>χειρισμοί </a:t>
            </a:r>
            <a:r>
              <a:rPr lang="el-GR" dirty="0" smtClean="0">
                <a:solidFill>
                  <a:srgbClr val="C00000"/>
                </a:solidFill>
              </a:rPr>
              <a:t>σε αρχείο κειμένου 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7504" y="4725144"/>
            <a:ext cx="8208912" cy="18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Ανοίγοντας ένα αρχείο κειμένου με </a:t>
            </a:r>
            <a:r>
              <a:rPr lang="en-US" b="1" dirty="0" smtClean="0">
                <a:solidFill>
                  <a:srgbClr val="C00000"/>
                </a:solidFill>
              </a:rPr>
              <a:t>‘r+’ </a:t>
            </a:r>
            <a:r>
              <a:rPr lang="el-GR" dirty="0" smtClean="0"/>
              <a:t>μπορούμε να γράφουμε και να διαβάζουμε σε όποιο σημείο θέλουμε μετακινώντας τον δείκτη με τη </a:t>
            </a:r>
            <a:r>
              <a:rPr lang="en-US" b="1" dirty="0">
                <a:solidFill>
                  <a:srgbClr val="C00000"/>
                </a:solidFill>
              </a:rPr>
              <a:t>seek() </a:t>
            </a:r>
          </a:p>
          <a:p>
            <a:r>
              <a:rPr lang="el-GR" b="1" i="1" dirty="0" smtClean="0"/>
              <a:t>Προσοχή</a:t>
            </a:r>
            <a:r>
              <a:rPr lang="el-GR" i="1" dirty="0" smtClean="0"/>
              <a:t>: το γράψιμο νέων δεδομένων σημαίνει ότι διαγράφονται τα παλιά στη θέση εκείνη</a:t>
            </a:r>
          </a:p>
        </p:txBody>
      </p:sp>
      <p:sp>
        <p:nvSpPr>
          <p:cNvPr id="2" name="Freeform 1"/>
          <p:cNvSpPr/>
          <p:nvPr/>
        </p:nvSpPr>
        <p:spPr>
          <a:xfrm>
            <a:off x="3635896" y="849682"/>
            <a:ext cx="1452471" cy="269113"/>
          </a:xfrm>
          <a:custGeom>
            <a:avLst/>
            <a:gdLst>
              <a:gd name="connsiteX0" fmla="*/ 1559859 w 1559859"/>
              <a:gd name="connsiteY0" fmla="*/ 236840 h 269113"/>
              <a:gd name="connsiteX1" fmla="*/ 688490 w 1559859"/>
              <a:gd name="connsiteY1" fmla="*/ 172 h 269113"/>
              <a:gd name="connsiteX2" fmla="*/ 0 w 1559859"/>
              <a:gd name="connsiteY2" fmla="*/ 269113 h 269113"/>
              <a:gd name="connsiteX3" fmla="*/ 0 w 1559859"/>
              <a:gd name="connsiteY3" fmla="*/ 269113 h 269113"/>
              <a:gd name="connsiteX4" fmla="*/ 0 w 1559859"/>
              <a:gd name="connsiteY4" fmla="*/ 269113 h 26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9859" h="269113">
                <a:moveTo>
                  <a:pt x="1559859" y="236840"/>
                </a:moveTo>
                <a:cubicBezTo>
                  <a:pt x="1254162" y="115816"/>
                  <a:pt x="948466" y="-5207"/>
                  <a:pt x="688490" y="172"/>
                </a:cubicBezTo>
                <a:cubicBezTo>
                  <a:pt x="428513" y="5551"/>
                  <a:pt x="0" y="269113"/>
                  <a:pt x="0" y="269113"/>
                </a:cubicBezTo>
                <a:lnTo>
                  <a:pt x="0" y="269113"/>
                </a:lnTo>
                <a:lnTo>
                  <a:pt x="0" y="269113"/>
                </a:ln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10" name="Group 9"/>
          <p:cNvGrpSpPr/>
          <p:nvPr/>
        </p:nvGrpSpPr>
        <p:grpSpPr>
          <a:xfrm>
            <a:off x="2339752" y="3276981"/>
            <a:ext cx="2756759" cy="1371600"/>
            <a:chOff x="2339752" y="3276981"/>
            <a:chExt cx="2756759" cy="13716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5261" y="3276981"/>
              <a:ext cx="2381250" cy="1371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ight Arrow 7"/>
            <p:cNvSpPr/>
            <p:nvPr/>
          </p:nvSpPr>
          <p:spPr>
            <a:xfrm>
              <a:off x="2339752" y="3789040"/>
              <a:ext cx="504056" cy="21602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402094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solidFill>
                  <a:srgbClr val="C00000"/>
                </a:solidFill>
              </a:rPr>
              <a:t>Κειμένου (</a:t>
            </a:r>
            <a:r>
              <a:rPr lang="en-US" dirty="0">
                <a:solidFill>
                  <a:srgbClr val="C00000"/>
                </a:solidFill>
              </a:rPr>
              <a:t>Text </a:t>
            </a:r>
            <a:r>
              <a:rPr lang="el-GR" dirty="0">
                <a:solidFill>
                  <a:srgbClr val="C00000"/>
                </a:solidFill>
              </a:rPr>
              <a:t>) </a:t>
            </a:r>
            <a:r>
              <a:rPr lang="en-US" dirty="0">
                <a:solidFill>
                  <a:srgbClr val="C00000"/>
                </a:solidFill>
              </a:rPr>
              <a:t>vs. </a:t>
            </a:r>
            <a:r>
              <a:rPr lang="el-GR" dirty="0">
                <a:solidFill>
                  <a:srgbClr val="C00000"/>
                </a:solidFill>
              </a:rPr>
              <a:t>Δυαδικά (</a:t>
            </a:r>
            <a:r>
              <a:rPr lang="en-US" dirty="0">
                <a:solidFill>
                  <a:srgbClr val="C00000"/>
                </a:solidFill>
              </a:rPr>
              <a:t>Binary</a:t>
            </a:r>
            <a:r>
              <a:rPr lang="el-GR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8784976" cy="5184576"/>
          </a:xfrm>
        </p:spPr>
        <p:txBody>
          <a:bodyPr>
            <a:normAutofit/>
          </a:bodyPr>
          <a:lstStyle/>
          <a:p>
            <a:r>
              <a:rPr lang="el-GR" i="1" dirty="0" smtClean="0">
                <a:solidFill>
                  <a:srgbClr val="C00000"/>
                </a:solidFill>
              </a:rPr>
              <a:t>Κειμένου (</a:t>
            </a:r>
            <a:r>
              <a:rPr lang="en-US" i="1" dirty="0" smtClean="0">
                <a:solidFill>
                  <a:srgbClr val="C00000"/>
                </a:solidFill>
              </a:rPr>
              <a:t>Text files</a:t>
            </a:r>
            <a:r>
              <a:rPr lang="el-GR" i="1" dirty="0" smtClean="0">
                <a:solidFill>
                  <a:srgbClr val="C00000"/>
                </a:solidFill>
              </a:rPr>
              <a:t>)</a:t>
            </a:r>
            <a:r>
              <a:rPr lang="en-US" i="1" dirty="0" smtClean="0"/>
              <a:t>:</a:t>
            </a:r>
          </a:p>
          <a:p>
            <a:r>
              <a:rPr lang="el-GR" dirty="0" smtClean="0"/>
              <a:t>Ερμηνεύουν τα δεδομένα ως αλφαριθμητικά (</a:t>
            </a:r>
            <a:r>
              <a:rPr lang="en-US" dirty="0" smtClean="0"/>
              <a:t>strings</a:t>
            </a:r>
            <a:r>
              <a:rPr lang="el-GR" dirty="0" smtClean="0"/>
              <a:t>)</a:t>
            </a:r>
            <a:endParaRPr lang="en-US" dirty="0" smtClean="0"/>
          </a:p>
          <a:p>
            <a:r>
              <a:rPr lang="el-GR" dirty="0" smtClean="0"/>
              <a:t>Εκτελούν </a:t>
            </a:r>
            <a:r>
              <a:rPr lang="en-US" dirty="0" smtClean="0"/>
              <a:t>Unicode </a:t>
            </a:r>
            <a:r>
              <a:rPr lang="el-GR" dirty="0" smtClean="0"/>
              <a:t>(</a:t>
            </a:r>
            <a:r>
              <a:rPr lang="el-GR" dirty="0" err="1" smtClean="0"/>
              <a:t>απο</a:t>
            </a:r>
            <a:r>
              <a:rPr lang="el-GR" dirty="0" smtClean="0"/>
              <a:t>-) κωδικοποίηση αυτόματα</a:t>
            </a:r>
            <a:endParaRPr lang="en-US" dirty="0" smtClean="0"/>
          </a:p>
          <a:p>
            <a:r>
              <a:rPr lang="el-GR" dirty="0" smtClean="0"/>
              <a:t>Αναγνωρίζουν και </a:t>
            </a:r>
            <a:r>
              <a:rPr lang="en-US" dirty="0" smtClean="0"/>
              <a:t>“</a:t>
            </a:r>
            <a:r>
              <a:rPr lang="el-GR" dirty="0" smtClean="0"/>
              <a:t>μεταφράζουν</a:t>
            </a:r>
            <a:r>
              <a:rPr lang="en-US" dirty="0" smtClean="0"/>
              <a:t>”</a:t>
            </a:r>
            <a:r>
              <a:rPr lang="el-GR" dirty="0" smtClean="0"/>
              <a:t> το </a:t>
            </a:r>
            <a:r>
              <a:rPr lang="en-US" dirty="0" smtClean="0"/>
              <a:t>end-of-line</a:t>
            </a:r>
            <a:endParaRPr lang="en-US" dirty="0"/>
          </a:p>
          <a:p>
            <a:endParaRPr lang="en-US" dirty="0"/>
          </a:p>
          <a:p>
            <a:r>
              <a:rPr lang="el-GR" i="1" dirty="0" smtClean="0">
                <a:solidFill>
                  <a:srgbClr val="C00000"/>
                </a:solidFill>
              </a:rPr>
              <a:t>Δυαδικά (</a:t>
            </a:r>
            <a:r>
              <a:rPr lang="en-US" i="1" dirty="0" smtClean="0">
                <a:solidFill>
                  <a:srgbClr val="C00000"/>
                </a:solidFill>
              </a:rPr>
              <a:t>Binary files</a:t>
            </a:r>
            <a:r>
              <a:rPr lang="el-GR" i="1" dirty="0" smtClean="0">
                <a:solidFill>
                  <a:srgbClr val="C00000"/>
                </a:solidFill>
              </a:rPr>
              <a:t>)</a:t>
            </a:r>
            <a:r>
              <a:rPr lang="en-US" i="1" dirty="0" smtClean="0"/>
              <a:t>:</a:t>
            </a:r>
          </a:p>
          <a:p>
            <a:r>
              <a:rPr lang="el-GR" dirty="0" smtClean="0"/>
              <a:t>Αναπαριστούν τα δεδομένα ως τύπου </a:t>
            </a:r>
            <a:r>
              <a:rPr lang="en-US" b="1" dirty="0" smtClean="0"/>
              <a:t>bytes</a:t>
            </a:r>
            <a:endParaRPr lang="el-GR" b="1" dirty="0" smtClean="0"/>
          </a:p>
          <a:p>
            <a:pPr lvl="1"/>
            <a:r>
              <a:rPr lang="el-GR" dirty="0" smtClean="0"/>
              <a:t>Δηλ. ακολουθία ακεραίων που αναπαριστούν απόλυτες τιμές </a:t>
            </a:r>
            <a:r>
              <a:rPr lang="en-US" dirty="0" smtClean="0"/>
              <a:t>bytes</a:t>
            </a:r>
          </a:p>
          <a:p>
            <a:r>
              <a:rPr lang="el-GR" dirty="0" smtClean="0"/>
              <a:t>Επιτρέπουν στον κώδικα να έχει πρόσβαση στα δεδομένα χωρίς αλλαγές/ερμηνείες</a:t>
            </a:r>
          </a:p>
        </p:txBody>
      </p:sp>
    </p:spTree>
    <p:extLst>
      <p:ext uri="{BB962C8B-B14F-4D97-AF65-F5344CB8AC3E}">
        <p14:creationId xmlns:p14="http://schemas.microsoft.com/office/powerpoint/2010/main" val="400681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80" y="2322781"/>
            <a:ext cx="6369757" cy="4104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0" y="44624"/>
            <a:ext cx="8742964" cy="792088"/>
          </a:xfrm>
        </p:spPr>
        <p:txBody>
          <a:bodyPr/>
          <a:lstStyle/>
          <a:p>
            <a:r>
              <a:rPr lang="el-GR" dirty="0">
                <a:solidFill>
                  <a:srgbClr val="C00000"/>
                </a:solidFill>
              </a:rPr>
              <a:t>Ανάγνωση δεδομένων από δυαδικό αρχείο </a:t>
            </a:r>
            <a:r>
              <a:rPr lang="el-GR" sz="3200" dirty="0" smtClean="0"/>
              <a:t/>
            </a:r>
            <a:br>
              <a:rPr lang="el-GR" sz="3200" dirty="0" smtClean="0"/>
            </a:br>
            <a:r>
              <a:rPr lang="el-GR" sz="2800" dirty="0"/>
              <a:t>	</a:t>
            </a:r>
            <a:r>
              <a:rPr lang="el-GR" sz="2800" dirty="0" smtClean="0"/>
              <a:t>							</a:t>
            </a:r>
            <a:r>
              <a:rPr lang="el-GR" sz="2800" b="1" dirty="0" smtClean="0"/>
              <a:t>--1</a:t>
            </a:r>
            <a:r>
              <a:rPr lang="en-US" sz="2800" b="1" dirty="0" smtClean="0"/>
              <a:t>/2</a:t>
            </a:r>
            <a:endParaRPr lang="el-GR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625" y="3501008"/>
            <a:ext cx="1415525" cy="7920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‘read binary’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2483768" y="692696"/>
            <a:ext cx="3545552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Περιεχόμενα του αρχείου </a:t>
            </a:r>
            <a:r>
              <a:rPr lang="en-US" sz="2400" dirty="0" err="1" smtClean="0"/>
              <a:t>bfile.bin</a:t>
            </a:r>
            <a:endParaRPr lang="el-GR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23624"/>
            <a:ext cx="2615027" cy="72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4087906" y="2743200"/>
            <a:ext cx="3033656" cy="1029481"/>
          </a:xfrm>
          <a:custGeom>
            <a:avLst/>
            <a:gdLst>
              <a:gd name="connsiteX0" fmla="*/ 3033656 w 3033656"/>
              <a:gd name="connsiteY0" fmla="*/ 968188 h 1029481"/>
              <a:gd name="connsiteX1" fmla="*/ 935915 w 3033656"/>
              <a:gd name="connsiteY1" fmla="*/ 925158 h 1029481"/>
              <a:gd name="connsiteX2" fmla="*/ 0 w 3033656"/>
              <a:gd name="connsiteY2" fmla="*/ 0 h 1029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656" h="1029481">
                <a:moveTo>
                  <a:pt x="3033656" y="968188"/>
                </a:moveTo>
                <a:cubicBezTo>
                  <a:pt x="2237590" y="1027355"/>
                  <a:pt x="1441524" y="1086523"/>
                  <a:pt x="935915" y="925158"/>
                </a:cubicBezTo>
                <a:cubicBezTo>
                  <a:pt x="430306" y="763793"/>
                  <a:pt x="215153" y="381896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01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500" y="44624"/>
            <a:ext cx="8742964" cy="792088"/>
          </a:xfrm>
        </p:spPr>
        <p:txBody>
          <a:bodyPr/>
          <a:lstStyle/>
          <a:p>
            <a:r>
              <a:rPr lang="el-GR" dirty="0">
                <a:solidFill>
                  <a:srgbClr val="C00000"/>
                </a:solidFill>
              </a:rPr>
              <a:t>Ανάγνωση δεδομένων από δυαδικό αρχείο </a:t>
            </a:r>
            <a:br>
              <a:rPr lang="el-GR" dirty="0">
                <a:solidFill>
                  <a:srgbClr val="C00000"/>
                </a:solidFill>
              </a:rPr>
            </a:br>
            <a:r>
              <a:rPr lang="el-GR" sz="2800" dirty="0"/>
              <a:t>	</a:t>
            </a:r>
            <a:r>
              <a:rPr lang="el-GR" sz="2800" dirty="0" smtClean="0"/>
              <a:t>							</a:t>
            </a:r>
            <a:r>
              <a:rPr lang="el-GR" sz="2800" b="1" dirty="0" smtClean="0"/>
              <a:t>--2</a:t>
            </a:r>
            <a:r>
              <a:rPr lang="en-US" sz="2800" b="1" dirty="0" smtClean="0"/>
              <a:t>/2</a:t>
            </a:r>
            <a:endParaRPr lang="el-GR" sz="28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45" y="1052736"/>
            <a:ext cx="8300155" cy="2664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356992"/>
            <a:ext cx="4968552" cy="3201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958353" y="1258645"/>
            <a:ext cx="3125815" cy="3087880"/>
            <a:chOff x="2958353" y="1258645"/>
            <a:chExt cx="3125815" cy="3087880"/>
          </a:xfrm>
        </p:grpSpPr>
        <p:sp>
          <p:nvSpPr>
            <p:cNvPr id="2" name="Freeform 1"/>
            <p:cNvSpPr/>
            <p:nvPr/>
          </p:nvSpPr>
          <p:spPr>
            <a:xfrm>
              <a:off x="2958353" y="1258645"/>
              <a:ext cx="3125815" cy="2979868"/>
            </a:xfrm>
            <a:custGeom>
              <a:avLst/>
              <a:gdLst>
                <a:gd name="connsiteX0" fmla="*/ 2592593 w 3240248"/>
                <a:gd name="connsiteY0" fmla="*/ 2979868 h 2979868"/>
                <a:gd name="connsiteX1" fmla="*/ 3065929 w 3240248"/>
                <a:gd name="connsiteY1" fmla="*/ 774550 h 2979868"/>
                <a:gd name="connsiteX2" fmla="*/ 0 w 3240248"/>
                <a:gd name="connsiteY2" fmla="*/ 0 h 297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248" h="2979868">
                  <a:moveTo>
                    <a:pt x="2592593" y="2979868"/>
                  </a:moveTo>
                  <a:cubicBezTo>
                    <a:pt x="3045310" y="2125531"/>
                    <a:pt x="3498028" y="1271195"/>
                    <a:pt x="3065929" y="774550"/>
                  </a:cubicBezTo>
                  <a:cubicBezTo>
                    <a:pt x="2633830" y="277905"/>
                    <a:pt x="1316915" y="138952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452310" y="4130501"/>
              <a:ext cx="201622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81374" y="1667435"/>
            <a:ext cx="3887160" cy="2920095"/>
            <a:chOff x="1581374" y="1667435"/>
            <a:chExt cx="3887160" cy="2920095"/>
          </a:xfrm>
        </p:grpSpPr>
        <p:sp>
          <p:nvSpPr>
            <p:cNvPr id="22" name="Rounded Rectangle 21"/>
            <p:cNvSpPr/>
            <p:nvPr/>
          </p:nvSpPr>
          <p:spPr>
            <a:xfrm>
              <a:off x="3452310" y="4371506"/>
              <a:ext cx="201622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9" name="Freeform 8"/>
            <p:cNvSpPr/>
            <p:nvPr/>
          </p:nvSpPr>
          <p:spPr>
            <a:xfrm>
              <a:off x="1581374" y="1667435"/>
              <a:ext cx="1871831" cy="2807746"/>
            </a:xfrm>
            <a:custGeom>
              <a:avLst/>
              <a:gdLst>
                <a:gd name="connsiteX0" fmla="*/ 1871831 w 1871831"/>
                <a:gd name="connsiteY0" fmla="*/ 2807746 h 2807746"/>
                <a:gd name="connsiteX1" fmla="*/ 473337 w 1871831"/>
                <a:gd name="connsiteY1" fmla="*/ 1645920 h 2807746"/>
                <a:gd name="connsiteX2" fmla="*/ 0 w 1871831"/>
                <a:gd name="connsiteY2" fmla="*/ 0 h 280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1831" h="2807746">
                  <a:moveTo>
                    <a:pt x="1871831" y="2807746"/>
                  </a:moveTo>
                  <a:cubicBezTo>
                    <a:pt x="1328570" y="2460812"/>
                    <a:pt x="785309" y="2113878"/>
                    <a:pt x="473337" y="1645920"/>
                  </a:cubicBezTo>
                  <a:cubicBezTo>
                    <a:pt x="161365" y="1177962"/>
                    <a:pt x="80682" y="588981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2562" y="1979407"/>
            <a:ext cx="4856867" cy="2824147"/>
            <a:chOff x="612562" y="1979407"/>
            <a:chExt cx="4856867" cy="2824147"/>
          </a:xfrm>
        </p:grpSpPr>
        <p:sp>
          <p:nvSpPr>
            <p:cNvPr id="25" name="Rounded Rectangle 24"/>
            <p:cNvSpPr/>
            <p:nvPr/>
          </p:nvSpPr>
          <p:spPr>
            <a:xfrm>
              <a:off x="3453205" y="4587530"/>
              <a:ext cx="201622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612562" y="1979407"/>
              <a:ext cx="2819127" cy="2721685"/>
            </a:xfrm>
            <a:custGeom>
              <a:avLst/>
              <a:gdLst>
                <a:gd name="connsiteX0" fmla="*/ 2819127 w 2819127"/>
                <a:gd name="connsiteY0" fmla="*/ 2721685 h 2721685"/>
                <a:gd name="connsiteX1" fmla="*/ 463203 w 2819127"/>
                <a:gd name="connsiteY1" fmla="*/ 1871831 h 2721685"/>
                <a:gd name="connsiteX2" fmla="*/ 624 w 2819127"/>
                <a:gd name="connsiteY2" fmla="*/ 0 h 272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127" h="2721685">
                  <a:moveTo>
                    <a:pt x="2819127" y="2721685"/>
                  </a:moveTo>
                  <a:cubicBezTo>
                    <a:pt x="1876040" y="2523565"/>
                    <a:pt x="932953" y="2325445"/>
                    <a:pt x="463203" y="1871831"/>
                  </a:cubicBezTo>
                  <a:cubicBezTo>
                    <a:pt x="-6548" y="1418217"/>
                    <a:pt x="-2962" y="709108"/>
                    <a:pt x="624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0862" y="2291379"/>
            <a:ext cx="5355273" cy="2728199"/>
            <a:chOff x="440862" y="2291379"/>
            <a:chExt cx="5355273" cy="2728199"/>
          </a:xfrm>
        </p:grpSpPr>
        <p:sp>
          <p:nvSpPr>
            <p:cNvPr id="30" name="Rounded Rectangle 29"/>
            <p:cNvSpPr/>
            <p:nvPr/>
          </p:nvSpPr>
          <p:spPr>
            <a:xfrm>
              <a:off x="3453204" y="4803554"/>
              <a:ext cx="2342931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440862" y="2291379"/>
              <a:ext cx="3001585" cy="2624866"/>
            </a:xfrm>
            <a:custGeom>
              <a:avLst/>
              <a:gdLst>
                <a:gd name="connsiteX0" fmla="*/ 3001585 w 3001585"/>
                <a:gd name="connsiteY0" fmla="*/ 2624866 h 2624866"/>
                <a:gd name="connsiteX1" fmla="*/ 365962 w 3001585"/>
                <a:gd name="connsiteY1" fmla="*/ 1667435 h 2624866"/>
                <a:gd name="connsiteX2" fmla="*/ 86263 w 3001585"/>
                <a:gd name="connsiteY2" fmla="*/ 0 h 262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1585" h="2624866">
                  <a:moveTo>
                    <a:pt x="3001585" y="2624866"/>
                  </a:moveTo>
                  <a:cubicBezTo>
                    <a:pt x="1926717" y="2364889"/>
                    <a:pt x="851849" y="2104913"/>
                    <a:pt x="365962" y="1667435"/>
                  </a:cubicBezTo>
                  <a:cubicBezTo>
                    <a:pt x="-119925" y="1229957"/>
                    <a:pt x="-16831" y="614978"/>
                    <a:pt x="86263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10345" y="2390225"/>
            <a:ext cx="7099816" cy="2873813"/>
            <a:chOff x="310345" y="2390225"/>
            <a:chExt cx="7099816" cy="2873813"/>
          </a:xfrm>
        </p:grpSpPr>
        <p:sp>
          <p:nvSpPr>
            <p:cNvPr id="35" name="Rounded Rectangle 34"/>
            <p:cNvSpPr/>
            <p:nvPr/>
          </p:nvSpPr>
          <p:spPr>
            <a:xfrm>
              <a:off x="3491880" y="5048014"/>
              <a:ext cx="3918281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10345" y="2390225"/>
              <a:ext cx="3037519" cy="3583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1667435" y="2710927"/>
              <a:ext cx="1818043" cy="2420471"/>
            </a:xfrm>
            <a:custGeom>
              <a:avLst/>
              <a:gdLst>
                <a:gd name="connsiteX0" fmla="*/ 1818043 w 1818043"/>
                <a:gd name="connsiteY0" fmla="*/ 2420471 h 2420471"/>
                <a:gd name="connsiteX1" fmla="*/ 311972 w 1818043"/>
                <a:gd name="connsiteY1" fmla="*/ 1280160 h 2420471"/>
                <a:gd name="connsiteX2" fmla="*/ 0 w 1818043"/>
                <a:gd name="connsiteY2" fmla="*/ 0 h 2420471"/>
                <a:gd name="connsiteX3" fmla="*/ 0 w 1818043"/>
                <a:gd name="connsiteY3" fmla="*/ 0 h 2420471"/>
                <a:gd name="connsiteX4" fmla="*/ 0 w 1818043"/>
                <a:gd name="connsiteY4" fmla="*/ 10758 h 2420471"/>
                <a:gd name="connsiteX5" fmla="*/ 0 w 1818043"/>
                <a:gd name="connsiteY5" fmla="*/ 10758 h 2420471"/>
                <a:gd name="connsiteX6" fmla="*/ 0 w 1818043"/>
                <a:gd name="connsiteY6" fmla="*/ 10758 h 242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8043" h="2420471">
                  <a:moveTo>
                    <a:pt x="1818043" y="2420471"/>
                  </a:moveTo>
                  <a:cubicBezTo>
                    <a:pt x="1216511" y="2052021"/>
                    <a:pt x="614979" y="1683572"/>
                    <a:pt x="311972" y="1280160"/>
                  </a:cubicBezTo>
                  <a:cubicBezTo>
                    <a:pt x="8965" y="876748"/>
                    <a:pt x="0" y="0"/>
                    <a:pt x="0" y="0"/>
                  </a:cubicBezTo>
                  <a:lnTo>
                    <a:pt x="0" y="0"/>
                  </a:lnTo>
                  <a:lnTo>
                    <a:pt x="0" y="10758"/>
                  </a:lnTo>
                  <a:lnTo>
                    <a:pt x="0" y="10758"/>
                  </a:lnTo>
                  <a:lnTo>
                    <a:pt x="0" y="10758"/>
                  </a:ln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35002" y="2710927"/>
            <a:ext cx="8125430" cy="3310361"/>
            <a:chOff x="335002" y="2710927"/>
            <a:chExt cx="8125430" cy="3310361"/>
          </a:xfrm>
        </p:grpSpPr>
        <p:sp>
          <p:nvSpPr>
            <p:cNvPr id="43" name="Rounded Rectangle 42"/>
            <p:cNvSpPr/>
            <p:nvPr/>
          </p:nvSpPr>
          <p:spPr>
            <a:xfrm>
              <a:off x="3441329" y="5445224"/>
              <a:ext cx="3722960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335002" y="2710927"/>
              <a:ext cx="8125430" cy="64606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429834" y="3313355"/>
              <a:ext cx="1001855" cy="2431229"/>
            </a:xfrm>
            <a:custGeom>
              <a:avLst/>
              <a:gdLst>
                <a:gd name="connsiteX0" fmla="*/ 1001855 w 1001855"/>
                <a:gd name="connsiteY0" fmla="*/ 2431229 h 2431229"/>
                <a:gd name="connsiteX1" fmla="*/ 65940 w 1001855"/>
                <a:gd name="connsiteY1" fmla="*/ 1409252 h 2431229"/>
                <a:gd name="connsiteX2" fmla="*/ 152001 w 1001855"/>
                <a:gd name="connsiteY2" fmla="*/ 0 h 243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1855" h="2431229">
                  <a:moveTo>
                    <a:pt x="1001855" y="2431229"/>
                  </a:moveTo>
                  <a:cubicBezTo>
                    <a:pt x="604718" y="2122843"/>
                    <a:pt x="207582" y="1814457"/>
                    <a:pt x="65940" y="1409252"/>
                  </a:cubicBezTo>
                  <a:cubicBezTo>
                    <a:pt x="-75702" y="1004047"/>
                    <a:pt x="38149" y="502023"/>
                    <a:pt x="152001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269658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792088"/>
          </a:xfrm>
        </p:spPr>
        <p:txBody>
          <a:bodyPr/>
          <a:lstStyle/>
          <a:p>
            <a:r>
              <a:rPr lang="el-GR" dirty="0">
                <a:solidFill>
                  <a:srgbClr val="C00000"/>
                </a:solidFill>
              </a:rPr>
              <a:t>Διαχείριση </a:t>
            </a:r>
            <a:r>
              <a:rPr lang="el-GR" dirty="0" smtClean="0">
                <a:solidFill>
                  <a:srgbClr val="C00000"/>
                </a:solidFill>
              </a:rPr>
              <a:t>δεδομένων</a:t>
            </a:r>
            <a:r>
              <a:rPr lang="en-US" dirty="0" smtClean="0">
                <a:solidFill>
                  <a:srgbClr val="C00000"/>
                </a:solidFill>
              </a:rPr>
              <a:t> – </a:t>
            </a:r>
            <a:r>
              <a:rPr lang="el-GR" dirty="0">
                <a:solidFill>
                  <a:srgbClr val="C00000"/>
                </a:solidFill>
              </a:rPr>
              <a:t>Τύπος </a:t>
            </a:r>
            <a:r>
              <a:rPr lang="en-US" b="1" dirty="0" err="1">
                <a:solidFill>
                  <a:srgbClr val="C00000"/>
                </a:solidFill>
              </a:rPr>
              <a:t>bytearray</a:t>
            </a: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sz="3200" dirty="0" smtClean="0"/>
              <a:t>									</a:t>
            </a:r>
            <a:r>
              <a:rPr lang="en-US" sz="3200" b="1" dirty="0" smtClean="0"/>
              <a:t>-</a:t>
            </a:r>
            <a:r>
              <a:rPr lang="el-GR" sz="2400" b="1" dirty="0" smtClean="0"/>
              <a:t>1/2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8819084" cy="5328592"/>
          </a:xfrm>
        </p:spPr>
        <p:txBody>
          <a:bodyPr>
            <a:normAutofit/>
          </a:bodyPr>
          <a:lstStyle/>
          <a:p>
            <a:r>
              <a:rPr lang="el-GR" sz="2000" dirty="0" smtClean="0"/>
              <a:t>Όταν διαβάζονται δεδομένα από δυαδικό αρχείο αυτά περνάνε σε ένα αντικείμενο τύπου </a:t>
            </a:r>
            <a:r>
              <a:rPr lang="en-US" sz="2000" b="1" dirty="0" smtClean="0"/>
              <a:t>bytes</a:t>
            </a:r>
            <a:r>
              <a:rPr lang="en-US" sz="2000" dirty="0" smtClean="0"/>
              <a:t> </a:t>
            </a:r>
            <a:r>
              <a:rPr lang="el-GR" sz="2000" dirty="0" smtClean="0"/>
              <a:t>το οποίο όμως είναι </a:t>
            </a:r>
            <a:r>
              <a:rPr lang="el-GR" sz="2000" b="1" dirty="0" smtClean="0"/>
              <a:t>μόνον ανάγνωσης </a:t>
            </a:r>
            <a:r>
              <a:rPr lang="el-GR" sz="2000" dirty="0" smtClean="0"/>
              <a:t>(</a:t>
            </a:r>
            <a:r>
              <a:rPr lang="en-US" sz="2000" dirty="0" smtClean="0"/>
              <a:t>read only).</a:t>
            </a:r>
          </a:p>
          <a:p>
            <a:r>
              <a:rPr lang="el-GR" sz="2000" dirty="0" smtClean="0"/>
              <a:t>Για να αλλάξετε τιμές στα δυαδικά δεδομένα μετατρέψτε τα πρώτα σε αντικείμενο </a:t>
            </a:r>
            <a:r>
              <a:rPr lang="en-US" sz="2000" b="1" dirty="0" err="1" smtClean="0">
                <a:solidFill>
                  <a:srgbClr val="C00000"/>
                </a:solidFill>
              </a:rPr>
              <a:t>bytearray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l-GR" sz="2000" dirty="0" smtClean="0"/>
              <a:t>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5157192"/>
            <a:ext cx="4129913" cy="1224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250805"/>
            <a:ext cx="2615027" cy="72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610845"/>
            <a:ext cx="5532388" cy="230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3"/>
          <p:cNvSpPr/>
          <p:nvPr/>
        </p:nvSpPr>
        <p:spPr>
          <a:xfrm>
            <a:off x="2881423" y="2328530"/>
            <a:ext cx="1230800" cy="1275907"/>
          </a:xfrm>
          <a:custGeom>
            <a:avLst/>
            <a:gdLst>
              <a:gd name="connsiteX0" fmla="*/ 0 w 1230800"/>
              <a:gd name="connsiteY0" fmla="*/ 0 h 1275907"/>
              <a:gd name="connsiteX1" fmla="*/ 1180214 w 1230800"/>
              <a:gd name="connsiteY1" fmla="*/ 786810 h 1275907"/>
              <a:gd name="connsiteX2" fmla="*/ 903768 w 1230800"/>
              <a:gd name="connsiteY2" fmla="*/ 1275907 h 127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0800" h="1275907">
                <a:moveTo>
                  <a:pt x="0" y="0"/>
                </a:moveTo>
                <a:cubicBezTo>
                  <a:pt x="514793" y="287079"/>
                  <a:pt x="1029586" y="574159"/>
                  <a:pt x="1180214" y="786810"/>
                </a:cubicBezTo>
                <a:cubicBezTo>
                  <a:pt x="1330842" y="999461"/>
                  <a:pt x="1117305" y="1137684"/>
                  <a:pt x="903768" y="127590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2391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9" y="1926988"/>
            <a:ext cx="5709763" cy="2366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solidFill>
                  <a:srgbClr val="C00000"/>
                </a:solidFill>
              </a:rPr>
              <a:t>Διαχείριση δεδομένων</a:t>
            </a:r>
            <a:r>
              <a:rPr lang="en-US" dirty="0">
                <a:solidFill>
                  <a:srgbClr val="C00000"/>
                </a:solidFill>
              </a:rPr>
              <a:t> – </a:t>
            </a:r>
            <a:r>
              <a:rPr lang="el-GR" dirty="0">
                <a:solidFill>
                  <a:srgbClr val="C00000"/>
                </a:solidFill>
              </a:rPr>
              <a:t>Τύπος </a:t>
            </a:r>
            <a:r>
              <a:rPr lang="en-US" b="1" dirty="0" err="1">
                <a:solidFill>
                  <a:srgbClr val="C00000"/>
                </a:solidFill>
              </a:rPr>
              <a:t>bytearray</a:t>
            </a: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sz="3200" dirty="0"/>
              <a:t>	</a:t>
            </a:r>
            <a:r>
              <a:rPr lang="en-US" sz="2800" dirty="0"/>
              <a:t>							</a:t>
            </a:r>
            <a:r>
              <a:rPr lang="en-US" sz="3200" b="1" dirty="0" smtClean="0"/>
              <a:t>-</a:t>
            </a:r>
            <a:r>
              <a:rPr lang="en-US" sz="2400" b="1" dirty="0" smtClean="0"/>
              <a:t>2</a:t>
            </a:r>
            <a:r>
              <a:rPr lang="el-GR" sz="2400" b="1" dirty="0" smtClean="0"/>
              <a:t>/2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839977"/>
          </a:xfrm>
        </p:spPr>
        <p:txBody>
          <a:bodyPr>
            <a:noAutofit/>
          </a:bodyPr>
          <a:lstStyle/>
          <a:p>
            <a:r>
              <a:rPr lang="el-GR" dirty="0" smtClean="0"/>
              <a:t>Τα αντικείμενα </a:t>
            </a:r>
            <a:r>
              <a:rPr lang="en-US" b="1" dirty="0" err="1" smtClean="0">
                <a:solidFill>
                  <a:srgbClr val="C00000"/>
                </a:solidFill>
              </a:rPr>
              <a:t>bytearray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l-GR" dirty="0" smtClean="0"/>
              <a:t>δέχονται ανάθεση τιμής στα περιεχόμενά τους (</a:t>
            </a:r>
            <a:r>
              <a:rPr lang="en-US" dirty="0" smtClean="0"/>
              <a:t>item assignment)</a:t>
            </a:r>
            <a:r>
              <a:rPr lang="el-GR" dirty="0" smtClean="0"/>
              <a:t>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6" y="4620970"/>
            <a:ext cx="3918959" cy="752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7504" y="5517232"/>
            <a:ext cx="831091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Για να αλλάξουμε τιμή στο </a:t>
            </a:r>
            <a:r>
              <a:rPr lang="en-US" dirty="0" smtClean="0"/>
              <a:t>byte </a:t>
            </a:r>
            <a:r>
              <a:rPr lang="el-GR" b="1" dirty="0" smtClean="0"/>
              <a:t>περνάμε μια τιμή ακεραίου στην περιοχή [0,255] </a:t>
            </a:r>
            <a:r>
              <a:rPr lang="el-GR" dirty="0" smtClean="0"/>
              <a:t>…ή εναλλακτικά μια </a:t>
            </a:r>
            <a:r>
              <a:rPr lang="el-GR" b="1" dirty="0" smtClean="0"/>
              <a:t>δυαδική</a:t>
            </a:r>
            <a:r>
              <a:rPr lang="el-GR" dirty="0" smtClean="0"/>
              <a:t> τιμή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94507" y="3378910"/>
            <a:ext cx="3559801" cy="2803595"/>
            <a:chOff x="4194507" y="3378910"/>
            <a:chExt cx="3559801" cy="280359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507" y="3378910"/>
              <a:ext cx="3559801" cy="62615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4"/>
            <p:cNvSpPr/>
            <p:nvPr/>
          </p:nvSpPr>
          <p:spPr>
            <a:xfrm>
              <a:off x="7214584" y="3861048"/>
              <a:ext cx="539724" cy="2321457"/>
            </a:xfrm>
            <a:custGeom>
              <a:avLst/>
              <a:gdLst>
                <a:gd name="connsiteX0" fmla="*/ 1226372 w 1725473"/>
                <a:gd name="connsiteY0" fmla="*/ 2560320 h 2560320"/>
                <a:gd name="connsiteX1" fmla="*/ 1721224 w 1725473"/>
                <a:gd name="connsiteY1" fmla="*/ 1807284 h 2560320"/>
                <a:gd name="connsiteX2" fmla="*/ 1376979 w 1725473"/>
                <a:gd name="connsiteY2" fmla="*/ 398033 h 2560320"/>
                <a:gd name="connsiteX3" fmla="*/ 0 w 1725473"/>
                <a:gd name="connsiteY3" fmla="*/ 0 h 256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5473" h="2560320">
                  <a:moveTo>
                    <a:pt x="1226372" y="2560320"/>
                  </a:moveTo>
                  <a:cubicBezTo>
                    <a:pt x="1461247" y="2363992"/>
                    <a:pt x="1696123" y="2167665"/>
                    <a:pt x="1721224" y="1807284"/>
                  </a:cubicBezTo>
                  <a:cubicBezTo>
                    <a:pt x="1746325" y="1446903"/>
                    <a:pt x="1663850" y="699247"/>
                    <a:pt x="1376979" y="398033"/>
                  </a:cubicBezTo>
                  <a:cubicBezTo>
                    <a:pt x="1090108" y="96819"/>
                    <a:pt x="545054" y="48409"/>
                    <a:pt x="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61" y="1916832"/>
            <a:ext cx="2615027" cy="72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42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solidFill>
                  <a:srgbClr val="C00000"/>
                </a:solidFill>
              </a:rPr>
              <a:t>Εγγραφή δεδομένων σε δυαδικό </a:t>
            </a:r>
            <a:r>
              <a:rPr lang="el-GR" dirty="0" smtClean="0">
                <a:solidFill>
                  <a:srgbClr val="C00000"/>
                </a:solidFill>
              </a:rPr>
              <a:t>αρχείο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688632"/>
          </a:xfrm>
        </p:spPr>
        <p:txBody>
          <a:bodyPr>
            <a:noAutofit/>
          </a:bodyPr>
          <a:lstStyle/>
          <a:p>
            <a:r>
              <a:rPr lang="el-GR" sz="2800" dirty="0" smtClean="0"/>
              <a:t>Χρησιμοποιούμε την εντολή </a:t>
            </a:r>
            <a:r>
              <a:rPr lang="en-US" sz="2800" b="1" dirty="0" smtClean="0"/>
              <a:t>write</a:t>
            </a:r>
            <a:r>
              <a:rPr lang="en-US" sz="2800" dirty="0" smtClean="0"/>
              <a:t>() </a:t>
            </a:r>
            <a:r>
              <a:rPr lang="el-GR" sz="2800" dirty="0" smtClean="0"/>
              <a:t>έχοντας ανοίξει το αρχείο για εγγραφή:</a:t>
            </a:r>
          </a:p>
          <a:p>
            <a:endParaRPr lang="el-GR" sz="2800" dirty="0"/>
          </a:p>
          <a:p>
            <a:endParaRPr lang="el-GR" sz="2800" dirty="0" smtClean="0"/>
          </a:p>
          <a:p>
            <a:endParaRPr lang="el-GR" sz="2800" dirty="0" smtClean="0"/>
          </a:p>
          <a:p>
            <a:r>
              <a:rPr lang="en-US" sz="2800" dirty="0" smtClean="0"/>
              <a:t>T</a:t>
            </a:r>
            <a:r>
              <a:rPr lang="el-GR" sz="2800" dirty="0" smtClean="0"/>
              <a:t>ο περιεχόμενο της </a:t>
            </a:r>
            <a:r>
              <a:rPr lang="en-US" sz="2800" dirty="0" smtClean="0"/>
              <a:t>write() </a:t>
            </a:r>
            <a:r>
              <a:rPr lang="el-GR" sz="2800" dirty="0" smtClean="0"/>
              <a:t>θα πρέπει να είναι σε κάποια δυαδική μορφή</a:t>
            </a:r>
            <a:r>
              <a:rPr lang="en-US" sz="2800" dirty="0" smtClean="0"/>
              <a:t>, </a:t>
            </a:r>
            <a:r>
              <a:rPr lang="el-GR" sz="2800" dirty="0" smtClean="0"/>
              <a:t>πχ.</a:t>
            </a:r>
            <a:r>
              <a:rPr lang="en-US" sz="2800" dirty="0" smtClean="0"/>
              <a:t>:</a:t>
            </a:r>
          </a:p>
          <a:p>
            <a:r>
              <a:rPr lang="en-GB" sz="2800" dirty="0" smtClean="0"/>
              <a:t>b</a:t>
            </a:r>
            <a:r>
              <a:rPr lang="el-GR" sz="2800" dirty="0"/>
              <a:t>'</a:t>
            </a:r>
            <a:r>
              <a:rPr lang="en-GB" sz="2800" dirty="0"/>
              <a:t>Hello</a:t>
            </a:r>
            <a:r>
              <a:rPr lang="el-GR" sz="2800" dirty="0"/>
              <a:t>' 	</a:t>
            </a:r>
            <a:endParaRPr lang="en-US" sz="2800" dirty="0" smtClean="0"/>
          </a:p>
          <a:p>
            <a:r>
              <a:rPr lang="en-GB" sz="2800" dirty="0" err="1" smtClean="0"/>
              <a:t>bytearray</a:t>
            </a:r>
            <a:r>
              <a:rPr lang="en-GB" sz="2800" dirty="0" smtClean="0"/>
              <a:t>(</a:t>
            </a:r>
            <a:r>
              <a:rPr lang="en-GB" sz="2800" dirty="0" err="1" smtClean="0"/>
              <a:t>b'Hello</a:t>
            </a:r>
            <a:r>
              <a:rPr lang="en-GB" sz="2800" dirty="0" smtClean="0"/>
              <a:t>')</a:t>
            </a:r>
            <a:endParaRPr lang="el-GR" sz="2800" dirty="0"/>
          </a:p>
          <a:p>
            <a:r>
              <a:rPr lang="en-GB" sz="2800" dirty="0" err="1" smtClean="0"/>
              <a:t>bytearray</a:t>
            </a:r>
            <a:r>
              <a:rPr lang="en-GB" sz="2800" dirty="0" smtClean="0"/>
              <a:t>(u'</a:t>
            </a:r>
            <a:r>
              <a:rPr lang="el-GR" sz="2800" dirty="0" err="1"/>
              <a:t>αβγδ</a:t>
            </a:r>
            <a:r>
              <a:rPr lang="el-GR" sz="2800" dirty="0"/>
              <a:t>', </a:t>
            </a:r>
            <a:r>
              <a:rPr lang="en-GB" sz="2800" dirty="0"/>
              <a:t>encoding='UTF-8')</a:t>
            </a:r>
            <a:r>
              <a:rPr lang="el-GR" sz="2800" dirty="0"/>
              <a:t>	</a:t>
            </a:r>
          </a:p>
          <a:p>
            <a:r>
              <a:rPr lang="en-GB" sz="2800" dirty="0" err="1" smtClean="0"/>
              <a:t>bytearray</a:t>
            </a:r>
            <a:r>
              <a:rPr lang="en-GB" sz="2800" dirty="0"/>
              <a:t>([65,66,67])</a:t>
            </a:r>
            <a:endParaRPr lang="en-US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8064896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0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784976" cy="792088"/>
          </a:xfrm>
        </p:spPr>
        <p:txBody>
          <a:bodyPr/>
          <a:lstStyle/>
          <a:p>
            <a:r>
              <a:rPr lang="el-GR" dirty="0">
                <a:solidFill>
                  <a:srgbClr val="C00000"/>
                </a:solidFill>
              </a:rPr>
              <a:t>Αρχεία</a:t>
            </a:r>
            <a:r>
              <a:rPr lang="el-GR" dirty="0" smtClean="0">
                <a:solidFill>
                  <a:srgbClr val="C00000"/>
                </a:solidFill>
              </a:rPr>
              <a:t>: μικρή εισαγωγή 			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230425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l-GR" b="1" dirty="0" smtClean="0"/>
              <a:t>Αρχείο</a:t>
            </a:r>
            <a:r>
              <a:rPr lang="el-GR" dirty="0" smtClean="0"/>
              <a:t>: ένα ονοματισμένος αποθηκευτικός χώρος στον υπολογιστή που τον διαχειρίζεται το λειτουργικό σύστημα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Open</a:t>
            </a:r>
            <a:r>
              <a:rPr lang="el-GR" b="1" dirty="0" smtClean="0">
                <a:solidFill>
                  <a:srgbClr val="C00000"/>
                </a:solidFill>
              </a:rPr>
              <a:t>: </a:t>
            </a:r>
            <a:r>
              <a:rPr lang="el-GR" dirty="0" smtClean="0"/>
              <a:t>δημιουργεί ένα </a:t>
            </a:r>
            <a:r>
              <a:rPr lang="el-GR" b="1" dirty="0" smtClean="0"/>
              <a:t>αντικείμενο αρχείου </a:t>
            </a:r>
            <a:r>
              <a:rPr lang="el-GR" dirty="0" smtClean="0"/>
              <a:t>(</a:t>
            </a:r>
            <a:r>
              <a:rPr lang="en-US" dirty="0" smtClean="0"/>
              <a:t>file object</a:t>
            </a:r>
            <a:r>
              <a:rPr lang="el-GR" dirty="0" smtClean="0"/>
              <a:t>) το οποίο λειτουργεί ως σύνδεσμος προς το </a:t>
            </a:r>
            <a:r>
              <a:rPr lang="el-GR" b="1" dirty="0" smtClean="0"/>
              <a:t>εξωτερικό φυσικό </a:t>
            </a:r>
            <a:r>
              <a:rPr lang="el-GR" dirty="0" smtClean="0"/>
              <a:t>αρχείο που βρίσκεται κάπου στον υπολογιστή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7504" y="5445224"/>
            <a:ext cx="8496944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l-GR" dirty="0" smtClean="0"/>
              <a:t>Αφού καλέσετε την ‘</a:t>
            </a:r>
            <a:r>
              <a:rPr lang="en-US" b="1" dirty="0" smtClean="0">
                <a:solidFill>
                  <a:srgbClr val="C00000"/>
                </a:solidFill>
              </a:rPr>
              <a:t>open</a:t>
            </a:r>
            <a:r>
              <a:rPr lang="el-GR" dirty="0" smtClean="0"/>
              <a:t>’ μπορείτε να μεταφέρετε δεδομένα από και προς το εξωτερικό αρχείο καλώντας τις μεθόδους του αντικειμένου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15616" y="3156231"/>
            <a:ext cx="6223141" cy="2118685"/>
            <a:chOff x="1115616" y="3156231"/>
            <a:chExt cx="6223141" cy="2118685"/>
          </a:xfrm>
        </p:grpSpPr>
        <p:pic>
          <p:nvPicPr>
            <p:cNvPr id="4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3384546"/>
              <a:ext cx="1296144" cy="175613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eft-Right Arrow 5"/>
            <p:cNvSpPr/>
            <p:nvPr/>
          </p:nvSpPr>
          <p:spPr>
            <a:xfrm>
              <a:off x="3131840" y="4207314"/>
              <a:ext cx="1713630" cy="360040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0912" y="3753909"/>
              <a:ext cx="8354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open</a:t>
              </a:r>
              <a:endParaRPr lang="el-GR" sz="2400" b="1" dirty="0">
                <a:solidFill>
                  <a:srgbClr val="C00000"/>
                </a:solidFill>
              </a:endParaRPr>
            </a:p>
          </p:txBody>
        </p:sp>
        <p:pic>
          <p:nvPicPr>
            <p:cNvPr id="1026" name="Picture 2" descr="Db-server clipart fi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3156231"/>
              <a:ext cx="2118685" cy="2118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921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solidFill>
                  <a:srgbClr val="C00000"/>
                </a:solidFill>
              </a:rPr>
              <a:t>Διατήρηση</a:t>
            </a:r>
            <a:r>
              <a:rPr lang="el-GR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(pickle</a:t>
            </a:r>
            <a:r>
              <a:rPr lang="en-US" dirty="0">
                <a:solidFill>
                  <a:srgbClr val="C00000"/>
                </a:solidFill>
              </a:rPr>
              <a:t>)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792088"/>
          </a:xfrm>
        </p:spPr>
        <p:txBody>
          <a:bodyPr>
            <a:noAutofit/>
          </a:bodyPr>
          <a:lstStyle/>
          <a:p>
            <a:r>
              <a:rPr lang="el-GR" dirty="0" smtClean="0"/>
              <a:t>Η βιβλιοθήκη </a:t>
            </a:r>
            <a:r>
              <a:rPr lang="en-US" b="1" dirty="0" smtClean="0">
                <a:solidFill>
                  <a:srgbClr val="C00000"/>
                </a:solidFill>
              </a:rPr>
              <a:t>pickle</a:t>
            </a:r>
            <a:r>
              <a:rPr lang="en-US" dirty="0" smtClean="0"/>
              <a:t> </a:t>
            </a:r>
            <a:r>
              <a:rPr lang="el-GR" dirty="0" smtClean="0"/>
              <a:t>επιτρέπει την </a:t>
            </a:r>
            <a:r>
              <a:rPr lang="el-GR" b="1" dirty="0">
                <a:solidFill>
                  <a:srgbClr val="C00000"/>
                </a:solidFill>
              </a:rPr>
              <a:t>άμεση αποθήκευση </a:t>
            </a:r>
            <a:r>
              <a:rPr lang="el-GR" dirty="0" smtClean="0"/>
              <a:t>σε </a:t>
            </a:r>
            <a:r>
              <a:rPr lang="el-GR" b="1" dirty="0">
                <a:solidFill>
                  <a:srgbClr val="C00000"/>
                </a:solidFill>
              </a:rPr>
              <a:t>αρχείο</a:t>
            </a:r>
            <a:r>
              <a:rPr lang="el-GR" dirty="0" smtClean="0"/>
              <a:t> κάθε δομής δεδομένων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3717032"/>
            <a:ext cx="9144000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Α) </a:t>
            </a:r>
            <a:r>
              <a:rPr lang="el-GR" b="1" dirty="0" smtClean="0"/>
              <a:t>Κωδικοποιεί</a:t>
            </a:r>
            <a:r>
              <a:rPr lang="el-GR" dirty="0" smtClean="0"/>
              <a:t> τη δομή που θα αποθηκευθεί με </a:t>
            </a:r>
            <a:r>
              <a:rPr lang="el-GR" b="1" dirty="0" smtClean="0"/>
              <a:t>σειριακή</a:t>
            </a:r>
            <a:r>
              <a:rPr lang="el-GR" dirty="0" smtClean="0"/>
              <a:t> μορφή </a:t>
            </a:r>
            <a:r>
              <a:rPr lang="en-US" dirty="0" smtClean="0"/>
              <a:t>(data serialization), </a:t>
            </a:r>
            <a:r>
              <a:rPr lang="el-GR" dirty="0" smtClean="0"/>
              <a:t>και.. </a:t>
            </a:r>
          </a:p>
          <a:p>
            <a:r>
              <a:rPr lang="en-US" dirty="0" smtClean="0"/>
              <a:t>B) </a:t>
            </a:r>
            <a:r>
              <a:rPr lang="el-GR" dirty="0" smtClean="0"/>
              <a:t>Μεταφέρει </a:t>
            </a:r>
            <a:r>
              <a:rPr lang="el-GR" b="1" dirty="0"/>
              <a:t>προς και από το αρχείο </a:t>
            </a:r>
            <a:r>
              <a:rPr lang="el-GR" dirty="0" smtClean="0"/>
              <a:t>τη ροή των σειριακών δεδομένων </a:t>
            </a:r>
          </a:p>
          <a:p>
            <a:r>
              <a:rPr lang="en-US" dirty="0" smtClean="0"/>
              <a:t>M</a:t>
            </a:r>
            <a:r>
              <a:rPr lang="el-GR" dirty="0" smtClean="0"/>
              <a:t>ια σύνθετη και </a:t>
            </a:r>
            <a:r>
              <a:rPr lang="el-GR" dirty="0" err="1" smtClean="0"/>
              <a:t>πολυεπίπεδη</a:t>
            </a:r>
            <a:r>
              <a:rPr lang="el-GR" dirty="0" smtClean="0"/>
              <a:t> δομή δεδομένων μπορεί να </a:t>
            </a:r>
            <a:r>
              <a:rPr lang="el-GR" b="1" dirty="0" smtClean="0"/>
              <a:t>διατηρείται</a:t>
            </a:r>
            <a:r>
              <a:rPr lang="el-GR" dirty="0" smtClean="0"/>
              <a:t> σε αρχείο </a:t>
            </a:r>
            <a:r>
              <a:rPr lang="el-GR" b="1" dirty="0" smtClean="0"/>
              <a:t>χωρίς να γίνεται χρήση βάσης δεδομένων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87824" y="1661359"/>
            <a:ext cx="5741315" cy="1778767"/>
            <a:chOff x="611560" y="1889048"/>
            <a:chExt cx="6223141" cy="2118685"/>
          </a:xfrm>
        </p:grpSpPr>
        <p:sp>
          <p:nvSpPr>
            <p:cNvPr id="8" name="TextBox 7"/>
            <p:cNvSpPr txBox="1"/>
            <p:nvPr/>
          </p:nvSpPr>
          <p:spPr>
            <a:xfrm>
              <a:off x="2893731" y="2228966"/>
              <a:ext cx="11817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C00000"/>
                  </a:solidFill>
                </a:rPr>
                <a:t>pickle</a:t>
              </a:r>
              <a:endParaRPr lang="el-GR" sz="32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11560" y="1889048"/>
              <a:ext cx="6223141" cy="2118685"/>
              <a:chOff x="1115616" y="3156231"/>
              <a:chExt cx="6223141" cy="2118685"/>
            </a:xfrm>
          </p:grpSpPr>
          <p:pic>
            <p:nvPicPr>
              <p:cNvPr id="11" name="Picture 8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5616" y="3384546"/>
                <a:ext cx="1296144" cy="175613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Left-Right Arrow 11"/>
              <p:cNvSpPr/>
              <p:nvPr/>
            </p:nvSpPr>
            <p:spPr>
              <a:xfrm>
                <a:off x="3131840" y="4207314"/>
                <a:ext cx="1713630" cy="360040"/>
              </a:xfrm>
              <a:prstGeom prst="left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pic>
            <p:nvPicPr>
              <p:cNvPr id="14" name="Picture 2" descr="Db-server clipart fi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0072" y="3156231"/>
                <a:ext cx="2118685" cy="21186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51146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pickle</a:t>
            </a:r>
            <a:r>
              <a:rPr lang="en-US" dirty="0" smtClean="0"/>
              <a:t> 	</a:t>
            </a:r>
            <a:r>
              <a:rPr lang="el-GR" dirty="0">
                <a:solidFill>
                  <a:srgbClr val="C00000"/>
                </a:solidFill>
              </a:rPr>
              <a:t>Παράδειγμα διατήρησης	</a:t>
            </a:r>
            <a:r>
              <a:rPr lang="el-GR" dirty="0" smtClean="0"/>
              <a:t>	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157192"/>
            <a:ext cx="9036496" cy="1368152"/>
          </a:xfrm>
        </p:spPr>
        <p:txBody>
          <a:bodyPr>
            <a:noAutofit/>
          </a:bodyPr>
          <a:lstStyle/>
          <a:p>
            <a:r>
              <a:rPr lang="el-GR" b="1" dirty="0" smtClean="0"/>
              <a:t>Διατήρηση </a:t>
            </a:r>
            <a:r>
              <a:rPr lang="el-GR" dirty="0" smtClean="0"/>
              <a:t>με την </a:t>
            </a:r>
            <a:r>
              <a:rPr lang="en-US" b="1" dirty="0" err="1" smtClean="0"/>
              <a:t>pickle.</a:t>
            </a:r>
            <a:r>
              <a:rPr lang="en-US" b="1" dirty="0" err="1" smtClean="0">
                <a:solidFill>
                  <a:srgbClr val="C00000"/>
                </a:solidFill>
              </a:rPr>
              <a:t>dump</a:t>
            </a:r>
            <a:r>
              <a:rPr lang="el-GR" dirty="0" smtClean="0"/>
              <a:t>(</a:t>
            </a:r>
            <a:r>
              <a:rPr lang="en-US" dirty="0" smtClean="0"/>
              <a:t>) </a:t>
            </a:r>
            <a:r>
              <a:rPr lang="el-GR" dirty="0" smtClean="0"/>
              <a:t>της δομής </a:t>
            </a:r>
            <a:r>
              <a:rPr lang="en-US" dirty="0" smtClean="0"/>
              <a:t>data</a:t>
            </a:r>
            <a:r>
              <a:rPr lang="el-GR" dirty="0" smtClean="0"/>
              <a:t> στο αρχείο</a:t>
            </a:r>
            <a:endParaRPr lang="en-US" dirty="0" smtClean="0"/>
          </a:p>
          <a:p>
            <a:r>
              <a:rPr lang="el-GR" b="1" dirty="0"/>
              <a:t>Ε</a:t>
            </a:r>
            <a:r>
              <a:rPr lang="el-GR" b="1" dirty="0" smtClean="0"/>
              <a:t>παναφόρτωση</a:t>
            </a:r>
            <a:r>
              <a:rPr lang="en-US" b="1" dirty="0" smtClean="0"/>
              <a:t> </a:t>
            </a:r>
            <a:r>
              <a:rPr lang="el-GR" dirty="0" smtClean="0"/>
              <a:t>με την </a:t>
            </a:r>
            <a:r>
              <a:rPr lang="en-US" b="1" dirty="0" err="1" smtClean="0"/>
              <a:t>pickle.</a:t>
            </a:r>
            <a:r>
              <a:rPr lang="en-US" b="1" dirty="0" err="1" smtClean="0">
                <a:solidFill>
                  <a:srgbClr val="C00000"/>
                </a:solidFill>
              </a:rPr>
              <a:t>load</a:t>
            </a:r>
            <a:r>
              <a:rPr lang="el-GR" dirty="0" smtClean="0"/>
              <a:t>(</a:t>
            </a:r>
            <a:r>
              <a:rPr lang="en-US" dirty="0" smtClean="0"/>
              <a:t>) </a:t>
            </a:r>
            <a:r>
              <a:rPr lang="el-GR" dirty="0"/>
              <a:t>της δομής </a:t>
            </a:r>
            <a:r>
              <a:rPr lang="en-US" dirty="0"/>
              <a:t>data </a:t>
            </a:r>
            <a:r>
              <a:rPr lang="el-GR" dirty="0" smtClean="0"/>
              <a:t>από το αρχείο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6480720" cy="3724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59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784976" cy="792088"/>
          </a:xfrm>
        </p:spPr>
        <p:txBody>
          <a:bodyPr/>
          <a:lstStyle/>
          <a:p>
            <a:r>
              <a:rPr lang="el-GR" dirty="0" smtClean="0">
                <a:solidFill>
                  <a:srgbClr val="C00000"/>
                </a:solidFill>
              </a:rPr>
              <a:t>Διαχείριση εξαιρέσεων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544616"/>
          </a:xfrm>
        </p:spPr>
        <p:txBody>
          <a:bodyPr>
            <a:normAutofit lnSpcReduction="10000"/>
          </a:bodyPr>
          <a:lstStyle/>
          <a:p>
            <a:r>
              <a:rPr lang="el-GR" dirty="0" smtClean="0"/>
              <a:t>Μια </a:t>
            </a:r>
            <a:r>
              <a:rPr lang="el-GR" dirty="0" smtClean="0">
                <a:solidFill>
                  <a:srgbClr val="C00000"/>
                </a:solidFill>
              </a:rPr>
              <a:t>εξαίρεση (</a:t>
            </a:r>
            <a:r>
              <a:rPr lang="en-US" dirty="0" smtClean="0">
                <a:solidFill>
                  <a:srgbClr val="C00000"/>
                </a:solidFill>
              </a:rPr>
              <a:t>exception) </a:t>
            </a:r>
            <a:r>
              <a:rPr lang="el-GR" dirty="0" smtClean="0"/>
              <a:t>είναι μια κατάσταση σφάλματος</a:t>
            </a:r>
            <a:r>
              <a:rPr lang="en-US" dirty="0" smtClean="0"/>
              <a:t> </a:t>
            </a:r>
            <a:r>
              <a:rPr lang="el-GR" dirty="0" smtClean="0"/>
              <a:t>που ανακύπτει την ώρα της εκτέλεσης.</a:t>
            </a:r>
          </a:p>
          <a:p>
            <a:r>
              <a:rPr lang="el-GR" dirty="0" smtClean="0"/>
              <a:t>Η </a:t>
            </a:r>
            <a:r>
              <a:rPr lang="en-US" dirty="0" smtClean="0"/>
              <a:t>Python </a:t>
            </a:r>
            <a:r>
              <a:rPr lang="el-GR" dirty="0" smtClean="0"/>
              <a:t>διακόπτει την εκτέλεση και αναφέρει ένα σχετικό μήνυμα (</a:t>
            </a:r>
            <a:r>
              <a:rPr lang="en-US" dirty="0" smtClean="0"/>
              <a:t>‘</a:t>
            </a:r>
            <a:r>
              <a:rPr lang="en-US" i="1" dirty="0" smtClean="0"/>
              <a:t>raise exception</a:t>
            </a:r>
            <a:r>
              <a:rPr lang="en-US" dirty="0" smtClean="0"/>
              <a:t>’ – </a:t>
            </a:r>
            <a:r>
              <a:rPr lang="el-GR" dirty="0" smtClean="0"/>
              <a:t>‘</a:t>
            </a:r>
            <a:r>
              <a:rPr lang="el-GR" i="1" dirty="0" smtClean="0"/>
              <a:t>εγείρει ή εκκινεί εξαίρεση</a:t>
            </a:r>
            <a:r>
              <a:rPr lang="el-GR" dirty="0" smtClean="0"/>
              <a:t>’)</a:t>
            </a:r>
            <a:endParaRPr lang="en-US" dirty="0" smtClean="0"/>
          </a:p>
          <a:p>
            <a:endParaRPr lang="el-GR" dirty="0" smtClean="0"/>
          </a:p>
          <a:p>
            <a:r>
              <a:rPr lang="el-GR" dirty="0" smtClean="0"/>
              <a:t>Παράδειγμα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l-GR" dirty="0" smtClean="0"/>
              <a:t>Αν δοθεί είσοδος χαρακτήρας, πχ. </a:t>
            </a:r>
            <a:r>
              <a:rPr lang="en-US" dirty="0" smtClean="0"/>
              <a:t>‘e</a:t>
            </a:r>
            <a:r>
              <a:rPr lang="en-US" dirty="0" smtClean="0"/>
              <a:t>’</a:t>
            </a:r>
            <a:endParaRPr lang="el-GR" dirty="0" smtClean="0"/>
          </a:p>
          <a:p>
            <a:endParaRPr lang="el-GR" dirty="0"/>
          </a:p>
          <a:p>
            <a:endParaRPr lang="el-GR" dirty="0" smtClean="0"/>
          </a:p>
          <a:p>
            <a:r>
              <a:rPr lang="el-GR" dirty="0" smtClean="0"/>
              <a:t>Πώς </a:t>
            </a:r>
            <a:r>
              <a:rPr lang="el-GR" dirty="0"/>
              <a:t>μπορούμε να </a:t>
            </a:r>
            <a:r>
              <a:rPr lang="el-GR" b="1" dirty="0"/>
              <a:t>ελέγχουμε τις εξαιρέσεις χωρίς διακοπή της εκτέλεσης </a:t>
            </a:r>
            <a:r>
              <a:rPr lang="el-GR" dirty="0"/>
              <a:t>του κώδικα ;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29000"/>
            <a:ext cx="3672408" cy="83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41" y="5013176"/>
            <a:ext cx="7437437" cy="32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60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784976" cy="792088"/>
          </a:xfrm>
        </p:spPr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try</a:t>
            </a:r>
            <a:r>
              <a:rPr lang="en-US" dirty="0" err="1">
                <a:solidFill>
                  <a:srgbClr val="C00000"/>
                </a:solidFill>
              </a:rPr>
              <a:t>..except..else</a:t>
            </a:r>
            <a:r>
              <a:rPr lang="el-GR" dirty="0">
                <a:solidFill>
                  <a:srgbClr val="C00000"/>
                </a:solidFill>
              </a:rPr>
              <a:t>	</a:t>
            </a:r>
            <a:r>
              <a:rPr lang="el-GR" dirty="0" smtClean="0"/>
              <a:t>	</a:t>
            </a:r>
            <a:endParaRPr lang="el-G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00" y="3429000"/>
            <a:ext cx="7371929" cy="1733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10" y="1124744"/>
            <a:ext cx="8837613" cy="163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99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784976" cy="792088"/>
          </a:xfrm>
        </p:spPr>
        <p:txBody>
          <a:bodyPr/>
          <a:lstStyle/>
          <a:p>
            <a:r>
              <a:rPr lang="el-GR" dirty="0" smtClean="0">
                <a:solidFill>
                  <a:srgbClr val="C00000"/>
                </a:solidFill>
              </a:rPr>
              <a:t>Ελέγξτε το άνοιγμα αρχείων </a:t>
            </a:r>
            <a:r>
              <a:rPr lang="el-GR" dirty="0">
                <a:solidFill>
                  <a:srgbClr val="C00000"/>
                </a:solidFill>
              </a:rPr>
              <a:t>	</a:t>
            </a:r>
            <a:r>
              <a:rPr lang="el-GR" dirty="0" smtClean="0"/>
              <a:t>	</a:t>
            </a:r>
            <a:endParaRPr lang="el-G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7632848" cy="2258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83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784976" cy="792088"/>
          </a:xfrm>
        </p:spPr>
        <p:txBody>
          <a:bodyPr/>
          <a:lstStyle/>
          <a:p>
            <a:r>
              <a:rPr lang="el-GR" dirty="0" smtClean="0">
                <a:solidFill>
                  <a:srgbClr val="C00000"/>
                </a:solidFill>
              </a:rPr>
              <a:t>Άλλες μορφές της </a:t>
            </a:r>
            <a:r>
              <a:rPr lang="en-US" dirty="0" err="1" smtClean="0">
                <a:solidFill>
                  <a:srgbClr val="C00000"/>
                </a:solidFill>
              </a:rPr>
              <a:t>try..except</a:t>
            </a:r>
            <a:r>
              <a:rPr lang="el-GR" dirty="0">
                <a:solidFill>
                  <a:srgbClr val="C00000"/>
                </a:solidFill>
              </a:rPr>
              <a:t>	</a:t>
            </a:r>
            <a:r>
              <a:rPr lang="el-GR" dirty="0" smtClean="0"/>
              <a:t>	</a:t>
            </a:r>
            <a:endParaRPr lang="el-G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6138681" cy="23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914037"/>
            <a:ext cx="8424936" cy="2467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72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altLang="el-GR" dirty="0">
                <a:solidFill>
                  <a:srgbClr val="C00000"/>
                </a:solidFill>
              </a:rPr>
              <a:t>Πώς </a:t>
            </a:r>
            <a:r>
              <a:rPr lang="el-GR" altLang="el-GR" dirty="0" smtClean="0">
                <a:solidFill>
                  <a:srgbClr val="C00000"/>
                </a:solidFill>
              </a:rPr>
              <a:t>ανοίγουμε ένα αρχείο με την </a:t>
            </a:r>
            <a:r>
              <a:rPr lang="en-US" altLang="el-GR" dirty="0" smtClean="0">
                <a:solidFill>
                  <a:srgbClr val="C00000"/>
                </a:solidFill>
              </a:rPr>
              <a:t>‘open’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196975"/>
            <a:ext cx="9036050" cy="5472385"/>
          </a:xfrm>
        </p:spPr>
        <p:txBody>
          <a:bodyPr>
            <a:noAutofit/>
          </a:bodyPr>
          <a:lstStyle/>
          <a:p>
            <a:r>
              <a:rPr lang="en-GB" sz="2800" dirty="0" err="1" smtClean="0"/>
              <a:t>my_file</a:t>
            </a:r>
            <a:r>
              <a:rPr lang="en-GB" sz="2800" b="1" dirty="0" smtClean="0"/>
              <a:t> </a:t>
            </a:r>
            <a:r>
              <a:rPr lang="en-GB" sz="2800" b="1" dirty="0"/>
              <a:t>= </a:t>
            </a:r>
            <a:r>
              <a:rPr lang="en-GB" sz="2800" b="1" dirty="0">
                <a:solidFill>
                  <a:srgbClr val="C00000"/>
                </a:solidFill>
              </a:rPr>
              <a:t>open</a:t>
            </a:r>
            <a:r>
              <a:rPr lang="en-GB" sz="2800" b="1" dirty="0"/>
              <a:t>(filename, mode)</a:t>
            </a:r>
          </a:p>
          <a:p>
            <a:endParaRPr lang="el-GR" b="1" dirty="0" smtClean="0"/>
          </a:p>
          <a:p>
            <a:r>
              <a:rPr lang="el-GR" b="1" dirty="0" err="1" smtClean="0"/>
              <a:t>filename</a:t>
            </a:r>
            <a:r>
              <a:rPr lang="el-GR" dirty="0"/>
              <a:t>: </a:t>
            </a:r>
            <a:r>
              <a:rPr lang="el-GR" dirty="0" smtClean="0"/>
              <a:t>όνομα αρχείου </a:t>
            </a:r>
          </a:p>
          <a:p>
            <a:r>
              <a:rPr lang="el-GR" b="1" dirty="0" err="1" smtClean="0"/>
              <a:t>mode</a:t>
            </a:r>
            <a:r>
              <a:rPr lang="el-GR" dirty="0"/>
              <a:t>: υπάρχουν 3 βασικοί </a:t>
            </a:r>
            <a:r>
              <a:rPr lang="el-GR" b="1" dirty="0"/>
              <a:t>τρόποι ανοίγματος </a:t>
            </a:r>
            <a:r>
              <a:rPr lang="el-GR" dirty="0"/>
              <a:t>αρχείου: </a:t>
            </a:r>
          </a:p>
          <a:p>
            <a:pPr lvl="1"/>
            <a:r>
              <a:rPr lang="el-GR" sz="2400" b="1" dirty="0"/>
              <a:t>‘r’</a:t>
            </a:r>
            <a:r>
              <a:rPr lang="el-GR" sz="2400" dirty="0"/>
              <a:t> 	για ανάγνωση δεδομένων από το αρχείο</a:t>
            </a:r>
          </a:p>
          <a:p>
            <a:pPr lvl="1"/>
            <a:r>
              <a:rPr lang="el-GR" sz="2400" b="1" dirty="0"/>
              <a:t>‘w’</a:t>
            </a:r>
            <a:r>
              <a:rPr lang="el-GR" sz="2400" dirty="0"/>
              <a:t> 	για εγγραφή δεδομένων στο αρχείο</a:t>
            </a:r>
          </a:p>
          <a:p>
            <a:pPr lvl="1"/>
            <a:r>
              <a:rPr lang="el-GR" sz="2400" b="1" dirty="0"/>
              <a:t>‘a’</a:t>
            </a:r>
            <a:r>
              <a:rPr lang="el-GR" sz="2400" dirty="0"/>
              <a:t>	για προσθήκη (</a:t>
            </a:r>
            <a:r>
              <a:rPr lang="el-GR" sz="2400" dirty="0" err="1"/>
              <a:t>append</a:t>
            </a:r>
            <a:r>
              <a:rPr lang="el-GR" sz="2400" dirty="0"/>
              <a:t>) δεδομένων στο αρχείο</a:t>
            </a:r>
          </a:p>
          <a:p>
            <a:endParaRPr lang="el-GR" sz="1800" b="1" dirty="0" smtClean="0"/>
          </a:p>
          <a:p>
            <a:r>
              <a:rPr lang="el-GR" b="1" dirty="0" smtClean="0"/>
              <a:t>Τύποι </a:t>
            </a:r>
            <a:r>
              <a:rPr lang="el-GR" b="1" dirty="0"/>
              <a:t>αρχείων</a:t>
            </a:r>
            <a:r>
              <a:rPr lang="el-GR" dirty="0"/>
              <a:t>: υπάρχουν 2 βασικοί τύποι </a:t>
            </a:r>
            <a:r>
              <a:rPr lang="el-GR" dirty="0" smtClean="0"/>
              <a:t>αρχείων (σωστότερα: ‘ερμηνείας’ των δεδομένων ενός αρχείου):</a:t>
            </a:r>
            <a:endParaRPr lang="el-GR" dirty="0"/>
          </a:p>
          <a:p>
            <a:pPr lvl="1"/>
            <a:r>
              <a:rPr lang="el-GR" sz="2400" b="1" dirty="0"/>
              <a:t>Κειμένου (</a:t>
            </a:r>
            <a:r>
              <a:rPr lang="el-GR" sz="2400" b="1" dirty="0" err="1"/>
              <a:t>text</a:t>
            </a:r>
            <a:r>
              <a:rPr lang="el-GR" sz="2400" b="1" dirty="0"/>
              <a:t>)	</a:t>
            </a:r>
          </a:p>
          <a:p>
            <a:pPr lvl="1"/>
            <a:r>
              <a:rPr lang="el-GR" sz="2400" b="1" dirty="0"/>
              <a:t>Δυαδικό (</a:t>
            </a:r>
            <a:r>
              <a:rPr lang="el-GR" sz="2400" b="1" dirty="0" err="1"/>
              <a:t>binary</a:t>
            </a:r>
            <a:r>
              <a:rPr lang="el-GR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537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42" y="1052735"/>
            <a:ext cx="4968552" cy="2839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792088"/>
          </a:xfrm>
        </p:spPr>
        <p:txBody>
          <a:bodyPr/>
          <a:lstStyle/>
          <a:p>
            <a:r>
              <a:rPr lang="el-GR" dirty="0" smtClean="0">
                <a:solidFill>
                  <a:srgbClr val="C00000"/>
                </a:solidFill>
              </a:rPr>
              <a:t>Γράψιμο </a:t>
            </a:r>
            <a:r>
              <a:rPr lang="el-GR" dirty="0">
                <a:solidFill>
                  <a:srgbClr val="C00000"/>
                </a:solidFill>
              </a:rPr>
              <a:t>σε Αρχείο </a:t>
            </a:r>
            <a:r>
              <a:rPr lang="el-GR" dirty="0" smtClean="0">
                <a:solidFill>
                  <a:srgbClr val="C00000"/>
                </a:solidFill>
              </a:rPr>
              <a:t>κειμένου		</a:t>
            </a:r>
            <a:r>
              <a:rPr lang="en-US" dirty="0" smtClean="0">
                <a:solidFill>
                  <a:srgbClr val="C00000"/>
                </a:solidFill>
              </a:rPr>
              <a:t>‘w</a:t>
            </a:r>
            <a:r>
              <a:rPr lang="en-US" dirty="0">
                <a:solidFill>
                  <a:srgbClr val="C00000"/>
                </a:solidFill>
              </a:rPr>
              <a:t>’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064" y="1070737"/>
            <a:ext cx="3816424" cy="5472608"/>
          </a:xfrm>
        </p:spPr>
        <p:txBody>
          <a:bodyPr>
            <a:normAutofit/>
          </a:bodyPr>
          <a:lstStyle/>
          <a:p>
            <a:r>
              <a:rPr lang="el-GR" dirty="0" smtClean="0"/>
              <a:t>Το φυσικό αρχείο </a:t>
            </a:r>
            <a:r>
              <a:rPr lang="en-US" dirty="0" smtClean="0"/>
              <a:t>file1.txt </a:t>
            </a:r>
            <a:r>
              <a:rPr lang="el-GR" b="1" dirty="0" smtClean="0"/>
              <a:t>ανοίγει για γράψιμο (</a:t>
            </a:r>
            <a:r>
              <a:rPr lang="en-US" b="1" dirty="0" smtClean="0"/>
              <a:t>‘</a:t>
            </a:r>
            <a:r>
              <a:rPr lang="en-US" b="1" dirty="0" smtClean="0">
                <a:solidFill>
                  <a:srgbClr val="C00000"/>
                </a:solidFill>
              </a:rPr>
              <a:t>w</a:t>
            </a:r>
            <a:r>
              <a:rPr lang="en-US" b="1" dirty="0" smtClean="0"/>
              <a:t>’)</a:t>
            </a:r>
            <a:endParaRPr lang="el-GR" b="1" dirty="0" smtClean="0"/>
          </a:p>
          <a:p>
            <a:pPr lvl="1"/>
            <a:r>
              <a:rPr lang="el-GR" dirty="0" smtClean="0"/>
              <a:t>Αν δεν υπάρχει δημιουργείται</a:t>
            </a:r>
          </a:p>
          <a:p>
            <a:pPr lvl="1"/>
            <a:r>
              <a:rPr lang="el-GR" dirty="0" smtClean="0"/>
              <a:t>Αν υπάρχει δημιουργείται εκ νέου (χάνονται δεδομένα!)</a:t>
            </a:r>
          </a:p>
          <a:p>
            <a:endParaRPr lang="el-GR" sz="1200" dirty="0" smtClean="0"/>
          </a:p>
          <a:p>
            <a:r>
              <a:rPr lang="el-GR" dirty="0" smtClean="0"/>
              <a:t>Η </a:t>
            </a:r>
            <a:r>
              <a:rPr lang="en-US" dirty="0" smtClean="0"/>
              <a:t>open </a:t>
            </a:r>
            <a:r>
              <a:rPr lang="el-GR" dirty="0" smtClean="0"/>
              <a:t>κατασκευάζει ένα αντικείμενο αρχείου</a:t>
            </a:r>
          </a:p>
          <a:p>
            <a:r>
              <a:rPr lang="el-GR" dirty="0" smtClean="0"/>
              <a:t>Καλούμε τη </a:t>
            </a:r>
            <a:r>
              <a:rPr lang="el-GR" b="1" dirty="0" smtClean="0"/>
              <a:t>μέθοδο </a:t>
            </a:r>
            <a:r>
              <a:rPr lang="en-US" b="1" dirty="0" smtClean="0">
                <a:solidFill>
                  <a:srgbClr val="C00000"/>
                </a:solidFill>
              </a:rPr>
              <a:t>write</a:t>
            </a:r>
            <a:r>
              <a:rPr lang="en-US" dirty="0" smtClean="0"/>
              <a:t> </a:t>
            </a:r>
            <a:r>
              <a:rPr lang="el-GR" dirty="0" smtClean="0"/>
              <a:t>για εγγραφή στο αρχείο </a:t>
            </a:r>
          </a:p>
        </p:txBody>
      </p:sp>
      <p:sp>
        <p:nvSpPr>
          <p:cNvPr id="6" name="Right Arrow 5"/>
          <p:cNvSpPr/>
          <p:nvPr/>
        </p:nvSpPr>
        <p:spPr>
          <a:xfrm rot="10800000">
            <a:off x="5004048" y="1700808"/>
            <a:ext cx="576064" cy="4320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Freeform 6"/>
          <p:cNvSpPr/>
          <p:nvPr/>
        </p:nvSpPr>
        <p:spPr>
          <a:xfrm>
            <a:off x="3563888" y="3140968"/>
            <a:ext cx="1872208" cy="1368152"/>
          </a:xfrm>
          <a:custGeom>
            <a:avLst/>
            <a:gdLst>
              <a:gd name="connsiteX0" fmla="*/ 1559859 w 1559859"/>
              <a:gd name="connsiteY0" fmla="*/ 1054250 h 1054250"/>
              <a:gd name="connsiteX1" fmla="*/ 871370 w 1559859"/>
              <a:gd name="connsiteY1" fmla="*/ 376518 h 1054250"/>
              <a:gd name="connsiteX2" fmla="*/ 0 w 1559859"/>
              <a:gd name="connsiteY2" fmla="*/ 0 h 105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9859" h="1054250">
                <a:moveTo>
                  <a:pt x="1559859" y="1054250"/>
                </a:moveTo>
                <a:cubicBezTo>
                  <a:pt x="1345602" y="803238"/>
                  <a:pt x="1131346" y="552226"/>
                  <a:pt x="871370" y="376518"/>
                </a:cubicBezTo>
                <a:cubicBezTo>
                  <a:pt x="611393" y="200810"/>
                  <a:pt x="305696" y="100405"/>
                  <a:pt x="0" y="0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7504" y="4221088"/>
            <a:ext cx="4752528" cy="2448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dirty="0" smtClean="0"/>
              <a:t>Η μέθοδος </a:t>
            </a:r>
            <a:r>
              <a:rPr lang="en-US" sz="2000" b="1" dirty="0" smtClean="0">
                <a:solidFill>
                  <a:srgbClr val="C00000"/>
                </a:solidFill>
              </a:rPr>
              <a:t>close</a:t>
            </a:r>
            <a:r>
              <a:rPr lang="en-US" sz="2000" b="1" dirty="0" smtClean="0"/>
              <a:t>()</a:t>
            </a:r>
            <a:r>
              <a:rPr lang="el-GR" sz="2000" dirty="0" smtClean="0"/>
              <a:t>:</a:t>
            </a:r>
            <a:r>
              <a:rPr lang="en-US" sz="2000" dirty="0" smtClean="0"/>
              <a:t> </a:t>
            </a:r>
            <a:r>
              <a:rPr lang="el-GR" sz="2000" b="1" dirty="0" smtClean="0"/>
              <a:t>Κλείνει</a:t>
            </a:r>
            <a:r>
              <a:rPr lang="el-GR" sz="2000" dirty="0" smtClean="0"/>
              <a:t> </a:t>
            </a:r>
            <a:r>
              <a:rPr lang="el-GR" sz="2000" dirty="0"/>
              <a:t>τη σύνδεση με το φυσικό αρχείο </a:t>
            </a:r>
            <a:endParaRPr lang="el-GR" sz="2000" dirty="0" smtClean="0"/>
          </a:p>
          <a:p>
            <a:r>
              <a:rPr lang="el-GR" sz="2000" b="1" dirty="0" smtClean="0"/>
              <a:t>Μεταφέρει</a:t>
            </a:r>
            <a:r>
              <a:rPr lang="el-GR" sz="2000" dirty="0" smtClean="0"/>
              <a:t> </a:t>
            </a:r>
            <a:r>
              <a:rPr lang="el-GR" sz="2000" dirty="0"/>
              <a:t>τυχόν </a:t>
            </a:r>
            <a:r>
              <a:rPr lang="el-GR" sz="2000" dirty="0" smtClean="0"/>
              <a:t>τελευταία δεδομένα και </a:t>
            </a:r>
            <a:r>
              <a:rPr lang="el-GR" sz="2000" b="1" dirty="0" smtClean="0"/>
              <a:t>απελευθερώνει </a:t>
            </a:r>
            <a:r>
              <a:rPr lang="el-GR" sz="2000" dirty="0" smtClean="0"/>
              <a:t>δεσμευμένους πόρους  </a:t>
            </a:r>
          </a:p>
          <a:p>
            <a:r>
              <a:rPr lang="el-GR" sz="2000" b="1" dirty="0" smtClean="0"/>
              <a:t>ΔΕΝ </a:t>
            </a:r>
            <a:r>
              <a:rPr lang="el-GR" sz="2000" dirty="0" smtClean="0"/>
              <a:t>καταργεί όμως το αντικείμενο </a:t>
            </a:r>
            <a:r>
              <a:rPr lang="en-US" sz="2000" dirty="0" err="1" smtClean="0"/>
              <a:t>my_file</a:t>
            </a:r>
            <a:endParaRPr lang="el-GR" sz="2000" dirty="0" smtClean="0"/>
          </a:p>
          <a:p>
            <a:endParaRPr lang="el-GR" sz="2000" dirty="0" smtClean="0"/>
          </a:p>
        </p:txBody>
      </p:sp>
      <p:sp>
        <p:nvSpPr>
          <p:cNvPr id="8" name="Freeform 7"/>
          <p:cNvSpPr/>
          <p:nvPr/>
        </p:nvSpPr>
        <p:spPr>
          <a:xfrm flipH="1">
            <a:off x="1691679" y="3645024"/>
            <a:ext cx="360041" cy="576064"/>
          </a:xfrm>
          <a:custGeom>
            <a:avLst/>
            <a:gdLst>
              <a:gd name="connsiteX0" fmla="*/ 0 w 1086522"/>
              <a:gd name="connsiteY0" fmla="*/ 613186 h 613186"/>
              <a:gd name="connsiteX1" fmla="*/ 1086522 w 1086522"/>
              <a:gd name="connsiteY1" fmla="*/ 0 h 61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6522" h="613186">
                <a:moveTo>
                  <a:pt x="0" y="613186"/>
                </a:moveTo>
                <a:lnTo>
                  <a:pt x="1086522" y="0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Freeform 3"/>
          <p:cNvSpPr/>
          <p:nvPr/>
        </p:nvSpPr>
        <p:spPr>
          <a:xfrm>
            <a:off x="1009402" y="1458552"/>
            <a:ext cx="4426693" cy="2186471"/>
          </a:xfrm>
          <a:custGeom>
            <a:avLst/>
            <a:gdLst>
              <a:gd name="connsiteX0" fmla="*/ 4346368 w 4346368"/>
              <a:gd name="connsiteY0" fmla="*/ 1545904 h 1545904"/>
              <a:gd name="connsiteX1" fmla="*/ 2933205 w 4346368"/>
              <a:gd name="connsiteY1" fmla="*/ 97115 h 1545904"/>
              <a:gd name="connsiteX2" fmla="*/ 0 w 4346368"/>
              <a:gd name="connsiteY2" fmla="*/ 251494 h 154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6368" h="1545904">
                <a:moveTo>
                  <a:pt x="4346368" y="1545904"/>
                </a:moveTo>
                <a:cubicBezTo>
                  <a:pt x="4001984" y="929377"/>
                  <a:pt x="3657600" y="312850"/>
                  <a:pt x="2933205" y="97115"/>
                </a:cubicBezTo>
                <a:cubicBezTo>
                  <a:pt x="2208810" y="-118620"/>
                  <a:pt x="1104405" y="66437"/>
                  <a:pt x="0" y="251494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565530"/>
            <a:ext cx="3960440" cy="513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7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/>
      <p:bldP spid="8" grpId="0" animBg="1"/>
      <p:bldP spid="4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98237"/>
            <a:ext cx="4721037" cy="2852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064" y="1412776"/>
            <a:ext cx="3888432" cy="5472608"/>
          </a:xfrm>
        </p:spPr>
        <p:txBody>
          <a:bodyPr>
            <a:normAutofit/>
          </a:bodyPr>
          <a:lstStyle/>
          <a:p>
            <a:r>
              <a:rPr lang="el-GR" dirty="0" smtClean="0"/>
              <a:t>Το φυσικό αρχείο </a:t>
            </a:r>
            <a:r>
              <a:rPr lang="en-US" dirty="0" smtClean="0"/>
              <a:t>file1.txt </a:t>
            </a:r>
            <a:r>
              <a:rPr lang="el-GR" b="1" dirty="0" smtClean="0"/>
              <a:t>ανοίγει για διάβασμα (</a:t>
            </a:r>
            <a:r>
              <a:rPr lang="en-US" b="1" dirty="0" smtClean="0"/>
              <a:t>‘</a:t>
            </a:r>
            <a:r>
              <a:rPr lang="en-US" b="1" dirty="0" smtClean="0">
                <a:solidFill>
                  <a:srgbClr val="C00000"/>
                </a:solidFill>
              </a:rPr>
              <a:t>r</a:t>
            </a:r>
            <a:r>
              <a:rPr lang="en-US" b="1" dirty="0" smtClean="0"/>
              <a:t>’)</a:t>
            </a:r>
            <a:endParaRPr lang="el-GR" b="1" dirty="0" smtClean="0"/>
          </a:p>
          <a:p>
            <a:endParaRPr lang="el-GR" sz="1200" dirty="0" smtClean="0"/>
          </a:p>
          <a:p>
            <a:r>
              <a:rPr lang="el-GR" dirty="0" smtClean="0"/>
              <a:t>Η </a:t>
            </a:r>
            <a:r>
              <a:rPr lang="en-US" dirty="0" smtClean="0"/>
              <a:t>open </a:t>
            </a:r>
            <a:r>
              <a:rPr lang="el-GR" dirty="0" smtClean="0"/>
              <a:t>κατασκευάζει ένα αντικείμενο αρχείου που συνδέεται με το </a:t>
            </a:r>
            <a:r>
              <a:rPr lang="en-US" b="1" dirty="0" err="1" smtClean="0"/>
              <a:t>my_file</a:t>
            </a:r>
            <a:endParaRPr lang="en-US" b="1" dirty="0" smtClean="0"/>
          </a:p>
          <a:p>
            <a:r>
              <a:rPr lang="el-GR" dirty="0" smtClean="0"/>
              <a:t>Η </a:t>
            </a:r>
            <a:r>
              <a:rPr lang="en-US" b="1" dirty="0" err="1" smtClean="0"/>
              <a:t>readline</a:t>
            </a:r>
            <a:r>
              <a:rPr lang="en-US" dirty="0" smtClean="0"/>
              <a:t>() </a:t>
            </a:r>
            <a:r>
              <a:rPr lang="el-GR" dirty="0" smtClean="0"/>
              <a:t>επιστρέφει μια γραμμή κάθε φορά από το αρχείο </a:t>
            </a:r>
          </a:p>
          <a:p>
            <a:r>
              <a:rPr lang="el-GR" dirty="0" smtClean="0"/>
              <a:t>Το </a:t>
            </a:r>
            <a:r>
              <a:rPr lang="en-US" dirty="0" smtClean="0"/>
              <a:t>‘\n’ </a:t>
            </a:r>
            <a:r>
              <a:rPr lang="el-GR" dirty="0" smtClean="0"/>
              <a:t>ερμηνεύεται και εκτελείται από την </a:t>
            </a:r>
            <a:r>
              <a:rPr lang="en-US" dirty="0" smtClean="0"/>
              <a:t>print(line) </a:t>
            </a:r>
            <a:r>
              <a:rPr lang="el-GR" dirty="0" smtClean="0"/>
              <a:t>αλλάζοντας γραμμή</a:t>
            </a:r>
          </a:p>
        </p:txBody>
      </p:sp>
      <p:sp>
        <p:nvSpPr>
          <p:cNvPr id="6" name="Right Arrow 5"/>
          <p:cNvSpPr/>
          <p:nvPr/>
        </p:nvSpPr>
        <p:spPr>
          <a:xfrm rot="10800000">
            <a:off x="4707165" y="1748931"/>
            <a:ext cx="576064" cy="4320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Freeform 6"/>
          <p:cNvSpPr/>
          <p:nvPr/>
        </p:nvSpPr>
        <p:spPr>
          <a:xfrm>
            <a:off x="3563888" y="2579344"/>
            <a:ext cx="1728192" cy="1641743"/>
          </a:xfrm>
          <a:custGeom>
            <a:avLst/>
            <a:gdLst>
              <a:gd name="connsiteX0" fmla="*/ 1559859 w 1559859"/>
              <a:gd name="connsiteY0" fmla="*/ 1054250 h 1054250"/>
              <a:gd name="connsiteX1" fmla="*/ 871370 w 1559859"/>
              <a:gd name="connsiteY1" fmla="*/ 376518 h 1054250"/>
              <a:gd name="connsiteX2" fmla="*/ 0 w 1559859"/>
              <a:gd name="connsiteY2" fmla="*/ 0 h 105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9859" h="1054250">
                <a:moveTo>
                  <a:pt x="1559859" y="1054250"/>
                </a:moveTo>
                <a:cubicBezTo>
                  <a:pt x="1345602" y="803238"/>
                  <a:pt x="1131346" y="552226"/>
                  <a:pt x="871370" y="376518"/>
                </a:cubicBezTo>
                <a:cubicBezTo>
                  <a:pt x="611393" y="200810"/>
                  <a:pt x="305696" y="100405"/>
                  <a:pt x="0" y="0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640960" cy="792088"/>
          </a:xfrm>
        </p:spPr>
        <p:txBody>
          <a:bodyPr/>
          <a:lstStyle/>
          <a:p>
            <a:r>
              <a:rPr lang="el-GR" dirty="0" smtClean="0">
                <a:solidFill>
                  <a:srgbClr val="C00000"/>
                </a:solidFill>
              </a:rPr>
              <a:t>Διάβασμα </a:t>
            </a:r>
            <a:r>
              <a:rPr lang="el-GR" dirty="0">
                <a:solidFill>
                  <a:srgbClr val="C00000"/>
                </a:solidFill>
              </a:rPr>
              <a:t>από Αρχείο </a:t>
            </a:r>
            <a:r>
              <a:rPr lang="el-GR" dirty="0" smtClean="0">
                <a:solidFill>
                  <a:srgbClr val="C00000"/>
                </a:solidFill>
              </a:rPr>
              <a:t>κειμένου	</a:t>
            </a:r>
            <a:r>
              <a:rPr lang="en-US" dirty="0" smtClean="0">
                <a:solidFill>
                  <a:srgbClr val="C00000"/>
                </a:solidFill>
              </a:rPr>
              <a:t>‘r</a:t>
            </a:r>
            <a:r>
              <a:rPr lang="en-US" dirty="0">
                <a:solidFill>
                  <a:srgbClr val="C00000"/>
                </a:solidFill>
              </a:rPr>
              <a:t>’</a:t>
            </a:r>
            <a:endParaRPr lang="el-GR" dirty="0">
              <a:solidFill>
                <a:srgbClr val="C0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53" y="4653136"/>
            <a:ext cx="1512168" cy="1203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>
            <a:off x="2123728" y="5350717"/>
            <a:ext cx="2952328" cy="191269"/>
          </a:xfrm>
          <a:custGeom>
            <a:avLst/>
            <a:gdLst>
              <a:gd name="connsiteX0" fmla="*/ 3248810 w 3248810"/>
              <a:gd name="connsiteY0" fmla="*/ 0 h 96819"/>
              <a:gd name="connsiteX1" fmla="*/ 0 w 3248810"/>
              <a:gd name="connsiteY1" fmla="*/ 96819 h 9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48810" h="96819">
                <a:moveTo>
                  <a:pt x="3248810" y="0"/>
                </a:moveTo>
                <a:lnTo>
                  <a:pt x="0" y="96819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Freeform 3"/>
          <p:cNvSpPr/>
          <p:nvPr/>
        </p:nvSpPr>
        <p:spPr>
          <a:xfrm>
            <a:off x="1080655" y="1665113"/>
            <a:ext cx="4310742" cy="994960"/>
          </a:xfrm>
          <a:custGeom>
            <a:avLst/>
            <a:gdLst>
              <a:gd name="connsiteX0" fmla="*/ 4310742 w 4310742"/>
              <a:gd name="connsiteY0" fmla="*/ 994960 h 994960"/>
              <a:gd name="connsiteX1" fmla="*/ 2565070 w 4310742"/>
              <a:gd name="connsiteY1" fmla="*/ 68684 h 994960"/>
              <a:gd name="connsiteX2" fmla="*/ 0 w 4310742"/>
              <a:gd name="connsiteY2" fmla="*/ 139936 h 99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0742" h="994960">
                <a:moveTo>
                  <a:pt x="4310742" y="994960"/>
                </a:moveTo>
                <a:cubicBezTo>
                  <a:pt x="3797134" y="603074"/>
                  <a:pt x="3283527" y="211188"/>
                  <a:pt x="2565070" y="68684"/>
                </a:cubicBezTo>
                <a:cubicBezTo>
                  <a:pt x="1846613" y="-73820"/>
                  <a:pt x="923306" y="33058"/>
                  <a:pt x="0" y="139936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350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509121"/>
            <a:ext cx="8856984" cy="2016224"/>
          </a:xfrm>
        </p:spPr>
        <p:txBody>
          <a:bodyPr>
            <a:normAutofit/>
          </a:bodyPr>
          <a:lstStyle/>
          <a:p>
            <a:r>
              <a:rPr lang="el-GR" dirty="0" smtClean="0"/>
              <a:t>Το αντικείμενο </a:t>
            </a:r>
            <a:r>
              <a:rPr lang="en-US" dirty="0" err="1" smtClean="0"/>
              <a:t>my_file</a:t>
            </a:r>
            <a:r>
              <a:rPr lang="en-US" dirty="0" smtClean="0"/>
              <a:t> </a:t>
            </a:r>
            <a:r>
              <a:rPr lang="el-GR" dirty="0" smtClean="0"/>
              <a:t>είναι </a:t>
            </a:r>
            <a:r>
              <a:rPr lang="el-GR" b="1" dirty="0" smtClean="0"/>
              <a:t>επαναληπτικό</a:t>
            </a:r>
          </a:p>
          <a:p>
            <a:r>
              <a:rPr lang="el-GR" dirty="0" smtClean="0"/>
              <a:t>Μπορεί να χρησιμοποιηθεί σε ένα βρόχο </a:t>
            </a:r>
            <a:r>
              <a:rPr lang="en-US" dirty="0" smtClean="0"/>
              <a:t>for</a:t>
            </a:r>
          </a:p>
          <a:p>
            <a:pPr marL="114300" indent="0">
              <a:buNone/>
            </a:pPr>
            <a:r>
              <a:rPr lang="el-GR" dirty="0" smtClean="0"/>
              <a:t>…για την ανάγνωση ολόκληρου του περιεχομένου του αρχείου </a:t>
            </a:r>
            <a:endParaRPr lang="en-US" dirty="0" smtClean="0"/>
          </a:p>
        </p:txBody>
      </p:sp>
      <p:sp>
        <p:nvSpPr>
          <p:cNvPr id="6" name="Right Arrow 5"/>
          <p:cNvSpPr/>
          <p:nvPr/>
        </p:nvSpPr>
        <p:spPr>
          <a:xfrm rot="10800000">
            <a:off x="4707165" y="1748931"/>
            <a:ext cx="576064" cy="4320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640960" cy="792088"/>
          </a:xfrm>
        </p:spPr>
        <p:txBody>
          <a:bodyPr/>
          <a:lstStyle/>
          <a:p>
            <a:r>
              <a:rPr lang="el-GR" dirty="0" smtClean="0">
                <a:solidFill>
                  <a:srgbClr val="C00000"/>
                </a:solidFill>
              </a:rPr>
              <a:t>Διάβασμα του περιεχομένου με </a:t>
            </a:r>
            <a:r>
              <a:rPr lang="en-US" dirty="0" smtClean="0">
                <a:solidFill>
                  <a:srgbClr val="C00000"/>
                </a:solidFill>
              </a:rPr>
              <a:t>for loop</a:t>
            </a:r>
            <a:endParaRPr lang="el-GR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6347818" cy="3312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reeform 1"/>
          <p:cNvSpPr/>
          <p:nvPr/>
        </p:nvSpPr>
        <p:spPr>
          <a:xfrm>
            <a:off x="3313216" y="2090057"/>
            <a:ext cx="4230309" cy="3146961"/>
          </a:xfrm>
          <a:custGeom>
            <a:avLst/>
            <a:gdLst>
              <a:gd name="connsiteX0" fmla="*/ 3146961 w 4230309"/>
              <a:gd name="connsiteY0" fmla="*/ 3146961 h 3146961"/>
              <a:gd name="connsiteX1" fmla="*/ 4049485 w 4230309"/>
              <a:gd name="connsiteY1" fmla="*/ 1401288 h 3146961"/>
              <a:gd name="connsiteX2" fmla="*/ 0 w 4230309"/>
              <a:gd name="connsiteY2" fmla="*/ 0 h 31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309" h="3146961">
                <a:moveTo>
                  <a:pt x="3146961" y="3146961"/>
                </a:moveTo>
                <a:cubicBezTo>
                  <a:pt x="3860469" y="2536371"/>
                  <a:pt x="4573978" y="1925781"/>
                  <a:pt x="4049485" y="1401288"/>
                </a:cubicBezTo>
                <a:cubicBezTo>
                  <a:pt x="3524992" y="876795"/>
                  <a:pt x="1762496" y="438397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0959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1" y="2060848"/>
            <a:ext cx="4420091" cy="2476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992" y="1052736"/>
            <a:ext cx="4032448" cy="5688632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read(): </a:t>
            </a:r>
            <a:r>
              <a:rPr lang="el-GR" dirty="0" smtClean="0"/>
              <a:t>Διαβάζει ολόκληρο το αρχείο σε ένα αλφαριθμητικό </a:t>
            </a:r>
            <a:endParaRPr lang="en-US" dirty="0" smtClean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read(N)</a:t>
            </a:r>
            <a:r>
              <a:rPr lang="en-US" dirty="0" smtClean="0"/>
              <a:t>: </a:t>
            </a:r>
            <a:r>
              <a:rPr lang="el-GR" dirty="0"/>
              <a:t>Διαβάζει </a:t>
            </a:r>
            <a:r>
              <a:rPr lang="el-GR" dirty="0" smtClean="0"/>
              <a:t>Ν χαρακτήρες σε </a:t>
            </a:r>
            <a:r>
              <a:rPr lang="el-GR" dirty="0"/>
              <a:t>ένα </a:t>
            </a:r>
            <a:r>
              <a:rPr lang="el-GR" dirty="0" smtClean="0"/>
              <a:t>αλφαριθμητικό</a:t>
            </a:r>
          </a:p>
          <a:p>
            <a:endParaRPr lang="el-GR" dirty="0"/>
          </a:p>
          <a:p>
            <a:r>
              <a:rPr lang="en-US" b="1" dirty="0" err="1">
                <a:solidFill>
                  <a:srgbClr val="C00000"/>
                </a:solidFill>
              </a:rPr>
              <a:t>readline</a:t>
            </a:r>
            <a:r>
              <a:rPr lang="en-US" b="1" dirty="0">
                <a:solidFill>
                  <a:srgbClr val="C00000"/>
                </a:solidFill>
              </a:rPr>
              <a:t>(): </a:t>
            </a:r>
            <a:r>
              <a:rPr lang="el-GR" dirty="0"/>
              <a:t>Διαβάζει </a:t>
            </a:r>
            <a:r>
              <a:rPr lang="el-GR" dirty="0" smtClean="0"/>
              <a:t>μία γραμμή σε </a:t>
            </a:r>
            <a:r>
              <a:rPr lang="el-GR" dirty="0"/>
              <a:t>ένα αλφαριθμητικό </a:t>
            </a:r>
            <a:r>
              <a:rPr lang="el-GR" dirty="0" smtClean="0"/>
              <a:t> </a:t>
            </a:r>
          </a:p>
          <a:p>
            <a:endParaRPr lang="el-GR" dirty="0" smtClean="0"/>
          </a:p>
          <a:p>
            <a:r>
              <a:rPr lang="en-US" b="1" dirty="0" err="1">
                <a:solidFill>
                  <a:srgbClr val="C00000"/>
                </a:solidFill>
              </a:rPr>
              <a:t>readlines</a:t>
            </a:r>
            <a:r>
              <a:rPr lang="en-US" b="1" dirty="0">
                <a:solidFill>
                  <a:srgbClr val="C00000"/>
                </a:solidFill>
              </a:rPr>
              <a:t>(): </a:t>
            </a:r>
            <a:r>
              <a:rPr lang="el-GR" dirty="0"/>
              <a:t>Διαβάζει ολόκληρο το αρχείο σε </a:t>
            </a:r>
            <a:r>
              <a:rPr lang="el-GR" dirty="0" smtClean="0"/>
              <a:t>μία λίστα (με τα \</a:t>
            </a:r>
            <a:r>
              <a:rPr lang="en-US" dirty="0" smtClean="0"/>
              <a:t>n)</a:t>
            </a:r>
            <a:endParaRPr lang="el-GR" dirty="0"/>
          </a:p>
          <a:p>
            <a:endParaRPr lang="el-GR" dirty="0" smtClean="0"/>
          </a:p>
          <a:p>
            <a:endParaRPr lang="el-GR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792088"/>
          </a:xfrm>
        </p:spPr>
        <p:txBody>
          <a:bodyPr/>
          <a:lstStyle/>
          <a:p>
            <a:r>
              <a:rPr lang="el-GR" dirty="0">
                <a:solidFill>
                  <a:srgbClr val="C00000"/>
                </a:solidFill>
              </a:rPr>
              <a:t>Ανάγνωση από Αρχείο κειμένου</a:t>
            </a:r>
            <a:r>
              <a:rPr lang="en-US" dirty="0">
                <a:solidFill>
                  <a:srgbClr val="C00000"/>
                </a:solidFill>
              </a:rPr>
              <a:t>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l-GR" i="1" dirty="0">
                <a:solidFill>
                  <a:schemeClr val="tx1"/>
                </a:solidFill>
              </a:rPr>
              <a:t>Εναλλακτικοί τρόποι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707904" y="1268760"/>
            <a:ext cx="1008112" cy="100811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860304" y="2708920"/>
            <a:ext cx="855712" cy="21602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211960" y="3645024"/>
            <a:ext cx="504056" cy="50405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419872" y="4293096"/>
            <a:ext cx="1296144" cy="136815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48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510" y="3429000"/>
            <a:ext cx="8730969" cy="1224136"/>
          </a:xfrm>
        </p:spPr>
        <p:txBody>
          <a:bodyPr>
            <a:normAutofit lnSpcReduction="10000"/>
          </a:bodyPr>
          <a:lstStyle/>
          <a:p>
            <a:r>
              <a:rPr lang="el-GR" dirty="0" smtClean="0"/>
              <a:t>Η δομή </a:t>
            </a:r>
            <a:r>
              <a:rPr lang="en-US" b="1" dirty="0" smtClean="0">
                <a:solidFill>
                  <a:srgbClr val="C00000"/>
                </a:solidFill>
              </a:rPr>
              <a:t>with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/>
              <a:t>‘διαχειρίζεται’ όλες τις σχετικές λειτουργίες κατά το άνοιγμα και κλείσιμο αρχείου </a:t>
            </a:r>
            <a:r>
              <a:rPr lang="en-US" dirty="0" smtClean="0"/>
              <a:t> </a:t>
            </a:r>
            <a:endParaRPr lang="el-GR" dirty="0" smtClean="0"/>
          </a:p>
          <a:p>
            <a:r>
              <a:rPr lang="el-GR" dirty="0" smtClean="0"/>
              <a:t>Εξασφαλίζει το κλείσιμο χωρίς να γράψουμε την </a:t>
            </a:r>
            <a:r>
              <a:rPr lang="en-US" dirty="0" smtClean="0"/>
              <a:t>close()</a:t>
            </a:r>
            <a:r>
              <a:rPr lang="el-GR" dirty="0" smtClean="0"/>
              <a:t>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792088"/>
          </a:xfrm>
        </p:spPr>
        <p:txBody>
          <a:bodyPr/>
          <a:lstStyle/>
          <a:p>
            <a:r>
              <a:rPr lang="el-GR" dirty="0" smtClean="0">
                <a:solidFill>
                  <a:srgbClr val="C00000"/>
                </a:solidFill>
              </a:rPr>
              <a:t>Διαχειριστής </a:t>
            </a:r>
            <a:r>
              <a:rPr lang="en-US" dirty="0" smtClean="0">
                <a:solidFill>
                  <a:srgbClr val="C00000"/>
                </a:solidFill>
              </a:rPr>
              <a:t>‘with’ </a:t>
            </a:r>
            <a:r>
              <a:rPr lang="en-US" dirty="0" smtClean="0">
                <a:solidFill>
                  <a:schemeClr val="tx1"/>
                </a:solidFill>
              </a:rPr>
              <a:t>(context manager)</a:t>
            </a:r>
            <a:endParaRPr lang="el-GR" i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06" y="908720"/>
            <a:ext cx="6364310" cy="2229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41" y="4725144"/>
            <a:ext cx="6002952" cy="1689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61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92088"/>
          </a:xfrm>
        </p:spPr>
        <p:txBody>
          <a:bodyPr/>
          <a:lstStyle/>
          <a:p>
            <a:r>
              <a:rPr lang="el-GR" dirty="0" smtClean="0">
                <a:solidFill>
                  <a:srgbClr val="C00000"/>
                </a:solidFill>
              </a:rPr>
              <a:t>Ανάγνωση με </a:t>
            </a:r>
            <a:r>
              <a:rPr lang="en-US" dirty="0" smtClean="0">
                <a:solidFill>
                  <a:srgbClr val="C00000"/>
                </a:solidFill>
              </a:rPr>
              <a:t>‘read’ &amp; ‘</a:t>
            </a:r>
            <a:r>
              <a:rPr lang="en-US" dirty="0" err="1" smtClean="0">
                <a:solidFill>
                  <a:srgbClr val="C00000"/>
                </a:solidFill>
              </a:rPr>
              <a:t>readlines</a:t>
            </a:r>
            <a:r>
              <a:rPr lang="en-US" dirty="0" smtClean="0">
                <a:solidFill>
                  <a:srgbClr val="C00000"/>
                </a:solidFill>
              </a:rPr>
              <a:t>’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7504" y="3429000"/>
            <a:ext cx="842493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Δοκιμάστε να τρέξετε τους δύο αυτούς τρόπους ανάγνωσης δεδομένων από το αρχείο κειμένου </a:t>
            </a:r>
          </a:p>
          <a:p>
            <a:r>
              <a:rPr lang="el-GR" dirty="0" smtClean="0"/>
              <a:t>Είναι ισοδύναμοι; Γιατί; </a:t>
            </a:r>
          </a:p>
          <a:p>
            <a:r>
              <a:rPr lang="el-GR" dirty="0" smtClean="0"/>
              <a:t>Η 2</a:t>
            </a:r>
            <a:r>
              <a:rPr lang="el-GR" baseline="30000" dirty="0" smtClean="0"/>
              <a:t>η</a:t>
            </a:r>
            <a:r>
              <a:rPr lang="el-GR" dirty="0" smtClean="0"/>
              <a:t> </a:t>
            </a:r>
            <a:r>
              <a:rPr lang="en-US" dirty="0" smtClean="0"/>
              <a:t>print(content) </a:t>
            </a:r>
            <a:r>
              <a:rPr lang="el-GR" dirty="0" smtClean="0"/>
              <a:t>εμφανίζει το παρακάτω – Γιατί;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4" y="5301208"/>
            <a:ext cx="7861769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87" y="1052736"/>
            <a:ext cx="5409308" cy="223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24434</TotalTime>
  <Words>947</Words>
  <Application>Microsoft Office PowerPoint</Application>
  <PresentationFormat>On-screen Show (4:3)</PresentationFormat>
  <Paragraphs>129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Adjacency</vt:lpstr>
      <vt:lpstr>Εισαγωγή στον Προγραμματισμό με Python       Εβδομάδα 6: ΑΡΧΕΙΑ</vt:lpstr>
      <vt:lpstr>Αρχεία: μικρή εισαγωγή    </vt:lpstr>
      <vt:lpstr>Πώς ανοίγουμε ένα αρχείο με την ‘open’</vt:lpstr>
      <vt:lpstr>Γράψιμο σε Αρχείο κειμένου  ‘w’</vt:lpstr>
      <vt:lpstr>Διάβασμα από Αρχείο κειμένου ‘r’</vt:lpstr>
      <vt:lpstr>Διάβασμα του περιεχομένου με for loop</vt:lpstr>
      <vt:lpstr>Ανάγνωση από Αρχείο κειμένου  Εναλλακτικοί τρόποι</vt:lpstr>
      <vt:lpstr>Διαχειριστής ‘with’ (context manager)</vt:lpstr>
      <vt:lpstr>Ανάγνωση με ‘read’ &amp; ‘readlines’</vt:lpstr>
      <vt:lpstr>Προσθήκη (append) σε αρχείο κειμένου ‘a’</vt:lpstr>
      <vt:lpstr>Τυχαία πρόσβαση (random access) σε αρχείο κειμένου     tell( )  &amp;  seek( )    -1/2</vt:lpstr>
      <vt:lpstr>Τυχαία πρόσβαση (random access) σε αρχείο κειμένου     tell( )  &amp;  seek( )    -2/2</vt:lpstr>
      <vt:lpstr>Πολλαπλοί  χειρισμοί σε αρχείο κειμένου </vt:lpstr>
      <vt:lpstr>Κειμένου (Text ) vs. Δυαδικά (Binary)</vt:lpstr>
      <vt:lpstr>Ανάγνωση δεδομένων από δυαδικό αρχείο          --1/2</vt:lpstr>
      <vt:lpstr>Ανάγνωση δεδομένων από δυαδικό αρχείο          --2/2</vt:lpstr>
      <vt:lpstr>Διαχείριση δεδομένων – Τύπος bytearray          -1/2</vt:lpstr>
      <vt:lpstr>Διαχείριση δεδομένων – Τύπος bytearray         -2/2</vt:lpstr>
      <vt:lpstr>Εγγραφή δεδομένων σε δυαδικό αρχείο</vt:lpstr>
      <vt:lpstr>Διατήρηση (pickle)</vt:lpstr>
      <vt:lpstr>pickle  Παράδειγμα διατήρησης  </vt:lpstr>
      <vt:lpstr>Διαχείριση εξαιρέσεων</vt:lpstr>
      <vt:lpstr>try..except..else  </vt:lpstr>
      <vt:lpstr>Ελέγξτε το άνοιγμα αρχείων   </vt:lpstr>
      <vt:lpstr>Άλλες μορφές της try..except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Stavros</dc:creator>
  <cp:lastModifiedBy> </cp:lastModifiedBy>
  <cp:revision>2378</cp:revision>
  <dcterms:created xsi:type="dcterms:W3CDTF">1601-01-01T00:00:00Z</dcterms:created>
  <dcterms:modified xsi:type="dcterms:W3CDTF">2017-02-25T10:17:06Z</dcterms:modified>
</cp:coreProperties>
</file>