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Ενότητα σύνοψης" id="{AC1068C6-CD2A-4C77-B91D-96437D816E5C}">
          <p14:sldIdLst/>
        </p14:section>
        <p14:section name="STRESS VS REGRESSION TESTING " id="{D0FA0F00-00F1-4442-BBBB-F1310F344286}">
          <p14:sldIdLst>
            <p14:sldId id="256"/>
          </p14:sldIdLst>
        </p14:section>
        <p14:section name="Stress Testing" id="{C0209D13-D0A4-4B1B-8F3F-31EB7BB54058}">
          <p14:sldIdLst>
            <p14:sldId id="257"/>
          </p14:sldIdLst>
        </p14:section>
        <p14:section name="Regression Testing" id="{C0F87DE7-9EBD-42C5-982C-01AC1E95D90B}">
          <p14:sldIdLst>
            <p14:sldId id="258"/>
          </p14:sldIdLst>
        </p14:section>
        <p14:section name="Stress Testing " id="{23A9D577-ABAF-440D-8F68-C40358921B3D}">
          <p14:sldIdLst>
            <p14:sldId id="259"/>
          </p14:sldIdLst>
        </p14:section>
        <p14:section name="Stress testing: LoadRunner Professional " id="{F1695890-DB40-48FF-AA0D-76DA477EF9CA}">
          <p14:sldIdLst>
            <p14:sldId id="260"/>
          </p14:sldIdLst>
        </p14:section>
        <p14:section name="Regression Testing: UFT-One" id="{044ADEDD-7580-4E43-8AC6-F2844E020FA5}">
          <p14:sldIdLst>
            <p14:sldId id="261"/>
          </p14:sldIdLst>
        </p14:section>
        <p14:section name="Comparing LRP and UFT-One" id="{5FB517AD-D47C-4189-AD1A-557165B59F09}">
          <p14:sldIdLst>
            <p14:sldId id="262"/>
          </p14:sldIdLst>
        </p14:section>
        <p14:section name="Working together: Running UFT-One tests with LoadRunner" id="{F2CA489B-3886-4A47-800E-CD413D2B83F8}">
          <p14:sldIdLst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9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18277-DB8B-48C9-AAC7-5E02AF894AB2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9E726-09F0-48AC-938D-A39919AECE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42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5061-E810-4C14-B78B-A77EE6A46E36}" type="datetime1">
              <a:rPr lang="el-GR" smtClean="0"/>
              <a:t>16/8/2023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5606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F0E-F38D-420D-A367-4B440042260A}" type="datetime1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922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319F-6CB2-477C-A70F-2BDE59E478B7}" type="datetime1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34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EAB-DFC1-46AC-A0C0-4E04055380EB}" type="datetime1">
              <a:rPr lang="el-GR" smtClean="0"/>
              <a:t>16/8/2023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27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9482-8A71-4DE4-994E-3D267C108E95}" type="datetime1">
              <a:rPr lang="el-GR" smtClean="0"/>
              <a:t>16/8/2023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640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E23-F88E-4F81-96E8-1B7AD838CCF9}" type="datetime1">
              <a:rPr lang="el-GR" smtClean="0"/>
              <a:t>16/8/2023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433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D322-5E03-47D8-BEF4-D7989B259A66}" type="datetime1">
              <a:rPr lang="el-GR" smtClean="0"/>
              <a:t>16/8/2023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171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6D2-9904-4410-B86B-A14A19396C3A}" type="datetime1">
              <a:rPr lang="el-GR" smtClean="0"/>
              <a:t>16/8/2023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697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31E3-3C0A-4A02-9BBC-37AA9F5EC34C}" type="datetime1">
              <a:rPr lang="el-GR" smtClean="0"/>
              <a:t>16/8/2023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340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AC3-18CE-47F3-9074-FBF141B4CCFC}" type="datetime1">
              <a:rPr lang="el-GR" smtClean="0"/>
              <a:t>16/8/2023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99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804B943-6FBE-4088-A70C-7BF692AE6439}" type="datetime1">
              <a:rPr lang="el-GR" smtClean="0"/>
              <a:t>16/8/2023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513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73D322-5E03-47D8-BEF4-D7989B259A66}" type="datetime1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1486ED-5B85-462C-9E58-9B3FDFE8D0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852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E2B8995D-8D2B-CDF0-7608-AD3783E0C7E4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68C125D-86F8-6D51-5B5A-81911B580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0" y="403123"/>
            <a:ext cx="9576619" cy="221225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Arial Nova Cond" panose="020B0506020202020204" pitchFamily="34" charset="0"/>
              </a:rPr>
              <a:t>STRESS VS REGRESSION TESTING </a:t>
            </a:r>
            <a:endParaRPr lang="el-GR" sz="5400" b="1" dirty="0">
              <a:latin typeface="Arial Nova Cond" panose="020B0506020202020204" pitchFamily="34" charset="0"/>
            </a:endParaRPr>
          </a:p>
        </p:txBody>
      </p:sp>
      <p:sp>
        <p:nvSpPr>
          <p:cNvPr id="3" name="Τίτλος 1">
            <a:extLst>
              <a:ext uri="{FF2B5EF4-FFF2-40B4-BE49-F238E27FC236}">
                <a16:creationId xmlns:a16="http://schemas.microsoft.com/office/drawing/2014/main" id="{40BFB641-61B0-F8AF-0E8D-5C86C6CC2686}"/>
              </a:ext>
            </a:extLst>
          </p:cNvPr>
          <p:cNvSpPr txBox="1">
            <a:spLocks/>
          </p:cNvSpPr>
          <p:nvPr/>
        </p:nvSpPr>
        <p:spPr>
          <a:xfrm>
            <a:off x="1307690" y="3205316"/>
            <a:ext cx="9576619" cy="126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 Nova Cond" panose="020B0506020202020204" pitchFamily="34" charset="0"/>
              </a:rPr>
              <a:t>Presenting and comparing different aspects of software testing </a:t>
            </a:r>
            <a:endParaRPr lang="el-GR" sz="2400" dirty="0">
              <a:latin typeface="Arial Nova Cond" panose="020B0506020202020204" pitchFamily="34" charset="0"/>
            </a:endParaRP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3AACA0D-E2F9-0245-3015-378FB8C1ACA3}"/>
              </a:ext>
            </a:extLst>
          </p:cNvPr>
          <p:cNvSpPr txBox="1">
            <a:spLocks/>
          </p:cNvSpPr>
          <p:nvPr/>
        </p:nvSpPr>
        <p:spPr>
          <a:xfrm>
            <a:off x="137652" y="5348748"/>
            <a:ext cx="9576619" cy="126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latin typeface="Arial Nova Cond" panose="020B0506020202020204" pitchFamily="34" charset="0"/>
              </a:rPr>
              <a:t>A presentation by </a:t>
            </a:r>
            <a:r>
              <a:rPr lang="en-GB" sz="2800" dirty="0" err="1">
                <a:latin typeface="Arial Nova Cond" panose="020B0506020202020204" pitchFamily="34" charset="0"/>
              </a:rPr>
              <a:t>Fotis</a:t>
            </a:r>
            <a:r>
              <a:rPr lang="en-GB" sz="2800" dirty="0">
                <a:latin typeface="Arial Nova Cond" panose="020B0506020202020204" pitchFamily="34" charset="0"/>
              </a:rPr>
              <a:t> Farmakis</a:t>
            </a:r>
            <a:endParaRPr lang="el-GR" sz="28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6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1">
            <a:extLst>
              <a:ext uri="{FF2B5EF4-FFF2-40B4-BE49-F238E27FC236}">
                <a16:creationId xmlns:a16="http://schemas.microsoft.com/office/drawing/2014/main" id="{40BFB641-61B0-F8AF-0E8D-5C86C6CC2686}"/>
              </a:ext>
            </a:extLst>
          </p:cNvPr>
          <p:cNvSpPr txBox="1">
            <a:spLocks/>
          </p:cNvSpPr>
          <p:nvPr/>
        </p:nvSpPr>
        <p:spPr>
          <a:xfrm>
            <a:off x="1091381" y="757085"/>
            <a:ext cx="9576619" cy="3254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GB" sz="3600" dirty="0">
                <a:latin typeface="Arial Nova Cond" panose="020B0506020202020204" pitchFamily="34" charset="0"/>
              </a:rPr>
              <a:t>Thank you for your time.</a:t>
            </a:r>
          </a:p>
          <a:p>
            <a:pPr marL="0" indent="0" algn="ctr">
              <a:buNone/>
            </a:pPr>
            <a:endParaRPr lang="en-GB" sz="3600" dirty="0">
              <a:latin typeface="Arial Nova Cond" panose="020B0506020202020204" pitchFamily="34" charset="0"/>
            </a:endParaRPr>
          </a:p>
          <a:p>
            <a:pPr marL="0" indent="0" algn="ctr">
              <a:buNone/>
            </a:pPr>
            <a:endParaRPr lang="en-GB" sz="3600" dirty="0">
              <a:latin typeface="Arial Nova Cond" panose="020B0506020202020204" pitchFamily="34" charset="0"/>
            </a:endParaRPr>
          </a:p>
          <a:p>
            <a:pPr marL="0" indent="0" algn="ctr">
              <a:buNone/>
            </a:pPr>
            <a:r>
              <a:rPr lang="en-GB" sz="3600" dirty="0">
                <a:latin typeface="Arial Nova Cond" panose="020B0506020202020204" pitchFamily="34" charset="0"/>
              </a:rPr>
              <a:t>Any questions?</a:t>
            </a:r>
            <a:endParaRPr lang="el-GR" sz="3600" dirty="0">
              <a:latin typeface="Arial Nova Cond" panose="020B0506020202020204" pitchFamily="34" charset="0"/>
            </a:endParaRP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24F2305A-6DA6-925D-EFDB-7ADFCE08E8DD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Θέση αριθμού διαφάνειας 4">
            <a:extLst>
              <a:ext uri="{FF2B5EF4-FFF2-40B4-BE49-F238E27FC236}">
                <a16:creationId xmlns:a16="http://schemas.microsoft.com/office/drawing/2014/main" id="{7A53AB81-CF52-F04C-6AE6-4A7A6923BE59}"/>
              </a:ext>
            </a:extLst>
          </p:cNvPr>
          <p:cNvSpPr txBox="1">
            <a:spLocks/>
          </p:cNvSpPr>
          <p:nvPr/>
        </p:nvSpPr>
        <p:spPr>
          <a:xfrm>
            <a:off x="11375922" y="6266655"/>
            <a:ext cx="410497" cy="365125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  <a:latin typeface="Arial Nova Cond" panose="020B0506020202020204" pitchFamily="34" charset="0"/>
              </a:rPr>
              <a:t>8</a:t>
            </a:r>
            <a:endParaRPr lang="el-GR" sz="2000" dirty="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6" name="Θέση υποσέλιδου 3">
            <a:extLst>
              <a:ext uri="{FF2B5EF4-FFF2-40B4-BE49-F238E27FC236}">
                <a16:creationId xmlns:a16="http://schemas.microsoft.com/office/drawing/2014/main" id="{06D89867-563B-4DE5-B682-A39316DFF8F7}"/>
              </a:ext>
            </a:extLst>
          </p:cNvPr>
          <p:cNvSpPr txBox="1">
            <a:spLocks/>
          </p:cNvSpPr>
          <p:nvPr/>
        </p:nvSpPr>
        <p:spPr>
          <a:xfrm>
            <a:off x="2979174" y="6126086"/>
            <a:ext cx="6233652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tx1"/>
                </a:solidFill>
                <a:latin typeface="Arial Nova Cond" panose="020B0506020202020204" pitchFamily="34" charset="0"/>
              </a:rPr>
              <a:t>STRESS VS REGRESSION TESTING</a:t>
            </a:r>
            <a:endParaRPr lang="el-GR" sz="1700" dirty="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47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BD69C519-744F-2B18-4803-C77B8CCC6218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ADF4031-3AE2-C001-C398-3631B1FF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09432"/>
            <a:ext cx="7729728" cy="4230595"/>
          </a:xfrm>
        </p:spPr>
        <p:txBody>
          <a:bodyPr/>
          <a:lstStyle/>
          <a:p>
            <a:endParaRPr lang="en-GB" dirty="0">
              <a:latin typeface="Arial Nova Cond" panose="020B0506020202020204" pitchFamily="34" charset="0"/>
            </a:endParaRPr>
          </a:p>
          <a:p>
            <a:r>
              <a:rPr lang="en-GB" sz="2700" dirty="0">
                <a:latin typeface="Arial Nova Cond" panose="020B0506020202020204" pitchFamily="34" charset="0"/>
              </a:rPr>
              <a:t>Push system beyond normal operating conditions</a:t>
            </a:r>
          </a:p>
          <a:p>
            <a:endParaRPr lang="en-GB" sz="2700" dirty="0">
              <a:latin typeface="Arial Nova Cond" panose="020B0506020202020204" pitchFamily="34" charset="0"/>
            </a:endParaRPr>
          </a:p>
          <a:p>
            <a:r>
              <a:rPr lang="en-GB" sz="2700" dirty="0">
                <a:latin typeface="Arial Nova Cond" panose="020B0506020202020204" pitchFamily="34" charset="0"/>
              </a:rPr>
              <a:t>Observe system’s performance under pressure</a:t>
            </a:r>
          </a:p>
          <a:p>
            <a:endParaRPr lang="en-GB" sz="2700" dirty="0">
              <a:latin typeface="Arial Nova Cond" panose="020B0506020202020204" pitchFamily="34" charset="0"/>
            </a:endParaRPr>
          </a:p>
          <a:p>
            <a:r>
              <a:rPr lang="en-GB" sz="2700" dirty="0">
                <a:latin typeface="Arial Nova Cond" panose="020B0506020202020204" pitchFamily="34" charset="0"/>
              </a:rPr>
              <a:t>Useful in finding out</a:t>
            </a:r>
            <a:r>
              <a:rPr lang="el-GR" sz="2700" dirty="0">
                <a:latin typeface="Arial Nova Cond" panose="020B0506020202020204" pitchFamily="34" charset="0"/>
              </a:rPr>
              <a:t> </a:t>
            </a:r>
            <a:r>
              <a:rPr lang="en-GB" sz="2700" dirty="0">
                <a:latin typeface="Arial Nova Cond" panose="020B0506020202020204" pitchFamily="34" charset="0"/>
              </a:rPr>
              <a:t>effectiveness under heavy load and availability when under DDoS attack</a:t>
            </a:r>
          </a:p>
          <a:p>
            <a:endParaRPr lang="en-GB" dirty="0">
              <a:latin typeface="Arial Nova Cond" panose="020B0506020202020204" pitchFamily="34" charset="0"/>
            </a:endParaRPr>
          </a:p>
          <a:p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26A723-89DE-472D-F806-CABC3CED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9174" y="6126086"/>
            <a:ext cx="6233652" cy="544512"/>
          </a:xfrm>
        </p:spPr>
        <p:txBody>
          <a:bodyPr/>
          <a:lstStyle/>
          <a:p>
            <a:pPr algn="ctr"/>
            <a:r>
              <a:rPr lang="en-GB" sz="1700" dirty="0">
                <a:solidFill>
                  <a:schemeClr val="bg1"/>
                </a:solidFill>
                <a:latin typeface="Arial Nova Cond" panose="020B0506020202020204" pitchFamily="34" charset="0"/>
              </a:rPr>
              <a:t>STRESS VS REGRESSION TESTING</a:t>
            </a:r>
            <a:endParaRPr lang="el-GR" sz="17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7B567B9-5900-0B61-F0B3-0BDFE98C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922" y="6266655"/>
            <a:ext cx="410497" cy="365125"/>
          </a:xfrm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1</a:t>
            </a:r>
            <a:endParaRPr lang="el-GR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B9763748-4498-9200-E32E-DF8B6562B56C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6"/>
            <a:ext cx="10515600" cy="9569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 Nova Cond" panose="020B0506020202020204" pitchFamily="34" charset="0"/>
              </a:rPr>
              <a:t>Stress testing</a:t>
            </a:r>
            <a:endParaRPr lang="el-GR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6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8F40762-B391-0C52-FB8C-C1A9FBAD7CE8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3010427-87E5-2ACE-DA6D-69D4507A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09432"/>
            <a:ext cx="7729728" cy="4429252"/>
          </a:xfrm>
        </p:spPr>
        <p:txBody>
          <a:bodyPr>
            <a:noAutofit/>
          </a:bodyPr>
          <a:lstStyle/>
          <a:p>
            <a:r>
              <a:rPr lang="en-GB" sz="2500" dirty="0">
                <a:latin typeface="Arial Nova Cond" panose="020B0506020202020204" pitchFamily="34" charset="0"/>
              </a:rPr>
              <a:t>Running back previous tests for old bugs after every change of code</a:t>
            </a:r>
          </a:p>
          <a:p>
            <a:endParaRPr lang="en-GB" sz="2500" dirty="0">
              <a:latin typeface="Arial Nova Cond" panose="020B0506020202020204" pitchFamily="34" charset="0"/>
            </a:endParaRPr>
          </a:p>
          <a:p>
            <a:r>
              <a:rPr lang="en-GB" sz="2500" dirty="0">
                <a:latin typeface="Arial Nova Cond" panose="020B0506020202020204" pitchFamily="34" charset="0"/>
              </a:rPr>
              <a:t>Reduced risk of unexpected crashes </a:t>
            </a:r>
          </a:p>
          <a:p>
            <a:endParaRPr lang="en-GB" sz="2500" dirty="0">
              <a:latin typeface="Arial Nova Cond" panose="020B0506020202020204" pitchFamily="34" charset="0"/>
            </a:endParaRPr>
          </a:p>
          <a:p>
            <a:r>
              <a:rPr lang="en-GB" sz="2500" dirty="0">
                <a:latin typeface="Arial Nova Cond" panose="020B0506020202020204" pitchFamily="34" charset="0"/>
              </a:rPr>
              <a:t>Time-consuming without automation</a:t>
            </a:r>
          </a:p>
          <a:p>
            <a:endParaRPr lang="en-GB" sz="2500" dirty="0">
              <a:latin typeface="Arial Nova Cond" panose="020B0506020202020204" pitchFamily="34" charset="0"/>
            </a:endParaRPr>
          </a:p>
          <a:p>
            <a:r>
              <a:rPr lang="en-GB" sz="2500" dirty="0">
                <a:latin typeface="Arial Nova Cond" panose="020B0506020202020204" pitchFamily="34" charset="0"/>
              </a:rPr>
              <a:t>Several techniques: Retest everything, partial testing, prioritization</a:t>
            </a:r>
            <a:endParaRPr lang="el-GR" sz="2500" dirty="0">
              <a:latin typeface="Arial Nova Cond" panose="020B0506020202020204" pitchFamily="34" charset="0"/>
            </a:endParaRPr>
          </a:p>
        </p:txBody>
      </p:sp>
      <p:sp>
        <p:nvSpPr>
          <p:cNvPr id="4" name="Θέση αριθμού διαφάνειας 4">
            <a:extLst>
              <a:ext uri="{FF2B5EF4-FFF2-40B4-BE49-F238E27FC236}">
                <a16:creationId xmlns:a16="http://schemas.microsoft.com/office/drawing/2014/main" id="{56A394F0-1381-FAF0-B7D4-3671C8BBD9D2}"/>
              </a:ext>
            </a:extLst>
          </p:cNvPr>
          <p:cNvSpPr txBox="1">
            <a:spLocks/>
          </p:cNvSpPr>
          <p:nvPr/>
        </p:nvSpPr>
        <p:spPr>
          <a:xfrm>
            <a:off x="11375922" y="6266655"/>
            <a:ext cx="410497" cy="365125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2</a:t>
            </a:r>
            <a:endParaRPr lang="el-GR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6" name="Θέση υποσέλιδου 3">
            <a:extLst>
              <a:ext uri="{FF2B5EF4-FFF2-40B4-BE49-F238E27FC236}">
                <a16:creationId xmlns:a16="http://schemas.microsoft.com/office/drawing/2014/main" id="{8EDC96F7-3B0B-5F4A-8F00-DDCC0BF756F9}"/>
              </a:ext>
            </a:extLst>
          </p:cNvPr>
          <p:cNvSpPr txBox="1">
            <a:spLocks/>
          </p:cNvSpPr>
          <p:nvPr/>
        </p:nvSpPr>
        <p:spPr>
          <a:xfrm>
            <a:off x="2979174" y="6126086"/>
            <a:ext cx="6233652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bg1"/>
                </a:solidFill>
                <a:latin typeface="Arial Nova Cond" panose="020B0506020202020204" pitchFamily="34" charset="0"/>
              </a:rPr>
              <a:t>STRESS VS REGRESSION TESTING</a:t>
            </a:r>
            <a:endParaRPr lang="el-GR" sz="17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9" name="Τίτλος 1">
            <a:extLst>
              <a:ext uri="{FF2B5EF4-FFF2-40B4-BE49-F238E27FC236}">
                <a16:creationId xmlns:a16="http://schemas.microsoft.com/office/drawing/2014/main" id="{AF00D67A-FC0C-C760-0C31-12A38649924B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6"/>
            <a:ext cx="10515600" cy="9569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 Nova Cond" panose="020B0506020202020204" pitchFamily="34" charset="0"/>
              </a:rPr>
              <a:t>REGRESSION testing</a:t>
            </a:r>
            <a:endParaRPr lang="el-GR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3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022BB98-8C34-AC1B-CC0F-6E004412C64F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2901052-0B46-B144-8019-109B0D68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8219" cy="1325563"/>
          </a:xfrm>
        </p:spPr>
        <p:txBody>
          <a:bodyPr/>
          <a:lstStyle/>
          <a:p>
            <a:pPr algn="just"/>
            <a:r>
              <a:rPr lang="en-GB" dirty="0">
                <a:latin typeface="Arial Nova Cond" panose="020B0506020202020204" pitchFamily="34" charset="0"/>
              </a:rPr>
              <a:t>      Stress Testing         vs         regression testing</a:t>
            </a:r>
            <a:endParaRPr lang="el-GR" dirty="0">
              <a:latin typeface="Arial Nova Cond" panose="020B0506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394549-1FC2-6466-C361-23CB4F5D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53266"/>
            <a:ext cx="5105400" cy="3985417"/>
          </a:xfrm>
        </p:spPr>
        <p:txBody>
          <a:bodyPr>
            <a:noAutofit/>
          </a:bodyPr>
          <a:lstStyle/>
          <a:p>
            <a:r>
              <a:rPr lang="en-GB" sz="2700" dirty="0">
                <a:latin typeface="Arial Nova Cond" panose="020B0506020202020204" pitchFamily="34" charset="0"/>
              </a:rPr>
              <a:t>Ensure system works as expected after a new change in the system</a:t>
            </a:r>
          </a:p>
          <a:p>
            <a:endParaRPr lang="en-GB" sz="3200" dirty="0">
              <a:latin typeface="Arial Nova Cond" panose="020B0506020202020204" pitchFamily="34" charset="0"/>
            </a:endParaRPr>
          </a:p>
          <a:p>
            <a:r>
              <a:rPr lang="en-GB" sz="2700" dirty="0">
                <a:latin typeface="Arial Nova Cond" panose="020B0506020202020204" pitchFamily="34" charset="0"/>
              </a:rPr>
              <a:t>Functionality, quality</a:t>
            </a:r>
          </a:p>
          <a:p>
            <a:endParaRPr lang="en-GB" sz="2000" dirty="0">
              <a:latin typeface="Arial Nova Cond" panose="020B0506020202020204" pitchFamily="34" charset="0"/>
            </a:endParaRPr>
          </a:p>
          <a:p>
            <a:r>
              <a:rPr lang="en-GB" sz="2700" dirty="0">
                <a:latin typeface="Arial Nova Cond" panose="020B0506020202020204" pitchFamily="34" charset="0"/>
              </a:rPr>
              <a:t>Important after every bug fix or code change in general</a:t>
            </a:r>
            <a:endParaRPr lang="el-GR" sz="2700" dirty="0">
              <a:latin typeface="Arial Nova Cond" panose="020B0506020202020204" pitchFamily="34" charset="0"/>
            </a:endParaRPr>
          </a:p>
        </p:txBody>
      </p:sp>
      <p:sp>
        <p:nvSpPr>
          <p:cNvPr id="7" name="Θέση αριθμού διαφάνειας 4">
            <a:extLst>
              <a:ext uri="{FF2B5EF4-FFF2-40B4-BE49-F238E27FC236}">
                <a16:creationId xmlns:a16="http://schemas.microsoft.com/office/drawing/2014/main" id="{B984E37D-9DD0-A85E-23FB-EBB95BD1EB1F}"/>
              </a:ext>
            </a:extLst>
          </p:cNvPr>
          <p:cNvSpPr txBox="1">
            <a:spLocks/>
          </p:cNvSpPr>
          <p:nvPr/>
        </p:nvSpPr>
        <p:spPr>
          <a:xfrm>
            <a:off x="11375922" y="6266655"/>
            <a:ext cx="410497" cy="365125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3</a:t>
            </a:r>
            <a:endParaRPr lang="el-GR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1" name="Θέση υποσέλιδου 3">
            <a:extLst>
              <a:ext uri="{FF2B5EF4-FFF2-40B4-BE49-F238E27FC236}">
                <a16:creationId xmlns:a16="http://schemas.microsoft.com/office/drawing/2014/main" id="{896BF7DA-792D-BE63-51F5-D8D3AA52980A}"/>
              </a:ext>
            </a:extLst>
          </p:cNvPr>
          <p:cNvSpPr txBox="1">
            <a:spLocks/>
          </p:cNvSpPr>
          <p:nvPr/>
        </p:nvSpPr>
        <p:spPr>
          <a:xfrm>
            <a:off x="2979174" y="6126086"/>
            <a:ext cx="6233652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bg1"/>
                </a:solidFill>
                <a:latin typeface="Arial Nova Cond" panose="020B0506020202020204" pitchFamily="34" charset="0"/>
              </a:rPr>
              <a:t>STRESS VS REGRESSION TESTING</a:t>
            </a:r>
            <a:endParaRPr lang="el-GR" sz="17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3" name="Θέση περιεχομένου 2">
            <a:extLst>
              <a:ext uri="{FF2B5EF4-FFF2-40B4-BE49-F238E27FC236}">
                <a16:creationId xmlns:a16="http://schemas.microsoft.com/office/drawing/2014/main" id="{712F6A1E-AB9A-534E-D8D4-53E9A7DDAD55}"/>
              </a:ext>
            </a:extLst>
          </p:cNvPr>
          <p:cNvSpPr txBox="1">
            <a:spLocks/>
          </p:cNvSpPr>
          <p:nvPr/>
        </p:nvSpPr>
        <p:spPr>
          <a:xfrm>
            <a:off x="1143000" y="2061127"/>
            <a:ext cx="5105400" cy="3802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dirty="0">
                <a:latin typeface="Arial Nova Cond" panose="020B0506020202020204" pitchFamily="34" charset="0"/>
              </a:rPr>
              <a:t>Test performance while in overwhelming conditions</a:t>
            </a:r>
          </a:p>
          <a:p>
            <a:endParaRPr lang="en-GB" sz="2500" dirty="0">
              <a:latin typeface="Arial Nova Cond" panose="020B0506020202020204" pitchFamily="34" charset="0"/>
            </a:endParaRPr>
          </a:p>
          <a:p>
            <a:r>
              <a:rPr lang="en-GB" sz="2700" dirty="0">
                <a:latin typeface="Arial Nova Cond" panose="020B0506020202020204" pitchFamily="34" charset="0"/>
              </a:rPr>
              <a:t>Robustness, availability</a:t>
            </a:r>
          </a:p>
          <a:p>
            <a:endParaRPr lang="en-GB" sz="2000" dirty="0">
              <a:latin typeface="Arial Nova Cond" panose="020B0506020202020204" pitchFamily="34" charset="0"/>
            </a:endParaRPr>
          </a:p>
          <a:p>
            <a:r>
              <a:rPr lang="en-GB" sz="2700" dirty="0">
                <a:latin typeface="Arial Nova Cond" panose="020B0506020202020204" pitchFamily="34" charset="0"/>
              </a:rPr>
              <a:t>Important before launching a product that will attract a lot of traffic</a:t>
            </a:r>
            <a:endParaRPr lang="el-GR" sz="27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9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091DB9-B2D5-C9D0-3DF9-F8D5BEC1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904"/>
          </a:xfrm>
        </p:spPr>
        <p:txBody>
          <a:bodyPr/>
          <a:lstStyle/>
          <a:p>
            <a:pPr algn="ctr"/>
            <a:r>
              <a:rPr lang="en-GB" dirty="0">
                <a:latin typeface="Arial Nova Cond" panose="020B0506020202020204" pitchFamily="34" charset="0"/>
              </a:rPr>
              <a:t>Stress testing: LoadRunner Professional </a:t>
            </a:r>
            <a:endParaRPr lang="el-GR" dirty="0">
              <a:latin typeface="Arial Nova Cond" panose="020B0506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B252B96-95F1-2821-2045-8709DFFA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23"/>
            <a:ext cx="10515600" cy="77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700" dirty="0">
                <a:latin typeface="Arial Nova Cond" panose="020B0506020202020204" pitchFamily="34" charset="0"/>
              </a:rPr>
              <a:t>Run tests from multiple scripts that emulate the behaviour of real users. </a:t>
            </a:r>
            <a:endParaRPr lang="en-GB" sz="2700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61FC1876-8573-84C0-9CF9-1A92EF8AA779}"/>
              </a:ext>
            </a:extLst>
          </p:cNvPr>
          <p:cNvSpPr txBox="1">
            <a:spLocks/>
          </p:cNvSpPr>
          <p:nvPr/>
        </p:nvSpPr>
        <p:spPr>
          <a:xfrm>
            <a:off x="990600" y="2182760"/>
            <a:ext cx="3325761" cy="37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 err="1">
                <a:latin typeface="Arial Nova Cond" panose="020B0506020202020204" pitchFamily="34" charset="0"/>
              </a:rPr>
              <a:t>VuGen</a:t>
            </a:r>
            <a:endParaRPr lang="en-GB" b="1" dirty="0">
              <a:latin typeface="Arial Nova Cond" panose="020B0506020202020204" pitchFamily="34" charset="0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Virtual User Generator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GB" dirty="0">
              <a:latin typeface="Arial Nova Cond" panose="020B0506020202020204" pitchFamily="34" charset="0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Simulate users navigating an application accurately </a:t>
            </a:r>
          </a:p>
          <a:p>
            <a:pPr algn="just"/>
            <a:endParaRPr lang="en-GB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5BB2E20C-548B-65C8-D48D-F31A0DA3E6E8}"/>
              </a:ext>
            </a:extLst>
          </p:cNvPr>
          <p:cNvSpPr txBox="1">
            <a:spLocks/>
          </p:cNvSpPr>
          <p:nvPr/>
        </p:nvSpPr>
        <p:spPr>
          <a:xfrm>
            <a:off x="4468761" y="2182762"/>
            <a:ext cx="3325761" cy="37559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latin typeface="Arial Nova Cond" panose="020B0506020202020204" pitchFamily="34" charset="0"/>
              </a:rPr>
              <a:t>Controller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Control LRP scenarios and level of stress on the system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GB" dirty="0">
              <a:latin typeface="Arial Nova Cond" panose="020B0506020202020204" pitchFamily="34" charset="0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GUI for monitoring system performance</a:t>
            </a: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85A1E452-04C4-90F3-25FF-079A4D4DEBB9}"/>
              </a:ext>
            </a:extLst>
          </p:cNvPr>
          <p:cNvSpPr txBox="1">
            <a:spLocks/>
          </p:cNvSpPr>
          <p:nvPr/>
        </p:nvSpPr>
        <p:spPr>
          <a:xfrm>
            <a:off x="7946922" y="2182762"/>
            <a:ext cx="3254478" cy="3490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latin typeface="Arial Nova Cond" panose="020B0506020202020204" pitchFamily="34" charset="0"/>
              </a:rPr>
              <a:t>Analysis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Collect and display data from performance tests run by Controller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GB" dirty="0">
              <a:latin typeface="Arial Nova Cond" panose="020B0506020202020204" pitchFamily="34" charset="0"/>
            </a:endParaRPr>
          </a:p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Pinpoint errors in workload handling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DC97691-1F93-3169-956C-DD8DAB0D6807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Θέση αριθμού διαφάνειας 4">
            <a:extLst>
              <a:ext uri="{FF2B5EF4-FFF2-40B4-BE49-F238E27FC236}">
                <a16:creationId xmlns:a16="http://schemas.microsoft.com/office/drawing/2014/main" id="{6BC6BC20-1F12-F493-B2B4-B14F501C6F37}"/>
              </a:ext>
            </a:extLst>
          </p:cNvPr>
          <p:cNvSpPr txBox="1">
            <a:spLocks/>
          </p:cNvSpPr>
          <p:nvPr/>
        </p:nvSpPr>
        <p:spPr>
          <a:xfrm>
            <a:off x="11375922" y="6266655"/>
            <a:ext cx="410497" cy="365125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4</a:t>
            </a:r>
            <a:endParaRPr lang="el-GR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3" name="Θέση υποσέλιδου 3">
            <a:extLst>
              <a:ext uri="{FF2B5EF4-FFF2-40B4-BE49-F238E27FC236}">
                <a16:creationId xmlns:a16="http://schemas.microsoft.com/office/drawing/2014/main" id="{60CD7931-F176-8E0E-F223-0695044B0F6F}"/>
              </a:ext>
            </a:extLst>
          </p:cNvPr>
          <p:cNvSpPr txBox="1">
            <a:spLocks/>
          </p:cNvSpPr>
          <p:nvPr/>
        </p:nvSpPr>
        <p:spPr>
          <a:xfrm>
            <a:off x="2979174" y="6126086"/>
            <a:ext cx="6233652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bg1"/>
                </a:solidFill>
                <a:latin typeface="Arial Nova Cond" panose="020B0506020202020204" pitchFamily="34" charset="0"/>
              </a:rPr>
              <a:t>STRESS VS REGRESSION TESTING</a:t>
            </a:r>
            <a:endParaRPr lang="el-GR" sz="17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234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36AB2AE-D216-DAD9-FAD2-D4AC1EA8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565"/>
            <a:ext cx="10515599" cy="5745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900" dirty="0">
                <a:latin typeface="Arial Nova Cond" panose="020B0506020202020204" pitchFamily="34" charset="0"/>
              </a:rPr>
              <a:t>Achieve automation and many choices for integration for running functional tests.</a:t>
            </a:r>
          </a:p>
          <a:p>
            <a:pPr marL="0" indent="0">
              <a:buNone/>
            </a:pPr>
            <a:endParaRPr lang="en-GB" sz="2600" dirty="0">
              <a:latin typeface="Arial Nova Cond" panose="020B0506020202020204" pitchFamily="34" charset="0"/>
            </a:endParaRPr>
          </a:p>
          <a:p>
            <a:endParaRPr lang="en-GB" dirty="0">
              <a:latin typeface="Arial Nova Cond" panose="020B0506020202020204" pitchFamily="34" charset="0"/>
            </a:endParaRPr>
          </a:p>
          <a:p>
            <a:endParaRPr lang="en-GB" dirty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 Nova Cond" panose="020B0506020202020204" pitchFamily="34" charset="0"/>
            </a:endParaRPr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7A1037E7-9726-29A1-FDAB-D66A3C7AB245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6"/>
            <a:ext cx="10515600" cy="9569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Arial Nova Cond" panose="020B0506020202020204" pitchFamily="34" charset="0"/>
            </a:endParaRPr>
          </a:p>
          <a:p>
            <a:r>
              <a:rPr lang="en-GB" dirty="0">
                <a:latin typeface="Arial Nova Cond" panose="020B0506020202020204" pitchFamily="34" charset="0"/>
              </a:rPr>
              <a:t>Regression Testing: UFT-One</a:t>
            </a:r>
            <a:endParaRPr lang="el-GR" dirty="0">
              <a:latin typeface="Arial Nova Cond" panose="020B0506020202020204" pitchFamily="34" charset="0"/>
            </a:endParaRPr>
          </a:p>
          <a:p>
            <a:endParaRPr lang="el-GR" dirty="0">
              <a:latin typeface="Arial Nova Cond" panose="020B0506020202020204" pitchFamily="34" charset="0"/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E1A37C2-26D1-D8A3-0767-C082F3A48559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6" name="Θέση αριθμού διαφάνειας 4">
            <a:extLst>
              <a:ext uri="{FF2B5EF4-FFF2-40B4-BE49-F238E27FC236}">
                <a16:creationId xmlns:a16="http://schemas.microsoft.com/office/drawing/2014/main" id="{36E8C756-FC01-BDD0-61F4-BD75DABE4561}"/>
              </a:ext>
            </a:extLst>
          </p:cNvPr>
          <p:cNvSpPr txBox="1">
            <a:spLocks/>
          </p:cNvSpPr>
          <p:nvPr/>
        </p:nvSpPr>
        <p:spPr>
          <a:xfrm>
            <a:off x="11375922" y="6266655"/>
            <a:ext cx="410497" cy="365125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5</a:t>
            </a:r>
            <a:endParaRPr lang="el-GR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9" name="Θέση υποσέλιδου 3">
            <a:extLst>
              <a:ext uri="{FF2B5EF4-FFF2-40B4-BE49-F238E27FC236}">
                <a16:creationId xmlns:a16="http://schemas.microsoft.com/office/drawing/2014/main" id="{EF12F49B-AB9D-666A-CDFA-9046E4DB4502}"/>
              </a:ext>
            </a:extLst>
          </p:cNvPr>
          <p:cNvSpPr txBox="1">
            <a:spLocks/>
          </p:cNvSpPr>
          <p:nvPr/>
        </p:nvSpPr>
        <p:spPr>
          <a:xfrm>
            <a:off x="2979174" y="6126086"/>
            <a:ext cx="6233652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bg1"/>
                </a:solidFill>
                <a:latin typeface="Arial Nova Cond" panose="020B0506020202020204" pitchFamily="34" charset="0"/>
              </a:rPr>
              <a:t>STRESS VS REGRESSION TESTING</a:t>
            </a:r>
            <a:endParaRPr lang="el-GR" sz="17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326B48E3-F209-9D0C-6777-AA79CC168A6E}"/>
              </a:ext>
            </a:extLst>
          </p:cNvPr>
          <p:cNvSpPr txBox="1">
            <a:spLocks/>
          </p:cNvSpPr>
          <p:nvPr/>
        </p:nvSpPr>
        <p:spPr>
          <a:xfrm>
            <a:off x="990600" y="2182760"/>
            <a:ext cx="3325761" cy="37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>
                <a:latin typeface="Arial Nova Cond" panose="020B0506020202020204" pitchFamily="34" charset="0"/>
              </a:rPr>
              <a:t>GUI Testing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Test GUI functionality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GB" dirty="0">
              <a:latin typeface="Arial Nova Cond" panose="020B0506020202020204" pitchFamily="34" charset="0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Automate using keyword-driven methods</a:t>
            </a:r>
          </a:p>
          <a:p>
            <a:pPr algn="just"/>
            <a:endParaRPr lang="en-GB" dirty="0"/>
          </a:p>
        </p:txBody>
      </p:sp>
      <p:sp>
        <p:nvSpPr>
          <p:cNvPr id="11" name="Θέση περιεχομένου 2">
            <a:extLst>
              <a:ext uri="{FF2B5EF4-FFF2-40B4-BE49-F238E27FC236}">
                <a16:creationId xmlns:a16="http://schemas.microsoft.com/office/drawing/2014/main" id="{E3AF3838-EB05-9052-0BE6-9A6BAF6A96A1}"/>
              </a:ext>
            </a:extLst>
          </p:cNvPr>
          <p:cNvSpPr txBox="1">
            <a:spLocks/>
          </p:cNvSpPr>
          <p:nvPr/>
        </p:nvSpPr>
        <p:spPr>
          <a:xfrm>
            <a:off x="4433118" y="2182760"/>
            <a:ext cx="3325761" cy="37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>
                <a:latin typeface="Arial Nova Cond" panose="020B0506020202020204" pitchFamily="34" charset="0"/>
              </a:rPr>
              <a:t>API Testing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Program tests for GUI-less systems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GB" dirty="0">
              <a:latin typeface="Arial Nova Cond" panose="020B0506020202020204" pitchFamily="34" charset="0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Check for backend issues </a:t>
            </a:r>
          </a:p>
          <a:p>
            <a:pPr algn="just"/>
            <a:endParaRPr lang="en-GB" dirty="0"/>
          </a:p>
        </p:txBody>
      </p:sp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698E5DDC-65E2-92B2-342C-0124CA629BED}"/>
              </a:ext>
            </a:extLst>
          </p:cNvPr>
          <p:cNvSpPr txBox="1">
            <a:spLocks/>
          </p:cNvSpPr>
          <p:nvPr/>
        </p:nvSpPr>
        <p:spPr>
          <a:xfrm>
            <a:off x="8028038" y="2163097"/>
            <a:ext cx="3325761" cy="37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>
                <a:latin typeface="Arial Nova Cond" panose="020B0506020202020204" pitchFamily="34" charset="0"/>
              </a:rPr>
              <a:t>Integrations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UFT-One tests as part of CI cycles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GB" dirty="0">
              <a:latin typeface="Arial Nova Cond" panose="020B0506020202020204" pitchFamily="34" charset="0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dirty="0">
                <a:latin typeface="Arial Nova Cond" panose="020B0506020202020204" pitchFamily="34" charset="0"/>
              </a:rPr>
              <a:t>Use integrations for desktop, web and mobile testing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47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1A1A829-6924-37FF-5C2F-E595F78B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485"/>
            <a:ext cx="5257800" cy="39177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2800" dirty="0">
                <a:latin typeface="Arial Nova Cond" panose="020B0506020202020204" pitchFamily="34" charset="0"/>
              </a:rPr>
              <a:t>LPR</a:t>
            </a:r>
          </a:p>
          <a:p>
            <a:pPr marL="0" indent="0" algn="ctr">
              <a:buNone/>
            </a:pPr>
            <a:endParaRPr lang="en-GB" sz="2800" dirty="0">
              <a:latin typeface="Arial Nova Cond" panose="020B0506020202020204" pitchFamily="34" charset="0"/>
            </a:endParaRPr>
          </a:p>
          <a:p>
            <a:r>
              <a:rPr lang="en-GB" sz="2800" dirty="0">
                <a:latin typeface="Arial Nova Cond" panose="020B0506020202020204" pitchFamily="34" charset="0"/>
              </a:rPr>
              <a:t>Simulated load used to test performance under stress</a:t>
            </a:r>
          </a:p>
          <a:p>
            <a:endParaRPr lang="en-GB" sz="2800" dirty="0">
              <a:latin typeface="Arial Nova Cond" panose="020B0506020202020204" pitchFamily="34" charset="0"/>
            </a:endParaRPr>
          </a:p>
          <a:p>
            <a:r>
              <a:rPr lang="en-GB" sz="2800" dirty="0">
                <a:latin typeface="Arial Nova Cond" panose="020B0506020202020204" pitchFamily="34" charset="0"/>
              </a:rPr>
              <a:t>Goal: Best performance possible and scalability</a:t>
            </a:r>
          </a:p>
          <a:p>
            <a:endParaRPr lang="en-GB" sz="2800" dirty="0">
              <a:latin typeface="Arial Nova Cond" panose="020B0506020202020204" pitchFamily="34" charset="0"/>
            </a:endParaRPr>
          </a:p>
          <a:p>
            <a:r>
              <a:rPr lang="en-GB" sz="2800" dirty="0">
                <a:latin typeface="Arial Nova Cond" panose="020B0506020202020204" pitchFamily="34" charset="0"/>
              </a:rPr>
              <a:t>Useful in simulating high traffic scenarios and monitoring the system’s response</a:t>
            </a:r>
          </a:p>
          <a:p>
            <a:endParaRPr lang="el-GR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E9B84B0C-8FC7-870D-0DAA-4CE2C24B4A10}"/>
              </a:ext>
            </a:extLst>
          </p:cNvPr>
          <p:cNvSpPr txBox="1">
            <a:spLocks/>
          </p:cNvSpPr>
          <p:nvPr/>
        </p:nvSpPr>
        <p:spPr>
          <a:xfrm>
            <a:off x="6096000" y="1671485"/>
            <a:ext cx="5257800" cy="391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200" dirty="0">
                <a:latin typeface="Arial Nova Cond" panose="020B0506020202020204" pitchFamily="34" charset="0"/>
              </a:rPr>
              <a:t>UFT-One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dirty="0">
              <a:latin typeface="Arial Nova Cond" panose="020B0506020202020204" pitchFamily="34" charset="0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sz="2200" dirty="0">
                <a:latin typeface="Arial Nova Cond" panose="020B0506020202020204" pitchFamily="34" charset="0"/>
              </a:rPr>
              <a:t>Automated regression testing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GB" sz="3300" dirty="0">
              <a:latin typeface="Arial Nova Cond" panose="020B0506020202020204" pitchFamily="34" charset="0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sz="2200" dirty="0">
                <a:latin typeface="Arial Nova Cond" panose="020B0506020202020204" pitchFamily="34" charset="0"/>
              </a:rPr>
              <a:t>Goal: Error-free applications and functionality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GB" sz="1600" dirty="0">
              <a:latin typeface="Arial Nova Cond" panose="020B0506020202020204" pitchFamily="34" charset="0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GB" sz="2200" dirty="0">
                <a:latin typeface="Arial Nova Cond" panose="020B0506020202020204" pitchFamily="34" charset="0"/>
              </a:rPr>
              <a:t>Useful because of ability to integrate and low-maintenance testing code</a:t>
            </a:r>
          </a:p>
          <a:p>
            <a:endParaRPr lang="el-GR" dirty="0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3B064EA-0BE0-D3F1-6FAC-0D9CB1144534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6"/>
            <a:ext cx="10515600" cy="9569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 Nova Cond" panose="020B0506020202020204" pitchFamily="34" charset="0"/>
              </a:rPr>
              <a:t>Comparing LRP and UFT-One</a:t>
            </a:r>
            <a:endParaRPr lang="el-GR" dirty="0">
              <a:latin typeface="Arial Nova Cond" panose="020B0506020202020204" pitchFamily="34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B0D3155F-DF9C-9F6B-C9BC-571E155E82E9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1" name="Θέση αριθμού διαφάνειας 4">
            <a:extLst>
              <a:ext uri="{FF2B5EF4-FFF2-40B4-BE49-F238E27FC236}">
                <a16:creationId xmlns:a16="http://schemas.microsoft.com/office/drawing/2014/main" id="{83E5A768-5238-D9FF-2A78-600C9CFC281E}"/>
              </a:ext>
            </a:extLst>
          </p:cNvPr>
          <p:cNvSpPr txBox="1">
            <a:spLocks/>
          </p:cNvSpPr>
          <p:nvPr/>
        </p:nvSpPr>
        <p:spPr>
          <a:xfrm>
            <a:off x="11375922" y="6266655"/>
            <a:ext cx="410497" cy="365125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6</a:t>
            </a:r>
            <a:endParaRPr lang="el-GR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2" name="Θέση υποσέλιδου 3">
            <a:extLst>
              <a:ext uri="{FF2B5EF4-FFF2-40B4-BE49-F238E27FC236}">
                <a16:creationId xmlns:a16="http://schemas.microsoft.com/office/drawing/2014/main" id="{198B5EA4-0C80-7E16-74C7-000B43700E25}"/>
              </a:ext>
            </a:extLst>
          </p:cNvPr>
          <p:cNvSpPr txBox="1">
            <a:spLocks/>
          </p:cNvSpPr>
          <p:nvPr/>
        </p:nvSpPr>
        <p:spPr>
          <a:xfrm>
            <a:off x="2979174" y="6126086"/>
            <a:ext cx="6233652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bg1"/>
                </a:solidFill>
                <a:latin typeface="Arial Nova Cond" panose="020B0506020202020204" pitchFamily="34" charset="0"/>
              </a:rPr>
              <a:t>STRESS VS REGRESSION TESTING</a:t>
            </a:r>
            <a:endParaRPr lang="el-GR" sz="17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5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5F9E1C1-7E4E-5006-122C-A06BA21E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77" y="1828800"/>
            <a:ext cx="9989576" cy="3911227"/>
          </a:xfrm>
        </p:spPr>
        <p:txBody>
          <a:bodyPr>
            <a:normAutofit/>
          </a:bodyPr>
          <a:lstStyle/>
          <a:p>
            <a:endParaRPr lang="en-GB" dirty="0">
              <a:latin typeface="Arial Nova Cond" panose="020B0506020202020204" pitchFamily="34" charset="0"/>
            </a:endParaRPr>
          </a:p>
          <a:p>
            <a:r>
              <a:rPr lang="en-GB" sz="2500" dirty="0">
                <a:latin typeface="Arial Nova Cond" panose="020B0506020202020204" pitchFamily="34" charset="0"/>
              </a:rPr>
              <a:t>Automate testing using UFT-One </a:t>
            </a:r>
          </a:p>
          <a:p>
            <a:pPr marL="0" indent="0">
              <a:buNone/>
            </a:pPr>
            <a:endParaRPr lang="en-GB" sz="2900" dirty="0">
              <a:latin typeface="Arial Nova Cond" panose="020B0506020202020204" pitchFamily="34" charset="0"/>
            </a:endParaRPr>
          </a:p>
          <a:p>
            <a:r>
              <a:rPr lang="en-GB" sz="2500" dirty="0">
                <a:latin typeface="Arial Nova Cond" panose="020B0506020202020204" pitchFamily="34" charset="0"/>
              </a:rPr>
              <a:t>Use regression tests as </a:t>
            </a:r>
            <a:r>
              <a:rPr lang="en-GB" sz="2500" dirty="0" err="1">
                <a:latin typeface="Arial Nova Cond" panose="020B0506020202020204" pitchFamily="34" charset="0"/>
              </a:rPr>
              <a:t>Vusers</a:t>
            </a:r>
            <a:r>
              <a:rPr lang="en-GB" sz="2500" dirty="0">
                <a:latin typeface="Arial Nova Cond" panose="020B0506020202020204" pitchFamily="34" charset="0"/>
              </a:rPr>
              <a:t>’ test scripts</a:t>
            </a:r>
            <a:r>
              <a:rPr lang="el-GR" sz="2500" dirty="0">
                <a:latin typeface="Arial Nova Cond" panose="020B0506020202020204" pitchFamily="34" charset="0"/>
              </a:rPr>
              <a:t> </a:t>
            </a:r>
            <a:endParaRPr lang="en-GB" sz="2500" dirty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endParaRPr lang="en-GB" sz="2900" dirty="0">
              <a:latin typeface="Arial Nova Cond" panose="020B0506020202020204" pitchFamily="34" charset="0"/>
            </a:endParaRPr>
          </a:p>
          <a:p>
            <a:r>
              <a:rPr lang="en-GB" sz="2500" dirty="0">
                <a:latin typeface="Arial Nova Cond" panose="020B0506020202020204" pitchFamily="34" charset="0"/>
              </a:rPr>
              <a:t>Application functionality under heavy load: Functionality and performance!</a:t>
            </a:r>
          </a:p>
          <a:p>
            <a:endParaRPr lang="en-GB" dirty="0">
              <a:latin typeface="Arial Nova Cond" panose="020B0506020202020204" pitchFamily="34" charset="0"/>
            </a:endParaRPr>
          </a:p>
          <a:p>
            <a:endParaRPr lang="en-GB" dirty="0">
              <a:latin typeface="Arial Nova Cond" panose="020B0506020202020204" pitchFamily="34" charset="0"/>
            </a:endParaRPr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E7B700F7-F285-65FB-1AD2-ABF087607804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6"/>
            <a:ext cx="10515600" cy="9569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 Nova Cond" panose="020B0506020202020204" pitchFamily="34" charset="0"/>
              </a:rPr>
              <a:t>Working together: Running UFT-One tests with LRP</a:t>
            </a:r>
            <a:endParaRPr lang="el-GR" dirty="0">
              <a:latin typeface="Arial Nova Cond" panose="020B0506020202020204" pitchFamily="34" charset="0"/>
            </a:endParaRP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56E1972D-015E-4CBE-17A3-6E7D727DA30E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0" name="Θέση αριθμού διαφάνειας 4">
            <a:extLst>
              <a:ext uri="{FF2B5EF4-FFF2-40B4-BE49-F238E27FC236}">
                <a16:creationId xmlns:a16="http://schemas.microsoft.com/office/drawing/2014/main" id="{3E3E1F95-FF4B-B445-7A7C-91E641BB8FB3}"/>
              </a:ext>
            </a:extLst>
          </p:cNvPr>
          <p:cNvSpPr txBox="1">
            <a:spLocks/>
          </p:cNvSpPr>
          <p:nvPr/>
        </p:nvSpPr>
        <p:spPr>
          <a:xfrm>
            <a:off x="11375922" y="6266655"/>
            <a:ext cx="410497" cy="365125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7</a:t>
            </a:r>
            <a:endParaRPr lang="el-GR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1" name="Θέση υποσέλιδου 3">
            <a:extLst>
              <a:ext uri="{FF2B5EF4-FFF2-40B4-BE49-F238E27FC236}">
                <a16:creationId xmlns:a16="http://schemas.microsoft.com/office/drawing/2014/main" id="{AF717B78-4351-2E71-6D8E-C0E763C44975}"/>
              </a:ext>
            </a:extLst>
          </p:cNvPr>
          <p:cNvSpPr txBox="1">
            <a:spLocks/>
          </p:cNvSpPr>
          <p:nvPr/>
        </p:nvSpPr>
        <p:spPr>
          <a:xfrm>
            <a:off x="2979174" y="6126086"/>
            <a:ext cx="6233652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bg1"/>
                </a:solidFill>
                <a:latin typeface="Arial Nova Cond" panose="020B0506020202020204" pitchFamily="34" charset="0"/>
              </a:rPr>
              <a:t>STRESS VS REGRESSION TESTING</a:t>
            </a:r>
            <a:endParaRPr lang="el-GR" sz="17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1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ABC3C72-DBE3-75C4-3147-35668B40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16" y="1700982"/>
            <a:ext cx="9596284" cy="4039046"/>
          </a:xfrm>
        </p:spPr>
        <p:txBody>
          <a:bodyPr>
            <a:normAutofit/>
          </a:bodyPr>
          <a:lstStyle/>
          <a:p>
            <a:endParaRPr lang="en-GB" dirty="0">
              <a:latin typeface="Arial Nova Cond" panose="020B0506020202020204" pitchFamily="34" charset="0"/>
            </a:endParaRPr>
          </a:p>
          <a:p>
            <a:r>
              <a:rPr lang="en-GB" sz="2500" dirty="0">
                <a:latin typeface="Arial Nova Cond" panose="020B0506020202020204" pitchFamily="34" charset="0"/>
              </a:rPr>
              <a:t>Stress testing with LRP: Be certain about the system’s ability to handle high traffic effectively</a:t>
            </a:r>
          </a:p>
          <a:p>
            <a:endParaRPr lang="en-GB" sz="2500" dirty="0">
              <a:latin typeface="Arial Nova Cond" panose="020B0506020202020204" pitchFamily="34" charset="0"/>
            </a:endParaRPr>
          </a:p>
          <a:p>
            <a:r>
              <a:rPr lang="en-GB" sz="2500" dirty="0">
                <a:latin typeface="Arial Nova Cond" panose="020B0506020202020204" pitchFamily="34" charset="0"/>
              </a:rPr>
              <a:t>Regression testing with UFT-One: Always make progress, never worry about old bugs and errors</a:t>
            </a:r>
          </a:p>
          <a:p>
            <a:pPr marL="0" indent="0">
              <a:buNone/>
            </a:pPr>
            <a:endParaRPr lang="en-GB" sz="2500" dirty="0">
              <a:latin typeface="Arial Nova Cond" panose="020B0506020202020204" pitchFamily="34" charset="0"/>
            </a:endParaRPr>
          </a:p>
          <a:p>
            <a:r>
              <a:rPr lang="en-GB" sz="2500" dirty="0">
                <a:latin typeface="Arial Nova Cond" panose="020B0506020202020204" pitchFamily="34" charset="0"/>
              </a:rPr>
              <a:t>Integration: Best of both worlds</a:t>
            </a:r>
            <a:endParaRPr lang="el-GR" sz="2500" dirty="0">
              <a:latin typeface="Arial Nova Cond" panose="020B0506020202020204" pitchFamily="34" charset="0"/>
            </a:endParaRPr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EFADF2BE-0151-7B7B-BFA5-8AE3C13BCB3B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6"/>
            <a:ext cx="10515600" cy="9569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 Nova Cond" panose="020B0506020202020204" pitchFamily="34" charset="0"/>
              </a:rPr>
              <a:t>Conclusion</a:t>
            </a:r>
            <a:endParaRPr lang="el-GR" dirty="0">
              <a:latin typeface="Arial Nova Cond" panose="020B0506020202020204" pitchFamily="34" charset="0"/>
            </a:endParaRP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650857CE-2AF7-DBF9-5197-F897148DDC41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0" name="Θέση αριθμού διαφάνειας 4">
            <a:extLst>
              <a:ext uri="{FF2B5EF4-FFF2-40B4-BE49-F238E27FC236}">
                <a16:creationId xmlns:a16="http://schemas.microsoft.com/office/drawing/2014/main" id="{049C4D67-46AA-BE0B-4BB3-E2B917D3AEE6}"/>
              </a:ext>
            </a:extLst>
          </p:cNvPr>
          <p:cNvSpPr txBox="1">
            <a:spLocks/>
          </p:cNvSpPr>
          <p:nvPr/>
        </p:nvSpPr>
        <p:spPr>
          <a:xfrm>
            <a:off x="11375922" y="6266655"/>
            <a:ext cx="410497" cy="365125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8</a:t>
            </a:r>
            <a:endParaRPr lang="el-GR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1" name="Θέση υποσέλιδου 3">
            <a:extLst>
              <a:ext uri="{FF2B5EF4-FFF2-40B4-BE49-F238E27FC236}">
                <a16:creationId xmlns:a16="http://schemas.microsoft.com/office/drawing/2014/main" id="{02EF0F15-062B-4760-A755-D7B85632693D}"/>
              </a:ext>
            </a:extLst>
          </p:cNvPr>
          <p:cNvSpPr txBox="1">
            <a:spLocks/>
          </p:cNvSpPr>
          <p:nvPr/>
        </p:nvSpPr>
        <p:spPr>
          <a:xfrm>
            <a:off x="2979174" y="6126086"/>
            <a:ext cx="6233652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bg1"/>
                </a:solidFill>
                <a:latin typeface="Arial Nova Cond" panose="020B0506020202020204" pitchFamily="34" charset="0"/>
              </a:rPr>
              <a:t>STRESS VS REGRESSION TESTING</a:t>
            </a:r>
            <a:endParaRPr lang="el-GR" sz="17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1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Δέμα">
  <a:themeElements>
    <a:clrScheme name="Δέμα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415</Words>
  <Application>Microsoft Office PowerPoint</Application>
  <PresentationFormat>Ευρεία οθόνη</PresentationFormat>
  <Paragraphs>111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6" baseType="lpstr">
      <vt:lpstr>Arial</vt:lpstr>
      <vt:lpstr>Arial Nova Cond</vt:lpstr>
      <vt:lpstr>Calibri</vt:lpstr>
      <vt:lpstr>Corbel</vt:lpstr>
      <vt:lpstr>Gill Sans MT</vt:lpstr>
      <vt:lpstr>Δέμα</vt:lpstr>
      <vt:lpstr>STRESS VS REGRESSION TESTING </vt:lpstr>
      <vt:lpstr>Παρουσίαση του PowerPoint</vt:lpstr>
      <vt:lpstr>Παρουσίαση του PowerPoint</vt:lpstr>
      <vt:lpstr>      Stress Testing         vs         regression testing</vt:lpstr>
      <vt:lpstr>Stress testing: LoadRunner Professional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VS REGRESSION TESTING </dc:title>
  <dc:creator>Φώτης Φαρμάκης</dc:creator>
  <cp:lastModifiedBy>Φώτης Φαρμάκης</cp:lastModifiedBy>
  <cp:revision>6</cp:revision>
  <dcterms:created xsi:type="dcterms:W3CDTF">2023-08-14T14:25:22Z</dcterms:created>
  <dcterms:modified xsi:type="dcterms:W3CDTF">2023-08-16T15:32:23Z</dcterms:modified>
</cp:coreProperties>
</file>