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6"/>
  </p:notesMasterIdLst>
  <p:sldIdLst>
    <p:sldId id="256" r:id="rId2"/>
    <p:sldId id="266" r:id="rId3"/>
    <p:sldId id="345" r:id="rId4"/>
    <p:sldId id="272" r:id="rId5"/>
    <p:sldId id="594" r:id="rId6"/>
    <p:sldId id="600" r:id="rId7"/>
    <p:sldId id="640" r:id="rId8"/>
    <p:sldId id="598" r:id="rId9"/>
    <p:sldId id="639" r:id="rId10"/>
    <p:sldId id="601" r:id="rId11"/>
    <p:sldId id="608" r:id="rId12"/>
    <p:sldId id="610" r:id="rId13"/>
    <p:sldId id="614" r:id="rId14"/>
    <p:sldId id="616" r:id="rId15"/>
    <p:sldId id="607" r:id="rId16"/>
    <p:sldId id="643" r:id="rId17"/>
    <p:sldId id="644" r:id="rId18"/>
    <p:sldId id="605" r:id="rId19"/>
    <p:sldId id="648" r:id="rId20"/>
    <p:sldId id="647" r:id="rId21"/>
    <p:sldId id="606" r:id="rId22"/>
    <p:sldId id="645" r:id="rId23"/>
    <p:sldId id="617" r:id="rId24"/>
    <p:sldId id="612" r:id="rId25"/>
    <p:sldId id="602" r:id="rId26"/>
    <p:sldId id="603" r:id="rId27"/>
    <p:sldId id="611" r:id="rId28"/>
    <p:sldId id="619" r:id="rId29"/>
    <p:sldId id="620" r:id="rId30"/>
    <p:sldId id="646" r:id="rId31"/>
    <p:sldId id="621" r:id="rId32"/>
    <p:sldId id="622" r:id="rId33"/>
    <p:sldId id="623" r:id="rId34"/>
    <p:sldId id="642" r:id="rId35"/>
    <p:sldId id="634" r:id="rId36"/>
    <p:sldId id="636" r:id="rId37"/>
    <p:sldId id="635" r:id="rId38"/>
    <p:sldId id="652" r:id="rId39"/>
    <p:sldId id="653" r:id="rId40"/>
    <p:sldId id="281" r:id="rId41"/>
    <p:sldId id="292" r:id="rId42"/>
    <p:sldId id="293" r:id="rId43"/>
    <p:sldId id="282" r:id="rId44"/>
    <p:sldId id="294" r:id="rId45"/>
    <p:sldId id="321" r:id="rId46"/>
    <p:sldId id="283" r:id="rId47"/>
    <p:sldId id="296" r:id="rId48"/>
    <p:sldId id="295" r:id="rId49"/>
    <p:sldId id="593" r:id="rId50"/>
    <p:sldId id="654" r:id="rId51"/>
    <p:sldId id="655" r:id="rId52"/>
    <p:sldId id="331" r:id="rId53"/>
    <p:sldId id="632" r:id="rId54"/>
    <p:sldId id="630" r:id="rId55"/>
    <p:sldId id="631" r:id="rId56"/>
    <p:sldId id="629" r:id="rId57"/>
    <p:sldId id="651" r:id="rId58"/>
    <p:sldId id="633" r:id="rId59"/>
    <p:sldId id="638" r:id="rId60"/>
    <p:sldId id="626" r:id="rId61"/>
    <p:sldId id="649" r:id="rId62"/>
    <p:sldId id="627" r:id="rId63"/>
    <p:sldId id="650" r:id="rId64"/>
    <p:sldId id="641"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3386" autoAdjust="0"/>
  </p:normalViewPr>
  <p:slideViewPr>
    <p:cSldViewPr snapToGrid="0">
      <p:cViewPr varScale="1">
        <p:scale>
          <a:sx n="63" d="100"/>
          <a:sy n="63"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D1350-27A4-473A-A6BC-2FDECF824991}" type="datetimeFigureOut">
              <a:rPr lang="fr-FR" smtClean="0"/>
              <a:t>08/03/2021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5197D-DAE8-4A60-8C0B-F82252B6CBE6}" type="slidenum">
              <a:rPr lang="fr-FR" smtClean="0"/>
              <a:t>‹N°›</a:t>
            </a:fld>
            <a:endParaRPr lang="fr-FR"/>
          </a:p>
        </p:txBody>
      </p:sp>
    </p:spTree>
    <p:extLst>
      <p:ext uri="{BB962C8B-B14F-4D97-AF65-F5344CB8AC3E}">
        <p14:creationId xmlns:p14="http://schemas.microsoft.com/office/powerpoint/2010/main" val="293245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CCAB25DE-A3EB-4C66-9A39-DDB6D26DB1E9}"/>
              </a:ext>
            </a:extLst>
          </p:cNvPr>
          <p:cNvSpPr>
            <a:spLocks noGrp="1" noChangeArrowheads="1"/>
          </p:cNvSpPr>
          <p:nvPr>
            <p:ph type="sldNum" sz="quarter" idx="5"/>
          </p:nvPr>
        </p:nvSpPr>
        <p:spPr>
          <a:ln/>
        </p:spPr>
        <p:txBody>
          <a:bodyPr/>
          <a:lstStyle/>
          <a:p>
            <a:fld id="{1CB68E2D-C0A2-4A43-87FD-66330EF5A918}" type="slidenum">
              <a:rPr lang="fr-FR" altLang="fr-FR"/>
              <a:pPr/>
              <a:t>3</a:t>
            </a:fld>
            <a:endParaRPr lang="fr-FR" altLang="fr-FR"/>
          </a:p>
        </p:txBody>
      </p:sp>
      <p:sp>
        <p:nvSpPr>
          <p:cNvPr id="59394" name="Rectangle 2">
            <a:extLst>
              <a:ext uri="{FF2B5EF4-FFF2-40B4-BE49-F238E27FC236}">
                <a16:creationId xmlns:a16="http://schemas.microsoft.com/office/drawing/2014/main" id="{AB8611FE-0F02-4CE3-8461-8E0DB2A76D22}"/>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43F20233-0CB4-46CC-9661-AA51B9B62392}"/>
              </a:ext>
            </a:extLst>
          </p:cNvPr>
          <p:cNvSpPr>
            <a:spLocks noGrp="1" noChangeArrowheads="1"/>
          </p:cNvSpPr>
          <p:nvPr>
            <p:ph type="body" idx="1"/>
          </p:nvPr>
        </p:nvSpPr>
        <p:spPr/>
        <p:txBody>
          <a:bodyPr/>
          <a:lstStyle/>
          <a:p>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select count(</a:t>
            </a:r>
            <a:r>
              <a:rPr lang="en-US" dirty="0" err="1"/>
              <a:t>emp_no</a:t>
            </a:r>
            <a:r>
              <a:rPr lang="en-US" dirty="0"/>
              <a:t>) as d, </a:t>
            </a:r>
            <a:r>
              <a:rPr lang="en-US" dirty="0" err="1"/>
              <a:t>emp_no</a:t>
            </a:r>
            <a:r>
              <a:rPr lang="en-US" dirty="0"/>
              <a:t> from </a:t>
            </a:r>
            <a:r>
              <a:rPr lang="en-US" dirty="0" err="1"/>
              <a:t>employees.salaries</a:t>
            </a:r>
            <a:r>
              <a:rPr lang="en-US" dirty="0"/>
              <a:t> group by </a:t>
            </a:r>
            <a:r>
              <a:rPr lang="en-US" dirty="0" err="1"/>
              <a:t>emp_no</a:t>
            </a:r>
            <a:r>
              <a:rPr lang="en-US" dirty="0"/>
              <a:t> having count(</a:t>
            </a:r>
            <a:r>
              <a:rPr lang="en-US" dirty="0" err="1"/>
              <a:t>emp_no</a:t>
            </a:r>
            <a:r>
              <a:rPr lang="en-US" dirty="0"/>
              <a:t>) &lt; 5 order by d desc;</a:t>
            </a:r>
          </a:p>
          <a:p>
            <a:endParaRPr lang="en-US" dirty="0"/>
          </a:p>
          <a:p>
            <a:r>
              <a:rPr lang="en-US" dirty="0"/>
              <a:t>SELECT * FROM </a:t>
            </a:r>
            <a:r>
              <a:rPr lang="en-US" dirty="0" err="1"/>
              <a:t>employees.employees</a:t>
            </a:r>
            <a:r>
              <a:rPr lang="en-US" dirty="0"/>
              <a:t> where gender="M" AND </a:t>
            </a:r>
            <a:r>
              <a:rPr lang="en-US" dirty="0" err="1"/>
              <a:t>first_name</a:t>
            </a:r>
            <a:r>
              <a:rPr lang="en-US" dirty="0"/>
              <a:t>="Adel";</a:t>
            </a:r>
          </a:p>
          <a:p>
            <a:r>
              <a:rPr lang="en-US" dirty="0"/>
              <a:t>SELECT * FROM </a:t>
            </a:r>
            <a:r>
              <a:rPr lang="en-US" dirty="0" err="1"/>
              <a:t>employees.employees</a:t>
            </a:r>
            <a:r>
              <a:rPr lang="en-US" dirty="0"/>
              <a:t> where </a:t>
            </a:r>
            <a:r>
              <a:rPr lang="en-US" dirty="0" err="1"/>
              <a:t>hire_date</a:t>
            </a:r>
            <a:r>
              <a:rPr lang="en-US" dirty="0"/>
              <a:t> &gt; STR_TO_DATE('01,01,1990','%d,%m,%Y') order by </a:t>
            </a:r>
            <a:r>
              <a:rPr lang="en-US" dirty="0" err="1"/>
              <a:t>hire_date</a:t>
            </a:r>
            <a:r>
              <a:rPr lang="en-US" dirty="0"/>
              <a:t>;</a:t>
            </a:r>
          </a:p>
          <a:p>
            <a:r>
              <a:rPr lang="en-US" dirty="0"/>
              <a:t>SELECT count(*), title FROM </a:t>
            </a:r>
            <a:r>
              <a:rPr lang="en-US" dirty="0" err="1"/>
              <a:t>employees.titles</a:t>
            </a:r>
            <a:r>
              <a:rPr lang="en-US" dirty="0"/>
              <a:t> group by title having count(*)&gt;1600;</a:t>
            </a:r>
          </a:p>
          <a:p>
            <a:r>
              <a:rPr lang="en-US" dirty="0"/>
              <a:t>SELECT max(salary), min(salary),avg(salary) , </a:t>
            </a:r>
            <a:r>
              <a:rPr lang="en-US" dirty="0" err="1"/>
              <a:t>emp_no</a:t>
            </a:r>
            <a:r>
              <a:rPr lang="en-US" dirty="0"/>
              <a:t> as </a:t>
            </a:r>
            <a:r>
              <a:rPr lang="en-US" dirty="0" err="1"/>
              <a:t>employe</a:t>
            </a:r>
            <a:r>
              <a:rPr lang="en-US" dirty="0"/>
              <a:t> FROM </a:t>
            </a:r>
            <a:r>
              <a:rPr lang="en-US" dirty="0" err="1"/>
              <a:t>employees.salaries</a:t>
            </a:r>
            <a:r>
              <a:rPr lang="en-US" dirty="0"/>
              <a:t> group by </a:t>
            </a:r>
            <a:r>
              <a:rPr lang="en-US" dirty="0" err="1"/>
              <a:t>emp_nohaving</a:t>
            </a:r>
            <a:r>
              <a:rPr lang="en-US" dirty="0"/>
              <a:t> avg(salary)&gt;70000;</a:t>
            </a:r>
            <a:endParaRPr lang="fr-FR" dirty="0"/>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33</a:t>
            </a:fld>
            <a:endParaRPr lang="fr-FR"/>
          </a:p>
        </p:txBody>
      </p:sp>
    </p:spTree>
    <p:extLst>
      <p:ext uri="{BB962C8B-B14F-4D97-AF65-F5344CB8AC3E}">
        <p14:creationId xmlns:p14="http://schemas.microsoft.com/office/powerpoint/2010/main" val="20675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drop table  employees.employees2;CREATE  TABLE employees.employees2 ASSELECT * FROM </a:t>
            </a:r>
            <a:r>
              <a:rPr lang="en-US" dirty="0" err="1"/>
              <a:t>employees.employees</a:t>
            </a:r>
            <a:r>
              <a:rPr lang="en-US" dirty="0"/>
              <a:t> limit 0,10;</a:t>
            </a:r>
            <a:endParaRPr lang="fr-FR" dirty="0"/>
          </a:p>
        </p:txBody>
      </p:sp>
      <p:sp>
        <p:nvSpPr>
          <p:cNvPr id="4" name="Espace réservé du numéro de diapositive 3"/>
          <p:cNvSpPr>
            <a:spLocks noGrp="1"/>
          </p:cNvSpPr>
          <p:nvPr>
            <p:ph type="sldNum" sz="quarter" idx="5"/>
          </p:nvPr>
        </p:nvSpPr>
        <p:spPr/>
        <p:txBody>
          <a:bodyPr/>
          <a:lstStyle/>
          <a:p>
            <a:fld id="{D445197D-DAE8-4A60-8C0B-F82252B6CBE6}" type="slidenum">
              <a:rPr lang="fr-FR" smtClean="0"/>
              <a:t>34</a:t>
            </a:fld>
            <a:endParaRPr lang="fr-FR"/>
          </a:p>
        </p:txBody>
      </p:sp>
    </p:spTree>
    <p:extLst>
      <p:ext uri="{BB962C8B-B14F-4D97-AF65-F5344CB8AC3E}">
        <p14:creationId xmlns:p14="http://schemas.microsoft.com/office/powerpoint/2010/main" val="2061715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drop table  employees.employees2;CREATE  TABLE employees.employees2 ASSELECT * FROM </a:t>
            </a:r>
            <a:r>
              <a:rPr lang="en-US" dirty="0" err="1"/>
              <a:t>employees.employees</a:t>
            </a:r>
            <a:r>
              <a:rPr lang="en-US" dirty="0"/>
              <a:t> limit 0,10;</a:t>
            </a:r>
            <a:endParaRPr lang="fr-FR" dirty="0"/>
          </a:p>
        </p:txBody>
      </p:sp>
      <p:sp>
        <p:nvSpPr>
          <p:cNvPr id="4" name="Espace réservé du numéro de diapositive 3"/>
          <p:cNvSpPr>
            <a:spLocks noGrp="1"/>
          </p:cNvSpPr>
          <p:nvPr>
            <p:ph type="sldNum" sz="quarter" idx="5"/>
          </p:nvPr>
        </p:nvSpPr>
        <p:spPr/>
        <p:txBody>
          <a:bodyPr/>
          <a:lstStyle/>
          <a:p>
            <a:fld id="{D445197D-DAE8-4A60-8C0B-F82252B6CBE6}" type="slidenum">
              <a:rPr lang="fr-FR" smtClean="0"/>
              <a:t>35</a:t>
            </a:fld>
            <a:endParaRPr lang="fr-FR"/>
          </a:p>
        </p:txBody>
      </p:sp>
    </p:spTree>
    <p:extLst>
      <p:ext uri="{BB962C8B-B14F-4D97-AF65-F5344CB8AC3E}">
        <p14:creationId xmlns:p14="http://schemas.microsoft.com/office/powerpoint/2010/main" val="1246685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INSERT INTO `employees` VALUES (10001,'1953-09-02','Georgi','Facello','M','1986-06-26’)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 </a:t>
            </a:r>
            <a:r>
              <a:rPr lang="en-US" dirty="0" err="1"/>
              <a:t>employees.employees</a:t>
            </a:r>
            <a:r>
              <a:rPr lang="en-US" dirty="0"/>
              <a:t>  VALUES (300026,'1977-09-02','Yoel','Melki','M','1986-06-26’);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 </a:t>
            </a:r>
            <a:r>
              <a:rPr lang="en-US" dirty="0" err="1"/>
              <a:t>employees.departments</a:t>
            </a:r>
            <a:r>
              <a:rPr lang="en-US" dirty="0"/>
              <a:t> VALUES ('d012','nouveau service');</a:t>
            </a:r>
            <a:endParaRPr lang="fr-FR" dirty="0"/>
          </a:p>
        </p:txBody>
      </p:sp>
      <p:sp>
        <p:nvSpPr>
          <p:cNvPr id="4" name="Espace réservé du numéro de diapositive 3"/>
          <p:cNvSpPr>
            <a:spLocks noGrp="1"/>
          </p:cNvSpPr>
          <p:nvPr>
            <p:ph type="sldNum" sz="quarter" idx="5"/>
          </p:nvPr>
        </p:nvSpPr>
        <p:spPr/>
        <p:txBody>
          <a:bodyPr/>
          <a:lstStyle/>
          <a:p>
            <a:fld id="{D445197D-DAE8-4A60-8C0B-F82252B6CBE6}" type="slidenum">
              <a:rPr lang="fr-FR" smtClean="0"/>
              <a:t>53</a:t>
            </a:fld>
            <a:endParaRPr lang="fr-FR"/>
          </a:p>
        </p:txBody>
      </p:sp>
    </p:spTree>
    <p:extLst>
      <p:ext uri="{BB962C8B-B14F-4D97-AF65-F5344CB8AC3E}">
        <p14:creationId xmlns:p14="http://schemas.microsoft.com/office/powerpoint/2010/main" val="609284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UPDATE table SET colonne_1 = 'valeur 1', colonne_2 = 'valeur 2', colonne_3 = 'valeur 3' WHERE </a:t>
            </a:r>
            <a:r>
              <a:rPr lang="fr-FR" b="1" i="1" dirty="0">
                <a:effectLst/>
                <a:latin typeface="inherit"/>
              </a:rPr>
              <a:t>condition</a:t>
            </a:r>
            <a:endParaRPr lang="fr-FR" dirty="0"/>
          </a:p>
        </p:txBody>
      </p:sp>
      <p:sp>
        <p:nvSpPr>
          <p:cNvPr id="4" name="Espace réservé du numéro de diapositive 3"/>
          <p:cNvSpPr>
            <a:spLocks noGrp="1"/>
          </p:cNvSpPr>
          <p:nvPr>
            <p:ph type="sldNum" sz="quarter" idx="5"/>
          </p:nvPr>
        </p:nvSpPr>
        <p:spPr/>
        <p:txBody>
          <a:bodyPr/>
          <a:lstStyle/>
          <a:p>
            <a:fld id="{D445197D-DAE8-4A60-8C0B-F82252B6CBE6}" type="slidenum">
              <a:rPr lang="fr-FR" smtClean="0"/>
              <a:t>54</a:t>
            </a:fld>
            <a:endParaRPr lang="fr-FR"/>
          </a:p>
        </p:txBody>
      </p:sp>
    </p:spTree>
    <p:extLst>
      <p:ext uri="{BB962C8B-B14F-4D97-AF65-F5344CB8AC3E}">
        <p14:creationId xmlns:p14="http://schemas.microsoft.com/office/powerpoint/2010/main" val="300364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DELETE FROM `table` WHERE condition</a:t>
            </a:r>
            <a:endParaRPr lang="fr-FR" dirty="0"/>
          </a:p>
        </p:txBody>
      </p:sp>
      <p:sp>
        <p:nvSpPr>
          <p:cNvPr id="4" name="Espace réservé du numéro de diapositive 3"/>
          <p:cNvSpPr>
            <a:spLocks noGrp="1"/>
          </p:cNvSpPr>
          <p:nvPr>
            <p:ph type="sldNum" sz="quarter" idx="5"/>
          </p:nvPr>
        </p:nvSpPr>
        <p:spPr/>
        <p:txBody>
          <a:bodyPr/>
          <a:lstStyle/>
          <a:p>
            <a:fld id="{D445197D-DAE8-4A60-8C0B-F82252B6CBE6}" type="slidenum">
              <a:rPr lang="fr-FR" smtClean="0"/>
              <a:t>55</a:t>
            </a:fld>
            <a:endParaRPr lang="fr-FR"/>
          </a:p>
        </p:txBody>
      </p:sp>
    </p:spTree>
    <p:extLst>
      <p:ext uri="{BB962C8B-B14F-4D97-AF65-F5344CB8AC3E}">
        <p14:creationId xmlns:p14="http://schemas.microsoft.com/office/powerpoint/2010/main" val="2146782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SELECT </a:t>
            </a:r>
            <a:r>
              <a:rPr lang="en-US" dirty="0" err="1"/>
              <a:t>e.first_name</a:t>
            </a:r>
            <a:r>
              <a:rPr lang="en-US" dirty="0"/>
              <a:t> , max(</a:t>
            </a:r>
            <a:r>
              <a:rPr lang="en-US" dirty="0" err="1"/>
              <a:t>s.salary</a:t>
            </a:r>
            <a:r>
              <a:rPr lang="en-US" dirty="0"/>
              <a:t>) FROM employees.employees2 e left JOIN </a:t>
            </a:r>
            <a:r>
              <a:rPr lang="en-US" dirty="0" err="1"/>
              <a:t>employees.salaries</a:t>
            </a:r>
            <a:r>
              <a:rPr lang="en-US" dirty="0"/>
              <a:t> s ON </a:t>
            </a:r>
            <a:r>
              <a:rPr lang="en-US" dirty="0" err="1"/>
              <a:t>e.emp_no</a:t>
            </a:r>
            <a:r>
              <a:rPr lang="en-US" dirty="0"/>
              <a:t> = </a:t>
            </a:r>
            <a:r>
              <a:rPr lang="en-US" dirty="0" err="1"/>
              <a:t>s.emp_no</a:t>
            </a:r>
            <a:r>
              <a:rPr lang="en-US" dirty="0"/>
              <a:t> where </a:t>
            </a:r>
            <a:r>
              <a:rPr lang="en-US" dirty="0" err="1"/>
              <a:t>first_name</a:t>
            </a:r>
            <a:r>
              <a:rPr lang="en-US" dirty="0"/>
              <a:t>="</a:t>
            </a:r>
            <a:r>
              <a:rPr lang="en-US" dirty="0" err="1"/>
              <a:t>Yoel"group</a:t>
            </a:r>
            <a:r>
              <a:rPr lang="en-US" dirty="0"/>
              <a:t> by </a:t>
            </a:r>
            <a:r>
              <a:rPr lang="en-US" dirty="0" err="1"/>
              <a:t>first_name</a:t>
            </a:r>
            <a:r>
              <a:rPr lang="en-US" dirty="0"/>
              <a:t> ;SELECT </a:t>
            </a:r>
            <a:r>
              <a:rPr lang="en-US" dirty="0" err="1"/>
              <a:t>e.first_name</a:t>
            </a:r>
            <a:r>
              <a:rPr lang="en-US" dirty="0"/>
              <a:t> , max(</a:t>
            </a:r>
            <a:r>
              <a:rPr lang="en-US" dirty="0" err="1"/>
              <a:t>s.salary</a:t>
            </a:r>
            <a:r>
              <a:rPr lang="en-US" dirty="0"/>
              <a:t>) FROM employees.employees2 e  JOIN </a:t>
            </a:r>
            <a:r>
              <a:rPr lang="en-US" dirty="0" err="1"/>
              <a:t>employees.salaries</a:t>
            </a:r>
            <a:r>
              <a:rPr lang="en-US" dirty="0"/>
              <a:t> s ON </a:t>
            </a:r>
            <a:r>
              <a:rPr lang="en-US" dirty="0" err="1"/>
              <a:t>e.emp_no</a:t>
            </a:r>
            <a:r>
              <a:rPr lang="en-US" dirty="0"/>
              <a:t> = </a:t>
            </a:r>
            <a:r>
              <a:rPr lang="en-US" dirty="0" err="1"/>
              <a:t>s.emp_no</a:t>
            </a:r>
            <a:r>
              <a:rPr lang="en-US" dirty="0"/>
              <a:t> where </a:t>
            </a:r>
            <a:r>
              <a:rPr lang="en-US" dirty="0" err="1"/>
              <a:t>first_name</a:t>
            </a:r>
            <a:r>
              <a:rPr lang="en-US" dirty="0"/>
              <a:t>="</a:t>
            </a:r>
            <a:r>
              <a:rPr lang="en-US" dirty="0" err="1"/>
              <a:t>Yoel"group</a:t>
            </a:r>
            <a:r>
              <a:rPr lang="en-US" dirty="0"/>
              <a:t> by </a:t>
            </a:r>
            <a:r>
              <a:rPr lang="en-US" dirty="0" err="1"/>
              <a:t>first_name</a:t>
            </a:r>
            <a:r>
              <a:rPr lang="en-US" dirty="0"/>
              <a:t> ;</a:t>
            </a:r>
            <a:endParaRPr lang="fr-FR" dirty="0"/>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57</a:t>
            </a:fld>
            <a:endParaRPr lang="fr-FR"/>
          </a:p>
        </p:txBody>
      </p:sp>
    </p:spTree>
    <p:extLst>
      <p:ext uri="{BB962C8B-B14F-4D97-AF65-F5344CB8AC3E}">
        <p14:creationId xmlns:p14="http://schemas.microsoft.com/office/powerpoint/2010/main" val="3848766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SELECT * FROM </a:t>
            </a:r>
            <a:r>
              <a:rPr lang="en-US" dirty="0" err="1"/>
              <a:t>employees.employees</a:t>
            </a:r>
            <a:r>
              <a:rPr lang="en-US" dirty="0"/>
              <a:t> e INNER JOIN </a:t>
            </a:r>
            <a:r>
              <a:rPr lang="en-US" dirty="0" err="1"/>
              <a:t>employees.salaries</a:t>
            </a:r>
            <a:r>
              <a:rPr lang="en-US" dirty="0"/>
              <a:t> s ON </a:t>
            </a:r>
            <a:r>
              <a:rPr lang="en-US" dirty="0" err="1"/>
              <a:t>e.emp_no</a:t>
            </a:r>
            <a:r>
              <a:rPr lang="en-US" dirty="0"/>
              <a:t> = </a:t>
            </a:r>
            <a:r>
              <a:rPr lang="en-US" dirty="0" err="1"/>
              <a:t>s.emp_no</a:t>
            </a:r>
            <a:r>
              <a:rPr lang="en-US" dirty="0"/>
              <a:t>;</a:t>
            </a:r>
          </a:p>
          <a:p>
            <a:r>
              <a:rPr lang="en-US" dirty="0"/>
              <a:t>SELECT * FROM </a:t>
            </a:r>
            <a:r>
              <a:rPr lang="en-US" dirty="0" err="1"/>
              <a:t>employees.employees</a:t>
            </a:r>
            <a:r>
              <a:rPr lang="en-US" dirty="0"/>
              <a:t> e INNER JOIN </a:t>
            </a:r>
            <a:r>
              <a:rPr lang="en-US" dirty="0" err="1"/>
              <a:t>employees.dept_emp</a:t>
            </a:r>
            <a:r>
              <a:rPr lang="en-US" dirty="0"/>
              <a:t> s ON </a:t>
            </a:r>
            <a:r>
              <a:rPr lang="en-US" dirty="0" err="1"/>
              <a:t>e.emp_no</a:t>
            </a:r>
            <a:r>
              <a:rPr lang="en-US" dirty="0"/>
              <a:t> = </a:t>
            </a:r>
            <a:r>
              <a:rPr lang="en-US" dirty="0" err="1"/>
              <a:t>s.emp_no</a:t>
            </a:r>
            <a:r>
              <a:rPr lang="en-US" dirty="0"/>
              <a:t>;</a:t>
            </a:r>
          </a:p>
          <a:p>
            <a:endParaRPr lang="en-US" dirty="0"/>
          </a:p>
          <a:p>
            <a:r>
              <a:rPr lang="fr-FR" dirty="0"/>
              <a:t>SELECT * FROM </a:t>
            </a:r>
            <a:r>
              <a:rPr lang="fr-FR" dirty="0" err="1"/>
              <a:t>employees.employees</a:t>
            </a:r>
            <a:r>
              <a:rPr lang="fr-FR" dirty="0"/>
              <a:t> e INNER JOIN </a:t>
            </a:r>
            <a:r>
              <a:rPr lang="fr-FR" dirty="0" err="1"/>
              <a:t>employees.dept_emp</a:t>
            </a:r>
            <a:r>
              <a:rPr lang="fr-FR" dirty="0"/>
              <a:t> s ON </a:t>
            </a:r>
            <a:r>
              <a:rPr lang="fr-FR" dirty="0" err="1"/>
              <a:t>e.emp_no</a:t>
            </a:r>
            <a:r>
              <a:rPr lang="fr-FR" dirty="0"/>
              <a:t> = </a:t>
            </a:r>
            <a:r>
              <a:rPr lang="fr-FR" dirty="0" err="1"/>
              <a:t>s.emp_noINNER</a:t>
            </a:r>
            <a:r>
              <a:rPr lang="fr-FR" dirty="0"/>
              <a:t> JOIN </a:t>
            </a:r>
            <a:r>
              <a:rPr lang="fr-FR" dirty="0" err="1"/>
              <a:t>employees.departments</a:t>
            </a:r>
            <a:r>
              <a:rPr lang="fr-FR" dirty="0"/>
              <a:t> d ON </a:t>
            </a:r>
            <a:r>
              <a:rPr lang="fr-FR" dirty="0" err="1"/>
              <a:t>s.dept_no</a:t>
            </a:r>
            <a:r>
              <a:rPr lang="fr-FR" dirty="0"/>
              <a:t>= </a:t>
            </a:r>
            <a:r>
              <a:rPr lang="fr-FR" dirty="0" err="1"/>
              <a:t>d.dept_no</a:t>
            </a:r>
            <a:r>
              <a:rPr lang="fr-FR" dirty="0"/>
              <a:t>  ;</a:t>
            </a:r>
          </a:p>
          <a:p>
            <a:endParaRPr lang="fr-FR" dirty="0"/>
          </a:p>
          <a:p>
            <a:r>
              <a:rPr lang="fr-FR" dirty="0"/>
              <a:t>SELECT max(</a:t>
            </a:r>
            <a:r>
              <a:rPr lang="fr-FR" dirty="0" err="1"/>
              <a:t>salary</a:t>
            </a:r>
            <a:r>
              <a:rPr lang="fr-FR" dirty="0"/>
              <a:t>), min(</a:t>
            </a:r>
            <a:r>
              <a:rPr lang="fr-FR" dirty="0" err="1"/>
              <a:t>salary</a:t>
            </a:r>
            <a:r>
              <a:rPr lang="fr-FR" dirty="0"/>
              <a:t>),</a:t>
            </a:r>
            <a:r>
              <a:rPr lang="fr-FR" dirty="0" err="1"/>
              <a:t>avg</a:t>
            </a:r>
            <a:r>
              <a:rPr lang="fr-FR" dirty="0"/>
              <a:t>(</a:t>
            </a:r>
            <a:r>
              <a:rPr lang="fr-FR" dirty="0" err="1"/>
              <a:t>salary</a:t>
            </a:r>
            <a:r>
              <a:rPr lang="fr-FR" dirty="0"/>
              <a:t>) , </a:t>
            </a:r>
            <a:r>
              <a:rPr lang="fr-FR" dirty="0" err="1"/>
              <a:t>emp_no</a:t>
            </a:r>
            <a:r>
              <a:rPr lang="fr-FR" dirty="0"/>
              <a:t> as </a:t>
            </a:r>
            <a:r>
              <a:rPr lang="fr-FR" dirty="0" err="1"/>
              <a:t>employe</a:t>
            </a:r>
            <a:r>
              <a:rPr lang="fr-FR" dirty="0"/>
              <a:t> FROM </a:t>
            </a:r>
            <a:r>
              <a:rPr lang="fr-FR" dirty="0" err="1"/>
              <a:t>employees.salaries</a:t>
            </a:r>
            <a:r>
              <a:rPr lang="fr-FR" dirty="0"/>
              <a:t> INNER JOIN </a:t>
            </a:r>
            <a:r>
              <a:rPr lang="fr-FR" dirty="0" err="1"/>
              <a:t>employees.salaries</a:t>
            </a:r>
            <a:r>
              <a:rPr lang="fr-FR" dirty="0"/>
              <a:t> s ON </a:t>
            </a:r>
            <a:r>
              <a:rPr lang="fr-FR" dirty="0" err="1"/>
              <a:t>e.emp_no</a:t>
            </a:r>
            <a:r>
              <a:rPr lang="fr-FR" dirty="0"/>
              <a:t> = </a:t>
            </a:r>
            <a:r>
              <a:rPr lang="fr-FR" dirty="0" err="1"/>
              <a:t>s.emp_nogroup</a:t>
            </a:r>
            <a:r>
              <a:rPr lang="fr-FR" dirty="0"/>
              <a:t> by </a:t>
            </a:r>
            <a:r>
              <a:rPr lang="fr-FR" dirty="0" err="1"/>
              <a:t>emp_no</a:t>
            </a:r>
            <a:r>
              <a:rPr lang="fr-FR" dirty="0"/>
              <a:t> </a:t>
            </a:r>
            <a:r>
              <a:rPr lang="fr-FR" dirty="0" err="1"/>
              <a:t>having</a:t>
            </a:r>
            <a:r>
              <a:rPr lang="fr-FR" dirty="0"/>
              <a:t> </a:t>
            </a:r>
            <a:r>
              <a:rPr lang="fr-FR" dirty="0" err="1"/>
              <a:t>avg</a:t>
            </a:r>
            <a:r>
              <a:rPr lang="fr-FR" dirty="0"/>
              <a:t>(</a:t>
            </a:r>
            <a:r>
              <a:rPr lang="fr-FR" dirty="0" err="1"/>
              <a:t>salary</a:t>
            </a:r>
            <a:r>
              <a:rPr lang="fr-FR" dirty="0"/>
              <a:t>)&gt;70000;</a:t>
            </a:r>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63</a:t>
            </a:fld>
            <a:endParaRPr lang="fr-FR"/>
          </a:p>
        </p:txBody>
      </p:sp>
    </p:spTree>
    <p:extLst>
      <p:ext uri="{BB962C8B-B14F-4D97-AF65-F5344CB8AC3E}">
        <p14:creationId xmlns:p14="http://schemas.microsoft.com/office/powerpoint/2010/main" val="3700062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SELECT *, (salary*1.2) as </a:t>
            </a:r>
            <a:r>
              <a:rPr lang="en-US" dirty="0" err="1"/>
              <a:t>salaire_brut</a:t>
            </a:r>
            <a:r>
              <a:rPr lang="en-US" dirty="0"/>
              <a:t> FROM </a:t>
            </a:r>
            <a:r>
              <a:rPr lang="en-US" dirty="0" err="1"/>
              <a:t>employees.salaries</a:t>
            </a:r>
            <a:r>
              <a:rPr lang="en-US" dirty="0"/>
              <a:t>;</a:t>
            </a:r>
            <a:endParaRPr lang="fr-FR" dirty="0"/>
          </a:p>
        </p:txBody>
      </p:sp>
      <p:sp>
        <p:nvSpPr>
          <p:cNvPr id="4" name="Espace réservé du numéro de diapositive 3"/>
          <p:cNvSpPr>
            <a:spLocks noGrp="1"/>
          </p:cNvSpPr>
          <p:nvPr>
            <p:ph type="sldNum" sz="quarter" idx="5"/>
          </p:nvPr>
        </p:nvSpPr>
        <p:spPr/>
        <p:txBody>
          <a:bodyPr/>
          <a:lstStyle/>
          <a:p>
            <a:fld id="{D445197D-DAE8-4A60-8C0B-F82252B6CBE6}" type="slidenum">
              <a:rPr lang="fr-FR" smtClean="0"/>
              <a:t>15</a:t>
            </a:fld>
            <a:endParaRPr lang="fr-FR"/>
          </a:p>
        </p:txBody>
      </p:sp>
    </p:spTree>
    <p:extLst>
      <p:ext uri="{BB962C8B-B14F-4D97-AF65-F5344CB8AC3E}">
        <p14:creationId xmlns:p14="http://schemas.microsoft.com/office/powerpoint/2010/main" val="3583014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800" dirty="0">
                <a:solidFill>
                  <a:schemeClr val="bg1">
                    <a:lumMod val="85000"/>
                  </a:schemeClr>
                </a:solidFill>
              </a:rPr>
              <a:t>SELECT * ,  DATE_FORMAT(</a:t>
            </a:r>
            <a:r>
              <a:rPr lang="en-US" sz="800" dirty="0" err="1">
                <a:solidFill>
                  <a:schemeClr val="bg1">
                    <a:lumMod val="85000"/>
                  </a:schemeClr>
                </a:solidFill>
              </a:rPr>
              <a:t>hire_date,"%d</a:t>
            </a:r>
            <a:r>
              <a:rPr lang="en-US" sz="800" dirty="0">
                <a:solidFill>
                  <a:schemeClr val="bg1">
                    <a:lumMod val="85000"/>
                  </a:schemeClr>
                </a:solidFill>
              </a:rPr>
              <a:t>/%m/%Y") as DATE FROM </a:t>
            </a:r>
            <a:r>
              <a:rPr lang="en-US" sz="800" dirty="0" err="1">
                <a:solidFill>
                  <a:schemeClr val="bg1">
                    <a:lumMod val="85000"/>
                  </a:schemeClr>
                </a:solidFill>
              </a:rPr>
              <a:t>employees.employees</a:t>
            </a:r>
            <a:r>
              <a:rPr lang="en-US" sz="800" dirty="0">
                <a:solidFill>
                  <a:schemeClr val="bg1">
                    <a:lumMod val="85000"/>
                  </a:schemeClr>
                </a:solidFill>
              </a:rPr>
              <a:t>;</a:t>
            </a:r>
            <a:endParaRPr lang="fr-FR" sz="800" dirty="0">
              <a:solidFill>
                <a:schemeClr val="bg1">
                  <a:lumMod val="85000"/>
                </a:schemeClr>
              </a:solidFill>
            </a:endParaRPr>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17</a:t>
            </a:fld>
            <a:endParaRPr lang="fr-FR"/>
          </a:p>
        </p:txBody>
      </p:sp>
    </p:spTree>
    <p:extLst>
      <p:ext uri="{BB962C8B-B14F-4D97-AF65-F5344CB8AC3E}">
        <p14:creationId xmlns:p14="http://schemas.microsoft.com/office/powerpoint/2010/main" val="337034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800" dirty="0">
                <a:solidFill>
                  <a:schemeClr val="bg1">
                    <a:lumMod val="85000"/>
                  </a:schemeClr>
                </a:solidFill>
              </a:rPr>
              <a:t>SELECT * ,  DATE_FORMAT(</a:t>
            </a:r>
            <a:r>
              <a:rPr lang="en-US" sz="800" dirty="0" err="1">
                <a:solidFill>
                  <a:schemeClr val="bg1">
                    <a:lumMod val="85000"/>
                  </a:schemeClr>
                </a:solidFill>
              </a:rPr>
              <a:t>hire_date,"%d</a:t>
            </a:r>
            <a:r>
              <a:rPr lang="en-US" sz="800" dirty="0">
                <a:solidFill>
                  <a:schemeClr val="bg1">
                    <a:lumMod val="85000"/>
                  </a:schemeClr>
                </a:solidFill>
              </a:rPr>
              <a:t>/%m/%Y") as DATE FROM </a:t>
            </a:r>
            <a:r>
              <a:rPr lang="en-US" sz="800" dirty="0" err="1">
                <a:solidFill>
                  <a:schemeClr val="bg1">
                    <a:lumMod val="85000"/>
                  </a:schemeClr>
                </a:solidFill>
              </a:rPr>
              <a:t>employees.employees</a:t>
            </a:r>
            <a:r>
              <a:rPr lang="en-US" sz="800" dirty="0">
                <a:solidFill>
                  <a:schemeClr val="bg1">
                    <a:lumMod val="85000"/>
                  </a:schemeClr>
                </a:solidFill>
              </a:rPr>
              <a:t>;</a:t>
            </a:r>
            <a:endParaRPr lang="fr-FR" sz="800" dirty="0">
              <a:solidFill>
                <a:schemeClr val="bg1">
                  <a:lumMod val="85000"/>
                </a:schemeClr>
              </a:solidFill>
            </a:endParaRPr>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21</a:t>
            </a:fld>
            <a:endParaRPr lang="fr-FR"/>
          </a:p>
        </p:txBody>
      </p:sp>
    </p:spTree>
    <p:extLst>
      <p:ext uri="{BB962C8B-B14F-4D97-AF65-F5344CB8AC3E}">
        <p14:creationId xmlns:p14="http://schemas.microsoft.com/office/powerpoint/2010/main" val="3669605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800" dirty="0">
                <a:solidFill>
                  <a:schemeClr val="bg1">
                    <a:lumMod val="85000"/>
                  </a:schemeClr>
                </a:solidFill>
              </a:rPr>
              <a:t>SELECT  *, substring(address,1,INSTR(address," ")) as </a:t>
            </a:r>
            <a:r>
              <a:rPr lang="en-US" sz="800" dirty="0" err="1">
                <a:solidFill>
                  <a:schemeClr val="bg1">
                    <a:lumMod val="85000"/>
                  </a:schemeClr>
                </a:solidFill>
              </a:rPr>
              <a:t>numero</a:t>
            </a:r>
            <a:r>
              <a:rPr lang="en-US" sz="800" dirty="0">
                <a:solidFill>
                  <a:schemeClr val="bg1">
                    <a:lumMod val="85000"/>
                  </a:schemeClr>
                </a:solidFill>
              </a:rPr>
              <a:t>   FROM </a:t>
            </a:r>
            <a:r>
              <a:rPr lang="en-US" sz="800" dirty="0" err="1">
                <a:solidFill>
                  <a:schemeClr val="bg1">
                    <a:lumMod val="85000"/>
                  </a:schemeClr>
                </a:solidFill>
              </a:rPr>
              <a:t>sakila.address</a:t>
            </a:r>
            <a:r>
              <a:rPr lang="en-US" sz="800" dirty="0">
                <a:solidFill>
                  <a:schemeClr val="bg1">
                    <a:lumMod val="85000"/>
                  </a:schemeClr>
                </a:solidFill>
              </a:rPr>
              <a:t>;</a:t>
            </a:r>
          </a:p>
          <a:p>
            <a:r>
              <a:rPr lang="en-US" sz="800" dirty="0">
                <a:solidFill>
                  <a:schemeClr val="bg1">
                    <a:lumMod val="85000"/>
                  </a:schemeClr>
                </a:solidFill>
              </a:rPr>
              <a:t>SELECT * ,  DATE_FORMAT(</a:t>
            </a:r>
            <a:r>
              <a:rPr lang="en-US" sz="800" dirty="0" err="1">
                <a:solidFill>
                  <a:schemeClr val="bg1">
                    <a:lumMod val="85000"/>
                  </a:schemeClr>
                </a:solidFill>
              </a:rPr>
              <a:t>hire_date,"%d</a:t>
            </a:r>
            <a:r>
              <a:rPr lang="en-US" sz="800" dirty="0">
                <a:solidFill>
                  <a:schemeClr val="bg1">
                    <a:lumMod val="85000"/>
                  </a:schemeClr>
                </a:solidFill>
              </a:rPr>
              <a:t>/%m/%Y") as DATE FROM </a:t>
            </a:r>
            <a:r>
              <a:rPr lang="en-US" sz="800" dirty="0" err="1">
                <a:solidFill>
                  <a:schemeClr val="bg1">
                    <a:lumMod val="85000"/>
                  </a:schemeClr>
                </a:solidFill>
              </a:rPr>
              <a:t>employees.employees</a:t>
            </a:r>
            <a:r>
              <a:rPr lang="en-US" sz="800" dirty="0">
                <a:solidFill>
                  <a:schemeClr val="bg1">
                    <a:lumMod val="85000"/>
                  </a:schemeClr>
                </a:solidFill>
              </a:rPr>
              <a:t>;</a:t>
            </a:r>
          </a:p>
          <a:p>
            <a:r>
              <a:rPr lang="en-US" sz="800" dirty="0">
                <a:solidFill>
                  <a:schemeClr val="bg1">
                    <a:lumMod val="85000"/>
                  </a:schemeClr>
                </a:solidFill>
              </a:rPr>
              <a:t>SELECT * , DATEDIFF(CURDATE(),</a:t>
            </a:r>
            <a:r>
              <a:rPr lang="en-US" sz="800" dirty="0" err="1">
                <a:solidFill>
                  <a:schemeClr val="bg1">
                    <a:lumMod val="85000"/>
                  </a:schemeClr>
                </a:solidFill>
              </a:rPr>
              <a:t>hire_date</a:t>
            </a:r>
            <a:r>
              <a:rPr lang="en-US" sz="800" dirty="0">
                <a:solidFill>
                  <a:schemeClr val="bg1">
                    <a:lumMod val="85000"/>
                  </a:schemeClr>
                </a:solidFill>
              </a:rPr>
              <a:t>) as </a:t>
            </a:r>
            <a:r>
              <a:rPr lang="en-US" sz="800" dirty="0" err="1">
                <a:solidFill>
                  <a:schemeClr val="bg1">
                    <a:lumMod val="85000"/>
                  </a:schemeClr>
                </a:solidFill>
              </a:rPr>
              <a:t>nb</a:t>
            </a:r>
            <a:r>
              <a:rPr lang="en-US" sz="800" dirty="0">
                <a:solidFill>
                  <a:schemeClr val="bg1">
                    <a:lumMod val="85000"/>
                  </a:schemeClr>
                </a:solidFill>
              </a:rPr>
              <a:t> FROM </a:t>
            </a:r>
            <a:r>
              <a:rPr lang="en-US" sz="800" dirty="0" err="1">
                <a:solidFill>
                  <a:schemeClr val="bg1">
                    <a:lumMod val="85000"/>
                  </a:schemeClr>
                </a:solidFill>
              </a:rPr>
              <a:t>employees.employees</a:t>
            </a:r>
            <a:r>
              <a:rPr lang="en-US" sz="800" dirty="0">
                <a:solidFill>
                  <a:schemeClr val="bg1">
                    <a:lumMod val="85000"/>
                  </a:schemeClr>
                </a:solidFill>
              </a:rPr>
              <a:t>;</a:t>
            </a:r>
          </a:p>
          <a:p>
            <a:r>
              <a:rPr lang="en-US" sz="800" dirty="0">
                <a:solidFill>
                  <a:schemeClr val="bg1">
                    <a:lumMod val="85000"/>
                  </a:schemeClr>
                </a:solidFill>
              </a:rPr>
              <a:t>SELECT * , round(DATEDIFF(CURDATE(),</a:t>
            </a:r>
            <a:r>
              <a:rPr lang="en-US" sz="800" dirty="0" err="1">
                <a:solidFill>
                  <a:schemeClr val="bg1">
                    <a:lumMod val="85000"/>
                  </a:schemeClr>
                </a:solidFill>
              </a:rPr>
              <a:t>hire_date</a:t>
            </a:r>
            <a:r>
              <a:rPr lang="en-US" sz="800" dirty="0">
                <a:solidFill>
                  <a:schemeClr val="bg1">
                    <a:lumMod val="85000"/>
                  </a:schemeClr>
                </a:solidFill>
              </a:rPr>
              <a:t>)/365,0) as </a:t>
            </a:r>
            <a:r>
              <a:rPr lang="en-US" sz="800" dirty="0" err="1">
                <a:solidFill>
                  <a:schemeClr val="bg1">
                    <a:lumMod val="85000"/>
                  </a:schemeClr>
                </a:solidFill>
              </a:rPr>
              <a:t>nb</a:t>
            </a:r>
            <a:r>
              <a:rPr lang="en-US" sz="800" dirty="0">
                <a:solidFill>
                  <a:schemeClr val="bg1">
                    <a:lumMod val="85000"/>
                  </a:schemeClr>
                </a:solidFill>
              </a:rPr>
              <a:t> FROM </a:t>
            </a:r>
            <a:r>
              <a:rPr lang="en-US" sz="800" dirty="0" err="1">
                <a:solidFill>
                  <a:schemeClr val="bg1">
                    <a:lumMod val="85000"/>
                  </a:schemeClr>
                </a:solidFill>
              </a:rPr>
              <a:t>employees.employees</a:t>
            </a:r>
            <a:r>
              <a:rPr lang="en-US" sz="800" dirty="0">
                <a:solidFill>
                  <a:schemeClr val="bg1">
                    <a:lumMod val="85000"/>
                  </a:schemeClr>
                </a:solidFill>
              </a:rPr>
              <a:t> order by </a:t>
            </a:r>
            <a:r>
              <a:rPr lang="en-US" sz="800" dirty="0" err="1">
                <a:solidFill>
                  <a:schemeClr val="bg1">
                    <a:lumMod val="85000"/>
                  </a:schemeClr>
                </a:solidFill>
              </a:rPr>
              <a:t>nb</a:t>
            </a:r>
            <a:r>
              <a:rPr lang="en-US" sz="800" dirty="0">
                <a:solidFill>
                  <a:schemeClr val="bg1">
                    <a:lumMod val="85000"/>
                  </a:schemeClr>
                </a:solidFill>
              </a:rPr>
              <a:t>;</a:t>
            </a:r>
          </a:p>
          <a:p>
            <a:r>
              <a:rPr lang="en-US" sz="800" dirty="0">
                <a:solidFill>
                  <a:schemeClr val="bg1">
                    <a:lumMod val="85000"/>
                  </a:schemeClr>
                </a:solidFill>
              </a:rPr>
              <a:t>SELECT * , round(DATEDIFF(CURDATE(),</a:t>
            </a:r>
            <a:r>
              <a:rPr lang="en-US" sz="800" dirty="0" err="1">
                <a:solidFill>
                  <a:schemeClr val="bg1">
                    <a:lumMod val="85000"/>
                  </a:schemeClr>
                </a:solidFill>
              </a:rPr>
              <a:t>hire_date</a:t>
            </a:r>
            <a:r>
              <a:rPr lang="en-US" sz="800" dirty="0">
                <a:solidFill>
                  <a:schemeClr val="bg1">
                    <a:lumMod val="85000"/>
                  </a:schemeClr>
                </a:solidFill>
              </a:rPr>
              <a:t>)/365,0) as </a:t>
            </a:r>
            <a:r>
              <a:rPr lang="en-US" sz="800" dirty="0" err="1">
                <a:solidFill>
                  <a:schemeClr val="bg1">
                    <a:lumMod val="85000"/>
                  </a:schemeClr>
                </a:solidFill>
              </a:rPr>
              <a:t>nb,year</a:t>
            </a:r>
            <a:r>
              <a:rPr lang="en-US" sz="800" dirty="0">
                <a:solidFill>
                  <a:schemeClr val="bg1">
                    <a:lumMod val="85000"/>
                  </a:schemeClr>
                </a:solidFill>
              </a:rPr>
              <a:t>(</a:t>
            </a:r>
            <a:r>
              <a:rPr lang="en-US" sz="800" dirty="0" err="1">
                <a:solidFill>
                  <a:schemeClr val="bg1">
                    <a:lumMod val="85000"/>
                  </a:schemeClr>
                </a:solidFill>
              </a:rPr>
              <a:t>hire_date</a:t>
            </a:r>
            <a:r>
              <a:rPr lang="en-US" sz="800" dirty="0">
                <a:solidFill>
                  <a:schemeClr val="bg1">
                    <a:lumMod val="85000"/>
                  </a:schemeClr>
                </a:solidFill>
              </a:rPr>
              <a:t>) FROM </a:t>
            </a:r>
            <a:r>
              <a:rPr lang="en-US" sz="800" dirty="0" err="1">
                <a:solidFill>
                  <a:schemeClr val="bg1">
                    <a:lumMod val="85000"/>
                  </a:schemeClr>
                </a:solidFill>
              </a:rPr>
              <a:t>employees.employees</a:t>
            </a:r>
            <a:r>
              <a:rPr lang="en-US" sz="800" dirty="0">
                <a:solidFill>
                  <a:schemeClr val="bg1">
                    <a:lumMod val="85000"/>
                  </a:schemeClr>
                </a:solidFill>
              </a:rPr>
              <a:t> order by </a:t>
            </a:r>
            <a:r>
              <a:rPr lang="en-US" sz="800" dirty="0" err="1">
                <a:solidFill>
                  <a:schemeClr val="bg1">
                    <a:lumMod val="85000"/>
                  </a:schemeClr>
                </a:solidFill>
              </a:rPr>
              <a:t>nb</a:t>
            </a:r>
            <a:r>
              <a:rPr lang="en-US" sz="800" dirty="0">
                <a:solidFill>
                  <a:schemeClr val="bg1">
                    <a:lumMod val="85000"/>
                  </a:schemeClr>
                </a:solidFill>
              </a:rPr>
              <a:t>;</a:t>
            </a:r>
            <a:endParaRPr lang="fr-FR" sz="800" dirty="0">
              <a:solidFill>
                <a:schemeClr val="bg1">
                  <a:lumMod val="85000"/>
                </a:schemeClr>
              </a:solidFill>
            </a:endParaRPr>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22</a:t>
            </a:fld>
            <a:endParaRPr lang="fr-FR"/>
          </a:p>
        </p:txBody>
      </p:sp>
    </p:spTree>
    <p:extLst>
      <p:ext uri="{BB962C8B-B14F-4D97-AF65-F5344CB8AC3E}">
        <p14:creationId xmlns:p14="http://schemas.microsoft.com/office/powerpoint/2010/main" val="26101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SELECT * FROM </a:t>
            </a:r>
            <a:r>
              <a:rPr lang="en-US" dirty="0" err="1"/>
              <a:t>employees.employees</a:t>
            </a:r>
            <a:r>
              <a:rPr lang="en-US" dirty="0"/>
              <a:t> where gender="M" AND </a:t>
            </a:r>
            <a:r>
              <a:rPr lang="en-US" dirty="0" err="1"/>
              <a:t>first_name</a:t>
            </a:r>
            <a:r>
              <a:rPr lang="en-US" dirty="0"/>
              <a:t>="Adel";</a:t>
            </a:r>
          </a:p>
          <a:p>
            <a:r>
              <a:rPr lang="en-US" dirty="0"/>
              <a:t>SELECT * FROM </a:t>
            </a:r>
            <a:r>
              <a:rPr lang="en-US" dirty="0" err="1"/>
              <a:t>employees.employees</a:t>
            </a:r>
            <a:r>
              <a:rPr lang="en-US" dirty="0"/>
              <a:t> where </a:t>
            </a:r>
            <a:r>
              <a:rPr lang="en-US" dirty="0" err="1"/>
              <a:t>hire_date</a:t>
            </a:r>
            <a:r>
              <a:rPr lang="en-US" dirty="0"/>
              <a:t> &gt; STR_TO_DATE('01,01,1990','%d,%m,%Y') order by </a:t>
            </a:r>
            <a:r>
              <a:rPr lang="en-US" dirty="0" err="1"/>
              <a:t>hire_date</a:t>
            </a:r>
            <a:r>
              <a:rPr lang="en-US" dirty="0"/>
              <a:t>;</a:t>
            </a:r>
            <a:endParaRPr lang="fr-FR" dirty="0"/>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24</a:t>
            </a:fld>
            <a:endParaRPr lang="fr-FR"/>
          </a:p>
        </p:txBody>
      </p:sp>
    </p:spTree>
    <p:extLst>
      <p:ext uri="{BB962C8B-B14F-4D97-AF65-F5344CB8AC3E}">
        <p14:creationId xmlns:p14="http://schemas.microsoft.com/office/powerpoint/2010/main" val="2071915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SELECT * FROM </a:t>
            </a:r>
            <a:r>
              <a:rPr lang="en-US" dirty="0" err="1"/>
              <a:t>employees.employees</a:t>
            </a:r>
            <a:r>
              <a:rPr lang="en-US" dirty="0"/>
              <a:t> where gender="M" AND </a:t>
            </a:r>
            <a:r>
              <a:rPr lang="en-US" dirty="0" err="1"/>
              <a:t>first_name</a:t>
            </a:r>
            <a:r>
              <a:rPr lang="en-US" dirty="0"/>
              <a:t>="Adel";</a:t>
            </a:r>
          </a:p>
          <a:p>
            <a:r>
              <a:rPr lang="en-US" dirty="0"/>
              <a:t>SELECT * FROM </a:t>
            </a:r>
            <a:r>
              <a:rPr lang="en-US" dirty="0" err="1"/>
              <a:t>employees.employees</a:t>
            </a:r>
            <a:r>
              <a:rPr lang="en-US" dirty="0"/>
              <a:t> where </a:t>
            </a:r>
            <a:r>
              <a:rPr lang="en-US" dirty="0" err="1"/>
              <a:t>hire_date</a:t>
            </a:r>
            <a:r>
              <a:rPr lang="en-US" dirty="0"/>
              <a:t> &gt; STR_TO_DATE('01,01,1990','%d,%m,%Y') order by </a:t>
            </a:r>
            <a:r>
              <a:rPr lang="en-US" dirty="0" err="1"/>
              <a:t>hire_date</a:t>
            </a:r>
            <a:r>
              <a:rPr lang="en-US" dirty="0"/>
              <a:t>;</a:t>
            </a:r>
            <a:endParaRPr lang="fr-FR" dirty="0"/>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26</a:t>
            </a:fld>
            <a:endParaRPr lang="fr-FR"/>
          </a:p>
        </p:txBody>
      </p:sp>
    </p:spTree>
    <p:extLst>
      <p:ext uri="{BB962C8B-B14F-4D97-AF65-F5344CB8AC3E}">
        <p14:creationId xmlns:p14="http://schemas.microsoft.com/office/powerpoint/2010/main" val="78134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SELECT * FROM </a:t>
            </a:r>
            <a:r>
              <a:rPr lang="en-US" dirty="0" err="1"/>
              <a:t>employees.employees</a:t>
            </a:r>
            <a:r>
              <a:rPr lang="en-US" dirty="0"/>
              <a:t> where gender="M" AND </a:t>
            </a:r>
            <a:r>
              <a:rPr lang="en-US" dirty="0" err="1"/>
              <a:t>first_name</a:t>
            </a:r>
            <a:r>
              <a:rPr lang="en-US" dirty="0"/>
              <a:t>="Adel";</a:t>
            </a:r>
          </a:p>
          <a:p>
            <a:r>
              <a:rPr lang="en-US" dirty="0"/>
              <a:t>SELECT * FROM </a:t>
            </a:r>
            <a:r>
              <a:rPr lang="en-US" dirty="0" err="1"/>
              <a:t>employees.employees</a:t>
            </a:r>
            <a:r>
              <a:rPr lang="en-US" dirty="0"/>
              <a:t> where </a:t>
            </a:r>
            <a:r>
              <a:rPr lang="en-US" dirty="0" err="1"/>
              <a:t>hire_date</a:t>
            </a:r>
            <a:r>
              <a:rPr lang="en-US" dirty="0"/>
              <a:t> &gt; STR_TO_DATE('01,01,1990','%d,%m,%Y') order by </a:t>
            </a:r>
            <a:r>
              <a:rPr lang="en-US" dirty="0" err="1"/>
              <a:t>hire_date</a:t>
            </a:r>
            <a:r>
              <a:rPr lang="en-US" dirty="0"/>
              <a:t>;</a:t>
            </a:r>
            <a:endParaRPr lang="fr-FR" dirty="0"/>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28</a:t>
            </a:fld>
            <a:endParaRPr lang="fr-FR"/>
          </a:p>
        </p:txBody>
      </p:sp>
    </p:spTree>
    <p:extLst>
      <p:ext uri="{BB962C8B-B14F-4D97-AF65-F5344CB8AC3E}">
        <p14:creationId xmlns:p14="http://schemas.microsoft.com/office/powerpoint/2010/main" val="4288923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SELECT * FROM </a:t>
            </a:r>
            <a:r>
              <a:rPr lang="en-US" dirty="0" err="1"/>
              <a:t>employees.employees</a:t>
            </a:r>
            <a:r>
              <a:rPr lang="en-US" dirty="0"/>
              <a:t> where gender="M" AND </a:t>
            </a:r>
            <a:r>
              <a:rPr lang="en-US" dirty="0" err="1"/>
              <a:t>first_name</a:t>
            </a:r>
            <a:r>
              <a:rPr lang="en-US" dirty="0"/>
              <a:t>="Adel";</a:t>
            </a:r>
          </a:p>
          <a:p>
            <a:r>
              <a:rPr lang="en-US" dirty="0"/>
              <a:t>SELECT * FROM </a:t>
            </a:r>
            <a:r>
              <a:rPr lang="en-US" dirty="0" err="1"/>
              <a:t>employees.employees</a:t>
            </a:r>
            <a:r>
              <a:rPr lang="en-US" dirty="0"/>
              <a:t> where </a:t>
            </a:r>
            <a:r>
              <a:rPr lang="en-US" dirty="0" err="1"/>
              <a:t>hire_date</a:t>
            </a:r>
            <a:r>
              <a:rPr lang="en-US" dirty="0"/>
              <a:t> &gt; STR_TO_DATE('01,01,1990','%d,%m,%Y') order by </a:t>
            </a:r>
            <a:r>
              <a:rPr lang="en-US" dirty="0" err="1"/>
              <a:t>hire_date</a:t>
            </a:r>
            <a:r>
              <a:rPr lang="en-US" dirty="0"/>
              <a:t>;</a:t>
            </a:r>
          </a:p>
          <a:p>
            <a:r>
              <a:rPr lang="en-US" dirty="0"/>
              <a:t>SELECT count(*), title FROM </a:t>
            </a:r>
            <a:r>
              <a:rPr lang="en-US" dirty="0" err="1"/>
              <a:t>employees.titles</a:t>
            </a:r>
            <a:r>
              <a:rPr lang="en-US" dirty="0"/>
              <a:t> group by title;</a:t>
            </a:r>
          </a:p>
          <a:p>
            <a:r>
              <a:rPr lang="en-US" dirty="0"/>
              <a:t>select count(</a:t>
            </a:r>
            <a:r>
              <a:rPr lang="en-US" dirty="0" err="1"/>
              <a:t>emp_no</a:t>
            </a:r>
            <a:r>
              <a:rPr lang="en-US" dirty="0"/>
              <a:t>), </a:t>
            </a:r>
            <a:r>
              <a:rPr lang="en-US" dirty="0" err="1"/>
              <a:t>emp_no</a:t>
            </a:r>
            <a:r>
              <a:rPr lang="en-US" dirty="0"/>
              <a:t> from </a:t>
            </a:r>
            <a:r>
              <a:rPr lang="en-US" dirty="0" err="1"/>
              <a:t>employees.salaries</a:t>
            </a:r>
            <a:r>
              <a:rPr lang="en-US" dirty="0"/>
              <a:t> group by </a:t>
            </a:r>
            <a:r>
              <a:rPr lang="en-US" dirty="0" err="1"/>
              <a:t>emp_no</a:t>
            </a:r>
            <a:r>
              <a:rPr lang="en-US" dirty="0"/>
              <a:t>;</a:t>
            </a:r>
          </a:p>
          <a:p>
            <a:r>
              <a:rPr lang="en-US" dirty="0"/>
              <a:t>select count(</a:t>
            </a:r>
            <a:r>
              <a:rPr lang="en-US" dirty="0" err="1"/>
              <a:t>emp_no</a:t>
            </a:r>
            <a:r>
              <a:rPr lang="en-US" dirty="0"/>
              <a:t>) as d, </a:t>
            </a:r>
            <a:r>
              <a:rPr lang="en-US" dirty="0" err="1"/>
              <a:t>emp_no</a:t>
            </a:r>
            <a:r>
              <a:rPr lang="en-US" dirty="0"/>
              <a:t> from </a:t>
            </a:r>
            <a:r>
              <a:rPr lang="en-US" dirty="0" err="1"/>
              <a:t>employees.salaries</a:t>
            </a:r>
            <a:r>
              <a:rPr lang="en-US" dirty="0"/>
              <a:t> group by </a:t>
            </a:r>
            <a:r>
              <a:rPr lang="en-US" dirty="0" err="1"/>
              <a:t>emp_no</a:t>
            </a:r>
            <a:r>
              <a:rPr lang="en-US" dirty="0"/>
              <a:t> order by d desc;</a:t>
            </a:r>
          </a:p>
          <a:p>
            <a:r>
              <a:rPr lang="en-US" dirty="0"/>
              <a:t>SELECT max(salary) , </a:t>
            </a:r>
            <a:r>
              <a:rPr lang="en-US" dirty="0" err="1"/>
              <a:t>emp_no</a:t>
            </a:r>
            <a:r>
              <a:rPr lang="en-US" dirty="0"/>
              <a:t> as </a:t>
            </a:r>
            <a:r>
              <a:rPr lang="en-US" dirty="0" err="1"/>
              <a:t>employe</a:t>
            </a:r>
            <a:r>
              <a:rPr lang="en-US" dirty="0"/>
              <a:t>  </a:t>
            </a:r>
            <a:r>
              <a:rPr lang="en-US" dirty="0" err="1"/>
              <a:t>salaire_max</a:t>
            </a:r>
            <a:r>
              <a:rPr lang="en-US" dirty="0"/>
              <a:t> FROM </a:t>
            </a:r>
            <a:r>
              <a:rPr lang="en-US" dirty="0" err="1"/>
              <a:t>employees.salaries</a:t>
            </a:r>
            <a:r>
              <a:rPr lang="en-US" dirty="0"/>
              <a:t> group by </a:t>
            </a:r>
            <a:r>
              <a:rPr lang="en-US" dirty="0" err="1"/>
              <a:t>emp_no</a:t>
            </a:r>
            <a:r>
              <a:rPr lang="en-US" dirty="0"/>
              <a:t>;</a:t>
            </a:r>
          </a:p>
          <a:p>
            <a:r>
              <a:rPr lang="en-US" dirty="0"/>
              <a:t>SELECT max(salary), min(salary) , </a:t>
            </a:r>
            <a:r>
              <a:rPr lang="en-US" dirty="0" err="1"/>
              <a:t>emp_no</a:t>
            </a:r>
            <a:r>
              <a:rPr lang="en-US" dirty="0"/>
              <a:t> from </a:t>
            </a:r>
            <a:r>
              <a:rPr lang="en-US" dirty="0" err="1"/>
              <a:t>employees.salaries</a:t>
            </a:r>
            <a:r>
              <a:rPr lang="en-US" dirty="0"/>
              <a:t> group by </a:t>
            </a:r>
            <a:r>
              <a:rPr lang="en-US" dirty="0" err="1"/>
              <a:t>emp_no</a:t>
            </a:r>
            <a:r>
              <a:rPr lang="en-US" dirty="0"/>
              <a:t>;</a:t>
            </a:r>
          </a:p>
          <a:p>
            <a:r>
              <a:rPr lang="en-US" dirty="0"/>
              <a:t>SELECT max(salary), min(salary),avg(salary) , </a:t>
            </a:r>
            <a:r>
              <a:rPr lang="en-US" dirty="0" err="1"/>
              <a:t>emp_no</a:t>
            </a:r>
            <a:r>
              <a:rPr lang="en-US" dirty="0"/>
              <a:t> as </a:t>
            </a:r>
            <a:r>
              <a:rPr lang="en-US" dirty="0" err="1"/>
              <a:t>employe</a:t>
            </a:r>
            <a:r>
              <a:rPr lang="en-US" dirty="0"/>
              <a:t> FROM </a:t>
            </a:r>
            <a:r>
              <a:rPr lang="en-US" dirty="0" err="1"/>
              <a:t>employees.salaries</a:t>
            </a:r>
            <a:r>
              <a:rPr lang="en-US" dirty="0"/>
              <a:t> group by </a:t>
            </a:r>
            <a:r>
              <a:rPr lang="en-US" dirty="0" err="1"/>
              <a:t>emp_no</a:t>
            </a:r>
            <a:r>
              <a:rPr lang="en-US" dirty="0"/>
              <a:t>;</a:t>
            </a:r>
            <a:endParaRPr lang="fr-FR" dirty="0"/>
          </a:p>
        </p:txBody>
      </p:sp>
      <p:sp>
        <p:nvSpPr>
          <p:cNvPr id="4" name="Espace réservé du numéro de diapositive 3"/>
          <p:cNvSpPr>
            <a:spLocks noGrp="1"/>
          </p:cNvSpPr>
          <p:nvPr>
            <p:ph type="sldNum" sz="quarter" idx="5"/>
          </p:nvPr>
        </p:nvSpPr>
        <p:spPr/>
        <p:txBody>
          <a:bodyPr/>
          <a:lstStyle/>
          <a:p>
            <a:fld id="{2D0B7753-19C6-4951-90EC-9FF483CEE33F}" type="slidenum">
              <a:rPr lang="fr-FR" smtClean="0"/>
              <a:t>31</a:t>
            </a:fld>
            <a:endParaRPr lang="fr-FR"/>
          </a:p>
        </p:txBody>
      </p:sp>
    </p:spTree>
    <p:extLst>
      <p:ext uri="{BB962C8B-B14F-4D97-AF65-F5344CB8AC3E}">
        <p14:creationId xmlns:p14="http://schemas.microsoft.com/office/powerpoint/2010/main" val="1215050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255E5F5-73D9-4EBB-93E2-9FCCC5A7D292}" type="datetimeFigureOut">
              <a:rPr lang="fr-FR" smtClean="0"/>
              <a:t>08/03/2021</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101421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55E5F5-73D9-4EBB-93E2-9FCCC5A7D292}" type="datetimeFigureOut">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22326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55E5F5-73D9-4EBB-93E2-9FCCC5A7D292}" type="datetimeFigureOut">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780699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55E5F5-73D9-4EBB-93E2-9FCCC5A7D292}" type="datetimeFigureOut">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BAF2EF-5EF1-4B6E-8E6A-1C585F952896}"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71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55E5F5-73D9-4EBB-93E2-9FCCC5A7D292}" type="datetimeFigureOut">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582018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F255E5F5-73D9-4EBB-93E2-9FCCC5A7D292}" type="datetimeFigureOut">
              <a:rPr lang="fr-FR" smtClean="0"/>
              <a:t>08/03/2021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2302956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F255E5F5-73D9-4EBB-93E2-9FCCC5A7D292}" type="datetimeFigureOut">
              <a:rPr lang="fr-FR" smtClean="0"/>
              <a:t>08/03/2021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2260767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55E5F5-73D9-4EBB-93E2-9FCCC5A7D292}" type="datetimeFigureOut">
              <a:rPr lang="fr-FR" smtClean="0"/>
              <a:t>08/03/2021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111753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55E5F5-73D9-4EBB-93E2-9FCCC5A7D292}" type="datetimeFigureOut">
              <a:rPr lang="fr-FR" smtClean="0"/>
              <a:t>08/03/2021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191000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55E5F5-73D9-4EBB-93E2-9FCCC5A7D292}" type="datetimeFigureOut">
              <a:rPr lang="fr-FR" smtClean="0"/>
              <a:t>08/03/2021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51017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255E5F5-73D9-4EBB-93E2-9FCCC5A7D292}" type="datetimeFigureOut">
              <a:rPr lang="fr-FR" smtClean="0"/>
              <a:t>08/03/2021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395275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255E5F5-73D9-4EBB-93E2-9FCCC5A7D292}" type="datetimeFigureOut">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376205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255E5F5-73D9-4EBB-93E2-9FCCC5A7D292}" type="datetimeFigureOut">
              <a:rPr lang="fr-FR" smtClean="0"/>
              <a:t>08/03/2021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165628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255E5F5-73D9-4EBB-93E2-9FCCC5A7D292}" type="datetimeFigureOut">
              <a:rPr lang="fr-FR" smtClean="0"/>
              <a:t>08/03/2021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134724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5E5F5-73D9-4EBB-93E2-9FCCC5A7D292}" type="datetimeFigureOut">
              <a:rPr lang="fr-FR" smtClean="0"/>
              <a:t>08/03/2021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414902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55E5F5-73D9-4EBB-93E2-9FCCC5A7D292}" type="datetimeFigureOut">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6764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55E5F5-73D9-4EBB-93E2-9FCCC5A7D292}" type="datetimeFigureOut">
              <a:rPr lang="fr-FR" smtClean="0"/>
              <a:t>08/03/2021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BAF2EF-5EF1-4B6E-8E6A-1C585F952896}" type="slidenum">
              <a:rPr lang="fr-FR" smtClean="0"/>
              <a:t>‹N°›</a:t>
            </a:fld>
            <a:endParaRPr lang="fr-FR"/>
          </a:p>
        </p:txBody>
      </p:sp>
    </p:spTree>
    <p:extLst>
      <p:ext uri="{BB962C8B-B14F-4D97-AF65-F5344CB8AC3E}">
        <p14:creationId xmlns:p14="http://schemas.microsoft.com/office/powerpoint/2010/main" val="369488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55E5F5-73D9-4EBB-93E2-9FCCC5A7D292}" type="datetimeFigureOut">
              <a:rPr lang="fr-FR" smtClean="0"/>
              <a:t>08/03/2021</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BAF2EF-5EF1-4B6E-8E6A-1C585F952896}" type="slidenum">
              <a:rPr lang="fr-FR" smtClean="0"/>
              <a:t>‹N°›</a:t>
            </a:fld>
            <a:endParaRPr lang="fr-FR"/>
          </a:p>
        </p:txBody>
      </p:sp>
    </p:spTree>
    <p:extLst>
      <p:ext uri="{BB962C8B-B14F-4D97-AF65-F5344CB8AC3E}">
        <p14:creationId xmlns:p14="http://schemas.microsoft.com/office/powerpoint/2010/main" val="22793340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sql/sql_ref_mysql.asp" TargetMode="External"/><Relationship Id="rId2" Type="http://schemas.openxmlformats.org/officeDocument/2006/relationships/hyperlink" Target="https://www.mysqltutorial.org/mysql-date_form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sql/sql_ref_mysql.asp" TargetMode="External"/><Relationship Id="rId2" Type="http://schemas.openxmlformats.org/officeDocument/2006/relationships/hyperlink" Target="https://www.mysqltutorial.org/mysql-date_form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sql/sql_ref_mysql.asp" TargetMode="External"/><Relationship Id="rId2" Type="http://schemas.openxmlformats.org/officeDocument/2006/relationships/hyperlink" Target="https://www.mysqltutorial.org/mysql-date_forma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sql/sql_ref_mysql.as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0BB75CC1-DCED-4627-8B41-30C4AC16A69C}"/>
              </a:ext>
            </a:extLst>
          </p:cNvPr>
          <p:cNvSpPr>
            <a:spLocks noGrp="1"/>
          </p:cNvSpPr>
          <p:nvPr>
            <p:ph type="ctrTitle"/>
          </p:nvPr>
        </p:nvSpPr>
        <p:spPr>
          <a:xfrm>
            <a:off x="2667000" y="2328334"/>
            <a:ext cx="6858000" cy="1367896"/>
          </a:xfrm>
        </p:spPr>
        <p:txBody>
          <a:bodyPr>
            <a:normAutofit/>
          </a:bodyPr>
          <a:lstStyle/>
          <a:p>
            <a:pPr algn="ctr"/>
            <a:r>
              <a:rPr lang="fr-FR" dirty="0">
                <a:solidFill>
                  <a:srgbClr val="FFFFFF"/>
                </a:solidFill>
              </a:rPr>
              <a:t>SQL</a:t>
            </a:r>
          </a:p>
        </p:txBody>
      </p:sp>
      <p:sp>
        <p:nvSpPr>
          <p:cNvPr id="3" name="Sous-titre 2">
            <a:extLst>
              <a:ext uri="{FF2B5EF4-FFF2-40B4-BE49-F238E27FC236}">
                <a16:creationId xmlns:a16="http://schemas.microsoft.com/office/drawing/2014/main" id="{6904D976-4E7A-46D5-9A78-F7E5D0B267AB}"/>
              </a:ext>
            </a:extLst>
          </p:cNvPr>
          <p:cNvSpPr>
            <a:spLocks noGrp="1"/>
          </p:cNvSpPr>
          <p:nvPr>
            <p:ph type="subTitle" idx="1"/>
          </p:nvPr>
        </p:nvSpPr>
        <p:spPr>
          <a:xfrm>
            <a:off x="2667001" y="3602038"/>
            <a:ext cx="6857999" cy="953029"/>
          </a:xfrm>
        </p:spPr>
        <p:txBody>
          <a:bodyPr>
            <a:normAutofit/>
          </a:bodyPr>
          <a:lstStyle/>
          <a:p>
            <a:pPr algn="ctr"/>
            <a:r>
              <a:rPr lang="fr-FR" dirty="0">
                <a:solidFill>
                  <a:schemeClr val="bg2"/>
                </a:solidFill>
              </a:rPr>
              <a:t>REQUÊTE SQL</a:t>
            </a:r>
          </a:p>
        </p:txBody>
      </p:sp>
    </p:spTree>
    <p:extLst>
      <p:ext uri="{BB962C8B-B14F-4D97-AF65-F5344CB8AC3E}">
        <p14:creationId xmlns:p14="http://schemas.microsoft.com/office/powerpoint/2010/main" val="69102927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p:txBody>
          <a:bodyPr/>
          <a:lstStyle/>
          <a:p>
            <a:r>
              <a:rPr lang="fr-FR" dirty="0"/>
              <a:t>La commande SELECT</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p:txBody>
          <a:bodyPr>
            <a:normAutofit fontScale="85000" lnSpcReduction="20000"/>
          </a:bodyPr>
          <a:lstStyle/>
          <a:p>
            <a:pPr marL="0" indent="0">
              <a:buNone/>
            </a:pPr>
            <a:r>
              <a:rPr lang="fr-FR" dirty="0">
                <a:highlight>
                  <a:srgbClr val="000000"/>
                </a:highlight>
              </a:rPr>
              <a:t>SELECT </a:t>
            </a:r>
            <a:r>
              <a:rPr lang="fr-FR" b="1" dirty="0" err="1">
                <a:highlight>
                  <a:srgbClr val="000000"/>
                </a:highlight>
              </a:rPr>
              <a:t>nom_du_champ</a:t>
            </a:r>
            <a:r>
              <a:rPr lang="fr-FR" b="1" dirty="0">
                <a:highlight>
                  <a:srgbClr val="000000"/>
                </a:highlight>
              </a:rPr>
              <a:t> </a:t>
            </a:r>
            <a:r>
              <a:rPr lang="fr-FR" dirty="0">
                <a:highlight>
                  <a:srgbClr val="000000"/>
                </a:highlight>
              </a:rPr>
              <a:t>FROM </a:t>
            </a:r>
            <a:r>
              <a:rPr lang="fr-FR" b="1" dirty="0" err="1">
                <a:highlight>
                  <a:srgbClr val="000000"/>
                </a:highlight>
              </a:rPr>
              <a:t>nom_du_tableau</a:t>
            </a:r>
            <a:endParaRPr lang="fr-FR" b="1" dirty="0">
              <a:highlight>
                <a:srgbClr val="000000"/>
              </a:highlight>
            </a:endParaRPr>
          </a:p>
          <a:p>
            <a:endParaRPr lang="fr-FR" dirty="0"/>
          </a:p>
          <a:p>
            <a:pPr marL="457200" indent="-457200">
              <a:buFont typeface="+mj-lt"/>
              <a:buAutoNum type="arabicPeriod"/>
            </a:pPr>
            <a:r>
              <a:rPr lang="fr-FR" dirty="0"/>
              <a:t>Affichez tout les nom de la table « Employé ».</a:t>
            </a:r>
          </a:p>
          <a:p>
            <a:pPr marL="457200" indent="-457200">
              <a:buFont typeface="+mj-lt"/>
              <a:buAutoNum type="arabicPeriod"/>
            </a:pPr>
            <a:r>
              <a:rPr lang="fr-FR" dirty="0"/>
              <a:t>Affichez tout les nom et prénom de la table « Employé ».</a:t>
            </a:r>
          </a:p>
          <a:p>
            <a:pPr marL="457200" indent="-457200">
              <a:buFont typeface="+mj-lt"/>
              <a:buAutoNum type="arabicPeriod"/>
            </a:pPr>
            <a:r>
              <a:rPr lang="fr-FR" dirty="0"/>
              <a:t>Affichez tout les colonnes de la table « Employé ».</a:t>
            </a:r>
          </a:p>
          <a:p>
            <a:pPr marL="457200" indent="-457200">
              <a:buFont typeface="+mj-lt"/>
              <a:buAutoNum type="arabicPeriod"/>
            </a:pPr>
            <a:endParaRPr lang="fr-FR" dirty="0">
              <a:solidFill>
                <a:schemeClr val="tx1"/>
              </a:solidFill>
            </a:endParaRPr>
          </a:p>
          <a:p>
            <a:pPr marL="457200" indent="-457200">
              <a:buFont typeface="+mj-lt"/>
              <a:buAutoNum type="arabicPeriod"/>
            </a:pPr>
            <a:r>
              <a:rPr lang="fr-FR" dirty="0"/>
              <a:t>Affichez tout les nom de la table « </a:t>
            </a:r>
            <a:r>
              <a:rPr lang="fr-FR" dirty="0" err="1"/>
              <a:t>titles</a:t>
            </a:r>
            <a:r>
              <a:rPr lang="fr-FR" dirty="0"/>
              <a:t> ». </a:t>
            </a:r>
          </a:p>
          <a:p>
            <a:pPr marL="457200" indent="-457200">
              <a:buFont typeface="+mj-lt"/>
              <a:buAutoNum type="arabicPeriod"/>
            </a:pPr>
            <a:r>
              <a:rPr lang="fr-FR" dirty="0"/>
              <a:t>Affichez tout les colonnes de la table « </a:t>
            </a:r>
            <a:r>
              <a:rPr lang="fr-FR" dirty="0" err="1"/>
              <a:t>titles</a:t>
            </a:r>
            <a:r>
              <a:rPr lang="fr-FR" dirty="0"/>
              <a:t> ».</a:t>
            </a:r>
          </a:p>
          <a:p>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2613435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94631" y="0"/>
            <a:ext cx="9905998" cy="1478570"/>
          </a:xfrm>
        </p:spPr>
        <p:txBody>
          <a:bodyPr/>
          <a:lstStyle/>
          <a:p>
            <a:r>
              <a:rPr lang="fr-FR" dirty="0"/>
              <a:t>La commande ORDER BY</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725856" y="1364567"/>
            <a:ext cx="9778756" cy="5050302"/>
          </a:xfrm>
        </p:spPr>
        <p:txBody>
          <a:bodyPr>
            <a:normAutofit fontScale="62500" lnSpcReduction="20000"/>
          </a:bodyPr>
          <a:lstStyle/>
          <a:p>
            <a:r>
              <a:rPr lang="fr-FR" dirty="0"/>
              <a:t>La commande ORDER BY permet de trier les lignes dans un résultat d’une requête SQL. Il est possible de trier les données sur une ou plusieurs colonnes, par ordre ascendant ou descendant. Cette commande se positionne à la fin de la requête.</a:t>
            </a:r>
          </a:p>
          <a:p>
            <a:pPr marL="0" indent="0">
              <a:buNone/>
            </a:pPr>
            <a:r>
              <a:rPr lang="fr-FR" dirty="0"/>
              <a:t> </a:t>
            </a:r>
          </a:p>
          <a:p>
            <a:pPr marL="0" indent="0" algn="ctr">
              <a:buNone/>
            </a:pPr>
            <a:r>
              <a:rPr lang="en-US" dirty="0">
                <a:highlight>
                  <a:srgbClr val="000000"/>
                </a:highlight>
              </a:rPr>
              <a:t>SELECT colonne1, colonne2</a:t>
            </a:r>
          </a:p>
          <a:p>
            <a:pPr marL="0" indent="0" algn="ctr">
              <a:buNone/>
            </a:pPr>
            <a:r>
              <a:rPr lang="en-US" dirty="0">
                <a:highlight>
                  <a:srgbClr val="000000"/>
                </a:highlight>
              </a:rPr>
              <a:t>FROM table</a:t>
            </a:r>
          </a:p>
          <a:p>
            <a:pPr marL="0" indent="0" algn="ctr">
              <a:buNone/>
            </a:pPr>
            <a:r>
              <a:rPr lang="en-US" dirty="0">
                <a:highlight>
                  <a:srgbClr val="000000"/>
                </a:highlight>
              </a:rPr>
              <a:t>ORDER BY colonne1</a:t>
            </a:r>
          </a:p>
          <a:p>
            <a:pPr marL="0" indent="0" algn="ctr">
              <a:buNone/>
            </a:pPr>
            <a:endParaRPr lang="fr-FR" b="1" dirty="0">
              <a:solidFill>
                <a:schemeClr val="bg1"/>
              </a:solidFill>
              <a:highlight>
                <a:srgbClr val="000000"/>
              </a:highlight>
            </a:endParaRPr>
          </a:p>
          <a:p>
            <a:r>
              <a:rPr lang="fr-FR" dirty="0">
                <a:solidFill>
                  <a:schemeClr val="tx1"/>
                </a:solidFill>
              </a:rPr>
              <a:t>Par défaut les résultats sont classés par ordre ascendant, toutefois il est possible d’inverser l’ordre en utilisant le suffixe DESC  / préciser avec ASC (après le nom de la colonne. Par ailleurs, il est possible de trier sur plusieurs colonnes en les séparant par une virgule. Une requête plus élaborée ressemblerait à cela :</a:t>
            </a:r>
          </a:p>
          <a:p>
            <a:endParaRPr lang="fr-FR" dirty="0">
              <a:solidFill>
                <a:schemeClr val="tx1"/>
              </a:solidFill>
            </a:endParaRPr>
          </a:p>
          <a:p>
            <a:pPr marL="0" indent="0" algn="ctr">
              <a:buNone/>
            </a:pPr>
            <a:r>
              <a:rPr lang="fr-FR" dirty="0">
                <a:highlight>
                  <a:srgbClr val="000000"/>
                </a:highlight>
              </a:rPr>
              <a:t>SELECT colonne1, colonne2, colonne3</a:t>
            </a:r>
          </a:p>
          <a:p>
            <a:pPr marL="0" indent="0" algn="ctr">
              <a:buNone/>
            </a:pPr>
            <a:r>
              <a:rPr lang="fr-FR" dirty="0">
                <a:highlight>
                  <a:srgbClr val="000000"/>
                </a:highlight>
              </a:rPr>
              <a:t>FROM table</a:t>
            </a:r>
          </a:p>
          <a:p>
            <a:pPr marL="0" indent="0" algn="ctr">
              <a:buNone/>
            </a:pPr>
            <a:r>
              <a:rPr lang="fr-FR" dirty="0">
                <a:highlight>
                  <a:srgbClr val="000000"/>
                </a:highlight>
              </a:rPr>
              <a:t>ORDER BY colonne1 DESC, colonne2 ASC</a:t>
            </a:r>
          </a:p>
        </p:txBody>
      </p:sp>
    </p:spTree>
    <p:extLst>
      <p:ext uri="{BB962C8B-B14F-4D97-AF65-F5344CB8AC3E}">
        <p14:creationId xmlns:p14="http://schemas.microsoft.com/office/powerpoint/2010/main" val="107356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598614" y="0"/>
            <a:ext cx="9905998" cy="1478570"/>
          </a:xfrm>
        </p:spPr>
        <p:txBody>
          <a:bodyPr/>
          <a:lstStyle/>
          <a:p>
            <a:r>
              <a:rPr lang="fr-FR" dirty="0"/>
              <a:t>La commande ORDER BY</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2589212" y="1533379"/>
            <a:ext cx="8915400" cy="5092504"/>
          </a:xfrm>
        </p:spPr>
        <p:txBody>
          <a:bodyPr>
            <a:normAutofit fontScale="70000" lnSpcReduction="20000"/>
          </a:bodyPr>
          <a:lstStyle/>
          <a:p>
            <a:pPr marL="0" indent="0" algn="ctr">
              <a:buNone/>
            </a:pPr>
            <a:r>
              <a:rPr lang="fr-FR" dirty="0">
                <a:highlight>
                  <a:srgbClr val="000000"/>
                </a:highlight>
              </a:rPr>
              <a:t>SELECT colonne1, colonne2, colonne3</a:t>
            </a:r>
          </a:p>
          <a:p>
            <a:pPr marL="0" indent="0" algn="ctr">
              <a:buNone/>
            </a:pPr>
            <a:r>
              <a:rPr lang="fr-FR" dirty="0">
                <a:highlight>
                  <a:srgbClr val="000000"/>
                </a:highlight>
              </a:rPr>
              <a:t>FROM table</a:t>
            </a:r>
          </a:p>
          <a:p>
            <a:pPr marL="0" indent="0" algn="ctr">
              <a:buNone/>
            </a:pPr>
            <a:r>
              <a:rPr lang="fr-FR" dirty="0">
                <a:highlight>
                  <a:srgbClr val="000000"/>
                </a:highlight>
              </a:rPr>
              <a:t>ORDER BY colonne1 DESC, colonne2 ASC</a:t>
            </a:r>
          </a:p>
          <a:p>
            <a:endParaRPr lang="fr-FR" dirty="0"/>
          </a:p>
          <a:p>
            <a:r>
              <a:rPr lang="fr-FR" sz="2900" dirty="0"/>
              <a:t>Affichez tout les nom de la table « Employé » ordonné par nom par ordre décroissant.</a:t>
            </a:r>
          </a:p>
          <a:p>
            <a:r>
              <a:rPr lang="fr-FR" sz="2900" dirty="0"/>
              <a:t>Affichez tout les nom et prénom de la table « Employé » par nom par ordre croissant .</a:t>
            </a:r>
          </a:p>
          <a:p>
            <a:r>
              <a:rPr lang="fr-FR" sz="2900" dirty="0"/>
              <a:t>Affichez tout les colonnes de la table « Employé ». Ordonnez par date décroissant.</a:t>
            </a:r>
          </a:p>
          <a:p>
            <a:endParaRPr lang="fr-FR" sz="2900" dirty="0">
              <a:solidFill>
                <a:schemeClr val="tx1"/>
              </a:solidFill>
            </a:endParaRPr>
          </a:p>
          <a:p>
            <a:r>
              <a:rPr lang="fr-FR" sz="2900" dirty="0"/>
              <a:t>Affichez tout les nom de la table « </a:t>
            </a:r>
            <a:r>
              <a:rPr lang="fr-FR" sz="2900" dirty="0" err="1"/>
              <a:t>titles</a:t>
            </a:r>
            <a:r>
              <a:rPr lang="fr-FR" sz="2900" dirty="0"/>
              <a:t> » par ordre décroissant. </a:t>
            </a:r>
          </a:p>
          <a:p>
            <a:r>
              <a:rPr lang="fr-FR" sz="2900" dirty="0"/>
              <a:t>Affichez tout les colonnes de la table « </a:t>
            </a:r>
            <a:r>
              <a:rPr lang="fr-FR" sz="2900" dirty="0" err="1"/>
              <a:t>titles</a:t>
            </a:r>
            <a:r>
              <a:rPr lang="fr-FR" sz="2900" dirty="0"/>
              <a:t> ». Les nom par ordre croissant et les dates par ordre décroissante</a:t>
            </a:r>
          </a:p>
          <a:p>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75733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p:txBody>
          <a:bodyPr/>
          <a:lstStyle/>
          <a:p>
            <a:r>
              <a:rPr lang="fr-FR" dirty="0"/>
              <a:t>La commande LIMIT</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141413" y="1780674"/>
            <a:ext cx="10922250" cy="4892841"/>
          </a:xfrm>
        </p:spPr>
        <p:txBody>
          <a:bodyPr>
            <a:normAutofit fontScale="77500" lnSpcReduction="20000"/>
          </a:bodyPr>
          <a:lstStyle/>
          <a:p>
            <a:r>
              <a:rPr lang="fr-FR" sz="3200" dirty="0"/>
              <a:t>La clause LIMIT est à utiliser dans une requête SQL pour spécifier le nombre maximum de résultats que l’ont souhaite obtenir. Cette clauses permettent par exemple d’effectuer des système de pagination (exemple : récupérer les 10 articles de la page 4).</a:t>
            </a:r>
          </a:p>
          <a:p>
            <a:pPr marL="0" indent="0">
              <a:buNone/>
            </a:pPr>
            <a:endParaRPr lang="fr-FR" dirty="0"/>
          </a:p>
          <a:p>
            <a:pPr marL="0" indent="0" algn="ctr">
              <a:buNone/>
            </a:pPr>
            <a:r>
              <a:rPr lang="fr-FR" dirty="0">
                <a:highlight>
                  <a:srgbClr val="000000"/>
                </a:highlight>
              </a:rPr>
              <a:t>SELECT *</a:t>
            </a:r>
          </a:p>
          <a:p>
            <a:pPr marL="0" indent="0" algn="ctr">
              <a:buNone/>
            </a:pPr>
            <a:r>
              <a:rPr lang="fr-FR" dirty="0">
                <a:highlight>
                  <a:srgbClr val="000000"/>
                </a:highlight>
              </a:rPr>
              <a:t>FROM table</a:t>
            </a:r>
          </a:p>
          <a:p>
            <a:pPr marL="0" indent="0" algn="ctr">
              <a:buNone/>
            </a:pPr>
            <a:r>
              <a:rPr lang="fr-FR" dirty="0">
                <a:highlight>
                  <a:srgbClr val="000000"/>
                </a:highlight>
              </a:rPr>
              <a:t>LIMIT 10</a:t>
            </a:r>
          </a:p>
          <a:p>
            <a:pPr marL="0" indent="0">
              <a:buNone/>
            </a:pPr>
            <a:endParaRPr lang="fr-FR" b="1" dirty="0">
              <a:solidFill>
                <a:schemeClr val="bg1"/>
              </a:solidFill>
              <a:highlight>
                <a:srgbClr val="000000"/>
              </a:highlight>
            </a:endParaRPr>
          </a:p>
          <a:p>
            <a:pPr marL="0" indent="0">
              <a:buNone/>
            </a:pPr>
            <a:endParaRPr lang="fr-FR" sz="3600" dirty="0"/>
          </a:p>
          <a:p>
            <a:r>
              <a:rPr lang="fr-FR" sz="3600" dirty="0"/>
              <a:t>Cette requête retourne les enregistrements 6 à 15 d’une table.</a:t>
            </a:r>
          </a:p>
          <a:p>
            <a:endParaRPr lang="fr-FR" b="1" dirty="0">
              <a:solidFill>
                <a:schemeClr val="tx1"/>
              </a:solidFill>
            </a:endParaRPr>
          </a:p>
          <a:p>
            <a:endParaRPr lang="fr-FR" dirty="0">
              <a:solidFill>
                <a:schemeClr val="tx1"/>
              </a:solidFill>
            </a:endParaRPr>
          </a:p>
        </p:txBody>
      </p:sp>
      <p:sp>
        <p:nvSpPr>
          <p:cNvPr id="7" name="ZoneTexte 6">
            <a:extLst>
              <a:ext uri="{FF2B5EF4-FFF2-40B4-BE49-F238E27FC236}">
                <a16:creationId xmlns:a16="http://schemas.microsoft.com/office/drawing/2014/main" id="{CCA3FE34-E379-4189-969E-259AECB4F7BF}"/>
              </a:ext>
            </a:extLst>
          </p:cNvPr>
          <p:cNvSpPr txBox="1"/>
          <p:nvPr/>
        </p:nvSpPr>
        <p:spPr>
          <a:xfrm>
            <a:off x="2541086" y="3815867"/>
            <a:ext cx="2546253" cy="1179810"/>
          </a:xfrm>
          <a:prstGeom prst="rect">
            <a:avLst/>
          </a:prstGeom>
          <a:noFill/>
        </p:spPr>
        <p:txBody>
          <a:bodyPr wrap="square" rtlCol="0">
            <a:spAutoFit/>
          </a:bodyPr>
          <a:lstStyle/>
          <a:p>
            <a:pPr algn="ctr">
              <a:spcBef>
                <a:spcPts val="1000"/>
              </a:spcBef>
              <a:buClr>
                <a:schemeClr val="accent1"/>
              </a:buClr>
            </a:pPr>
            <a:r>
              <a:rPr lang="en-US" dirty="0">
                <a:highlight>
                  <a:srgbClr val="000000"/>
                </a:highlight>
              </a:rPr>
              <a:t>SELECT *</a:t>
            </a:r>
          </a:p>
          <a:p>
            <a:pPr algn="ctr">
              <a:spcBef>
                <a:spcPts val="1000"/>
              </a:spcBef>
              <a:buClr>
                <a:schemeClr val="accent1"/>
              </a:buClr>
            </a:pPr>
            <a:r>
              <a:rPr lang="en-US" dirty="0">
                <a:highlight>
                  <a:srgbClr val="000000"/>
                </a:highlight>
              </a:rPr>
              <a:t>FROM table</a:t>
            </a:r>
          </a:p>
          <a:p>
            <a:pPr algn="ctr">
              <a:spcBef>
                <a:spcPts val="1000"/>
              </a:spcBef>
              <a:buClr>
                <a:schemeClr val="accent1"/>
              </a:buClr>
            </a:pPr>
            <a:r>
              <a:rPr lang="en-US" dirty="0">
                <a:highlight>
                  <a:srgbClr val="000000"/>
                </a:highlight>
              </a:rPr>
              <a:t>LIMIT 5, 10</a:t>
            </a:r>
            <a:r>
              <a:rPr lang="en-US" dirty="0">
                <a:solidFill>
                  <a:schemeClr val="bg1"/>
                </a:solidFill>
                <a:highlight>
                  <a:srgbClr val="000000"/>
                </a:highlight>
              </a:rPr>
              <a:t>;</a:t>
            </a:r>
            <a:endParaRPr lang="fr-FR" dirty="0">
              <a:solidFill>
                <a:schemeClr val="bg1"/>
              </a:solidFill>
              <a:highlight>
                <a:srgbClr val="000000"/>
              </a:highlight>
            </a:endParaRPr>
          </a:p>
        </p:txBody>
      </p:sp>
    </p:spTree>
    <p:extLst>
      <p:ext uri="{BB962C8B-B14F-4D97-AF65-F5344CB8AC3E}">
        <p14:creationId xmlns:p14="http://schemas.microsoft.com/office/powerpoint/2010/main" val="105237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143001" y="0"/>
            <a:ext cx="9905998" cy="1478570"/>
          </a:xfrm>
        </p:spPr>
        <p:txBody>
          <a:bodyPr/>
          <a:lstStyle/>
          <a:p>
            <a:r>
              <a:rPr lang="fr-FR" dirty="0"/>
              <a:t>La commande LIMIT</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026696" y="1828800"/>
            <a:ext cx="10748210" cy="4892841"/>
          </a:xfrm>
        </p:spPr>
        <p:txBody>
          <a:bodyPr>
            <a:normAutofit lnSpcReduction="10000"/>
          </a:bodyPr>
          <a:lstStyle/>
          <a:p>
            <a:pPr marL="457200" indent="-457200">
              <a:buFont typeface="+mj-lt"/>
              <a:buAutoNum type="arabicPeriod"/>
            </a:pPr>
            <a:r>
              <a:rPr lang="fr-FR" dirty="0"/>
              <a:t>Affichez les 10 premiers nom de la table « Employé » ordonné par nom par ordre décroissant.</a:t>
            </a:r>
          </a:p>
          <a:p>
            <a:pPr marL="457200" indent="-457200">
              <a:buFont typeface="+mj-lt"/>
              <a:buAutoNum type="arabicPeriod"/>
            </a:pPr>
            <a:r>
              <a:rPr lang="fr-FR" dirty="0"/>
              <a:t>Affichez les 50 premiers nom et prénom de la table « Employé » par nom par ordre croissant .</a:t>
            </a:r>
          </a:p>
          <a:p>
            <a:pPr marL="457200" indent="-457200">
              <a:buFont typeface="+mj-lt"/>
              <a:buAutoNum type="arabicPeriod"/>
            </a:pPr>
            <a:r>
              <a:rPr lang="fr-FR" dirty="0"/>
              <a:t>Affichez de la ligne 10 à 20, les colonnes de la table « Employé ». Ordonnez par date décroissant.</a:t>
            </a:r>
          </a:p>
          <a:p>
            <a:pPr marL="457200" indent="-457200">
              <a:buFont typeface="+mj-lt"/>
              <a:buAutoNum type="arabicPeriod"/>
            </a:pPr>
            <a:endParaRPr lang="fr-FR" dirty="0">
              <a:solidFill>
                <a:schemeClr val="tx1"/>
              </a:solidFill>
            </a:endParaRPr>
          </a:p>
          <a:p>
            <a:pPr marL="457200" indent="-457200">
              <a:buFont typeface="+mj-lt"/>
              <a:buAutoNum type="arabicPeriod"/>
            </a:pPr>
            <a:r>
              <a:rPr lang="fr-FR" dirty="0"/>
              <a:t>Affichez de la ligne 20 à 30 les nom de la table « </a:t>
            </a:r>
            <a:r>
              <a:rPr lang="fr-FR" dirty="0" err="1"/>
              <a:t>titles</a:t>
            </a:r>
            <a:r>
              <a:rPr lang="fr-FR" dirty="0"/>
              <a:t> » par ordre décroissant. </a:t>
            </a:r>
          </a:p>
          <a:p>
            <a:pPr marL="457200" indent="-457200">
              <a:buFont typeface="+mj-lt"/>
              <a:buAutoNum type="arabicPeriod"/>
            </a:pPr>
            <a:r>
              <a:rPr lang="fr-FR" dirty="0"/>
              <a:t>Affichez les 100 premières lignes de la table « </a:t>
            </a:r>
            <a:r>
              <a:rPr lang="fr-FR" dirty="0" err="1"/>
              <a:t>titles</a:t>
            </a:r>
            <a:r>
              <a:rPr lang="fr-FR" dirty="0"/>
              <a:t> ». Les nom par ordre croissant et les dates par ordre décroissante</a:t>
            </a:r>
          </a:p>
          <a:p>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52812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143001" y="205852"/>
            <a:ext cx="9905998" cy="1478570"/>
          </a:xfrm>
        </p:spPr>
        <p:txBody>
          <a:bodyPr/>
          <a:lstStyle/>
          <a:p>
            <a:r>
              <a:rPr lang="fr-FR" dirty="0"/>
              <a:t>La commande SELECT .. CHAMPS AS </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010654" y="1684422"/>
            <a:ext cx="10748210" cy="5173578"/>
          </a:xfrm>
        </p:spPr>
        <p:txBody>
          <a:bodyPr>
            <a:normAutofit fontScale="92500" lnSpcReduction="20000"/>
          </a:bodyPr>
          <a:lstStyle/>
          <a:p>
            <a:pPr marL="0" indent="0" algn="ctr">
              <a:buNone/>
            </a:pPr>
            <a:r>
              <a:rPr lang="fr-FR" sz="2600" dirty="0">
                <a:highlight>
                  <a:srgbClr val="000000"/>
                </a:highlight>
              </a:rPr>
              <a:t>SELECT </a:t>
            </a:r>
            <a:r>
              <a:rPr lang="fr-FR" sz="2600" b="1" dirty="0" err="1">
                <a:highlight>
                  <a:srgbClr val="000000"/>
                </a:highlight>
              </a:rPr>
              <a:t>nom_du_champ</a:t>
            </a:r>
            <a:r>
              <a:rPr lang="fr-FR" sz="2600" b="1" dirty="0">
                <a:highlight>
                  <a:srgbClr val="000000"/>
                </a:highlight>
              </a:rPr>
              <a:t> as </a:t>
            </a:r>
            <a:r>
              <a:rPr lang="fr-FR" sz="2600" b="1" dirty="0" err="1">
                <a:highlight>
                  <a:srgbClr val="000000"/>
                </a:highlight>
              </a:rPr>
              <a:t>macolonne</a:t>
            </a:r>
            <a:r>
              <a:rPr lang="fr-FR" sz="2600" b="1" dirty="0">
                <a:highlight>
                  <a:srgbClr val="000000"/>
                </a:highlight>
              </a:rPr>
              <a:t> </a:t>
            </a:r>
            <a:r>
              <a:rPr lang="fr-FR" sz="2600" dirty="0">
                <a:highlight>
                  <a:srgbClr val="000000"/>
                </a:highlight>
              </a:rPr>
              <a:t>FROM </a:t>
            </a:r>
            <a:r>
              <a:rPr lang="fr-FR" sz="2600" b="1" dirty="0" err="1">
                <a:highlight>
                  <a:srgbClr val="000000"/>
                </a:highlight>
              </a:rPr>
              <a:t>nom_du_tableau</a:t>
            </a:r>
            <a:endParaRPr lang="fr-FR" sz="2600" b="1" dirty="0">
              <a:highlight>
                <a:srgbClr val="000000"/>
              </a:highlight>
            </a:endParaRPr>
          </a:p>
          <a:p>
            <a:r>
              <a:rPr lang="fr-FR" dirty="0"/>
              <a:t>Opération possible sur un champ</a:t>
            </a:r>
          </a:p>
          <a:p>
            <a:r>
              <a:rPr lang="fr-FR" dirty="0"/>
              <a:t>Alias d’une colonne : AS &lt;nom&gt; après le nom du champ</a:t>
            </a:r>
          </a:p>
          <a:p>
            <a:endParaRPr lang="fr-FR" dirty="0"/>
          </a:p>
          <a:p>
            <a:pPr marL="457200" indent="-457200">
              <a:buFont typeface="+mj-lt"/>
              <a:buAutoNum type="arabicPeriod"/>
            </a:pPr>
            <a:r>
              <a:rPr lang="fr-FR" dirty="0"/>
              <a:t>Affichez tout les nom et prénom de la table « Employé ». Nommez les « Nom » et « Prénom »</a:t>
            </a:r>
          </a:p>
          <a:p>
            <a:pPr marL="457200" indent="-457200">
              <a:buFont typeface="+mj-lt"/>
              <a:buAutoNum type="arabicPeriod"/>
            </a:pPr>
            <a:endParaRPr lang="fr-FR" dirty="0"/>
          </a:p>
          <a:p>
            <a:pPr marL="457200" indent="-457200">
              <a:buFont typeface="+mj-lt"/>
              <a:buAutoNum type="arabicPeriod"/>
            </a:pPr>
            <a:r>
              <a:rPr lang="fr-FR" dirty="0"/>
              <a:t>Affichez tout les nom de la table « </a:t>
            </a:r>
            <a:r>
              <a:rPr lang="fr-FR" dirty="0" err="1"/>
              <a:t>titles</a:t>
            </a:r>
            <a:r>
              <a:rPr lang="fr-FR" dirty="0"/>
              <a:t> ». Nommez les « Titre».</a:t>
            </a:r>
          </a:p>
          <a:p>
            <a:pPr marL="457200" indent="-457200">
              <a:buFont typeface="+mj-lt"/>
              <a:buAutoNum type="arabicPeriod"/>
            </a:pPr>
            <a:endParaRPr lang="fr-FR" dirty="0"/>
          </a:p>
          <a:p>
            <a:pPr marL="457200" indent="-457200">
              <a:buFont typeface="+mj-lt"/>
              <a:buAutoNum type="arabicPeriod"/>
            </a:pPr>
            <a:r>
              <a:rPr lang="fr-FR" dirty="0"/>
              <a:t>Affichez les salaires *1,2 dans une colonne nommé </a:t>
            </a:r>
            <a:r>
              <a:rPr lang="fr-FR" dirty="0" err="1"/>
              <a:t>salaire_brut</a:t>
            </a:r>
            <a:r>
              <a:rPr lang="fr-FR" dirty="0"/>
              <a:t> pour simuler un salaire brut.</a:t>
            </a:r>
          </a:p>
          <a:p>
            <a:endParaRPr lang="fr-FR" dirty="0"/>
          </a:p>
        </p:txBody>
      </p:sp>
    </p:spTree>
    <p:extLst>
      <p:ext uri="{BB962C8B-B14F-4D97-AF65-F5344CB8AC3E}">
        <p14:creationId xmlns:p14="http://schemas.microsoft.com/office/powerpoint/2010/main" val="310212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p:txBody>
          <a:bodyPr/>
          <a:lstStyle/>
          <a:p>
            <a:r>
              <a:rPr lang="fr-FR" dirty="0"/>
              <a:t>La commande SELECT DISTINCT</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141412" y="2249487"/>
            <a:ext cx="9905999" cy="4123178"/>
          </a:xfrm>
        </p:spPr>
        <p:txBody>
          <a:bodyPr>
            <a:normAutofit fontScale="92500" lnSpcReduction="20000"/>
          </a:bodyPr>
          <a:lstStyle/>
          <a:p>
            <a:r>
              <a:rPr lang="fr-FR" dirty="0"/>
              <a:t>L’utilisation de la commande SELECT en SQL permet de lire toutes les données d’une ou plusieurs colonnes. Cette commande peut potentiellement afficher des lignes en doubles. Pour éviter des redondances dans les résultats il faut simplement ajouter DISTINCT après le mot SELECT.</a:t>
            </a:r>
          </a:p>
          <a:p>
            <a:pPr algn="ctr"/>
            <a:endParaRPr lang="fr-FR" dirty="0">
              <a:highlight>
                <a:srgbClr val="000000"/>
              </a:highlight>
            </a:endParaRPr>
          </a:p>
          <a:p>
            <a:pPr marL="0" indent="0" algn="ctr">
              <a:buNone/>
            </a:pPr>
            <a:r>
              <a:rPr lang="fr-FR" dirty="0">
                <a:highlight>
                  <a:srgbClr val="000000"/>
                </a:highlight>
              </a:rPr>
              <a:t>SELECT DISTINCT </a:t>
            </a:r>
            <a:r>
              <a:rPr lang="fr-FR" dirty="0" err="1">
                <a:highlight>
                  <a:srgbClr val="000000"/>
                </a:highlight>
              </a:rPr>
              <a:t>ma_colonne</a:t>
            </a:r>
            <a:r>
              <a:rPr lang="fr-FR" dirty="0">
                <a:highlight>
                  <a:srgbClr val="000000"/>
                </a:highlight>
              </a:rPr>
              <a:t> FROM </a:t>
            </a:r>
            <a:r>
              <a:rPr lang="fr-FR" dirty="0" err="1">
                <a:highlight>
                  <a:srgbClr val="000000"/>
                </a:highlight>
              </a:rPr>
              <a:t>nom_du_tableau</a:t>
            </a:r>
            <a:endParaRPr lang="fr-FR" dirty="0">
              <a:highlight>
                <a:srgbClr val="000000"/>
              </a:highlight>
            </a:endParaRPr>
          </a:p>
          <a:p>
            <a:pPr algn="ctr"/>
            <a:endParaRPr lang="fr-FR" dirty="0">
              <a:highlight>
                <a:srgbClr val="000000"/>
              </a:highlight>
            </a:endParaRPr>
          </a:p>
          <a:p>
            <a:r>
              <a:rPr lang="fr-FR" dirty="0"/>
              <a:t>L’utilisation de la commande DISTINCT est très pratique pour éviter les résultats en doubles. Cependant, pour optimiser les performances il est préférable d’utiliser la commande SQL GROUP BY lorsque c’est possible.</a:t>
            </a:r>
            <a:endParaRPr lang="fr-FR" dirty="0">
              <a:highlight>
                <a:srgbClr val="000000"/>
              </a:highlight>
            </a:endParaRPr>
          </a:p>
          <a:p>
            <a:endParaRPr lang="fr-FR" dirty="0"/>
          </a:p>
        </p:txBody>
      </p:sp>
    </p:spTree>
    <p:extLst>
      <p:ext uri="{BB962C8B-B14F-4D97-AF65-F5344CB8AC3E}">
        <p14:creationId xmlns:p14="http://schemas.microsoft.com/office/powerpoint/2010/main" val="1807152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268022" y="0"/>
            <a:ext cx="9905998" cy="1478570"/>
          </a:xfrm>
        </p:spPr>
        <p:txBody>
          <a:bodyPr/>
          <a:lstStyle/>
          <a:p>
            <a:r>
              <a:rPr lang="fr-FR" dirty="0"/>
              <a:t>La commande SELECT DISTINCT</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763320" y="1478569"/>
            <a:ext cx="9160657" cy="5147313"/>
          </a:xfrm>
        </p:spPr>
        <p:txBody>
          <a:bodyPr>
            <a:normAutofit/>
          </a:bodyPr>
          <a:lstStyle/>
          <a:p>
            <a:pPr marL="457200" indent="-457200">
              <a:buFont typeface="+mj-lt"/>
              <a:buAutoNum type="arabicPeriod"/>
            </a:pPr>
            <a:r>
              <a:rPr lang="fr-FR" sz="3200" dirty="0"/>
              <a:t>Affichez tout les nom de la table « Employé » sans doublons</a:t>
            </a:r>
          </a:p>
          <a:p>
            <a:pPr marL="457200" indent="-457200">
              <a:buFont typeface="+mj-lt"/>
              <a:buAutoNum type="arabicPeriod"/>
            </a:pPr>
            <a:endParaRPr lang="fr-FR" sz="3200" dirty="0"/>
          </a:p>
          <a:p>
            <a:pPr marL="457200" indent="-457200">
              <a:buFont typeface="+mj-lt"/>
              <a:buAutoNum type="arabicPeriod"/>
            </a:pPr>
            <a:r>
              <a:rPr lang="fr-FR" sz="3200" dirty="0"/>
              <a:t>Affichez tout les titres  de la table « </a:t>
            </a:r>
            <a:r>
              <a:rPr lang="fr-FR" sz="3200" dirty="0" err="1"/>
              <a:t>title</a:t>
            </a:r>
            <a:r>
              <a:rPr lang="fr-FR" sz="3200" dirty="0"/>
              <a:t> » sans doublons  </a:t>
            </a:r>
          </a:p>
          <a:p>
            <a:endParaRPr lang="fr-FR" sz="1800" dirty="0">
              <a:solidFill>
                <a:schemeClr val="tx1"/>
              </a:solidFill>
            </a:endParaRPr>
          </a:p>
        </p:txBody>
      </p:sp>
    </p:spTree>
    <p:extLst>
      <p:ext uri="{BB962C8B-B14F-4D97-AF65-F5344CB8AC3E}">
        <p14:creationId xmlns:p14="http://schemas.microsoft.com/office/powerpoint/2010/main" val="408303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856935" y="117673"/>
            <a:ext cx="8911687" cy="712321"/>
          </a:xfrm>
        </p:spPr>
        <p:txBody>
          <a:bodyPr>
            <a:normAutofit fontScale="90000"/>
          </a:bodyPr>
          <a:lstStyle/>
          <a:p>
            <a:r>
              <a:rPr lang="fr-FR" dirty="0"/>
              <a:t>Fonctions SQL DIFFERENT SELON LES MOTEURS</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856935" y="829994"/>
            <a:ext cx="10100603" cy="6028006"/>
          </a:xfrm>
        </p:spPr>
        <p:txBody>
          <a:bodyPr>
            <a:normAutofit/>
          </a:bodyPr>
          <a:lstStyle/>
          <a:p>
            <a:r>
              <a:rPr lang="fr-FR" dirty="0">
                <a:solidFill>
                  <a:schemeClr val="tx1"/>
                </a:solidFill>
              </a:rPr>
              <a:t>Les </a:t>
            </a:r>
            <a:r>
              <a:rPr lang="fr-FR" b="1" dirty="0">
                <a:solidFill>
                  <a:schemeClr val="tx1"/>
                </a:solidFill>
              </a:rPr>
              <a:t>fonctions</a:t>
            </a:r>
            <a:r>
              <a:rPr lang="fr-FR" dirty="0">
                <a:solidFill>
                  <a:schemeClr val="tx1"/>
                </a:solidFill>
              </a:rPr>
              <a:t> SQL permettent d’effectuer des requêtes plus élaborées. Une fonction est un programme qui retourne une </a:t>
            </a:r>
            <a:r>
              <a:rPr lang="fr-FR" b="1" dirty="0">
                <a:solidFill>
                  <a:schemeClr val="tx1"/>
                </a:solidFill>
              </a:rPr>
              <a:t>valeur</a:t>
            </a:r>
            <a:r>
              <a:rPr lang="fr-FR" dirty="0">
                <a:solidFill>
                  <a:schemeClr val="tx1"/>
                </a:solidFill>
              </a:rPr>
              <a:t> définie à partir des arguments précisés. Les </a:t>
            </a:r>
            <a:r>
              <a:rPr lang="fr-FR" b="1" dirty="0">
                <a:solidFill>
                  <a:schemeClr val="tx1"/>
                </a:solidFill>
              </a:rPr>
              <a:t>arguments</a:t>
            </a:r>
            <a:r>
              <a:rPr lang="fr-FR" dirty="0">
                <a:solidFill>
                  <a:schemeClr val="tx1"/>
                </a:solidFill>
              </a:rPr>
              <a:t> doivent avoir un </a:t>
            </a:r>
            <a:r>
              <a:rPr lang="fr-FR" b="1" dirty="0">
                <a:solidFill>
                  <a:schemeClr val="tx1"/>
                </a:solidFill>
              </a:rPr>
              <a:t>type</a:t>
            </a:r>
            <a:r>
              <a:rPr lang="fr-FR" dirty="0">
                <a:solidFill>
                  <a:schemeClr val="tx1"/>
                </a:solidFill>
              </a:rPr>
              <a:t> de donnée spécifique</a:t>
            </a:r>
          </a:p>
          <a:p>
            <a:endParaRPr lang="fr-FR" dirty="0">
              <a:solidFill>
                <a:schemeClr val="tx1"/>
              </a:solidFill>
            </a:endParaRPr>
          </a:p>
          <a:p>
            <a:r>
              <a:rPr lang="fr-FR" dirty="0">
                <a:solidFill>
                  <a:schemeClr val="tx1"/>
                </a:solidFill>
              </a:rPr>
              <a:t>Format général d’une fonction : 		Nom-de-fonction (argument1, argument2,…)</a:t>
            </a:r>
          </a:p>
          <a:p>
            <a:endParaRPr lang="fr-FR" dirty="0">
              <a:solidFill>
                <a:schemeClr val="tx1"/>
              </a:solidFill>
            </a:endParaRPr>
          </a:p>
          <a:p>
            <a:r>
              <a:rPr lang="fr-FR" dirty="0">
                <a:solidFill>
                  <a:schemeClr val="tx1"/>
                </a:solidFill>
              </a:rPr>
              <a:t>EX : </a:t>
            </a:r>
            <a:r>
              <a:rPr lang="fr-FR" dirty="0">
                <a:highlight>
                  <a:srgbClr val="000000"/>
                </a:highlight>
              </a:rPr>
              <a:t>SELECT UPPER(</a:t>
            </a:r>
            <a:r>
              <a:rPr lang="fr-FR" b="1" dirty="0" err="1">
                <a:highlight>
                  <a:srgbClr val="000000"/>
                </a:highlight>
              </a:rPr>
              <a:t>nom_du_champ</a:t>
            </a:r>
            <a:r>
              <a:rPr lang="fr-FR" b="1" dirty="0">
                <a:highlight>
                  <a:srgbClr val="000000"/>
                </a:highlight>
              </a:rPr>
              <a:t>) </a:t>
            </a:r>
            <a:r>
              <a:rPr lang="fr-FR" dirty="0">
                <a:highlight>
                  <a:srgbClr val="000000"/>
                </a:highlight>
              </a:rPr>
              <a:t>FROM </a:t>
            </a:r>
            <a:r>
              <a:rPr lang="fr-FR" b="1" dirty="0" err="1">
                <a:highlight>
                  <a:srgbClr val="000000"/>
                </a:highlight>
              </a:rPr>
              <a:t>nom_du_tableau</a:t>
            </a:r>
            <a:endParaRPr lang="fr-FR" b="1" dirty="0">
              <a:highlight>
                <a:srgbClr val="000000"/>
              </a:highlight>
            </a:endParaRPr>
          </a:p>
          <a:p>
            <a:endParaRPr lang="fr-FR" b="1" dirty="0">
              <a:highlight>
                <a:srgbClr val="000000"/>
              </a:highlight>
            </a:endParaRPr>
          </a:p>
          <a:p>
            <a:r>
              <a:rPr lang="fr-FR" dirty="0">
                <a:solidFill>
                  <a:schemeClr val="tx1"/>
                </a:solidFill>
                <a:hlinkClick r:id="rId2"/>
              </a:rPr>
              <a:t>https://www.mysqltutorial.org/mysql-date_format/</a:t>
            </a:r>
            <a:endParaRPr lang="fr-FR" dirty="0">
              <a:solidFill>
                <a:schemeClr val="tx1"/>
              </a:solidFill>
            </a:endParaRPr>
          </a:p>
          <a:p>
            <a:r>
              <a:rPr lang="fr-FR" dirty="0">
                <a:solidFill>
                  <a:schemeClr val="tx1"/>
                </a:solidFill>
                <a:hlinkClick r:id="rId3"/>
              </a:rPr>
              <a:t>https://www.w3schools.com/sql/sql_ref_mysql.asp</a:t>
            </a:r>
            <a:endParaRPr lang="fr-FR" dirty="0">
              <a:solidFill>
                <a:schemeClr val="tx1"/>
              </a:solidFill>
            </a:endParaRPr>
          </a:p>
        </p:txBody>
      </p:sp>
    </p:spTree>
    <p:extLst>
      <p:ext uri="{BB962C8B-B14F-4D97-AF65-F5344CB8AC3E}">
        <p14:creationId xmlns:p14="http://schemas.microsoft.com/office/powerpoint/2010/main" val="82015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856935" y="117673"/>
            <a:ext cx="8911687" cy="712321"/>
          </a:xfrm>
        </p:spPr>
        <p:txBody>
          <a:bodyPr>
            <a:normAutofit fontScale="90000"/>
          </a:bodyPr>
          <a:lstStyle/>
          <a:p>
            <a:r>
              <a:rPr lang="fr-FR" dirty="0"/>
              <a:t>Fonctions SQL DIFFERENT SELON LES MOTEURS</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856935" y="829994"/>
            <a:ext cx="10100603" cy="6028006"/>
          </a:xfrm>
        </p:spPr>
        <p:txBody>
          <a:bodyPr>
            <a:normAutofit fontScale="70000" lnSpcReduction="20000"/>
          </a:bodyPr>
          <a:lstStyle/>
          <a:p>
            <a:r>
              <a:rPr lang="fr-FR" sz="3600" b="1" dirty="0">
                <a:solidFill>
                  <a:schemeClr val="tx1"/>
                </a:solidFill>
              </a:rPr>
              <a:t>Fonctions de chaînes de caractères</a:t>
            </a:r>
          </a:p>
          <a:p>
            <a:pPr lvl="1"/>
            <a:r>
              <a:rPr lang="fr-FR" sz="3600" dirty="0">
                <a:solidFill>
                  <a:schemeClr val="tx1"/>
                </a:solidFill>
              </a:rPr>
              <a:t>UPPER() afficher une chaîne en majuscule</a:t>
            </a:r>
          </a:p>
          <a:p>
            <a:pPr lvl="1"/>
            <a:r>
              <a:rPr lang="fr-FR" sz="3600" dirty="0">
                <a:solidFill>
                  <a:schemeClr val="tx1"/>
                </a:solidFill>
              </a:rPr>
              <a:t>LOWER() afficher une chaîne en minuscule</a:t>
            </a:r>
          </a:p>
          <a:p>
            <a:pPr lvl="1"/>
            <a:r>
              <a:rPr lang="fr-FR" sz="3600" dirty="0">
                <a:solidFill>
                  <a:schemeClr val="tx1"/>
                </a:solidFill>
              </a:rPr>
              <a:t>CONCAT() concaténer des chaînes de caractères</a:t>
            </a:r>
          </a:p>
          <a:p>
            <a:pPr lvl="1"/>
            <a:r>
              <a:rPr lang="fr-FR" sz="3600" dirty="0">
                <a:solidFill>
                  <a:schemeClr val="tx1"/>
                </a:solidFill>
              </a:rPr>
              <a:t>INSTR (position)</a:t>
            </a:r>
          </a:p>
          <a:p>
            <a:pPr lvl="1"/>
            <a:r>
              <a:rPr lang="fr-FR" sz="3600" dirty="0">
                <a:solidFill>
                  <a:schemeClr val="tx1"/>
                </a:solidFill>
              </a:rPr>
              <a:t>LEFT</a:t>
            </a:r>
            <a:endParaRPr lang="fr-FR" sz="3600" dirty="0"/>
          </a:p>
          <a:p>
            <a:pPr lvl="1"/>
            <a:r>
              <a:rPr lang="fr-FR" sz="3600" dirty="0">
                <a:solidFill>
                  <a:schemeClr val="tx1"/>
                </a:solidFill>
              </a:rPr>
              <a:t>SUBSTRING</a:t>
            </a:r>
            <a:endParaRPr lang="fr-FR" sz="3600" dirty="0"/>
          </a:p>
          <a:p>
            <a:pPr lvl="1"/>
            <a:r>
              <a:rPr lang="fr-FR" sz="3600" dirty="0">
                <a:solidFill>
                  <a:schemeClr val="tx1"/>
                </a:solidFill>
              </a:rPr>
              <a:t>LTRIM</a:t>
            </a:r>
          </a:p>
          <a:p>
            <a:pPr lvl="1"/>
            <a:endParaRPr lang="fr-FR" dirty="0"/>
          </a:p>
          <a:p>
            <a:pPr lvl="1"/>
            <a:endParaRPr lang="fr-FR" dirty="0">
              <a:solidFill>
                <a:schemeClr val="tx1"/>
              </a:solidFill>
            </a:endParaRPr>
          </a:p>
          <a:p>
            <a:pPr lvl="1"/>
            <a:endParaRPr lang="fr-FR" dirty="0"/>
          </a:p>
          <a:p>
            <a:pPr lvl="1"/>
            <a:endParaRPr lang="fr-FR" dirty="0">
              <a:solidFill>
                <a:schemeClr val="tx1"/>
              </a:solidFill>
            </a:endParaRPr>
          </a:p>
          <a:p>
            <a:pPr lvl="1"/>
            <a:endParaRPr lang="fr-FR" dirty="0">
              <a:solidFill>
                <a:schemeClr val="tx1"/>
              </a:solidFill>
            </a:endParaRPr>
          </a:p>
          <a:p>
            <a:r>
              <a:rPr lang="fr-FR" dirty="0">
                <a:solidFill>
                  <a:schemeClr val="tx1"/>
                </a:solidFill>
                <a:hlinkClick r:id="rId2"/>
              </a:rPr>
              <a:t>https://www.mysqltutorial.org/mysql-date_format/</a:t>
            </a:r>
            <a:endParaRPr lang="fr-FR" dirty="0">
              <a:solidFill>
                <a:schemeClr val="tx1"/>
              </a:solidFill>
            </a:endParaRPr>
          </a:p>
          <a:p>
            <a:r>
              <a:rPr lang="fr-FR" dirty="0">
                <a:solidFill>
                  <a:schemeClr val="tx1"/>
                </a:solidFill>
                <a:hlinkClick r:id="rId3"/>
              </a:rPr>
              <a:t>https://www.w3schools.com/sql/sql_ref_mysql.asp</a:t>
            </a:r>
            <a:endParaRPr lang="fr-FR" dirty="0">
              <a:solidFill>
                <a:schemeClr val="tx1"/>
              </a:solidFill>
            </a:endParaRPr>
          </a:p>
        </p:txBody>
      </p:sp>
    </p:spTree>
    <p:extLst>
      <p:ext uri="{BB962C8B-B14F-4D97-AF65-F5344CB8AC3E}">
        <p14:creationId xmlns:p14="http://schemas.microsoft.com/office/powerpoint/2010/main" val="210767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E33F6-86EE-43A7-AD2A-A53272F5D12C}"/>
              </a:ext>
            </a:extLst>
          </p:cNvPr>
          <p:cNvSpPr>
            <a:spLocks noGrp="1"/>
          </p:cNvSpPr>
          <p:nvPr>
            <p:ph type="title"/>
          </p:nvPr>
        </p:nvSpPr>
        <p:spPr>
          <a:xfrm>
            <a:off x="1143001" y="40433"/>
            <a:ext cx="9905998" cy="1236276"/>
          </a:xfrm>
        </p:spPr>
        <p:txBody>
          <a:bodyPr/>
          <a:lstStyle/>
          <a:p>
            <a:r>
              <a:rPr lang="fr-FR" dirty="0"/>
              <a:t>Base de donnée </a:t>
            </a:r>
          </a:p>
        </p:txBody>
      </p:sp>
      <p:graphicFrame>
        <p:nvGraphicFramePr>
          <p:cNvPr id="7" name="Tableau 7">
            <a:extLst>
              <a:ext uri="{FF2B5EF4-FFF2-40B4-BE49-F238E27FC236}">
                <a16:creationId xmlns:a16="http://schemas.microsoft.com/office/drawing/2014/main" id="{D1CC0E7B-601A-4188-AC53-FBE8FE1B38CC}"/>
              </a:ext>
            </a:extLst>
          </p:cNvPr>
          <p:cNvGraphicFramePr>
            <a:graphicFrameLocks noGrp="1"/>
          </p:cNvGraphicFramePr>
          <p:nvPr>
            <p:ph idx="1"/>
            <p:extLst>
              <p:ext uri="{D42A27DB-BD31-4B8C-83A1-F6EECF244321}">
                <p14:modId xmlns:p14="http://schemas.microsoft.com/office/powerpoint/2010/main" val="1079645060"/>
              </p:ext>
            </p:extLst>
          </p:nvPr>
        </p:nvGraphicFramePr>
        <p:xfrm>
          <a:off x="1143001" y="1519003"/>
          <a:ext cx="10800075" cy="4806847"/>
        </p:xfrm>
        <a:graphic>
          <a:graphicData uri="http://schemas.openxmlformats.org/drawingml/2006/table">
            <a:tbl>
              <a:tblPr firstRow="1" bandRow="1">
                <a:tableStyleId>{7DF18680-E054-41AD-8BC1-D1AEF772440D}</a:tableStyleId>
              </a:tblPr>
              <a:tblGrid>
                <a:gridCol w="3600025">
                  <a:extLst>
                    <a:ext uri="{9D8B030D-6E8A-4147-A177-3AD203B41FA5}">
                      <a16:colId xmlns:a16="http://schemas.microsoft.com/office/drawing/2014/main" val="3302041792"/>
                    </a:ext>
                  </a:extLst>
                </a:gridCol>
                <a:gridCol w="3600025">
                  <a:extLst>
                    <a:ext uri="{9D8B030D-6E8A-4147-A177-3AD203B41FA5}">
                      <a16:colId xmlns:a16="http://schemas.microsoft.com/office/drawing/2014/main" val="2804288270"/>
                    </a:ext>
                  </a:extLst>
                </a:gridCol>
                <a:gridCol w="3600025">
                  <a:extLst>
                    <a:ext uri="{9D8B030D-6E8A-4147-A177-3AD203B41FA5}">
                      <a16:colId xmlns:a16="http://schemas.microsoft.com/office/drawing/2014/main" val="2471207651"/>
                    </a:ext>
                  </a:extLst>
                </a:gridCol>
              </a:tblGrid>
              <a:tr h="648146">
                <a:tc>
                  <a:txBody>
                    <a:bodyPr/>
                    <a:lstStyle/>
                    <a:p>
                      <a:pPr algn="ctr"/>
                      <a:r>
                        <a:rPr lang="fr-FR" dirty="0"/>
                        <a:t>Présentation</a:t>
                      </a:r>
                    </a:p>
                  </a:txBody>
                  <a:tcPr/>
                </a:tc>
                <a:tc>
                  <a:txBody>
                    <a:bodyPr/>
                    <a:lstStyle/>
                    <a:p>
                      <a:pPr algn="ctr"/>
                      <a:r>
                        <a:rPr lang="fr-FR" dirty="0"/>
                        <a:t>Langage SQL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dirty="0"/>
                        <a:t>Langage SQL</a:t>
                      </a:r>
                    </a:p>
                    <a:p>
                      <a:pPr algn="ctr"/>
                      <a:endParaRPr lang="fr-FR" dirty="0"/>
                    </a:p>
                  </a:txBody>
                  <a:tcPr/>
                </a:tc>
                <a:extLst>
                  <a:ext uri="{0D108BD9-81ED-4DB2-BD59-A6C34878D82A}">
                    <a16:rowId xmlns:a16="http://schemas.microsoft.com/office/drawing/2014/main" val="3611495949"/>
                  </a:ext>
                </a:extLst>
              </a:tr>
              <a:tr h="648146">
                <a:tc>
                  <a:txBody>
                    <a:bodyPr/>
                    <a:lstStyle/>
                    <a:p>
                      <a:r>
                        <a:rPr lang="fr-FR" dirty="0"/>
                        <a:t>Architecture d’une base relationnelle / Document</a:t>
                      </a:r>
                    </a:p>
                  </a:txBody>
                  <a:tcPr/>
                </a:tc>
                <a:tc>
                  <a:txBody>
                    <a:bodyPr/>
                    <a:lstStyle/>
                    <a:p>
                      <a:r>
                        <a:rPr lang="fr-FR" dirty="0"/>
                        <a:t>Installation de </a:t>
                      </a:r>
                      <a:r>
                        <a:rPr lang="fr-FR" dirty="0" err="1"/>
                        <a:t>mysql</a:t>
                      </a:r>
                      <a:endParaRPr lang="fr-FR" dirty="0"/>
                    </a:p>
                  </a:txBody>
                  <a:tcPr/>
                </a:tc>
                <a:tc>
                  <a:txBody>
                    <a:bodyPr/>
                    <a:lstStyle/>
                    <a:p>
                      <a:r>
                        <a:rPr lang="fr-FR" dirty="0"/>
                        <a:t>Jointure simple</a:t>
                      </a:r>
                    </a:p>
                  </a:txBody>
                  <a:tcPr/>
                </a:tc>
                <a:extLst>
                  <a:ext uri="{0D108BD9-81ED-4DB2-BD59-A6C34878D82A}">
                    <a16:rowId xmlns:a16="http://schemas.microsoft.com/office/drawing/2014/main" val="3093786825"/>
                  </a:ext>
                </a:extLst>
              </a:tr>
              <a:tr h="648146">
                <a:tc>
                  <a:txBody>
                    <a:bodyPr/>
                    <a:lstStyle/>
                    <a:p>
                      <a:r>
                        <a:rPr lang="fr-FR" dirty="0"/>
                        <a:t>Couche protocole</a:t>
                      </a:r>
                    </a:p>
                  </a:txBody>
                  <a:tcPr/>
                </a:tc>
                <a:tc>
                  <a:txBody>
                    <a:bodyPr/>
                    <a:lstStyle/>
                    <a:p>
                      <a:r>
                        <a:rPr lang="en-US" dirty="0"/>
                        <a:t>SELECT FROM, LIMIT, ORDER BY</a:t>
                      </a:r>
                      <a:endParaRPr lang="fr-FR" dirty="0"/>
                    </a:p>
                  </a:txBody>
                  <a:tcPr/>
                </a:tc>
                <a:tc>
                  <a:txBody>
                    <a:bodyPr/>
                    <a:lstStyle/>
                    <a:p>
                      <a:r>
                        <a:rPr lang="fr-FR" dirty="0"/>
                        <a:t>INNER JOIN</a:t>
                      </a:r>
                    </a:p>
                  </a:txBody>
                  <a:tcPr/>
                </a:tc>
                <a:extLst>
                  <a:ext uri="{0D108BD9-81ED-4DB2-BD59-A6C34878D82A}">
                    <a16:rowId xmlns:a16="http://schemas.microsoft.com/office/drawing/2014/main" val="557701006"/>
                  </a:ext>
                </a:extLst>
              </a:tr>
              <a:tr h="648146">
                <a:tc>
                  <a:txBody>
                    <a:bodyPr/>
                    <a:lstStyle/>
                    <a:p>
                      <a:r>
                        <a:rPr lang="fr-FR" dirty="0"/>
                        <a:t>Moteur de requêtes</a:t>
                      </a:r>
                    </a:p>
                  </a:txBody>
                  <a:tcPr/>
                </a:tc>
                <a:tc>
                  <a:txBody>
                    <a:bodyPr/>
                    <a:lstStyle/>
                    <a:p>
                      <a:r>
                        <a:rPr lang="en-US" dirty="0"/>
                        <a:t>COUNT, ALL DISTINCT</a:t>
                      </a:r>
                      <a:endParaRPr lang="fr-FR" dirty="0"/>
                    </a:p>
                  </a:txBody>
                  <a:tcPr/>
                </a:tc>
                <a:tc>
                  <a:txBody>
                    <a:bodyPr/>
                    <a:lstStyle/>
                    <a:p>
                      <a:r>
                        <a:rPr lang="fr-FR" dirty="0"/>
                        <a:t>LEFT JOIN / RIGHT JOIN</a:t>
                      </a:r>
                    </a:p>
                  </a:txBody>
                  <a:tcPr/>
                </a:tc>
                <a:extLst>
                  <a:ext uri="{0D108BD9-81ED-4DB2-BD59-A6C34878D82A}">
                    <a16:rowId xmlns:a16="http://schemas.microsoft.com/office/drawing/2014/main" val="3954540408"/>
                  </a:ext>
                </a:extLst>
              </a:tr>
              <a:tr h="648146">
                <a:tc>
                  <a:txBody>
                    <a:bodyPr/>
                    <a:lstStyle/>
                    <a:p>
                      <a:r>
                        <a:rPr lang="fr-FR" dirty="0"/>
                        <a:t>Moteur de stockage</a:t>
                      </a:r>
                    </a:p>
                  </a:txBody>
                  <a:tcPr/>
                </a:tc>
                <a:tc>
                  <a:txBody>
                    <a:bodyPr/>
                    <a:lstStyle/>
                    <a:p>
                      <a:r>
                        <a:rPr lang="fr-FR" dirty="0"/>
                        <a:t>Fonction d’</a:t>
                      </a:r>
                      <a:r>
                        <a:rPr lang="fr-FR" dirty="0" err="1"/>
                        <a:t>aggregation</a:t>
                      </a:r>
                      <a:r>
                        <a:rPr lang="fr-FR" dirty="0"/>
                        <a:t>, AVG, SUM, COUNT, MIN, MAX</a:t>
                      </a:r>
                    </a:p>
                  </a:txBody>
                  <a:tcPr/>
                </a:tc>
                <a:tc>
                  <a:txBody>
                    <a:bodyPr/>
                    <a:lstStyle/>
                    <a:p>
                      <a:r>
                        <a:rPr lang="fr-FR" dirty="0"/>
                        <a:t>Sous Requêtes</a:t>
                      </a:r>
                    </a:p>
                  </a:txBody>
                  <a:tcPr/>
                </a:tc>
                <a:extLst>
                  <a:ext uri="{0D108BD9-81ED-4DB2-BD59-A6C34878D82A}">
                    <a16:rowId xmlns:a16="http://schemas.microsoft.com/office/drawing/2014/main" val="1935714777"/>
                  </a:ext>
                </a:extLst>
              </a:tr>
              <a:tr h="651717">
                <a:tc>
                  <a:txBody>
                    <a:bodyPr/>
                    <a:lstStyle/>
                    <a:p>
                      <a:r>
                        <a:rPr lang="fr-FR" dirty="0"/>
                        <a:t>Tables &amp; Relations</a:t>
                      </a:r>
                    </a:p>
                  </a:txBody>
                  <a:tcPr/>
                </a:tc>
                <a:tc>
                  <a:txBody>
                    <a:bodyPr/>
                    <a:lstStyle/>
                    <a:p>
                      <a:r>
                        <a:rPr lang="fr-FR" dirty="0"/>
                        <a:t>GROUP BY VS DISTINCT</a:t>
                      </a:r>
                    </a:p>
                  </a:txBody>
                  <a:tcPr/>
                </a:tc>
                <a:tc>
                  <a:txBody>
                    <a:bodyPr/>
                    <a:lstStyle/>
                    <a:p>
                      <a:r>
                        <a:rPr lang="fr-FR" dirty="0"/>
                        <a:t>PRIMARY KEY</a:t>
                      </a:r>
                    </a:p>
                  </a:txBody>
                  <a:tcPr/>
                </a:tc>
                <a:extLst>
                  <a:ext uri="{0D108BD9-81ED-4DB2-BD59-A6C34878D82A}">
                    <a16:rowId xmlns:a16="http://schemas.microsoft.com/office/drawing/2014/main" val="204964002"/>
                  </a:ext>
                </a:extLst>
              </a:tr>
              <a:tr h="648146">
                <a:tc>
                  <a:txBody>
                    <a:bodyPr/>
                    <a:lstStyle/>
                    <a:p>
                      <a:r>
                        <a:rPr lang="fr-FR" dirty="0"/>
                        <a:t>Modélisation</a:t>
                      </a:r>
                    </a:p>
                  </a:txBody>
                  <a:tcPr/>
                </a:tc>
                <a:tc>
                  <a:txBody>
                    <a:bodyPr/>
                    <a:lstStyle/>
                    <a:p>
                      <a:r>
                        <a:rPr lang="fr-FR" dirty="0"/>
                        <a:t>WHERE et Opérateurs logiques, BETWEEN, IS NULL, LIKE, EXISTS, ALL, SOME, ANY,HAVING</a:t>
                      </a:r>
                    </a:p>
                  </a:txBody>
                  <a:tcPr/>
                </a:tc>
                <a:tc>
                  <a:txBody>
                    <a:bodyPr/>
                    <a:lstStyle/>
                    <a:p>
                      <a:r>
                        <a:rPr lang="en-US" dirty="0"/>
                        <a:t>PRIMARY KEY vs. UNIQUE KEY vs. KEY VS FOREIGN KEY</a:t>
                      </a:r>
                      <a:endParaRPr lang="fr-FR" dirty="0"/>
                    </a:p>
                  </a:txBody>
                  <a:tcPr/>
                </a:tc>
                <a:extLst>
                  <a:ext uri="{0D108BD9-81ED-4DB2-BD59-A6C34878D82A}">
                    <a16:rowId xmlns:a16="http://schemas.microsoft.com/office/drawing/2014/main" val="3708872407"/>
                  </a:ext>
                </a:extLst>
              </a:tr>
            </a:tbl>
          </a:graphicData>
        </a:graphic>
      </p:graphicFrame>
    </p:spTree>
    <p:extLst>
      <p:ext uri="{BB962C8B-B14F-4D97-AF65-F5344CB8AC3E}">
        <p14:creationId xmlns:p14="http://schemas.microsoft.com/office/powerpoint/2010/main" val="6286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856935" y="117673"/>
            <a:ext cx="8911687" cy="712321"/>
          </a:xfrm>
        </p:spPr>
        <p:txBody>
          <a:bodyPr>
            <a:normAutofit fontScale="90000"/>
          </a:bodyPr>
          <a:lstStyle/>
          <a:p>
            <a:r>
              <a:rPr lang="fr-FR" dirty="0"/>
              <a:t>Fonctions SQL DIFFERENT SELON LES MOTEURS</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856935" y="829994"/>
            <a:ext cx="10100603" cy="6028006"/>
          </a:xfrm>
        </p:spPr>
        <p:txBody>
          <a:bodyPr>
            <a:normAutofit/>
          </a:bodyPr>
          <a:lstStyle/>
          <a:p>
            <a:r>
              <a:rPr lang="fr-FR" b="1" dirty="0">
                <a:solidFill>
                  <a:schemeClr val="tx1"/>
                </a:solidFill>
              </a:rPr>
              <a:t>Fonctions mathématiques / numérique</a:t>
            </a:r>
          </a:p>
          <a:p>
            <a:pPr lvl="1"/>
            <a:r>
              <a:rPr lang="fr-FR" dirty="0">
                <a:solidFill>
                  <a:schemeClr val="tx1"/>
                </a:solidFill>
              </a:rPr>
              <a:t>COUNT() compter le nombre de lignes dans un résultat</a:t>
            </a:r>
          </a:p>
          <a:p>
            <a:pPr lvl="1"/>
            <a:r>
              <a:rPr lang="fr-FR" dirty="0">
                <a:solidFill>
                  <a:schemeClr val="tx1"/>
                </a:solidFill>
              </a:rPr>
              <a:t>ROUND() arrondir la valeur</a:t>
            </a:r>
          </a:p>
          <a:p>
            <a:pPr lvl="1"/>
            <a:r>
              <a:rPr lang="fr-FR" dirty="0"/>
              <a:t>COALESCE / CEILING / FLOOR </a:t>
            </a:r>
            <a:endParaRPr lang="fr-FR" dirty="0">
              <a:solidFill>
                <a:schemeClr val="tx1"/>
              </a:solidFill>
            </a:endParaRPr>
          </a:p>
          <a:p>
            <a:r>
              <a:rPr lang="fr-FR" b="1" dirty="0">
                <a:solidFill>
                  <a:schemeClr val="tx1"/>
                </a:solidFill>
              </a:rPr>
              <a:t>Fonctions de dates et d’heures : Les dates sont stocké comme des nombres mais possèdent leur propre fonction. Transformation nécessaire.</a:t>
            </a:r>
          </a:p>
          <a:p>
            <a:r>
              <a:rPr lang="fr-FR" b="1" dirty="0">
                <a:solidFill>
                  <a:schemeClr val="tx1"/>
                </a:solidFill>
              </a:rPr>
              <a:t>(Ex :</a:t>
            </a:r>
            <a:r>
              <a:rPr lang="en-US" b="1" dirty="0">
                <a:solidFill>
                  <a:schemeClr val="tx1"/>
                </a:solidFill>
              </a:rPr>
              <a:t>STR_TO_DATE('21,5,2013','%d,%m,%Y');</a:t>
            </a:r>
            <a:endParaRPr lang="fr-FR" b="1" dirty="0">
              <a:solidFill>
                <a:schemeClr val="tx1"/>
              </a:solidFill>
            </a:endParaRPr>
          </a:p>
          <a:p>
            <a:pPr lvl="1"/>
            <a:r>
              <a:rPr lang="fr-FR" dirty="0">
                <a:solidFill>
                  <a:schemeClr val="tx1"/>
                </a:solidFill>
              </a:rPr>
              <a:t>NOW() date et heure actuelle</a:t>
            </a:r>
          </a:p>
          <a:p>
            <a:pPr lvl="1"/>
            <a:r>
              <a:rPr lang="fr-FR" dirty="0"/>
              <a:t>YEAR(DATE) / DATEDIFF(DATE,DATE) / DATE_ADD / DATE_SUB </a:t>
            </a:r>
            <a:endParaRPr lang="fr-FR" dirty="0">
              <a:solidFill>
                <a:schemeClr val="tx1"/>
              </a:solidFill>
            </a:endParaRPr>
          </a:p>
          <a:p>
            <a:pPr lvl="1"/>
            <a:endParaRPr lang="fr-FR" dirty="0">
              <a:solidFill>
                <a:schemeClr val="tx1"/>
              </a:solidFill>
            </a:endParaRPr>
          </a:p>
          <a:p>
            <a:r>
              <a:rPr lang="fr-FR" dirty="0">
                <a:solidFill>
                  <a:schemeClr val="tx1"/>
                </a:solidFill>
                <a:hlinkClick r:id="rId2"/>
              </a:rPr>
              <a:t>https://www.mysqltutorial.org/mysql-date_format/</a:t>
            </a:r>
            <a:endParaRPr lang="fr-FR" dirty="0">
              <a:solidFill>
                <a:schemeClr val="tx1"/>
              </a:solidFill>
            </a:endParaRPr>
          </a:p>
          <a:p>
            <a:r>
              <a:rPr lang="fr-FR" dirty="0">
                <a:solidFill>
                  <a:schemeClr val="tx1"/>
                </a:solidFill>
                <a:hlinkClick r:id="rId3"/>
              </a:rPr>
              <a:t>https://www.w3schools.com/sql/sql_ref_mysql.asp</a:t>
            </a:r>
            <a:endParaRPr lang="fr-FR" dirty="0">
              <a:solidFill>
                <a:schemeClr val="tx1"/>
              </a:solidFill>
            </a:endParaRPr>
          </a:p>
        </p:txBody>
      </p:sp>
    </p:spTree>
    <p:extLst>
      <p:ext uri="{BB962C8B-B14F-4D97-AF65-F5344CB8AC3E}">
        <p14:creationId xmlns:p14="http://schemas.microsoft.com/office/powerpoint/2010/main" val="2173271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268022" y="0"/>
            <a:ext cx="9905998" cy="1478570"/>
          </a:xfrm>
        </p:spPr>
        <p:txBody>
          <a:bodyPr/>
          <a:lstStyle/>
          <a:p>
            <a:r>
              <a:rPr lang="fr-FR" dirty="0"/>
              <a:t>La commande SELECT / FONCTION</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268022" y="1219201"/>
            <a:ext cx="10153957" cy="5486400"/>
          </a:xfrm>
        </p:spPr>
        <p:txBody>
          <a:bodyPr>
            <a:normAutofit fontScale="92500"/>
          </a:bodyPr>
          <a:lstStyle/>
          <a:p>
            <a:pPr marL="457200" indent="-457200">
              <a:buFont typeface="+mj-lt"/>
              <a:buAutoNum type="arabicPeriod"/>
            </a:pPr>
            <a:r>
              <a:rPr lang="fr-FR" dirty="0"/>
              <a:t>Affichez tout les nom de la table « Employé » en majuscule.</a:t>
            </a:r>
          </a:p>
          <a:p>
            <a:pPr marL="457200" indent="-457200">
              <a:buFont typeface="+mj-lt"/>
              <a:buAutoNum type="arabicPeriod"/>
            </a:pPr>
            <a:r>
              <a:rPr lang="fr-FR" dirty="0"/>
              <a:t>Affichez tout les nom et prénom de la table « Employé » en majuscule.</a:t>
            </a:r>
          </a:p>
          <a:p>
            <a:pPr marL="457200" indent="-457200">
              <a:buFont typeface="+mj-lt"/>
              <a:buAutoNum type="arabicPeriod"/>
            </a:pPr>
            <a:r>
              <a:rPr lang="fr-FR" dirty="0"/>
              <a:t>Affichez tout les nom de la table « Employé » suivi du prénom en minuscule.</a:t>
            </a:r>
          </a:p>
          <a:p>
            <a:pPr marL="457200" indent="-457200">
              <a:buFont typeface="+mj-lt"/>
              <a:buAutoNum type="arabicPeriod"/>
            </a:pPr>
            <a:r>
              <a:rPr lang="fr-FR" dirty="0"/>
              <a:t>Affichez tout les nom et prénom dans une nouvelle colonne nommé NOM_PRENOM de la table « Employé  »</a:t>
            </a:r>
          </a:p>
          <a:p>
            <a:pPr marL="457200" indent="-457200">
              <a:buFont typeface="+mj-lt"/>
              <a:buAutoNum type="arabicPeriod"/>
            </a:pPr>
            <a:r>
              <a:rPr lang="fr-FR" dirty="0"/>
              <a:t>Affichez dans une colonne uniquement l’année de date de recrutement des employés.</a:t>
            </a:r>
          </a:p>
          <a:p>
            <a:pPr marL="457200" indent="-457200">
              <a:buFont typeface="+mj-lt"/>
              <a:buAutoNum type="arabicPeriod"/>
            </a:pPr>
            <a:r>
              <a:rPr lang="fr-FR" dirty="0">
                <a:solidFill>
                  <a:schemeClr val="tx1"/>
                </a:solidFill>
              </a:rPr>
              <a:t>Affichez tout les champs de la table employé suivi à nouveau du champs « </a:t>
            </a:r>
            <a:r>
              <a:rPr lang="fr-FR" dirty="0" err="1">
                <a:solidFill>
                  <a:schemeClr val="tx1"/>
                </a:solidFill>
              </a:rPr>
              <a:t>hire_date</a:t>
            </a:r>
            <a:r>
              <a:rPr lang="fr-FR" dirty="0">
                <a:solidFill>
                  <a:schemeClr val="tx1"/>
                </a:solidFill>
              </a:rPr>
              <a:t> » nommé « DATE ».</a:t>
            </a:r>
          </a:p>
          <a:p>
            <a:pPr marL="457200" indent="-457200">
              <a:buFont typeface="+mj-lt"/>
              <a:buAutoNum type="arabicPeriod"/>
            </a:pPr>
            <a:r>
              <a:rPr lang="fr-FR" dirty="0">
                <a:solidFill>
                  <a:schemeClr val="tx1"/>
                </a:solidFill>
              </a:rPr>
              <a:t>Ce champs contiendra la date au format dd/mm/</a:t>
            </a:r>
            <a:r>
              <a:rPr lang="fr-FR" dirty="0" err="1">
                <a:solidFill>
                  <a:schemeClr val="tx1"/>
                </a:solidFill>
              </a:rPr>
              <a:t>yyyy</a:t>
            </a:r>
            <a:r>
              <a:rPr lang="fr-FR" dirty="0">
                <a:solidFill>
                  <a:schemeClr val="tx1"/>
                </a:solidFill>
              </a:rPr>
              <a:t> (Ex: 26/06/1986)</a:t>
            </a:r>
          </a:p>
          <a:p>
            <a:pPr marL="457200" indent="-457200">
              <a:buFont typeface="+mj-lt"/>
              <a:buAutoNum type="arabicPeriod"/>
            </a:pPr>
            <a:r>
              <a:rPr lang="fr-FR" dirty="0">
                <a:solidFill>
                  <a:schemeClr val="tx1"/>
                </a:solidFill>
              </a:rPr>
              <a:t>Affichez la date 30/01/2020 au format date dd/mm/</a:t>
            </a:r>
            <a:r>
              <a:rPr lang="fr-FR" dirty="0" err="1">
                <a:solidFill>
                  <a:schemeClr val="tx1"/>
                </a:solidFill>
              </a:rPr>
              <a:t>yyyy</a:t>
            </a:r>
            <a:r>
              <a:rPr lang="fr-FR" dirty="0">
                <a:solidFill>
                  <a:schemeClr val="tx1"/>
                </a:solidFill>
              </a:rPr>
              <a:t> (Ex: 26/06/1986)</a:t>
            </a:r>
          </a:p>
        </p:txBody>
      </p:sp>
    </p:spTree>
    <p:extLst>
      <p:ext uri="{BB962C8B-B14F-4D97-AF65-F5344CB8AC3E}">
        <p14:creationId xmlns:p14="http://schemas.microsoft.com/office/powerpoint/2010/main" val="2589059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268022" y="0"/>
            <a:ext cx="9905998" cy="1478570"/>
          </a:xfrm>
        </p:spPr>
        <p:txBody>
          <a:bodyPr/>
          <a:lstStyle/>
          <a:p>
            <a:r>
              <a:rPr lang="fr-FR" dirty="0"/>
              <a:t>La commande SELECT / FONCTION</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763320" y="1478569"/>
            <a:ext cx="9160657" cy="5147313"/>
          </a:xfrm>
        </p:spPr>
        <p:txBody>
          <a:bodyPr>
            <a:normAutofit fontScale="92500" lnSpcReduction="10000"/>
          </a:bodyPr>
          <a:lstStyle/>
          <a:p>
            <a:pPr marL="457200" indent="-457200">
              <a:buFont typeface="+mj-lt"/>
              <a:buAutoNum type="arabicPeriod" startAt="11"/>
            </a:pPr>
            <a:r>
              <a:rPr lang="fr-FR" sz="1800" dirty="0"/>
              <a:t>Depuis la table </a:t>
            </a:r>
            <a:r>
              <a:rPr lang="fr-FR" sz="1800" dirty="0" err="1"/>
              <a:t>sakila.address</a:t>
            </a:r>
            <a:r>
              <a:rPr lang="fr-FR" sz="1800" dirty="0"/>
              <a:t>, affichez dans une nouvelle colonne nommé numéro affichant le numéro d’adresse issue du champ adresse</a:t>
            </a:r>
          </a:p>
          <a:p>
            <a:pPr marL="457200" indent="-457200">
              <a:buFont typeface="+mj-lt"/>
              <a:buAutoNum type="arabicPeriod" startAt="11"/>
            </a:pPr>
            <a:endParaRPr lang="fr-FR" sz="2000" dirty="0"/>
          </a:p>
          <a:p>
            <a:pPr marL="457200" indent="-457200">
              <a:buFont typeface="+mj-lt"/>
              <a:buAutoNum type="arabicPeriod" startAt="11"/>
            </a:pPr>
            <a:r>
              <a:rPr lang="fr-FR" sz="1800" dirty="0"/>
              <a:t>Affichez pour chaque employé le nombre de jours depuis leur recrutement à aujourd’hui par ordre décroissant selon le nombre de jour.</a:t>
            </a:r>
          </a:p>
          <a:p>
            <a:pPr marL="457200" indent="-457200">
              <a:buFont typeface="+mj-lt"/>
              <a:buAutoNum type="arabicPeriod" startAt="11"/>
            </a:pPr>
            <a:endParaRPr lang="fr-FR" sz="1800" dirty="0"/>
          </a:p>
          <a:p>
            <a:pPr marL="457200" indent="-457200">
              <a:buFont typeface="+mj-lt"/>
              <a:buAutoNum type="arabicPeriod" startAt="11"/>
            </a:pPr>
            <a:r>
              <a:rPr lang="fr-FR" sz="1800" dirty="0"/>
              <a:t>Affichez tout les champs de la table employé suivi à nouveau du champs « </a:t>
            </a:r>
            <a:r>
              <a:rPr lang="fr-FR" sz="1800" dirty="0" err="1"/>
              <a:t>hire_date</a:t>
            </a:r>
            <a:r>
              <a:rPr lang="fr-FR" sz="1800" dirty="0"/>
              <a:t> » nommé « DATE » affichant uniquement l’année.</a:t>
            </a:r>
          </a:p>
          <a:p>
            <a:pPr marL="457200" indent="-457200">
              <a:buFont typeface="+mj-lt"/>
              <a:buAutoNum type="arabicPeriod" startAt="11"/>
            </a:pPr>
            <a:endParaRPr lang="fr-FR" sz="1600" dirty="0"/>
          </a:p>
          <a:p>
            <a:pPr marL="457200" indent="-457200">
              <a:buFont typeface="+mj-lt"/>
              <a:buAutoNum type="arabicPeriod" startAt="11"/>
            </a:pPr>
            <a:r>
              <a:rPr lang="fr-FR" sz="1800" dirty="0"/>
              <a:t>Affichez pour chaque employé le nombre de jours depuis leur recrutement à aujourd’hui par ordre décroissant selon le nombre de jour. / Période d’essaie ? . Age de recrutement ?</a:t>
            </a:r>
          </a:p>
          <a:p>
            <a:pPr marL="457200" indent="-457200">
              <a:buFont typeface="+mj-lt"/>
              <a:buAutoNum type="arabicPeriod" startAt="11"/>
            </a:pPr>
            <a:endParaRPr lang="fr-FR" sz="1800" dirty="0"/>
          </a:p>
          <a:p>
            <a:pPr marL="457200" indent="-457200">
              <a:buFont typeface="+mj-lt"/>
              <a:buAutoNum type="arabicPeriod" startAt="11"/>
            </a:pPr>
            <a:r>
              <a:rPr lang="fr-FR" sz="1800" dirty="0"/>
              <a:t>Affichez pour chaque employé le nombre d’année en nombre entier depuis leur recrutement à aujourd’hui par ordre décroissant selon le nombre de jour.</a:t>
            </a:r>
          </a:p>
          <a:p>
            <a:pPr marL="457200" indent="-457200">
              <a:buFont typeface="+mj-lt"/>
              <a:buAutoNum type="arabicPeriod" startAt="11"/>
            </a:pPr>
            <a:endParaRPr lang="fr-FR" sz="1800" dirty="0"/>
          </a:p>
          <a:p>
            <a:pPr marL="457200" indent="-457200">
              <a:buFont typeface="+mj-lt"/>
              <a:buAutoNum type="arabicPeriod" startAt="11"/>
            </a:pPr>
            <a:endParaRPr lang="fr-FR" sz="1800" dirty="0">
              <a:solidFill>
                <a:schemeClr val="tx1"/>
              </a:solidFill>
            </a:endParaRPr>
          </a:p>
          <a:p>
            <a:endParaRPr lang="fr-FR" sz="1800" dirty="0">
              <a:solidFill>
                <a:schemeClr val="tx1"/>
              </a:solidFill>
            </a:endParaRPr>
          </a:p>
        </p:txBody>
      </p:sp>
    </p:spTree>
    <p:extLst>
      <p:ext uri="{BB962C8B-B14F-4D97-AF65-F5344CB8AC3E}">
        <p14:creationId xmlns:p14="http://schemas.microsoft.com/office/powerpoint/2010/main" val="2434848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58356"/>
            <a:ext cx="9905998" cy="1478570"/>
          </a:xfrm>
        </p:spPr>
        <p:txBody>
          <a:bodyPr/>
          <a:lstStyle/>
          <a:p>
            <a:r>
              <a:rPr lang="fr-FR" dirty="0"/>
              <a:t>La commande SELECT … CASE WHEN</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fontScale="92500" lnSpcReduction="10000"/>
          </a:bodyPr>
          <a:lstStyle/>
          <a:p>
            <a:r>
              <a:rPr lang="fr-FR" dirty="0"/>
              <a:t>Dans le langage SQL, la commande “CASE … WHEN …” permet d’utiliser des conditions de type “si / sinon” (cf. if / </a:t>
            </a:r>
            <a:r>
              <a:rPr lang="fr-FR" dirty="0" err="1"/>
              <a:t>else</a:t>
            </a:r>
            <a:r>
              <a:rPr lang="fr-FR" dirty="0"/>
              <a:t>) similaire à un langage de programmation pour retourner un résultat disponible entre plusieurs possibilités. Le CASE peut être utilisé dans n’importe quelle instruction ou clause, telle que SELECT, UPDATE, DELETE, WHERE, ORDER BY ou HAVING.</a:t>
            </a:r>
          </a:p>
          <a:p>
            <a:endParaRPr lang="fr-FR" dirty="0"/>
          </a:p>
          <a:p>
            <a:pPr marL="0" indent="0" algn="ctr">
              <a:buNone/>
            </a:pPr>
            <a:r>
              <a:rPr lang="fr-FR" dirty="0">
                <a:highlight>
                  <a:srgbClr val="000000"/>
                </a:highlight>
              </a:rPr>
              <a:t>CASE </a:t>
            </a:r>
          </a:p>
          <a:p>
            <a:pPr marL="0" indent="0" algn="ctr">
              <a:buNone/>
            </a:pPr>
            <a:r>
              <a:rPr lang="fr-FR" dirty="0">
                <a:highlight>
                  <a:srgbClr val="000000"/>
                </a:highlight>
              </a:rPr>
              <a:t>     WHEN a=b THEN 'A égal à B'</a:t>
            </a:r>
          </a:p>
          <a:p>
            <a:pPr marL="0" indent="0" algn="ctr">
              <a:buNone/>
            </a:pPr>
            <a:r>
              <a:rPr lang="fr-FR" dirty="0">
                <a:highlight>
                  <a:srgbClr val="000000"/>
                </a:highlight>
              </a:rPr>
              <a:t>     WHEN a&gt;b THEN 'A supérieur à B'</a:t>
            </a:r>
          </a:p>
          <a:p>
            <a:pPr marL="0" indent="0" algn="ctr">
              <a:buNone/>
            </a:pPr>
            <a:r>
              <a:rPr lang="fr-FR" dirty="0">
                <a:highlight>
                  <a:srgbClr val="000000"/>
                </a:highlight>
              </a:rPr>
              <a:t>     ELSE 'A inférieur à B'</a:t>
            </a:r>
          </a:p>
          <a:p>
            <a:pPr marL="0" indent="0" algn="ctr">
              <a:buNone/>
            </a:pPr>
            <a:r>
              <a:rPr lang="fr-FR" dirty="0">
                <a:highlight>
                  <a:srgbClr val="000000"/>
                </a:highlight>
              </a:rPr>
              <a:t>END</a:t>
            </a:r>
            <a:endParaRPr lang="fr-FR" dirty="0">
              <a:solidFill>
                <a:schemeClr val="tx1"/>
              </a:solidFill>
            </a:endParaRPr>
          </a:p>
          <a:p>
            <a:endParaRPr lang="fr-FR" dirty="0"/>
          </a:p>
        </p:txBody>
      </p:sp>
    </p:spTree>
    <p:extLst>
      <p:ext uri="{BB962C8B-B14F-4D97-AF65-F5344CB8AC3E}">
        <p14:creationId xmlns:p14="http://schemas.microsoft.com/office/powerpoint/2010/main" val="299428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268022" y="0"/>
            <a:ext cx="9905998" cy="1478570"/>
          </a:xfrm>
        </p:spPr>
        <p:txBody>
          <a:bodyPr/>
          <a:lstStyle/>
          <a:p>
            <a:r>
              <a:rPr lang="fr-FR" dirty="0"/>
              <a:t>La commande SELECT … CASE WHEN</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2220349" y="914399"/>
            <a:ext cx="9042766" cy="5802923"/>
          </a:xfrm>
        </p:spPr>
        <p:txBody>
          <a:bodyPr>
            <a:normAutofit/>
          </a:bodyPr>
          <a:lstStyle/>
          <a:p>
            <a:pPr marL="0" indent="0" algn="ctr">
              <a:buNone/>
            </a:pPr>
            <a:r>
              <a:rPr lang="fr-FR" dirty="0">
                <a:highlight>
                  <a:srgbClr val="000000"/>
                </a:highlight>
              </a:rPr>
              <a:t>CASE      WHEN a=b THEN 'A égal à B'     WHEN a&gt;b THEN 'A supérieur à B'</a:t>
            </a:r>
          </a:p>
          <a:p>
            <a:pPr marL="0" indent="0" algn="ctr">
              <a:buNone/>
            </a:pPr>
            <a:r>
              <a:rPr lang="fr-FR" dirty="0">
                <a:highlight>
                  <a:srgbClr val="000000"/>
                </a:highlight>
              </a:rPr>
              <a:t>     ELSE 'A inférieur à B’ END</a:t>
            </a:r>
            <a:endParaRPr lang="fr-FR" dirty="0">
              <a:solidFill>
                <a:schemeClr val="tx1"/>
              </a:solidFill>
            </a:endParaRPr>
          </a:p>
          <a:p>
            <a:pPr marL="457200" indent="-457200">
              <a:buFont typeface="+mj-lt"/>
              <a:buAutoNum type="arabicPeriod"/>
            </a:pPr>
            <a:r>
              <a:rPr lang="fr-FR" dirty="0"/>
              <a:t>Affichez toute les colonnes de la table « Employé ». Le champs « </a:t>
            </a:r>
            <a:r>
              <a:rPr lang="fr-FR" dirty="0" err="1"/>
              <a:t>gender</a:t>
            </a:r>
            <a:r>
              <a:rPr lang="fr-FR" dirty="0"/>
              <a:t> » comprendra « Homme » et « Femme ».</a:t>
            </a:r>
          </a:p>
          <a:p>
            <a:pPr marL="457200" indent="-457200">
              <a:buFont typeface="+mj-lt"/>
              <a:buAutoNum type="arabicPeriod"/>
            </a:pPr>
            <a:r>
              <a:rPr lang="fr-FR" dirty="0"/>
              <a:t>…</a:t>
            </a:r>
          </a:p>
          <a:p>
            <a:pPr marL="457200" indent="-457200">
              <a:buFont typeface="+mj-lt"/>
              <a:buAutoNum type="arabicPeriod"/>
            </a:pPr>
            <a:endParaRPr lang="fr-FR" dirty="0"/>
          </a:p>
          <a:p>
            <a:endParaRPr lang="fr-FR" dirty="0"/>
          </a:p>
          <a:p>
            <a:endParaRPr lang="fr-FR" dirty="0"/>
          </a:p>
          <a:p>
            <a:endParaRPr lang="fr-FR" dirty="0"/>
          </a:p>
          <a:p>
            <a:endParaRPr lang="fr-FR" dirty="0">
              <a:solidFill>
                <a:schemeClr val="tx1"/>
              </a:solidFill>
            </a:endParaRPr>
          </a:p>
          <a:p>
            <a:pPr marL="0" indent="0">
              <a:buNone/>
            </a:pPr>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1135234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464970" y="0"/>
            <a:ext cx="9905998" cy="1478570"/>
          </a:xfrm>
        </p:spPr>
        <p:txBody>
          <a:bodyPr/>
          <a:lstStyle/>
          <a:p>
            <a:r>
              <a:rPr lang="fr-FR" dirty="0"/>
              <a:t>La commande SELECT … WHERE</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815343" y="1453193"/>
            <a:ext cx="8911687" cy="5050302"/>
          </a:xfrm>
        </p:spPr>
        <p:txBody>
          <a:bodyPr>
            <a:normAutofit fontScale="85000" lnSpcReduction="10000"/>
          </a:bodyPr>
          <a:lstStyle/>
          <a:p>
            <a:r>
              <a:rPr lang="fr-FR" dirty="0"/>
              <a:t>La commande WHERE dans une requête SQL permet d’extraire les lignes d’une base de données qui respectent une condition. Cela permet d’obtenir uniquement les informations désirées.</a:t>
            </a:r>
          </a:p>
          <a:p>
            <a:endParaRPr lang="fr-FR" dirty="0"/>
          </a:p>
          <a:p>
            <a:r>
              <a:rPr lang="fr-FR" dirty="0"/>
              <a:t>La commande WHERE se positionne après la commande FROM sélectionnant les tables. </a:t>
            </a:r>
          </a:p>
          <a:p>
            <a:endParaRPr lang="fr-FR" dirty="0"/>
          </a:p>
          <a:p>
            <a:pPr marL="0" indent="0" algn="ctr">
              <a:buNone/>
            </a:pPr>
            <a:r>
              <a:rPr lang="fr-FR" dirty="0">
                <a:highlight>
                  <a:srgbClr val="000000"/>
                </a:highlight>
              </a:rPr>
              <a:t>SELECT </a:t>
            </a:r>
            <a:r>
              <a:rPr lang="fr-FR" dirty="0" err="1">
                <a:highlight>
                  <a:srgbClr val="000000"/>
                </a:highlight>
              </a:rPr>
              <a:t>nom_colonnes</a:t>
            </a:r>
            <a:r>
              <a:rPr lang="fr-FR" dirty="0">
                <a:highlight>
                  <a:srgbClr val="000000"/>
                </a:highlight>
              </a:rPr>
              <a:t> FROM </a:t>
            </a:r>
            <a:r>
              <a:rPr lang="fr-FR" dirty="0" err="1">
                <a:highlight>
                  <a:srgbClr val="000000"/>
                </a:highlight>
              </a:rPr>
              <a:t>nom_table</a:t>
            </a:r>
            <a:r>
              <a:rPr lang="fr-FR" dirty="0">
                <a:highlight>
                  <a:srgbClr val="000000"/>
                </a:highlight>
              </a:rPr>
              <a:t> WHERE condition1 AND / OR CONDITION2…</a:t>
            </a:r>
          </a:p>
          <a:p>
            <a:endParaRPr lang="fr-FR" b="1" dirty="0">
              <a:solidFill>
                <a:schemeClr val="bg1"/>
              </a:solidFill>
              <a:highlight>
                <a:srgbClr val="000000"/>
              </a:highlight>
            </a:endParaRPr>
          </a:p>
          <a:p>
            <a:r>
              <a:rPr lang="fr-FR" dirty="0">
                <a:solidFill>
                  <a:schemeClr val="tx1"/>
                </a:solidFill>
              </a:rPr>
              <a:t>Cette requête SQL va sélectionner (SELECT) le champ “</a:t>
            </a:r>
            <a:r>
              <a:rPr lang="fr-FR" dirty="0" err="1">
                <a:solidFill>
                  <a:schemeClr val="tx1"/>
                </a:solidFill>
              </a:rPr>
              <a:t>nom_du_champ</a:t>
            </a:r>
            <a:r>
              <a:rPr lang="fr-FR" dirty="0">
                <a:solidFill>
                  <a:schemeClr val="tx1"/>
                </a:solidFill>
              </a:rPr>
              <a:t>” provenant (FROM) du tableau appelé “</a:t>
            </a:r>
            <a:r>
              <a:rPr lang="fr-FR" dirty="0" err="1">
                <a:solidFill>
                  <a:schemeClr val="tx1"/>
                </a:solidFill>
              </a:rPr>
              <a:t>nom_du_tableau</a:t>
            </a:r>
            <a:r>
              <a:rPr lang="fr-FR" dirty="0">
                <a:solidFill>
                  <a:schemeClr val="tx1"/>
                </a:solidFill>
              </a:rPr>
              <a:t>” lorsque la condition est respecté.</a:t>
            </a:r>
          </a:p>
          <a:p>
            <a:endParaRPr lang="fr-FR" dirty="0">
              <a:solidFill>
                <a:schemeClr val="tx1"/>
              </a:solidFill>
            </a:endParaRPr>
          </a:p>
        </p:txBody>
      </p:sp>
    </p:spTree>
    <p:extLst>
      <p:ext uri="{BB962C8B-B14F-4D97-AF65-F5344CB8AC3E}">
        <p14:creationId xmlns:p14="http://schemas.microsoft.com/office/powerpoint/2010/main" val="2424987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422767" y="-15530"/>
            <a:ext cx="9905998" cy="1478570"/>
          </a:xfrm>
        </p:spPr>
        <p:txBody>
          <a:bodyPr/>
          <a:lstStyle/>
          <a:p>
            <a:r>
              <a:rPr lang="fr-FR" dirty="0"/>
              <a:t>La commande SELECT … WHERE</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2461846" y="1463040"/>
            <a:ext cx="9042766" cy="5394960"/>
          </a:xfrm>
        </p:spPr>
        <p:txBody>
          <a:bodyPr>
            <a:normAutofit lnSpcReduction="10000"/>
          </a:bodyPr>
          <a:lstStyle/>
          <a:p>
            <a:pPr marL="0" indent="0">
              <a:buNone/>
            </a:pPr>
            <a:r>
              <a:rPr lang="fr-FR" sz="1800" dirty="0">
                <a:highlight>
                  <a:srgbClr val="000000"/>
                </a:highlight>
              </a:rPr>
              <a:t>SELECT </a:t>
            </a:r>
            <a:r>
              <a:rPr lang="fr-FR" sz="1800" dirty="0" err="1">
                <a:highlight>
                  <a:srgbClr val="000000"/>
                </a:highlight>
              </a:rPr>
              <a:t>nom_colonnes</a:t>
            </a:r>
            <a:r>
              <a:rPr lang="fr-FR" sz="1800" dirty="0">
                <a:highlight>
                  <a:srgbClr val="000000"/>
                </a:highlight>
              </a:rPr>
              <a:t> FROM </a:t>
            </a:r>
            <a:r>
              <a:rPr lang="fr-FR" sz="1800" dirty="0" err="1">
                <a:highlight>
                  <a:srgbClr val="000000"/>
                </a:highlight>
              </a:rPr>
              <a:t>nom_table</a:t>
            </a:r>
            <a:r>
              <a:rPr lang="fr-FR" sz="1800" dirty="0">
                <a:highlight>
                  <a:srgbClr val="000000"/>
                </a:highlight>
              </a:rPr>
              <a:t> WHERE condition1 AND / OR CONDITION2…</a:t>
            </a:r>
          </a:p>
          <a:p>
            <a:endParaRPr lang="fr-FR" sz="1800" dirty="0"/>
          </a:p>
          <a:p>
            <a:pPr marL="457200" indent="-457200">
              <a:buFont typeface="+mj-lt"/>
              <a:buAutoNum type="arabicPeriod"/>
            </a:pPr>
            <a:r>
              <a:rPr lang="fr-FR" sz="1800" dirty="0"/>
              <a:t>Affichez toute les colonnes de la table « Employé » : Uniquement les hommes.</a:t>
            </a:r>
          </a:p>
          <a:p>
            <a:pPr marL="457200" indent="-457200">
              <a:buFont typeface="+mj-lt"/>
              <a:buAutoNum type="arabicPeriod"/>
            </a:pPr>
            <a:r>
              <a:rPr lang="fr-FR" sz="1800" dirty="0"/>
              <a:t>Affichez toute les colonnes de la table « Employé » : Uniquement les femmes.</a:t>
            </a:r>
          </a:p>
          <a:p>
            <a:pPr marL="457200" indent="-457200">
              <a:buFont typeface="+mj-lt"/>
              <a:buAutoNum type="arabicPeriod"/>
            </a:pPr>
            <a:r>
              <a:rPr lang="fr-FR" sz="1800" dirty="0"/>
              <a:t>Affichez toute les colonnes de la table « Employé » : Uniquement les hommes ayant le prénom = Adel.</a:t>
            </a:r>
          </a:p>
          <a:p>
            <a:pPr marL="457200" indent="-457200">
              <a:buFont typeface="+mj-lt"/>
              <a:buAutoNum type="arabicPeriod"/>
            </a:pPr>
            <a:r>
              <a:rPr lang="fr-FR" sz="1800" dirty="0"/>
              <a:t>Affichez toute les colonnes de la table « Employé » : Uniquement les femmes ayant le prénom = Adel.</a:t>
            </a:r>
          </a:p>
          <a:p>
            <a:pPr marL="457200" indent="-457200">
              <a:buFont typeface="+mj-lt"/>
              <a:buAutoNum type="arabicPeriod"/>
            </a:pPr>
            <a:r>
              <a:rPr lang="fr-FR" sz="1800" dirty="0"/>
              <a:t>Affichez toute les colonnes de la table « Employé » : ayant le nom = Alencar et </a:t>
            </a:r>
            <a:r>
              <a:rPr lang="fr-FR" sz="1800" dirty="0" err="1"/>
              <a:t>Akazan</a:t>
            </a:r>
            <a:r>
              <a:rPr lang="fr-FR" sz="1800" dirty="0"/>
              <a:t>.</a:t>
            </a:r>
          </a:p>
          <a:p>
            <a:pPr marL="457200" indent="-457200">
              <a:buFont typeface="+mj-lt"/>
              <a:buAutoNum type="arabicPeriod"/>
            </a:pPr>
            <a:r>
              <a:rPr lang="fr-FR" sz="1800" dirty="0"/>
              <a:t>Affichez toute les colonnes de la table « Employé » : ayant été recruté après le 01/01/1990</a:t>
            </a:r>
          </a:p>
          <a:p>
            <a:pPr marL="457200" indent="-457200">
              <a:buFont typeface="+mj-lt"/>
              <a:buAutoNum type="arabicPeriod"/>
            </a:pPr>
            <a:r>
              <a:rPr lang="fr-FR" sz="1800" dirty="0"/>
              <a:t>Affichez toute les colonnes de la table « Employé » : ayant été recruté entre le 01/01/1990 et le 01/01/1991. Affichez le nombre de ligne correspondant à cette requête.</a:t>
            </a:r>
          </a:p>
          <a:p>
            <a:pPr marL="0" indent="0">
              <a:buNone/>
            </a:pPr>
            <a:endParaRPr lang="fr-FR" sz="1800" dirty="0"/>
          </a:p>
        </p:txBody>
      </p:sp>
    </p:spTree>
    <p:extLst>
      <p:ext uri="{BB962C8B-B14F-4D97-AF65-F5344CB8AC3E}">
        <p14:creationId xmlns:p14="http://schemas.microsoft.com/office/powerpoint/2010/main" val="733912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143001" y="140216"/>
            <a:ext cx="9905998" cy="1478570"/>
          </a:xfrm>
        </p:spPr>
        <p:txBody>
          <a:bodyPr/>
          <a:lstStyle/>
          <a:p>
            <a:r>
              <a:rPr lang="fr-FR" dirty="0"/>
              <a:t>La commande SELECT … WHERE</a:t>
            </a:r>
          </a:p>
        </p:txBody>
      </p:sp>
      <p:graphicFrame>
        <p:nvGraphicFramePr>
          <p:cNvPr id="4" name="Tableau 3">
            <a:extLst>
              <a:ext uri="{FF2B5EF4-FFF2-40B4-BE49-F238E27FC236}">
                <a16:creationId xmlns:a16="http://schemas.microsoft.com/office/drawing/2014/main" id="{7B9E026F-701B-47C6-BC9C-720D5C0A11CF}"/>
              </a:ext>
            </a:extLst>
          </p:cNvPr>
          <p:cNvGraphicFramePr>
            <a:graphicFrameLocks noGrp="1"/>
          </p:cNvGraphicFramePr>
          <p:nvPr>
            <p:extLst>
              <p:ext uri="{D42A27DB-BD31-4B8C-83A1-F6EECF244321}">
                <p14:modId xmlns:p14="http://schemas.microsoft.com/office/powerpoint/2010/main" val="139960732"/>
              </p:ext>
            </p:extLst>
          </p:nvPr>
        </p:nvGraphicFramePr>
        <p:xfrm>
          <a:off x="1143001" y="1618786"/>
          <a:ext cx="7806933" cy="4852813"/>
        </p:xfrm>
        <a:graphic>
          <a:graphicData uri="http://schemas.openxmlformats.org/drawingml/2006/table">
            <a:tbl>
              <a:tblPr/>
              <a:tblGrid>
                <a:gridCol w="1951733">
                  <a:extLst>
                    <a:ext uri="{9D8B030D-6E8A-4147-A177-3AD203B41FA5}">
                      <a16:colId xmlns:a16="http://schemas.microsoft.com/office/drawing/2014/main" val="1261245798"/>
                    </a:ext>
                  </a:extLst>
                </a:gridCol>
                <a:gridCol w="5855200">
                  <a:extLst>
                    <a:ext uri="{9D8B030D-6E8A-4147-A177-3AD203B41FA5}">
                      <a16:colId xmlns:a16="http://schemas.microsoft.com/office/drawing/2014/main" val="2109855299"/>
                    </a:ext>
                  </a:extLst>
                </a:gridCol>
              </a:tblGrid>
              <a:tr h="170593">
                <a:tc gridSpan="2">
                  <a:txBody>
                    <a:bodyPr/>
                    <a:lstStyle/>
                    <a:p>
                      <a:pPr algn="ctr" fontAlgn="base"/>
                      <a:r>
                        <a:rPr lang="fr-FR" sz="1000" b="1">
                          <a:effectLst/>
                          <a:latin typeface="Verdana, Arial, Helvetica, sans-serif"/>
                        </a:rPr>
                        <a:t>Les opérateurs de comparaison de MySQL</a:t>
                      </a:r>
                      <a:endParaRPr lang="fr-FR" sz="1000">
                        <a:effectLst/>
                      </a:endParaRPr>
                    </a:p>
                  </a:txBody>
                  <a:tcPr marL="10402" marR="10402" marT="10402" marB="10402" anchor="ctr">
                    <a:lnL>
                      <a:noFill/>
                    </a:lnL>
                    <a:lnR>
                      <a:noFill/>
                    </a:lnR>
                    <a:lnT>
                      <a:noFill/>
                    </a:lnT>
                    <a:lnB>
                      <a:noFill/>
                    </a:lnB>
                    <a:solidFill>
                      <a:srgbClr val="C9DCDC"/>
                    </a:solidFill>
                  </a:tcPr>
                </a:tc>
                <a:tc hMerge="1">
                  <a:txBody>
                    <a:bodyPr/>
                    <a:lstStyle/>
                    <a:p>
                      <a:endParaRPr lang="fr-FR"/>
                    </a:p>
                  </a:txBody>
                  <a:tcPr/>
                </a:tc>
                <a:extLst>
                  <a:ext uri="{0D108BD9-81ED-4DB2-BD59-A6C34878D82A}">
                    <a16:rowId xmlns:a16="http://schemas.microsoft.com/office/drawing/2014/main" val="3271976588"/>
                  </a:ext>
                </a:extLst>
              </a:tr>
              <a:tr h="170593">
                <a:tc>
                  <a:txBody>
                    <a:bodyPr/>
                    <a:lstStyle/>
                    <a:p>
                      <a:pPr algn="ctr" fontAlgn="base"/>
                      <a:r>
                        <a:rPr lang="fr-FR" sz="1000" b="1">
                          <a:effectLst/>
                          <a:latin typeface="Verdana, Arial, Helvetica, sans-serif"/>
                        </a:rPr>
                        <a:t>Opérateur(s)</a:t>
                      </a:r>
                      <a:endParaRPr lang="fr-FR" sz="1000">
                        <a:effectLst/>
                      </a:endParaRPr>
                    </a:p>
                  </a:txBody>
                  <a:tcPr marL="10402" marR="10402" marT="10402" marB="10402" anchor="ctr">
                    <a:lnL>
                      <a:noFill/>
                    </a:lnL>
                    <a:lnR>
                      <a:noFill/>
                    </a:lnR>
                    <a:lnT>
                      <a:noFill/>
                    </a:lnT>
                    <a:lnB>
                      <a:noFill/>
                    </a:lnB>
                    <a:solidFill>
                      <a:srgbClr val="000000"/>
                    </a:solidFill>
                  </a:tcPr>
                </a:tc>
                <a:tc>
                  <a:txBody>
                    <a:bodyPr/>
                    <a:lstStyle/>
                    <a:p>
                      <a:pPr algn="ctr" fontAlgn="base"/>
                      <a:r>
                        <a:rPr lang="fr-FR" sz="1000" b="1">
                          <a:effectLst/>
                          <a:latin typeface="Verdana, Arial, Helvetica, sans-serif"/>
                        </a:rPr>
                        <a:t>Renvoi "true" si...</a:t>
                      </a:r>
                      <a:endParaRPr lang="fr-FR" sz="1000">
                        <a:effectLst/>
                      </a:endParaRPr>
                    </a:p>
                  </a:txBody>
                  <a:tcPr marL="10402" marR="10402" marT="10402" marB="10402" anchor="ctr">
                    <a:lnL>
                      <a:noFill/>
                    </a:lnL>
                    <a:lnR>
                      <a:noFill/>
                    </a:lnR>
                    <a:lnT>
                      <a:noFill/>
                    </a:lnT>
                    <a:lnB>
                      <a:noFill/>
                    </a:lnB>
                    <a:solidFill>
                      <a:srgbClr val="000000"/>
                    </a:solidFill>
                  </a:tcPr>
                </a:tc>
                <a:extLst>
                  <a:ext uri="{0D108BD9-81ED-4DB2-BD59-A6C34878D82A}">
                    <a16:rowId xmlns:a16="http://schemas.microsoft.com/office/drawing/2014/main" val="4100961496"/>
                  </a:ext>
                </a:extLst>
              </a:tr>
              <a:tr h="170593">
                <a:tc>
                  <a:txBody>
                    <a:bodyPr/>
                    <a:lstStyle/>
                    <a:p>
                      <a:pPr algn="l" fontAlgn="base"/>
                      <a:r>
                        <a:rPr lang="fr-FR" sz="2000">
                          <a:solidFill>
                            <a:srgbClr val="000066"/>
                          </a:solidFill>
                          <a:effectLst/>
                          <a:latin typeface="Courier New" panose="02070309020205020404" pitchFamily="49" charset="0"/>
                        </a:rPr>
                        <a:t>&lt;&gt; ou !=</a:t>
                      </a:r>
                      <a:endParaRPr lang="fr-FR" sz="4400">
                        <a:effectLst/>
                      </a:endParaRPr>
                    </a:p>
                  </a:txBody>
                  <a:tcPr marL="10402" marR="10402" marT="10402" marB="10402" anchor="ctr">
                    <a:lnL>
                      <a:noFill/>
                    </a:lnL>
                    <a:lnR>
                      <a:noFill/>
                    </a:lnR>
                    <a:lnT>
                      <a:noFill/>
                    </a:lnT>
                    <a:lnB>
                      <a:noFill/>
                    </a:lnB>
                    <a:solidFill>
                      <a:srgbClr val="FFFFCC"/>
                    </a:solidFill>
                  </a:tcPr>
                </a:tc>
                <a:tc>
                  <a:txBody>
                    <a:bodyPr/>
                    <a:lstStyle/>
                    <a:p>
                      <a:pPr algn="l" fontAlgn="base"/>
                      <a:r>
                        <a:rPr lang="fr-FR" sz="1000">
                          <a:effectLst/>
                          <a:latin typeface="Verdana, Arial, Helvetica, sans-serif"/>
                        </a:rPr>
                        <a:t>...les deux valeurs ne sont pas égales</a:t>
                      </a:r>
                      <a:endParaRPr lang="fr-FR" sz="1000">
                        <a:effectLst/>
                      </a:endParaRPr>
                    </a:p>
                  </a:txBody>
                  <a:tcPr marL="10402" marR="10402" marT="10402" marB="10402" anchor="ctr">
                    <a:lnL>
                      <a:noFill/>
                    </a:lnL>
                    <a:lnR>
                      <a:noFill/>
                    </a:lnR>
                    <a:lnT>
                      <a:noFill/>
                    </a:lnT>
                    <a:lnB>
                      <a:noFill/>
                    </a:lnB>
                    <a:solidFill>
                      <a:srgbClr val="FFFFCC"/>
                    </a:solidFill>
                  </a:tcPr>
                </a:tc>
                <a:extLst>
                  <a:ext uri="{0D108BD9-81ED-4DB2-BD59-A6C34878D82A}">
                    <a16:rowId xmlns:a16="http://schemas.microsoft.com/office/drawing/2014/main" val="3030336982"/>
                  </a:ext>
                </a:extLst>
              </a:tr>
              <a:tr h="320383">
                <a:tc>
                  <a:txBody>
                    <a:bodyPr/>
                    <a:lstStyle/>
                    <a:p>
                      <a:pPr algn="l" fontAlgn="base"/>
                      <a:r>
                        <a:rPr lang="fr-FR" sz="2000">
                          <a:solidFill>
                            <a:srgbClr val="000066"/>
                          </a:solidFill>
                          <a:effectLst/>
                          <a:latin typeface="Courier New" panose="02070309020205020404" pitchFamily="49" charset="0"/>
                        </a:rPr>
                        <a:t>&lt;</a:t>
                      </a:r>
                      <a:endParaRPr lang="fr-FR" sz="4400">
                        <a:effectLst/>
                      </a:endParaRPr>
                    </a:p>
                  </a:txBody>
                  <a:tcPr marL="10402" marR="10402" marT="10402" marB="10402" anchor="ctr">
                    <a:lnL>
                      <a:noFill/>
                    </a:lnL>
                    <a:lnR>
                      <a:noFill/>
                    </a:lnR>
                    <a:lnT>
                      <a:noFill/>
                    </a:lnT>
                    <a:lnB>
                      <a:noFill/>
                    </a:lnB>
                    <a:solidFill>
                      <a:srgbClr val="FFFFFF"/>
                    </a:solidFill>
                  </a:tcPr>
                </a:tc>
                <a:tc>
                  <a:txBody>
                    <a:bodyPr/>
                    <a:lstStyle/>
                    <a:p>
                      <a:pPr algn="l" fontAlgn="base"/>
                      <a:r>
                        <a:rPr lang="fr-FR" sz="1000" dirty="0">
                          <a:effectLst/>
                          <a:latin typeface="Verdana, Arial, Helvetica, sans-serif"/>
                        </a:rPr>
                        <a:t>...la valeur de gauche est strictement inférieure à celle de droite</a:t>
                      </a:r>
                      <a:endParaRPr lang="fr-FR" sz="1000" dirty="0">
                        <a:effectLst/>
                      </a:endParaRPr>
                    </a:p>
                  </a:txBody>
                  <a:tcPr marL="10402" marR="10402" marT="10402" marB="10402" anchor="ctr">
                    <a:lnL>
                      <a:noFill/>
                    </a:lnL>
                    <a:lnR>
                      <a:noFill/>
                    </a:lnR>
                    <a:lnT>
                      <a:noFill/>
                    </a:lnT>
                    <a:lnB>
                      <a:noFill/>
                    </a:lnB>
                    <a:solidFill>
                      <a:srgbClr val="FFFFFF"/>
                    </a:solidFill>
                  </a:tcPr>
                </a:tc>
                <a:extLst>
                  <a:ext uri="{0D108BD9-81ED-4DB2-BD59-A6C34878D82A}">
                    <a16:rowId xmlns:a16="http://schemas.microsoft.com/office/drawing/2014/main" val="2703873609"/>
                  </a:ext>
                </a:extLst>
              </a:tr>
              <a:tr h="320383">
                <a:tc>
                  <a:txBody>
                    <a:bodyPr/>
                    <a:lstStyle/>
                    <a:p>
                      <a:pPr algn="l" fontAlgn="base"/>
                      <a:r>
                        <a:rPr lang="fr-FR" sz="2000">
                          <a:solidFill>
                            <a:srgbClr val="000066"/>
                          </a:solidFill>
                          <a:effectLst/>
                          <a:latin typeface="Courier New" panose="02070309020205020404" pitchFamily="49" charset="0"/>
                        </a:rPr>
                        <a:t>&gt;</a:t>
                      </a:r>
                      <a:endParaRPr lang="fr-FR" sz="4400">
                        <a:effectLst/>
                      </a:endParaRPr>
                    </a:p>
                  </a:txBody>
                  <a:tcPr marL="10402" marR="10402" marT="10402" marB="10402" anchor="ctr">
                    <a:lnL>
                      <a:noFill/>
                    </a:lnL>
                    <a:lnR>
                      <a:noFill/>
                    </a:lnR>
                    <a:lnT>
                      <a:noFill/>
                    </a:lnT>
                    <a:lnB>
                      <a:noFill/>
                    </a:lnB>
                    <a:solidFill>
                      <a:srgbClr val="FFFFCC"/>
                    </a:solidFill>
                  </a:tcPr>
                </a:tc>
                <a:tc>
                  <a:txBody>
                    <a:bodyPr/>
                    <a:lstStyle/>
                    <a:p>
                      <a:pPr algn="l" fontAlgn="base"/>
                      <a:r>
                        <a:rPr lang="fr-FR" sz="1000">
                          <a:effectLst/>
                          <a:latin typeface="Verdana, Arial, Helvetica, sans-serif"/>
                        </a:rPr>
                        <a:t>...la valeur de gauche est strictement supérieure à celle de droite</a:t>
                      </a:r>
                      <a:endParaRPr lang="fr-FR" sz="1000">
                        <a:effectLst/>
                      </a:endParaRPr>
                    </a:p>
                  </a:txBody>
                  <a:tcPr marL="10402" marR="10402" marT="10402" marB="10402" anchor="ctr">
                    <a:lnL>
                      <a:noFill/>
                    </a:lnL>
                    <a:lnR>
                      <a:noFill/>
                    </a:lnR>
                    <a:lnT>
                      <a:noFill/>
                    </a:lnT>
                    <a:lnB>
                      <a:noFill/>
                    </a:lnB>
                    <a:solidFill>
                      <a:srgbClr val="FFFFCC"/>
                    </a:solidFill>
                  </a:tcPr>
                </a:tc>
                <a:extLst>
                  <a:ext uri="{0D108BD9-81ED-4DB2-BD59-A6C34878D82A}">
                    <a16:rowId xmlns:a16="http://schemas.microsoft.com/office/drawing/2014/main" val="2478054661"/>
                  </a:ext>
                </a:extLst>
              </a:tr>
              <a:tr h="320383">
                <a:tc>
                  <a:txBody>
                    <a:bodyPr/>
                    <a:lstStyle/>
                    <a:p>
                      <a:pPr algn="l" fontAlgn="base"/>
                      <a:r>
                        <a:rPr lang="fr-FR" sz="2000">
                          <a:solidFill>
                            <a:srgbClr val="000066"/>
                          </a:solidFill>
                          <a:effectLst/>
                          <a:latin typeface="Courier New" panose="02070309020205020404" pitchFamily="49" charset="0"/>
                        </a:rPr>
                        <a:t>&lt;=</a:t>
                      </a:r>
                      <a:endParaRPr lang="fr-FR" sz="4400">
                        <a:effectLst/>
                      </a:endParaRPr>
                    </a:p>
                  </a:txBody>
                  <a:tcPr marL="10402" marR="10402" marT="10402" marB="10402" anchor="ctr">
                    <a:lnL>
                      <a:noFill/>
                    </a:lnL>
                    <a:lnR>
                      <a:noFill/>
                    </a:lnR>
                    <a:lnT>
                      <a:noFill/>
                    </a:lnT>
                    <a:lnB>
                      <a:noFill/>
                    </a:lnB>
                    <a:solidFill>
                      <a:srgbClr val="FFFFFF"/>
                    </a:solidFill>
                  </a:tcPr>
                </a:tc>
                <a:tc>
                  <a:txBody>
                    <a:bodyPr/>
                    <a:lstStyle/>
                    <a:p>
                      <a:pPr algn="l" fontAlgn="base"/>
                      <a:r>
                        <a:rPr lang="fr-FR" sz="1000">
                          <a:effectLst/>
                          <a:latin typeface="Verdana, Arial, Helvetica, sans-serif"/>
                        </a:rPr>
                        <a:t>...la valeur de gauche est strictement inférieure ou égale à celle de droite</a:t>
                      </a:r>
                      <a:endParaRPr lang="fr-FR" sz="1000">
                        <a:effectLst/>
                      </a:endParaRPr>
                    </a:p>
                  </a:txBody>
                  <a:tcPr marL="10402" marR="10402" marT="10402" marB="10402" anchor="ctr">
                    <a:lnL>
                      <a:noFill/>
                    </a:lnL>
                    <a:lnR>
                      <a:noFill/>
                    </a:lnR>
                    <a:lnT>
                      <a:noFill/>
                    </a:lnT>
                    <a:lnB>
                      <a:noFill/>
                    </a:lnB>
                    <a:solidFill>
                      <a:srgbClr val="FFFFFF"/>
                    </a:solidFill>
                  </a:tcPr>
                </a:tc>
                <a:extLst>
                  <a:ext uri="{0D108BD9-81ED-4DB2-BD59-A6C34878D82A}">
                    <a16:rowId xmlns:a16="http://schemas.microsoft.com/office/drawing/2014/main" val="3929830538"/>
                  </a:ext>
                </a:extLst>
              </a:tr>
              <a:tr h="320383">
                <a:tc>
                  <a:txBody>
                    <a:bodyPr/>
                    <a:lstStyle/>
                    <a:p>
                      <a:pPr algn="l" fontAlgn="base"/>
                      <a:r>
                        <a:rPr lang="fr-FR" sz="2000">
                          <a:solidFill>
                            <a:srgbClr val="000066"/>
                          </a:solidFill>
                          <a:effectLst/>
                          <a:latin typeface="Courier New" panose="02070309020205020404" pitchFamily="49" charset="0"/>
                        </a:rPr>
                        <a:t>&gt;=</a:t>
                      </a:r>
                      <a:endParaRPr lang="fr-FR" sz="4400">
                        <a:effectLst/>
                      </a:endParaRPr>
                    </a:p>
                  </a:txBody>
                  <a:tcPr marL="10402" marR="10402" marT="10402" marB="10402" anchor="ctr">
                    <a:lnL>
                      <a:noFill/>
                    </a:lnL>
                    <a:lnR>
                      <a:noFill/>
                    </a:lnR>
                    <a:lnT>
                      <a:noFill/>
                    </a:lnT>
                    <a:lnB>
                      <a:noFill/>
                    </a:lnB>
                    <a:solidFill>
                      <a:srgbClr val="FFFFCC"/>
                    </a:solidFill>
                  </a:tcPr>
                </a:tc>
                <a:tc>
                  <a:txBody>
                    <a:bodyPr/>
                    <a:lstStyle/>
                    <a:p>
                      <a:pPr algn="l" fontAlgn="base"/>
                      <a:r>
                        <a:rPr lang="fr-FR" sz="1000">
                          <a:effectLst/>
                          <a:latin typeface="Verdana, Arial, Helvetica, sans-serif"/>
                        </a:rPr>
                        <a:t>...la valeur de gauche est strictement supérieure ou égale à celle de droite</a:t>
                      </a:r>
                      <a:endParaRPr lang="fr-FR" sz="1000">
                        <a:effectLst/>
                      </a:endParaRPr>
                    </a:p>
                  </a:txBody>
                  <a:tcPr marL="10402" marR="10402" marT="10402" marB="10402" anchor="ctr">
                    <a:lnL>
                      <a:noFill/>
                    </a:lnL>
                    <a:lnR>
                      <a:noFill/>
                    </a:lnR>
                    <a:lnT>
                      <a:noFill/>
                    </a:lnT>
                    <a:lnB>
                      <a:noFill/>
                    </a:lnB>
                    <a:solidFill>
                      <a:srgbClr val="FFFFCC"/>
                    </a:solidFill>
                  </a:tcPr>
                </a:tc>
                <a:extLst>
                  <a:ext uri="{0D108BD9-81ED-4DB2-BD59-A6C34878D82A}">
                    <a16:rowId xmlns:a16="http://schemas.microsoft.com/office/drawing/2014/main" val="374221298"/>
                  </a:ext>
                </a:extLst>
              </a:tr>
              <a:tr h="170593">
                <a:tc>
                  <a:txBody>
                    <a:bodyPr/>
                    <a:lstStyle/>
                    <a:p>
                      <a:pPr algn="l" fontAlgn="base"/>
                      <a:r>
                        <a:rPr lang="fr-FR" sz="2000">
                          <a:solidFill>
                            <a:srgbClr val="000066"/>
                          </a:solidFill>
                          <a:effectLst/>
                          <a:latin typeface="Courier New" panose="02070309020205020404" pitchFamily="49" charset="0"/>
                        </a:rPr>
                        <a:t>BETWEEN..AND</a:t>
                      </a:r>
                      <a:endParaRPr lang="fr-FR" sz="4400">
                        <a:effectLst/>
                      </a:endParaRPr>
                    </a:p>
                  </a:txBody>
                  <a:tcPr marL="10402" marR="10402" marT="10402" marB="10402" anchor="ctr">
                    <a:lnL>
                      <a:noFill/>
                    </a:lnL>
                    <a:lnR>
                      <a:noFill/>
                    </a:lnR>
                    <a:lnT>
                      <a:noFill/>
                    </a:lnT>
                    <a:lnB>
                      <a:noFill/>
                    </a:lnB>
                    <a:solidFill>
                      <a:srgbClr val="FFFFFF"/>
                    </a:solidFill>
                  </a:tcPr>
                </a:tc>
                <a:tc>
                  <a:txBody>
                    <a:bodyPr/>
                    <a:lstStyle/>
                    <a:p>
                      <a:pPr algn="l" fontAlgn="base"/>
                      <a:r>
                        <a:rPr lang="fr-FR" sz="1000">
                          <a:effectLst/>
                          <a:latin typeface="Verdana, Arial, Helvetica, sans-serif"/>
                        </a:rPr>
                        <a:t>...la valeur testée est située entre deux valeurs données</a:t>
                      </a:r>
                      <a:endParaRPr lang="fr-FR" sz="1000">
                        <a:effectLst/>
                      </a:endParaRPr>
                    </a:p>
                  </a:txBody>
                  <a:tcPr marL="10402" marR="10402" marT="10402" marB="10402" anchor="ctr">
                    <a:lnL>
                      <a:noFill/>
                    </a:lnL>
                    <a:lnR>
                      <a:noFill/>
                    </a:lnR>
                    <a:lnT>
                      <a:noFill/>
                    </a:lnT>
                    <a:lnB>
                      <a:noFill/>
                    </a:lnB>
                    <a:solidFill>
                      <a:srgbClr val="FFFFFF"/>
                    </a:solidFill>
                  </a:tcPr>
                </a:tc>
                <a:extLst>
                  <a:ext uri="{0D108BD9-81ED-4DB2-BD59-A6C34878D82A}">
                    <a16:rowId xmlns:a16="http://schemas.microsoft.com/office/drawing/2014/main" val="4253754172"/>
                  </a:ext>
                </a:extLst>
              </a:tr>
              <a:tr h="170593">
                <a:tc>
                  <a:txBody>
                    <a:bodyPr/>
                    <a:lstStyle/>
                    <a:p>
                      <a:pPr algn="l" fontAlgn="base"/>
                      <a:r>
                        <a:rPr lang="fr-FR" sz="2000">
                          <a:solidFill>
                            <a:srgbClr val="000066"/>
                          </a:solidFill>
                          <a:effectLst/>
                          <a:latin typeface="Courier New" panose="02070309020205020404" pitchFamily="49" charset="0"/>
                        </a:rPr>
                        <a:t>IN</a:t>
                      </a:r>
                      <a:endParaRPr lang="fr-FR" sz="4400">
                        <a:effectLst/>
                      </a:endParaRPr>
                    </a:p>
                  </a:txBody>
                  <a:tcPr marL="10402" marR="10402" marT="10402" marB="10402" anchor="ctr">
                    <a:lnL>
                      <a:noFill/>
                    </a:lnL>
                    <a:lnR>
                      <a:noFill/>
                    </a:lnR>
                    <a:lnT>
                      <a:noFill/>
                    </a:lnT>
                    <a:lnB>
                      <a:noFill/>
                    </a:lnB>
                    <a:solidFill>
                      <a:srgbClr val="FFFFCC"/>
                    </a:solidFill>
                  </a:tcPr>
                </a:tc>
                <a:tc>
                  <a:txBody>
                    <a:bodyPr/>
                    <a:lstStyle/>
                    <a:p>
                      <a:pPr algn="l" fontAlgn="base"/>
                      <a:r>
                        <a:rPr lang="fr-FR" sz="1000">
                          <a:effectLst/>
                          <a:latin typeface="Verdana, Arial, Helvetica, sans-serif"/>
                        </a:rPr>
                        <a:t>...la valeur testée se situe dans une liste valeurs données</a:t>
                      </a:r>
                      <a:endParaRPr lang="fr-FR" sz="1000">
                        <a:effectLst/>
                      </a:endParaRPr>
                    </a:p>
                  </a:txBody>
                  <a:tcPr marL="10402" marR="10402" marT="10402" marB="10402" anchor="ctr">
                    <a:lnL>
                      <a:noFill/>
                    </a:lnL>
                    <a:lnR>
                      <a:noFill/>
                    </a:lnR>
                    <a:lnT>
                      <a:noFill/>
                    </a:lnT>
                    <a:lnB>
                      <a:noFill/>
                    </a:lnB>
                    <a:solidFill>
                      <a:srgbClr val="FFFFCC"/>
                    </a:solidFill>
                  </a:tcPr>
                </a:tc>
                <a:extLst>
                  <a:ext uri="{0D108BD9-81ED-4DB2-BD59-A6C34878D82A}">
                    <a16:rowId xmlns:a16="http://schemas.microsoft.com/office/drawing/2014/main" val="4071932343"/>
                  </a:ext>
                </a:extLst>
              </a:tr>
              <a:tr h="320383">
                <a:tc>
                  <a:txBody>
                    <a:bodyPr/>
                    <a:lstStyle/>
                    <a:p>
                      <a:pPr algn="l" fontAlgn="base"/>
                      <a:r>
                        <a:rPr lang="fr-FR" sz="2000">
                          <a:solidFill>
                            <a:srgbClr val="000066"/>
                          </a:solidFill>
                          <a:effectLst/>
                          <a:latin typeface="Courier New" panose="02070309020205020404" pitchFamily="49" charset="0"/>
                        </a:rPr>
                        <a:t>NOT IN</a:t>
                      </a:r>
                      <a:endParaRPr lang="fr-FR" sz="4400">
                        <a:effectLst/>
                      </a:endParaRPr>
                    </a:p>
                  </a:txBody>
                  <a:tcPr marL="10402" marR="10402" marT="10402" marB="10402" anchor="ctr">
                    <a:lnL>
                      <a:noFill/>
                    </a:lnL>
                    <a:lnR>
                      <a:noFill/>
                    </a:lnR>
                    <a:lnT>
                      <a:noFill/>
                    </a:lnT>
                    <a:lnB>
                      <a:noFill/>
                    </a:lnB>
                    <a:solidFill>
                      <a:srgbClr val="FFFFFF"/>
                    </a:solidFill>
                  </a:tcPr>
                </a:tc>
                <a:tc>
                  <a:txBody>
                    <a:bodyPr/>
                    <a:lstStyle/>
                    <a:p>
                      <a:pPr algn="l" fontAlgn="base"/>
                      <a:r>
                        <a:rPr lang="fr-FR" sz="1000">
                          <a:effectLst/>
                          <a:latin typeface="Verdana, Arial, Helvetica, sans-serif"/>
                        </a:rPr>
                        <a:t>...la valeur testée ne se situe pas dans une liste de valeurs données</a:t>
                      </a:r>
                      <a:endParaRPr lang="fr-FR" sz="1000">
                        <a:effectLst/>
                      </a:endParaRPr>
                    </a:p>
                  </a:txBody>
                  <a:tcPr marL="10402" marR="10402" marT="10402" marB="10402" anchor="ctr">
                    <a:lnL>
                      <a:noFill/>
                    </a:lnL>
                    <a:lnR>
                      <a:noFill/>
                    </a:lnR>
                    <a:lnT>
                      <a:noFill/>
                    </a:lnT>
                    <a:lnB>
                      <a:noFill/>
                    </a:lnB>
                    <a:solidFill>
                      <a:srgbClr val="FFFFFF"/>
                    </a:solidFill>
                  </a:tcPr>
                </a:tc>
                <a:extLst>
                  <a:ext uri="{0D108BD9-81ED-4DB2-BD59-A6C34878D82A}">
                    <a16:rowId xmlns:a16="http://schemas.microsoft.com/office/drawing/2014/main" val="155580827"/>
                  </a:ext>
                </a:extLst>
              </a:tr>
              <a:tr h="619961">
                <a:tc>
                  <a:txBody>
                    <a:bodyPr/>
                    <a:lstStyle/>
                    <a:p>
                      <a:pPr algn="l" fontAlgn="base"/>
                      <a:r>
                        <a:rPr lang="fr-FR" sz="2000">
                          <a:solidFill>
                            <a:srgbClr val="000066"/>
                          </a:solidFill>
                          <a:effectLst/>
                          <a:latin typeface="Courier New" panose="02070309020205020404" pitchFamily="49" charset="0"/>
                        </a:rPr>
                        <a:t>LIKE</a:t>
                      </a:r>
                      <a:endParaRPr lang="fr-FR" sz="4400">
                        <a:effectLst/>
                      </a:endParaRPr>
                    </a:p>
                  </a:txBody>
                  <a:tcPr marL="10402" marR="10402" marT="10402" marB="10402" anchor="ctr">
                    <a:lnL>
                      <a:noFill/>
                    </a:lnL>
                    <a:lnR>
                      <a:noFill/>
                    </a:lnR>
                    <a:lnT>
                      <a:noFill/>
                    </a:lnT>
                    <a:lnB>
                      <a:noFill/>
                    </a:lnB>
                    <a:solidFill>
                      <a:srgbClr val="FFFFCC"/>
                    </a:solidFill>
                  </a:tcPr>
                </a:tc>
                <a:tc>
                  <a:txBody>
                    <a:bodyPr/>
                    <a:lstStyle/>
                    <a:p>
                      <a:pPr algn="l" fontAlgn="base"/>
                      <a:r>
                        <a:rPr lang="fr-FR" sz="1000">
                          <a:effectLst/>
                          <a:latin typeface="Verdana, Arial, Helvetica, sans-serif"/>
                        </a:rPr>
                        <a:t>...la valeur de gauche correspond à celle de droite (celle de droite peux utiliser le caractère % pour simuler n'importe quel nombre de caractère, et _ pour un seul caractère</a:t>
                      </a:r>
                      <a:endParaRPr lang="fr-FR" sz="1000">
                        <a:effectLst/>
                      </a:endParaRPr>
                    </a:p>
                  </a:txBody>
                  <a:tcPr marL="10402" marR="10402" marT="10402" marB="10402" anchor="ctr">
                    <a:lnL>
                      <a:noFill/>
                    </a:lnL>
                    <a:lnR>
                      <a:noFill/>
                    </a:lnR>
                    <a:lnT>
                      <a:noFill/>
                    </a:lnT>
                    <a:lnB>
                      <a:noFill/>
                    </a:lnB>
                    <a:solidFill>
                      <a:srgbClr val="FFFFCC"/>
                    </a:solidFill>
                  </a:tcPr>
                </a:tc>
                <a:extLst>
                  <a:ext uri="{0D108BD9-81ED-4DB2-BD59-A6C34878D82A}">
                    <a16:rowId xmlns:a16="http://schemas.microsoft.com/office/drawing/2014/main" val="3970251374"/>
                  </a:ext>
                </a:extLst>
              </a:tr>
              <a:tr h="170593">
                <a:tc>
                  <a:txBody>
                    <a:bodyPr/>
                    <a:lstStyle/>
                    <a:p>
                      <a:pPr algn="l" fontAlgn="base"/>
                      <a:r>
                        <a:rPr lang="fr-FR" sz="2000">
                          <a:solidFill>
                            <a:srgbClr val="000066"/>
                          </a:solidFill>
                          <a:effectLst/>
                          <a:latin typeface="Courier New" panose="02070309020205020404" pitchFamily="49" charset="0"/>
                        </a:rPr>
                        <a:t>NOT LIKE</a:t>
                      </a:r>
                      <a:endParaRPr lang="fr-FR" sz="4400">
                        <a:effectLst/>
                      </a:endParaRPr>
                    </a:p>
                  </a:txBody>
                  <a:tcPr marL="10402" marR="10402" marT="10402" marB="10402" anchor="ctr">
                    <a:lnL>
                      <a:noFill/>
                    </a:lnL>
                    <a:lnR>
                      <a:noFill/>
                    </a:lnR>
                    <a:lnT>
                      <a:noFill/>
                    </a:lnT>
                    <a:lnB>
                      <a:noFill/>
                    </a:lnB>
                    <a:solidFill>
                      <a:srgbClr val="FFFFFF"/>
                    </a:solidFill>
                  </a:tcPr>
                </a:tc>
                <a:tc>
                  <a:txBody>
                    <a:bodyPr/>
                    <a:lstStyle/>
                    <a:p>
                      <a:pPr algn="l" fontAlgn="base"/>
                      <a:r>
                        <a:rPr lang="fr-FR" sz="1000">
                          <a:effectLst/>
                          <a:latin typeface="Verdana, Arial, Helvetica, sans-serif"/>
                        </a:rPr>
                        <a:t>...les deux valeurs ne correspondent pas</a:t>
                      </a:r>
                      <a:endParaRPr lang="fr-FR" sz="1000">
                        <a:effectLst/>
                      </a:endParaRPr>
                    </a:p>
                  </a:txBody>
                  <a:tcPr marL="10402" marR="10402" marT="10402" marB="10402" anchor="ctr">
                    <a:lnL>
                      <a:noFill/>
                    </a:lnL>
                    <a:lnR>
                      <a:noFill/>
                    </a:lnR>
                    <a:lnT>
                      <a:noFill/>
                    </a:lnT>
                    <a:lnB>
                      <a:noFill/>
                    </a:lnB>
                    <a:solidFill>
                      <a:srgbClr val="FFFFFF"/>
                    </a:solidFill>
                  </a:tcPr>
                </a:tc>
                <a:extLst>
                  <a:ext uri="{0D108BD9-81ED-4DB2-BD59-A6C34878D82A}">
                    <a16:rowId xmlns:a16="http://schemas.microsoft.com/office/drawing/2014/main" val="4125535116"/>
                  </a:ext>
                </a:extLst>
              </a:tr>
              <a:tr h="320383">
                <a:tc>
                  <a:txBody>
                    <a:bodyPr/>
                    <a:lstStyle/>
                    <a:p>
                      <a:pPr algn="l" fontAlgn="base"/>
                      <a:r>
                        <a:rPr lang="fr-FR" sz="2000">
                          <a:solidFill>
                            <a:srgbClr val="000066"/>
                          </a:solidFill>
                          <a:effectLst/>
                          <a:latin typeface="Courier New" panose="02070309020205020404" pitchFamily="49" charset="0"/>
                        </a:rPr>
                        <a:t>REGEXP ou RLIKE</a:t>
                      </a:r>
                      <a:endParaRPr lang="fr-FR" sz="4400">
                        <a:effectLst/>
                      </a:endParaRPr>
                    </a:p>
                  </a:txBody>
                  <a:tcPr marL="10402" marR="10402" marT="10402" marB="10402" anchor="ctr">
                    <a:lnL>
                      <a:noFill/>
                    </a:lnL>
                    <a:lnR>
                      <a:noFill/>
                    </a:lnR>
                    <a:lnT>
                      <a:noFill/>
                    </a:lnT>
                    <a:lnB>
                      <a:noFill/>
                    </a:lnB>
                    <a:solidFill>
                      <a:srgbClr val="FFFFCC"/>
                    </a:solidFill>
                  </a:tcPr>
                </a:tc>
                <a:tc>
                  <a:txBody>
                    <a:bodyPr/>
                    <a:lstStyle/>
                    <a:p>
                      <a:pPr algn="l" fontAlgn="base"/>
                      <a:r>
                        <a:rPr lang="fr-FR" sz="1000">
                          <a:effectLst/>
                          <a:latin typeface="Verdana, Arial, Helvetica, sans-serif"/>
                        </a:rPr>
                        <a:t>...la valeur de gauche correspond à l'expression régulière donnée</a:t>
                      </a:r>
                      <a:endParaRPr lang="fr-FR" sz="1000">
                        <a:effectLst/>
                      </a:endParaRPr>
                    </a:p>
                  </a:txBody>
                  <a:tcPr marL="10402" marR="10402" marT="10402" marB="10402" anchor="ctr">
                    <a:lnL>
                      <a:noFill/>
                    </a:lnL>
                    <a:lnR>
                      <a:noFill/>
                    </a:lnR>
                    <a:lnT>
                      <a:noFill/>
                    </a:lnT>
                    <a:lnB>
                      <a:noFill/>
                    </a:lnB>
                    <a:solidFill>
                      <a:srgbClr val="FFFFCC"/>
                    </a:solidFill>
                  </a:tcPr>
                </a:tc>
                <a:extLst>
                  <a:ext uri="{0D108BD9-81ED-4DB2-BD59-A6C34878D82A}">
                    <a16:rowId xmlns:a16="http://schemas.microsoft.com/office/drawing/2014/main" val="935580716"/>
                  </a:ext>
                </a:extLst>
              </a:tr>
              <a:tr h="320383">
                <a:tc>
                  <a:txBody>
                    <a:bodyPr/>
                    <a:lstStyle/>
                    <a:p>
                      <a:pPr algn="l" fontAlgn="base"/>
                      <a:r>
                        <a:rPr lang="fr-FR" sz="2000" dirty="0">
                          <a:solidFill>
                            <a:srgbClr val="000066"/>
                          </a:solidFill>
                          <a:effectLst/>
                          <a:latin typeface="Courier New" panose="02070309020205020404" pitchFamily="49" charset="0"/>
                        </a:rPr>
                        <a:t>NOT REGEXP</a:t>
                      </a:r>
                      <a:endParaRPr lang="fr-FR" sz="4400" dirty="0">
                        <a:effectLst/>
                      </a:endParaRPr>
                    </a:p>
                  </a:txBody>
                  <a:tcPr marL="10402" marR="10402" marT="10402" marB="10402" anchor="ctr">
                    <a:lnL>
                      <a:noFill/>
                    </a:lnL>
                    <a:lnR>
                      <a:noFill/>
                    </a:lnR>
                    <a:lnT>
                      <a:noFill/>
                    </a:lnT>
                    <a:lnB>
                      <a:noFill/>
                    </a:lnB>
                    <a:solidFill>
                      <a:srgbClr val="FFFFFF"/>
                    </a:solidFill>
                  </a:tcPr>
                </a:tc>
                <a:tc>
                  <a:txBody>
                    <a:bodyPr/>
                    <a:lstStyle/>
                    <a:p>
                      <a:pPr algn="l" fontAlgn="base"/>
                      <a:r>
                        <a:rPr lang="fr-FR" sz="1000" dirty="0">
                          <a:effectLst/>
                          <a:latin typeface="Verdana, Arial, Helvetica, sans-serif"/>
                        </a:rPr>
                        <a:t>...la valeur de gauche ne correspond pas à l'expression régulière donnée</a:t>
                      </a:r>
                      <a:endParaRPr lang="fr-FR" sz="1000" dirty="0">
                        <a:effectLst/>
                      </a:endParaRPr>
                    </a:p>
                  </a:txBody>
                  <a:tcPr marL="10402" marR="10402" marT="10402" marB="10402" anchor="ctr">
                    <a:lnL>
                      <a:noFill/>
                    </a:lnL>
                    <a:lnR>
                      <a:noFill/>
                    </a:lnR>
                    <a:lnT>
                      <a:noFill/>
                    </a:lnT>
                    <a:lnB>
                      <a:noFill/>
                    </a:lnB>
                    <a:solidFill>
                      <a:srgbClr val="FFFFFF"/>
                    </a:solidFill>
                  </a:tcPr>
                </a:tc>
                <a:extLst>
                  <a:ext uri="{0D108BD9-81ED-4DB2-BD59-A6C34878D82A}">
                    <a16:rowId xmlns:a16="http://schemas.microsoft.com/office/drawing/2014/main" val="3744849107"/>
                  </a:ext>
                </a:extLst>
              </a:tr>
            </a:tbl>
          </a:graphicData>
        </a:graphic>
      </p:graphicFrame>
      <p:sp>
        <p:nvSpPr>
          <p:cNvPr id="3" name="ZoneTexte 2">
            <a:extLst>
              <a:ext uri="{FF2B5EF4-FFF2-40B4-BE49-F238E27FC236}">
                <a16:creationId xmlns:a16="http://schemas.microsoft.com/office/drawing/2014/main" id="{93825148-3857-449F-B65C-EECD5EB205E6}"/>
              </a:ext>
            </a:extLst>
          </p:cNvPr>
          <p:cNvSpPr txBox="1"/>
          <p:nvPr/>
        </p:nvSpPr>
        <p:spPr>
          <a:xfrm>
            <a:off x="9284677" y="1942072"/>
            <a:ext cx="3038621" cy="369332"/>
          </a:xfrm>
          <a:prstGeom prst="rect">
            <a:avLst/>
          </a:prstGeom>
          <a:noFill/>
        </p:spPr>
        <p:txBody>
          <a:bodyPr wrap="square" rtlCol="0">
            <a:spAutoFit/>
          </a:bodyPr>
          <a:lstStyle/>
          <a:p>
            <a:pPr marL="285750" indent="-285750">
              <a:buFont typeface="Arial" panose="020B0604020202020204" pitchFamily="34" charset="0"/>
              <a:buChar char="•"/>
            </a:pPr>
            <a:r>
              <a:rPr lang="fr-FR" dirty="0"/>
              <a:t>IS NULL : Valeur vide</a:t>
            </a:r>
          </a:p>
        </p:txBody>
      </p:sp>
    </p:spTree>
    <p:extLst>
      <p:ext uri="{BB962C8B-B14F-4D97-AF65-F5344CB8AC3E}">
        <p14:creationId xmlns:p14="http://schemas.microsoft.com/office/powerpoint/2010/main" val="2086083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268022" y="0"/>
            <a:ext cx="9905998" cy="1478570"/>
          </a:xfrm>
        </p:spPr>
        <p:txBody>
          <a:bodyPr/>
          <a:lstStyle/>
          <a:p>
            <a:r>
              <a:rPr lang="fr-FR" dirty="0"/>
              <a:t>La commande SELECT … WHERE</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2220349" y="914399"/>
            <a:ext cx="9042766" cy="5802923"/>
          </a:xfrm>
        </p:spPr>
        <p:txBody>
          <a:bodyPr>
            <a:normAutofit fontScale="77500" lnSpcReduction="20000"/>
          </a:bodyPr>
          <a:lstStyle/>
          <a:p>
            <a:pPr marL="0" indent="0">
              <a:buNone/>
            </a:pPr>
            <a:r>
              <a:rPr lang="fr-FR" dirty="0">
                <a:highlight>
                  <a:srgbClr val="000000"/>
                </a:highlight>
              </a:rPr>
              <a:t>SELECT </a:t>
            </a:r>
            <a:r>
              <a:rPr lang="fr-FR" dirty="0" err="1">
                <a:highlight>
                  <a:srgbClr val="000000"/>
                </a:highlight>
              </a:rPr>
              <a:t>nom_colonnes</a:t>
            </a:r>
            <a:r>
              <a:rPr lang="fr-FR" dirty="0">
                <a:highlight>
                  <a:srgbClr val="000000"/>
                </a:highlight>
              </a:rPr>
              <a:t> FROM </a:t>
            </a:r>
            <a:r>
              <a:rPr lang="fr-FR" dirty="0" err="1">
                <a:highlight>
                  <a:srgbClr val="000000"/>
                </a:highlight>
              </a:rPr>
              <a:t>nom_table</a:t>
            </a:r>
            <a:r>
              <a:rPr lang="fr-FR" dirty="0">
                <a:highlight>
                  <a:srgbClr val="000000"/>
                </a:highlight>
              </a:rPr>
              <a:t> WHERE condition1 AND / OR CONDITION2…</a:t>
            </a:r>
          </a:p>
          <a:p>
            <a:pPr marL="457200" indent="-457200">
              <a:buFont typeface="+mj-lt"/>
              <a:buAutoNum type="arabicPeriod"/>
            </a:pPr>
            <a:r>
              <a:rPr lang="fr-FR" dirty="0"/>
              <a:t>Affichez toute les colonnes de la table « Employé » : n’est pas égale aux hommes.</a:t>
            </a:r>
          </a:p>
          <a:p>
            <a:pPr marL="457200" indent="-457200">
              <a:buFont typeface="+mj-lt"/>
              <a:buAutoNum type="arabicPeriod"/>
            </a:pPr>
            <a:r>
              <a:rPr lang="fr-FR" dirty="0"/>
              <a:t>Affichez toute les colonnes de la table « Employé » : n’est pas égale aux femmes.</a:t>
            </a:r>
          </a:p>
          <a:p>
            <a:pPr marL="457200" indent="-457200">
              <a:buFont typeface="+mj-lt"/>
              <a:buAutoNum type="arabicPeriod"/>
            </a:pPr>
            <a:r>
              <a:rPr lang="fr-FR" dirty="0"/>
              <a:t>Affichez toute les colonnes de la table « Employé » : ayant été recruté après le 01/01/1990 inclus</a:t>
            </a:r>
          </a:p>
          <a:p>
            <a:pPr marL="457200" indent="-457200">
              <a:buFont typeface="+mj-lt"/>
              <a:buAutoNum type="arabicPeriod"/>
            </a:pPr>
            <a:r>
              <a:rPr lang="fr-FR" dirty="0"/>
              <a:t>Affichez toute les colonnes de la table « Employé » : ayant été recruté entre le 01/01/1990 et le 01/01/1991 inclus. Affichez le nombre de ligne correspondant à cette requête.</a:t>
            </a:r>
          </a:p>
          <a:p>
            <a:pPr marL="457200" indent="-457200">
              <a:buFont typeface="+mj-lt"/>
              <a:buAutoNum type="arabicPeriod"/>
            </a:pPr>
            <a:r>
              <a:rPr lang="fr-FR" dirty="0"/>
              <a:t>Affichez toutes les colonnes de la table employé qui n’ont pas de numéro </a:t>
            </a:r>
            <a:r>
              <a:rPr lang="fr-FR" dirty="0" err="1"/>
              <a:t>no_emp</a:t>
            </a:r>
            <a:r>
              <a:rPr lang="fr-FR" dirty="0"/>
              <a:t>.</a:t>
            </a:r>
          </a:p>
          <a:p>
            <a:pPr marL="457200" indent="-457200">
              <a:buFont typeface="+mj-lt"/>
              <a:buAutoNum type="arabicPeriod"/>
            </a:pPr>
            <a:r>
              <a:rPr lang="fr-FR" dirty="0"/>
              <a:t>Affichez toute les colonnes de la table « Employé » : Uniquement les hommes commençant par « Ad ».</a:t>
            </a:r>
          </a:p>
          <a:p>
            <a:pPr marL="457200" indent="-457200">
              <a:buFont typeface="+mj-lt"/>
              <a:buAutoNum type="arabicPeriod"/>
            </a:pPr>
            <a:r>
              <a:rPr lang="fr-FR" dirty="0"/>
              <a:t>Affichez toute les colonnes de la table « Employé » : Uniquement les femmes commençant par « Ad ».</a:t>
            </a:r>
          </a:p>
          <a:p>
            <a:pPr marL="457200" indent="-457200">
              <a:buFont typeface="+mj-lt"/>
              <a:buAutoNum type="arabicPeriod"/>
            </a:pPr>
            <a:r>
              <a:rPr lang="fr-FR" dirty="0"/>
              <a:t>Pareil que la question 5 et 6 en rajoutant : Et finissant par « L »</a:t>
            </a:r>
          </a:p>
          <a:p>
            <a:pPr marL="457200" indent="-457200">
              <a:buFont typeface="+mj-lt"/>
              <a:buAutoNum type="arabicPeriod"/>
            </a:pPr>
            <a:r>
              <a:rPr lang="fr-FR" dirty="0"/>
              <a:t>Qui n’est pas égale à 10001 ,  10002   et  10003  </a:t>
            </a:r>
          </a:p>
          <a:p>
            <a:pPr marL="457200" indent="-457200">
              <a:buFont typeface="+mj-lt"/>
              <a:buAutoNum type="arabicPeriod"/>
            </a:pPr>
            <a:endParaRPr lang="fr-FR" dirty="0"/>
          </a:p>
          <a:p>
            <a:endParaRPr lang="fr-FR" dirty="0"/>
          </a:p>
          <a:p>
            <a:endParaRPr lang="fr-FR" dirty="0"/>
          </a:p>
          <a:p>
            <a:endParaRPr lang="fr-FR" dirty="0"/>
          </a:p>
          <a:p>
            <a:endParaRPr lang="fr-FR" dirty="0">
              <a:solidFill>
                <a:schemeClr val="tx1"/>
              </a:solidFill>
            </a:endParaRPr>
          </a:p>
          <a:p>
            <a:pPr marL="0" indent="0">
              <a:buNone/>
            </a:pPr>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2450763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SELECT … GROUP BY</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a:bodyPr>
          <a:lstStyle/>
          <a:p>
            <a:r>
              <a:rPr lang="fr-FR" dirty="0"/>
              <a:t>La commande GROUP BY est utilisée en SQL pour grouper plusieurs résultats et utiliser une fonction de totaux sur un groupe de résultat. Sur une table qui contient toutes les ventes d’un magasin, il est par exemple possible de liste regrouper les ventes par clients identiques et d’obtenir le coût total des achats pour chaque client.</a:t>
            </a:r>
          </a:p>
          <a:p>
            <a:endParaRPr lang="fr-FR" dirty="0"/>
          </a:p>
          <a:p>
            <a:pPr marL="0" indent="0" algn="ctr">
              <a:buNone/>
            </a:pPr>
            <a:r>
              <a:rPr lang="fr-FR" dirty="0">
                <a:highlight>
                  <a:srgbClr val="000000"/>
                </a:highlight>
              </a:rPr>
              <a:t>SELECT colonne1, fonction(colonne2)</a:t>
            </a:r>
          </a:p>
          <a:p>
            <a:pPr marL="0" indent="0" algn="ctr">
              <a:buNone/>
            </a:pPr>
            <a:r>
              <a:rPr lang="fr-FR" dirty="0">
                <a:highlight>
                  <a:srgbClr val="000000"/>
                </a:highlight>
              </a:rPr>
              <a:t>FROM table</a:t>
            </a:r>
          </a:p>
          <a:p>
            <a:pPr marL="0" indent="0" algn="ctr">
              <a:buNone/>
            </a:pPr>
            <a:r>
              <a:rPr lang="fr-FR" dirty="0">
                <a:highlight>
                  <a:srgbClr val="000000"/>
                </a:highlight>
              </a:rPr>
              <a:t>GROUP BY colonne1</a:t>
            </a:r>
            <a:endParaRPr lang="fr-FR" dirty="0"/>
          </a:p>
        </p:txBody>
      </p:sp>
    </p:spTree>
    <p:extLst>
      <p:ext uri="{BB962C8B-B14F-4D97-AF65-F5344CB8AC3E}">
        <p14:creationId xmlns:p14="http://schemas.microsoft.com/office/powerpoint/2010/main" val="420392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371B89C-5DEB-4E10-BEBF-5CECD05BE978}"/>
              </a:ext>
            </a:extLst>
          </p:cNvPr>
          <p:cNvSpPr>
            <a:spLocks noGrp="1" noChangeArrowheads="1"/>
          </p:cNvSpPr>
          <p:nvPr>
            <p:ph type="title"/>
          </p:nvPr>
        </p:nvSpPr>
        <p:spPr>
          <a:xfrm>
            <a:off x="1399150" y="270803"/>
            <a:ext cx="7772400" cy="1143000"/>
          </a:xfrm>
        </p:spPr>
        <p:txBody>
          <a:bodyPr>
            <a:normAutofit/>
          </a:bodyPr>
          <a:lstStyle/>
          <a:p>
            <a:r>
              <a:rPr lang="fr-FR" altLang="fr-FR" dirty="0"/>
              <a:t>Systèmes de Gestion de </a:t>
            </a:r>
            <a:br>
              <a:rPr lang="fr-FR" altLang="fr-FR" dirty="0"/>
            </a:br>
            <a:r>
              <a:rPr lang="fr-FR" altLang="fr-FR" dirty="0"/>
              <a:t>Bases de Données</a:t>
            </a:r>
          </a:p>
        </p:txBody>
      </p:sp>
      <p:grpSp>
        <p:nvGrpSpPr>
          <p:cNvPr id="7204" name="Group 36">
            <a:extLst>
              <a:ext uri="{FF2B5EF4-FFF2-40B4-BE49-F238E27FC236}">
                <a16:creationId xmlns:a16="http://schemas.microsoft.com/office/drawing/2014/main" id="{D94ADA4D-13FC-4A10-981D-B9F708F3967C}"/>
              </a:ext>
            </a:extLst>
          </p:cNvPr>
          <p:cNvGrpSpPr>
            <a:grpSpLocks/>
          </p:cNvGrpSpPr>
          <p:nvPr/>
        </p:nvGrpSpPr>
        <p:grpSpPr bwMode="auto">
          <a:xfrm>
            <a:off x="1208650" y="1718603"/>
            <a:ext cx="6172200" cy="4572000"/>
            <a:chOff x="528" y="1056"/>
            <a:chExt cx="3888" cy="2880"/>
          </a:xfrm>
        </p:grpSpPr>
        <p:sp>
          <p:nvSpPr>
            <p:cNvPr id="7171" name="Text Box 3">
              <a:extLst>
                <a:ext uri="{FF2B5EF4-FFF2-40B4-BE49-F238E27FC236}">
                  <a16:creationId xmlns:a16="http://schemas.microsoft.com/office/drawing/2014/main" id="{95866D85-E622-428D-8D97-CAB1AB4317A8}"/>
                </a:ext>
              </a:extLst>
            </p:cNvPr>
            <p:cNvSpPr txBox="1">
              <a:spLocks noChangeArrowheads="1"/>
            </p:cNvSpPr>
            <p:nvPr/>
          </p:nvSpPr>
          <p:spPr bwMode="auto">
            <a:xfrm>
              <a:off x="528" y="1056"/>
              <a:ext cx="9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a:t>Programme</a:t>
              </a:r>
            </a:p>
          </p:txBody>
        </p:sp>
        <p:sp>
          <p:nvSpPr>
            <p:cNvPr id="7172" name="Text Box 4">
              <a:extLst>
                <a:ext uri="{FF2B5EF4-FFF2-40B4-BE49-F238E27FC236}">
                  <a16:creationId xmlns:a16="http://schemas.microsoft.com/office/drawing/2014/main" id="{55ED63F5-7C5C-4463-A7A5-E733C671D233}"/>
                </a:ext>
              </a:extLst>
            </p:cNvPr>
            <p:cNvSpPr txBox="1">
              <a:spLocks noChangeArrowheads="1"/>
            </p:cNvSpPr>
            <p:nvPr/>
          </p:nvSpPr>
          <p:spPr bwMode="auto">
            <a:xfrm>
              <a:off x="2304" y="1104"/>
              <a:ext cx="6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a:t>Terminal</a:t>
              </a:r>
            </a:p>
          </p:txBody>
        </p:sp>
        <p:sp>
          <p:nvSpPr>
            <p:cNvPr id="7174" name="Text Box 6">
              <a:extLst>
                <a:ext uri="{FF2B5EF4-FFF2-40B4-BE49-F238E27FC236}">
                  <a16:creationId xmlns:a16="http://schemas.microsoft.com/office/drawing/2014/main" id="{1E4352B1-52E7-428E-B27E-A6FC97B3BE0D}"/>
                </a:ext>
              </a:extLst>
            </p:cNvPr>
            <p:cNvSpPr txBox="1">
              <a:spLocks noChangeArrowheads="1"/>
            </p:cNvSpPr>
            <p:nvPr/>
          </p:nvSpPr>
          <p:spPr bwMode="auto">
            <a:xfrm>
              <a:off x="960" y="3552"/>
              <a:ext cx="3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a:t>BD</a:t>
              </a:r>
            </a:p>
          </p:txBody>
        </p:sp>
        <p:sp>
          <p:nvSpPr>
            <p:cNvPr id="7176" name="Text Box 8">
              <a:extLst>
                <a:ext uri="{FF2B5EF4-FFF2-40B4-BE49-F238E27FC236}">
                  <a16:creationId xmlns:a16="http://schemas.microsoft.com/office/drawing/2014/main" id="{B8E324B5-12EA-4A81-9E49-0AB670DD84B6}"/>
                </a:ext>
              </a:extLst>
            </p:cNvPr>
            <p:cNvSpPr txBox="1">
              <a:spLocks noChangeArrowheads="1"/>
            </p:cNvSpPr>
            <p:nvPr/>
          </p:nvSpPr>
          <p:spPr bwMode="auto">
            <a:xfrm>
              <a:off x="3936" y="1056"/>
              <a:ext cx="3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a:t>PC</a:t>
              </a:r>
            </a:p>
          </p:txBody>
        </p:sp>
        <p:sp>
          <p:nvSpPr>
            <p:cNvPr id="7177" name="Rectangle 9">
              <a:extLst>
                <a:ext uri="{FF2B5EF4-FFF2-40B4-BE49-F238E27FC236}">
                  <a16:creationId xmlns:a16="http://schemas.microsoft.com/office/drawing/2014/main" id="{B3710705-466B-461E-8CA9-1C363F69E545}"/>
                </a:ext>
              </a:extLst>
            </p:cNvPr>
            <p:cNvSpPr>
              <a:spLocks noChangeArrowheads="1"/>
            </p:cNvSpPr>
            <p:nvPr/>
          </p:nvSpPr>
          <p:spPr bwMode="auto">
            <a:xfrm>
              <a:off x="720" y="1440"/>
              <a:ext cx="480" cy="480"/>
            </a:xfrm>
            <a:prstGeom prst="rect">
              <a:avLst/>
            </a:prstGeom>
            <a:pattFill prst="ltHorz">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8" name="Rectangle 10">
              <a:extLst>
                <a:ext uri="{FF2B5EF4-FFF2-40B4-BE49-F238E27FC236}">
                  <a16:creationId xmlns:a16="http://schemas.microsoft.com/office/drawing/2014/main" id="{1A3AF865-4DDA-46BD-9A2F-F23F6B59004A}"/>
                </a:ext>
              </a:extLst>
            </p:cNvPr>
            <p:cNvSpPr>
              <a:spLocks noChangeArrowheads="1"/>
            </p:cNvSpPr>
            <p:nvPr/>
          </p:nvSpPr>
          <p:spPr bwMode="auto">
            <a:xfrm>
              <a:off x="2352" y="1440"/>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9" name="Rectangle 11">
              <a:extLst>
                <a:ext uri="{FF2B5EF4-FFF2-40B4-BE49-F238E27FC236}">
                  <a16:creationId xmlns:a16="http://schemas.microsoft.com/office/drawing/2014/main" id="{F9148145-D017-4A79-8CA1-1AD212E39C62}"/>
                </a:ext>
              </a:extLst>
            </p:cNvPr>
            <p:cNvSpPr>
              <a:spLocks noChangeArrowheads="1"/>
            </p:cNvSpPr>
            <p:nvPr/>
          </p:nvSpPr>
          <p:spPr bwMode="auto">
            <a:xfrm>
              <a:off x="3744" y="1392"/>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80" name="Rectangle 12">
              <a:extLst>
                <a:ext uri="{FF2B5EF4-FFF2-40B4-BE49-F238E27FC236}">
                  <a16:creationId xmlns:a16="http://schemas.microsoft.com/office/drawing/2014/main" id="{FA8DF8EB-87C5-42A3-A698-0ADA564129AC}"/>
                </a:ext>
              </a:extLst>
            </p:cNvPr>
            <p:cNvSpPr>
              <a:spLocks noChangeArrowheads="1"/>
            </p:cNvSpPr>
            <p:nvPr/>
          </p:nvSpPr>
          <p:spPr bwMode="auto">
            <a:xfrm>
              <a:off x="2160" y="2112"/>
              <a:ext cx="187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a:latin typeface="Times" panose="02020603050405020304" pitchFamily="18" charset="0"/>
                </a:rPr>
                <a:t>SGBD</a:t>
              </a:r>
            </a:p>
          </p:txBody>
        </p:sp>
        <p:sp>
          <p:nvSpPr>
            <p:cNvPr id="7182" name="Line 14">
              <a:extLst>
                <a:ext uri="{FF2B5EF4-FFF2-40B4-BE49-F238E27FC236}">
                  <a16:creationId xmlns:a16="http://schemas.microsoft.com/office/drawing/2014/main" id="{7C569657-E529-4744-9575-5C753D7DF783}"/>
                </a:ext>
              </a:extLst>
            </p:cNvPr>
            <p:cNvSpPr>
              <a:spLocks noChangeShapeType="1"/>
            </p:cNvSpPr>
            <p:nvPr/>
          </p:nvSpPr>
          <p:spPr bwMode="auto">
            <a:xfrm>
              <a:off x="1008" y="1920"/>
              <a:ext cx="1152" cy="38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83" name="Line 15">
              <a:extLst>
                <a:ext uri="{FF2B5EF4-FFF2-40B4-BE49-F238E27FC236}">
                  <a16:creationId xmlns:a16="http://schemas.microsoft.com/office/drawing/2014/main" id="{9A64CF2F-9AF3-4E7D-8F91-37169F19E029}"/>
                </a:ext>
              </a:extLst>
            </p:cNvPr>
            <p:cNvSpPr>
              <a:spLocks noChangeShapeType="1"/>
            </p:cNvSpPr>
            <p:nvPr/>
          </p:nvSpPr>
          <p:spPr bwMode="auto">
            <a:xfrm>
              <a:off x="2688" y="1824"/>
              <a:ext cx="336" cy="24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84" name="Line 16">
              <a:extLst>
                <a:ext uri="{FF2B5EF4-FFF2-40B4-BE49-F238E27FC236}">
                  <a16:creationId xmlns:a16="http://schemas.microsoft.com/office/drawing/2014/main" id="{74C8BB7B-EDCB-4C2D-B769-67266899B03E}"/>
                </a:ext>
              </a:extLst>
            </p:cNvPr>
            <p:cNvSpPr>
              <a:spLocks noChangeShapeType="1"/>
            </p:cNvSpPr>
            <p:nvPr/>
          </p:nvSpPr>
          <p:spPr bwMode="auto">
            <a:xfrm flipH="1">
              <a:off x="3696" y="1824"/>
              <a:ext cx="384" cy="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7190" name="Group 22">
              <a:extLst>
                <a:ext uri="{FF2B5EF4-FFF2-40B4-BE49-F238E27FC236}">
                  <a16:creationId xmlns:a16="http://schemas.microsoft.com/office/drawing/2014/main" id="{65F19192-3B12-4348-A25A-938DA6E943BC}"/>
                </a:ext>
              </a:extLst>
            </p:cNvPr>
            <p:cNvGrpSpPr>
              <a:grpSpLocks/>
            </p:cNvGrpSpPr>
            <p:nvPr/>
          </p:nvGrpSpPr>
          <p:grpSpPr bwMode="auto">
            <a:xfrm>
              <a:off x="1632" y="3264"/>
              <a:ext cx="480" cy="672"/>
              <a:chOff x="528" y="3024"/>
              <a:chExt cx="480" cy="672"/>
            </a:xfrm>
          </p:grpSpPr>
          <p:sp>
            <p:nvSpPr>
              <p:cNvPr id="7186" name="Oval 18">
                <a:extLst>
                  <a:ext uri="{FF2B5EF4-FFF2-40B4-BE49-F238E27FC236}">
                    <a16:creationId xmlns:a16="http://schemas.microsoft.com/office/drawing/2014/main" id="{2050934A-A058-4553-BCE7-28C77650ACA5}"/>
                  </a:ext>
                </a:extLst>
              </p:cNvPr>
              <p:cNvSpPr>
                <a:spLocks noChangeArrowheads="1"/>
              </p:cNvSpPr>
              <p:nvPr/>
            </p:nvSpPr>
            <p:spPr bwMode="auto">
              <a:xfrm>
                <a:off x="528" y="3024"/>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87" name="Oval 19">
                <a:extLst>
                  <a:ext uri="{FF2B5EF4-FFF2-40B4-BE49-F238E27FC236}">
                    <a16:creationId xmlns:a16="http://schemas.microsoft.com/office/drawing/2014/main" id="{2403FEC9-CB76-4F16-8741-FE40F722B378}"/>
                  </a:ext>
                </a:extLst>
              </p:cNvPr>
              <p:cNvSpPr>
                <a:spLocks noChangeArrowheads="1"/>
              </p:cNvSpPr>
              <p:nvPr/>
            </p:nvSpPr>
            <p:spPr bwMode="auto">
              <a:xfrm>
                <a:off x="528" y="3456"/>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88" name="Line 20">
                <a:extLst>
                  <a:ext uri="{FF2B5EF4-FFF2-40B4-BE49-F238E27FC236}">
                    <a16:creationId xmlns:a16="http://schemas.microsoft.com/office/drawing/2014/main" id="{80F40703-605F-40F5-A207-0E3CE31EF685}"/>
                  </a:ext>
                </a:extLst>
              </p:cNvPr>
              <p:cNvSpPr>
                <a:spLocks noChangeShapeType="1"/>
              </p:cNvSpPr>
              <p:nvPr/>
            </p:nvSpPr>
            <p:spPr bwMode="auto">
              <a:xfrm>
                <a:off x="528" y="312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89" name="Line 21">
                <a:extLst>
                  <a:ext uri="{FF2B5EF4-FFF2-40B4-BE49-F238E27FC236}">
                    <a16:creationId xmlns:a16="http://schemas.microsoft.com/office/drawing/2014/main" id="{7F83CC93-6CFD-4857-851B-BC97D413EF54}"/>
                  </a:ext>
                </a:extLst>
              </p:cNvPr>
              <p:cNvSpPr>
                <a:spLocks noChangeShapeType="1"/>
              </p:cNvSpPr>
              <p:nvPr/>
            </p:nvSpPr>
            <p:spPr bwMode="auto">
              <a:xfrm>
                <a:off x="1008" y="3168"/>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7191" name="Group 23">
              <a:extLst>
                <a:ext uri="{FF2B5EF4-FFF2-40B4-BE49-F238E27FC236}">
                  <a16:creationId xmlns:a16="http://schemas.microsoft.com/office/drawing/2014/main" id="{F9A188F1-180B-448F-93C3-5FDDA0236517}"/>
                </a:ext>
              </a:extLst>
            </p:cNvPr>
            <p:cNvGrpSpPr>
              <a:grpSpLocks/>
            </p:cNvGrpSpPr>
            <p:nvPr/>
          </p:nvGrpSpPr>
          <p:grpSpPr bwMode="auto">
            <a:xfrm>
              <a:off x="2784" y="3216"/>
              <a:ext cx="480" cy="672"/>
              <a:chOff x="528" y="3024"/>
              <a:chExt cx="480" cy="672"/>
            </a:xfrm>
          </p:grpSpPr>
          <p:sp>
            <p:nvSpPr>
              <p:cNvPr id="7192" name="Oval 24">
                <a:extLst>
                  <a:ext uri="{FF2B5EF4-FFF2-40B4-BE49-F238E27FC236}">
                    <a16:creationId xmlns:a16="http://schemas.microsoft.com/office/drawing/2014/main" id="{68E8155F-0AFC-4EF2-8E44-7E6B81F32BF7}"/>
                  </a:ext>
                </a:extLst>
              </p:cNvPr>
              <p:cNvSpPr>
                <a:spLocks noChangeArrowheads="1"/>
              </p:cNvSpPr>
              <p:nvPr/>
            </p:nvSpPr>
            <p:spPr bwMode="auto">
              <a:xfrm>
                <a:off x="528" y="3024"/>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93" name="Oval 25">
                <a:extLst>
                  <a:ext uri="{FF2B5EF4-FFF2-40B4-BE49-F238E27FC236}">
                    <a16:creationId xmlns:a16="http://schemas.microsoft.com/office/drawing/2014/main" id="{A2FB4C6D-682D-49FD-B010-1D9CE043B69C}"/>
                  </a:ext>
                </a:extLst>
              </p:cNvPr>
              <p:cNvSpPr>
                <a:spLocks noChangeArrowheads="1"/>
              </p:cNvSpPr>
              <p:nvPr/>
            </p:nvSpPr>
            <p:spPr bwMode="auto">
              <a:xfrm>
                <a:off x="528" y="3456"/>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94" name="Line 26">
                <a:extLst>
                  <a:ext uri="{FF2B5EF4-FFF2-40B4-BE49-F238E27FC236}">
                    <a16:creationId xmlns:a16="http://schemas.microsoft.com/office/drawing/2014/main" id="{7D04F58D-0E74-4A5E-B96A-914051BC0570}"/>
                  </a:ext>
                </a:extLst>
              </p:cNvPr>
              <p:cNvSpPr>
                <a:spLocks noChangeShapeType="1"/>
              </p:cNvSpPr>
              <p:nvPr/>
            </p:nvSpPr>
            <p:spPr bwMode="auto">
              <a:xfrm>
                <a:off x="528" y="312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95" name="Line 27">
                <a:extLst>
                  <a:ext uri="{FF2B5EF4-FFF2-40B4-BE49-F238E27FC236}">
                    <a16:creationId xmlns:a16="http://schemas.microsoft.com/office/drawing/2014/main" id="{861B296A-BAEB-4246-BB86-20B31203BB4C}"/>
                  </a:ext>
                </a:extLst>
              </p:cNvPr>
              <p:cNvSpPr>
                <a:spLocks noChangeShapeType="1"/>
              </p:cNvSpPr>
              <p:nvPr/>
            </p:nvSpPr>
            <p:spPr bwMode="auto">
              <a:xfrm>
                <a:off x="1008" y="3168"/>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7196" name="Group 28">
              <a:extLst>
                <a:ext uri="{FF2B5EF4-FFF2-40B4-BE49-F238E27FC236}">
                  <a16:creationId xmlns:a16="http://schemas.microsoft.com/office/drawing/2014/main" id="{F0E0E246-F2B2-4C91-880F-695E1E901DAB}"/>
                </a:ext>
              </a:extLst>
            </p:cNvPr>
            <p:cNvGrpSpPr>
              <a:grpSpLocks/>
            </p:cNvGrpSpPr>
            <p:nvPr/>
          </p:nvGrpSpPr>
          <p:grpSpPr bwMode="auto">
            <a:xfrm>
              <a:off x="3936" y="3264"/>
              <a:ext cx="480" cy="672"/>
              <a:chOff x="528" y="3024"/>
              <a:chExt cx="480" cy="672"/>
            </a:xfrm>
          </p:grpSpPr>
          <p:sp>
            <p:nvSpPr>
              <p:cNvPr id="7197" name="Oval 29">
                <a:extLst>
                  <a:ext uri="{FF2B5EF4-FFF2-40B4-BE49-F238E27FC236}">
                    <a16:creationId xmlns:a16="http://schemas.microsoft.com/office/drawing/2014/main" id="{24A6ACB5-C66B-4200-B5DC-1911F5F31169}"/>
                  </a:ext>
                </a:extLst>
              </p:cNvPr>
              <p:cNvSpPr>
                <a:spLocks noChangeArrowheads="1"/>
              </p:cNvSpPr>
              <p:nvPr/>
            </p:nvSpPr>
            <p:spPr bwMode="auto">
              <a:xfrm>
                <a:off x="528" y="3024"/>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98" name="Oval 30">
                <a:extLst>
                  <a:ext uri="{FF2B5EF4-FFF2-40B4-BE49-F238E27FC236}">
                    <a16:creationId xmlns:a16="http://schemas.microsoft.com/office/drawing/2014/main" id="{5088245B-6F6C-450D-A1D8-DBB8C3CF0350}"/>
                  </a:ext>
                </a:extLst>
              </p:cNvPr>
              <p:cNvSpPr>
                <a:spLocks noChangeArrowheads="1"/>
              </p:cNvSpPr>
              <p:nvPr/>
            </p:nvSpPr>
            <p:spPr bwMode="auto">
              <a:xfrm>
                <a:off x="528" y="3456"/>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99" name="Line 31">
                <a:extLst>
                  <a:ext uri="{FF2B5EF4-FFF2-40B4-BE49-F238E27FC236}">
                    <a16:creationId xmlns:a16="http://schemas.microsoft.com/office/drawing/2014/main" id="{FD3791D1-3E33-429B-A92E-5F33214954D0}"/>
                  </a:ext>
                </a:extLst>
              </p:cNvPr>
              <p:cNvSpPr>
                <a:spLocks noChangeShapeType="1"/>
              </p:cNvSpPr>
              <p:nvPr/>
            </p:nvSpPr>
            <p:spPr bwMode="auto">
              <a:xfrm>
                <a:off x="528" y="312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200" name="Line 32">
                <a:extLst>
                  <a:ext uri="{FF2B5EF4-FFF2-40B4-BE49-F238E27FC236}">
                    <a16:creationId xmlns:a16="http://schemas.microsoft.com/office/drawing/2014/main" id="{689715A1-A3EA-4C1C-98C2-093508196FC6}"/>
                  </a:ext>
                </a:extLst>
              </p:cNvPr>
              <p:cNvSpPr>
                <a:spLocks noChangeShapeType="1"/>
              </p:cNvSpPr>
              <p:nvPr/>
            </p:nvSpPr>
            <p:spPr bwMode="auto">
              <a:xfrm>
                <a:off x="1008" y="3168"/>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7201" name="Line 33">
              <a:extLst>
                <a:ext uri="{FF2B5EF4-FFF2-40B4-BE49-F238E27FC236}">
                  <a16:creationId xmlns:a16="http://schemas.microsoft.com/office/drawing/2014/main" id="{C15F6C47-D039-4606-805D-3EAD527F2D8A}"/>
                </a:ext>
              </a:extLst>
            </p:cNvPr>
            <p:cNvSpPr>
              <a:spLocks noChangeShapeType="1"/>
            </p:cNvSpPr>
            <p:nvPr/>
          </p:nvSpPr>
          <p:spPr bwMode="auto">
            <a:xfrm>
              <a:off x="2976" y="2544"/>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202" name="Line 34">
              <a:extLst>
                <a:ext uri="{FF2B5EF4-FFF2-40B4-BE49-F238E27FC236}">
                  <a16:creationId xmlns:a16="http://schemas.microsoft.com/office/drawing/2014/main" id="{B9FC5B62-61F7-47D5-B29C-03C65874CE57}"/>
                </a:ext>
              </a:extLst>
            </p:cNvPr>
            <p:cNvSpPr>
              <a:spLocks noChangeShapeType="1"/>
            </p:cNvSpPr>
            <p:nvPr/>
          </p:nvSpPr>
          <p:spPr bwMode="auto">
            <a:xfrm flipH="1">
              <a:off x="1824" y="2544"/>
              <a:ext cx="816"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203" name="Line 35">
              <a:extLst>
                <a:ext uri="{FF2B5EF4-FFF2-40B4-BE49-F238E27FC236}">
                  <a16:creationId xmlns:a16="http://schemas.microsoft.com/office/drawing/2014/main" id="{DFD5752C-76F2-41BD-978B-98B754392CAE}"/>
                </a:ext>
              </a:extLst>
            </p:cNvPr>
            <p:cNvSpPr>
              <a:spLocks noChangeShapeType="1"/>
            </p:cNvSpPr>
            <p:nvPr/>
          </p:nvSpPr>
          <p:spPr bwMode="auto">
            <a:xfrm>
              <a:off x="3456" y="2544"/>
              <a:ext cx="768"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2" name="ZoneTexte 1">
            <a:extLst>
              <a:ext uri="{FF2B5EF4-FFF2-40B4-BE49-F238E27FC236}">
                <a16:creationId xmlns:a16="http://schemas.microsoft.com/office/drawing/2014/main" id="{25B4A822-EA2A-4191-9D3E-332FC909F0D2}"/>
              </a:ext>
            </a:extLst>
          </p:cNvPr>
          <p:cNvSpPr txBox="1"/>
          <p:nvPr/>
        </p:nvSpPr>
        <p:spPr>
          <a:xfrm>
            <a:off x="8328587" y="1755839"/>
            <a:ext cx="3863413" cy="1477328"/>
          </a:xfrm>
          <a:prstGeom prst="rect">
            <a:avLst/>
          </a:prstGeom>
          <a:noFill/>
        </p:spPr>
        <p:txBody>
          <a:bodyPr wrap="square" rtlCol="0">
            <a:spAutoFit/>
          </a:bodyPr>
          <a:lstStyle/>
          <a:p>
            <a:pPr marL="342900" indent="-342900">
              <a:buFont typeface="+mj-lt"/>
              <a:buAutoNum type="arabicPeriod"/>
            </a:pPr>
            <a:r>
              <a:rPr lang="fr-FR" altLang="fr-FR" sz="1800" b="1" dirty="0"/>
              <a:t>Quel type de B.D utilisé : NOSQL ? SQL ?</a:t>
            </a:r>
          </a:p>
          <a:p>
            <a:pPr marL="342900" indent="-342900">
              <a:buFont typeface="+mj-lt"/>
              <a:buAutoNum type="arabicPeriod"/>
            </a:pPr>
            <a:r>
              <a:rPr lang="fr-FR" altLang="fr-FR" sz="1800" b="1" dirty="0"/>
              <a:t>Quel type de moteur ?</a:t>
            </a:r>
          </a:p>
          <a:p>
            <a:pPr marL="342900" indent="-342900">
              <a:buFont typeface="+mj-lt"/>
              <a:buAutoNum type="arabicPeriod"/>
            </a:pPr>
            <a:r>
              <a:rPr lang="fr-FR" altLang="fr-FR" sz="1800" b="1" dirty="0"/>
              <a:t>Quel type de SGBD ?</a:t>
            </a:r>
          </a:p>
          <a:p>
            <a:pPr marL="342900" indent="-342900">
              <a:buFont typeface="+mj-lt"/>
              <a:buAutoNum type="arabicPeriod"/>
            </a:pPr>
            <a:r>
              <a:rPr lang="fr-FR" altLang="fr-FR" sz="1800" b="1" dirty="0"/>
              <a:t>Construire le modèle relationnel.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SELECT … GROUP BY</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fontScale="92500"/>
          </a:bodyPr>
          <a:lstStyle/>
          <a:p>
            <a:r>
              <a:rPr lang="fr-FR" dirty="0"/>
              <a:t>Les fonctions d’agrégations sont :</a:t>
            </a:r>
          </a:p>
          <a:p>
            <a:pPr algn="l" fontAlgn="base">
              <a:buFont typeface="Arial" panose="020B0604020202020204" pitchFamily="34" charset="0"/>
              <a:buChar char="•"/>
            </a:pPr>
            <a:r>
              <a:rPr lang="fr-FR" dirty="0"/>
              <a:t>AVG() pour calculer la moyenne d’un set de valeur. Permet de connaître le prix du panier moyen pour de chaque client</a:t>
            </a:r>
          </a:p>
          <a:p>
            <a:pPr algn="l" fontAlgn="base">
              <a:buFont typeface="Arial" panose="020B0604020202020204" pitchFamily="34" charset="0"/>
              <a:buChar char="•"/>
            </a:pPr>
            <a:r>
              <a:rPr lang="fr-FR" dirty="0"/>
              <a:t>COUNT() pour compter le nombre de lignes concernées. Permet de savoir combien d’achats a été effectué par chaque client</a:t>
            </a:r>
          </a:p>
          <a:p>
            <a:pPr algn="l" fontAlgn="base">
              <a:buFont typeface="Arial" panose="020B0604020202020204" pitchFamily="34" charset="0"/>
              <a:buChar char="•"/>
            </a:pPr>
            <a:r>
              <a:rPr lang="fr-FR" dirty="0"/>
              <a:t>MAX() pour récupérer la plus haute valeur. Pratique pour savoir l’achat le plus cher</a:t>
            </a:r>
          </a:p>
          <a:p>
            <a:pPr algn="l" fontAlgn="base">
              <a:buFont typeface="Arial" panose="020B0604020202020204" pitchFamily="34" charset="0"/>
              <a:buChar char="•"/>
            </a:pPr>
            <a:r>
              <a:rPr lang="fr-FR" dirty="0"/>
              <a:t>MIN() pour récupérer la plus petite valeur. Utile par exemple pour connaître la date du premier achat d’un client</a:t>
            </a:r>
          </a:p>
          <a:p>
            <a:pPr algn="l" fontAlgn="base">
              <a:buFont typeface="Arial" panose="020B0604020202020204" pitchFamily="34" charset="0"/>
              <a:buChar char="•"/>
            </a:pPr>
            <a:r>
              <a:rPr lang="fr-FR" dirty="0"/>
              <a:t>SUM() pour calculer la somme de plusieurs lignes. Permet par exemple de connaître le total de tous les achats d’un client</a:t>
            </a:r>
          </a:p>
          <a:p>
            <a:endParaRPr lang="fr-FR" dirty="0"/>
          </a:p>
          <a:p>
            <a:pPr marL="0" indent="0" algn="ctr">
              <a:buNone/>
            </a:pPr>
            <a:endParaRPr lang="fr-FR" dirty="0"/>
          </a:p>
        </p:txBody>
      </p:sp>
    </p:spTree>
    <p:extLst>
      <p:ext uri="{BB962C8B-B14F-4D97-AF65-F5344CB8AC3E}">
        <p14:creationId xmlns:p14="http://schemas.microsoft.com/office/powerpoint/2010/main" val="3386746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268022" y="0"/>
            <a:ext cx="9905998" cy="1478570"/>
          </a:xfrm>
        </p:spPr>
        <p:txBody>
          <a:bodyPr/>
          <a:lstStyle/>
          <a:p>
            <a:r>
              <a:rPr lang="fr-FR" dirty="0"/>
              <a:t>La commande SELECT … GROUP BY</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25071" y="1049311"/>
            <a:ext cx="10590466" cy="5640247"/>
          </a:xfrm>
        </p:spPr>
        <p:txBody>
          <a:bodyPr>
            <a:normAutofit fontScale="85000" lnSpcReduction="10000"/>
          </a:bodyPr>
          <a:lstStyle/>
          <a:p>
            <a:pPr marL="0" indent="0" algn="ctr">
              <a:buNone/>
            </a:pPr>
            <a:r>
              <a:rPr lang="fr-FR" dirty="0">
                <a:highlight>
                  <a:srgbClr val="000000"/>
                </a:highlight>
              </a:rPr>
              <a:t>SELECT colonne1, fonction(colonne2) FROM table GROUP BY colonne1</a:t>
            </a:r>
            <a:endParaRPr lang="fr-FR" dirty="0"/>
          </a:p>
          <a:p>
            <a:pPr marL="457200" indent="-457200">
              <a:buFont typeface="+mj-lt"/>
              <a:buAutoNum type="arabicPeriod"/>
            </a:pPr>
            <a:r>
              <a:rPr lang="fr-FR" dirty="0">
                <a:solidFill>
                  <a:schemeClr val="tx1"/>
                </a:solidFill>
              </a:rPr>
              <a:t>Affichez le nombre de ligne de la table « employé »</a:t>
            </a:r>
          </a:p>
          <a:p>
            <a:pPr marL="457200" indent="-457200">
              <a:buFont typeface="+mj-lt"/>
              <a:buAutoNum type="arabicPeriod"/>
            </a:pPr>
            <a:r>
              <a:rPr lang="fr-FR" dirty="0">
                <a:solidFill>
                  <a:schemeClr val="tx1"/>
                </a:solidFill>
              </a:rPr>
              <a:t>Affichez le nombre de ligne de la table « Département  »</a:t>
            </a:r>
            <a:endParaRPr lang="fr-FR" dirty="0"/>
          </a:p>
          <a:p>
            <a:pPr marL="457200" indent="-457200">
              <a:buFont typeface="+mj-lt"/>
              <a:buAutoNum type="arabicPeriod"/>
            </a:pPr>
            <a:r>
              <a:rPr lang="fr-FR" dirty="0"/>
              <a:t>Affichez le nombre d’homme et de femme avec deux requêtes à l’aide de la clause </a:t>
            </a:r>
            <a:r>
              <a:rPr lang="fr-FR" dirty="0" err="1"/>
              <a:t>where</a:t>
            </a:r>
            <a:endParaRPr lang="fr-FR" dirty="0"/>
          </a:p>
          <a:p>
            <a:pPr marL="457200" indent="-457200">
              <a:buFont typeface="+mj-lt"/>
              <a:buAutoNum type="arabicPeriod"/>
            </a:pPr>
            <a:r>
              <a:rPr lang="fr-FR" dirty="0"/>
              <a:t>Affichez le nombre d’homme et de femme avec une seul requête à l’aide de la clause group by</a:t>
            </a:r>
          </a:p>
          <a:p>
            <a:pPr marL="457200" indent="-457200">
              <a:buFont typeface="+mj-lt"/>
              <a:buAutoNum type="arabicPeriod"/>
            </a:pPr>
            <a:r>
              <a:rPr lang="fr-FR" dirty="0"/>
              <a:t>Affichez le nombre de type de poste général</a:t>
            </a:r>
          </a:p>
          <a:p>
            <a:pPr marL="457200" indent="-457200">
              <a:buFont typeface="+mj-lt"/>
              <a:buAutoNum type="arabicPeriod"/>
            </a:pPr>
            <a:r>
              <a:rPr lang="fr-FR" dirty="0"/>
              <a:t>Affichez le nombre de type de poste pris par employé</a:t>
            </a:r>
          </a:p>
          <a:p>
            <a:pPr marL="457200" indent="-457200">
              <a:buFont typeface="+mj-lt"/>
              <a:buAutoNum type="arabicPeriod"/>
            </a:pPr>
            <a:r>
              <a:rPr lang="fr-FR" dirty="0"/>
              <a:t>Affichez le nombre d’évolution de salaire pour chaque employé ordonnée par ordre décroissant.</a:t>
            </a:r>
          </a:p>
          <a:p>
            <a:pPr marL="457200" indent="-457200">
              <a:buFont typeface="+mj-lt"/>
              <a:buAutoNum type="arabicPeriod"/>
            </a:pPr>
            <a:r>
              <a:rPr lang="fr-FR" dirty="0"/>
              <a:t>Affichez le salaire le plus élevé le plus petit et le salaire moyen des employés dans une colonne nommé </a:t>
            </a:r>
            <a:r>
              <a:rPr lang="fr-FR" dirty="0" err="1"/>
              <a:t>salaire_max</a:t>
            </a:r>
            <a:r>
              <a:rPr lang="fr-FR" dirty="0"/>
              <a:t> , </a:t>
            </a:r>
            <a:r>
              <a:rPr lang="fr-FR" dirty="0" err="1"/>
              <a:t>salaire_min</a:t>
            </a:r>
            <a:r>
              <a:rPr lang="fr-FR" dirty="0"/>
              <a:t> et </a:t>
            </a:r>
            <a:r>
              <a:rPr lang="fr-FR" dirty="0" err="1"/>
              <a:t>salaire_avg</a:t>
            </a:r>
            <a:endParaRPr lang="fr-FR" dirty="0"/>
          </a:p>
          <a:p>
            <a:pPr marL="457200" indent="-457200">
              <a:buFont typeface="+mj-lt"/>
              <a:buAutoNum type="arabicPeriod"/>
            </a:pPr>
            <a:r>
              <a:rPr lang="fr-FR" dirty="0"/>
              <a:t>Affichez le salaire le plus élevé le plus petit et le salaire moyen de chaque employés dans une colonne nommé </a:t>
            </a:r>
            <a:r>
              <a:rPr lang="fr-FR" dirty="0" err="1"/>
              <a:t>salaire_max</a:t>
            </a:r>
            <a:r>
              <a:rPr lang="fr-FR" dirty="0"/>
              <a:t> dans une colonne nommé </a:t>
            </a:r>
            <a:r>
              <a:rPr lang="fr-FR" dirty="0" err="1"/>
              <a:t>salaire_deb</a:t>
            </a:r>
            <a:endParaRPr lang="fr-FR" dirty="0"/>
          </a:p>
          <a:p>
            <a:endParaRPr lang="fr-FR" dirty="0">
              <a:solidFill>
                <a:schemeClr val="tx1"/>
              </a:solidFill>
            </a:endParaRPr>
          </a:p>
          <a:p>
            <a:pPr marL="0" indent="0">
              <a:buNone/>
            </a:pPr>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1306429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SELECT … GROUP BY … HAVING</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a:bodyPr>
          <a:lstStyle/>
          <a:p>
            <a:r>
              <a:rPr lang="fr-FR" dirty="0"/>
              <a:t>La condition HAVING en SQL est presque similaire à WHERE à la seule différence que HAVING permet de filtrer en utilisant des fonctions telles que SUM(), COUNT(), AVG(), MIN() ou MAX().</a:t>
            </a:r>
          </a:p>
          <a:p>
            <a:endParaRPr lang="fr-FR" dirty="0">
              <a:highlight>
                <a:srgbClr val="000000"/>
              </a:highlight>
            </a:endParaRPr>
          </a:p>
          <a:p>
            <a:pPr marL="0" indent="0" algn="ctr">
              <a:buNone/>
            </a:pPr>
            <a:r>
              <a:rPr lang="fr-FR" dirty="0">
                <a:highlight>
                  <a:srgbClr val="000000"/>
                </a:highlight>
              </a:rPr>
              <a:t>SELECT colonne1, SUM(colonne2)</a:t>
            </a:r>
          </a:p>
          <a:p>
            <a:pPr marL="0" indent="0" algn="ctr">
              <a:buNone/>
            </a:pPr>
            <a:r>
              <a:rPr lang="fr-FR" dirty="0">
                <a:highlight>
                  <a:srgbClr val="000000"/>
                </a:highlight>
              </a:rPr>
              <a:t>FROM </a:t>
            </a:r>
            <a:r>
              <a:rPr lang="fr-FR" dirty="0" err="1">
                <a:highlight>
                  <a:srgbClr val="000000"/>
                </a:highlight>
              </a:rPr>
              <a:t>nom_table</a:t>
            </a:r>
            <a:endParaRPr lang="fr-FR" dirty="0">
              <a:highlight>
                <a:srgbClr val="000000"/>
              </a:highlight>
            </a:endParaRPr>
          </a:p>
          <a:p>
            <a:pPr marL="0" indent="0" algn="ctr">
              <a:buNone/>
            </a:pPr>
            <a:r>
              <a:rPr lang="fr-FR" dirty="0">
                <a:highlight>
                  <a:srgbClr val="000000"/>
                </a:highlight>
              </a:rPr>
              <a:t>GROUP BY colonne1</a:t>
            </a:r>
          </a:p>
          <a:p>
            <a:pPr marL="0" indent="0" algn="ctr">
              <a:buNone/>
            </a:pPr>
            <a:r>
              <a:rPr lang="fr-FR" dirty="0">
                <a:highlight>
                  <a:srgbClr val="000000"/>
                </a:highlight>
              </a:rPr>
              <a:t>HAVING fonction(colonne2) operateur valeur</a:t>
            </a:r>
            <a:endParaRPr lang="fr-FR" dirty="0"/>
          </a:p>
        </p:txBody>
      </p:sp>
    </p:spTree>
    <p:extLst>
      <p:ext uri="{BB962C8B-B14F-4D97-AF65-F5344CB8AC3E}">
        <p14:creationId xmlns:p14="http://schemas.microsoft.com/office/powerpoint/2010/main" val="3291851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268022" y="0"/>
            <a:ext cx="9905998" cy="1478570"/>
          </a:xfrm>
        </p:spPr>
        <p:txBody>
          <a:bodyPr/>
          <a:lstStyle/>
          <a:p>
            <a:r>
              <a:rPr lang="fr-FR" dirty="0"/>
              <a:t>La commande SELECT … GROUP BY… HAVING</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2220349" y="914399"/>
            <a:ext cx="9042766" cy="5802923"/>
          </a:xfrm>
        </p:spPr>
        <p:txBody>
          <a:bodyPr>
            <a:normAutofit/>
          </a:bodyPr>
          <a:lstStyle/>
          <a:p>
            <a:pPr marL="0" indent="0" algn="ctr">
              <a:buNone/>
            </a:pPr>
            <a:r>
              <a:rPr lang="fr-FR" dirty="0">
                <a:highlight>
                  <a:srgbClr val="000000"/>
                </a:highlight>
              </a:rPr>
              <a:t>SELECT colonne1, SUM(colonne2) FROM </a:t>
            </a:r>
            <a:r>
              <a:rPr lang="fr-FR" dirty="0" err="1">
                <a:highlight>
                  <a:srgbClr val="000000"/>
                </a:highlight>
              </a:rPr>
              <a:t>nom_table</a:t>
            </a:r>
            <a:r>
              <a:rPr lang="fr-FR" dirty="0">
                <a:highlight>
                  <a:srgbClr val="000000"/>
                </a:highlight>
              </a:rPr>
              <a:t> GROUP BY colonne1</a:t>
            </a:r>
          </a:p>
          <a:p>
            <a:pPr marL="0" indent="0" algn="ctr">
              <a:buNone/>
            </a:pPr>
            <a:r>
              <a:rPr lang="fr-FR" dirty="0">
                <a:highlight>
                  <a:srgbClr val="000000"/>
                </a:highlight>
              </a:rPr>
              <a:t>HAVING fonction(colonne2) operateur valeur</a:t>
            </a:r>
            <a:endParaRPr lang="fr-FR" dirty="0"/>
          </a:p>
          <a:p>
            <a:pPr marL="457200" indent="-457200">
              <a:buFont typeface="+mj-lt"/>
              <a:buAutoNum type="arabicPeriod"/>
            </a:pPr>
            <a:r>
              <a:rPr lang="fr-FR" dirty="0"/>
              <a:t>Affichez le nombre de type de poste pris par employé supérieur à 1800.</a:t>
            </a:r>
          </a:p>
          <a:p>
            <a:pPr marL="457200" indent="-457200">
              <a:buFont typeface="+mj-lt"/>
              <a:buAutoNum type="arabicPeriod"/>
            </a:pPr>
            <a:r>
              <a:rPr lang="fr-FR" dirty="0"/>
              <a:t>Affichez le nombre d’évolution de salaire pour chaque employé ordonnée par ordre décroissant &lt; 5.</a:t>
            </a:r>
          </a:p>
          <a:p>
            <a:pPr marL="457200" indent="-457200">
              <a:buFont typeface="+mj-lt"/>
              <a:buAutoNum type="arabicPeriod"/>
            </a:pPr>
            <a:r>
              <a:rPr lang="fr-FR" dirty="0"/>
              <a:t>Affichez le salaire le plus élevé le plus petit et le salaire moyen par employé dans une colonne nommé </a:t>
            </a:r>
            <a:r>
              <a:rPr lang="fr-FR" dirty="0" err="1"/>
              <a:t>salaire_max</a:t>
            </a:r>
            <a:r>
              <a:rPr lang="fr-FR" dirty="0"/>
              <a:t> , </a:t>
            </a:r>
            <a:r>
              <a:rPr lang="fr-FR" dirty="0" err="1"/>
              <a:t>salaire_min</a:t>
            </a:r>
            <a:r>
              <a:rPr lang="fr-FR" dirty="0"/>
              <a:t> et </a:t>
            </a:r>
            <a:r>
              <a:rPr lang="fr-FR" dirty="0" err="1"/>
              <a:t>salaire_avg</a:t>
            </a:r>
            <a:r>
              <a:rPr lang="fr-FR" dirty="0"/>
              <a:t> avec un salaire moyen &gt; 70 000</a:t>
            </a:r>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endParaRPr lang="fr-FR" dirty="0"/>
          </a:p>
          <a:p>
            <a:endParaRPr lang="fr-FR" dirty="0"/>
          </a:p>
          <a:p>
            <a:endParaRPr lang="fr-FR" dirty="0"/>
          </a:p>
          <a:p>
            <a:endParaRPr lang="fr-FR" dirty="0">
              <a:solidFill>
                <a:schemeClr val="tx1"/>
              </a:solidFill>
            </a:endParaRPr>
          </a:p>
          <a:p>
            <a:pPr marL="0" indent="0">
              <a:buNone/>
            </a:pPr>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1376581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p:txBody>
          <a:bodyPr/>
          <a:lstStyle/>
          <a:p>
            <a:r>
              <a:rPr lang="fr-FR" dirty="0"/>
              <a:t>CREATION DE COPIE DE TABLE / VUE </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p:txBody>
          <a:bodyPr>
            <a:normAutofit/>
          </a:bodyPr>
          <a:lstStyle/>
          <a:p>
            <a:pPr marL="0" indent="0">
              <a:buNone/>
            </a:pPr>
            <a:r>
              <a:rPr lang="fr-FR" dirty="0">
                <a:solidFill>
                  <a:schemeClr val="tx1"/>
                </a:solidFill>
              </a:rPr>
              <a:t>CREATE TABLE XXX AS SELECT … ;</a:t>
            </a:r>
          </a:p>
          <a:p>
            <a:pPr marL="0" indent="0">
              <a:buNone/>
            </a:pPr>
            <a:r>
              <a:rPr lang="fr-FR" dirty="0"/>
              <a:t>CREATE VIEW XXX AS SELECT … ;</a:t>
            </a:r>
          </a:p>
          <a:p>
            <a:pPr marL="0" indent="0">
              <a:buNone/>
            </a:pPr>
            <a:endParaRPr lang="fr-FR" dirty="0">
              <a:solidFill>
                <a:schemeClr val="tx1"/>
              </a:solidFill>
            </a:endParaRPr>
          </a:p>
          <a:p>
            <a:pPr marL="0" indent="0">
              <a:buNone/>
            </a:pPr>
            <a:r>
              <a:rPr lang="fr-FR" dirty="0"/>
              <a:t>Recopier la table « employée » en « employe2 »</a:t>
            </a:r>
          </a:p>
          <a:p>
            <a:pPr marL="0" indent="0">
              <a:buNone/>
            </a:pPr>
            <a:r>
              <a:rPr lang="fr-FR" dirty="0"/>
              <a:t>Recopier la table « Département » en « Departement2 »</a:t>
            </a:r>
            <a:endParaRPr lang="fr-FR" dirty="0">
              <a:solidFill>
                <a:schemeClr val="tx1"/>
              </a:solidFill>
            </a:endParaRPr>
          </a:p>
        </p:txBody>
      </p:sp>
    </p:spTree>
    <p:extLst>
      <p:ext uri="{BB962C8B-B14F-4D97-AF65-F5344CB8AC3E}">
        <p14:creationId xmlns:p14="http://schemas.microsoft.com/office/powerpoint/2010/main" val="2278585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DROP</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086928" y="1505242"/>
            <a:ext cx="11335110" cy="5352758"/>
          </a:xfrm>
        </p:spPr>
        <p:txBody>
          <a:bodyPr>
            <a:normAutofit/>
          </a:bodyPr>
          <a:lstStyle/>
          <a:p>
            <a:r>
              <a:rPr lang="fr-FR" dirty="0"/>
              <a:t>La commande DROP TABLE en SQL permet de supprimer définitivement une table d’une base de données. Cela supprime en même temps les éventuels index, trigger, contraintes et permissions associées à cette table.</a:t>
            </a:r>
          </a:p>
          <a:p>
            <a:endParaRPr lang="fr-FR" dirty="0">
              <a:highlight>
                <a:srgbClr val="000000"/>
              </a:highlight>
            </a:endParaRPr>
          </a:p>
          <a:p>
            <a:pPr marL="0" indent="0" algn="ctr">
              <a:buNone/>
            </a:pPr>
            <a:r>
              <a:rPr lang="fr-FR" dirty="0">
                <a:highlight>
                  <a:srgbClr val="000000"/>
                </a:highlight>
              </a:rPr>
              <a:t>DROP TABLE </a:t>
            </a:r>
            <a:r>
              <a:rPr lang="fr-FR" dirty="0" err="1">
                <a:highlight>
                  <a:srgbClr val="000000"/>
                </a:highlight>
              </a:rPr>
              <a:t>nom_table</a:t>
            </a:r>
            <a:endParaRPr lang="fr-FR" dirty="0">
              <a:highlight>
                <a:srgbClr val="000000"/>
              </a:highlight>
            </a:endParaRPr>
          </a:p>
          <a:p>
            <a:pPr marL="0" indent="0" algn="ctr">
              <a:buNone/>
            </a:pPr>
            <a:endParaRPr lang="fr-FR" dirty="0">
              <a:highlight>
                <a:srgbClr val="000000"/>
              </a:highlight>
            </a:endParaRPr>
          </a:p>
          <a:p>
            <a:pPr marL="0" indent="0">
              <a:buNone/>
            </a:pPr>
            <a:r>
              <a:rPr lang="fr-FR" dirty="0"/>
              <a:t>Supprimer la table « employe2 » Recopier la table « employée » en « employe2 »</a:t>
            </a:r>
          </a:p>
          <a:p>
            <a:pPr marL="0" indent="0">
              <a:buNone/>
            </a:pPr>
            <a:r>
              <a:rPr lang="fr-FR" dirty="0"/>
              <a:t>Supprimer la table «  Departement2  »Recopier la table « Département » en « Departement2 »</a:t>
            </a:r>
            <a:endParaRPr lang="fr-FR" dirty="0">
              <a:solidFill>
                <a:schemeClr val="tx1"/>
              </a:solidFill>
            </a:endParaRPr>
          </a:p>
          <a:p>
            <a:pPr marL="0" indent="0">
              <a:buNone/>
            </a:pPr>
            <a:endParaRPr lang="fr-FR" dirty="0">
              <a:highlight>
                <a:srgbClr val="000000"/>
              </a:highlight>
            </a:endParaRPr>
          </a:p>
          <a:p>
            <a:pPr marL="0" indent="0" algn="ctr">
              <a:buNone/>
            </a:pPr>
            <a:endParaRPr lang="fr-FR" dirty="0"/>
          </a:p>
          <a:p>
            <a:pPr marL="0" indent="0" algn="ctr">
              <a:buNone/>
            </a:pPr>
            <a:endParaRPr lang="fr-FR" dirty="0"/>
          </a:p>
        </p:txBody>
      </p:sp>
    </p:spTree>
    <p:extLst>
      <p:ext uri="{BB962C8B-B14F-4D97-AF65-F5344CB8AC3E}">
        <p14:creationId xmlns:p14="http://schemas.microsoft.com/office/powerpoint/2010/main" val="2991053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TRUNCATE TABLE</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a:bodyPr>
          <a:lstStyle/>
          <a:p>
            <a:r>
              <a:rPr lang="fr-FR" dirty="0"/>
              <a:t>La En SQL, la commande TRUNCATE permet de supprimer toutes les données d’une table sans supprimer la table en elle-même. En d’autres mots, cela permet de purger la table. Cette instruction diffère de la commande DROP qui à pour but de supprimer les données ainsi que la table qui les contient.</a:t>
            </a:r>
          </a:p>
          <a:p>
            <a:endParaRPr lang="fr-FR" dirty="0">
              <a:highlight>
                <a:srgbClr val="000000"/>
              </a:highlight>
            </a:endParaRPr>
          </a:p>
          <a:p>
            <a:pPr marL="0" indent="0" algn="ctr">
              <a:buNone/>
            </a:pPr>
            <a:r>
              <a:rPr lang="fr-FR" dirty="0">
                <a:highlight>
                  <a:srgbClr val="000000"/>
                </a:highlight>
              </a:rPr>
              <a:t>TRUNCATE TABLE `table`</a:t>
            </a:r>
          </a:p>
          <a:p>
            <a:pPr marL="0" indent="0" algn="ctr">
              <a:buNone/>
            </a:pPr>
            <a:endParaRPr lang="fr-FR" dirty="0">
              <a:highlight>
                <a:srgbClr val="000000"/>
              </a:highlight>
            </a:endParaRPr>
          </a:p>
          <a:p>
            <a:pPr marL="0" indent="0">
              <a:buNone/>
            </a:pPr>
            <a:r>
              <a:rPr lang="fr-FR" dirty="0"/>
              <a:t>Videz les deux dernières tables créées</a:t>
            </a:r>
          </a:p>
          <a:p>
            <a:pPr marL="0" indent="0" algn="ctr">
              <a:buNone/>
            </a:pPr>
            <a:endParaRPr lang="fr-FR" dirty="0"/>
          </a:p>
        </p:txBody>
      </p:sp>
    </p:spTree>
    <p:extLst>
      <p:ext uri="{BB962C8B-B14F-4D97-AF65-F5344CB8AC3E}">
        <p14:creationId xmlns:p14="http://schemas.microsoft.com/office/powerpoint/2010/main" val="2960717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CREATE TABLE</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fontScale="92500" lnSpcReduction="20000"/>
          </a:bodyPr>
          <a:lstStyle/>
          <a:p>
            <a:r>
              <a:rPr lang="fr-FR" dirty="0"/>
              <a:t>La commande CREATE TABLE permet de créer une table en SQL. Un tableau est une entité qui est contenu dans une base de données pour stocker des données ordonnées dans des colonnes. La création d’une table sert à définir les colonnes et le type de données qui seront contenus dans chacun des colonne (entier, chaîne de caractères, date, valeur binaire …).</a:t>
            </a:r>
            <a:endParaRPr lang="fr-FR" dirty="0">
              <a:highlight>
                <a:srgbClr val="000000"/>
              </a:highlight>
            </a:endParaRPr>
          </a:p>
          <a:p>
            <a:pPr marL="0" indent="0" algn="ctr">
              <a:buNone/>
            </a:pPr>
            <a:r>
              <a:rPr lang="fr-FR" dirty="0">
                <a:highlight>
                  <a:srgbClr val="000000"/>
                </a:highlight>
              </a:rPr>
              <a:t>CREATE TABLE </a:t>
            </a:r>
            <a:r>
              <a:rPr lang="fr-FR" dirty="0" err="1">
                <a:highlight>
                  <a:srgbClr val="000000"/>
                </a:highlight>
              </a:rPr>
              <a:t>nom_de_la_table</a:t>
            </a:r>
            <a:endParaRPr lang="fr-FR" dirty="0">
              <a:highlight>
                <a:srgbClr val="000000"/>
              </a:highlight>
            </a:endParaRPr>
          </a:p>
          <a:p>
            <a:pPr marL="0" indent="0" algn="ctr">
              <a:buNone/>
            </a:pPr>
            <a:r>
              <a:rPr lang="fr-FR" dirty="0">
                <a:highlight>
                  <a:srgbClr val="000000"/>
                </a:highlight>
              </a:rPr>
              <a:t>(</a:t>
            </a:r>
          </a:p>
          <a:p>
            <a:pPr marL="0" indent="0" algn="ctr">
              <a:buNone/>
            </a:pPr>
            <a:r>
              <a:rPr lang="fr-FR" dirty="0">
                <a:highlight>
                  <a:srgbClr val="000000"/>
                </a:highlight>
              </a:rPr>
              <a:t>    colonne1 </a:t>
            </a:r>
            <a:r>
              <a:rPr lang="fr-FR" dirty="0" err="1">
                <a:highlight>
                  <a:srgbClr val="000000"/>
                </a:highlight>
              </a:rPr>
              <a:t>type_donnees</a:t>
            </a:r>
            <a:r>
              <a:rPr lang="fr-FR" dirty="0">
                <a:highlight>
                  <a:srgbClr val="000000"/>
                </a:highlight>
              </a:rPr>
              <a:t>,</a:t>
            </a:r>
          </a:p>
          <a:p>
            <a:pPr marL="0" indent="0" algn="ctr">
              <a:buNone/>
            </a:pPr>
            <a:r>
              <a:rPr lang="fr-FR" dirty="0">
                <a:highlight>
                  <a:srgbClr val="000000"/>
                </a:highlight>
              </a:rPr>
              <a:t>    colonne2 </a:t>
            </a:r>
            <a:r>
              <a:rPr lang="fr-FR" dirty="0" err="1">
                <a:highlight>
                  <a:srgbClr val="000000"/>
                </a:highlight>
              </a:rPr>
              <a:t>type_donnees</a:t>
            </a:r>
            <a:r>
              <a:rPr lang="fr-FR" dirty="0">
                <a:highlight>
                  <a:srgbClr val="000000"/>
                </a:highlight>
              </a:rPr>
              <a:t>,</a:t>
            </a:r>
          </a:p>
          <a:p>
            <a:pPr marL="0" indent="0" algn="ctr">
              <a:buNone/>
            </a:pPr>
            <a:r>
              <a:rPr lang="fr-FR" dirty="0">
                <a:highlight>
                  <a:srgbClr val="000000"/>
                </a:highlight>
              </a:rPr>
              <a:t>    colonne3 </a:t>
            </a:r>
            <a:r>
              <a:rPr lang="fr-FR" dirty="0" err="1">
                <a:highlight>
                  <a:srgbClr val="000000"/>
                </a:highlight>
              </a:rPr>
              <a:t>type_donnees</a:t>
            </a:r>
            <a:r>
              <a:rPr lang="fr-FR" dirty="0">
                <a:highlight>
                  <a:srgbClr val="000000"/>
                </a:highlight>
              </a:rPr>
              <a:t>,</a:t>
            </a:r>
          </a:p>
          <a:p>
            <a:pPr marL="0" indent="0" algn="ctr">
              <a:buNone/>
            </a:pPr>
            <a:r>
              <a:rPr lang="fr-FR" dirty="0">
                <a:highlight>
                  <a:srgbClr val="000000"/>
                </a:highlight>
              </a:rPr>
              <a:t>    colonne4 </a:t>
            </a:r>
            <a:r>
              <a:rPr lang="fr-FR" dirty="0" err="1">
                <a:highlight>
                  <a:srgbClr val="000000"/>
                </a:highlight>
              </a:rPr>
              <a:t>type_donnees</a:t>
            </a:r>
            <a:endParaRPr lang="fr-FR" dirty="0">
              <a:highlight>
                <a:srgbClr val="000000"/>
              </a:highlight>
            </a:endParaRPr>
          </a:p>
          <a:p>
            <a:pPr marL="0" indent="0" algn="ctr">
              <a:buNone/>
            </a:pPr>
            <a:r>
              <a:rPr lang="fr-FR" dirty="0">
                <a:highlight>
                  <a:srgbClr val="000000"/>
                </a:highlight>
              </a:rPr>
              <a:t>) </a:t>
            </a:r>
          </a:p>
        </p:txBody>
      </p:sp>
    </p:spTree>
    <p:extLst>
      <p:ext uri="{BB962C8B-B14F-4D97-AF65-F5344CB8AC3E}">
        <p14:creationId xmlns:p14="http://schemas.microsoft.com/office/powerpoint/2010/main" val="1612998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CREATE TABLE</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249680"/>
            <a:ext cx="10027503" cy="5305865"/>
          </a:xfrm>
        </p:spPr>
        <p:txBody>
          <a:bodyPr>
            <a:normAutofit fontScale="85000" lnSpcReduction="20000"/>
          </a:bodyPr>
          <a:lstStyle/>
          <a:p>
            <a:pPr marL="0" indent="0" algn="ctr">
              <a:buNone/>
            </a:pPr>
            <a:r>
              <a:rPr lang="fr-FR" dirty="0">
                <a:highlight>
                  <a:srgbClr val="000000"/>
                </a:highlight>
              </a:rPr>
              <a:t>CREATE TABLE </a:t>
            </a:r>
            <a:r>
              <a:rPr lang="fr-FR" dirty="0" err="1">
                <a:highlight>
                  <a:srgbClr val="000000"/>
                </a:highlight>
              </a:rPr>
              <a:t>employees.utilisateur</a:t>
            </a:r>
            <a:endParaRPr lang="fr-FR" dirty="0">
              <a:highlight>
                <a:srgbClr val="000000"/>
              </a:highlight>
            </a:endParaRPr>
          </a:p>
          <a:p>
            <a:pPr marL="0" indent="0" algn="ctr">
              <a:buNone/>
            </a:pPr>
            <a:r>
              <a:rPr lang="fr-FR" dirty="0">
                <a:highlight>
                  <a:srgbClr val="000000"/>
                </a:highlight>
              </a:rPr>
              <a:t>(</a:t>
            </a:r>
          </a:p>
          <a:p>
            <a:pPr marL="0" indent="0" algn="ctr">
              <a:buNone/>
            </a:pPr>
            <a:r>
              <a:rPr lang="fr-FR" dirty="0">
                <a:highlight>
                  <a:srgbClr val="000000"/>
                </a:highlight>
              </a:rPr>
              <a:t>    id INT PRIMARY KEY NOT NULL,  </a:t>
            </a:r>
          </a:p>
          <a:p>
            <a:pPr marL="0" indent="0" algn="ctr">
              <a:buNone/>
            </a:pPr>
            <a:r>
              <a:rPr lang="fr-FR" dirty="0">
                <a:highlight>
                  <a:srgbClr val="000000"/>
                </a:highlight>
              </a:rPr>
              <a:t>  nom VARCHAR(100),   </a:t>
            </a:r>
          </a:p>
          <a:p>
            <a:pPr marL="0" indent="0" algn="ctr">
              <a:buNone/>
            </a:pPr>
            <a:r>
              <a:rPr lang="fr-FR" dirty="0">
                <a:highlight>
                  <a:srgbClr val="000000"/>
                </a:highlight>
              </a:rPr>
              <a:t> </a:t>
            </a:r>
            <a:r>
              <a:rPr lang="fr-FR" dirty="0" err="1">
                <a:highlight>
                  <a:srgbClr val="000000"/>
                </a:highlight>
              </a:rPr>
              <a:t>prenom</a:t>
            </a:r>
            <a:r>
              <a:rPr lang="fr-FR" dirty="0">
                <a:highlight>
                  <a:srgbClr val="000000"/>
                </a:highlight>
              </a:rPr>
              <a:t> VARCHAR(100),  </a:t>
            </a:r>
          </a:p>
          <a:p>
            <a:pPr marL="0" indent="0" algn="ctr">
              <a:buNone/>
            </a:pPr>
            <a:r>
              <a:rPr lang="fr-FR" dirty="0">
                <a:highlight>
                  <a:srgbClr val="000000"/>
                </a:highlight>
              </a:rPr>
              <a:t>  email VARCHAR(255),   </a:t>
            </a:r>
          </a:p>
          <a:p>
            <a:pPr marL="0" indent="0" algn="ctr">
              <a:buNone/>
            </a:pPr>
            <a:r>
              <a:rPr lang="fr-FR" dirty="0">
                <a:highlight>
                  <a:srgbClr val="000000"/>
                </a:highlight>
              </a:rPr>
              <a:t> </a:t>
            </a:r>
            <a:r>
              <a:rPr lang="fr-FR" dirty="0" err="1">
                <a:highlight>
                  <a:srgbClr val="000000"/>
                </a:highlight>
              </a:rPr>
              <a:t>date_naissance</a:t>
            </a:r>
            <a:r>
              <a:rPr lang="fr-FR" dirty="0">
                <a:highlight>
                  <a:srgbClr val="000000"/>
                </a:highlight>
              </a:rPr>
              <a:t> DATE, </a:t>
            </a:r>
          </a:p>
          <a:p>
            <a:pPr marL="0" indent="0" algn="ctr">
              <a:buNone/>
            </a:pPr>
            <a:r>
              <a:rPr lang="fr-FR" dirty="0">
                <a:highlight>
                  <a:srgbClr val="000000"/>
                </a:highlight>
              </a:rPr>
              <a:t>   pays VARCHAR(255),   </a:t>
            </a:r>
          </a:p>
          <a:p>
            <a:pPr marL="0" indent="0" algn="ctr">
              <a:buNone/>
            </a:pPr>
            <a:r>
              <a:rPr lang="fr-FR" dirty="0">
                <a:highlight>
                  <a:srgbClr val="000000"/>
                </a:highlight>
              </a:rPr>
              <a:t> ville VARCHAR(255),    </a:t>
            </a:r>
          </a:p>
          <a:p>
            <a:pPr marL="0" indent="0" algn="ctr">
              <a:buNone/>
            </a:pPr>
            <a:r>
              <a:rPr lang="fr-FR" dirty="0" err="1">
                <a:highlight>
                  <a:srgbClr val="000000"/>
                </a:highlight>
              </a:rPr>
              <a:t>code_postal</a:t>
            </a:r>
            <a:r>
              <a:rPr lang="fr-FR" dirty="0">
                <a:highlight>
                  <a:srgbClr val="000000"/>
                </a:highlight>
              </a:rPr>
              <a:t> VARCHAR(5), </a:t>
            </a:r>
          </a:p>
          <a:p>
            <a:pPr marL="0" indent="0" algn="ctr">
              <a:buNone/>
            </a:pPr>
            <a:r>
              <a:rPr lang="fr-FR" dirty="0">
                <a:highlight>
                  <a:srgbClr val="000000"/>
                </a:highlight>
              </a:rPr>
              <a:t>   </a:t>
            </a:r>
            <a:r>
              <a:rPr lang="fr-FR" dirty="0" err="1">
                <a:highlight>
                  <a:srgbClr val="000000"/>
                </a:highlight>
              </a:rPr>
              <a:t>nombre_achat</a:t>
            </a:r>
            <a:r>
              <a:rPr lang="fr-FR" dirty="0">
                <a:highlight>
                  <a:srgbClr val="000000"/>
                </a:highlight>
              </a:rPr>
              <a:t> INT</a:t>
            </a:r>
          </a:p>
          <a:p>
            <a:pPr marL="0" indent="0" algn="ctr">
              <a:buNone/>
            </a:pPr>
            <a:r>
              <a:rPr lang="fr-FR" dirty="0">
                <a:highlight>
                  <a:srgbClr val="000000"/>
                </a:highlight>
              </a:rPr>
              <a:t>)</a:t>
            </a:r>
          </a:p>
        </p:txBody>
      </p:sp>
      <p:sp>
        <p:nvSpPr>
          <p:cNvPr id="4" name="ZoneTexte 3">
            <a:extLst>
              <a:ext uri="{FF2B5EF4-FFF2-40B4-BE49-F238E27FC236}">
                <a16:creationId xmlns:a16="http://schemas.microsoft.com/office/drawing/2014/main" id="{6C913C6A-B1A1-4E92-8B20-BDBD587AD461}"/>
              </a:ext>
            </a:extLst>
          </p:cNvPr>
          <p:cNvSpPr txBox="1"/>
          <p:nvPr/>
        </p:nvSpPr>
        <p:spPr>
          <a:xfrm>
            <a:off x="1249680" y="1981200"/>
            <a:ext cx="2758440" cy="646331"/>
          </a:xfrm>
          <a:prstGeom prst="rect">
            <a:avLst/>
          </a:prstGeom>
          <a:noFill/>
        </p:spPr>
        <p:txBody>
          <a:bodyPr wrap="square" rtlCol="0">
            <a:spAutoFit/>
          </a:bodyPr>
          <a:lstStyle/>
          <a:p>
            <a:r>
              <a:rPr lang="fr-FR" dirty="0"/>
              <a:t>Créer une table ville avec 5 champs de votre choix</a:t>
            </a:r>
          </a:p>
        </p:txBody>
      </p:sp>
    </p:spTree>
    <p:extLst>
      <p:ext uri="{BB962C8B-B14F-4D97-AF65-F5344CB8AC3E}">
        <p14:creationId xmlns:p14="http://schemas.microsoft.com/office/powerpoint/2010/main" val="2998717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8B467-925B-47C7-8C72-FBCC64F633EE}"/>
              </a:ext>
            </a:extLst>
          </p:cNvPr>
          <p:cNvSpPr>
            <a:spLocks noGrp="1"/>
          </p:cNvSpPr>
          <p:nvPr>
            <p:ph type="title"/>
          </p:nvPr>
        </p:nvSpPr>
        <p:spPr/>
        <p:txBody>
          <a:bodyPr/>
          <a:lstStyle/>
          <a:p>
            <a:r>
              <a:rPr lang="fr-FR" dirty="0"/>
              <a:t>Création d’une table avec l’outil diagramme</a:t>
            </a:r>
          </a:p>
        </p:txBody>
      </p:sp>
      <p:pic>
        <p:nvPicPr>
          <p:cNvPr id="5" name="Image 4">
            <a:extLst>
              <a:ext uri="{FF2B5EF4-FFF2-40B4-BE49-F238E27FC236}">
                <a16:creationId xmlns:a16="http://schemas.microsoft.com/office/drawing/2014/main" id="{3273FCC8-5665-47C5-9042-5BE28506ADAE}"/>
              </a:ext>
            </a:extLst>
          </p:cNvPr>
          <p:cNvPicPr>
            <a:picLocks noChangeAspect="1"/>
          </p:cNvPicPr>
          <p:nvPr/>
        </p:nvPicPr>
        <p:blipFill>
          <a:blip r:embed="rId2"/>
          <a:stretch>
            <a:fillRect/>
          </a:stretch>
        </p:blipFill>
        <p:spPr>
          <a:xfrm>
            <a:off x="8183881" y="1710918"/>
            <a:ext cx="2286952" cy="1863030"/>
          </a:xfrm>
          <a:prstGeom prst="rect">
            <a:avLst/>
          </a:prstGeom>
        </p:spPr>
      </p:pic>
      <p:sp>
        <p:nvSpPr>
          <p:cNvPr id="6" name="ZoneTexte 5">
            <a:extLst>
              <a:ext uri="{FF2B5EF4-FFF2-40B4-BE49-F238E27FC236}">
                <a16:creationId xmlns:a16="http://schemas.microsoft.com/office/drawing/2014/main" id="{D20206B8-CE3B-4133-81C8-12461B6A2CCA}"/>
              </a:ext>
            </a:extLst>
          </p:cNvPr>
          <p:cNvSpPr txBox="1"/>
          <p:nvPr/>
        </p:nvSpPr>
        <p:spPr>
          <a:xfrm>
            <a:off x="1141413" y="1965960"/>
            <a:ext cx="5487987" cy="3970318"/>
          </a:xfrm>
          <a:prstGeom prst="rect">
            <a:avLst/>
          </a:prstGeom>
          <a:noFill/>
        </p:spPr>
        <p:txBody>
          <a:bodyPr wrap="square" rtlCol="0">
            <a:spAutoFit/>
          </a:bodyPr>
          <a:lstStyle/>
          <a:p>
            <a:r>
              <a:rPr lang="fr-FR" dirty="0"/>
              <a:t>A partir de l’outil diagramme :</a:t>
            </a:r>
          </a:p>
          <a:p>
            <a:pPr marL="342900" indent="-342900">
              <a:buFont typeface="+mj-lt"/>
              <a:buAutoNum type="arabicPeriod"/>
            </a:pPr>
            <a:r>
              <a:rPr lang="fr-FR" dirty="0"/>
              <a:t>Créez une table utilisateur</a:t>
            </a:r>
          </a:p>
          <a:p>
            <a:pPr marL="342900" indent="-342900">
              <a:buFont typeface="+mj-lt"/>
              <a:buAutoNum type="arabicPeriod"/>
            </a:pPr>
            <a:r>
              <a:rPr lang="fr-FR" dirty="0"/>
              <a:t>Générer le code associé</a:t>
            </a:r>
          </a:p>
          <a:p>
            <a:pPr marL="342900" indent="-342900">
              <a:buFont typeface="+mj-lt"/>
              <a:buAutoNum type="arabicPeriod"/>
            </a:pPr>
            <a:r>
              <a:rPr lang="fr-FR" dirty="0"/>
              <a:t>Quel est l’intérêt du code ?</a:t>
            </a:r>
          </a:p>
          <a:p>
            <a:pPr marL="342900" indent="-342900">
              <a:buFont typeface="+mj-lt"/>
              <a:buAutoNum type="arabicPeriod"/>
            </a:pPr>
            <a:r>
              <a:rPr lang="fr-FR" dirty="0"/>
              <a:t>Créez une table « article »</a:t>
            </a:r>
          </a:p>
          <a:p>
            <a:pPr marL="342900" indent="-342900">
              <a:buFont typeface="+mj-lt"/>
              <a:buAutoNum type="arabicPeriod"/>
            </a:pPr>
            <a:r>
              <a:rPr lang="fr-FR" dirty="0"/>
              <a:t>Créez une relation entre la table Utilisateur et Article</a:t>
            </a:r>
          </a:p>
          <a:p>
            <a:pPr marL="342900" indent="-342900">
              <a:buFont typeface="+mj-lt"/>
              <a:buAutoNum type="arabicPeriod"/>
            </a:pPr>
            <a:r>
              <a:rPr lang="fr-FR" dirty="0"/>
              <a:t>Créez une table catégorie</a:t>
            </a:r>
          </a:p>
          <a:p>
            <a:pPr marL="342900" indent="-342900">
              <a:buFont typeface="+mj-lt"/>
              <a:buAutoNum type="arabicPeriod"/>
            </a:pPr>
            <a:r>
              <a:rPr lang="fr-FR" dirty="0"/>
              <a:t>Créez la relation</a:t>
            </a:r>
          </a:p>
          <a:p>
            <a:pPr marL="342900" indent="-342900">
              <a:buFont typeface="+mj-lt"/>
              <a:buAutoNum type="arabicPeriod"/>
            </a:pPr>
            <a:r>
              <a:rPr lang="fr-FR" dirty="0"/>
              <a:t>Générez le code</a:t>
            </a:r>
          </a:p>
          <a:p>
            <a:pPr marL="342900" indent="-342900">
              <a:buFont typeface="+mj-lt"/>
              <a:buAutoNum type="arabicPeriod"/>
            </a:pPr>
            <a:r>
              <a:rPr lang="fr-FR" dirty="0"/>
              <a:t>Expliquez le code</a:t>
            </a:r>
          </a:p>
          <a:p>
            <a:pPr marL="342900" indent="-342900">
              <a:buFont typeface="+mj-lt"/>
              <a:buAutoNum type="arabicPeriod"/>
            </a:pPr>
            <a:endParaRPr lang="fr-FR" dirty="0"/>
          </a:p>
          <a:p>
            <a:endParaRPr lang="fr-FR" dirty="0"/>
          </a:p>
          <a:p>
            <a:endParaRPr lang="fr-FR" dirty="0"/>
          </a:p>
          <a:p>
            <a:endParaRPr lang="fr-FR" dirty="0"/>
          </a:p>
        </p:txBody>
      </p:sp>
      <p:pic>
        <p:nvPicPr>
          <p:cNvPr id="8" name="Image 7">
            <a:extLst>
              <a:ext uri="{FF2B5EF4-FFF2-40B4-BE49-F238E27FC236}">
                <a16:creationId xmlns:a16="http://schemas.microsoft.com/office/drawing/2014/main" id="{3D786DB8-A974-4E19-B002-844A068CCC36}"/>
              </a:ext>
            </a:extLst>
          </p:cNvPr>
          <p:cNvPicPr>
            <a:picLocks noChangeAspect="1"/>
          </p:cNvPicPr>
          <p:nvPr/>
        </p:nvPicPr>
        <p:blipFill>
          <a:blip r:embed="rId3"/>
          <a:stretch>
            <a:fillRect/>
          </a:stretch>
        </p:blipFill>
        <p:spPr>
          <a:xfrm>
            <a:off x="8159271" y="3695570"/>
            <a:ext cx="2311562" cy="2750950"/>
          </a:xfrm>
          <a:prstGeom prst="rect">
            <a:avLst/>
          </a:prstGeom>
        </p:spPr>
      </p:pic>
    </p:spTree>
    <p:extLst>
      <p:ext uri="{BB962C8B-B14F-4D97-AF65-F5344CB8AC3E}">
        <p14:creationId xmlns:p14="http://schemas.microsoft.com/office/powerpoint/2010/main" val="357134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Employees schema">
            <a:extLst>
              <a:ext uri="{FF2B5EF4-FFF2-40B4-BE49-F238E27FC236}">
                <a16:creationId xmlns:a16="http://schemas.microsoft.com/office/drawing/2014/main" id="{9205E2A0-12C4-49CF-B067-838CB7D3A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136089CA-33CA-4B90-9539-6D526F42EE87}"/>
              </a:ext>
            </a:extLst>
          </p:cNvPr>
          <p:cNvSpPr txBox="1"/>
          <p:nvPr/>
        </p:nvSpPr>
        <p:spPr>
          <a:xfrm flipH="1">
            <a:off x="420473" y="239843"/>
            <a:ext cx="2381939" cy="584775"/>
          </a:xfrm>
          <a:prstGeom prst="rect">
            <a:avLst/>
          </a:prstGeom>
          <a:noFill/>
        </p:spPr>
        <p:txBody>
          <a:bodyPr wrap="square" rtlCol="0">
            <a:spAutoFit/>
          </a:bodyPr>
          <a:lstStyle/>
          <a:p>
            <a:r>
              <a:rPr lang="fr-FR" b="1" dirty="0"/>
              <a:t>Diagramme</a:t>
            </a:r>
          </a:p>
          <a:p>
            <a:r>
              <a:rPr lang="fr-FR" sz="1400" dirty="0"/>
              <a:t>CAS D’UTILISATION</a:t>
            </a:r>
          </a:p>
        </p:txBody>
      </p:sp>
    </p:spTree>
    <p:extLst>
      <p:ext uri="{BB962C8B-B14F-4D97-AF65-F5344CB8AC3E}">
        <p14:creationId xmlns:p14="http://schemas.microsoft.com/office/powerpoint/2010/main" val="2292712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9BF6A2-F8A0-481B-BBB0-72F3FB82734D}"/>
              </a:ext>
            </a:extLst>
          </p:cNvPr>
          <p:cNvSpPr>
            <a:spLocks noGrp="1"/>
          </p:cNvSpPr>
          <p:nvPr>
            <p:ph type="title"/>
          </p:nvPr>
        </p:nvSpPr>
        <p:spPr>
          <a:xfrm>
            <a:off x="2002082" y="404890"/>
            <a:ext cx="8911687" cy="1280890"/>
          </a:xfrm>
        </p:spPr>
        <p:txBody>
          <a:bodyPr/>
          <a:lstStyle/>
          <a:p>
            <a:r>
              <a:rPr lang="fr-FR" dirty="0"/>
              <a:t>Comment sont stocké les données dans les tables ?</a:t>
            </a:r>
          </a:p>
        </p:txBody>
      </p:sp>
      <p:sp>
        <p:nvSpPr>
          <p:cNvPr id="7" name="ZoneTexte 6">
            <a:extLst>
              <a:ext uri="{FF2B5EF4-FFF2-40B4-BE49-F238E27FC236}">
                <a16:creationId xmlns:a16="http://schemas.microsoft.com/office/drawing/2014/main" id="{84CAD948-480C-4600-806C-4196452C242A}"/>
              </a:ext>
            </a:extLst>
          </p:cNvPr>
          <p:cNvSpPr txBox="1"/>
          <p:nvPr/>
        </p:nvSpPr>
        <p:spPr>
          <a:xfrm>
            <a:off x="222581" y="1685780"/>
            <a:ext cx="11383265" cy="5078313"/>
          </a:xfrm>
          <a:prstGeom prst="rect">
            <a:avLst/>
          </a:prstGeom>
          <a:noFill/>
        </p:spPr>
        <p:txBody>
          <a:bodyPr wrap="square" rtlCol="0">
            <a:spAutoFit/>
          </a:bodyPr>
          <a:lstStyle/>
          <a:p>
            <a:pPr algn="ctr"/>
            <a:r>
              <a:rPr lang="fr-FR" b="1" dirty="0"/>
              <a:t>Définition : Dans B.D. tout est stocké dans des tables (</a:t>
            </a:r>
            <a:r>
              <a:rPr lang="fr-FR" b="1" dirty="0" err="1"/>
              <a:t>mysql</a:t>
            </a:r>
            <a:r>
              <a:rPr lang="fr-FR" b="1" dirty="0"/>
              <a:t>, oracle)</a:t>
            </a:r>
          </a:p>
          <a:p>
            <a:pPr marL="285750" indent="-285750">
              <a:buFont typeface="Arial" panose="020B0604020202020204" pitchFamily="34" charset="0"/>
              <a:buChar char="•"/>
            </a:pPr>
            <a:endParaRPr lang="fr-FR" dirty="0"/>
          </a:p>
          <a:p>
            <a:pPr marL="285750" lvl="1" indent="-285750">
              <a:buFont typeface="Arial" panose="020B0604020202020204" pitchFamily="34" charset="0"/>
              <a:buChar char="•"/>
            </a:pPr>
            <a:r>
              <a:rPr lang="fr-FR" dirty="0"/>
              <a:t>BD relationnelle structure fortement ces données </a:t>
            </a:r>
          </a:p>
          <a:p>
            <a:pPr marL="285750" indent="-285750">
              <a:buFont typeface="Arial" panose="020B0604020202020204" pitchFamily="34" charset="0"/>
              <a:buChar char="•"/>
            </a:pPr>
            <a:r>
              <a:rPr lang="fr-FR" dirty="0"/>
              <a:t>Structuré dans une table </a:t>
            </a:r>
          </a:p>
          <a:p>
            <a:pPr marL="742950" lvl="1" indent="-285750">
              <a:buFont typeface="Arial" panose="020B0604020202020204" pitchFamily="34" charset="0"/>
              <a:buChar char="•"/>
            </a:pPr>
            <a:r>
              <a:rPr lang="fr-FR" dirty="0"/>
              <a:t>représentation tabulaire</a:t>
            </a:r>
          </a:p>
          <a:p>
            <a:pPr marL="1200150" lvl="2" indent="-285750">
              <a:buFont typeface="Arial" panose="020B0604020202020204" pitchFamily="34" charset="0"/>
              <a:buChar char="•"/>
            </a:pPr>
            <a:r>
              <a:rPr lang="fr-FR" dirty="0"/>
              <a:t> (par ex. </a:t>
            </a:r>
            <a:r>
              <a:rPr lang="fr-FR" dirty="0" err="1"/>
              <a:t>excel</a:t>
            </a:r>
            <a:r>
              <a:rPr lang="fr-FR" dirty="0"/>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Chaque ligne correspond à une personne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Chaque Colonne correspond à</a:t>
            </a:r>
          </a:p>
          <a:p>
            <a:pPr marL="742950" lvl="1" indent="-285750">
              <a:buFont typeface="Arial" panose="020B0604020202020204" pitchFamily="34" charset="0"/>
              <a:buChar char="•"/>
            </a:pPr>
            <a:r>
              <a:rPr lang="fr-FR" dirty="0"/>
              <a:t>Une  caractéristique ou</a:t>
            </a:r>
          </a:p>
          <a:p>
            <a:pPr marL="742950" lvl="1" indent="-285750">
              <a:buFont typeface="Arial" panose="020B0604020202020204" pitchFamily="34" charset="0"/>
              <a:buChar char="•"/>
            </a:pPr>
            <a:r>
              <a:rPr lang="fr-FR" dirty="0"/>
              <a:t> un attribut ou</a:t>
            </a:r>
          </a:p>
          <a:p>
            <a:pPr marL="742950" lvl="1" indent="-285750">
              <a:buFont typeface="Arial" panose="020B0604020202020204" pitchFamily="34" charset="0"/>
              <a:buChar char="•"/>
            </a:pPr>
            <a:r>
              <a:rPr lang="fr-FR" dirty="0"/>
              <a:t> une information sur cette personne</a:t>
            </a:r>
          </a:p>
          <a:p>
            <a:endParaRPr lang="fr-FR" dirty="0"/>
          </a:p>
          <a:p>
            <a:pPr marL="285750" indent="-285750">
              <a:buFont typeface="Arial" panose="020B0604020202020204" pitchFamily="34" charset="0"/>
              <a:buChar char="•"/>
            </a:pPr>
            <a:r>
              <a:rPr lang="fr-FR" dirty="0"/>
              <a:t>Structuré : </a:t>
            </a:r>
          </a:p>
          <a:p>
            <a:pPr marL="742950" lvl="1" indent="-285750">
              <a:buFont typeface="Arial" panose="020B0604020202020204" pitchFamily="34" charset="0"/>
              <a:buChar char="•"/>
            </a:pPr>
            <a:r>
              <a:rPr lang="fr-FR" dirty="0"/>
              <a:t>Nombré prédéfinit de colonne </a:t>
            </a:r>
          </a:p>
          <a:p>
            <a:pPr marL="1200150" lvl="2" indent="-285750">
              <a:buFont typeface="Arial" panose="020B0604020202020204" pitchFamily="34" charset="0"/>
              <a:buChar char="•"/>
            </a:pPr>
            <a:r>
              <a:rPr lang="fr-FR" dirty="0"/>
              <a:t> attribut ou valeur d’une ligne</a:t>
            </a:r>
          </a:p>
          <a:p>
            <a:pPr marL="742950" lvl="1" indent="-285750">
              <a:buFont typeface="Arial" panose="020B0604020202020204" pitchFamily="34" charset="0"/>
              <a:buChar char="•"/>
            </a:pPr>
            <a:r>
              <a:rPr lang="fr-FR" dirty="0"/>
              <a:t> représentent dans des ligne séparé : un nombre infinie de ligne</a:t>
            </a:r>
          </a:p>
        </p:txBody>
      </p:sp>
      <p:pic>
        <p:nvPicPr>
          <p:cNvPr id="5" name="Image 4">
            <a:extLst>
              <a:ext uri="{FF2B5EF4-FFF2-40B4-BE49-F238E27FC236}">
                <a16:creationId xmlns:a16="http://schemas.microsoft.com/office/drawing/2014/main" id="{3794D124-5F78-4A66-83A7-EA937AE53C47}"/>
              </a:ext>
            </a:extLst>
          </p:cNvPr>
          <p:cNvPicPr>
            <a:picLocks noChangeAspect="1"/>
          </p:cNvPicPr>
          <p:nvPr/>
        </p:nvPicPr>
        <p:blipFill>
          <a:blip r:embed="rId2"/>
          <a:stretch>
            <a:fillRect/>
          </a:stretch>
        </p:blipFill>
        <p:spPr>
          <a:xfrm>
            <a:off x="5531697" y="2635312"/>
            <a:ext cx="6660303" cy="3423173"/>
          </a:xfrm>
          <a:prstGeom prst="rect">
            <a:avLst/>
          </a:prstGeom>
        </p:spPr>
      </p:pic>
    </p:spTree>
    <p:extLst>
      <p:ext uri="{BB962C8B-B14F-4D97-AF65-F5344CB8AC3E}">
        <p14:creationId xmlns:p14="http://schemas.microsoft.com/office/powerpoint/2010/main" val="3155760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9BF6A2-F8A0-481B-BBB0-72F3FB82734D}"/>
              </a:ext>
            </a:extLst>
          </p:cNvPr>
          <p:cNvSpPr>
            <a:spLocks noGrp="1"/>
          </p:cNvSpPr>
          <p:nvPr>
            <p:ph type="title"/>
          </p:nvPr>
        </p:nvSpPr>
        <p:spPr>
          <a:xfrm>
            <a:off x="2002082" y="404890"/>
            <a:ext cx="8911687" cy="1280890"/>
          </a:xfrm>
        </p:spPr>
        <p:txBody>
          <a:bodyPr/>
          <a:lstStyle/>
          <a:p>
            <a:r>
              <a:rPr lang="fr-FR" dirty="0"/>
              <a:t>Comment sont stocké les données dans les tables ?</a:t>
            </a:r>
          </a:p>
        </p:txBody>
      </p:sp>
      <p:sp>
        <p:nvSpPr>
          <p:cNvPr id="7" name="ZoneTexte 6">
            <a:extLst>
              <a:ext uri="{FF2B5EF4-FFF2-40B4-BE49-F238E27FC236}">
                <a16:creationId xmlns:a16="http://schemas.microsoft.com/office/drawing/2014/main" id="{84CAD948-480C-4600-806C-4196452C242A}"/>
              </a:ext>
            </a:extLst>
          </p:cNvPr>
          <p:cNvSpPr txBox="1"/>
          <p:nvPr/>
        </p:nvSpPr>
        <p:spPr>
          <a:xfrm>
            <a:off x="829995" y="1685780"/>
            <a:ext cx="10775852" cy="5078313"/>
          </a:xfrm>
          <a:prstGeom prst="rect">
            <a:avLst/>
          </a:prstGeom>
          <a:noFill/>
        </p:spPr>
        <p:txBody>
          <a:bodyPr wrap="square" rtlCol="0">
            <a:spAutoFit/>
          </a:bodyPr>
          <a:lstStyle/>
          <a:p>
            <a:pPr algn="ctr"/>
            <a:r>
              <a:rPr lang="fr-FR" b="1" dirty="0"/>
              <a:t>Définition : Dans B.D. tout est stocké dans des tables (</a:t>
            </a:r>
            <a:r>
              <a:rPr lang="fr-FR" b="1" dirty="0" err="1"/>
              <a:t>mysql</a:t>
            </a:r>
            <a:r>
              <a:rPr lang="fr-FR" b="1" dirty="0"/>
              <a:t>, oracle)</a:t>
            </a:r>
          </a:p>
          <a:p>
            <a:pPr marL="285750" indent="-285750">
              <a:buFont typeface="Arial" panose="020B0604020202020204" pitchFamily="34" charset="0"/>
              <a:buChar char="•"/>
            </a:pPr>
            <a:endParaRPr lang="fr-FR" dirty="0"/>
          </a:p>
          <a:p>
            <a:r>
              <a:rPr lang="fr-FR" dirty="0"/>
              <a:t>Table de personne</a:t>
            </a:r>
          </a:p>
          <a:p>
            <a:endParaRPr lang="fr-FR" dirty="0"/>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pPr lvl="1"/>
            <a:endParaRPr lang="fr-FR" dirty="0"/>
          </a:p>
          <a:p>
            <a:pPr marL="285750" indent="-285750">
              <a:buFont typeface="Arial" panose="020B0604020202020204" pitchFamily="34" charset="0"/>
              <a:buChar char="•"/>
            </a:pPr>
            <a:r>
              <a:rPr lang="fr-FR" dirty="0"/>
              <a:t>Ex: Gilles Durand :</a:t>
            </a:r>
          </a:p>
          <a:p>
            <a:pPr marL="285750" indent="-285750">
              <a:buFont typeface="Arial" panose="020B0604020202020204" pitchFamily="34" charset="0"/>
              <a:buChar char="•"/>
            </a:pPr>
            <a:r>
              <a:rPr lang="fr-FR" dirty="0"/>
              <a:t>colonne nom . Le nom sera « Nom »</a:t>
            </a:r>
          </a:p>
          <a:p>
            <a:pPr marL="285750" indent="-285750">
              <a:buFont typeface="Arial" panose="020B0604020202020204" pitchFamily="34" charset="0"/>
              <a:buChar char="•"/>
            </a:pPr>
            <a:r>
              <a:rPr lang="fr-FR" dirty="0"/>
              <a:t>Croisement ligne colonne : sera une cellule</a:t>
            </a:r>
          </a:p>
          <a:p>
            <a:pPr marL="285750" indent="-285750">
              <a:buFont typeface="Arial" panose="020B0604020202020204" pitchFamily="34" charset="0"/>
              <a:buChar char="•"/>
            </a:pPr>
            <a:r>
              <a:rPr lang="fr-FR" dirty="0"/>
              <a:t>Atteindre une ligne</a:t>
            </a:r>
          </a:p>
          <a:p>
            <a:pPr lvl="1"/>
            <a:r>
              <a:rPr lang="fr-FR" dirty="0"/>
              <a:t>Si je veux le nom de la personne d’identifiant n ° 3</a:t>
            </a:r>
          </a:p>
          <a:p>
            <a:pPr lvl="1"/>
            <a:r>
              <a:rPr lang="fr-FR" dirty="0"/>
              <a:t>Cellule ligne </a:t>
            </a:r>
            <a:r>
              <a:rPr lang="fr-FR" dirty="0" err="1"/>
              <a:t>durand</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pic>
        <p:nvPicPr>
          <p:cNvPr id="5" name="Image 4">
            <a:extLst>
              <a:ext uri="{FF2B5EF4-FFF2-40B4-BE49-F238E27FC236}">
                <a16:creationId xmlns:a16="http://schemas.microsoft.com/office/drawing/2014/main" id="{3794D124-5F78-4A66-83A7-EA937AE53C47}"/>
              </a:ext>
            </a:extLst>
          </p:cNvPr>
          <p:cNvPicPr>
            <a:picLocks noChangeAspect="1"/>
          </p:cNvPicPr>
          <p:nvPr/>
        </p:nvPicPr>
        <p:blipFill>
          <a:blip r:embed="rId2"/>
          <a:stretch>
            <a:fillRect/>
          </a:stretch>
        </p:blipFill>
        <p:spPr>
          <a:xfrm>
            <a:off x="6672649" y="2471995"/>
            <a:ext cx="5144213" cy="2643953"/>
          </a:xfrm>
          <a:prstGeom prst="rect">
            <a:avLst/>
          </a:prstGeom>
        </p:spPr>
      </p:pic>
    </p:spTree>
    <p:extLst>
      <p:ext uri="{BB962C8B-B14F-4D97-AF65-F5344CB8AC3E}">
        <p14:creationId xmlns:p14="http://schemas.microsoft.com/office/powerpoint/2010/main" val="3760032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9BF6A2-F8A0-481B-BBB0-72F3FB82734D}"/>
              </a:ext>
            </a:extLst>
          </p:cNvPr>
          <p:cNvSpPr>
            <a:spLocks noGrp="1"/>
          </p:cNvSpPr>
          <p:nvPr>
            <p:ph type="title"/>
          </p:nvPr>
        </p:nvSpPr>
        <p:spPr>
          <a:xfrm>
            <a:off x="2002082" y="404890"/>
            <a:ext cx="8911687" cy="1280890"/>
          </a:xfrm>
        </p:spPr>
        <p:txBody>
          <a:bodyPr/>
          <a:lstStyle/>
          <a:p>
            <a:r>
              <a:rPr lang="fr-FR" dirty="0"/>
              <a:t>Comment sont stocké les données dans les tables ?</a:t>
            </a:r>
          </a:p>
        </p:txBody>
      </p:sp>
      <p:sp>
        <p:nvSpPr>
          <p:cNvPr id="7" name="ZoneTexte 6">
            <a:extLst>
              <a:ext uri="{FF2B5EF4-FFF2-40B4-BE49-F238E27FC236}">
                <a16:creationId xmlns:a16="http://schemas.microsoft.com/office/drawing/2014/main" id="{84CAD948-480C-4600-806C-4196452C242A}"/>
              </a:ext>
            </a:extLst>
          </p:cNvPr>
          <p:cNvSpPr txBox="1"/>
          <p:nvPr/>
        </p:nvSpPr>
        <p:spPr>
          <a:xfrm>
            <a:off x="323557" y="1685780"/>
            <a:ext cx="11282290" cy="5078313"/>
          </a:xfrm>
          <a:prstGeom prst="rect">
            <a:avLst/>
          </a:prstGeom>
          <a:noFill/>
        </p:spPr>
        <p:txBody>
          <a:bodyPr wrap="square" rtlCol="0">
            <a:spAutoFit/>
          </a:bodyPr>
          <a:lstStyle/>
          <a:p>
            <a:pPr marL="285750" indent="-285750" algn="ctr">
              <a:buFont typeface="Arial" panose="020B0604020202020204" pitchFamily="34" charset="0"/>
              <a:buChar char="•"/>
            </a:pPr>
            <a:r>
              <a:rPr lang="fr-FR" b="1" dirty="0"/>
              <a:t>Définition : Dans B.D. tout est stocké dans des tables (</a:t>
            </a:r>
            <a:r>
              <a:rPr lang="fr-FR" b="1" dirty="0" err="1"/>
              <a:t>mysql</a:t>
            </a:r>
            <a:r>
              <a:rPr lang="fr-FR" b="1" dirty="0"/>
              <a:t>, oracle)</a:t>
            </a:r>
          </a:p>
          <a:p>
            <a:pPr marL="0" lvl="1"/>
            <a:r>
              <a:rPr lang="fr-FR" b="1" dirty="0"/>
              <a:t>Table de client pour un concessionnaire auto.</a:t>
            </a:r>
          </a:p>
          <a:p>
            <a:pPr marL="285750" lvl="1" indent="-285750">
              <a:buFont typeface="Arial" panose="020B0604020202020204" pitchFamily="34" charset="0"/>
              <a:buChar char="•"/>
            </a:pPr>
            <a:endParaRPr lang="fr-FR" dirty="0"/>
          </a:p>
          <a:p>
            <a:pPr marL="285750" lvl="1" indent="-285750">
              <a:buFont typeface="Arial" panose="020B0604020202020204" pitchFamily="34" charset="0"/>
              <a:buChar char="•"/>
            </a:pPr>
            <a:r>
              <a:rPr lang="fr-FR" dirty="0"/>
              <a:t>Le type =&gt; contrainte =&gt; oblige</a:t>
            </a:r>
          </a:p>
          <a:p>
            <a:pPr marL="285750" lvl="1" indent="-285750">
              <a:buFont typeface="Arial" panose="020B0604020202020204" pitchFamily="34" charset="0"/>
              <a:buChar char="•"/>
            </a:pPr>
            <a:r>
              <a:rPr lang="fr-FR" dirty="0"/>
              <a:t> le bon type de donnée =&gt; qualité de donnée</a:t>
            </a:r>
          </a:p>
          <a:p>
            <a:pPr marL="285750" lvl="1" indent="-285750">
              <a:buFont typeface="Arial" panose="020B0604020202020204" pitchFamily="34" charset="0"/>
              <a:buChar char="•"/>
            </a:pPr>
            <a:r>
              <a:rPr lang="fr-FR" dirty="0"/>
              <a:t> =&gt; garantie date de naissance format valide</a:t>
            </a:r>
          </a:p>
          <a:p>
            <a:pPr marL="285750" lvl="1" indent="-285750">
              <a:buFont typeface="Arial" panose="020B0604020202020204" pitchFamily="34" charset="0"/>
              <a:buChar char="•"/>
            </a:pPr>
            <a:r>
              <a:rPr lang="fr-FR" dirty="0"/>
              <a:t>Chaque colonne à un type de donnée  </a:t>
            </a:r>
          </a:p>
          <a:p>
            <a:pPr marL="742950" lvl="2" indent="-285750">
              <a:buFont typeface="Arial" panose="020B0604020202020204" pitchFamily="34" charset="0"/>
              <a:buChar char="•"/>
            </a:pPr>
            <a:r>
              <a:rPr lang="fr-FR" dirty="0"/>
              <a:t> Nom …,</a:t>
            </a:r>
          </a:p>
          <a:p>
            <a:pPr marL="285750" lvl="1" indent="-285750">
              <a:buFont typeface="Arial" panose="020B0604020202020204" pitchFamily="34" charset="0"/>
              <a:buChar char="•"/>
            </a:pPr>
            <a:endParaRPr lang="fr-FR" dirty="0"/>
          </a:p>
          <a:p>
            <a:pPr marL="285750" lvl="1" indent="-285750">
              <a:buFont typeface="Arial" panose="020B0604020202020204" pitchFamily="34" charset="0"/>
              <a:buChar char="•"/>
            </a:pPr>
            <a:endParaRPr lang="fr-FR" dirty="0"/>
          </a:p>
          <a:p>
            <a:pPr marL="285750" lvl="1" indent="-285750">
              <a:buFont typeface="Arial" panose="020B0604020202020204" pitchFamily="34" charset="0"/>
              <a:buChar char="•"/>
            </a:pPr>
            <a:r>
              <a:rPr lang="fr-FR" dirty="0"/>
              <a:t>Chaque colonne contient une seule info</a:t>
            </a:r>
          </a:p>
          <a:p>
            <a:pPr marL="285750" lvl="1" indent="-285750">
              <a:buFont typeface="Arial" panose="020B0604020202020204" pitchFamily="34" charset="0"/>
              <a:buChar char="•"/>
            </a:pPr>
            <a:endParaRPr lang="fr-FR" dirty="0"/>
          </a:p>
          <a:p>
            <a:pPr marL="285750" lvl="1" indent="-285750">
              <a:buFont typeface="Arial" panose="020B0604020202020204" pitchFamily="34" charset="0"/>
              <a:buChar char="•"/>
            </a:pPr>
            <a:endParaRPr lang="fr-FR" dirty="0"/>
          </a:p>
          <a:p>
            <a:pPr marL="285750" lvl="1" indent="-285750">
              <a:buFont typeface="Arial" panose="020B0604020202020204" pitchFamily="34" charset="0"/>
              <a:buChar char="•"/>
            </a:pPr>
            <a:r>
              <a:rPr lang="fr-FR" dirty="0"/>
              <a:t>Pas une bonne pratique : Nom prénom dans nom =&gt; recherche les plus complexe =&gt; a partir d’une seul colonne. =&gt; requête plus complexe. </a:t>
            </a:r>
          </a:p>
          <a:p>
            <a:pPr marL="285750" lvl="1" indent="-285750">
              <a:buFont typeface="Arial" panose="020B0604020202020204" pitchFamily="34" charset="0"/>
              <a:buChar char="•"/>
            </a:pPr>
            <a:endParaRPr lang="fr-FR" dirty="0"/>
          </a:p>
          <a:p>
            <a:pPr marL="285750" lvl="1" indent="-285750">
              <a:buFont typeface="Arial" panose="020B0604020202020204" pitchFamily="34" charset="0"/>
              <a:buChar char="•"/>
            </a:pPr>
            <a:r>
              <a:rPr lang="fr-FR" dirty="0"/>
              <a:t>Stricte avec la structuration.</a:t>
            </a:r>
          </a:p>
          <a:p>
            <a:pPr marL="285750" indent="-285750">
              <a:buFont typeface="Arial" panose="020B0604020202020204" pitchFamily="34" charset="0"/>
              <a:buChar char="•"/>
            </a:pPr>
            <a:endParaRPr lang="fr-FR" dirty="0"/>
          </a:p>
        </p:txBody>
      </p:sp>
      <p:pic>
        <p:nvPicPr>
          <p:cNvPr id="5" name="Image 4">
            <a:extLst>
              <a:ext uri="{FF2B5EF4-FFF2-40B4-BE49-F238E27FC236}">
                <a16:creationId xmlns:a16="http://schemas.microsoft.com/office/drawing/2014/main" id="{3794D124-5F78-4A66-83A7-EA937AE53C47}"/>
              </a:ext>
            </a:extLst>
          </p:cNvPr>
          <p:cNvPicPr>
            <a:picLocks noChangeAspect="1"/>
          </p:cNvPicPr>
          <p:nvPr/>
        </p:nvPicPr>
        <p:blipFill>
          <a:blip r:embed="rId2"/>
          <a:stretch>
            <a:fillRect/>
          </a:stretch>
        </p:blipFill>
        <p:spPr>
          <a:xfrm>
            <a:off x="6114541" y="2148114"/>
            <a:ext cx="5403784" cy="2777364"/>
          </a:xfrm>
          <a:prstGeom prst="rect">
            <a:avLst/>
          </a:prstGeom>
        </p:spPr>
      </p:pic>
    </p:spTree>
    <p:extLst>
      <p:ext uri="{BB962C8B-B14F-4D97-AF65-F5344CB8AC3E}">
        <p14:creationId xmlns:p14="http://schemas.microsoft.com/office/powerpoint/2010/main" val="1644572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B5EF0B-6FE2-4849-A568-210BE67BF55D}"/>
              </a:ext>
            </a:extLst>
          </p:cNvPr>
          <p:cNvSpPr>
            <a:spLocks noGrp="1"/>
          </p:cNvSpPr>
          <p:nvPr>
            <p:ph type="title"/>
          </p:nvPr>
        </p:nvSpPr>
        <p:spPr>
          <a:xfrm>
            <a:off x="1889541" y="188012"/>
            <a:ext cx="9266140" cy="1280890"/>
          </a:xfrm>
        </p:spPr>
        <p:txBody>
          <a:bodyPr/>
          <a:lstStyle/>
          <a:p>
            <a:r>
              <a:rPr lang="fr-FR" dirty="0"/>
              <a:t>Comment identifier la bonne personne ?</a:t>
            </a:r>
          </a:p>
        </p:txBody>
      </p:sp>
      <p:sp>
        <p:nvSpPr>
          <p:cNvPr id="3" name="Espace réservé du contenu 2">
            <a:extLst>
              <a:ext uri="{FF2B5EF4-FFF2-40B4-BE49-F238E27FC236}">
                <a16:creationId xmlns:a16="http://schemas.microsoft.com/office/drawing/2014/main" id="{3410CD6C-06B0-4EAF-9A7A-3AFC0B2DB44B}"/>
              </a:ext>
            </a:extLst>
          </p:cNvPr>
          <p:cNvSpPr>
            <a:spLocks noGrp="1"/>
          </p:cNvSpPr>
          <p:nvPr>
            <p:ph idx="1"/>
          </p:nvPr>
        </p:nvSpPr>
        <p:spPr>
          <a:xfrm>
            <a:off x="687388" y="1317673"/>
            <a:ext cx="10592215" cy="4831810"/>
          </a:xfrm>
        </p:spPr>
        <p:txBody>
          <a:bodyPr>
            <a:normAutofit fontScale="77500" lnSpcReduction="20000"/>
          </a:bodyPr>
          <a:lstStyle/>
          <a:p>
            <a:r>
              <a:rPr lang="fr-FR" dirty="0"/>
              <a:t>Comment atteindre une cellule en spécifiant quelle ligne et colonne</a:t>
            </a:r>
          </a:p>
          <a:p>
            <a:r>
              <a:rPr lang="fr-FR" dirty="0"/>
              <a:t>Ligne grâce à un critère particulier =&gt; Durant =&gt; Homonyme ? De quel gilles avec 2 naissance ? </a:t>
            </a:r>
          </a:p>
          <a:p>
            <a:pPr lvl="1"/>
            <a:r>
              <a:rPr lang="fr-FR" dirty="0"/>
              <a:t>Car chaque ligne correspond </a:t>
            </a:r>
          </a:p>
          <a:p>
            <a:pPr marL="457200" lvl="1" indent="0">
              <a:buNone/>
            </a:pPr>
            <a:r>
              <a:rPr lang="fr-FR" dirty="0"/>
              <a:t>à une personne différente. Entité</a:t>
            </a:r>
          </a:p>
          <a:p>
            <a:pPr lvl="1"/>
            <a:r>
              <a:rPr lang="fr-FR" dirty="0"/>
              <a:t>Besoin du SGBD</a:t>
            </a:r>
          </a:p>
          <a:p>
            <a:pPr lvl="1"/>
            <a:endParaRPr lang="fr-FR" dirty="0"/>
          </a:p>
          <a:p>
            <a:pPr lvl="1"/>
            <a:endParaRPr lang="fr-FR" dirty="0"/>
          </a:p>
          <a:p>
            <a:r>
              <a:rPr lang="fr-FR" dirty="0"/>
              <a:t>Comment identifier la bonne personne</a:t>
            </a:r>
          </a:p>
          <a:p>
            <a:endParaRPr lang="fr-FR" dirty="0"/>
          </a:p>
          <a:p>
            <a:endParaRPr lang="fr-FR" dirty="0"/>
          </a:p>
          <a:p>
            <a:r>
              <a:rPr lang="fr-FR" dirty="0"/>
              <a:t>Info réelle =&gt; différente ou identique : Pas de nécessite ou contrainte d’unicité</a:t>
            </a:r>
          </a:p>
          <a:p>
            <a:r>
              <a:rPr lang="fr-FR" dirty="0"/>
              <a:t>Identifiant de personne =&gt; il faut une ligne par personne =&gt; Identifiant unique : colonne technique qui n’appartient uniquement a la B.D. Des fois il existe : Code barre. </a:t>
            </a:r>
          </a:p>
          <a:p>
            <a:endParaRPr lang="fr-FR" dirty="0"/>
          </a:p>
        </p:txBody>
      </p:sp>
      <p:pic>
        <p:nvPicPr>
          <p:cNvPr id="5" name="Image 4">
            <a:extLst>
              <a:ext uri="{FF2B5EF4-FFF2-40B4-BE49-F238E27FC236}">
                <a16:creationId xmlns:a16="http://schemas.microsoft.com/office/drawing/2014/main" id="{2D1BEF72-EA46-4D73-91BE-886D591E9616}"/>
              </a:ext>
            </a:extLst>
          </p:cNvPr>
          <p:cNvPicPr>
            <a:picLocks noChangeAspect="1"/>
          </p:cNvPicPr>
          <p:nvPr/>
        </p:nvPicPr>
        <p:blipFill>
          <a:blip r:embed="rId2"/>
          <a:stretch>
            <a:fillRect/>
          </a:stretch>
        </p:blipFill>
        <p:spPr>
          <a:xfrm>
            <a:off x="6522611" y="2258513"/>
            <a:ext cx="4603335" cy="2340974"/>
          </a:xfrm>
          <a:prstGeom prst="rect">
            <a:avLst/>
          </a:prstGeom>
        </p:spPr>
      </p:pic>
    </p:spTree>
    <p:extLst>
      <p:ext uri="{BB962C8B-B14F-4D97-AF65-F5344CB8AC3E}">
        <p14:creationId xmlns:p14="http://schemas.microsoft.com/office/powerpoint/2010/main" val="2505821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B5EF0B-6FE2-4849-A568-210BE67BF55D}"/>
              </a:ext>
            </a:extLst>
          </p:cNvPr>
          <p:cNvSpPr>
            <a:spLocks noGrp="1"/>
          </p:cNvSpPr>
          <p:nvPr>
            <p:ph type="title"/>
          </p:nvPr>
        </p:nvSpPr>
        <p:spPr>
          <a:xfrm>
            <a:off x="1889541" y="188012"/>
            <a:ext cx="9266140" cy="1280890"/>
          </a:xfrm>
        </p:spPr>
        <p:txBody>
          <a:bodyPr/>
          <a:lstStyle/>
          <a:p>
            <a:r>
              <a:rPr lang="fr-FR" dirty="0"/>
              <a:t>Comment identifier la bonne personne ?</a:t>
            </a:r>
          </a:p>
        </p:txBody>
      </p:sp>
      <p:sp>
        <p:nvSpPr>
          <p:cNvPr id="3" name="Espace réservé du contenu 2">
            <a:extLst>
              <a:ext uri="{FF2B5EF4-FFF2-40B4-BE49-F238E27FC236}">
                <a16:creationId xmlns:a16="http://schemas.microsoft.com/office/drawing/2014/main" id="{3410CD6C-06B0-4EAF-9A7A-3AFC0B2DB44B}"/>
              </a:ext>
            </a:extLst>
          </p:cNvPr>
          <p:cNvSpPr>
            <a:spLocks noGrp="1"/>
          </p:cNvSpPr>
          <p:nvPr>
            <p:ph idx="1"/>
          </p:nvPr>
        </p:nvSpPr>
        <p:spPr>
          <a:xfrm>
            <a:off x="1055833" y="1838178"/>
            <a:ext cx="10592215" cy="4831810"/>
          </a:xfrm>
        </p:spPr>
        <p:txBody>
          <a:bodyPr>
            <a:normAutofit fontScale="92500"/>
          </a:bodyPr>
          <a:lstStyle/>
          <a:p>
            <a:r>
              <a:rPr lang="fr-FR" dirty="0"/>
              <a:t>Forme de contrainte </a:t>
            </a:r>
          </a:p>
          <a:p>
            <a:r>
              <a:rPr lang="fr-FR" b="1" dirty="0"/>
              <a:t>Contrainte d’unicité . </a:t>
            </a:r>
          </a:p>
          <a:p>
            <a:pPr marL="0" indent="0">
              <a:buNone/>
            </a:pPr>
            <a:r>
              <a:rPr lang="fr-FR" dirty="0"/>
              <a:t>Vérifie que le numéro est unique dans B.D.</a:t>
            </a:r>
          </a:p>
          <a:p>
            <a:pPr marL="0" indent="0">
              <a:buNone/>
            </a:pPr>
            <a:r>
              <a:rPr lang="fr-FR" dirty="0"/>
              <a:t>Si on appelle l identifiant n 3 </a:t>
            </a:r>
          </a:p>
          <a:p>
            <a:pPr marL="0" indent="0">
              <a:buNone/>
            </a:pPr>
            <a:r>
              <a:rPr lang="fr-FR" dirty="0"/>
              <a:t>on est sur garantie de ne pas avoir</a:t>
            </a:r>
          </a:p>
          <a:p>
            <a:pPr marL="0" indent="0">
              <a:buNone/>
            </a:pPr>
            <a:r>
              <a:rPr lang="fr-FR" dirty="0"/>
              <a:t> d homonyme. Cela s’appelle la clé primaire.</a:t>
            </a:r>
          </a:p>
          <a:p>
            <a:pPr marL="0" indent="0">
              <a:buNone/>
            </a:pPr>
            <a:endParaRPr lang="fr-FR" dirty="0"/>
          </a:p>
          <a:p>
            <a:r>
              <a:rPr lang="fr-FR" dirty="0"/>
              <a:t>Clé primaire : une seule ligne unique .</a:t>
            </a:r>
          </a:p>
          <a:p>
            <a:r>
              <a:rPr lang="fr-FR" dirty="0"/>
              <a:t>SGBD . Pareille la suppression par l’ID. Garantie d’une ligne bien identifié est unique</a:t>
            </a:r>
          </a:p>
          <a:p>
            <a:endParaRPr lang="fr-FR" dirty="0"/>
          </a:p>
        </p:txBody>
      </p:sp>
      <p:pic>
        <p:nvPicPr>
          <p:cNvPr id="5" name="Image 4">
            <a:extLst>
              <a:ext uri="{FF2B5EF4-FFF2-40B4-BE49-F238E27FC236}">
                <a16:creationId xmlns:a16="http://schemas.microsoft.com/office/drawing/2014/main" id="{2D1BEF72-EA46-4D73-91BE-886D591E9616}"/>
              </a:ext>
            </a:extLst>
          </p:cNvPr>
          <p:cNvPicPr>
            <a:picLocks noChangeAspect="1"/>
          </p:cNvPicPr>
          <p:nvPr/>
        </p:nvPicPr>
        <p:blipFill>
          <a:blip r:embed="rId2"/>
          <a:stretch>
            <a:fillRect/>
          </a:stretch>
        </p:blipFill>
        <p:spPr>
          <a:xfrm>
            <a:off x="6516057" y="1219200"/>
            <a:ext cx="6758107" cy="3436760"/>
          </a:xfrm>
          <a:prstGeom prst="rect">
            <a:avLst/>
          </a:prstGeom>
        </p:spPr>
      </p:pic>
    </p:spTree>
    <p:extLst>
      <p:ext uri="{BB962C8B-B14F-4D97-AF65-F5344CB8AC3E}">
        <p14:creationId xmlns:p14="http://schemas.microsoft.com/office/powerpoint/2010/main" val="2360000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ext Box 6">
            <a:extLst>
              <a:ext uri="{FF2B5EF4-FFF2-40B4-BE49-F238E27FC236}">
                <a16:creationId xmlns:a16="http://schemas.microsoft.com/office/drawing/2014/main" id="{618D3517-F043-4E6F-95AC-08C6C37239A1}"/>
              </a:ext>
            </a:extLst>
          </p:cNvPr>
          <p:cNvSpPr txBox="1">
            <a:spLocks noChangeArrowheads="1"/>
          </p:cNvSpPr>
          <p:nvPr/>
        </p:nvSpPr>
        <p:spPr bwMode="auto">
          <a:xfrm>
            <a:off x="1676400" y="152400"/>
            <a:ext cx="899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fr-FR" altLang="fr-FR" sz="3200" dirty="0">
                <a:latin typeface="Arial Rounded MT Bold" panose="020F0704030504030204" pitchFamily="34" charset="0"/>
              </a:rPr>
              <a:t>Notion de clé et d’index</a:t>
            </a:r>
          </a:p>
        </p:txBody>
      </p:sp>
      <p:sp>
        <p:nvSpPr>
          <p:cNvPr id="29704" name="Text Box 8">
            <a:extLst>
              <a:ext uri="{FF2B5EF4-FFF2-40B4-BE49-F238E27FC236}">
                <a16:creationId xmlns:a16="http://schemas.microsoft.com/office/drawing/2014/main" id="{23F72183-75BB-4B52-9BA9-221A2CCA95C6}"/>
              </a:ext>
            </a:extLst>
          </p:cNvPr>
          <p:cNvSpPr txBox="1">
            <a:spLocks noChangeArrowheads="1"/>
          </p:cNvSpPr>
          <p:nvPr/>
        </p:nvSpPr>
        <p:spPr bwMode="auto">
          <a:xfrm>
            <a:off x="1900239" y="2152651"/>
            <a:ext cx="85169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2400" b="1" dirty="0">
                <a:solidFill>
                  <a:schemeClr val="bg1"/>
                </a:solidFill>
              </a:rPr>
              <a:t>Une clé primaire (aussi appelée identifiant) permet d’identifier de manière unique un enregistrement (tuple)</a:t>
            </a:r>
          </a:p>
        </p:txBody>
      </p:sp>
      <p:sp>
        <p:nvSpPr>
          <p:cNvPr id="29705" name="Text Box 9">
            <a:extLst>
              <a:ext uri="{FF2B5EF4-FFF2-40B4-BE49-F238E27FC236}">
                <a16:creationId xmlns:a16="http://schemas.microsoft.com/office/drawing/2014/main" id="{9B2DD28E-EA13-48D2-B6F5-093DFAFBC127}"/>
              </a:ext>
            </a:extLst>
          </p:cNvPr>
          <p:cNvSpPr txBox="1">
            <a:spLocks noChangeArrowheads="1"/>
          </p:cNvSpPr>
          <p:nvPr/>
        </p:nvSpPr>
        <p:spPr bwMode="auto">
          <a:xfrm>
            <a:off x="2116139" y="3448050"/>
            <a:ext cx="347563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dirty="0"/>
              <a:t>Exemples :</a:t>
            </a:r>
          </a:p>
          <a:p>
            <a:r>
              <a:rPr lang="fr-FR" altLang="fr-FR" sz="2400" dirty="0"/>
              <a:t>	numéro de client </a:t>
            </a:r>
          </a:p>
          <a:p>
            <a:r>
              <a:rPr lang="fr-FR" altLang="fr-FR" sz="2400" dirty="0"/>
              <a:t>	numéro d’étudiant</a:t>
            </a:r>
          </a:p>
          <a:p>
            <a:r>
              <a:rPr lang="fr-FR" altLang="fr-FR" sz="2400" dirty="0"/>
              <a:t>	nom + prénom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8313A-8706-42F7-98FE-EDCF52DBAC08}"/>
              </a:ext>
            </a:extLst>
          </p:cNvPr>
          <p:cNvSpPr>
            <a:spLocks noGrp="1"/>
          </p:cNvSpPr>
          <p:nvPr>
            <p:ph type="title"/>
          </p:nvPr>
        </p:nvSpPr>
        <p:spPr/>
        <p:txBody>
          <a:bodyPr/>
          <a:lstStyle/>
          <a:p>
            <a:r>
              <a:rPr lang="fr-FR" dirty="0"/>
              <a:t>Comment lier les tables ?</a:t>
            </a:r>
          </a:p>
        </p:txBody>
      </p:sp>
      <p:pic>
        <p:nvPicPr>
          <p:cNvPr id="5" name="Image 4">
            <a:extLst>
              <a:ext uri="{FF2B5EF4-FFF2-40B4-BE49-F238E27FC236}">
                <a16:creationId xmlns:a16="http://schemas.microsoft.com/office/drawing/2014/main" id="{6FFF8138-49FC-41D9-8589-BABB1045B830}"/>
              </a:ext>
            </a:extLst>
          </p:cNvPr>
          <p:cNvPicPr>
            <a:picLocks noChangeAspect="1"/>
          </p:cNvPicPr>
          <p:nvPr/>
        </p:nvPicPr>
        <p:blipFill>
          <a:blip r:embed="rId2"/>
          <a:stretch>
            <a:fillRect/>
          </a:stretch>
        </p:blipFill>
        <p:spPr>
          <a:xfrm>
            <a:off x="5669280" y="1694885"/>
            <a:ext cx="6292185" cy="4639065"/>
          </a:xfrm>
          <a:prstGeom prst="rect">
            <a:avLst/>
          </a:prstGeom>
        </p:spPr>
      </p:pic>
      <p:sp>
        <p:nvSpPr>
          <p:cNvPr id="7" name="ZoneTexte 6">
            <a:extLst>
              <a:ext uri="{FF2B5EF4-FFF2-40B4-BE49-F238E27FC236}">
                <a16:creationId xmlns:a16="http://schemas.microsoft.com/office/drawing/2014/main" id="{080FB9E4-62DF-4D4E-9B68-048EC55853E0}"/>
              </a:ext>
            </a:extLst>
          </p:cNvPr>
          <p:cNvSpPr txBox="1"/>
          <p:nvPr/>
        </p:nvSpPr>
        <p:spPr>
          <a:xfrm>
            <a:off x="212119" y="2105703"/>
            <a:ext cx="10023232" cy="4247317"/>
          </a:xfrm>
          <a:prstGeom prst="rect">
            <a:avLst/>
          </a:prstGeom>
          <a:noFill/>
        </p:spPr>
        <p:txBody>
          <a:bodyPr wrap="square" rtlCol="0">
            <a:spAutoFit/>
          </a:bodyPr>
          <a:lstStyle/>
          <a:p>
            <a:pPr marL="285750" indent="-285750">
              <a:buFont typeface="Arial" panose="020B0604020202020204" pitchFamily="34" charset="0"/>
              <a:buChar char="•"/>
            </a:pPr>
            <a:r>
              <a:rPr lang="fr-FR" sz="1800" dirty="0"/>
              <a:t>Modèle relationnel B.D.</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Chaque table =&gt; entité</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Par Ex : application qui gère des ventes </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Une table = élément de mon commerce</a:t>
            </a:r>
          </a:p>
          <a:p>
            <a:pPr marL="285750" indent="-285750">
              <a:buFont typeface="Arial" panose="020B0604020202020204" pitchFamily="34" charset="0"/>
              <a:buChar char="•"/>
            </a:pPr>
            <a:r>
              <a:rPr lang="fr-FR" sz="1800" dirty="0"/>
              <a:t>Table Client, commande, produit.</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Pas de mélange de donnée sur les tables. </a:t>
            </a:r>
          </a:p>
          <a:p>
            <a:pPr marL="285750" indent="-285750">
              <a:buFont typeface="Arial" panose="020B0604020202020204" pitchFamily="34" charset="0"/>
              <a:buChar char="•"/>
            </a:pPr>
            <a:r>
              <a:rPr lang="fr-FR" sz="1800" dirty="0"/>
              <a:t>Il faut lier ces tables entre les autres  =&gt; références</a:t>
            </a:r>
            <a:endParaRPr lang="fr-FR" dirty="0"/>
          </a:p>
        </p:txBody>
      </p:sp>
    </p:spTree>
    <p:extLst>
      <p:ext uri="{BB962C8B-B14F-4D97-AF65-F5344CB8AC3E}">
        <p14:creationId xmlns:p14="http://schemas.microsoft.com/office/powerpoint/2010/main" val="3475430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B1B4C-D89C-4070-850A-DC978748F342}"/>
              </a:ext>
            </a:extLst>
          </p:cNvPr>
          <p:cNvSpPr>
            <a:spLocks noGrp="1"/>
          </p:cNvSpPr>
          <p:nvPr>
            <p:ph type="title"/>
          </p:nvPr>
        </p:nvSpPr>
        <p:spPr/>
        <p:txBody>
          <a:bodyPr/>
          <a:lstStyle/>
          <a:p>
            <a:r>
              <a:rPr lang="fr-FR" dirty="0"/>
              <a:t>Exemple de relation entre les tables clients et produits</a:t>
            </a:r>
          </a:p>
        </p:txBody>
      </p:sp>
      <p:graphicFrame>
        <p:nvGraphicFramePr>
          <p:cNvPr id="4" name="Tableau 4">
            <a:extLst>
              <a:ext uri="{FF2B5EF4-FFF2-40B4-BE49-F238E27FC236}">
                <a16:creationId xmlns:a16="http://schemas.microsoft.com/office/drawing/2014/main" id="{FE3F9D99-6153-4EB6-BCA3-C073E858EF4C}"/>
              </a:ext>
            </a:extLst>
          </p:cNvPr>
          <p:cNvGraphicFramePr>
            <a:graphicFrameLocks noGrp="1"/>
          </p:cNvGraphicFramePr>
          <p:nvPr>
            <p:ph idx="1"/>
          </p:nvPr>
        </p:nvGraphicFramePr>
        <p:xfrm>
          <a:off x="2589213" y="2133600"/>
          <a:ext cx="3066000" cy="1112520"/>
        </p:xfrm>
        <a:graphic>
          <a:graphicData uri="http://schemas.openxmlformats.org/drawingml/2006/table">
            <a:tbl>
              <a:tblPr firstRow="1" bandRow="1">
                <a:tableStyleId>{5C22544A-7EE6-4342-B048-85BDC9FD1C3A}</a:tableStyleId>
              </a:tblPr>
              <a:tblGrid>
                <a:gridCol w="1533000">
                  <a:extLst>
                    <a:ext uri="{9D8B030D-6E8A-4147-A177-3AD203B41FA5}">
                      <a16:colId xmlns:a16="http://schemas.microsoft.com/office/drawing/2014/main" val="2254658503"/>
                    </a:ext>
                  </a:extLst>
                </a:gridCol>
                <a:gridCol w="1533000">
                  <a:extLst>
                    <a:ext uri="{9D8B030D-6E8A-4147-A177-3AD203B41FA5}">
                      <a16:colId xmlns:a16="http://schemas.microsoft.com/office/drawing/2014/main" val="2646873417"/>
                    </a:ext>
                  </a:extLst>
                </a:gridCol>
              </a:tblGrid>
              <a:tr h="370840">
                <a:tc>
                  <a:txBody>
                    <a:bodyPr/>
                    <a:lstStyle/>
                    <a:p>
                      <a:r>
                        <a:rPr lang="fr-FR" dirty="0"/>
                        <a:t>Identifiant</a:t>
                      </a:r>
                    </a:p>
                  </a:txBody>
                  <a:tcPr/>
                </a:tc>
                <a:tc>
                  <a:txBody>
                    <a:bodyPr/>
                    <a:lstStyle/>
                    <a:p>
                      <a:r>
                        <a:rPr lang="fr-FR" dirty="0"/>
                        <a:t>Nom</a:t>
                      </a:r>
                    </a:p>
                  </a:txBody>
                  <a:tcPr/>
                </a:tc>
                <a:extLst>
                  <a:ext uri="{0D108BD9-81ED-4DB2-BD59-A6C34878D82A}">
                    <a16:rowId xmlns:a16="http://schemas.microsoft.com/office/drawing/2014/main" val="1468201700"/>
                  </a:ext>
                </a:extLst>
              </a:tr>
              <a:tr h="370840">
                <a:tc>
                  <a:txBody>
                    <a:bodyPr/>
                    <a:lstStyle/>
                    <a:p>
                      <a:r>
                        <a:rPr lang="fr-FR" dirty="0"/>
                        <a:t>1</a:t>
                      </a:r>
                    </a:p>
                  </a:txBody>
                  <a:tcPr/>
                </a:tc>
                <a:tc>
                  <a:txBody>
                    <a:bodyPr/>
                    <a:lstStyle/>
                    <a:p>
                      <a:r>
                        <a:rPr lang="fr-FR" dirty="0"/>
                        <a:t>Jean</a:t>
                      </a:r>
                    </a:p>
                  </a:txBody>
                  <a:tcPr/>
                </a:tc>
                <a:extLst>
                  <a:ext uri="{0D108BD9-81ED-4DB2-BD59-A6C34878D82A}">
                    <a16:rowId xmlns:a16="http://schemas.microsoft.com/office/drawing/2014/main" val="3993688104"/>
                  </a:ext>
                </a:extLst>
              </a:tr>
              <a:tr h="370840">
                <a:tc>
                  <a:txBody>
                    <a:bodyPr/>
                    <a:lstStyle/>
                    <a:p>
                      <a:r>
                        <a:rPr lang="fr-FR" dirty="0"/>
                        <a:t>2</a:t>
                      </a:r>
                    </a:p>
                  </a:txBody>
                  <a:tcPr/>
                </a:tc>
                <a:tc>
                  <a:txBody>
                    <a:bodyPr/>
                    <a:lstStyle/>
                    <a:p>
                      <a:r>
                        <a:rPr lang="fr-FR" dirty="0"/>
                        <a:t>Fred</a:t>
                      </a:r>
                    </a:p>
                  </a:txBody>
                  <a:tcPr/>
                </a:tc>
                <a:extLst>
                  <a:ext uri="{0D108BD9-81ED-4DB2-BD59-A6C34878D82A}">
                    <a16:rowId xmlns:a16="http://schemas.microsoft.com/office/drawing/2014/main" val="2210315116"/>
                  </a:ext>
                </a:extLst>
              </a:tr>
            </a:tbl>
          </a:graphicData>
        </a:graphic>
      </p:graphicFrame>
      <p:graphicFrame>
        <p:nvGraphicFramePr>
          <p:cNvPr id="5" name="Tableau 4">
            <a:extLst>
              <a:ext uri="{FF2B5EF4-FFF2-40B4-BE49-F238E27FC236}">
                <a16:creationId xmlns:a16="http://schemas.microsoft.com/office/drawing/2014/main" id="{D8E8A62E-FA20-4349-89D9-88C7C093D261}"/>
              </a:ext>
            </a:extLst>
          </p:cNvPr>
          <p:cNvGraphicFramePr>
            <a:graphicFrameLocks/>
          </p:cNvGraphicFramePr>
          <p:nvPr/>
        </p:nvGraphicFramePr>
        <p:xfrm>
          <a:off x="8438612" y="2130083"/>
          <a:ext cx="3066000" cy="1112520"/>
        </p:xfrm>
        <a:graphic>
          <a:graphicData uri="http://schemas.openxmlformats.org/drawingml/2006/table">
            <a:tbl>
              <a:tblPr firstRow="1" bandRow="1">
                <a:tableStyleId>{5C22544A-7EE6-4342-B048-85BDC9FD1C3A}</a:tableStyleId>
              </a:tblPr>
              <a:tblGrid>
                <a:gridCol w="1533000">
                  <a:extLst>
                    <a:ext uri="{9D8B030D-6E8A-4147-A177-3AD203B41FA5}">
                      <a16:colId xmlns:a16="http://schemas.microsoft.com/office/drawing/2014/main" val="2254658503"/>
                    </a:ext>
                  </a:extLst>
                </a:gridCol>
                <a:gridCol w="1533000">
                  <a:extLst>
                    <a:ext uri="{9D8B030D-6E8A-4147-A177-3AD203B41FA5}">
                      <a16:colId xmlns:a16="http://schemas.microsoft.com/office/drawing/2014/main" val="2646873417"/>
                    </a:ext>
                  </a:extLst>
                </a:gridCol>
              </a:tblGrid>
              <a:tr h="370840">
                <a:tc>
                  <a:txBody>
                    <a:bodyPr/>
                    <a:lstStyle/>
                    <a:p>
                      <a:r>
                        <a:rPr lang="fr-FR" dirty="0"/>
                        <a:t>Identifiant</a:t>
                      </a:r>
                    </a:p>
                  </a:txBody>
                  <a:tcPr/>
                </a:tc>
                <a:tc>
                  <a:txBody>
                    <a:bodyPr/>
                    <a:lstStyle/>
                    <a:p>
                      <a:r>
                        <a:rPr lang="fr-FR" dirty="0"/>
                        <a:t>Nom</a:t>
                      </a:r>
                    </a:p>
                  </a:txBody>
                  <a:tcPr/>
                </a:tc>
                <a:extLst>
                  <a:ext uri="{0D108BD9-81ED-4DB2-BD59-A6C34878D82A}">
                    <a16:rowId xmlns:a16="http://schemas.microsoft.com/office/drawing/2014/main" val="1468201700"/>
                  </a:ext>
                </a:extLst>
              </a:tr>
              <a:tr h="370840">
                <a:tc>
                  <a:txBody>
                    <a:bodyPr/>
                    <a:lstStyle/>
                    <a:p>
                      <a:r>
                        <a:rPr lang="fr-FR" dirty="0"/>
                        <a:t>1</a:t>
                      </a:r>
                    </a:p>
                  </a:txBody>
                  <a:tcPr/>
                </a:tc>
                <a:tc>
                  <a:txBody>
                    <a:bodyPr/>
                    <a:lstStyle/>
                    <a:p>
                      <a:r>
                        <a:rPr lang="fr-FR" dirty="0"/>
                        <a:t>Voiture</a:t>
                      </a:r>
                    </a:p>
                  </a:txBody>
                  <a:tcPr/>
                </a:tc>
                <a:extLst>
                  <a:ext uri="{0D108BD9-81ED-4DB2-BD59-A6C34878D82A}">
                    <a16:rowId xmlns:a16="http://schemas.microsoft.com/office/drawing/2014/main" val="3993688104"/>
                  </a:ext>
                </a:extLst>
              </a:tr>
              <a:tr h="370840">
                <a:tc>
                  <a:txBody>
                    <a:bodyPr/>
                    <a:lstStyle/>
                    <a:p>
                      <a:r>
                        <a:rPr lang="fr-FR" dirty="0"/>
                        <a:t>2</a:t>
                      </a:r>
                    </a:p>
                  </a:txBody>
                  <a:tcPr/>
                </a:tc>
                <a:tc>
                  <a:txBody>
                    <a:bodyPr/>
                    <a:lstStyle/>
                    <a:p>
                      <a:r>
                        <a:rPr lang="fr-FR" dirty="0"/>
                        <a:t>Meuble</a:t>
                      </a:r>
                    </a:p>
                  </a:txBody>
                  <a:tcPr/>
                </a:tc>
                <a:extLst>
                  <a:ext uri="{0D108BD9-81ED-4DB2-BD59-A6C34878D82A}">
                    <a16:rowId xmlns:a16="http://schemas.microsoft.com/office/drawing/2014/main" val="2210315116"/>
                  </a:ext>
                </a:extLst>
              </a:tr>
            </a:tbl>
          </a:graphicData>
        </a:graphic>
      </p:graphicFrame>
      <p:sp>
        <p:nvSpPr>
          <p:cNvPr id="6" name="ZoneTexte 5">
            <a:extLst>
              <a:ext uri="{FF2B5EF4-FFF2-40B4-BE49-F238E27FC236}">
                <a16:creationId xmlns:a16="http://schemas.microsoft.com/office/drawing/2014/main" id="{614E93A4-16FA-4B8C-9DB7-E3E355CB5220}"/>
              </a:ext>
            </a:extLst>
          </p:cNvPr>
          <p:cNvSpPr txBox="1"/>
          <p:nvPr/>
        </p:nvSpPr>
        <p:spPr>
          <a:xfrm>
            <a:off x="5787357" y="5984573"/>
            <a:ext cx="2236510" cy="369332"/>
          </a:xfrm>
          <a:prstGeom prst="rect">
            <a:avLst/>
          </a:prstGeom>
          <a:noFill/>
        </p:spPr>
        <p:txBody>
          <a:bodyPr wrap="none" rtlCol="0">
            <a:spAutoFit/>
          </a:bodyPr>
          <a:lstStyle/>
          <a:p>
            <a:r>
              <a:rPr lang="fr-FR" dirty="0"/>
              <a:t>Table Commande</a:t>
            </a:r>
          </a:p>
        </p:txBody>
      </p:sp>
      <p:sp>
        <p:nvSpPr>
          <p:cNvPr id="7" name="ZoneTexte 6">
            <a:extLst>
              <a:ext uri="{FF2B5EF4-FFF2-40B4-BE49-F238E27FC236}">
                <a16:creationId xmlns:a16="http://schemas.microsoft.com/office/drawing/2014/main" id="{EEB78718-F5A3-44D2-B388-4F1139128FB9}"/>
              </a:ext>
            </a:extLst>
          </p:cNvPr>
          <p:cNvSpPr txBox="1"/>
          <p:nvPr/>
        </p:nvSpPr>
        <p:spPr>
          <a:xfrm>
            <a:off x="9217239" y="3429000"/>
            <a:ext cx="1994712" cy="369332"/>
          </a:xfrm>
          <a:prstGeom prst="rect">
            <a:avLst/>
          </a:prstGeom>
          <a:noFill/>
        </p:spPr>
        <p:txBody>
          <a:bodyPr wrap="square" rtlCol="0">
            <a:spAutoFit/>
          </a:bodyPr>
          <a:lstStyle/>
          <a:p>
            <a:r>
              <a:rPr lang="fr-FR" dirty="0"/>
              <a:t>Table produit</a:t>
            </a:r>
          </a:p>
        </p:txBody>
      </p:sp>
      <p:graphicFrame>
        <p:nvGraphicFramePr>
          <p:cNvPr id="8" name="Tableau 4">
            <a:extLst>
              <a:ext uri="{FF2B5EF4-FFF2-40B4-BE49-F238E27FC236}">
                <a16:creationId xmlns:a16="http://schemas.microsoft.com/office/drawing/2014/main" id="{D89E6F42-BF2E-4BBE-B48E-10CF9CD74DDE}"/>
              </a:ext>
            </a:extLst>
          </p:cNvPr>
          <p:cNvGraphicFramePr>
            <a:graphicFrameLocks/>
          </p:cNvGraphicFramePr>
          <p:nvPr/>
        </p:nvGraphicFramePr>
        <p:xfrm>
          <a:off x="5372612" y="4269544"/>
          <a:ext cx="3066000" cy="1112520"/>
        </p:xfrm>
        <a:graphic>
          <a:graphicData uri="http://schemas.openxmlformats.org/drawingml/2006/table">
            <a:tbl>
              <a:tblPr firstRow="1" bandRow="1">
                <a:tableStyleId>{5C22544A-7EE6-4342-B048-85BDC9FD1C3A}</a:tableStyleId>
              </a:tblPr>
              <a:tblGrid>
                <a:gridCol w="1533000">
                  <a:extLst>
                    <a:ext uri="{9D8B030D-6E8A-4147-A177-3AD203B41FA5}">
                      <a16:colId xmlns:a16="http://schemas.microsoft.com/office/drawing/2014/main" val="2254658503"/>
                    </a:ext>
                  </a:extLst>
                </a:gridCol>
                <a:gridCol w="1533000">
                  <a:extLst>
                    <a:ext uri="{9D8B030D-6E8A-4147-A177-3AD203B41FA5}">
                      <a16:colId xmlns:a16="http://schemas.microsoft.com/office/drawing/2014/main" val="2646873417"/>
                    </a:ext>
                  </a:extLst>
                </a:gridCol>
              </a:tblGrid>
              <a:tr h="370840">
                <a:tc>
                  <a:txBody>
                    <a:bodyPr/>
                    <a:lstStyle/>
                    <a:p>
                      <a:r>
                        <a:rPr lang="fr-FR" dirty="0" err="1"/>
                        <a:t>Id_client</a:t>
                      </a:r>
                      <a:endParaRPr lang="fr-FR" dirty="0"/>
                    </a:p>
                  </a:txBody>
                  <a:tcPr/>
                </a:tc>
                <a:tc>
                  <a:txBody>
                    <a:bodyPr/>
                    <a:lstStyle/>
                    <a:p>
                      <a:r>
                        <a:rPr lang="fr-FR" dirty="0" err="1"/>
                        <a:t>Id_produit</a:t>
                      </a:r>
                      <a:endParaRPr lang="fr-FR" dirty="0"/>
                    </a:p>
                  </a:txBody>
                  <a:tcPr/>
                </a:tc>
                <a:extLst>
                  <a:ext uri="{0D108BD9-81ED-4DB2-BD59-A6C34878D82A}">
                    <a16:rowId xmlns:a16="http://schemas.microsoft.com/office/drawing/2014/main" val="1468201700"/>
                  </a:ext>
                </a:extLst>
              </a:tr>
              <a:tr h="370840">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3993688104"/>
                  </a:ext>
                </a:extLst>
              </a:tr>
              <a:tr h="370840">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2210315116"/>
                  </a:ext>
                </a:extLst>
              </a:tr>
            </a:tbl>
          </a:graphicData>
        </a:graphic>
      </p:graphicFrame>
      <p:sp>
        <p:nvSpPr>
          <p:cNvPr id="9" name="ZoneTexte 8">
            <a:extLst>
              <a:ext uri="{FF2B5EF4-FFF2-40B4-BE49-F238E27FC236}">
                <a16:creationId xmlns:a16="http://schemas.microsoft.com/office/drawing/2014/main" id="{D638938E-6E5F-4132-BB0A-0A50931CEFCD}"/>
              </a:ext>
            </a:extLst>
          </p:cNvPr>
          <p:cNvSpPr txBox="1"/>
          <p:nvPr/>
        </p:nvSpPr>
        <p:spPr>
          <a:xfrm>
            <a:off x="3376246" y="3429000"/>
            <a:ext cx="1508746" cy="369332"/>
          </a:xfrm>
          <a:prstGeom prst="rect">
            <a:avLst/>
          </a:prstGeom>
          <a:noFill/>
        </p:spPr>
        <p:txBody>
          <a:bodyPr wrap="none" rtlCol="0">
            <a:spAutoFit/>
          </a:bodyPr>
          <a:lstStyle/>
          <a:p>
            <a:r>
              <a:rPr lang="fr-FR" dirty="0"/>
              <a:t>Table Client</a:t>
            </a:r>
          </a:p>
        </p:txBody>
      </p:sp>
      <p:cxnSp>
        <p:nvCxnSpPr>
          <p:cNvPr id="11" name="Connecteur droit avec flèche 10">
            <a:extLst>
              <a:ext uri="{FF2B5EF4-FFF2-40B4-BE49-F238E27FC236}">
                <a16:creationId xmlns:a16="http://schemas.microsoft.com/office/drawing/2014/main" id="{A195F532-FEE0-4C39-8229-DBCCCBF894F7}"/>
              </a:ext>
            </a:extLst>
          </p:cNvPr>
          <p:cNvCxnSpPr>
            <a:endCxn id="8" idx="0"/>
          </p:cNvCxnSpPr>
          <p:nvPr/>
        </p:nvCxnSpPr>
        <p:spPr>
          <a:xfrm>
            <a:off x="5050302" y="3242603"/>
            <a:ext cx="1855310" cy="102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EFEDC549-741A-446E-9303-7037CE365F4D}"/>
              </a:ext>
            </a:extLst>
          </p:cNvPr>
          <p:cNvCxnSpPr>
            <a:cxnSpLocks/>
          </p:cNvCxnSpPr>
          <p:nvPr/>
        </p:nvCxnSpPr>
        <p:spPr>
          <a:xfrm flipH="1">
            <a:off x="7385538" y="3242603"/>
            <a:ext cx="1955410" cy="102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334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8313A-8706-42F7-98FE-EDCF52DBAC08}"/>
              </a:ext>
            </a:extLst>
          </p:cNvPr>
          <p:cNvSpPr>
            <a:spLocks noGrp="1"/>
          </p:cNvSpPr>
          <p:nvPr>
            <p:ph type="title"/>
          </p:nvPr>
        </p:nvSpPr>
        <p:spPr/>
        <p:txBody>
          <a:bodyPr/>
          <a:lstStyle/>
          <a:p>
            <a:r>
              <a:rPr lang="fr-FR" dirty="0"/>
              <a:t>Comment lier les tables ?</a:t>
            </a:r>
          </a:p>
        </p:txBody>
      </p:sp>
      <p:pic>
        <p:nvPicPr>
          <p:cNvPr id="5" name="Image 4">
            <a:extLst>
              <a:ext uri="{FF2B5EF4-FFF2-40B4-BE49-F238E27FC236}">
                <a16:creationId xmlns:a16="http://schemas.microsoft.com/office/drawing/2014/main" id="{6FFF8138-49FC-41D9-8589-BABB1045B830}"/>
              </a:ext>
            </a:extLst>
          </p:cNvPr>
          <p:cNvPicPr>
            <a:picLocks noChangeAspect="1"/>
          </p:cNvPicPr>
          <p:nvPr/>
        </p:nvPicPr>
        <p:blipFill>
          <a:blip r:embed="rId2"/>
          <a:stretch>
            <a:fillRect/>
          </a:stretch>
        </p:blipFill>
        <p:spPr>
          <a:xfrm>
            <a:off x="7703904" y="1264555"/>
            <a:ext cx="6033871" cy="4448617"/>
          </a:xfrm>
          <a:prstGeom prst="rect">
            <a:avLst/>
          </a:prstGeom>
        </p:spPr>
      </p:pic>
      <p:sp>
        <p:nvSpPr>
          <p:cNvPr id="7" name="ZoneTexte 6">
            <a:extLst>
              <a:ext uri="{FF2B5EF4-FFF2-40B4-BE49-F238E27FC236}">
                <a16:creationId xmlns:a16="http://schemas.microsoft.com/office/drawing/2014/main" id="{080FB9E4-62DF-4D4E-9B68-048EC55853E0}"/>
              </a:ext>
            </a:extLst>
          </p:cNvPr>
          <p:cNvSpPr txBox="1"/>
          <p:nvPr/>
        </p:nvSpPr>
        <p:spPr>
          <a:xfrm>
            <a:off x="1471160" y="1905000"/>
            <a:ext cx="10825091" cy="4247317"/>
          </a:xfrm>
          <a:prstGeom prst="rect">
            <a:avLst/>
          </a:prstGeom>
          <a:noFill/>
        </p:spPr>
        <p:txBody>
          <a:bodyPr wrap="square" rtlCol="0">
            <a:spAutoFit/>
          </a:bodyPr>
          <a:lstStyle/>
          <a:p>
            <a:pPr marL="285750" indent="-285750">
              <a:buFont typeface="Arial" panose="020B0604020202020204" pitchFamily="34" charset="0"/>
              <a:buChar char="•"/>
            </a:pPr>
            <a:r>
              <a:rPr lang="fr-FR" sz="1800" dirty="0"/>
              <a:t>Commande =&gt; client . Facture =&gt; Client .</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 Facture =&gt; commande =&gt; La commande </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va référencé 1 ou plusieurs produit.</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De 1 à plusieurs. 1 client qui peut passer</a:t>
            </a:r>
          </a:p>
          <a:p>
            <a:r>
              <a:rPr lang="fr-FR" sz="1800" dirty="0"/>
              <a:t>plusieurs commande. </a:t>
            </a:r>
          </a:p>
          <a:p>
            <a:endParaRPr lang="fr-FR" sz="1800" dirty="0"/>
          </a:p>
          <a:p>
            <a:pPr marL="285750" indent="-285750">
              <a:buFont typeface="Arial" panose="020B0604020202020204" pitchFamily="34" charset="0"/>
              <a:buChar char="•"/>
            </a:pPr>
            <a:r>
              <a:rPr lang="fr-FR" sz="1800" dirty="0"/>
              <a:t>La commande ne référence qu’un seul client.</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 La commande référence plusieurs produit.</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1 prod appartient a plusieurs commende</a:t>
            </a:r>
          </a:p>
          <a:p>
            <a:pPr marL="285750" indent="-285750">
              <a:buFont typeface="Arial" panose="020B0604020202020204" pitchFamily="34" charset="0"/>
              <a:buChar char="•"/>
            </a:pPr>
            <a:endParaRPr lang="fr-FR" sz="1800" dirty="0"/>
          </a:p>
        </p:txBody>
      </p:sp>
    </p:spTree>
    <p:extLst>
      <p:ext uri="{BB962C8B-B14F-4D97-AF65-F5344CB8AC3E}">
        <p14:creationId xmlns:p14="http://schemas.microsoft.com/office/powerpoint/2010/main" val="751884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8313A-8706-42F7-98FE-EDCF52DBAC08}"/>
              </a:ext>
            </a:extLst>
          </p:cNvPr>
          <p:cNvSpPr>
            <a:spLocks noGrp="1"/>
          </p:cNvSpPr>
          <p:nvPr>
            <p:ph type="title"/>
          </p:nvPr>
        </p:nvSpPr>
        <p:spPr/>
        <p:txBody>
          <a:bodyPr/>
          <a:lstStyle/>
          <a:p>
            <a:r>
              <a:rPr lang="fr-FR" dirty="0"/>
              <a:t>Comment lier les tables ?</a:t>
            </a:r>
          </a:p>
        </p:txBody>
      </p:sp>
      <p:pic>
        <p:nvPicPr>
          <p:cNvPr id="5" name="Image 4">
            <a:extLst>
              <a:ext uri="{FF2B5EF4-FFF2-40B4-BE49-F238E27FC236}">
                <a16:creationId xmlns:a16="http://schemas.microsoft.com/office/drawing/2014/main" id="{6FFF8138-49FC-41D9-8589-BABB1045B830}"/>
              </a:ext>
            </a:extLst>
          </p:cNvPr>
          <p:cNvPicPr>
            <a:picLocks noChangeAspect="1"/>
          </p:cNvPicPr>
          <p:nvPr/>
        </p:nvPicPr>
        <p:blipFill>
          <a:blip r:embed="rId2"/>
          <a:stretch>
            <a:fillRect/>
          </a:stretch>
        </p:blipFill>
        <p:spPr>
          <a:xfrm>
            <a:off x="7048769" y="1393389"/>
            <a:ext cx="5009426" cy="3693320"/>
          </a:xfrm>
          <a:prstGeom prst="rect">
            <a:avLst/>
          </a:prstGeom>
        </p:spPr>
      </p:pic>
      <p:sp>
        <p:nvSpPr>
          <p:cNvPr id="7" name="ZoneTexte 6">
            <a:extLst>
              <a:ext uri="{FF2B5EF4-FFF2-40B4-BE49-F238E27FC236}">
                <a16:creationId xmlns:a16="http://schemas.microsoft.com/office/drawing/2014/main" id="{080FB9E4-62DF-4D4E-9B68-048EC55853E0}"/>
              </a:ext>
            </a:extLst>
          </p:cNvPr>
          <p:cNvSpPr txBox="1"/>
          <p:nvPr/>
        </p:nvSpPr>
        <p:spPr>
          <a:xfrm>
            <a:off x="1366909" y="1582340"/>
            <a:ext cx="10825091" cy="3693319"/>
          </a:xfrm>
          <a:prstGeom prst="rect">
            <a:avLst/>
          </a:prstGeom>
          <a:noFill/>
        </p:spPr>
        <p:txBody>
          <a:bodyPr wrap="square" rtlCol="0">
            <a:spAutoFit/>
          </a:bodyPr>
          <a:lstStyle/>
          <a:p>
            <a:pPr marL="285750" indent="-285750">
              <a:buFont typeface="Arial" panose="020B0604020202020204" pitchFamily="34" charset="0"/>
              <a:buChar char="•"/>
            </a:pPr>
            <a:r>
              <a:rPr lang="fr-FR" sz="1800" dirty="0"/>
              <a:t>Facture référence client . </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Je ne vais pas référencé Gilles mais une info</a:t>
            </a:r>
          </a:p>
          <a:p>
            <a:r>
              <a:rPr lang="fr-FR" sz="1800" dirty="0"/>
              <a:t> une colonne ou groupe de colonne</a:t>
            </a:r>
          </a:p>
          <a:p>
            <a:r>
              <a:rPr lang="fr-FR" sz="1800" dirty="0"/>
              <a:t> en général la clé primaire unique identifiant.</a:t>
            </a:r>
          </a:p>
          <a:p>
            <a:r>
              <a:rPr lang="fr-FR" sz="1800" dirty="0"/>
              <a:t> En déplaçant la clé primaire de client.</a:t>
            </a:r>
          </a:p>
          <a:p>
            <a:r>
              <a:rPr lang="fr-FR" sz="1800" dirty="0"/>
              <a:t> C’est une clé étrangère qui référence</a:t>
            </a:r>
          </a:p>
          <a:p>
            <a:endParaRPr lang="fr-FR" sz="1800" dirty="0"/>
          </a:p>
          <a:p>
            <a:pPr marL="285750" indent="-285750">
              <a:buFont typeface="Arial" panose="020B0604020202020204" pitchFamily="34" charset="0"/>
              <a:buChar char="•"/>
            </a:pPr>
            <a:r>
              <a:rPr lang="fr-FR" sz="1800" dirty="0"/>
              <a:t>Table fille qui référence la clé primaire</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Modélisation : Clé primaire et table fille reçoit</a:t>
            </a:r>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 la clé primaire qui s’appelle une clé étrangère.</a:t>
            </a:r>
          </a:p>
        </p:txBody>
      </p:sp>
    </p:spTree>
    <p:extLst>
      <p:ext uri="{BB962C8B-B14F-4D97-AF65-F5344CB8AC3E}">
        <p14:creationId xmlns:p14="http://schemas.microsoft.com/office/powerpoint/2010/main" val="265915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AE938D-9B68-489C-8315-E672AECA519B}"/>
              </a:ext>
            </a:extLst>
          </p:cNvPr>
          <p:cNvSpPr>
            <a:spLocks noGrp="1"/>
          </p:cNvSpPr>
          <p:nvPr>
            <p:ph type="title"/>
          </p:nvPr>
        </p:nvSpPr>
        <p:spPr>
          <a:xfrm>
            <a:off x="1414733" y="46602"/>
            <a:ext cx="9905998" cy="1478570"/>
          </a:xfrm>
        </p:spPr>
        <p:txBody>
          <a:bodyPr/>
          <a:lstStyle/>
          <a:p>
            <a:r>
              <a:rPr lang="fr-FR" dirty="0"/>
              <a:t>SQL</a:t>
            </a:r>
          </a:p>
        </p:txBody>
      </p:sp>
      <p:sp>
        <p:nvSpPr>
          <p:cNvPr id="3" name="Espace réservé du contenu 2">
            <a:extLst>
              <a:ext uri="{FF2B5EF4-FFF2-40B4-BE49-F238E27FC236}">
                <a16:creationId xmlns:a16="http://schemas.microsoft.com/office/drawing/2014/main" id="{CCC51880-2B5E-4608-94E3-CA04B1E439E9}"/>
              </a:ext>
            </a:extLst>
          </p:cNvPr>
          <p:cNvSpPr>
            <a:spLocks noGrp="1"/>
          </p:cNvSpPr>
          <p:nvPr>
            <p:ph idx="1"/>
          </p:nvPr>
        </p:nvSpPr>
        <p:spPr>
          <a:xfrm>
            <a:off x="1414733" y="1314157"/>
            <a:ext cx="10289588" cy="5332828"/>
          </a:xfrm>
        </p:spPr>
        <p:txBody>
          <a:bodyPr>
            <a:normAutofit fontScale="92500" lnSpcReduction="10000"/>
          </a:bodyPr>
          <a:lstStyle/>
          <a:p>
            <a:r>
              <a:rPr lang="fr-FR" dirty="0"/>
              <a:t>Le SQL (</a:t>
            </a:r>
            <a:r>
              <a:rPr lang="fr-FR" dirty="0" err="1"/>
              <a:t>Structured</a:t>
            </a:r>
            <a:r>
              <a:rPr lang="fr-FR" dirty="0"/>
              <a:t> </a:t>
            </a:r>
            <a:r>
              <a:rPr lang="fr-FR" dirty="0" err="1"/>
              <a:t>Query</a:t>
            </a:r>
            <a:r>
              <a:rPr lang="fr-FR" dirty="0"/>
              <a:t> </a:t>
            </a:r>
            <a:r>
              <a:rPr lang="fr-FR" dirty="0" err="1"/>
              <a:t>Language</a:t>
            </a:r>
            <a:r>
              <a:rPr lang="fr-FR" dirty="0"/>
              <a:t>) est un langage permettant de communiquer avec une base de données. Ce langage informatique est notamment très utilisé par les développeurs web pour communiquer avec les données d’un site web.</a:t>
            </a:r>
          </a:p>
          <a:p>
            <a:r>
              <a:rPr lang="fr-FR" dirty="0"/>
              <a:t>Ensembliste – Impératif – SELECT FREQUENT POUR GENERER UN JEU DE DONNEE</a:t>
            </a:r>
          </a:p>
          <a:p>
            <a:r>
              <a:rPr lang="fr-FR" dirty="0"/>
              <a:t>Il est possible à l’aide du SQL de </a:t>
            </a:r>
          </a:p>
          <a:p>
            <a:pPr lvl="1"/>
            <a:r>
              <a:rPr lang="fr-FR" dirty="0"/>
              <a:t>Afficher les donnée de différente façons de différente tables avec des filtres</a:t>
            </a:r>
          </a:p>
          <a:p>
            <a:pPr lvl="1"/>
            <a:r>
              <a:rPr lang="fr-FR" dirty="0"/>
              <a:t>Mettre à jours les données</a:t>
            </a:r>
          </a:p>
          <a:p>
            <a:pPr lvl="1"/>
            <a:r>
              <a:rPr lang="fr-FR" dirty="0"/>
              <a:t>Supprimer des données</a:t>
            </a:r>
          </a:p>
          <a:p>
            <a:pPr lvl="1"/>
            <a:r>
              <a:rPr lang="fr-FR" dirty="0"/>
              <a:t>Créer des tables</a:t>
            </a:r>
          </a:p>
          <a:p>
            <a:pPr lvl="1"/>
            <a:r>
              <a:rPr lang="fr-FR" dirty="0"/>
              <a:t>Créer les relation à l’aide des clé primaire et clé étrangère (table fille)</a:t>
            </a:r>
          </a:p>
          <a:p>
            <a:endParaRPr lang="fr-FR" dirty="0">
              <a:solidFill>
                <a:schemeClr val="tx1"/>
              </a:solidFill>
            </a:endParaRPr>
          </a:p>
          <a:p>
            <a:r>
              <a:rPr lang="fr-FR" dirty="0">
                <a:solidFill>
                  <a:schemeClr val="tx1"/>
                </a:solidFill>
                <a:hlinkClick r:id="rId2"/>
              </a:rPr>
              <a:t>https://www.w3schools.com/sql/sql_ref_mysql.asp</a:t>
            </a:r>
            <a:endParaRPr lang="fr-FR" dirty="0">
              <a:solidFill>
                <a:schemeClr val="tx1"/>
              </a:solidFill>
            </a:endParaRPr>
          </a:p>
          <a:p>
            <a:pPr lvl="1"/>
            <a:endParaRPr lang="fr-FR" dirty="0"/>
          </a:p>
          <a:p>
            <a:endParaRPr lang="fr-FR" dirty="0"/>
          </a:p>
          <a:p>
            <a:pPr lvl="1"/>
            <a:endParaRPr lang="fr-FR" dirty="0"/>
          </a:p>
        </p:txBody>
      </p:sp>
    </p:spTree>
    <p:extLst>
      <p:ext uri="{BB962C8B-B14F-4D97-AF65-F5344CB8AC3E}">
        <p14:creationId xmlns:p14="http://schemas.microsoft.com/office/powerpoint/2010/main" val="3101523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Employees schema">
            <a:extLst>
              <a:ext uri="{FF2B5EF4-FFF2-40B4-BE49-F238E27FC236}">
                <a16:creationId xmlns:a16="http://schemas.microsoft.com/office/drawing/2014/main" id="{9205E2A0-12C4-49CF-B067-838CB7D3A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136089CA-33CA-4B90-9539-6D526F42EE87}"/>
              </a:ext>
            </a:extLst>
          </p:cNvPr>
          <p:cNvSpPr txBox="1"/>
          <p:nvPr/>
        </p:nvSpPr>
        <p:spPr>
          <a:xfrm flipH="1">
            <a:off x="420473" y="239843"/>
            <a:ext cx="2381939" cy="584775"/>
          </a:xfrm>
          <a:prstGeom prst="rect">
            <a:avLst/>
          </a:prstGeom>
          <a:noFill/>
        </p:spPr>
        <p:txBody>
          <a:bodyPr wrap="square" rtlCol="0">
            <a:spAutoFit/>
          </a:bodyPr>
          <a:lstStyle/>
          <a:p>
            <a:r>
              <a:rPr lang="fr-FR" b="1" dirty="0"/>
              <a:t>Diagramme</a:t>
            </a:r>
          </a:p>
          <a:p>
            <a:r>
              <a:rPr lang="fr-FR" sz="1400" dirty="0"/>
              <a:t>CAS D’UTILISATION</a:t>
            </a:r>
          </a:p>
        </p:txBody>
      </p:sp>
    </p:spTree>
    <p:extLst>
      <p:ext uri="{BB962C8B-B14F-4D97-AF65-F5344CB8AC3E}">
        <p14:creationId xmlns:p14="http://schemas.microsoft.com/office/powerpoint/2010/main" val="2553220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93CAD-E2B2-458A-8A32-4329F45A14D4}"/>
              </a:ext>
            </a:extLst>
          </p:cNvPr>
          <p:cNvSpPr>
            <a:spLocks noGrp="1"/>
          </p:cNvSpPr>
          <p:nvPr>
            <p:ph type="title"/>
          </p:nvPr>
        </p:nvSpPr>
        <p:spPr/>
        <p:txBody>
          <a:bodyPr/>
          <a:lstStyle/>
          <a:p>
            <a:r>
              <a:rPr lang="fr-FR" dirty="0"/>
              <a:t>Modèle de données : Commande</a:t>
            </a:r>
          </a:p>
        </p:txBody>
      </p:sp>
      <p:sp>
        <p:nvSpPr>
          <p:cNvPr id="3" name="Espace réservé du contenu 2">
            <a:extLst>
              <a:ext uri="{FF2B5EF4-FFF2-40B4-BE49-F238E27FC236}">
                <a16:creationId xmlns:a16="http://schemas.microsoft.com/office/drawing/2014/main" id="{197C1276-00A1-4631-9493-0487833E71DB}"/>
              </a:ext>
            </a:extLst>
          </p:cNvPr>
          <p:cNvSpPr>
            <a:spLocks noGrp="1"/>
          </p:cNvSpPr>
          <p:nvPr>
            <p:ph idx="1"/>
          </p:nvPr>
        </p:nvSpPr>
        <p:spPr>
          <a:xfrm>
            <a:off x="1141412" y="2249486"/>
            <a:ext cx="9905999" cy="3989995"/>
          </a:xfrm>
        </p:spPr>
        <p:txBody>
          <a:bodyPr>
            <a:normAutofit fontScale="85000" lnSpcReduction="10000"/>
          </a:bodyPr>
          <a:lstStyle/>
          <a:p>
            <a:r>
              <a:rPr lang="fr-FR" dirty="0"/>
              <a:t>Pour un site de commande en ligne : Le client passe une commande contenant plusieurs produits avec</a:t>
            </a:r>
          </a:p>
          <a:p>
            <a:endParaRPr lang="fr-FR" dirty="0"/>
          </a:p>
          <a:p>
            <a:r>
              <a:rPr lang="fr-FR" dirty="0"/>
              <a:t> Créez la structure des table en utilisant l’outil de diagramme.</a:t>
            </a:r>
          </a:p>
          <a:p>
            <a:endParaRPr lang="fr-FR" dirty="0"/>
          </a:p>
          <a:p>
            <a:r>
              <a:rPr lang="fr-FR" dirty="0"/>
              <a:t>Quelle table allons nous créer ?</a:t>
            </a:r>
            <a:r>
              <a:rPr lang="fr-FR" sz="900" dirty="0"/>
              <a:t> Client , Produit , Commande , Facture</a:t>
            </a:r>
          </a:p>
          <a:p>
            <a:r>
              <a:rPr lang="fr-FR" dirty="0"/>
              <a:t>Quelle relation entre les tables ?</a:t>
            </a:r>
          </a:p>
          <a:p>
            <a:r>
              <a:rPr lang="fr-FR" dirty="0"/>
              <a:t>Comment les tables vont se remplir ?</a:t>
            </a:r>
          </a:p>
          <a:p>
            <a:r>
              <a:rPr lang="fr-FR" dirty="0"/>
              <a:t>Possibilité d’évolutions ? </a:t>
            </a:r>
          </a:p>
        </p:txBody>
      </p:sp>
    </p:spTree>
    <p:extLst>
      <p:ext uri="{BB962C8B-B14F-4D97-AF65-F5344CB8AC3E}">
        <p14:creationId xmlns:p14="http://schemas.microsoft.com/office/powerpoint/2010/main" val="1638897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81228FA4-9837-4A64-AFD6-F8D1D21087EE}"/>
              </a:ext>
            </a:extLst>
          </p:cNvPr>
          <p:cNvSpPr>
            <a:spLocks noGrp="1" noChangeArrowheads="1"/>
          </p:cNvSpPr>
          <p:nvPr>
            <p:ph type="title"/>
          </p:nvPr>
        </p:nvSpPr>
        <p:spPr/>
        <p:txBody>
          <a:bodyPr/>
          <a:lstStyle/>
          <a:p>
            <a:pPr eaLnBrk="1" hangingPunct="1"/>
            <a:r>
              <a:rPr lang="fr-CA" altLang="fr-FR" dirty="0"/>
              <a:t>Modèle de donnée</a:t>
            </a:r>
            <a:endParaRPr lang="en-US" altLang="fr-FR" dirty="0"/>
          </a:p>
        </p:txBody>
      </p:sp>
      <p:pic>
        <p:nvPicPr>
          <p:cNvPr id="5" name="Image 4">
            <a:extLst>
              <a:ext uri="{FF2B5EF4-FFF2-40B4-BE49-F238E27FC236}">
                <a16:creationId xmlns:a16="http://schemas.microsoft.com/office/drawing/2014/main" id="{0FE25EB5-EB8B-4B2D-8C57-7EF02439B384}"/>
              </a:ext>
            </a:extLst>
          </p:cNvPr>
          <p:cNvPicPr>
            <a:picLocks noChangeAspect="1"/>
          </p:cNvPicPr>
          <p:nvPr/>
        </p:nvPicPr>
        <p:blipFill>
          <a:blip r:embed="rId2"/>
          <a:stretch>
            <a:fillRect/>
          </a:stretch>
        </p:blipFill>
        <p:spPr>
          <a:xfrm>
            <a:off x="1703631" y="1702706"/>
            <a:ext cx="9800981" cy="503192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INSERT INTO</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lnSpcReduction="10000"/>
          </a:bodyPr>
          <a:lstStyle/>
          <a:p>
            <a:r>
              <a:rPr lang="fr-FR" dirty="0"/>
              <a:t>L’insertion de données dans une table s’effectue à l’aide de la commande INSERT INTO. Cette commande permet au choix d’inclure une seule ligne à la base existante ou plusieurs lignes d’un coup.</a:t>
            </a:r>
          </a:p>
          <a:p>
            <a:endParaRPr lang="fr-FR" dirty="0">
              <a:highlight>
                <a:srgbClr val="000000"/>
              </a:highlight>
            </a:endParaRPr>
          </a:p>
          <a:p>
            <a:pPr marL="0" indent="0" algn="ctr">
              <a:buNone/>
            </a:pPr>
            <a:r>
              <a:rPr lang="fr-FR" dirty="0">
                <a:highlight>
                  <a:srgbClr val="000000"/>
                </a:highlight>
              </a:rPr>
              <a:t>INSERT INTO table VALUES ('valeur 1', 'valeur 2', ...)</a:t>
            </a:r>
          </a:p>
          <a:p>
            <a:pPr marL="0" indent="0" algn="ctr">
              <a:buNone/>
            </a:pPr>
            <a:endParaRPr lang="fr-FR" dirty="0"/>
          </a:p>
          <a:p>
            <a:pPr marL="0" indent="0">
              <a:buNone/>
            </a:pPr>
            <a:r>
              <a:rPr lang="fr-FR" dirty="0"/>
              <a:t>Vérifiez le nombre de ligne en comptant le nombre de ligne ou avec un affichage par ordre décroissant puis : (INSERT INTO … SELECT)</a:t>
            </a:r>
          </a:p>
          <a:p>
            <a:pPr marL="0" indent="0">
              <a:buNone/>
            </a:pPr>
            <a:r>
              <a:rPr lang="fr-FR" dirty="0"/>
              <a:t>Insérer 1 nouvelle ligne dans la table employee2</a:t>
            </a:r>
          </a:p>
          <a:p>
            <a:pPr marL="0" indent="0">
              <a:buNone/>
            </a:pPr>
            <a:r>
              <a:rPr lang="fr-FR" dirty="0"/>
              <a:t>Insérer 1 nouvelle ligne dans la table departement2</a:t>
            </a:r>
          </a:p>
          <a:p>
            <a:pPr marL="0" indent="0" algn="ctr">
              <a:buNone/>
            </a:pPr>
            <a:endParaRPr lang="fr-FR" dirty="0">
              <a:highlight>
                <a:srgbClr val="000000"/>
              </a:highlight>
            </a:endParaRPr>
          </a:p>
          <a:p>
            <a:pPr marL="0" indent="0" algn="ctr">
              <a:buNone/>
            </a:pPr>
            <a:endParaRPr lang="fr-FR" dirty="0">
              <a:highlight>
                <a:srgbClr val="000000"/>
              </a:highlight>
            </a:endParaRPr>
          </a:p>
          <a:p>
            <a:pPr marL="0" indent="0" algn="ctr">
              <a:buNone/>
            </a:pPr>
            <a:endParaRPr lang="fr-FR" dirty="0">
              <a:highlight>
                <a:srgbClr val="000000"/>
              </a:highlight>
            </a:endParaRPr>
          </a:p>
          <a:p>
            <a:pPr marL="0" indent="0" algn="ctr">
              <a:buNone/>
            </a:pPr>
            <a:endParaRPr lang="fr-FR" dirty="0">
              <a:highlight>
                <a:srgbClr val="000000"/>
              </a:highlight>
            </a:endParaRPr>
          </a:p>
        </p:txBody>
      </p:sp>
    </p:spTree>
    <p:extLst>
      <p:ext uri="{BB962C8B-B14F-4D97-AF65-F5344CB8AC3E}">
        <p14:creationId xmlns:p14="http://schemas.microsoft.com/office/powerpoint/2010/main" val="3829502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UPDATE</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lnSpcReduction="10000"/>
          </a:bodyPr>
          <a:lstStyle/>
          <a:p>
            <a:pPr marL="0" indent="0">
              <a:buNone/>
            </a:pPr>
            <a:r>
              <a:rPr lang="fr-FR" dirty="0"/>
              <a:t>La commande UPDATE permet d’effectuer des modifications sur des lignes existantes. Très souvent cette commande est utilisée avec WHERE pour spécifier sur quelles lignes doivent porter la ou les modifications.</a:t>
            </a:r>
            <a:endParaRPr lang="fr-FR" dirty="0">
              <a:highlight>
                <a:srgbClr val="000000"/>
              </a:highlight>
            </a:endParaRPr>
          </a:p>
          <a:p>
            <a:pPr marL="0" indent="0" algn="ctr">
              <a:buNone/>
            </a:pPr>
            <a:endParaRPr lang="fr-FR" dirty="0">
              <a:highlight>
                <a:srgbClr val="000000"/>
              </a:highlight>
            </a:endParaRPr>
          </a:p>
          <a:p>
            <a:pPr marL="0" indent="0" algn="ctr">
              <a:buNone/>
            </a:pPr>
            <a:r>
              <a:rPr lang="fr-FR" dirty="0">
                <a:highlight>
                  <a:srgbClr val="000000"/>
                </a:highlight>
              </a:rPr>
              <a:t>UPDATE table</a:t>
            </a:r>
          </a:p>
          <a:p>
            <a:pPr marL="0" indent="0" algn="ctr">
              <a:buNone/>
            </a:pPr>
            <a:r>
              <a:rPr lang="fr-FR" dirty="0">
                <a:highlight>
                  <a:srgbClr val="000000"/>
                </a:highlight>
              </a:rPr>
              <a:t>SET nom_colonne_1 = 'nouvelle valeur'</a:t>
            </a:r>
          </a:p>
          <a:p>
            <a:pPr marL="0" indent="0" algn="ctr">
              <a:buNone/>
            </a:pPr>
            <a:r>
              <a:rPr lang="fr-FR" dirty="0">
                <a:highlight>
                  <a:srgbClr val="000000"/>
                </a:highlight>
              </a:rPr>
              <a:t>WHERE condition</a:t>
            </a:r>
          </a:p>
          <a:p>
            <a:pPr marL="0" indent="0">
              <a:buNone/>
            </a:pPr>
            <a:endParaRPr lang="fr-FR" dirty="0"/>
          </a:p>
          <a:p>
            <a:pPr marL="0" indent="0">
              <a:buNone/>
            </a:pPr>
            <a:r>
              <a:rPr lang="fr-FR" dirty="0"/>
              <a:t>Modifier la nouvelle ligne dans la table employee2</a:t>
            </a:r>
          </a:p>
          <a:p>
            <a:pPr marL="0" indent="0">
              <a:buNone/>
            </a:pPr>
            <a:r>
              <a:rPr lang="fr-FR" dirty="0"/>
              <a:t>Modifier la nouvelle ligne dans la table departement2</a:t>
            </a:r>
          </a:p>
          <a:p>
            <a:pPr marL="0" indent="0" algn="ctr">
              <a:buNone/>
            </a:pPr>
            <a:endParaRPr lang="fr-FR" dirty="0"/>
          </a:p>
        </p:txBody>
      </p:sp>
    </p:spTree>
    <p:extLst>
      <p:ext uri="{BB962C8B-B14F-4D97-AF65-F5344CB8AC3E}">
        <p14:creationId xmlns:p14="http://schemas.microsoft.com/office/powerpoint/2010/main" val="1253605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DELETE</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lnSpcReduction="10000"/>
          </a:bodyPr>
          <a:lstStyle/>
          <a:p>
            <a:r>
              <a:rPr lang="fr-FR" dirty="0"/>
              <a:t>La commande DELETE en SQL permet de supprimer des lignes dans une table. En utilisant cette commande associé à WHERE il est possible de sélectionner les lignes concernées qui seront supprimées.</a:t>
            </a:r>
          </a:p>
          <a:p>
            <a:endParaRPr lang="fr-FR" dirty="0">
              <a:highlight>
                <a:srgbClr val="000000"/>
              </a:highlight>
            </a:endParaRPr>
          </a:p>
          <a:p>
            <a:pPr marL="0" indent="0" algn="ctr">
              <a:buNone/>
            </a:pPr>
            <a:r>
              <a:rPr lang="en-US" dirty="0">
                <a:highlight>
                  <a:srgbClr val="000000"/>
                </a:highlight>
              </a:rPr>
              <a:t>DELETE FROM `table`</a:t>
            </a:r>
          </a:p>
          <a:p>
            <a:pPr marL="0" indent="0" algn="ctr">
              <a:buNone/>
            </a:pPr>
            <a:r>
              <a:rPr lang="en-US" dirty="0">
                <a:highlight>
                  <a:srgbClr val="000000"/>
                </a:highlight>
              </a:rPr>
              <a:t>WHERE condition</a:t>
            </a:r>
          </a:p>
          <a:p>
            <a:pPr marL="0" indent="0" algn="ctr">
              <a:buNone/>
            </a:pPr>
            <a:endParaRPr lang="en-US" dirty="0">
              <a:highlight>
                <a:srgbClr val="000000"/>
              </a:highlight>
            </a:endParaRPr>
          </a:p>
          <a:p>
            <a:pPr marL="0" indent="0">
              <a:buNone/>
            </a:pPr>
            <a:r>
              <a:rPr lang="fr-FR" dirty="0"/>
              <a:t>Supprimer la nouvelle ligne dans la table employee2 puis réinsérez la.  </a:t>
            </a:r>
          </a:p>
          <a:p>
            <a:pPr marL="0" indent="0">
              <a:buNone/>
            </a:pPr>
            <a:r>
              <a:rPr lang="fr-FR" dirty="0"/>
              <a:t>Modifier la nouvelle ligne dans la table departement2 puis réinsérez la</a:t>
            </a:r>
          </a:p>
          <a:p>
            <a:pPr marL="0" indent="0">
              <a:buNone/>
            </a:pPr>
            <a:r>
              <a:rPr lang="fr-FR" dirty="0"/>
              <a:t>Suppression multiple ? </a:t>
            </a:r>
          </a:p>
          <a:p>
            <a:pPr marL="0" indent="0">
              <a:buNone/>
            </a:pPr>
            <a:endParaRPr lang="fr-FR" dirty="0"/>
          </a:p>
        </p:txBody>
      </p:sp>
    </p:spTree>
    <p:extLst>
      <p:ext uri="{BB962C8B-B14F-4D97-AF65-F5344CB8AC3E}">
        <p14:creationId xmlns:p14="http://schemas.microsoft.com/office/powerpoint/2010/main" val="1238122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SELECT … FROM … JOIN</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lnSpcReduction="10000"/>
          </a:bodyPr>
          <a:lstStyle/>
          <a:p>
            <a:pPr marL="0" indent="0">
              <a:buNone/>
            </a:pPr>
            <a:r>
              <a:rPr lang="fr-FR" dirty="0"/>
              <a:t>Dans le langage SQL, la commande LEFT JOIN (aussi appelée LEFT OUTER JOIN) est un type de jointure entre 2 tables. Cela permet de lister tous les résultats de la table de gauche (</a:t>
            </a:r>
            <a:r>
              <a:rPr lang="fr-FR" dirty="0" err="1"/>
              <a:t>left</a:t>
            </a:r>
            <a:r>
              <a:rPr lang="fr-FR" dirty="0"/>
              <a:t> = gauche) même s’il n’y a pas de correspondance dans la deuxième tables.</a:t>
            </a:r>
          </a:p>
          <a:p>
            <a:endParaRPr lang="fr-FR" dirty="0"/>
          </a:p>
          <a:p>
            <a:endParaRPr lang="fr-FR" dirty="0"/>
          </a:p>
          <a:p>
            <a:endParaRPr lang="fr-FR" dirty="0"/>
          </a:p>
          <a:p>
            <a:pPr marL="0" indent="0" algn="ctr">
              <a:buNone/>
            </a:pPr>
            <a:endParaRPr lang="fr-FR" dirty="0">
              <a:highlight>
                <a:srgbClr val="000000"/>
              </a:highlight>
            </a:endParaRPr>
          </a:p>
          <a:p>
            <a:pPr marL="0" indent="0" algn="ctr">
              <a:buNone/>
            </a:pPr>
            <a:r>
              <a:rPr lang="en-US" dirty="0">
                <a:highlight>
                  <a:srgbClr val="000000"/>
                </a:highlight>
              </a:rPr>
              <a:t>SELECT *FROM table1 LEFT JOIN table2 ON table1.id = table2.fk_id</a:t>
            </a:r>
          </a:p>
          <a:p>
            <a:pPr marL="0" indent="0" algn="ctr">
              <a:buNone/>
            </a:pPr>
            <a:r>
              <a:rPr lang="en-US" dirty="0">
                <a:highlight>
                  <a:srgbClr val="000000"/>
                </a:highlight>
              </a:rPr>
              <a:t>SELECT *FROM table1 RIGHT JOIN table2 ON table1.id = table2.fk_id</a:t>
            </a:r>
            <a:endParaRPr lang="fr-FR" dirty="0"/>
          </a:p>
          <a:p>
            <a:pPr marL="0" indent="0" algn="ctr">
              <a:buNone/>
            </a:pPr>
            <a:endParaRPr lang="fr-FR" dirty="0"/>
          </a:p>
          <a:p>
            <a:endParaRPr lang="fr-FR" dirty="0"/>
          </a:p>
        </p:txBody>
      </p:sp>
      <p:pic>
        <p:nvPicPr>
          <p:cNvPr id="25602" name="Picture 2" descr="Jointure gauche (LEFT JOINT)">
            <a:extLst>
              <a:ext uri="{FF2B5EF4-FFF2-40B4-BE49-F238E27FC236}">
                <a16:creationId xmlns:a16="http://schemas.microsoft.com/office/drawing/2014/main" id="{219AA4B4-68CC-4375-859E-888C61FB1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456" y="3429000"/>
            <a:ext cx="285750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25605" name="Picture 5" descr="Jointure droite (RIGHT JOINT)">
            <a:extLst>
              <a:ext uri="{FF2B5EF4-FFF2-40B4-BE49-F238E27FC236}">
                <a16:creationId xmlns:a16="http://schemas.microsoft.com/office/drawing/2014/main" id="{70A1AF1C-485F-49A1-B99C-F0DE04800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304" y="3428999"/>
            <a:ext cx="285750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588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268022" y="0"/>
            <a:ext cx="9905998" cy="1478570"/>
          </a:xfrm>
        </p:spPr>
        <p:txBody>
          <a:bodyPr/>
          <a:lstStyle/>
          <a:p>
            <a:r>
              <a:rPr lang="fr-FR" dirty="0"/>
              <a:t>La commande SELECT … FROM … JOIN</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2220349" y="914399"/>
            <a:ext cx="9042766" cy="5802923"/>
          </a:xfrm>
        </p:spPr>
        <p:txBody>
          <a:bodyPr>
            <a:normAutofit/>
          </a:bodyPr>
          <a:lstStyle/>
          <a:p>
            <a:pPr marL="0" indent="0" algn="ctr">
              <a:buNone/>
            </a:pPr>
            <a:r>
              <a:rPr lang="en-US" dirty="0">
                <a:highlight>
                  <a:srgbClr val="000000"/>
                </a:highlight>
              </a:rPr>
              <a:t>SELECT * FROM table1 , table 2 where table1.id = table2.fk_id</a:t>
            </a:r>
            <a:endParaRPr lang="fr-FR" dirty="0"/>
          </a:p>
          <a:p>
            <a:pPr marL="0" indent="0" algn="ctr">
              <a:buNone/>
            </a:pPr>
            <a:r>
              <a:rPr lang="en-US" dirty="0">
                <a:highlight>
                  <a:srgbClr val="000000"/>
                </a:highlight>
              </a:rPr>
              <a:t>OU</a:t>
            </a:r>
          </a:p>
          <a:p>
            <a:pPr marL="0" indent="0" algn="ctr">
              <a:buNone/>
            </a:pPr>
            <a:r>
              <a:rPr lang="en-US" dirty="0">
                <a:highlight>
                  <a:srgbClr val="000000"/>
                </a:highlight>
              </a:rPr>
              <a:t>SELECT * FROM table1 INNER JOIN table2 ON table1.id = table2.fk_id</a:t>
            </a:r>
            <a:endParaRPr lang="fr-FR" dirty="0"/>
          </a:p>
          <a:p>
            <a:pPr marL="457200" indent="-457200">
              <a:buFont typeface="+mj-lt"/>
              <a:buAutoNum type="arabicPeriod"/>
            </a:pPr>
            <a:endParaRPr lang="fr-FR" dirty="0"/>
          </a:p>
          <a:p>
            <a:pPr marL="457200" indent="-457200">
              <a:buFont typeface="+mj-lt"/>
              <a:buAutoNum type="arabicPeriod"/>
            </a:pPr>
            <a:r>
              <a:rPr lang="fr-FR" dirty="0"/>
              <a:t>Jointure interne puis externe entre les tables « Employee2 » et « salaire ». Affichez uniquement </a:t>
            </a:r>
            <a:r>
              <a:rPr lang="fr-FR" dirty="0" err="1"/>
              <a:t>LePrenom</a:t>
            </a:r>
            <a:r>
              <a:rPr lang="fr-FR" dirty="0"/>
              <a:t> et le Salaire max.</a:t>
            </a:r>
          </a:p>
          <a:p>
            <a:pPr lvl="1"/>
            <a:r>
              <a:rPr lang="fr-FR" dirty="0"/>
              <a:t>Filtre sur le nom que vous avez insérez.</a:t>
            </a:r>
          </a:p>
          <a:p>
            <a:pPr marL="457200" indent="-457200">
              <a:buFont typeface="+mj-lt"/>
              <a:buAutoNum type="arabicPeriod"/>
            </a:pPr>
            <a:r>
              <a:rPr lang="fr-FR" dirty="0"/>
              <a:t>Jointure interne puis externe entre les tables « Employee2 » et « </a:t>
            </a:r>
            <a:r>
              <a:rPr lang="fr-FR" dirty="0" err="1"/>
              <a:t>departement</a:t>
            </a:r>
            <a:r>
              <a:rPr lang="fr-FR" dirty="0"/>
              <a:t> ». Affichez uniquement </a:t>
            </a:r>
            <a:r>
              <a:rPr lang="fr-FR" dirty="0" err="1"/>
              <a:t>LePrenom</a:t>
            </a:r>
            <a:r>
              <a:rPr lang="fr-FR" dirty="0"/>
              <a:t> et le Salaire max.</a:t>
            </a:r>
          </a:p>
          <a:p>
            <a:pPr lvl="1"/>
            <a:r>
              <a:rPr lang="fr-FR" dirty="0"/>
              <a:t>Filtre sur le </a:t>
            </a:r>
            <a:r>
              <a:rPr lang="fr-FR" dirty="0" err="1"/>
              <a:t>departement</a:t>
            </a:r>
            <a:r>
              <a:rPr lang="fr-FR" dirty="0"/>
              <a:t> que vous avez insérez.</a:t>
            </a:r>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endParaRPr lang="fr-FR" dirty="0"/>
          </a:p>
          <a:p>
            <a:endParaRPr lang="fr-FR" dirty="0"/>
          </a:p>
          <a:p>
            <a:endParaRPr lang="fr-FR" dirty="0"/>
          </a:p>
          <a:p>
            <a:endParaRPr lang="fr-FR" dirty="0">
              <a:solidFill>
                <a:schemeClr val="tx1"/>
              </a:solidFill>
            </a:endParaRPr>
          </a:p>
          <a:p>
            <a:pPr marL="0" indent="0">
              <a:buNone/>
            </a:pPr>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662459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SELECT … </a:t>
            </a:r>
            <a:r>
              <a:rPr lang="fr-FR" dirty="0" err="1"/>
              <a:t>SELECt</a:t>
            </a:r>
            <a:r>
              <a:rPr lang="fr-FR" dirty="0"/>
              <a:t> IMBRIQUE … INTERSECT / MINUS / EXCEPT</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a:bodyPr>
          <a:lstStyle/>
          <a:p>
            <a:r>
              <a:rPr lang="fr-FR" dirty="0"/>
              <a:t>Dans le langage SQL une sous-requête (aussi appelé “requête imbriquée” ou “requête en cascade”) consiste à exécuter une requête à l’intérieur d’une autre requête. Une requête imbriquée est souvent utilisée au sein d’une clause WHERE ou de HAVING pou remplacer une ou plusieurs constante. </a:t>
            </a:r>
          </a:p>
          <a:p>
            <a:r>
              <a:rPr lang="fr-FR" dirty="0"/>
              <a:t>Il est possible d’utiliser n’importe quel opérateur d’égalité tel que in, =, &gt;, &lt;, &gt;=, &lt;= ou &lt;&gt;.</a:t>
            </a:r>
          </a:p>
          <a:p>
            <a:pPr algn="ctr"/>
            <a:endParaRPr lang="fr-FR" dirty="0">
              <a:highlight>
                <a:srgbClr val="000000"/>
              </a:highlight>
            </a:endParaRPr>
          </a:p>
          <a:p>
            <a:pPr marL="0" indent="0" algn="ctr">
              <a:buNone/>
            </a:pPr>
            <a:r>
              <a:rPr lang="en-US" dirty="0">
                <a:highlight>
                  <a:srgbClr val="000000"/>
                </a:highlight>
              </a:rPr>
              <a:t>SELECT *FROM `table`</a:t>
            </a:r>
          </a:p>
          <a:p>
            <a:pPr marL="0" indent="0" algn="ctr">
              <a:buNone/>
            </a:pPr>
            <a:r>
              <a:rPr lang="en-US" dirty="0">
                <a:highlight>
                  <a:srgbClr val="000000"/>
                </a:highlight>
              </a:rPr>
              <a:t>WHERE `</a:t>
            </a:r>
            <a:r>
              <a:rPr lang="en-US" dirty="0" err="1">
                <a:highlight>
                  <a:srgbClr val="000000"/>
                </a:highlight>
              </a:rPr>
              <a:t>nom_colonne</a:t>
            </a:r>
            <a:r>
              <a:rPr lang="en-US" dirty="0">
                <a:highlight>
                  <a:srgbClr val="000000"/>
                </a:highlight>
              </a:rPr>
              <a:t>` = (    SELECT `</a:t>
            </a:r>
            <a:r>
              <a:rPr lang="en-US" dirty="0" err="1">
                <a:highlight>
                  <a:srgbClr val="000000"/>
                </a:highlight>
              </a:rPr>
              <a:t>valeur</a:t>
            </a:r>
            <a:r>
              <a:rPr lang="en-US" dirty="0">
                <a:highlight>
                  <a:srgbClr val="000000"/>
                </a:highlight>
              </a:rPr>
              <a:t>`    FROM `table2`    LIMIT 1  )</a:t>
            </a:r>
            <a:endParaRPr lang="fr-FR" dirty="0"/>
          </a:p>
        </p:txBody>
      </p:sp>
    </p:spTree>
    <p:extLst>
      <p:ext uri="{BB962C8B-B14F-4D97-AF65-F5344CB8AC3E}">
        <p14:creationId xmlns:p14="http://schemas.microsoft.com/office/powerpoint/2010/main" val="1795514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ALTER TABLE</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195754" y="1505243"/>
            <a:ext cx="10803988" cy="5050302"/>
          </a:xfrm>
        </p:spPr>
        <p:txBody>
          <a:bodyPr>
            <a:normAutofit fontScale="92500"/>
          </a:bodyPr>
          <a:lstStyle/>
          <a:p>
            <a:r>
              <a:rPr lang="fr-FR" dirty="0"/>
              <a:t>La commande ALTER TABLE en SQL permet de modifier une table existante. Idéal pour ajouter une colonne, supprimer une colonne ou modifier une colonne existante, par exemple pour changer le type.</a:t>
            </a:r>
            <a:endParaRPr lang="fr-FR" dirty="0">
              <a:highlight>
                <a:srgbClr val="000000"/>
              </a:highlight>
            </a:endParaRPr>
          </a:p>
          <a:p>
            <a:pPr marL="0" indent="0" algn="ctr">
              <a:buNone/>
            </a:pPr>
            <a:r>
              <a:rPr lang="fr-FR" dirty="0">
                <a:highlight>
                  <a:srgbClr val="000000"/>
                </a:highlight>
              </a:rPr>
              <a:t>ALTER TABLE </a:t>
            </a:r>
            <a:r>
              <a:rPr lang="fr-FR" dirty="0" err="1">
                <a:highlight>
                  <a:srgbClr val="000000"/>
                </a:highlight>
              </a:rPr>
              <a:t>nom_table</a:t>
            </a:r>
            <a:r>
              <a:rPr lang="fr-FR" dirty="0">
                <a:highlight>
                  <a:srgbClr val="000000"/>
                </a:highlight>
              </a:rPr>
              <a:t> instruction</a:t>
            </a:r>
          </a:p>
          <a:p>
            <a:pPr marL="0" indent="0" algn="ctr">
              <a:buNone/>
            </a:pPr>
            <a:endParaRPr lang="fr-FR" dirty="0">
              <a:highlight>
                <a:srgbClr val="000000"/>
              </a:highlight>
            </a:endParaRPr>
          </a:p>
          <a:p>
            <a:pPr marL="0" indent="0" algn="ctr">
              <a:buNone/>
            </a:pPr>
            <a:r>
              <a:rPr lang="fr-FR" dirty="0">
                <a:highlight>
                  <a:srgbClr val="000000"/>
                </a:highlight>
              </a:rPr>
              <a:t>ALTER TABLE </a:t>
            </a:r>
            <a:r>
              <a:rPr lang="fr-FR" dirty="0" err="1">
                <a:highlight>
                  <a:srgbClr val="000000"/>
                </a:highlight>
              </a:rPr>
              <a:t>nom_table</a:t>
            </a:r>
            <a:r>
              <a:rPr lang="fr-FR" dirty="0">
                <a:highlight>
                  <a:srgbClr val="000000"/>
                </a:highlight>
              </a:rPr>
              <a:t> ADD </a:t>
            </a:r>
            <a:r>
              <a:rPr lang="fr-FR" dirty="0" err="1">
                <a:highlight>
                  <a:srgbClr val="000000"/>
                </a:highlight>
              </a:rPr>
              <a:t>nom_colonne</a:t>
            </a:r>
            <a:r>
              <a:rPr lang="fr-FR" dirty="0">
                <a:highlight>
                  <a:srgbClr val="000000"/>
                </a:highlight>
              </a:rPr>
              <a:t> </a:t>
            </a:r>
            <a:r>
              <a:rPr lang="fr-FR" dirty="0" err="1">
                <a:highlight>
                  <a:srgbClr val="000000"/>
                </a:highlight>
              </a:rPr>
              <a:t>type_donnees</a:t>
            </a:r>
            <a:endParaRPr lang="fr-FR" dirty="0">
              <a:highlight>
                <a:srgbClr val="000000"/>
              </a:highlight>
            </a:endParaRPr>
          </a:p>
          <a:p>
            <a:pPr marL="0" indent="0" algn="ctr">
              <a:buNone/>
            </a:pPr>
            <a:r>
              <a:rPr lang="fr-FR" dirty="0">
                <a:highlight>
                  <a:srgbClr val="000000"/>
                </a:highlight>
              </a:rPr>
              <a:t>ALTER TABLE </a:t>
            </a:r>
            <a:r>
              <a:rPr lang="fr-FR" dirty="0" err="1">
                <a:highlight>
                  <a:srgbClr val="000000"/>
                </a:highlight>
              </a:rPr>
              <a:t>nom_table</a:t>
            </a:r>
            <a:r>
              <a:rPr lang="fr-FR" dirty="0">
                <a:highlight>
                  <a:srgbClr val="000000"/>
                </a:highlight>
              </a:rPr>
              <a:t> ADD </a:t>
            </a:r>
            <a:r>
              <a:rPr lang="fr-FR" dirty="0" err="1">
                <a:highlight>
                  <a:srgbClr val="000000"/>
                </a:highlight>
              </a:rPr>
              <a:t>adresse_rue</a:t>
            </a:r>
            <a:r>
              <a:rPr lang="fr-FR" dirty="0">
                <a:highlight>
                  <a:srgbClr val="000000"/>
                </a:highlight>
              </a:rPr>
              <a:t> VARCHAR(255)</a:t>
            </a:r>
          </a:p>
          <a:p>
            <a:pPr marL="0" indent="0" algn="ctr">
              <a:buNone/>
            </a:pPr>
            <a:r>
              <a:rPr lang="fr-FR" dirty="0">
                <a:highlight>
                  <a:srgbClr val="000000"/>
                </a:highlight>
              </a:rPr>
              <a:t>ALTER TABLE </a:t>
            </a:r>
            <a:r>
              <a:rPr lang="fr-FR" dirty="0" err="1">
                <a:highlight>
                  <a:srgbClr val="000000"/>
                </a:highlight>
              </a:rPr>
              <a:t>nom_table</a:t>
            </a:r>
            <a:r>
              <a:rPr lang="fr-FR" dirty="0">
                <a:highlight>
                  <a:srgbClr val="000000"/>
                </a:highlight>
              </a:rPr>
              <a:t> DROP </a:t>
            </a:r>
            <a:r>
              <a:rPr lang="fr-FR" dirty="0" err="1">
                <a:highlight>
                  <a:srgbClr val="000000"/>
                </a:highlight>
              </a:rPr>
              <a:t>nom_colonne</a:t>
            </a:r>
            <a:endParaRPr lang="fr-FR" dirty="0">
              <a:highlight>
                <a:srgbClr val="000000"/>
              </a:highlight>
            </a:endParaRPr>
          </a:p>
          <a:p>
            <a:pPr marL="0" indent="0" algn="ctr">
              <a:buNone/>
            </a:pPr>
            <a:r>
              <a:rPr lang="fr-FR" dirty="0">
                <a:highlight>
                  <a:srgbClr val="000000"/>
                </a:highlight>
              </a:rPr>
              <a:t>ALTER TABLE </a:t>
            </a:r>
            <a:r>
              <a:rPr lang="fr-FR" dirty="0" err="1">
                <a:highlight>
                  <a:srgbClr val="000000"/>
                </a:highlight>
              </a:rPr>
              <a:t>nom_table</a:t>
            </a:r>
            <a:r>
              <a:rPr lang="fr-FR" dirty="0">
                <a:highlight>
                  <a:srgbClr val="000000"/>
                </a:highlight>
              </a:rPr>
              <a:t> MODIFY </a:t>
            </a:r>
            <a:r>
              <a:rPr lang="fr-FR" dirty="0" err="1">
                <a:highlight>
                  <a:srgbClr val="000000"/>
                </a:highlight>
              </a:rPr>
              <a:t>nom_colonne</a:t>
            </a:r>
            <a:r>
              <a:rPr lang="fr-FR" dirty="0">
                <a:highlight>
                  <a:srgbClr val="000000"/>
                </a:highlight>
              </a:rPr>
              <a:t> </a:t>
            </a:r>
            <a:r>
              <a:rPr lang="fr-FR" dirty="0" err="1">
                <a:highlight>
                  <a:srgbClr val="000000"/>
                </a:highlight>
              </a:rPr>
              <a:t>type_donnees</a:t>
            </a:r>
            <a:endParaRPr lang="fr-FR" dirty="0">
              <a:highlight>
                <a:srgbClr val="000000"/>
              </a:highlight>
            </a:endParaRPr>
          </a:p>
          <a:p>
            <a:pPr marL="0" indent="0" algn="ctr">
              <a:buNone/>
            </a:pPr>
            <a:r>
              <a:rPr lang="fr-FR" dirty="0">
                <a:highlight>
                  <a:srgbClr val="000000"/>
                </a:highlight>
              </a:rPr>
              <a:t>ALTER TABLE </a:t>
            </a:r>
            <a:r>
              <a:rPr lang="fr-FR" dirty="0" err="1">
                <a:highlight>
                  <a:srgbClr val="000000"/>
                </a:highlight>
              </a:rPr>
              <a:t>nom_tableCHANGE</a:t>
            </a:r>
            <a:r>
              <a:rPr lang="fr-FR" dirty="0">
                <a:highlight>
                  <a:srgbClr val="000000"/>
                </a:highlight>
              </a:rPr>
              <a:t> </a:t>
            </a:r>
            <a:r>
              <a:rPr lang="fr-FR" dirty="0" err="1">
                <a:highlight>
                  <a:srgbClr val="000000"/>
                </a:highlight>
              </a:rPr>
              <a:t>colonne_ancien_nom</a:t>
            </a:r>
            <a:r>
              <a:rPr lang="fr-FR" dirty="0">
                <a:highlight>
                  <a:srgbClr val="000000"/>
                </a:highlight>
              </a:rPr>
              <a:t> </a:t>
            </a:r>
            <a:r>
              <a:rPr lang="fr-FR" dirty="0" err="1">
                <a:highlight>
                  <a:srgbClr val="000000"/>
                </a:highlight>
              </a:rPr>
              <a:t>colonne_nouveau_nom</a:t>
            </a:r>
            <a:r>
              <a:rPr lang="fr-FR" dirty="0">
                <a:highlight>
                  <a:srgbClr val="000000"/>
                </a:highlight>
              </a:rPr>
              <a:t> </a:t>
            </a:r>
            <a:r>
              <a:rPr lang="fr-FR" dirty="0" err="1">
                <a:highlight>
                  <a:srgbClr val="000000"/>
                </a:highlight>
              </a:rPr>
              <a:t>type_donnees</a:t>
            </a:r>
            <a:endParaRPr lang="fr-FR" dirty="0">
              <a:highlight>
                <a:srgbClr val="000000"/>
              </a:highlight>
            </a:endParaRPr>
          </a:p>
          <a:p>
            <a:pPr marL="0" indent="0" algn="ctr">
              <a:buNone/>
            </a:pPr>
            <a:endParaRPr lang="fr-FR" dirty="0"/>
          </a:p>
        </p:txBody>
      </p:sp>
    </p:spTree>
    <p:extLst>
      <p:ext uri="{BB962C8B-B14F-4D97-AF65-F5344CB8AC3E}">
        <p14:creationId xmlns:p14="http://schemas.microsoft.com/office/powerpoint/2010/main" val="97440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p:txBody>
          <a:bodyPr/>
          <a:lstStyle/>
          <a:p>
            <a:r>
              <a:rPr lang="fr-FR" dirty="0"/>
              <a:t>Les commentaires</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141412" y="1772530"/>
            <a:ext cx="10576975" cy="4811150"/>
          </a:xfrm>
        </p:spPr>
        <p:txBody>
          <a:bodyPr>
            <a:normAutofit fontScale="92500" lnSpcReduction="10000"/>
          </a:bodyPr>
          <a:lstStyle/>
          <a:p>
            <a:pPr marL="0" indent="0">
              <a:buNone/>
            </a:pPr>
            <a:r>
              <a:rPr lang="fr-FR" dirty="0"/>
              <a:t>Il peut être intéressant d’insérer des commentaires dans les requêtes SQL pour mieux s’y retrouver lorsqu’il y a de grosses requêtes complexes. Il y a plusieurs façon de faire des commentaires dans le langage SQL, qui dépendent notamment du Système de Gestion de Base de Données utilisées (SGBD) et de sa version.</a:t>
            </a:r>
          </a:p>
          <a:p>
            <a:endParaRPr lang="fr-FR" dirty="0"/>
          </a:p>
          <a:p>
            <a:pPr marL="457200" indent="-457200">
              <a:buFont typeface="+mj-lt"/>
              <a:buAutoNum type="arabicPeriod"/>
            </a:pPr>
            <a:r>
              <a:rPr lang="fr-FR" dirty="0"/>
              <a:t>Commentaire double tiret : – Le double tiret permet de faire un commentaire jusqu’à la fin de la ligne.</a:t>
            </a:r>
          </a:p>
          <a:p>
            <a:pPr marL="457200" indent="-457200">
              <a:buFont typeface="+mj-lt"/>
              <a:buAutoNum type="arabicPeriod"/>
            </a:pPr>
            <a:endParaRPr lang="fr-FR" dirty="0"/>
          </a:p>
          <a:p>
            <a:pPr marL="457200" indent="-457200">
              <a:buFont typeface="+mj-lt"/>
              <a:buAutoNum type="arabicPeriod"/>
            </a:pPr>
            <a:r>
              <a:rPr lang="fr-FR" dirty="0"/>
              <a:t>Commentaire </a:t>
            </a:r>
            <a:r>
              <a:rPr lang="fr-FR" dirty="0" err="1"/>
              <a:t>multi-ligne</a:t>
            </a:r>
            <a:r>
              <a:rPr lang="fr-FR" dirty="0"/>
              <a:t> : /* et */Le commentaire </a:t>
            </a:r>
            <a:r>
              <a:rPr lang="fr-FR" dirty="0" err="1"/>
              <a:t>multi-ligne</a:t>
            </a:r>
            <a:r>
              <a:rPr lang="fr-FR" dirty="0"/>
              <a:t> à l’avantage de pouvoir indiquer où commence et où se termine le commentaire. Il est donc possible de l’utiliser en plein milieu d’une requête SQL sans problème.</a:t>
            </a:r>
            <a:endParaRPr lang="fr-FR" dirty="0">
              <a:solidFill>
                <a:schemeClr val="tx1"/>
              </a:solidFill>
            </a:endParaRPr>
          </a:p>
        </p:txBody>
      </p:sp>
    </p:spTree>
    <p:extLst>
      <p:ext uri="{BB962C8B-B14F-4D97-AF65-F5344CB8AC3E}">
        <p14:creationId xmlns:p14="http://schemas.microsoft.com/office/powerpoint/2010/main" val="9185936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SELECT … FROM … JOIN</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a:bodyPr>
          <a:lstStyle/>
          <a:p>
            <a:r>
              <a:rPr lang="fr-FR" dirty="0"/>
              <a:t>Les jointures en SQL permettent d’associer plusieurs tables dans une même requête. Cela permet d’exploiter la puissance des bases de données relationnelles pour obtenir des résultats qui combinent les données de plusieurs tables de manière efficace. </a:t>
            </a:r>
          </a:p>
          <a:p>
            <a:endParaRPr lang="fr-FR" dirty="0"/>
          </a:p>
          <a:p>
            <a:r>
              <a:rPr lang="fr-FR" dirty="0"/>
              <a:t>INNER JOIN : jointure interne pour retourner les enregistrements quand la condition est vrai dans les 2 tables. C’est l’une des jointures les plus communes.</a:t>
            </a:r>
          </a:p>
          <a:p>
            <a:r>
              <a:rPr lang="fr-FR" dirty="0"/>
              <a:t>LEFT / RIGHT JOIN (ou LEFT OUTER JOIN ou RIGHT OUTER JOIN) : jointure externe pour retourner tous les enregistrements de la table de gauche (LEFT = gauche) même si la condition n’est pas vérifié dans l’autre table.</a:t>
            </a:r>
          </a:p>
          <a:p>
            <a:endParaRPr lang="fr-FR" dirty="0"/>
          </a:p>
        </p:txBody>
      </p:sp>
    </p:spTree>
    <p:extLst>
      <p:ext uri="{BB962C8B-B14F-4D97-AF65-F5344CB8AC3E}">
        <p14:creationId xmlns:p14="http://schemas.microsoft.com/office/powerpoint/2010/main" val="11160957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Employees schema">
            <a:extLst>
              <a:ext uri="{FF2B5EF4-FFF2-40B4-BE49-F238E27FC236}">
                <a16:creationId xmlns:a16="http://schemas.microsoft.com/office/drawing/2014/main" id="{9205E2A0-12C4-49CF-B067-838CB7D3A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136089CA-33CA-4B90-9539-6D526F42EE87}"/>
              </a:ext>
            </a:extLst>
          </p:cNvPr>
          <p:cNvSpPr txBox="1"/>
          <p:nvPr/>
        </p:nvSpPr>
        <p:spPr>
          <a:xfrm flipH="1">
            <a:off x="420473" y="239843"/>
            <a:ext cx="2381939" cy="584775"/>
          </a:xfrm>
          <a:prstGeom prst="rect">
            <a:avLst/>
          </a:prstGeom>
          <a:noFill/>
        </p:spPr>
        <p:txBody>
          <a:bodyPr wrap="square" rtlCol="0">
            <a:spAutoFit/>
          </a:bodyPr>
          <a:lstStyle/>
          <a:p>
            <a:r>
              <a:rPr lang="fr-FR" b="1" dirty="0"/>
              <a:t>Diagramme</a:t>
            </a:r>
          </a:p>
          <a:p>
            <a:r>
              <a:rPr lang="fr-FR" sz="1400" dirty="0"/>
              <a:t>CAS D’UTILISATION</a:t>
            </a:r>
          </a:p>
        </p:txBody>
      </p:sp>
    </p:spTree>
    <p:extLst>
      <p:ext uri="{BB962C8B-B14F-4D97-AF65-F5344CB8AC3E}">
        <p14:creationId xmlns:p14="http://schemas.microsoft.com/office/powerpoint/2010/main" val="2843837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324293" y="182420"/>
            <a:ext cx="9905998" cy="1478570"/>
          </a:xfrm>
        </p:spPr>
        <p:txBody>
          <a:bodyPr/>
          <a:lstStyle/>
          <a:p>
            <a:r>
              <a:rPr lang="fr-FR" dirty="0"/>
              <a:t>La commande SELECT … FROM … JOIN</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477108" y="1505243"/>
            <a:ext cx="10027503" cy="5050302"/>
          </a:xfrm>
        </p:spPr>
        <p:txBody>
          <a:bodyPr>
            <a:normAutofit fontScale="92500" lnSpcReduction="10000"/>
          </a:bodyPr>
          <a:lstStyle/>
          <a:p>
            <a:r>
              <a:rPr lang="fr-FR" dirty="0"/>
              <a:t>Dans le langage SQL la commande INNER JOIN, aussi appelée EQUIJOIN, est un type de jointures très communes pour lier plusieurs tables entre-elles. Cette commande retourne les enregistrements lorsqu’il y a au moins une ligne dans chaque colonne qui correspond à la condition..</a:t>
            </a:r>
          </a:p>
          <a:p>
            <a:endParaRPr lang="fr-FR" dirty="0"/>
          </a:p>
          <a:p>
            <a:endParaRPr lang="fr-FR" dirty="0"/>
          </a:p>
          <a:p>
            <a:endParaRPr lang="fr-FR" dirty="0"/>
          </a:p>
          <a:p>
            <a:endParaRPr lang="fr-FR" dirty="0"/>
          </a:p>
          <a:p>
            <a:pPr marL="0" indent="0" algn="ctr">
              <a:buNone/>
            </a:pPr>
            <a:r>
              <a:rPr lang="en-US" dirty="0">
                <a:highlight>
                  <a:srgbClr val="000000"/>
                </a:highlight>
              </a:rPr>
              <a:t>SELECT * FROM table1 , table 2 where table1.id = table2.fk_id</a:t>
            </a:r>
            <a:endParaRPr lang="fr-FR" dirty="0"/>
          </a:p>
          <a:p>
            <a:pPr marL="0" indent="0" algn="ctr">
              <a:buNone/>
            </a:pPr>
            <a:r>
              <a:rPr lang="en-US" dirty="0">
                <a:highlight>
                  <a:srgbClr val="000000"/>
                </a:highlight>
              </a:rPr>
              <a:t>OU</a:t>
            </a:r>
          </a:p>
          <a:p>
            <a:pPr marL="0" indent="0" algn="ctr">
              <a:buNone/>
            </a:pPr>
            <a:r>
              <a:rPr lang="en-US" dirty="0">
                <a:highlight>
                  <a:srgbClr val="000000"/>
                </a:highlight>
              </a:rPr>
              <a:t>SELECT * FROM table1 INNER JOIN table2 ON table1.id = table2.fk_id</a:t>
            </a:r>
            <a:endParaRPr lang="fr-FR" dirty="0"/>
          </a:p>
          <a:p>
            <a:endParaRPr lang="fr-FR" dirty="0"/>
          </a:p>
          <a:p>
            <a:endParaRPr lang="fr-FR" dirty="0"/>
          </a:p>
        </p:txBody>
      </p:sp>
      <p:pic>
        <p:nvPicPr>
          <p:cNvPr id="18434" name="Picture 2" descr="Intersection de 2 ensembles">
            <a:extLst>
              <a:ext uri="{FF2B5EF4-FFF2-40B4-BE49-F238E27FC236}">
                <a16:creationId xmlns:a16="http://schemas.microsoft.com/office/drawing/2014/main" id="{935B8A90-4344-4C45-A7B1-DBC4D9238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109" y="3177906"/>
            <a:ext cx="285750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606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a:xfrm>
            <a:off x="1268022" y="0"/>
            <a:ext cx="9905998" cy="1478570"/>
          </a:xfrm>
        </p:spPr>
        <p:txBody>
          <a:bodyPr/>
          <a:lstStyle/>
          <a:p>
            <a:r>
              <a:rPr lang="fr-FR" dirty="0"/>
              <a:t>La commande SELECT … FROM … JOIN</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2220349" y="914399"/>
            <a:ext cx="9042766" cy="5802923"/>
          </a:xfrm>
        </p:spPr>
        <p:txBody>
          <a:bodyPr>
            <a:normAutofit fontScale="92500" lnSpcReduction="20000"/>
          </a:bodyPr>
          <a:lstStyle/>
          <a:p>
            <a:pPr marL="0" indent="0" algn="ctr">
              <a:buNone/>
            </a:pPr>
            <a:r>
              <a:rPr lang="en-US" dirty="0">
                <a:highlight>
                  <a:srgbClr val="000000"/>
                </a:highlight>
              </a:rPr>
              <a:t>SELECT * FROM table1 , table 2 where table1.id = table2.fk_id</a:t>
            </a:r>
            <a:endParaRPr lang="fr-FR" dirty="0"/>
          </a:p>
          <a:p>
            <a:pPr marL="0" indent="0" algn="ctr">
              <a:buNone/>
            </a:pPr>
            <a:r>
              <a:rPr lang="en-US" dirty="0">
                <a:highlight>
                  <a:srgbClr val="000000"/>
                </a:highlight>
              </a:rPr>
              <a:t>OU</a:t>
            </a:r>
          </a:p>
          <a:p>
            <a:pPr marL="0" indent="0" algn="ctr">
              <a:buNone/>
            </a:pPr>
            <a:r>
              <a:rPr lang="en-US" dirty="0">
                <a:highlight>
                  <a:srgbClr val="000000"/>
                </a:highlight>
              </a:rPr>
              <a:t>SELECT * FROM table1 INNER JOIN table2 ON table1.id = table2.fk_id</a:t>
            </a:r>
            <a:endParaRPr lang="fr-FR" dirty="0"/>
          </a:p>
          <a:p>
            <a:pPr marL="457200" indent="-457200">
              <a:buFont typeface="+mj-lt"/>
              <a:buAutoNum type="arabicPeriod"/>
            </a:pPr>
            <a:endParaRPr lang="fr-FR" dirty="0"/>
          </a:p>
          <a:p>
            <a:pPr marL="457200" indent="-457200">
              <a:buFont typeface="+mj-lt"/>
              <a:buAutoNum type="arabicPeriod"/>
            </a:pPr>
            <a:r>
              <a:rPr lang="fr-FR" dirty="0"/>
              <a:t>Jointure interne entre les tables « </a:t>
            </a:r>
            <a:r>
              <a:rPr lang="fr-FR" dirty="0" err="1"/>
              <a:t>Employee</a:t>
            </a:r>
            <a:r>
              <a:rPr lang="fr-FR" dirty="0"/>
              <a:t> » et « salaire »</a:t>
            </a:r>
          </a:p>
          <a:p>
            <a:pPr lvl="1"/>
            <a:r>
              <a:rPr lang="fr-FR" dirty="0"/>
              <a:t>Uniquement les champs Nom, </a:t>
            </a:r>
            <a:r>
              <a:rPr lang="fr-FR" dirty="0" err="1"/>
              <a:t>Prenom</a:t>
            </a:r>
            <a:r>
              <a:rPr lang="fr-FR" dirty="0"/>
              <a:t> et Salaire</a:t>
            </a:r>
          </a:p>
          <a:p>
            <a:pPr marL="457200" indent="-457200">
              <a:buFont typeface="+mj-lt"/>
              <a:buAutoNum type="arabicPeriod"/>
            </a:pPr>
            <a:r>
              <a:rPr lang="fr-FR" dirty="0"/>
              <a:t>Jointure interne entre les tables « </a:t>
            </a:r>
            <a:r>
              <a:rPr lang="fr-FR" dirty="0" err="1"/>
              <a:t>Employee</a:t>
            </a:r>
            <a:r>
              <a:rPr lang="fr-FR" dirty="0"/>
              <a:t> » et « titre»</a:t>
            </a:r>
          </a:p>
          <a:p>
            <a:pPr lvl="1"/>
            <a:r>
              <a:rPr lang="fr-FR" dirty="0"/>
              <a:t>Uniquement les champs Nom, </a:t>
            </a:r>
            <a:r>
              <a:rPr lang="fr-FR" dirty="0" err="1"/>
              <a:t>Prenom</a:t>
            </a:r>
            <a:r>
              <a:rPr lang="fr-FR" dirty="0"/>
              <a:t> et titre</a:t>
            </a:r>
          </a:p>
          <a:p>
            <a:pPr marL="457200" indent="-457200">
              <a:buFont typeface="+mj-lt"/>
              <a:buAutoNum type="arabicPeriod"/>
            </a:pPr>
            <a:r>
              <a:rPr lang="fr-FR" dirty="0"/>
              <a:t>Jointure interne entre les tables « </a:t>
            </a:r>
            <a:r>
              <a:rPr lang="fr-FR" dirty="0" err="1"/>
              <a:t>Employee</a:t>
            </a:r>
            <a:r>
              <a:rPr lang="fr-FR" dirty="0"/>
              <a:t> » « </a:t>
            </a:r>
            <a:r>
              <a:rPr lang="fr-FR" dirty="0" err="1"/>
              <a:t>dept_emp</a:t>
            </a:r>
            <a:r>
              <a:rPr lang="fr-FR" dirty="0"/>
              <a:t> » et </a:t>
            </a:r>
            <a:r>
              <a:rPr lang="fr-FR" dirty="0" err="1"/>
              <a:t>departements</a:t>
            </a:r>
            <a:endParaRPr lang="fr-FR" dirty="0"/>
          </a:p>
          <a:p>
            <a:pPr lvl="1"/>
            <a:r>
              <a:rPr lang="fr-FR" dirty="0"/>
              <a:t>Uniquement les champs Nom, </a:t>
            </a:r>
            <a:r>
              <a:rPr lang="fr-FR" dirty="0" err="1"/>
              <a:t>Prenom</a:t>
            </a:r>
            <a:r>
              <a:rPr lang="fr-FR" dirty="0"/>
              <a:t> et nom de </a:t>
            </a:r>
            <a:r>
              <a:rPr lang="fr-FR" dirty="0" err="1"/>
              <a:t>departement</a:t>
            </a:r>
            <a:endParaRPr lang="fr-FR" dirty="0"/>
          </a:p>
          <a:p>
            <a:pPr marL="457200" indent="-457200">
              <a:buFont typeface="+mj-lt"/>
              <a:buAutoNum type="arabicPeriod"/>
            </a:pPr>
            <a:r>
              <a:rPr lang="fr-FR" dirty="0"/>
              <a:t>Affichez le salaire le plus élevé le plus petit et le salaire moyen des employés dans une colonne nommé </a:t>
            </a:r>
            <a:r>
              <a:rPr lang="fr-FR" dirty="0" err="1"/>
              <a:t>salaire_max</a:t>
            </a:r>
            <a:r>
              <a:rPr lang="fr-FR" dirty="0"/>
              <a:t> , </a:t>
            </a:r>
            <a:r>
              <a:rPr lang="fr-FR" dirty="0" err="1"/>
              <a:t>salaire_min</a:t>
            </a:r>
            <a:r>
              <a:rPr lang="fr-FR" dirty="0"/>
              <a:t> et </a:t>
            </a:r>
            <a:r>
              <a:rPr lang="fr-FR" dirty="0" err="1"/>
              <a:t>salaire_avg</a:t>
            </a:r>
            <a:r>
              <a:rPr lang="fr-FR" dirty="0"/>
              <a:t> avec le nom et prénom visible</a:t>
            </a:r>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endParaRPr lang="fr-FR" dirty="0"/>
          </a:p>
          <a:p>
            <a:endParaRPr lang="fr-FR" dirty="0"/>
          </a:p>
          <a:p>
            <a:endParaRPr lang="fr-FR" dirty="0"/>
          </a:p>
          <a:p>
            <a:endParaRPr lang="fr-FR" dirty="0">
              <a:solidFill>
                <a:schemeClr val="tx1"/>
              </a:solidFill>
            </a:endParaRPr>
          </a:p>
          <a:p>
            <a:pPr marL="0" indent="0">
              <a:buNone/>
            </a:pPr>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3119627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p:txBody>
          <a:bodyPr/>
          <a:lstStyle/>
          <a:p>
            <a:r>
              <a:rPr lang="fr-FR" dirty="0"/>
              <a:t>requêtes usuelles</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141412" y="1772530"/>
            <a:ext cx="10576975" cy="4811150"/>
          </a:xfrm>
        </p:spPr>
        <p:txBody>
          <a:bodyPr>
            <a:normAutofit/>
          </a:bodyPr>
          <a:lstStyle/>
          <a:p>
            <a:pPr marL="0" indent="0">
              <a:buNone/>
            </a:pPr>
            <a:r>
              <a:rPr lang="fr-FR" dirty="0">
                <a:solidFill>
                  <a:schemeClr val="tx1"/>
                </a:solidFill>
              </a:rPr>
              <a:t>DETECTEZ LES DOUBLONS D’UNE COLONNE</a:t>
            </a:r>
          </a:p>
          <a:p>
            <a:pPr marL="0" indent="0" algn="ctr">
              <a:buNone/>
            </a:pPr>
            <a:r>
              <a:rPr lang="en-US" dirty="0">
                <a:solidFill>
                  <a:schemeClr val="tx1"/>
                </a:solidFill>
                <a:highlight>
                  <a:srgbClr val="000000"/>
                </a:highlight>
              </a:rPr>
              <a:t>SELECT   COUNT(email) AS </a:t>
            </a:r>
            <a:r>
              <a:rPr lang="en-US" dirty="0" err="1">
                <a:solidFill>
                  <a:schemeClr val="tx1"/>
                </a:solidFill>
                <a:highlight>
                  <a:srgbClr val="000000"/>
                </a:highlight>
              </a:rPr>
              <a:t>nbr_doublon</a:t>
            </a:r>
            <a:r>
              <a:rPr lang="en-US" dirty="0">
                <a:solidFill>
                  <a:schemeClr val="tx1"/>
                </a:solidFill>
                <a:highlight>
                  <a:srgbClr val="000000"/>
                </a:highlight>
              </a:rPr>
              <a:t>, email</a:t>
            </a:r>
          </a:p>
          <a:p>
            <a:pPr marL="0" indent="0" algn="ctr">
              <a:buNone/>
            </a:pPr>
            <a:r>
              <a:rPr lang="en-US" dirty="0">
                <a:solidFill>
                  <a:schemeClr val="tx1"/>
                </a:solidFill>
                <a:highlight>
                  <a:srgbClr val="000000"/>
                </a:highlight>
              </a:rPr>
              <a:t>FROM     </a:t>
            </a:r>
            <a:r>
              <a:rPr lang="en-US" dirty="0" err="1">
                <a:solidFill>
                  <a:schemeClr val="tx1"/>
                </a:solidFill>
                <a:highlight>
                  <a:srgbClr val="000000"/>
                </a:highlight>
              </a:rPr>
              <a:t>utilisateur</a:t>
            </a:r>
            <a:endParaRPr lang="en-US" dirty="0">
              <a:solidFill>
                <a:schemeClr val="tx1"/>
              </a:solidFill>
              <a:highlight>
                <a:srgbClr val="000000"/>
              </a:highlight>
            </a:endParaRPr>
          </a:p>
          <a:p>
            <a:pPr marL="0" indent="0" algn="ctr">
              <a:buNone/>
            </a:pPr>
            <a:r>
              <a:rPr lang="en-US" dirty="0">
                <a:solidFill>
                  <a:schemeClr val="tx1"/>
                </a:solidFill>
                <a:highlight>
                  <a:srgbClr val="000000"/>
                </a:highlight>
              </a:rPr>
              <a:t>GROUP BY email</a:t>
            </a:r>
          </a:p>
          <a:p>
            <a:pPr marL="0" indent="0" algn="ctr">
              <a:buNone/>
            </a:pPr>
            <a:r>
              <a:rPr lang="en-US" dirty="0">
                <a:solidFill>
                  <a:schemeClr val="tx1"/>
                </a:solidFill>
                <a:highlight>
                  <a:srgbClr val="000000"/>
                </a:highlight>
              </a:rPr>
              <a:t>HAVING   COUNT(email) &gt; 1</a:t>
            </a:r>
            <a:endParaRPr lang="fr-FR" dirty="0">
              <a:solidFill>
                <a:schemeClr val="tx1"/>
              </a:solidFill>
              <a:highlight>
                <a:srgbClr val="000000"/>
              </a:highlight>
            </a:endParaRPr>
          </a:p>
          <a:p>
            <a:pPr marL="0" indent="0">
              <a:buNone/>
            </a:pPr>
            <a:endParaRPr lang="fr-FR" dirty="0">
              <a:solidFill>
                <a:schemeClr val="tx1"/>
              </a:solidFill>
            </a:endParaRPr>
          </a:p>
        </p:txBody>
      </p:sp>
    </p:spTree>
    <p:extLst>
      <p:ext uri="{BB962C8B-B14F-4D97-AF65-F5344CB8AC3E}">
        <p14:creationId xmlns:p14="http://schemas.microsoft.com/office/powerpoint/2010/main" val="142573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p:txBody>
          <a:bodyPr/>
          <a:lstStyle/>
          <a:p>
            <a:r>
              <a:rPr lang="fr-FR" dirty="0"/>
              <a:t>Les commentaires</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p:txBody>
          <a:bodyPr>
            <a:normAutofit/>
          </a:bodyPr>
          <a:lstStyle/>
          <a:p>
            <a:pPr marL="457200" indent="-457200">
              <a:buFont typeface="+mj-lt"/>
              <a:buAutoNum type="arabicPeriod"/>
            </a:pPr>
            <a:r>
              <a:rPr lang="fr-FR" dirty="0">
                <a:solidFill>
                  <a:schemeClr val="tx1"/>
                </a:solidFill>
              </a:rPr>
              <a:t>Affichez le contenu de la table employée</a:t>
            </a:r>
          </a:p>
          <a:p>
            <a:pPr marL="457200" indent="-457200">
              <a:buFont typeface="+mj-lt"/>
              <a:buAutoNum type="arabicPeriod"/>
            </a:pPr>
            <a:r>
              <a:rPr lang="fr-FR" dirty="0"/>
              <a:t>Expliquez le contenu afficher dans la fenêtre output</a:t>
            </a:r>
          </a:p>
          <a:p>
            <a:pPr marL="457200" indent="-457200">
              <a:buFont typeface="+mj-lt"/>
              <a:buAutoNum type="arabicPeriod"/>
            </a:pPr>
            <a:r>
              <a:rPr lang="fr-FR" dirty="0">
                <a:solidFill>
                  <a:schemeClr val="tx1"/>
                </a:solidFill>
              </a:rPr>
              <a:t>Ajouter un commentaire dans la partie code</a:t>
            </a:r>
          </a:p>
          <a:p>
            <a:pPr marL="457200" indent="-457200">
              <a:buFont typeface="+mj-lt"/>
              <a:buAutoNum type="arabicPeriod"/>
            </a:pPr>
            <a:r>
              <a:rPr lang="fr-FR" dirty="0"/>
              <a:t>Enregistrez votre code</a:t>
            </a:r>
            <a:endParaRPr lang="fr-FR" dirty="0">
              <a:solidFill>
                <a:schemeClr val="tx1"/>
              </a:solidFill>
            </a:endParaRPr>
          </a:p>
          <a:p>
            <a:pPr marL="457200" indent="-457200">
              <a:buFont typeface="+mj-lt"/>
              <a:buAutoNum type="arabicPeriod"/>
            </a:pPr>
            <a:endParaRPr lang="fr-FR" dirty="0">
              <a:solidFill>
                <a:schemeClr val="tx1"/>
              </a:solidFill>
            </a:endParaRPr>
          </a:p>
        </p:txBody>
      </p:sp>
    </p:spTree>
    <p:extLst>
      <p:ext uri="{BB962C8B-B14F-4D97-AF65-F5344CB8AC3E}">
        <p14:creationId xmlns:p14="http://schemas.microsoft.com/office/powerpoint/2010/main" val="120009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BD6F7-9C97-4EDE-BFAE-87B4D590ADC8}"/>
              </a:ext>
            </a:extLst>
          </p:cNvPr>
          <p:cNvSpPr>
            <a:spLocks noGrp="1"/>
          </p:cNvSpPr>
          <p:nvPr>
            <p:ph type="title"/>
          </p:nvPr>
        </p:nvSpPr>
        <p:spPr>
          <a:xfrm>
            <a:off x="1748864" y="0"/>
            <a:ext cx="8911687" cy="1280890"/>
          </a:xfrm>
        </p:spPr>
        <p:txBody>
          <a:bodyPr>
            <a:normAutofit/>
          </a:bodyPr>
          <a:lstStyle/>
          <a:p>
            <a:r>
              <a:rPr lang="fr-FR" dirty="0"/>
              <a:t>SQL : Requête SQL permettant de consulter les donnée d’une table </a:t>
            </a:r>
          </a:p>
        </p:txBody>
      </p:sp>
      <p:sp>
        <p:nvSpPr>
          <p:cNvPr id="3" name="Espace réservé du contenu 2">
            <a:extLst>
              <a:ext uri="{FF2B5EF4-FFF2-40B4-BE49-F238E27FC236}">
                <a16:creationId xmlns:a16="http://schemas.microsoft.com/office/drawing/2014/main" id="{D9FAA41C-2EC6-41F2-9269-4BB7347C12AB}"/>
              </a:ext>
            </a:extLst>
          </p:cNvPr>
          <p:cNvSpPr>
            <a:spLocks noGrp="1"/>
          </p:cNvSpPr>
          <p:nvPr>
            <p:ph idx="1"/>
          </p:nvPr>
        </p:nvSpPr>
        <p:spPr>
          <a:xfrm>
            <a:off x="1902975" y="1442668"/>
            <a:ext cx="4193026" cy="5415332"/>
          </a:xfrm>
        </p:spPr>
        <p:txBody>
          <a:bodyPr>
            <a:normAutofit fontScale="85000" lnSpcReduction="20000"/>
          </a:bodyPr>
          <a:lstStyle/>
          <a:p>
            <a:r>
              <a:rPr lang="fr-FR" dirty="0"/>
              <a:t>SELECT</a:t>
            </a:r>
          </a:p>
          <a:p>
            <a:r>
              <a:rPr lang="fr-FR" dirty="0"/>
              <a:t> FROM</a:t>
            </a:r>
          </a:p>
          <a:p>
            <a:r>
              <a:rPr lang="fr-FR" dirty="0"/>
              <a:t>SOUS REQUETE</a:t>
            </a:r>
          </a:p>
          <a:p>
            <a:r>
              <a:rPr lang="fr-FR" dirty="0"/>
              <a:t> WHERE</a:t>
            </a:r>
          </a:p>
          <a:p>
            <a:r>
              <a:rPr lang="fr-FR" dirty="0"/>
              <a:t>SOUS REQUETE</a:t>
            </a:r>
          </a:p>
          <a:p>
            <a:r>
              <a:rPr lang="fr-FR" dirty="0"/>
              <a:t> GROUP BY</a:t>
            </a:r>
          </a:p>
          <a:p>
            <a:r>
              <a:rPr lang="fr-FR" dirty="0"/>
              <a:t>SOUS REQUETE</a:t>
            </a:r>
          </a:p>
          <a:p>
            <a:r>
              <a:rPr lang="fr-FR" dirty="0"/>
              <a:t> HAVING</a:t>
            </a:r>
          </a:p>
          <a:p>
            <a:r>
              <a:rPr lang="fr-FR" dirty="0"/>
              <a:t>SOUS REQUETE</a:t>
            </a:r>
          </a:p>
          <a:p>
            <a:r>
              <a:rPr lang="fr-FR" dirty="0"/>
              <a:t> ORDER BY</a:t>
            </a:r>
          </a:p>
          <a:p>
            <a:r>
              <a:rPr lang="fr-FR" dirty="0"/>
              <a:t>SOUS REQUETE</a:t>
            </a:r>
          </a:p>
          <a:p>
            <a:r>
              <a:rPr lang="fr-FR" dirty="0"/>
              <a:t>LIMIT 10</a:t>
            </a:r>
          </a:p>
          <a:p>
            <a:endParaRPr lang="fr-FR" dirty="0"/>
          </a:p>
          <a:p>
            <a:pPr lvl="2"/>
            <a:endParaRPr lang="fr-FR" dirty="0"/>
          </a:p>
        </p:txBody>
      </p:sp>
      <p:sp>
        <p:nvSpPr>
          <p:cNvPr id="4" name="ZoneTexte 3">
            <a:extLst>
              <a:ext uri="{FF2B5EF4-FFF2-40B4-BE49-F238E27FC236}">
                <a16:creationId xmlns:a16="http://schemas.microsoft.com/office/drawing/2014/main" id="{44CB8683-D9FE-4B93-A170-8430D6C966DF}"/>
              </a:ext>
            </a:extLst>
          </p:cNvPr>
          <p:cNvSpPr txBox="1"/>
          <p:nvPr/>
        </p:nvSpPr>
        <p:spPr>
          <a:xfrm>
            <a:off x="6204707" y="2610683"/>
            <a:ext cx="4572000" cy="3970318"/>
          </a:xfrm>
          <a:prstGeom prst="rect">
            <a:avLst/>
          </a:prstGeom>
          <a:noFill/>
        </p:spPr>
        <p:txBody>
          <a:bodyPr wrap="square" rtlCol="0">
            <a:spAutoFit/>
          </a:bodyPr>
          <a:lstStyle/>
          <a:p>
            <a:r>
              <a:rPr lang="fr-FR" dirty="0"/>
              <a:t> </a:t>
            </a:r>
            <a:r>
              <a:rPr lang="fr-FR" b="1" dirty="0"/>
              <a:t>SELECT</a:t>
            </a:r>
            <a:r>
              <a:rPr lang="fr-FR" dirty="0"/>
              <a:t> spécifie les colonnes qui doivent apparaître dans</a:t>
            </a:r>
          </a:p>
          <a:p>
            <a:r>
              <a:rPr lang="fr-FR" dirty="0"/>
              <a:t>les résultats ´</a:t>
            </a:r>
          </a:p>
          <a:p>
            <a:r>
              <a:rPr lang="fr-FR" b="1" dirty="0"/>
              <a:t>FROM</a:t>
            </a:r>
            <a:r>
              <a:rPr lang="fr-FR" dirty="0"/>
              <a:t> spécifie la table ou les tables ´ a utiliser `</a:t>
            </a:r>
          </a:p>
          <a:p>
            <a:r>
              <a:rPr lang="fr-FR" dirty="0"/>
              <a:t> </a:t>
            </a:r>
            <a:r>
              <a:rPr lang="fr-FR" b="1" dirty="0"/>
              <a:t>WHERE</a:t>
            </a:r>
            <a:r>
              <a:rPr lang="fr-FR" dirty="0"/>
              <a:t> filtre les lignes selon une condition donnée´</a:t>
            </a:r>
          </a:p>
          <a:p>
            <a:r>
              <a:rPr lang="fr-FR" dirty="0"/>
              <a:t> </a:t>
            </a:r>
            <a:r>
              <a:rPr lang="fr-FR" b="1" dirty="0"/>
              <a:t>GROUP BY </a:t>
            </a:r>
            <a:r>
              <a:rPr lang="fr-FR" dirty="0"/>
              <a:t>forme des groupes de lignes de meme valeur ˆ</a:t>
            </a:r>
          </a:p>
          <a:p>
            <a:r>
              <a:rPr lang="fr-FR" dirty="0"/>
              <a:t>de colonne</a:t>
            </a:r>
          </a:p>
          <a:p>
            <a:r>
              <a:rPr lang="fr-FR" b="1" dirty="0"/>
              <a:t> HAVING </a:t>
            </a:r>
            <a:r>
              <a:rPr lang="fr-FR" dirty="0"/>
              <a:t>filtre les groupes sujets a une certaine condition `</a:t>
            </a:r>
          </a:p>
          <a:p>
            <a:r>
              <a:rPr lang="fr-FR" b="1" dirty="0"/>
              <a:t>ORDER BY </a:t>
            </a:r>
            <a:r>
              <a:rPr lang="fr-FR" dirty="0"/>
              <a:t>spécifie l’ordre d’apparition des données dans le résultat</a:t>
            </a:r>
          </a:p>
        </p:txBody>
      </p:sp>
      <p:sp>
        <p:nvSpPr>
          <p:cNvPr id="5" name="Espace réservé du contenu 2">
            <a:extLst>
              <a:ext uri="{FF2B5EF4-FFF2-40B4-BE49-F238E27FC236}">
                <a16:creationId xmlns:a16="http://schemas.microsoft.com/office/drawing/2014/main" id="{672390EB-AD2B-45F5-8868-68CE81815287}"/>
              </a:ext>
            </a:extLst>
          </p:cNvPr>
          <p:cNvSpPr txBox="1">
            <a:spLocks/>
          </p:cNvSpPr>
          <p:nvPr/>
        </p:nvSpPr>
        <p:spPr>
          <a:xfrm>
            <a:off x="5987294" y="1386794"/>
            <a:ext cx="4834817" cy="24477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Afficher les nom et prénom des clients </a:t>
            </a:r>
          </a:p>
          <a:p>
            <a:r>
              <a:rPr lang="fr-FR" dirty="0"/>
              <a:t>SELECT * FROM  CLIENT;</a:t>
            </a:r>
          </a:p>
          <a:p>
            <a:r>
              <a:rPr lang="fr-FR" dirty="0"/>
              <a:t>SELECT NOM, PRENOM FROM CLIENT;</a:t>
            </a:r>
          </a:p>
          <a:p>
            <a:pPr lvl="2"/>
            <a:endParaRPr lang="fr-FR" dirty="0"/>
          </a:p>
        </p:txBody>
      </p:sp>
    </p:spTree>
    <p:extLst>
      <p:ext uri="{BB962C8B-B14F-4D97-AF65-F5344CB8AC3E}">
        <p14:creationId xmlns:p14="http://schemas.microsoft.com/office/powerpoint/2010/main" val="392065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A7114-9CB2-4DB3-BCDE-B6F91C6D63BA}"/>
              </a:ext>
            </a:extLst>
          </p:cNvPr>
          <p:cNvSpPr>
            <a:spLocks noGrp="1"/>
          </p:cNvSpPr>
          <p:nvPr>
            <p:ph type="title"/>
          </p:nvPr>
        </p:nvSpPr>
        <p:spPr/>
        <p:txBody>
          <a:bodyPr/>
          <a:lstStyle/>
          <a:p>
            <a:r>
              <a:rPr lang="fr-FR" dirty="0"/>
              <a:t>La commande SELECT</a:t>
            </a:r>
          </a:p>
        </p:txBody>
      </p:sp>
      <p:sp>
        <p:nvSpPr>
          <p:cNvPr id="3" name="Espace réservé du contenu 2">
            <a:extLst>
              <a:ext uri="{FF2B5EF4-FFF2-40B4-BE49-F238E27FC236}">
                <a16:creationId xmlns:a16="http://schemas.microsoft.com/office/drawing/2014/main" id="{322D5137-9864-41EA-BD40-8D8DEE27D623}"/>
              </a:ext>
            </a:extLst>
          </p:cNvPr>
          <p:cNvSpPr>
            <a:spLocks noGrp="1"/>
          </p:cNvSpPr>
          <p:nvPr>
            <p:ph idx="1"/>
          </p:nvPr>
        </p:nvSpPr>
        <p:spPr>
          <a:xfrm>
            <a:off x="1141412" y="2249487"/>
            <a:ext cx="10042403" cy="4488938"/>
          </a:xfrm>
        </p:spPr>
        <p:txBody>
          <a:bodyPr>
            <a:normAutofit fontScale="85000" lnSpcReduction="20000"/>
          </a:bodyPr>
          <a:lstStyle/>
          <a:p>
            <a:r>
              <a:rPr lang="fr-FR" dirty="0"/>
              <a:t>L’utilisation la plus courante de SQL consiste à lire des données issues de la base de données. Cela s’effectue grâce à la commande SELECT, qui retourne des enregistrements dans un tableau de résultat. </a:t>
            </a:r>
          </a:p>
          <a:p>
            <a:r>
              <a:rPr lang="fr-FR" dirty="0"/>
              <a:t>Cette commande peut sélectionner une ou plusieurs colonnes d’une table.</a:t>
            </a:r>
          </a:p>
          <a:p>
            <a:endParaRPr lang="fr-FR" dirty="0"/>
          </a:p>
          <a:p>
            <a:pPr marL="0" indent="0" algn="ctr">
              <a:buNone/>
            </a:pPr>
            <a:r>
              <a:rPr lang="fr-FR" dirty="0">
                <a:highlight>
                  <a:srgbClr val="000000"/>
                </a:highlight>
              </a:rPr>
              <a:t>SELECT </a:t>
            </a:r>
            <a:r>
              <a:rPr lang="fr-FR" b="1" dirty="0" err="1">
                <a:highlight>
                  <a:srgbClr val="000000"/>
                </a:highlight>
              </a:rPr>
              <a:t>nom_du_champ</a:t>
            </a:r>
            <a:r>
              <a:rPr lang="fr-FR" b="1" dirty="0">
                <a:highlight>
                  <a:srgbClr val="000000"/>
                </a:highlight>
              </a:rPr>
              <a:t> </a:t>
            </a:r>
            <a:r>
              <a:rPr lang="fr-FR" dirty="0">
                <a:highlight>
                  <a:srgbClr val="000000"/>
                </a:highlight>
              </a:rPr>
              <a:t>FROM </a:t>
            </a:r>
            <a:r>
              <a:rPr lang="fr-FR" b="1" dirty="0" err="1">
                <a:highlight>
                  <a:srgbClr val="000000"/>
                </a:highlight>
              </a:rPr>
              <a:t>nom_du_tableau</a:t>
            </a:r>
            <a:endParaRPr lang="fr-FR" b="1" dirty="0">
              <a:highlight>
                <a:srgbClr val="000000"/>
              </a:highlight>
            </a:endParaRPr>
          </a:p>
          <a:p>
            <a:endParaRPr lang="fr-FR" b="1" dirty="0">
              <a:solidFill>
                <a:schemeClr val="bg1"/>
              </a:solidFill>
              <a:highlight>
                <a:srgbClr val="000000"/>
              </a:highlight>
            </a:endParaRPr>
          </a:p>
          <a:p>
            <a:r>
              <a:rPr lang="fr-FR" b="1" dirty="0">
                <a:solidFill>
                  <a:schemeClr val="tx1"/>
                </a:solidFill>
              </a:rPr>
              <a:t>Contrôle espace  / Contrôle entrée</a:t>
            </a:r>
          </a:p>
          <a:p>
            <a:r>
              <a:rPr lang="fr-FR" b="1" dirty="0">
                <a:solidFill>
                  <a:schemeClr val="tx1"/>
                </a:solidFill>
              </a:rPr>
              <a:t>On précise le nom de colonne dans un soucis de performance.</a:t>
            </a:r>
          </a:p>
          <a:p>
            <a:r>
              <a:rPr lang="fr-FR" dirty="0">
                <a:solidFill>
                  <a:schemeClr val="tx1"/>
                </a:solidFill>
              </a:rPr>
              <a:t>Cette requête SQL va sélectionner (SELECT) le champ “</a:t>
            </a:r>
            <a:r>
              <a:rPr lang="fr-FR" dirty="0" err="1">
                <a:solidFill>
                  <a:schemeClr val="tx1"/>
                </a:solidFill>
              </a:rPr>
              <a:t>nom_du_champ</a:t>
            </a:r>
            <a:r>
              <a:rPr lang="fr-FR" dirty="0">
                <a:solidFill>
                  <a:schemeClr val="tx1"/>
                </a:solidFill>
              </a:rPr>
              <a:t>” provenant (FROM) du tableau appelé “</a:t>
            </a:r>
            <a:r>
              <a:rPr lang="fr-FR" dirty="0" err="1">
                <a:solidFill>
                  <a:schemeClr val="tx1"/>
                </a:solidFill>
              </a:rPr>
              <a:t>nom_du_tableau</a:t>
            </a:r>
            <a:r>
              <a:rPr lang="fr-FR" dirty="0">
                <a:solidFill>
                  <a:schemeClr val="tx1"/>
                </a:solidFill>
              </a:rPr>
              <a:t>”.</a:t>
            </a:r>
          </a:p>
          <a:p>
            <a:endParaRPr lang="fr-FR" dirty="0">
              <a:solidFill>
                <a:schemeClr val="tx1"/>
              </a:solidFill>
            </a:endParaRPr>
          </a:p>
        </p:txBody>
      </p:sp>
    </p:spTree>
    <p:extLst>
      <p:ext uri="{BB962C8B-B14F-4D97-AF65-F5344CB8AC3E}">
        <p14:creationId xmlns:p14="http://schemas.microsoft.com/office/powerpoint/2010/main" val="2451566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6477</Words>
  <Application>Microsoft Office PowerPoint</Application>
  <PresentationFormat>Grand écran</PresentationFormat>
  <Paragraphs>737</Paragraphs>
  <Slides>64</Slides>
  <Notes>17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64</vt:i4>
      </vt:variant>
    </vt:vector>
  </HeadingPairs>
  <TitlesOfParts>
    <vt:vector size="74" baseType="lpstr">
      <vt:lpstr>Arial</vt:lpstr>
      <vt:lpstr>Arial Rounded MT Bold</vt:lpstr>
      <vt:lpstr>Calibri</vt:lpstr>
      <vt:lpstr>Courier New</vt:lpstr>
      <vt:lpstr>inherit</vt:lpstr>
      <vt:lpstr>Times</vt:lpstr>
      <vt:lpstr>Tw Cen MT</vt:lpstr>
      <vt:lpstr>Verdana, Arial, Helvetica, sans-serif</vt:lpstr>
      <vt:lpstr>Wingdings 3</vt:lpstr>
      <vt:lpstr>Circuit</vt:lpstr>
      <vt:lpstr>SQL</vt:lpstr>
      <vt:lpstr>Base de donnée </vt:lpstr>
      <vt:lpstr>Systèmes de Gestion de  Bases de Données</vt:lpstr>
      <vt:lpstr>Présentation PowerPoint</vt:lpstr>
      <vt:lpstr>SQL</vt:lpstr>
      <vt:lpstr>Les commentaires</vt:lpstr>
      <vt:lpstr>Les commentaires</vt:lpstr>
      <vt:lpstr>SQL : Requête SQL permettant de consulter les donnée d’une table </vt:lpstr>
      <vt:lpstr>La commande SELECT</vt:lpstr>
      <vt:lpstr>La commande SELECT</vt:lpstr>
      <vt:lpstr>La commande ORDER BY</vt:lpstr>
      <vt:lpstr>La commande ORDER BY</vt:lpstr>
      <vt:lpstr>La commande LIMIT</vt:lpstr>
      <vt:lpstr>La commande LIMIT</vt:lpstr>
      <vt:lpstr>La commande SELECT .. CHAMPS AS </vt:lpstr>
      <vt:lpstr>La commande SELECT DISTINCT</vt:lpstr>
      <vt:lpstr>La commande SELECT DISTINCT</vt:lpstr>
      <vt:lpstr>Fonctions SQL DIFFERENT SELON LES MOTEURS</vt:lpstr>
      <vt:lpstr>Fonctions SQL DIFFERENT SELON LES MOTEURS</vt:lpstr>
      <vt:lpstr>Fonctions SQL DIFFERENT SELON LES MOTEURS</vt:lpstr>
      <vt:lpstr>La commande SELECT / FONCTION</vt:lpstr>
      <vt:lpstr>La commande SELECT / FONCTION</vt:lpstr>
      <vt:lpstr>La commande SELECT … CASE WHEN</vt:lpstr>
      <vt:lpstr>La commande SELECT … CASE WHEN</vt:lpstr>
      <vt:lpstr>La commande SELECT … WHERE</vt:lpstr>
      <vt:lpstr>La commande SELECT … WHERE</vt:lpstr>
      <vt:lpstr>La commande SELECT … WHERE</vt:lpstr>
      <vt:lpstr>La commande SELECT … WHERE</vt:lpstr>
      <vt:lpstr>La commande SELECT … GROUP BY</vt:lpstr>
      <vt:lpstr>La commande SELECT … GROUP BY</vt:lpstr>
      <vt:lpstr>La commande SELECT … GROUP BY</vt:lpstr>
      <vt:lpstr>La commande SELECT … GROUP BY … HAVING</vt:lpstr>
      <vt:lpstr>La commande SELECT … GROUP BY… HAVING</vt:lpstr>
      <vt:lpstr>CREATION DE COPIE DE TABLE / VUE </vt:lpstr>
      <vt:lpstr>La commande DROP</vt:lpstr>
      <vt:lpstr>La commande TRUNCATE TABLE</vt:lpstr>
      <vt:lpstr>La commande CREATE TABLE</vt:lpstr>
      <vt:lpstr>La commande CREATE TABLE</vt:lpstr>
      <vt:lpstr>Création d’une table avec l’outil diagramme</vt:lpstr>
      <vt:lpstr>Comment sont stocké les données dans les tables ?</vt:lpstr>
      <vt:lpstr>Comment sont stocké les données dans les tables ?</vt:lpstr>
      <vt:lpstr>Comment sont stocké les données dans les tables ?</vt:lpstr>
      <vt:lpstr>Comment identifier la bonne personne ?</vt:lpstr>
      <vt:lpstr>Comment identifier la bonne personne ?</vt:lpstr>
      <vt:lpstr>Présentation PowerPoint</vt:lpstr>
      <vt:lpstr>Comment lier les tables ?</vt:lpstr>
      <vt:lpstr>Exemple de relation entre les tables clients et produits</vt:lpstr>
      <vt:lpstr>Comment lier les tables ?</vt:lpstr>
      <vt:lpstr>Comment lier les tables ?</vt:lpstr>
      <vt:lpstr>Présentation PowerPoint</vt:lpstr>
      <vt:lpstr>Modèle de données : Commande</vt:lpstr>
      <vt:lpstr>Modèle de donnée</vt:lpstr>
      <vt:lpstr>La commande INSERT INTO</vt:lpstr>
      <vt:lpstr>La commande UPDATE</vt:lpstr>
      <vt:lpstr>La commande DELETE</vt:lpstr>
      <vt:lpstr>La commande SELECT … FROM … JOIN</vt:lpstr>
      <vt:lpstr>La commande SELECT … FROM … JOIN</vt:lpstr>
      <vt:lpstr>La commande SELECT … SELECt IMBRIQUE … INTERSECT / MINUS / EXCEPT</vt:lpstr>
      <vt:lpstr>La commande ALTER TABLE</vt:lpstr>
      <vt:lpstr>La commande SELECT … FROM … JOIN</vt:lpstr>
      <vt:lpstr>Présentation PowerPoint</vt:lpstr>
      <vt:lpstr>La commande SELECT … FROM … JOIN</vt:lpstr>
      <vt:lpstr>La commande SELECT … FROM … JOIN</vt:lpstr>
      <vt:lpstr>requêtes usuelles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Yoel Melki</dc:creator>
  <cp:lastModifiedBy>Yoel Melki</cp:lastModifiedBy>
  <cp:revision>250</cp:revision>
  <dcterms:created xsi:type="dcterms:W3CDTF">2020-12-23T11:51:33Z</dcterms:created>
  <dcterms:modified xsi:type="dcterms:W3CDTF">2021-03-10T13:55:30Z</dcterms:modified>
</cp:coreProperties>
</file>