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00" r:id="rId3"/>
    <p:sldId id="297" r:id="rId4"/>
    <p:sldId id="296" r:id="rId5"/>
    <p:sldId id="295" r:id="rId6"/>
    <p:sldId id="294" r:id="rId7"/>
    <p:sldId id="293" r:id="rId8"/>
    <p:sldId id="301" r:id="rId9"/>
    <p:sldId id="286" r:id="rId10"/>
    <p:sldId id="302" r:id="rId11"/>
  </p:sldIdLst>
  <p:sldSz cx="9144000" cy="5715000" type="screen16x10"/>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68774" autoAdjust="0"/>
  </p:normalViewPr>
  <p:slideViewPr>
    <p:cSldViewPr>
      <p:cViewPr varScale="1">
        <p:scale>
          <a:sx n="113" d="100"/>
          <a:sy n="113" d="100"/>
        </p:scale>
        <p:origin x="1002"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6" d="100"/>
          <a:sy n="96" d="100"/>
        </p:scale>
        <p:origin x="3660"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003B348C-3034-4CE7-8B93-44696B304627}" type="datetimeFigureOut">
              <a:rPr lang="fr-FR" smtClean="0"/>
              <a:pPr/>
              <a:t>29/01/2015</a:t>
            </a:fld>
            <a:endParaRPr lang="fr-FR"/>
          </a:p>
        </p:txBody>
      </p:sp>
      <p:sp>
        <p:nvSpPr>
          <p:cNvPr id="4" name="Espace réservé du pied de page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3201355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image des diapositives 3"/>
          <p:cNvSpPr>
            <a:spLocks noGrp="1" noRot="1" noChangeAspect="1"/>
          </p:cNvSpPr>
          <p:nvPr>
            <p:ph type="sldImg" idx="2"/>
          </p:nvPr>
        </p:nvSpPr>
        <p:spPr>
          <a:xfrm>
            <a:off x="30163" y="214313"/>
            <a:ext cx="6737350" cy="421163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258356" y="4416827"/>
            <a:ext cx="6280964" cy="5238307"/>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9655133"/>
            <a:ext cx="2945659" cy="271368"/>
          </a:xfrm>
          <a:prstGeom prst="rect">
            <a:avLst/>
          </a:prstGeom>
        </p:spPr>
        <p:txBody>
          <a:bodyPr vert="horz" lIns="91440" tIns="45720" rIns="91440" bIns="45720" rtlCol="0" anchor="b"/>
          <a:lstStyle>
            <a:lvl1pPr marL="0" algn="l" defTabSz="1220084" rtl="0" eaLnBrk="1" latinLnBrk="0" hangingPunct="1">
              <a:defRPr lang="fr-FR" sz="1200" kern="1200" smtClean="0">
                <a:solidFill>
                  <a:schemeClr val="tx1"/>
                </a:solidFill>
                <a:latin typeface="+mn-lt"/>
                <a:ea typeface="+mn-ea"/>
                <a:cs typeface="+mn-cs"/>
              </a:defRPr>
            </a:lvl1pPr>
          </a:lstStyle>
          <a:p>
            <a:r>
              <a:rPr lang="fr-FR" dirty="0" smtClean="0"/>
              <a:t>Pôle Formation</a:t>
            </a:r>
            <a:endParaRPr lang="fr-FR" dirty="0"/>
          </a:p>
        </p:txBody>
      </p:sp>
    </p:spTree>
    <p:extLst>
      <p:ext uri="{BB962C8B-B14F-4D97-AF65-F5344CB8AC3E}">
        <p14:creationId xmlns:p14="http://schemas.microsoft.com/office/powerpoint/2010/main" val="86720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1750" y="215900"/>
            <a:ext cx="6734175" cy="421005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176515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55064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Clic 1 - </a:t>
            </a:r>
            <a:r>
              <a:rPr lang="fr-FR" dirty="0" smtClean="0"/>
              <a:t>En zone rurale,</a:t>
            </a:r>
            <a:r>
              <a:rPr lang="fr-FR" baseline="0" dirty="0" smtClean="0"/>
              <a:t> les antennes délimitent de grandes cellules de couverture, allant de 3 à 30 km de diamètre.</a:t>
            </a:r>
          </a:p>
          <a:p>
            <a:pPr marL="0" marR="0" indent="0" algn="l" defTabSz="914265" rtl="0" eaLnBrk="1" fontAlgn="auto" latinLnBrk="0" hangingPunct="1">
              <a:lnSpc>
                <a:spcPct val="100000"/>
              </a:lnSpc>
              <a:spcBef>
                <a:spcPts val="0"/>
              </a:spcBef>
              <a:spcAft>
                <a:spcPts val="0"/>
              </a:spcAft>
              <a:buClrTx/>
              <a:buSzTx/>
              <a:buFontTx/>
              <a:buNone/>
              <a:tabLst/>
              <a:defRPr/>
            </a:pPr>
            <a:r>
              <a:rPr lang="fr-FR" b="1" dirty="0" smtClean="0"/>
              <a:t>Clic 2 - </a:t>
            </a:r>
            <a:r>
              <a:rPr lang="fr-FR" dirty="0" smtClean="0"/>
              <a:t>En zone</a:t>
            </a:r>
            <a:r>
              <a:rPr lang="fr-FR" baseline="0" dirty="0" smtClean="0"/>
              <a:t> urbaine (ville)</a:t>
            </a:r>
            <a:r>
              <a:rPr lang="fr-FR" dirty="0" smtClean="0"/>
              <a:t>,</a:t>
            </a:r>
            <a:r>
              <a:rPr lang="fr-FR" baseline="0" dirty="0" smtClean="0"/>
              <a:t> les antennes délimitent des cellules de couverture plus petites (à cause des éléments perturbateurs comme les immeubles, les ondes d’autres opérateurs, etc.), allant de 300 m à 3 km de diamètre.</a:t>
            </a:r>
          </a:p>
          <a:p>
            <a:endParaRPr lang="fr-FR" dirty="0" smtClean="0"/>
          </a:p>
          <a:p>
            <a:r>
              <a:rPr lang="fr-FR" dirty="0" smtClean="0"/>
              <a:t>En réalité, les cellules</a:t>
            </a:r>
            <a:r>
              <a:rPr lang="fr-FR" baseline="0" dirty="0" smtClean="0"/>
              <a:t> de 2 antennes se chevauchent forcément par endroits, afin de garantir la fluidité du signal (chevauchement =&gt; aucun risque de coupure réseau). Cette zone s’appelle le </a:t>
            </a:r>
            <a:r>
              <a:rPr lang="fr-FR" b="1" i="1" baseline="0" dirty="0" smtClean="0"/>
              <a:t>hand-over</a:t>
            </a:r>
            <a:r>
              <a:rPr lang="fr-FR" baseline="0" dirty="0" smtClean="0"/>
              <a:t>.</a:t>
            </a:r>
          </a:p>
          <a:p>
            <a:r>
              <a:rPr lang="fr-FR" b="1" baseline="0" dirty="0" smtClean="0"/>
              <a:t>Le nombre d’utilisateurs simultanés et le débit d’une antenne sont limités.</a:t>
            </a:r>
            <a:endParaRPr lang="fr-FR" b="1" dirty="0" smtClean="0"/>
          </a:p>
        </p:txBody>
      </p:sp>
    </p:spTree>
    <p:extLst>
      <p:ext uri="{BB962C8B-B14F-4D97-AF65-F5344CB8AC3E}">
        <p14:creationId xmlns:p14="http://schemas.microsoft.com/office/powerpoint/2010/main" val="144825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386008" indent="-386008"/>
            <a:r>
              <a:rPr lang="fr-FR" sz="1200" b="1" dirty="0" smtClean="0"/>
              <a:t>Clic 0 - Noms commerciaux, noms techniques</a:t>
            </a:r>
          </a:p>
          <a:p>
            <a:pPr marL="386008" indent="-386008"/>
            <a:r>
              <a:rPr lang="fr-FR" sz="1200" b="0" i="1" dirty="0" smtClean="0"/>
              <a:t>Légende : 1</a:t>
            </a:r>
            <a:r>
              <a:rPr lang="fr-FR" sz="1200" b="0" i="1" baseline="30000" dirty="0" smtClean="0"/>
              <a:t>ère</a:t>
            </a:r>
            <a:r>
              <a:rPr lang="fr-FR" sz="1200" b="0" i="1" dirty="0" smtClean="0"/>
              <a:t>  ligne: Nom commercial ; 2</a:t>
            </a:r>
            <a:r>
              <a:rPr lang="fr-FR" sz="1200" b="0" i="1" baseline="30000" dirty="0" smtClean="0"/>
              <a:t>ème</a:t>
            </a:r>
            <a:r>
              <a:rPr lang="fr-FR" sz="1200" b="0" i="1" dirty="0" smtClean="0"/>
              <a:t> ligne : Nom technique</a:t>
            </a:r>
          </a:p>
          <a:p>
            <a:pPr marL="386008" indent="-386008"/>
            <a:r>
              <a:rPr lang="fr-FR" sz="1200" b="1" dirty="0" smtClean="0"/>
              <a:t>- Gris : </a:t>
            </a:r>
            <a:r>
              <a:rPr lang="fr-FR" sz="1200" dirty="0" smtClean="0"/>
              <a:t>Norme GSM : base des télécommunications en Europe (pas de 1G présenté car inexistant aujourd’hui).</a:t>
            </a:r>
          </a:p>
          <a:p>
            <a:pPr marL="386008" indent="-386008"/>
            <a:r>
              <a:rPr lang="fr-FR" dirty="0" smtClean="0"/>
              <a:t>Permet : appels voix, SMS et MMS</a:t>
            </a:r>
            <a:r>
              <a:rPr lang="fr-FR" baseline="0" dirty="0" smtClean="0"/>
              <a:t> et </a:t>
            </a:r>
            <a:r>
              <a:rPr lang="fr-FR" dirty="0" smtClean="0"/>
              <a:t>également accès WAP (forme d’Internet appauvri pour les anciens mobiles).</a:t>
            </a:r>
          </a:p>
          <a:p>
            <a:pPr marL="386008" indent="-386008"/>
            <a:r>
              <a:rPr lang="fr-FR" sz="1200" b="1" dirty="0" smtClean="0">
                <a:solidFill>
                  <a:srgbClr val="C00000"/>
                </a:solidFill>
              </a:rPr>
              <a:t>-</a:t>
            </a:r>
            <a:r>
              <a:rPr lang="fr-FR" sz="1200" b="1" baseline="0" dirty="0" smtClean="0">
                <a:solidFill>
                  <a:srgbClr val="C00000"/>
                </a:solidFill>
              </a:rPr>
              <a:t> </a:t>
            </a:r>
            <a:r>
              <a:rPr lang="fr-FR" sz="1200" b="1" dirty="0" smtClean="0">
                <a:solidFill>
                  <a:srgbClr val="C00000"/>
                </a:solidFill>
              </a:rPr>
              <a:t>Rouge </a:t>
            </a:r>
            <a:r>
              <a:rPr lang="fr-FR" sz="1200" b="1" dirty="0" smtClean="0"/>
              <a:t>:</a:t>
            </a:r>
            <a:r>
              <a:rPr lang="fr-FR" sz="1200" dirty="0" smtClean="0"/>
              <a:t> Permet une vraie navigation sur Internet.</a:t>
            </a:r>
            <a:r>
              <a:rPr lang="fr-FR" sz="1200" baseline="0" dirty="0" smtClean="0"/>
              <a:t> </a:t>
            </a:r>
            <a:r>
              <a:rPr lang="fr-FR" sz="1200" dirty="0" smtClean="0"/>
              <a:t>Chaque génération est plus rapide que la précédente.</a:t>
            </a:r>
          </a:p>
          <a:p>
            <a:pPr marL="386008" indent="-386008"/>
            <a:r>
              <a:rPr lang="fr-FR" sz="1200" dirty="0" smtClean="0"/>
              <a:t>Nouveaux usages : streaming audio </a:t>
            </a:r>
            <a:r>
              <a:rPr lang="fr-FR" sz="1200" dirty="0" smtClean="0">
                <a:sym typeface="Wingdings" pitchFamily="2" charset="2"/>
              </a:rPr>
              <a:t> streaming vidéo  appels </a:t>
            </a:r>
            <a:r>
              <a:rPr lang="fr-FR" sz="1200" dirty="0" err="1" smtClean="0">
                <a:sym typeface="Wingdings" pitchFamily="2" charset="2"/>
              </a:rPr>
              <a:t>visio</a:t>
            </a:r>
            <a:r>
              <a:rPr lang="fr-FR" sz="1200" dirty="0" smtClean="0">
                <a:sym typeface="Wingdings" pitchFamily="2" charset="2"/>
              </a:rPr>
              <a:t>  streaming HD.</a:t>
            </a:r>
          </a:p>
          <a:p>
            <a:pPr marL="386008" indent="-386008"/>
            <a:endParaRPr lang="fr-FR" sz="1200" dirty="0" smtClean="0"/>
          </a:p>
          <a:p>
            <a:pPr marL="386008" indent="-386008">
              <a:defRPr/>
            </a:pPr>
            <a:r>
              <a:rPr lang="fr-FR" b="1" dirty="0" smtClean="0"/>
              <a:t>Cas particuliers :</a:t>
            </a:r>
          </a:p>
          <a:p>
            <a:pPr marL="386008" indent="-386008">
              <a:buFontTx/>
              <a:buChar char="-"/>
              <a:defRPr/>
            </a:pPr>
            <a:r>
              <a:rPr lang="fr-FR" dirty="0" smtClean="0"/>
              <a:t>3G+ et H+ (3G++) sont des dérivés de 3G.</a:t>
            </a:r>
          </a:p>
          <a:p>
            <a:pPr marL="386008" indent="-386008">
              <a:buFontTx/>
              <a:buChar char="-"/>
              <a:defRPr/>
            </a:pPr>
            <a:r>
              <a:rPr lang="fr-FR" dirty="0" smtClean="0"/>
              <a:t>La 4G est désormais</a:t>
            </a:r>
            <a:r>
              <a:rPr lang="fr-FR" baseline="0" dirty="0" smtClean="0"/>
              <a:t> </a:t>
            </a:r>
            <a:r>
              <a:rPr lang="fr-FR" dirty="0" smtClean="0"/>
              <a:t>en service.</a:t>
            </a:r>
          </a:p>
        </p:txBody>
      </p:sp>
    </p:spTree>
    <p:extLst>
      <p:ext uri="{BB962C8B-B14F-4D97-AF65-F5344CB8AC3E}">
        <p14:creationId xmlns:p14="http://schemas.microsoft.com/office/powerpoint/2010/main" val="1887296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265" rtl="0" eaLnBrk="1" fontAlgn="auto" latinLnBrk="0" hangingPunct="1">
              <a:lnSpc>
                <a:spcPct val="100000"/>
              </a:lnSpc>
              <a:spcBef>
                <a:spcPts val="0"/>
              </a:spcBef>
              <a:spcAft>
                <a:spcPts val="0"/>
              </a:spcAft>
              <a:buClrTx/>
              <a:buSzTx/>
              <a:buFontTx/>
              <a:buNone/>
              <a:tabLst/>
              <a:defRPr/>
            </a:pPr>
            <a:r>
              <a:rPr lang="fr-FR" b="1" baseline="0" dirty="0" smtClean="0"/>
              <a:t>Fonctionnement : </a:t>
            </a:r>
            <a:endParaRPr lang="fr-FR" b="1" dirty="0" smtClean="0"/>
          </a:p>
          <a:p>
            <a:r>
              <a:rPr lang="fr-FR" b="1" dirty="0" smtClean="0"/>
              <a:t>Clic 1 - </a:t>
            </a:r>
            <a:r>
              <a:rPr lang="fr-FR" b="0" dirty="0" smtClean="0"/>
              <a:t>L</a:t>
            </a:r>
            <a:r>
              <a:rPr lang="fr-FR" baseline="0" dirty="0" smtClean="0"/>
              <a:t>a carte SIM du téléphone recherche 24h/24 une antenne réseau à proximité. Elle cherche toujours la voie balise la plus proche.</a:t>
            </a:r>
          </a:p>
          <a:p>
            <a:r>
              <a:rPr lang="fr-FR" b="1" baseline="0" dirty="0" smtClean="0"/>
              <a:t>Clic 2 -</a:t>
            </a:r>
            <a:r>
              <a:rPr lang="fr-FR" baseline="0" dirty="0" smtClean="0"/>
              <a:t> L’antenne détecte le téléphone puis transmet les informations d’accès au cœur du réseau.</a:t>
            </a:r>
          </a:p>
          <a:p>
            <a:r>
              <a:rPr lang="fr-FR" b="1" dirty="0" smtClean="0"/>
              <a:t>Clic 3 - </a:t>
            </a:r>
            <a:r>
              <a:rPr lang="fr-FR" b="0" dirty="0" smtClean="0"/>
              <a:t>L</a:t>
            </a:r>
            <a:r>
              <a:rPr lang="fr-FR" dirty="0" smtClean="0"/>
              <a:t>e cœur</a:t>
            </a:r>
            <a:r>
              <a:rPr lang="fr-FR" baseline="0" dirty="0" smtClean="0"/>
              <a:t> de réseau vérifie les données du téléphone émetteur puis recherche la localisation du téléphone récepteur.</a:t>
            </a:r>
          </a:p>
          <a:p>
            <a:r>
              <a:rPr lang="fr-FR" b="1" baseline="0" dirty="0" smtClean="0"/>
              <a:t>Clic 4 -</a:t>
            </a:r>
            <a:r>
              <a:rPr lang="fr-FR" baseline="0" dirty="0" smtClean="0"/>
              <a:t> … Il transmet les informations de connexion à l’antenne relai la plus proche du téléphone du destinataire.</a:t>
            </a:r>
          </a:p>
          <a:p>
            <a:r>
              <a:rPr lang="fr-FR" b="1" baseline="0" dirty="0" smtClean="0"/>
              <a:t>Clic 5 -</a:t>
            </a:r>
            <a:r>
              <a:rPr lang="fr-FR" baseline="0" dirty="0" smtClean="0"/>
              <a:t> Cette antenne recherche dans sa voie balise l’endroit où se trouve le téléphone récepteur. Une fois que ce dernier est détecté sur le réseau, il est alors mis en relation avec le téléphone émetteur.</a:t>
            </a:r>
          </a:p>
          <a:p>
            <a:r>
              <a:rPr lang="fr-FR" baseline="0" dirty="0" smtClean="0"/>
              <a:t>(la chaîne de connexion refait le chemin inverse)</a:t>
            </a:r>
          </a:p>
          <a:p>
            <a:r>
              <a:rPr lang="fr-FR" b="1" baseline="0" dirty="0" smtClean="0"/>
              <a:t>Clic 6 - </a:t>
            </a:r>
            <a:r>
              <a:rPr lang="fr-FR" baseline="0" dirty="0" smtClean="0"/>
              <a:t>Chaque antenne recouvre une zone géographique définie, appelée </a:t>
            </a:r>
            <a:r>
              <a:rPr lang="fr-FR" b="1" baseline="0" dirty="0" smtClean="0"/>
              <a:t>Voie balise (Broadcast Channel).</a:t>
            </a:r>
          </a:p>
          <a:p>
            <a:endParaRPr lang="fr-FR" b="1" baseline="0" dirty="0" smtClean="0"/>
          </a:p>
          <a:p>
            <a:r>
              <a:rPr lang="fr-FR" b="0" baseline="0" dirty="0" smtClean="0"/>
              <a:t>Pour information : </a:t>
            </a:r>
            <a:r>
              <a:rPr lang="fr-FR" b="1" i="0" baseline="0" dirty="0" smtClean="0"/>
              <a:t>une carte SIM recherche en permanence l’antenne-relai la plus proche et sur la fréquence la plus importante </a:t>
            </a:r>
            <a:r>
              <a:rPr lang="fr-FR" b="0" baseline="0" dirty="0" smtClean="0"/>
              <a:t>(par défaut, la 4G si le téléphone est compatible, sinon la 3G).</a:t>
            </a:r>
          </a:p>
          <a:p>
            <a:r>
              <a:rPr lang="fr-FR" b="0" baseline="0" dirty="0" smtClean="0"/>
              <a:t>Dans le cas où l’itinérance est activée, et où il n’y a aucune antenne 3G compatible à proximité, la carte SIM n’arrêtera jamais sa recherche de réseau 3G, même si le téléphone est détecté par une antenne 2G…. Ce qui conduit à affaiblir la batterie du téléphone. Mieux vaut parfois désactiver l’itinérance (en zone blanche ou en forêt par exemple).</a:t>
            </a:r>
          </a:p>
        </p:txBody>
      </p:sp>
    </p:spTree>
    <p:extLst>
      <p:ext uri="{BB962C8B-B14F-4D97-AF65-F5344CB8AC3E}">
        <p14:creationId xmlns:p14="http://schemas.microsoft.com/office/powerpoint/2010/main" val="12796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Pour </a:t>
            </a:r>
            <a:r>
              <a:rPr lang="fr-FR" dirty="0" smtClean="0"/>
              <a:t>comprendre la notion de </a:t>
            </a:r>
            <a:r>
              <a:rPr lang="fr-FR" b="1" dirty="0" err="1" smtClean="0"/>
              <a:t>fair</a:t>
            </a:r>
            <a:r>
              <a:rPr lang="fr-FR" b="1" dirty="0" smtClean="0"/>
              <a:t> use</a:t>
            </a:r>
            <a:r>
              <a:rPr lang="fr-FR" dirty="0" smtClean="0"/>
              <a:t>, il faut comprendre la notion de </a:t>
            </a:r>
            <a:r>
              <a:rPr lang="fr-FR" b="1" dirty="0" smtClean="0"/>
              <a:t>chaîne de connexion</a:t>
            </a:r>
            <a:r>
              <a:rPr lang="fr-FR" dirty="0" smtClean="0"/>
              <a:t>.</a:t>
            </a:r>
          </a:p>
          <a:p>
            <a:endParaRPr lang="fr-FR" dirty="0" smtClean="0"/>
          </a:p>
          <a:p>
            <a:r>
              <a:rPr lang="fr-FR" b="1" dirty="0" smtClean="0"/>
              <a:t>Clic 0 -</a:t>
            </a:r>
            <a:r>
              <a:rPr lang="fr-FR" b="0" baseline="0" dirty="0" smtClean="0"/>
              <a:t> </a:t>
            </a:r>
            <a:r>
              <a:rPr lang="fr-FR" dirty="0" smtClean="0"/>
              <a:t>Un réseau téléphonique mobile est composé du cœur de réseau…</a:t>
            </a:r>
          </a:p>
          <a:p>
            <a:r>
              <a:rPr lang="fr-FR" b="1" dirty="0" smtClean="0"/>
              <a:t>Clic 1 -</a:t>
            </a:r>
            <a:r>
              <a:rPr lang="fr-FR" dirty="0" smtClean="0"/>
              <a:t> … d’antennes placées à différents endroits…</a:t>
            </a:r>
          </a:p>
          <a:p>
            <a:r>
              <a:rPr lang="fr-FR" b="1" dirty="0" smtClean="0"/>
              <a:t>Clic 2 -</a:t>
            </a:r>
            <a:r>
              <a:rPr lang="fr-FR" dirty="0" smtClean="0"/>
              <a:t> … et de téléphones.</a:t>
            </a:r>
          </a:p>
          <a:p>
            <a:r>
              <a:rPr lang="fr-FR" b="1" dirty="0" smtClean="0"/>
              <a:t>Clic 3 -</a:t>
            </a:r>
            <a:r>
              <a:rPr lang="fr-FR" dirty="0" smtClean="0"/>
              <a:t> Un appel suit ce chemin pour arriver à son destinataire. On appelle ce chemin </a:t>
            </a:r>
            <a:r>
              <a:rPr lang="fr-FR" b="1" dirty="0" smtClean="0"/>
              <a:t>une chaîne de connexion</a:t>
            </a:r>
            <a:r>
              <a:rPr lang="fr-FR" dirty="0" smtClean="0"/>
              <a:t>.</a:t>
            </a:r>
          </a:p>
          <a:p>
            <a:endParaRPr lang="fr-FR" dirty="0" smtClean="0"/>
          </a:p>
          <a:p>
            <a:r>
              <a:rPr lang="fr-FR" b="1" dirty="0" smtClean="0"/>
              <a:t>Clic 4 -</a:t>
            </a:r>
            <a:r>
              <a:rPr lang="fr-FR" b="0" baseline="0" dirty="0" smtClean="0"/>
              <a:t> </a:t>
            </a:r>
            <a:r>
              <a:rPr lang="fr-FR" b="1" i="1" dirty="0" smtClean="0"/>
              <a:t>A votre avis, quelle est la chaîne de connexion pour un appel entre un smartphone avec une puce d’un opérateur et un smartphone sur un autre réseau ?</a:t>
            </a:r>
          </a:p>
          <a:p>
            <a:r>
              <a:rPr lang="fr-FR" b="1" dirty="0" smtClean="0"/>
              <a:t>Clic 5</a:t>
            </a:r>
            <a:r>
              <a:rPr lang="fr-FR" b="1" baseline="0" dirty="0" smtClean="0"/>
              <a:t> </a:t>
            </a:r>
            <a:r>
              <a:rPr lang="fr-FR" b="0" baseline="0" dirty="0" smtClean="0"/>
              <a:t>- Affichage de la réponse.</a:t>
            </a:r>
            <a:endParaRPr lang="fr-FR" b="0" dirty="0" smtClean="0"/>
          </a:p>
          <a:p>
            <a:r>
              <a:rPr lang="fr-FR" dirty="0" smtClean="0"/>
              <a:t>La chaîne passe également par le cœur du réseau du destinataire, puis par</a:t>
            </a:r>
            <a:r>
              <a:rPr lang="fr-FR" baseline="0" dirty="0" smtClean="0"/>
              <a:t> </a:t>
            </a:r>
            <a:r>
              <a:rPr lang="fr-FR" dirty="0" smtClean="0"/>
              <a:t>une de ses antennes.</a:t>
            </a:r>
            <a:endParaRPr lang="fr-FR" b="1" dirty="0" smtClean="0"/>
          </a:p>
          <a:p>
            <a:endParaRPr lang="fr-FR" b="1" dirty="0" smtClean="0"/>
          </a:p>
          <a:p>
            <a:r>
              <a:rPr lang="fr-FR" b="1" dirty="0" smtClean="0"/>
              <a:t>Clic 6 - </a:t>
            </a:r>
            <a:r>
              <a:rPr lang="fr-FR" b="1" i="1" dirty="0" smtClean="0"/>
              <a:t>Quelle est la chaîne de connexion pour la navigation Web ?</a:t>
            </a:r>
          </a:p>
          <a:p>
            <a:r>
              <a:rPr lang="fr-FR" b="1" dirty="0" smtClean="0"/>
              <a:t>Clic 7</a:t>
            </a:r>
            <a:r>
              <a:rPr lang="fr-FR" b="1" baseline="0" dirty="0" smtClean="0"/>
              <a:t> </a:t>
            </a:r>
            <a:r>
              <a:rPr lang="fr-FR" b="0" baseline="0" dirty="0" smtClean="0"/>
              <a:t>- Affichage de la réponse.</a:t>
            </a:r>
            <a:endParaRPr lang="fr-FR" b="0" dirty="0" smtClean="0"/>
          </a:p>
          <a:p>
            <a:r>
              <a:rPr lang="fr-FR" dirty="0" smtClean="0"/>
              <a:t>Internet est composé d’un réseau de serveurs (exemple : Serveur mails @ et page web www)</a:t>
            </a:r>
          </a:p>
          <a:p>
            <a:r>
              <a:rPr lang="fr-FR" dirty="0" smtClean="0"/>
              <a:t>Le smartphone s’y connecte en passant par le cœur du réseau, directement relié à Internet.</a:t>
            </a:r>
          </a:p>
          <a:p>
            <a:endParaRPr lang="fr-FR" b="1" dirty="0" smtClean="0"/>
          </a:p>
          <a:p>
            <a:pPr defTabSz="1219994">
              <a:defRPr/>
            </a:pPr>
            <a:r>
              <a:rPr lang="fr-FR" dirty="0" smtClean="0"/>
              <a:t>A noter : Pour les téléphones </a:t>
            </a:r>
            <a:r>
              <a:rPr lang="fr-FR" dirty="0" err="1" smtClean="0"/>
              <a:t>Blackberry</a:t>
            </a:r>
            <a:r>
              <a:rPr lang="fr-FR" dirty="0" smtClean="0"/>
              <a:t>, il faut également passer par une infrastructure supplémentaire pour se connecter à Internet. Elle se situe entre le cœur du réseau et Internet. </a:t>
            </a:r>
          </a:p>
          <a:p>
            <a:pPr defTabSz="1219994">
              <a:defRPr/>
            </a:pPr>
            <a:r>
              <a:rPr lang="fr-FR" dirty="0" smtClean="0"/>
              <a:t>Pour avoir le droit d’utiliser cette Infrastructure, il faut payer </a:t>
            </a:r>
            <a:r>
              <a:rPr lang="fr-FR" b="1" dirty="0" smtClean="0"/>
              <a:t>l’Option </a:t>
            </a:r>
            <a:r>
              <a:rPr lang="fr-FR" b="1" dirty="0" err="1" smtClean="0"/>
              <a:t>Blackberry</a:t>
            </a:r>
            <a:r>
              <a:rPr lang="fr-FR" b="1" dirty="0" smtClean="0"/>
              <a:t> </a:t>
            </a:r>
            <a:r>
              <a:rPr lang="fr-FR" b="0" dirty="0" smtClean="0"/>
              <a:t>(elle</a:t>
            </a:r>
            <a:r>
              <a:rPr lang="fr-FR" b="0" baseline="0" dirty="0" smtClean="0"/>
              <a:t> est généralement incluse dans le tarif des forfaits des opérateurs)</a:t>
            </a:r>
            <a:r>
              <a:rPr lang="fr-FR" b="0" dirty="0" smtClean="0"/>
              <a:t>.</a:t>
            </a:r>
          </a:p>
        </p:txBody>
      </p:sp>
    </p:spTree>
    <p:extLst>
      <p:ext uri="{BB962C8B-B14F-4D97-AF65-F5344CB8AC3E}">
        <p14:creationId xmlns:p14="http://schemas.microsoft.com/office/powerpoint/2010/main" val="1790588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i="0" dirty="0" smtClean="0"/>
              <a:t>Clic 0 -</a:t>
            </a:r>
            <a:r>
              <a:rPr lang="fr-FR" b="1" i="0" baseline="0" dirty="0" smtClean="0"/>
              <a:t> </a:t>
            </a:r>
            <a:r>
              <a:rPr lang="fr-FR" dirty="0" smtClean="0"/>
              <a:t>Revoici notre téléphone et notre cœur de réseau, qui contient également des compteurs pour quantifier les consommations des Abonnés.</a:t>
            </a:r>
          </a:p>
          <a:p>
            <a:r>
              <a:rPr lang="fr-FR" b="1" dirty="0" smtClean="0"/>
              <a:t/>
            </a:r>
            <a:br>
              <a:rPr lang="fr-FR" b="1" dirty="0" smtClean="0"/>
            </a:br>
            <a:r>
              <a:rPr lang="fr-FR" b="1" dirty="0" smtClean="0"/>
              <a:t>Clic 1  -</a:t>
            </a:r>
            <a:r>
              <a:rPr lang="fr-FR" dirty="0" smtClean="0"/>
              <a:t> Récapitulatif des illimités en appels, SMS, MMS, puis introduction à la notion de </a:t>
            </a:r>
            <a:r>
              <a:rPr lang="fr-FR" b="0" i="1" dirty="0" err="1" smtClean="0"/>
              <a:t>fair</a:t>
            </a:r>
            <a:r>
              <a:rPr lang="fr-FR" b="0" i="1" dirty="0" smtClean="0"/>
              <a:t> use</a:t>
            </a:r>
            <a:r>
              <a:rPr lang="fr-FR" b="1" i="1" dirty="0" smtClean="0"/>
              <a:t>.</a:t>
            </a:r>
          </a:p>
          <a:p>
            <a:r>
              <a:rPr lang="fr-FR" dirty="0" smtClean="0"/>
              <a:t>Le </a:t>
            </a:r>
            <a:r>
              <a:rPr lang="fr-FR" b="1" dirty="0" err="1" smtClean="0"/>
              <a:t>fair</a:t>
            </a:r>
            <a:r>
              <a:rPr lang="fr-FR" b="1" dirty="0" smtClean="0"/>
              <a:t> use </a:t>
            </a:r>
            <a:r>
              <a:rPr lang="fr-FR" dirty="0" smtClean="0"/>
              <a:t>est la quantité maximale</a:t>
            </a:r>
            <a:r>
              <a:rPr lang="fr-FR" baseline="0" dirty="0" smtClean="0"/>
              <a:t> </a:t>
            </a:r>
            <a:r>
              <a:rPr lang="fr-FR" dirty="0" smtClean="0"/>
              <a:t>de données qu’un utilisateur peut utiliser par mois au</a:t>
            </a:r>
            <a:r>
              <a:rPr lang="fr-FR" baseline="0" dirty="0" smtClean="0"/>
              <a:t> débit maximum</a:t>
            </a:r>
            <a:r>
              <a:rPr lang="fr-FR" dirty="0" smtClean="0"/>
              <a:t>.</a:t>
            </a:r>
          </a:p>
          <a:p>
            <a:r>
              <a:rPr lang="fr-FR" dirty="0" smtClean="0"/>
              <a:t>Les données (aussi appelées </a:t>
            </a:r>
            <a:r>
              <a:rPr lang="fr-FR" b="1" dirty="0" smtClean="0"/>
              <a:t>DATA</a:t>
            </a:r>
            <a:r>
              <a:rPr lang="fr-FR" dirty="0" smtClean="0"/>
              <a:t>) peuvent être des mails, des pages internet ou n’importe quel fichier téléchargé sur le réseau cellulaire.</a:t>
            </a:r>
          </a:p>
          <a:p>
            <a:endParaRPr lang="fr-FR" b="1" i="1" dirty="0" smtClean="0"/>
          </a:p>
          <a:p>
            <a:r>
              <a:rPr lang="fr-FR" b="1" i="1" dirty="0" smtClean="0"/>
              <a:t>Quel est le </a:t>
            </a:r>
            <a:r>
              <a:rPr lang="fr-FR" b="1" i="1" dirty="0" err="1" smtClean="0"/>
              <a:t>fair</a:t>
            </a:r>
            <a:r>
              <a:rPr lang="fr-FR" b="1" i="1" dirty="0" smtClean="0"/>
              <a:t> use dont bénéficie un Abonné à l’offre mobile de l’opérateur ?</a:t>
            </a:r>
            <a:endParaRPr lang="fr-FR" dirty="0" smtClean="0"/>
          </a:p>
          <a:p>
            <a:r>
              <a:rPr lang="fr-FR" b="1" dirty="0" smtClean="0"/>
              <a:t>Clic 2 –</a:t>
            </a:r>
            <a:r>
              <a:rPr lang="fr-FR" b="1" baseline="0" dirty="0" smtClean="0"/>
              <a:t> </a:t>
            </a:r>
            <a:r>
              <a:rPr lang="fr-FR" dirty="0" smtClean="0"/>
              <a:t>Le </a:t>
            </a:r>
            <a:r>
              <a:rPr lang="fr-FR" i="1" dirty="0" err="1" smtClean="0"/>
              <a:t>fair</a:t>
            </a:r>
            <a:r>
              <a:rPr lang="fr-FR" i="1" dirty="0" smtClean="0"/>
              <a:t> use </a:t>
            </a:r>
            <a:r>
              <a:rPr lang="fr-FR" dirty="0" smtClean="0"/>
              <a:t>est de 3Go (maximum du marché au tarif proposé).</a:t>
            </a:r>
          </a:p>
          <a:p>
            <a:r>
              <a:rPr lang="fr-FR" dirty="0" smtClean="0"/>
              <a:t>3Go équivalent à 800 chansons en MP3 téléchargées / mois.</a:t>
            </a:r>
          </a:p>
          <a:p>
            <a:endParaRPr lang="fr-FR" dirty="0" smtClean="0"/>
          </a:p>
          <a:p>
            <a:r>
              <a:rPr lang="fr-FR" b="1" dirty="0" smtClean="0"/>
              <a:t>Clic 3 - </a:t>
            </a:r>
            <a:r>
              <a:rPr lang="fr-FR" b="1" i="1" dirty="0" smtClean="0"/>
              <a:t>Que se passe-t-il si on dépasse ces 3Go (801ème chanson) ?</a:t>
            </a:r>
            <a:endParaRPr lang="fr-FR" dirty="0" smtClean="0"/>
          </a:p>
          <a:p>
            <a:r>
              <a:rPr lang="fr-FR" b="1" dirty="0" smtClean="0"/>
              <a:t>Clic 4 - </a:t>
            </a:r>
            <a:r>
              <a:rPr lang="fr-FR" dirty="0" smtClean="0"/>
              <a:t>On peux continuer à aller sur Internet et télécharger.</a:t>
            </a:r>
          </a:p>
          <a:p>
            <a:r>
              <a:rPr lang="fr-FR" dirty="0" smtClean="0"/>
              <a:t>Simplement, le débit est réduit, contrairement à d’autres opérateurs qui suspendent la connexion de données</a:t>
            </a:r>
            <a:r>
              <a:rPr lang="fr-FR" baseline="0" dirty="0" smtClean="0"/>
              <a:t> ou font payer le supplément.</a:t>
            </a:r>
            <a:endParaRPr lang="fr-FR" b="1" dirty="0" smtClean="0"/>
          </a:p>
        </p:txBody>
      </p:sp>
    </p:spTree>
    <p:extLst>
      <p:ext uri="{BB962C8B-B14F-4D97-AF65-F5344CB8AC3E}">
        <p14:creationId xmlns:p14="http://schemas.microsoft.com/office/powerpoint/2010/main" val="21364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defTabSz="1219994">
              <a:defRPr/>
            </a:pPr>
            <a:r>
              <a:rPr lang="fr-FR" b="0" i="0" kern="1200" dirty="0" smtClean="0">
                <a:solidFill>
                  <a:schemeClr val="tx1"/>
                </a:solidFill>
                <a:effectLst/>
                <a:ea typeface="+mn-ea"/>
                <a:cs typeface="+mn-cs"/>
              </a:rPr>
              <a:t>La 4G permet d’offrir à ses Abonnés un débit théorique maximum plus élevé : </a:t>
            </a:r>
            <a:r>
              <a:rPr lang="fr-FR" b="1" i="0" kern="1200" dirty="0" smtClean="0">
                <a:solidFill>
                  <a:schemeClr val="tx1"/>
                </a:solidFill>
                <a:effectLst/>
                <a:ea typeface="+mn-ea"/>
                <a:cs typeface="+mn-cs"/>
              </a:rPr>
              <a:t>jusqu’à 150 Mbit/s</a:t>
            </a:r>
            <a:r>
              <a:rPr lang="fr-FR" b="0" i="0" kern="1200" dirty="0" smtClean="0">
                <a:solidFill>
                  <a:schemeClr val="tx1"/>
                </a:solidFill>
                <a:effectLst/>
                <a:ea typeface="+mn-ea"/>
                <a:cs typeface="+mn-cs"/>
              </a:rPr>
              <a:t>.</a:t>
            </a:r>
          </a:p>
          <a:p>
            <a:pPr defTabSz="1219994">
              <a:defRPr/>
            </a:pPr>
            <a:endParaRPr lang="fr-FR" b="0" i="0" kern="1200" dirty="0" smtClean="0">
              <a:solidFill>
                <a:schemeClr val="tx1"/>
              </a:solidFill>
              <a:effectLst/>
              <a:ea typeface="+mn-ea"/>
              <a:cs typeface="+mn-cs"/>
            </a:endParaRPr>
          </a:p>
          <a:p>
            <a:pPr defTabSz="1219994">
              <a:defRPr/>
            </a:pPr>
            <a:r>
              <a:rPr lang="fr-FR" b="0" i="0" kern="1200" dirty="0" smtClean="0">
                <a:solidFill>
                  <a:schemeClr val="tx1"/>
                </a:solidFill>
                <a:effectLst/>
                <a:ea typeface="+mn-ea"/>
                <a:cs typeface="+mn-cs"/>
              </a:rPr>
              <a:t>Conditions requises :</a:t>
            </a:r>
          </a:p>
          <a:p>
            <a:r>
              <a:rPr lang="fr-FR" b="0" i="0" kern="1200" dirty="0" smtClean="0">
                <a:solidFill>
                  <a:schemeClr val="tx1"/>
                </a:solidFill>
                <a:effectLst/>
                <a:ea typeface="+mn-ea"/>
                <a:cs typeface="+mn-cs"/>
              </a:rPr>
              <a:t>-</a:t>
            </a:r>
            <a:r>
              <a:rPr lang="fr-FR" b="0" i="0" kern="1200" baseline="0" dirty="0" smtClean="0">
                <a:solidFill>
                  <a:schemeClr val="tx1"/>
                </a:solidFill>
                <a:effectLst/>
                <a:ea typeface="+mn-ea"/>
                <a:cs typeface="+mn-cs"/>
              </a:rPr>
              <a:t> </a:t>
            </a:r>
            <a:r>
              <a:rPr lang="fr-FR" b="0" i="0" kern="1200" dirty="0" smtClean="0">
                <a:solidFill>
                  <a:schemeClr val="tx1"/>
                </a:solidFill>
                <a:effectLst/>
                <a:ea typeface="+mn-ea"/>
                <a:cs typeface="+mn-cs"/>
              </a:rPr>
              <a:t>Disposer d’un téléphone mobile compatible 4G</a:t>
            </a:r>
          </a:p>
          <a:p>
            <a:pPr marL="0" indent="0">
              <a:buFontTx/>
              <a:buNone/>
            </a:pPr>
            <a:r>
              <a:rPr lang="fr-FR" b="0" i="0" kern="1200" dirty="0" smtClean="0">
                <a:solidFill>
                  <a:schemeClr val="tx1"/>
                </a:solidFill>
                <a:effectLst/>
                <a:ea typeface="+mn-ea"/>
                <a:cs typeface="+mn-cs"/>
              </a:rPr>
              <a:t>- Avoir activé le service 4G</a:t>
            </a:r>
            <a:r>
              <a:rPr lang="fr-FR" b="0" i="0" kern="1200" baseline="0" dirty="0" smtClean="0">
                <a:solidFill>
                  <a:schemeClr val="tx1"/>
                </a:solidFill>
                <a:effectLst/>
                <a:ea typeface="+mn-ea"/>
                <a:cs typeface="+mn-cs"/>
              </a:rPr>
              <a:t> sur son mobile </a:t>
            </a:r>
          </a:p>
          <a:p>
            <a:endParaRPr lang="fr-FR" dirty="0" smtClean="0"/>
          </a:p>
          <a:p>
            <a:pPr marL="0" marR="0" indent="0" algn="l" defTabSz="914319" rtl="0" eaLnBrk="1" fontAlgn="auto" latinLnBrk="0" hangingPunct="1">
              <a:lnSpc>
                <a:spcPct val="100000"/>
              </a:lnSpc>
              <a:spcBef>
                <a:spcPts val="0"/>
              </a:spcBef>
              <a:spcAft>
                <a:spcPts val="0"/>
              </a:spcAft>
              <a:buClrTx/>
              <a:buSzTx/>
              <a:buFontTx/>
              <a:buNone/>
              <a:tabLst/>
              <a:defRPr/>
            </a:pPr>
            <a:r>
              <a:rPr lang="fr-FR" b="1" dirty="0" smtClean="0"/>
              <a:t>Clic 1</a:t>
            </a:r>
            <a:r>
              <a:rPr lang="fr-FR" b="1" baseline="0" dirty="0" smtClean="0"/>
              <a:t> - </a:t>
            </a:r>
            <a:r>
              <a:rPr lang="fr-FR" b="1" i="1" baseline="0" dirty="0" smtClean="0"/>
              <a:t>Q</a:t>
            </a:r>
            <a:r>
              <a:rPr lang="fr-FR" b="1" i="1" dirty="0" smtClean="0"/>
              <a:t>uel est le </a:t>
            </a:r>
            <a:r>
              <a:rPr lang="fr-FR" b="1" i="1" dirty="0" err="1" smtClean="0"/>
              <a:t>fair</a:t>
            </a:r>
            <a:r>
              <a:rPr lang="fr-FR" b="1" i="1" dirty="0" smtClean="0"/>
              <a:t> use dont bénéficie un Abonné à l’offre mobile de l’opérateur</a:t>
            </a:r>
            <a:r>
              <a:rPr lang="fr-FR" b="1" i="1" baseline="0" dirty="0" smtClean="0"/>
              <a:t> </a:t>
            </a:r>
            <a:r>
              <a:rPr lang="fr-FR" b="1" i="1" dirty="0" smtClean="0"/>
              <a:t>en 4G ?</a:t>
            </a:r>
            <a:endParaRPr lang="fr-FR" dirty="0" smtClean="0"/>
          </a:p>
          <a:p>
            <a:r>
              <a:rPr lang="fr-FR" b="1" dirty="0" smtClean="0"/>
              <a:t>Clic 2 -</a:t>
            </a:r>
            <a:r>
              <a:rPr lang="fr-FR" b="1" baseline="0" dirty="0" smtClean="0"/>
              <a:t> </a:t>
            </a:r>
            <a:r>
              <a:rPr lang="fr-FR" dirty="0" smtClean="0"/>
              <a:t>Notre </a:t>
            </a:r>
            <a:r>
              <a:rPr lang="fr-FR" i="1" dirty="0" err="1" smtClean="0"/>
              <a:t>fair</a:t>
            </a:r>
            <a:r>
              <a:rPr lang="fr-FR" i="1" dirty="0" smtClean="0"/>
              <a:t> use </a:t>
            </a:r>
            <a:r>
              <a:rPr lang="fr-FR" i="0" dirty="0" smtClean="0"/>
              <a:t>en 4G </a:t>
            </a:r>
            <a:r>
              <a:rPr lang="fr-FR" dirty="0" smtClean="0"/>
              <a:t>est de 20Go</a:t>
            </a:r>
          </a:p>
          <a:p>
            <a:r>
              <a:rPr lang="fr-FR" dirty="0" smtClean="0"/>
              <a:t>20Go équivalent environ à 7 x 800 chansons en MP3 téléchargées / mois. Soit 5600 chansons.</a:t>
            </a:r>
          </a:p>
          <a:p>
            <a:endParaRPr lang="fr-FR" dirty="0" smtClean="0"/>
          </a:p>
          <a:p>
            <a:r>
              <a:rPr lang="fr-FR" b="1" dirty="0" smtClean="0"/>
              <a:t>Clic 3 - </a:t>
            </a:r>
            <a:r>
              <a:rPr lang="fr-FR" b="1" i="1" dirty="0" smtClean="0"/>
              <a:t>Que se passe-t-il si on dépasse ces 20Go (5601ème chanson) ?</a:t>
            </a:r>
            <a:endParaRPr lang="fr-FR" dirty="0" smtClean="0"/>
          </a:p>
          <a:p>
            <a:r>
              <a:rPr lang="fr-FR" b="1" dirty="0" smtClean="0"/>
              <a:t>Clic 4 -</a:t>
            </a:r>
            <a:r>
              <a:rPr lang="fr-FR" dirty="0" smtClean="0"/>
              <a:t> On peux continuer à aller sur Internet et télécharger.</a:t>
            </a:r>
          </a:p>
          <a:p>
            <a:r>
              <a:rPr lang="fr-FR" dirty="0" smtClean="0"/>
              <a:t>Simplement, le débit est réduit, contrairement à d’autres opérateurs qui suspendent la connexion de données</a:t>
            </a:r>
            <a:r>
              <a:rPr lang="fr-FR" baseline="0" dirty="0" smtClean="0"/>
              <a:t> ou font payer le supplément.</a:t>
            </a:r>
          </a:p>
          <a:p>
            <a:endParaRPr lang="fr-FR" b="1" baseline="0" dirty="0" smtClean="0">
              <a:solidFill>
                <a:srgbClr val="C00000"/>
              </a:solidFill>
            </a:endParaRPr>
          </a:p>
          <a:p>
            <a:r>
              <a:rPr lang="fr-FR" b="1" kern="1200" dirty="0" smtClean="0">
                <a:solidFill>
                  <a:srgbClr val="FF0000"/>
                </a:solidFill>
                <a:effectLst/>
                <a:ea typeface="+mn-ea"/>
                <a:cs typeface="+mn-cs"/>
              </a:rPr>
              <a:t>ATTENTION !</a:t>
            </a:r>
            <a:r>
              <a:rPr lang="fr-FR" b="1" kern="1200" baseline="0" dirty="0" smtClean="0">
                <a:solidFill>
                  <a:srgbClr val="FF0000"/>
                </a:solidFill>
                <a:effectLst/>
                <a:ea typeface="+mn-ea"/>
                <a:cs typeface="+mn-cs"/>
              </a:rPr>
              <a:t> </a:t>
            </a:r>
            <a:r>
              <a:rPr lang="fr-FR" b="1" kern="1200" dirty="0" smtClean="0">
                <a:solidFill>
                  <a:srgbClr val="FF0000"/>
                </a:solidFill>
                <a:effectLst/>
                <a:ea typeface="+mn-ea"/>
                <a:cs typeface="+mn-cs"/>
              </a:rPr>
              <a:t>Pas de dissociation ni de remise à</a:t>
            </a:r>
            <a:r>
              <a:rPr lang="fr-FR" b="1" kern="1200" baseline="0" dirty="0" smtClean="0">
                <a:solidFill>
                  <a:srgbClr val="FF0000"/>
                </a:solidFill>
                <a:effectLst/>
                <a:ea typeface="+mn-ea"/>
                <a:cs typeface="+mn-cs"/>
              </a:rPr>
              <a:t> zéro</a:t>
            </a:r>
            <a:r>
              <a:rPr lang="fr-FR" b="1" kern="1200" dirty="0" smtClean="0">
                <a:solidFill>
                  <a:srgbClr val="FF0000"/>
                </a:solidFill>
                <a:effectLst/>
                <a:ea typeface="+mn-ea"/>
                <a:cs typeface="+mn-cs"/>
              </a:rPr>
              <a:t> du </a:t>
            </a:r>
            <a:r>
              <a:rPr lang="fr-FR" b="1" i="1" kern="1200" dirty="0" err="1" smtClean="0">
                <a:solidFill>
                  <a:srgbClr val="FF0000"/>
                </a:solidFill>
                <a:effectLst/>
                <a:ea typeface="+mn-ea"/>
                <a:cs typeface="+mn-cs"/>
              </a:rPr>
              <a:t>fair</a:t>
            </a:r>
            <a:r>
              <a:rPr lang="fr-FR" b="1" i="1" kern="1200" dirty="0" smtClean="0">
                <a:solidFill>
                  <a:srgbClr val="FF0000"/>
                </a:solidFill>
                <a:effectLst/>
                <a:ea typeface="+mn-ea"/>
                <a:cs typeface="+mn-cs"/>
              </a:rPr>
              <a:t> use </a:t>
            </a:r>
            <a:r>
              <a:rPr lang="fr-FR" b="1" kern="1200" dirty="0" smtClean="0">
                <a:solidFill>
                  <a:srgbClr val="FF0000"/>
                </a:solidFill>
                <a:effectLst/>
                <a:ea typeface="+mn-ea"/>
                <a:cs typeface="+mn-cs"/>
              </a:rPr>
              <a:t>si l’Abonné remet sa SIM dans un téléphone 3G.</a:t>
            </a:r>
          </a:p>
          <a:p>
            <a:r>
              <a:rPr lang="fr-FR" u="sng" kern="1200" dirty="0" smtClean="0">
                <a:solidFill>
                  <a:schemeClr val="tx1"/>
                </a:solidFill>
                <a:effectLst/>
                <a:ea typeface="+mn-ea"/>
                <a:cs typeface="+mn-cs"/>
              </a:rPr>
              <a:t>Exemple : </a:t>
            </a:r>
            <a:endParaRPr lang="fr-FR" kern="1200" dirty="0" smtClean="0">
              <a:solidFill>
                <a:schemeClr val="tx1"/>
              </a:solidFill>
              <a:effectLst/>
              <a:ea typeface="+mn-ea"/>
              <a:cs typeface="+mn-cs"/>
            </a:endParaRPr>
          </a:p>
          <a:p>
            <a:r>
              <a:rPr lang="fr-FR" kern="1200" dirty="0" smtClean="0">
                <a:solidFill>
                  <a:schemeClr val="tx1"/>
                </a:solidFill>
                <a:effectLst/>
                <a:ea typeface="+mn-ea"/>
                <a:cs typeface="+mn-cs"/>
              </a:rPr>
              <a:t>L’Abonné consomme 2,5 Go sur les 20 Go de </a:t>
            </a:r>
            <a:r>
              <a:rPr lang="fr-FR" i="1" kern="1200" dirty="0" err="1" smtClean="0">
                <a:solidFill>
                  <a:schemeClr val="tx1"/>
                </a:solidFill>
                <a:effectLst/>
                <a:ea typeface="+mn-ea"/>
                <a:cs typeface="+mn-cs"/>
              </a:rPr>
              <a:t>fair</a:t>
            </a:r>
            <a:r>
              <a:rPr lang="fr-FR" i="1" kern="1200" dirty="0" smtClean="0">
                <a:solidFill>
                  <a:schemeClr val="tx1"/>
                </a:solidFill>
                <a:effectLst/>
                <a:ea typeface="+mn-ea"/>
                <a:cs typeface="+mn-cs"/>
              </a:rPr>
              <a:t> use </a:t>
            </a:r>
            <a:r>
              <a:rPr lang="fr-FR" kern="1200" dirty="0" smtClean="0">
                <a:solidFill>
                  <a:schemeClr val="tx1"/>
                </a:solidFill>
                <a:effectLst/>
                <a:ea typeface="+mn-ea"/>
                <a:cs typeface="+mn-cs"/>
              </a:rPr>
              <a:t>avec son téléphone 4G,</a:t>
            </a:r>
            <a:r>
              <a:rPr lang="fr-FR" kern="1200" baseline="0" dirty="0" smtClean="0">
                <a:solidFill>
                  <a:schemeClr val="tx1"/>
                </a:solidFill>
                <a:effectLst/>
                <a:ea typeface="+mn-ea"/>
                <a:cs typeface="+mn-cs"/>
              </a:rPr>
              <a:t> puis </a:t>
            </a:r>
            <a:r>
              <a:rPr lang="fr-FR" kern="1200" dirty="0" smtClean="0">
                <a:solidFill>
                  <a:schemeClr val="tx1"/>
                </a:solidFill>
                <a:effectLst/>
                <a:ea typeface="+mn-ea"/>
                <a:cs typeface="+mn-cs"/>
              </a:rPr>
              <a:t>remet sa SIM dans un téléphone 3G, le </a:t>
            </a:r>
            <a:r>
              <a:rPr lang="fr-FR" kern="1200" dirty="0" err="1" smtClean="0">
                <a:solidFill>
                  <a:schemeClr val="tx1"/>
                </a:solidFill>
                <a:effectLst/>
                <a:ea typeface="+mn-ea"/>
                <a:cs typeface="+mn-cs"/>
              </a:rPr>
              <a:t>fair</a:t>
            </a:r>
            <a:r>
              <a:rPr lang="fr-FR" kern="1200" dirty="0" smtClean="0">
                <a:solidFill>
                  <a:schemeClr val="tx1"/>
                </a:solidFill>
                <a:effectLst/>
                <a:ea typeface="+mn-ea"/>
                <a:cs typeface="+mn-cs"/>
              </a:rPr>
              <a:t> use passe alors à 3 Go.</a:t>
            </a:r>
          </a:p>
          <a:p>
            <a:r>
              <a:rPr lang="fr-FR" kern="1200" dirty="0" smtClean="0">
                <a:solidFill>
                  <a:schemeClr val="tx1"/>
                </a:solidFill>
                <a:effectLst/>
                <a:ea typeface="+mn-ea"/>
                <a:cs typeface="+mn-cs"/>
              </a:rPr>
              <a:t>L’Abonné ne bénéficie donc plus que de 0,5 Go de </a:t>
            </a:r>
            <a:r>
              <a:rPr lang="fr-FR" i="1" kern="1200" dirty="0" err="1" smtClean="0">
                <a:solidFill>
                  <a:schemeClr val="tx1"/>
                </a:solidFill>
                <a:effectLst/>
                <a:ea typeface="+mn-ea"/>
                <a:cs typeface="+mn-cs"/>
              </a:rPr>
              <a:t>fair</a:t>
            </a:r>
            <a:r>
              <a:rPr lang="fr-FR" i="1" kern="1200" dirty="0" smtClean="0">
                <a:solidFill>
                  <a:schemeClr val="tx1"/>
                </a:solidFill>
                <a:effectLst/>
                <a:ea typeface="+mn-ea"/>
                <a:cs typeface="+mn-cs"/>
              </a:rPr>
              <a:t> use</a:t>
            </a:r>
            <a:r>
              <a:rPr lang="fr-FR" kern="1200" dirty="0" smtClean="0">
                <a:solidFill>
                  <a:schemeClr val="tx1"/>
                </a:solidFill>
                <a:effectLst/>
                <a:ea typeface="+mn-ea"/>
                <a:cs typeface="+mn-cs"/>
              </a:rPr>
              <a:t>.</a:t>
            </a:r>
          </a:p>
          <a:p>
            <a:endParaRPr lang="fr-FR" b="1" dirty="0" smtClean="0"/>
          </a:p>
        </p:txBody>
      </p:sp>
    </p:spTree>
    <p:extLst>
      <p:ext uri="{BB962C8B-B14F-4D97-AF65-F5344CB8AC3E}">
        <p14:creationId xmlns:p14="http://schemas.microsoft.com/office/powerpoint/2010/main" val="75531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Smartphone + carte Sim + réseau 3G/4G + ville =&gt; vie de</a:t>
            </a:r>
            <a:r>
              <a:rPr lang="fr-FR" baseline="0" dirty="0" smtClean="0"/>
              <a:t> batterie réduite.</a:t>
            </a:r>
            <a:endParaRPr lang="fr-FR" dirty="0"/>
          </a:p>
        </p:txBody>
      </p:sp>
    </p:spTree>
    <p:extLst>
      <p:ext uri="{BB962C8B-B14F-4D97-AF65-F5344CB8AC3E}">
        <p14:creationId xmlns:p14="http://schemas.microsoft.com/office/powerpoint/2010/main" val="379710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62576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re de la Formation">
    <p:spTree>
      <p:nvGrpSpPr>
        <p:cNvPr id="1" name=""/>
        <p:cNvGrpSpPr/>
        <p:nvPr/>
      </p:nvGrpSpPr>
      <p:grpSpPr>
        <a:xfrm>
          <a:off x="0" y="0"/>
          <a:ext cx="0" cy="0"/>
          <a:chOff x="0" y="0"/>
          <a:chExt cx="0" cy="0"/>
        </a:xfrm>
      </p:grpSpPr>
      <p:sp>
        <p:nvSpPr>
          <p:cNvPr id="2" name="Titre 1"/>
          <p:cNvSpPr>
            <a:spLocks noGrp="1"/>
          </p:cNvSpPr>
          <p:nvPr>
            <p:ph type="ctrTitle"/>
          </p:nvPr>
        </p:nvSpPr>
        <p:spPr>
          <a:xfrm>
            <a:off x="683568" y="2281436"/>
            <a:ext cx="7772400" cy="650097"/>
          </a:xfrm>
          <a:prstGeom prst="rect">
            <a:avLst/>
          </a:prstGeom>
        </p:spPr>
        <p:txBody>
          <a:bodyPr/>
          <a:lstStyle>
            <a:lvl1pPr marL="0" algn="ctr" defTabSz="914400" rtl="0" eaLnBrk="1" latinLnBrk="0" hangingPunct="1">
              <a:defRPr lang="fr-FR" sz="2800" kern="1200" dirty="0" smtClean="0">
                <a:solidFill>
                  <a:schemeClr val="bg1">
                    <a:lumMod val="50000"/>
                  </a:schemeClr>
                </a:solidFill>
                <a:effectLst>
                  <a:reflection blurRad="6350" stA="55000" endA="300" endPos="45500" dir="5400000" sy="-100000" algn="bl" rotWithShape="0"/>
                </a:effectLst>
                <a:latin typeface="Arial" pitchFamily="34" charset="0"/>
                <a:ea typeface="+mn-ea"/>
                <a:cs typeface="Arial" pitchFamily="34" charset="0"/>
              </a:defRPr>
            </a:lvl1pPr>
          </a:lstStyle>
          <a:p>
            <a:r>
              <a:rPr lang="fr-FR" dirty="0" smtClean="0"/>
              <a:t>Cliquez pour modifier le style du titre</a:t>
            </a:r>
            <a:endParaRPr lang="fr-FR" dirty="0"/>
          </a:p>
        </p:txBody>
      </p:sp>
      <p:sp>
        <p:nvSpPr>
          <p:cNvPr id="3" name="Sous-titre 2"/>
          <p:cNvSpPr>
            <a:spLocks noGrp="1"/>
          </p:cNvSpPr>
          <p:nvPr>
            <p:ph type="subTitle" idx="1"/>
          </p:nvPr>
        </p:nvSpPr>
        <p:spPr>
          <a:xfrm>
            <a:off x="4067944" y="2929508"/>
            <a:ext cx="4424536" cy="411088"/>
          </a:xfrm>
          <a:prstGeom prst="rect">
            <a:avLst/>
          </a:prstGeom>
        </p:spPr>
        <p:txBody>
          <a:bodyPr/>
          <a:lstStyle>
            <a:lvl1pPr marL="0" indent="0" algn="r" defTabSz="914400" rtl="0" eaLnBrk="1" latinLnBrk="0" hangingPunct="1">
              <a:buNone/>
              <a:defRPr lang="fr-FR" sz="1300" kern="1200" dirty="0" smtClean="0">
                <a:solidFill>
                  <a:schemeClr val="bg1">
                    <a:lumMod val="65000"/>
                  </a:schemeClr>
                </a:solidFill>
                <a:effectLst/>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4" name="Espace réservé de la date 3"/>
          <p:cNvSpPr>
            <a:spLocks noGrp="1"/>
          </p:cNvSpPr>
          <p:nvPr>
            <p:ph type="dt" sz="half" idx="10"/>
          </p:nvPr>
        </p:nvSpPr>
        <p:spPr/>
        <p:txBody>
          <a:bodyPr/>
          <a:lstStyle/>
          <a:p>
            <a:fld id="{968DAB54-8973-4214-BA96-17E745A51B46}" type="datetime1">
              <a:rPr lang="fr-FR" smtClean="0"/>
              <a:t>29/01/2015</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re de la séquenc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2713484"/>
            <a:ext cx="7772400" cy="432048"/>
          </a:xfrm>
          <a:prstGeom prst="rect">
            <a:avLst/>
          </a:prstGeom>
        </p:spPr>
        <p:txBody>
          <a:bodyPr/>
          <a:lstStyle>
            <a:lvl1pPr marL="0" algn="ctr" defTabSz="914400" rtl="0" eaLnBrk="1" latinLnBrk="0" hangingPunct="1">
              <a:defRPr lang="fr-FR" sz="2400" b="1" kern="1200" dirty="0" smtClean="0">
                <a:solidFill>
                  <a:schemeClr val="bg1">
                    <a:lumMod val="50000"/>
                  </a:schemeClr>
                </a:solidFill>
                <a:latin typeface="Arial" pitchFamily="34" charset="0"/>
                <a:ea typeface="+mn-ea"/>
                <a:cs typeface="Arial" pitchFamily="34" charset="0"/>
              </a:defRPr>
            </a:lvl1pPr>
          </a:lstStyle>
          <a:p>
            <a:r>
              <a:rPr lang="fr-FR" dirty="0" smtClean="0"/>
              <a:t>Nom de la séquence</a:t>
            </a:r>
            <a:endParaRPr lang="fr-FR" dirty="0"/>
          </a:p>
        </p:txBody>
      </p:sp>
      <p:sp>
        <p:nvSpPr>
          <p:cNvPr id="3" name="Sous-titre 2"/>
          <p:cNvSpPr>
            <a:spLocks noGrp="1"/>
          </p:cNvSpPr>
          <p:nvPr>
            <p:ph type="subTitle" idx="1" hasCustomPrompt="1"/>
          </p:nvPr>
        </p:nvSpPr>
        <p:spPr>
          <a:xfrm>
            <a:off x="571600" y="2281436"/>
            <a:ext cx="8000800" cy="432048"/>
          </a:xfrm>
          <a:prstGeom prst="rect">
            <a:avLst/>
          </a:prstGeom>
        </p:spPr>
        <p:txBody>
          <a:bodyPr/>
          <a:lstStyle>
            <a:lvl1pPr marL="0" indent="0" algn="ctr" defTabSz="914400" rtl="0" eaLnBrk="1" latinLnBrk="0" hangingPunct="1">
              <a:buNone/>
              <a:defRPr lang="fr-FR" sz="2400" kern="1200" dirty="0" smtClean="0">
                <a:solidFill>
                  <a:schemeClr val="bg1">
                    <a:lumMod val="50000"/>
                  </a:schemeClr>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Séquence X</a:t>
            </a:r>
            <a:endParaRPr lang="fr-FR" dirty="0"/>
          </a:p>
        </p:txBody>
      </p:sp>
      <p:sp>
        <p:nvSpPr>
          <p:cNvPr id="10" name="Espace réservé de la date 15"/>
          <p:cNvSpPr>
            <a:spLocks noGrp="1"/>
          </p:cNvSpPr>
          <p:nvPr>
            <p:ph type="dt" sz="half" idx="2"/>
          </p:nvPr>
        </p:nvSpPr>
        <p:spPr>
          <a:xfrm>
            <a:off x="107504" y="5593804"/>
            <a:ext cx="2133600" cy="121196"/>
          </a:xfrm>
          <a:prstGeom prst="rect">
            <a:avLst/>
          </a:prstGeom>
        </p:spPr>
        <p:txBody>
          <a:bodyPr vert="horz" lIns="91440" tIns="45720" rIns="91440" bIns="45720" rtlCol="0" anchor="ctr"/>
          <a:lstStyle>
            <a:lvl1pPr algn="l">
              <a:defRPr sz="800">
                <a:solidFill>
                  <a:schemeClr val="tx1">
                    <a:tint val="75000"/>
                  </a:schemeClr>
                </a:solidFill>
                <a:latin typeface="Arial" pitchFamily="34" charset="0"/>
                <a:cs typeface="Arial" pitchFamily="34" charset="0"/>
              </a:defRPr>
            </a:lvl1pPr>
          </a:lstStyle>
          <a:p>
            <a:fld id="{061B7889-E19D-4702-933A-D1BF97CD6A8B}" type="datetime1">
              <a:rPr lang="fr-FR" smtClean="0"/>
              <a:t>29/01/2015</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e">
    <p:spTree>
      <p:nvGrpSpPr>
        <p:cNvPr id="1" name=""/>
        <p:cNvGrpSpPr/>
        <p:nvPr/>
      </p:nvGrpSpPr>
      <p:grpSpPr>
        <a:xfrm>
          <a:off x="0" y="0"/>
          <a:ext cx="0" cy="0"/>
          <a:chOff x="0" y="0"/>
          <a:chExt cx="0" cy="0"/>
        </a:xfrm>
      </p:grpSpPr>
      <p:sp>
        <p:nvSpPr>
          <p:cNvPr id="6" name="Titre 5"/>
          <p:cNvSpPr>
            <a:spLocks noGrp="1"/>
          </p:cNvSpPr>
          <p:nvPr>
            <p:ph type="title"/>
          </p:nvPr>
        </p:nvSpPr>
        <p:spPr>
          <a:xfrm>
            <a:off x="107504" y="0"/>
            <a:ext cx="8136904" cy="252636"/>
          </a:xfrm>
          <a:prstGeom prst="rect">
            <a:avLst/>
          </a:prstGeom>
        </p:spPr>
        <p:txBody>
          <a:bodyPr/>
          <a:lstStyle>
            <a:lvl1pPr marL="0" algn="l" defTabSz="914400" rtl="0" eaLnBrk="1" latinLnBrk="0" hangingPunct="1">
              <a:defRPr lang="fr-FR" sz="1400" kern="1200" dirty="0" smtClean="0">
                <a:solidFill>
                  <a:schemeClr val="bg1">
                    <a:lumMod val="50000"/>
                  </a:schemeClr>
                </a:solidFill>
                <a:latin typeface="Arial" pitchFamily="34" charset="0"/>
                <a:ea typeface="+mn-ea"/>
                <a:cs typeface="Arial" pitchFamily="34" charset="0"/>
              </a:defRPr>
            </a:lvl1pPr>
          </a:lstStyle>
          <a:p>
            <a:r>
              <a:rPr lang="fr-FR" dirty="0" smtClean="0"/>
              <a:t>Cliquez pour modifier le style du titre</a:t>
            </a:r>
            <a:endParaRPr lang="fr-FR" dirty="0"/>
          </a:p>
        </p:txBody>
      </p:sp>
      <p:sp>
        <p:nvSpPr>
          <p:cNvPr id="10" name="Espace réservé de la date 15"/>
          <p:cNvSpPr>
            <a:spLocks noGrp="1"/>
          </p:cNvSpPr>
          <p:nvPr>
            <p:ph type="dt" sz="half" idx="2"/>
          </p:nvPr>
        </p:nvSpPr>
        <p:spPr>
          <a:xfrm>
            <a:off x="107504" y="5593804"/>
            <a:ext cx="2133600" cy="121196"/>
          </a:xfrm>
          <a:prstGeom prst="rect">
            <a:avLst/>
          </a:prstGeom>
        </p:spPr>
        <p:txBody>
          <a:bodyPr vert="horz" lIns="91440" tIns="45720" rIns="91440" bIns="45720" rtlCol="0" anchor="ctr"/>
          <a:lstStyle>
            <a:lvl1pPr algn="l">
              <a:defRPr sz="800">
                <a:solidFill>
                  <a:schemeClr val="tx1">
                    <a:tint val="75000"/>
                  </a:schemeClr>
                </a:solidFill>
                <a:latin typeface="Arial" pitchFamily="34" charset="0"/>
                <a:cs typeface="Arial" pitchFamily="34" charset="0"/>
              </a:defRPr>
            </a:lvl1pPr>
          </a:lstStyle>
          <a:p>
            <a:fld id="{263E78A0-E722-49D2-BF17-E5D35530E1AA}" type="datetime1">
              <a:rPr lang="fr-FR" smtClean="0"/>
              <a:t>29/01/2015</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0" name="Connecteur droit 9"/>
          <p:cNvCxnSpPr/>
          <p:nvPr userDrawn="1"/>
        </p:nvCxnSpPr>
        <p:spPr>
          <a:xfrm>
            <a:off x="179512" y="5593804"/>
            <a:ext cx="8784976"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1" name="Connecteur droit 10"/>
          <p:cNvCxnSpPr/>
          <p:nvPr userDrawn="1"/>
        </p:nvCxnSpPr>
        <p:spPr>
          <a:xfrm>
            <a:off x="179512" y="265212"/>
            <a:ext cx="8964488" cy="0"/>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9" name="Espace réservé de la date 15"/>
          <p:cNvSpPr>
            <a:spLocks noGrp="1"/>
          </p:cNvSpPr>
          <p:nvPr>
            <p:ph type="dt" sz="half" idx="2"/>
          </p:nvPr>
        </p:nvSpPr>
        <p:spPr>
          <a:xfrm>
            <a:off x="107504" y="5593804"/>
            <a:ext cx="2133600" cy="121196"/>
          </a:xfrm>
          <a:prstGeom prst="rect">
            <a:avLst/>
          </a:prstGeom>
        </p:spPr>
        <p:txBody>
          <a:bodyPr vert="horz" lIns="91440" tIns="45720" rIns="91440" bIns="45720" rtlCol="0" anchor="ctr"/>
          <a:lstStyle>
            <a:lvl1pPr algn="l">
              <a:defRPr sz="800">
                <a:solidFill>
                  <a:schemeClr val="tx1">
                    <a:tint val="75000"/>
                  </a:schemeClr>
                </a:solidFill>
                <a:latin typeface="Arial" pitchFamily="34" charset="0"/>
                <a:cs typeface="Arial" pitchFamily="34" charset="0"/>
              </a:defRPr>
            </a:lvl1pPr>
          </a:lstStyle>
          <a:p>
            <a:fld id="{0EE7044A-E014-4CCD-8BC5-F31B51290C04}" type="datetime1">
              <a:rPr lang="fr-FR" smtClean="0"/>
              <a:t>29/01/2015</a:t>
            </a:fld>
            <a:endParaRPr lang="fr-FR" dirty="0"/>
          </a:p>
        </p:txBody>
      </p:sp>
      <p:pic>
        <p:nvPicPr>
          <p:cNvPr id="7" name="Imag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877791" y="0"/>
            <a:ext cx="266210" cy="265212"/>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49" r:id="rId2"/>
    <p:sldLayoutId id="2147483655" r:id="rId3"/>
  </p:sldLayoutIdLst>
  <p:hf sldNum="0" hdr="0" ftr="0"/>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9.gif"/><Relationship Id="rId7"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7504" y="1777380"/>
            <a:ext cx="9001000" cy="650097"/>
          </a:xfrm>
        </p:spPr>
        <p:txBody>
          <a:bodyPr/>
          <a:lstStyle/>
          <a:p>
            <a:r>
              <a:rPr lang="fr-FR" dirty="0"/>
              <a:t>Réseau </a:t>
            </a:r>
            <a:r>
              <a:rPr lang="fr-FR" dirty="0" smtClean="0"/>
              <a:t>Mobile – Niveau 1</a:t>
            </a:r>
            <a:br>
              <a:rPr lang="fr-FR" dirty="0" smtClean="0"/>
            </a:br>
            <a:r>
              <a:rPr lang="fr-FR" dirty="0" smtClean="0">
                <a:effectLst/>
              </a:rPr>
              <a:t/>
            </a:r>
            <a:br>
              <a:rPr lang="fr-FR" dirty="0" smtClean="0">
                <a:effectLst/>
              </a:rPr>
            </a:br>
            <a:r>
              <a:rPr lang="fr-FR" sz="2000" dirty="0" smtClean="0">
                <a:solidFill>
                  <a:schemeClr val="bg2"/>
                </a:solidFill>
                <a:effectLst/>
              </a:rPr>
              <a:t>« </a:t>
            </a:r>
            <a:r>
              <a:rPr lang="fr-FR" sz="2000" i="1" dirty="0" err="1" smtClean="0">
                <a:solidFill>
                  <a:schemeClr val="bg2"/>
                </a:solidFill>
                <a:effectLst/>
              </a:rPr>
              <a:t>Why</a:t>
            </a:r>
            <a:r>
              <a:rPr lang="fr-FR" sz="2000" i="1" dirty="0" smtClean="0">
                <a:solidFill>
                  <a:schemeClr val="bg2"/>
                </a:solidFill>
                <a:effectLst/>
              </a:rPr>
              <a:t> </a:t>
            </a:r>
            <a:r>
              <a:rPr lang="fr-FR" sz="2000" i="1" dirty="0" err="1" smtClean="0">
                <a:solidFill>
                  <a:schemeClr val="bg2"/>
                </a:solidFill>
                <a:effectLst/>
              </a:rPr>
              <a:t>does</a:t>
            </a:r>
            <a:r>
              <a:rPr lang="fr-FR" sz="2000" i="1" dirty="0" smtClean="0">
                <a:solidFill>
                  <a:schemeClr val="bg2"/>
                </a:solidFill>
                <a:effectLst/>
              </a:rPr>
              <a:t> the </a:t>
            </a:r>
            <a:r>
              <a:rPr lang="fr-FR" sz="2000" i="1" dirty="0" err="1" smtClean="0">
                <a:solidFill>
                  <a:schemeClr val="bg2"/>
                </a:solidFill>
                <a:effectLst/>
              </a:rPr>
              <a:t>battery</a:t>
            </a:r>
            <a:r>
              <a:rPr lang="fr-FR" sz="2000" i="1" dirty="0" smtClean="0">
                <a:solidFill>
                  <a:schemeClr val="bg2"/>
                </a:solidFill>
                <a:effectLst/>
              </a:rPr>
              <a:t> of </a:t>
            </a:r>
            <a:r>
              <a:rPr lang="fr-FR" sz="2000" i="1" dirty="0" err="1" smtClean="0">
                <a:solidFill>
                  <a:schemeClr val="bg2"/>
                </a:solidFill>
                <a:effectLst/>
              </a:rPr>
              <a:t>my</a:t>
            </a:r>
            <a:r>
              <a:rPr lang="fr-FR" sz="2000" i="1" dirty="0" smtClean="0">
                <a:solidFill>
                  <a:schemeClr val="bg2"/>
                </a:solidFill>
                <a:effectLst/>
              </a:rPr>
              <a:t> phone</a:t>
            </a:r>
            <a:r>
              <a:rPr lang="fr-FR" sz="2000" i="1" dirty="0">
                <a:solidFill>
                  <a:schemeClr val="bg2"/>
                </a:solidFill>
                <a:effectLst/>
              </a:rPr>
              <a:t> </a:t>
            </a:r>
            <a:r>
              <a:rPr lang="fr-FR" sz="2000" i="1" dirty="0" err="1" smtClean="0">
                <a:solidFill>
                  <a:schemeClr val="bg2"/>
                </a:solidFill>
                <a:effectLst/>
              </a:rPr>
              <a:t>only</a:t>
            </a:r>
            <a:r>
              <a:rPr lang="fr-FR" sz="2000" i="1" dirty="0" smtClean="0">
                <a:solidFill>
                  <a:schemeClr val="bg2"/>
                </a:solidFill>
                <a:effectLst/>
              </a:rPr>
              <a:t> </a:t>
            </a:r>
            <a:r>
              <a:rPr lang="fr-FR" sz="2000" i="1" dirty="0" err="1" smtClean="0">
                <a:solidFill>
                  <a:schemeClr val="bg2"/>
                </a:solidFill>
                <a:effectLst/>
              </a:rPr>
              <a:t>lasts</a:t>
            </a:r>
            <a:r>
              <a:rPr lang="fr-FR" sz="2000" i="1" dirty="0" smtClean="0">
                <a:solidFill>
                  <a:schemeClr val="bg2"/>
                </a:solidFill>
                <a:effectLst/>
              </a:rPr>
              <a:t> 8 </a:t>
            </a:r>
            <a:r>
              <a:rPr lang="fr-FR" sz="2000" i="1" dirty="0" err="1" smtClean="0">
                <a:solidFill>
                  <a:schemeClr val="bg2"/>
                </a:solidFill>
                <a:effectLst/>
              </a:rPr>
              <a:t>hours</a:t>
            </a:r>
            <a:r>
              <a:rPr lang="fr-FR" sz="2000" i="1" dirty="0" smtClean="0">
                <a:solidFill>
                  <a:schemeClr val="bg2"/>
                </a:solidFill>
                <a:effectLst/>
              </a:rPr>
              <a:t> ? »</a:t>
            </a:r>
            <a:r>
              <a:rPr lang="fr-FR" dirty="0" smtClean="0"/>
              <a:t/>
            </a:r>
            <a:br>
              <a:rPr lang="fr-FR" dirty="0" smtClean="0"/>
            </a:br>
            <a:endParaRPr lang="fr-FR" i="1" dirty="0"/>
          </a:p>
        </p:txBody>
      </p:sp>
      <p:sp>
        <p:nvSpPr>
          <p:cNvPr id="4" name="Espace réservé de la date 3"/>
          <p:cNvSpPr>
            <a:spLocks noGrp="1"/>
          </p:cNvSpPr>
          <p:nvPr>
            <p:ph type="dt" sz="half" idx="10"/>
          </p:nvPr>
        </p:nvSpPr>
        <p:spPr>
          <a:xfrm>
            <a:off x="107504" y="5593804"/>
            <a:ext cx="2133600" cy="121196"/>
          </a:xfrm>
        </p:spPr>
        <p:txBody>
          <a:bodyPr/>
          <a:lstStyle/>
          <a:p>
            <a:fld id="{F04BF6AD-2653-4C4C-A461-79E1261957A4}" type="datetime1">
              <a:rPr lang="fr-FR" smtClean="0"/>
              <a:t>29/01/2015</a:t>
            </a:fld>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2"/>
          </p:nvPr>
        </p:nvSpPr>
        <p:spPr/>
        <p:txBody>
          <a:bodyPr/>
          <a:lstStyle/>
          <a:p>
            <a:fld id="{8F15B650-C903-4180-BC96-74E087FDF670}" type="datetime1">
              <a:rPr lang="fr-FR" smtClean="0"/>
              <a:t>29/01/2015</a:t>
            </a:fld>
            <a:endParaRPr lang="fr-FR" dirty="0"/>
          </a:p>
        </p:txBody>
      </p:sp>
      <p:sp>
        <p:nvSpPr>
          <p:cNvPr id="4" name="Titre 1"/>
          <p:cNvSpPr txBox="1">
            <a:spLocks/>
          </p:cNvSpPr>
          <p:nvPr/>
        </p:nvSpPr>
        <p:spPr>
          <a:xfrm>
            <a:off x="107504" y="0"/>
            <a:ext cx="8136904" cy="252636"/>
          </a:xfrm>
          <a:prstGeom prst="rect">
            <a:avLst/>
          </a:prstGeom>
        </p:spPr>
        <p:txBody>
          <a:bodyPr/>
          <a:lstStyle>
            <a:lvl1pPr marL="0" algn="l" defTabSz="914400" rtl="0" eaLnBrk="1" latinLnBrk="0" hangingPunct="1">
              <a:spcBef>
                <a:spcPct val="0"/>
              </a:spcBef>
              <a:buNone/>
              <a:defRPr lang="fr-FR" sz="1400" kern="1200" dirty="0" smtClean="0">
                <a:solidFill>
                  <a:schemeClr val="bg1">
                    <a:lumMod val="50000"/>
                  </a:schemeClr>
                </a:solidFill>
                <a:latin typeface="Arial" pitchFamily="34" charset="0"/>
                <a:ea typeface="+mn-ea"/>
                <a:cs typeface="Arial" pitchFamily="34" charset="0"/>
              </a:defRPr>
            </a:lvl1pPr>
          </a:lstStyle>
          <a:p>
            <a:endParaRPr lang="en-US" i="1" dirty="0"/>
          </a:p>
        </p:txBody>
      </p:sp>
      <p:sp>
        <p:nvSpPr>
          <p:cNvPr id="5" name="Titre 4"/>
          <p:cNvSpPr>
            <a:spLocks noGrp="1"/>
          </p:cNvSpPr>
          <p:nvPr>
            <p:ph type="title"/>
          </p:nvPr>
        </p:nvSpPr>
        <p:spPr/>
        <p:txBody>
          <a:bodyPr/>
          <a:lstStyle/>
          <a:p>
            <a:r>
              <a:rPr lang="fr-FR" dirty="0" smtClean="0"/>
              <a:t>Bonus !</a:t>
            </a:r>
            <a:endParaRPr lang="fr-FR" i="1"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913284"/>
            <a:ext cx="5048250" cy="3619500"/>
          </a:xfrm>
          <a:prstGeom prst="rect">
            <a:avLst/>
          </a:prstGeom>
        </p:spPr>
      </p:pic>
    </p:spTree>
    <p:extLst>
      <p:ext uri="{BB962C8B-B14F-4D97-AF65-F5344CB8AC3E}">
        <p14:creationId xmlns:p14="http://schemas.microsoft.com/office/powerpoint/2010/main" val="4236002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white">
                    <a:lumMod val="50000"/>
                  </a:prstClr>
                </a:solidFill>
              </a:rPr>
              <a:t>Couverture d’une </a:t>
            </a:r>
            <a:r>
              <a:rPr lang="fr-FR" dirty="0" smtClean="0">
                <a:solidFill>
                  <a:prstClr val="white">
                    <a:lumMod val="50000"/>
                  </a:prstClr>
                </a:solidFill>
              </a:rPr>
              <a:t>antenne / </a:t>
            </a:r>
            <a:r>
              <a:rPr lang="fr-FR" i="1" dirty="0" err="1" smtClean="0">
                <a:solidFill>
                  <a:prstClr val="white">
                    <a:lumMod val="50000"/>
                  </a:prstClr>
                </a:solidFill>
              </a:rPr>
              <a:t>Antenna</a:t>
            </a:r>
            <a:r>
              <a:rPr lang="fr-FR" i="1" dirty="0" smtClean="0">
                <a:solidFill>
                  <a:prstClr val="white">
                    <a:lumMod val="50000"/>
                  </a:prstClr>
                </a:solidFill>
              </a:rPr>
              <a:t> </a:t>
            </a:r>
            <a:r>
              <a:rPr lang="fr-FR" i="1" dirty="0" err="1" smtClean="0">
                <a:solidFill>
                  <a:prstClr val="white">
                    <a:lumMod val="50000"/>
                  </a:prstClr>
                </a:solidFill>
              </a:rPr>
              <a:t>coverage</a:t>
            </a:r>
            <a:r>
              <a:rPr lang="fr-FR" dirty="0">
                <a:solidFill>
                  <a:prstClr val="white">
                    <a:lumMod val="50000"/>
                  </a:prstClr>
                </a:solidFill>
              </a:rPr>
              <a:t/>
            </a:r>
            <a:br>
              <a:rPr lang="fr-FR" dirty="0">
                <a:solidFill>
                  <a:prstClr val="white">
                    <a:lumMod val="50000"/>
                  </a:prstClr>
                </a:solidFill>
              </a:rPr>
            </a:br>
            <a:endParaRPr lang="fr-FR" dirty="0"/>
          </a:p>
        </p:txBody>
      </p:sp>
      <p:sp>
        <p:nvSpPr>
          <p:cNvPr id="3" name="Espace réservé de la date 2"/>
          <p:cNvSpPr>
            <a:spLocks noGrp="1"/>
          </p:cNvSpPr>
          <p:nvPr>
            <p:ph type="dt" sz="half" idx="2"/>
          </p:nvPr>
        </p:nvSpPr>
        <p:spPr/>
        <p:txBody>
          <a:bodyPr/>
          <a:lstStyle/>
          <a:p>
            <a:fld id="{B186D79B-155C-4A08-99DA-04EA44612E60}" type="datetime1">
              <a:rPr lang="fr-FR" smtClean="0"/>
              <a:t>29/01/2015</a:t>
            </a:fld>
            <a:endParaRPr lang="fr-FR" dirty="0"/>
          </a:p>
        </p:txBody>
      </p:sp>
      <p:grpSp>
        <p:nvGrpSpPr>
          <p:cNvPr id="5" name="Grouper 18"/>
          <p:cNvGrpSpPr/>
          <p:nvPr/>
        </p:nvGrpSpPr>
        <p:grpSpPr>
          <a:xfrm>
            <a:off x="2672680" y="2136676"/>
            <a:ext cx="3352800" cy="2221396"/>
            <a:chOff x="2209800" y="1779104"/>
            <a:chExt cx="3352800" cy="2221396"/>
          </a:xfrm>
        </p:grpSpPr>
        <p:grpSp>
          <p:nvGrpSpPr>
            <p:cNvPr id="6" name="Grouper 10"/>
            <p:cNvGrpSpPr/>
            <p:nvPr/>
          </p:nvGrpSpPr>
          <p:grpSpPr>
            <a:xfrm>
              <a:off x="2209800" y="1779104"/>
              <a:ext cx="3352800" cy="2221396"/>
              <a:chOff x="2209800" y="1866900"/>
              <a:chExt cx="3352800" cy="2221396"/>
            </a:xfrm>
          </p:grpSpPr>
          <p:sp>
            <p:nvSpPr>
              <p:cNvPr id="9" name="Ellipse 8"/>
              <p:cNvSpPr/>
              <p:nvPr/>
            </p:nvSpPr>
            <p:spPr>
              <a:xfrm>
                <a:off x="2209800" y="1866900"/>
                <a:ext cx="3352800" cy="1764196"/>
              </a:xfrm>
              <a:prstGeom prst="ellipse">
                <a:avLst/>
              </a:prstGeom>
              <a:solidFill>
                <a:schemeClr val="bg2">
                  <a:lumMod val="40000"/>
                  <a:lumOff val="60000"/>
                </a:schemeClr>
              </a:solidFill>
              <a:ln>
                <a:solidFill>
                  <a:schemeClr val="bg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182"/>
                <a:endParaRPr lang="fr-FR">
                  <a:solidFill>
                    <a:prstClr val="white"/>
                  </a:solidFill>
                </a:endParaRPr>
              </a:p>
            </p:txBody>
          </p:sp>
          <p:sp>
            <p:nvSpPr>
              <p:cNvPr id="10" name="ZoneTexte 9"/>
              <p:cNvSpPr txBox="1"/>
              <p:nvPr/>
            </p:nvSpPr>
            <p:spPr>
              <a:xfrm>
                <a:off x="2895600" y="3811297"/>
                <a:ext cx="2057400" cy="276999"/>
              </a:xfrm>
              <a:prstGeom prst="rect">
                <a:avLst/>
              </a:prstGeom>
              <a:noFill/>
            </p:spPr>
            <p:txBody>
              <a:bodyPr wrap="square" rtlCol="0" anchor="ctr">
                <a:spAutoFit/>
              </a:bodyPr>
              <a:lstStyle/>
              <a:p>
                <a:pPr algn="ctr" defTabSz="914182"/>
                <a:r>
                  <a:rPr lang="fr-FR" sz="1200" b="1" dirty="0">
                    <a:solidFill>
                      <a:srgbClr val="FF0000"/>
                    </a:solidFill>
                  </a:rPr>
                  <a:t>VILLE</a:t>
                </a:r>
              </a:p>
            </p:txBody>
          </p:sp>
        </p:grpSp>
        <p:sp>
          <p:nvSpPr>
            <p:cNvPr id="7" name="ZoneTexte 6"/>
            <p:cNvSpPr txBox="1"/>
            <p:nvPr/>
          </p:nvSpPr>
          <p:spPr>
            <a:xfrm>
              <a:off x="3124200" y="2792968"/>
              <a:ext cx="1676400" cy="369332"/>
            </a:xfrm>
            <a:prstGeom prst="rect">
              <a:avLst/>
            </a:prstGeom>
            <a:noFill/>
          </p:spPr>
          <p:txBody>
            <a:bodyPr wrap="square" rtlCol="0" anchor="ctr">
              <a:spAutoFit/>
            </a:bodyPr>
            <a:lstStyle/>
            <a:p>
              <a:pPr algn="ctr" defTabSz="914182"/>
              <a:r>
                <a:rPr lang="fr-FR" b="1" dirty="0" smtClean="0">
                  <a:solidFill>
                    <a:prstClr val="black"/>
                  </a:solidFill>
                </a:rPr>
                <a:t>3OO m à 3 km</a:t>
              </a:r>
              <a:endParaRPr lang="fr-FR" b="1" dirty="0">
                <a:solidFill>
                  <a:prstClr val="black"/>
                </a:solidFill>
              </a:endParaRPr>
            </a:p>
          </p:txBody>
        </p:sp>
        <p:cxnSp>
          <p:nvCxnSpPr>
            <p:cNvPr id="8" name="Connecteur droit avec flèche 7"/>
            <p:cNvCxnSpPr>
              <a:stCxn id="9" idx="2"/>
              <a:endCxn id="9" idx="6"/>
            </p:cNvCxnSpPr>
            <p:nvPr/>
          </p:nvCxnSpPr>
          <p:spPr>
            <a:xfrm rot="10800000" flipH="1">
              <a:off x="2209800" y="2661202"/>
              <a:ext cx="3352800" cy="158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1" name="Grouper 17"/>
          <p:cNvGrpSpPr/>
          <p:nvPr/>
        </p:nvGrpSpPr>
        <p:grpSpPr>
          <a:xfrm>
            <a:off x="1682080" y="2148272"/>
            <a:ext cx="5410200" cy="2221396"/>
            <a:chOff x="1371600" y="1931504"/>
            <a:chExt cx="5410200" cy="2221396"/>
          </a:xfrm>
        </p:grpSpPr>
        <p:grpSp>
          <p:nvGrpSpPr>
            <p:cNvPr id="12" name="Grouper 10"/>
            <p:cNvGrpSpPr/>
            <p:nvPr/>
          </p:nvGrpSpPr>
          <p:grpSpPr>
            <a:xfrm>
              <a:off x="1371600" y="1931504"/>
              <a:ext cx="5410200" cy="2221396"/>
              <a:chOff x="1371600" y="2019300"/>
              <a:chExt cx="5410200" cy="2221396"/>
            </a:xfrm>
          </p:grpSpPr>
          <p:sp>
            <p:nvSpPr>
              <p:cNvPr id="15" name="Ellipse 14"/>
              <p:cNvSpPr/>
              <p:nvPr/>
            </p:nvSpPr>
            <p:spPr>
              <a:xfrm>
                <a:off x="1371600" y="2019300"/>
                <a:ext cx="5410200" cy="1764196"/>
              </a:xfrm>
              <a:prstGeom prst="ellipse">
                <a:avLst/>
              </a:prstGeom>
              <a:solidFill>
                <a:schemeClr val="tx2">
                  <a:lumMod val="40000"/>
                  <a:lumOff val="60000"/>
                </a:schemeClr>
              </a:solidFill>
              <a:ln>
                <a:solidFill>
                  <a:schemeClr val="tx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182"/>
                <a:endParaRPr lang="fr-FR">
                  <a:solidFill>
                    <a:prstClr val="white"/>
                  </a:solidFill>
                </a:endParaRPr>
              </a:p>
            </p:txBody>
          </p:sp>
          <p:sp>
            <p:nvSpPr>
              <p:cNvPr id="16" name="ZoneTexte 15"/>
              <p:cNvSpPr txBox="1"/>
              <p:nvPr/>
            </p:nvSpPr>
            <p:spPr>
              <a:xfrm>
                <a:off x="3048000" y="3963697"/>
                <a:ext cx="2057400" cy="276999"/>
              </a:xfrm>
              <a:prstGeom prst="rect">
                <a:avLst/>
              </a:prstGeom>
              <a:noFill/>
            </p:spPr>
            <p:txBody>
              <a:bodyPr wrap="square" rtlCol="0" anchor="ctr">
                <a:spAutoFit/>
              </a:bodyPr>
              <a:lstStyle/>
              <a:p>
                <a:pPr algn="ctr" defTabSz="914182"/>
                <a:r>
                  <a:rPr lang="fr-FR" sz="1200" b="1" dirty="0">
                    <a:solidFill>
                      <a:srgbClr val="FF0000"/>
                    </a:solidFill>
                  </a:rPr>
                  <a:t>ZONE RURALE</a:t>
                </a:r>
              </a:p>
            </p:txBody>
          </p:sp>
        </p:grpSp>
        <p:sp>
          <p:nvSpPr>
            <p:cNvPr id="13" name="ZoneTexte 12"/>
            <p:cNvSpPr txBox="1"/>
            <p:nvPr/>
          </p:nvSpPr>
          <p:spPr>
            <a:xfrm>
              <a:off x="3276600" y="2869168"/>
              <a:ext cx="1676400" cy="369332"/>
            </a:xfrm>
            <a:prstGeom prst="rect">
              <a:avLst/>
            </a:prstGeom>
            <a:noFill/>
          </p:spPr>
          <p:txBody>
            <a:bodyPr wrap="square" rtlCol="0" anchor="ctr">
              <a:spAutoFit/>
            </a:bodyPr>
            <a:lstStyle/>
            <a:p>
              <a:pPr algn="ctr" defTabSz="914182"/>
              <a:r>
                <a:rPr lang="fr-FR" b="1" dirty="0" smtClean="0">
                  <a:solidFill>
                    <a:prstClr val="black"/>
                  </a:solidFill>
                </a:rPr>
                <a:t>3 à 30 km</a:t>
              </a:r>
              <a:endParaRPr lang="fr-FR" b="1" dirty="0">
                <a:solidFill>
                  <a:prstClr val="black"/>
                </a:solidFill>
              </a:endParaRPr>
            </a:p>
          </p:txBody>
        </p:sp>
        <p:cxnSp>
          <p:nvCxnSpPr>
            <p:cNvPr id="14" name="Connecteur droit avec flèche 13"/>
            <p:cNvCxnSpPr>
              <a:stCxn id="15" idx="2"/>
              <a:endCxn id="15" idx="6"/>
            </p:cNvCxnSpPr>
            <p:nvPr/>
          </p:nvCxnSpPr>
          <p:spPr>
            <a:xfrm rot="10800000" flipH="1">
              <a:off x="1371600" y="2813602"/>
              <a:ext cx="5410200" cy="158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7" name="Groupe 9"/>
          <p:cNvGrpSpPr/>
          <p:nvPr/>
        </p:nvGrpSpPr>
        <p:grpSpPr>
          <a:xfrm>
            <a:off x="3739483" y="852872"/>
            <a:ext cx="1263167" cy="2130742"/>
            <a:chOff x="4530714" y="2286786"/>
            <a:chExt cx="1750231" cy="3000396"/>
          </a:xfrm>
          <a:effectLst>
            <a:outerShdw blurRad="76200" dir="18900000" sy="23000" kx="-1200000" algn="bl" rotWithShape="0">
              <a:prstClr val="black">
                <a:alpha val="20000"/>
              </a:prstClr>
            </a:outerShdw>
          </a:effectLst>
        </p:grpSpPr>
        <p:sp>
          <p:nvSpPr>
            <p:cNvPr id="18" name="Ellipse 17"/>
            <p:cNvSpPr/>
            <p:nvPr/>
          </p:nvSpPr>
          <p:spPr>
            <a:xfrm>
              <a:off x="4530714" y="2286786"/>
              <a:ext cx="1750231" cy="1750231"/>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sp>
          <p:nvSpPr>
            <p:cNvPr id="19" name="Ellipse 18"/>
            <p:cNvSpPr/>
            <p:nvPr/>
          </p:nvSpPr>
          <p:spPr>
            <a:xfrm>
              <a:off x="4762887" y="2518959"/>
              <a:ext cx="1285884" cy="1285884"/>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sp>
          <p:nvSpPr>
            <p:cNvPr id="20" name="Ellipse 19"/>
            <p:cNvSpPr/>
            <p:nvPr/>
          </p:nvSpPr>
          <p:spPr>
            <a:xfrm>
              <a:off x="5012920" y="2768992"/>
              <a:ext cx="785818" cy="785818"/>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sp>
          <p:nvSpPr>
            <p:cNvPr id="21" name="Rectangle à coins arrondis 20"/>
            <p:cNvSpPr/>
            <p:nvPr/>
          </p:nvSpPr>
          <p:spPr>
            <a:xfrm>
              <a:off x="5262953" y="3072604"/>
              <a:ext cx="285752" cy="2214578"/>
            </a:xfrm>
            <a:prstGeom prst="roundRect">
              <a:avLst>
                <a:gd name="adj" fmla="val 50000"/>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grpSp>
    </p:spTree>
    <p:extLst>
      <p:ext uri="{BB962C8B-B14F-4D97-AF65-F5344CB8AC3E}">
        <p14:creationId xmlns:p14="http://schemas.microsoft.com/office/powerpoint/2010/main" val="166691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white">
                    <a:lumMod val="50000"/>
                  </a:prstClr>
                </a:solidFill>
              </a:rPr>
              <a:t>Normes de </a:t>
            </a:r>
            <a:r>
              <a:rPr lang="fr-FR" dirty="0" smtClean="0">
                <a:solidFill>
                  <a:prstClr val="white">
                    <a:lumMod val="50000"/>
                  </a:prstClr>
                </a:solidFill>
              </a:rPr>
              <a:t>téléphonie / </a:t>
            </a:r>
            <a:r>
              <a:rPr lang="fr-FR" i="1" dirty="0"/>
              <a:t>Wireless </a:t>
            </a:r>
            <a:r>
              <a:rPr lang="fr-FR" i="1" dirty="0" err="1" smtClean="0"/>
              <a:t>telephony</a:t>
            </a:r>
            <a:r>
              <a:rPr lang="fr-FR" i="1" dirty="0" smtClean="0"/>
              <a:t> standards</a:t>
            </a:r>
            <a:r>
              <a:rPr lang="fr-FR" dirty="0">
                <a:solidFill>
                  <a:prstClr val="white">
                    <a:lumMod val="50000"/>
                  </a:prstClr>
                </a:solidFill>
              </a:rPr>
              <a:t/>
            </a:r>
            <a:br>
              <a:rPr lang="fr-FR" dirty="0">
                <a:solidFill>
                  <a:prstClr val="white">
                    <a:lumMod val="50000"/>
                  </a:prstClr>
                </a:solidFill>
              </a:rPr>
            </a:br>
            <a:endParaRPr lang="fr-FR" dirty="0"/>
          </a:p>
        </p:txBody>
      </p:sp>
      <p:sp>
        <p:nvSpPr>
          <p:cNvPr id="3" name="Espace réservé de la date 2"/>
          <p:cNvSpPr>
            <a:spLocks noGrp="1"/>
          </p:cNvSpPr>
          <p:nvPr>
            <p:ph type="dt" sz="half" idx="2"/>
          </p:nvPr>
        </p:nvSpPr>
        <p:spPr/>
        <p:txBody>
          <a:bodyPr/>
          <a:lstStyle/>
          <a:p>
            <a:fld id="{BF7B6C13-0891-4C70-8048-041BEC89FBE6}" type="datetime1">
              <a:rPr lang="fr-FR" smtClean="0"/>
              <a:t>29/01/2015</a:t>
            </a:fld>
            <a:endParaRPr lang="fr-FR" dirty="0"/>
          </a:p>
        </p:txBody>
      </p:sp>
      <p:graphicFrame>
        <p:nvGraphicFramePr>
          <p:cNvPr id="102" name="Tableau 101"/>
          <p:cNvGraphicFramePr>
            <a:graphicFrameLocks noGrp="1"/>
          </p:cNvGraphicFramePr>
          <p:nvPr>
            <p:extLst>
              <p:ext uri="{D42A27DB-BD31-4B8C-83A1-F6EECF244321}">
                <p14:modId xmlns:p14="http://schemas.microsoft.com/office/powerpoint/2010/main" val="1091363604"/>
              </p:ext>
            </p:extLst>
          </p:nvPr>
        </p:nvGraphicFramePr>
        <p:xfrm>
          <a:off x="148118" y="1993404"/>
          <a:ext cx="8847762" cy="457182"/>
        </p:xfrm>
        <a:graphic>
          <a:graphicData uri="http://schemas.openxmlformats.org/drawingml/2006/table">
            <a:tbl>
              <a:tblPr firstRow="1" bandRow="1">
                <a:tableStyleId>{21E4AEA4-8DFA-4A89-87EB-49C32662AFE0}</a:tableStyleId>
              </a:tblPr>
              <a:tblGrid>
                <a:gridCol w="1241123"/>
                <a:gridCol w="1241123"/>
                <a:gridCol w="1241123"/>
                <a:gridCol w="1241123"/>
                <a:gridCol w="1241123"/>
                <a:gridCol w="1241123"/>
                <a:gridCol w="1401024"/>
              </a:tblGrid>
              <a:tr h="457182">
                <a:tc>
                  <a:txBody>
                    <a:bodyPr/>
                    <a:lstStyle/>
                    <a:p>
                      <a:pPr algn="ctr"/>
                      <a:r>
                        <a:rPr lang="fr-FR" sz="2500" dirty="0" smtClean="0"/>
                        <a:t>2G</a:t>
                      </a:r>
                      <a:endParaRPr lang="fr-FR" sz="2500" dirty="0"/>
                    </a:p>
                  </a:txBody>
                  <a:tcPr marL="68508" marR="68508" marT="38091" marB="38091" anchor="ctr">
                    <a:solidFill>
                      <a:schemeClr val="bg1">
                        <a:lumMod val="50000"/>
                      </a:schemeClr>
                    </a:solidFill>
                  </a:tcPr>
                </a:tc>
                <a:tc>
                  <a:txBody>
                    <a:bodyPr/>
                    <a:lstStyle/>
                    <a:p>
                      <a:pPr algn="ctr"/>
                      <a:r>
                        <a:rPr lang="fr-FR" sz="2500" dirty="0" smtClean="0"/>
                        <a:t>2,5G</a:t>
                      </a:r>
                      <a:endParaRPr lang="fr-FR" sz="2500" dirty="0"/>
                    </a:p>
                  </a:txBody>
                  <a:tcPr marL="68508" marR="68508" marT="38091" marB="38091" anchor="ctr">
                    <a:solidFill>
                      <a:srgbClr val="960000"/>
                    </a:solidFill>
                  </a:tcPr>
                </a:tc>
                <a:tc>
                  <a:txBody>
                    <a:bodyPr/>
                    <a:lstStyle/>
                    <a:p>
                      <a:pPr algn="ctr"/>
                      <a:r>
                        <a:rPr lang="fr-FR" sz="2500" dirty="0" smtClean="0"/>
                        <a:t>2,75G</a:t>
                      </a:r>
                      <a:endParaRPr lang="fr-FR" sz="2500" dirty="0"/>
                    </a:p>
                  </a:txBody>
                  <a:tcPr marL="68508" marR="68508" marT="38091" marB="38091" anchor="ctr">
                    <a:solidFill>
                      <a:srgbClr val="AA0000"/>
                    </a:solidFill>
                  </a:tcPr>
                </a:tc>
                <a:tc>
                  <a:txBody>
                    <a:bodyPr/>
                    <a:lstStyle/>
                    <a:p>
                      <a:pPr algn="ctr"/>
                      <a:r>
                        <a:rPr lang="fr-FR" sz="2500" dirty="0" smtClean="0"/>
                        <a:t>3G</a:t>
                      </a:r>
                      <a:endParaRPr lang="fr-FR" sz="2500" dirty="0"/>
                    </a:p>
                  </a:txBody>
                  <a:tcPr marL="68508" marR="68508" marT="38091" marB="38091" anchor="ctr">
                    <a:solidFill>
                      <a:srgbClr val="BE0000"/>
                    </a:solidFill>
                  </a:tcPr>
                </a:tc>
                <a:tc>
                  <a:txBody>
                    <a:bodyPr/>
                    <a:lstStyle/>
                    <a:p>
                      <a:pPr algn="ctr"/>
                      <a:r>
                        <a:rPr lang="fr-FR" sz="2500" smtClean="0"/>
                        <a:t>H</a:t>
                      </a:r>
                      <a:endParaRPr lang="fr-FR" sz="2500" dirty="0"/>
                    </a:p>
                  </a:txBody>
                  <a:tcPr marL="68508" marR="68508" marT="38091" marB="38091" anchor="ctr">
                    <a:solidFill>
                      <a:srgbClr val="D20000"/>
                    </a:solidFill>
                  </a:tcPr>
                </a:tc>
                <a:tc>
                  <a:txBody>
                    <a:bodyPr/>
                    <a:lstStyle/>
                    <a:p>
                      <a:pPr algn="ctr"/>
                      <a:r>
                        <a:rPr lang="fr-FR" sz="2500" dirty="0" smtClean="0"/>
                        <a:t>H+</a:t>
                      </a:r>
                      <a:endParaRPr lang="fr-FR" sz="2500" dirty="0"/>
                    </a:p>
                  </a:txBody>
                  <a:tcPr marL="68508" marR="68508" marT="38091" marB="38091" anchor="ctr">
                    <a:solidFill>
                      <a:srgbClr val="E60000"/>
                    </a:solidFill>
                  </a:tcPr>
                </a:tc>
                <a:tc>
                  <a:txBody>
                    <a:bodyPr/>
                    <a:lstStyle/>
                    <a:p>
                      <a:pPr marL="0" marR="0" indent="0" algn="ctr" defTabSz="1220084" rtl="0" eaLnBrk="1" fontAlgn="auto" latinLnBrk="0" hangingPunct="1">
                        <a:lnSpc>
                          <a:spcPct val="100000"/>
                        </a:lnSpc>
                        <a:spcBef>
                          <a:spcPts val="0"/>
                        </a:spcBef>
                        <a:spcAft>
                          <a:spcPts val="0"/>
                        </a:spcAft>
                        <a:buClrTx/>
                        <a:buSzTx/>
                        <a:buFontTx/>
                        <a:buNone/>
                        <a:tabLst/>
                        <a:defRPr/>
                      </a:pPr>
                      <a:r>
                        <a:rPr lang="fr-FR" sz="2500" dirty="0" smtClean="0"/>
                        <a:t>4G</a:t>
                      </a:r>
                    </a:p>
                  </a:txBody>
                  <a:tcPr marL="68508" marR="68508" marT="38091" marB="38091" anchor="ctr">
                    <a:solidFill>
                      <a:srgbClr val="FA0000"/>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838512298"/>
              </p:ext>
            </p:extLst>
          </p:nvPr>
        </p:nvGraphicFramePr>
        <p:xfrm>
          <a:off x="146399" y="2480526"/>
          <a:ext cx="8847762" cy="776377"/>
        </p:xfrm>
        <a:graphic>
          <a:graphicData uri="http://schemas.openxmlformats.org/drawingml/2006/table">
            <a:tbl>
              <a:tblPr firstRow="1" bandRow="1">
                <a:tableStyleId>{21E4AEA4-8DFA-4A89-87EB-49C32662AFE0}</a:tableStyleId>
              </a:tblPr>
              <a:tblGrid>
                <a:gridCol w="1241123"/>
                <a:gridCol w="1241123"/>
                <a:gridCol w="1241123"/>
                <a:gridCol w="1241123"/>
                <a:gridCol w="1241123"/>
                <a:gridCol w="1241123"/>
                <a:gridCol w="1401024"/>
              </a:tblGrid>
              <a:tr h="776377">
                <a:tc>
                  <a:txBody>
                    <a:bodyPr/>
                    <a:lstStyle/>
                    <a:p>
                      <a:pPr algn="ctr"/>
                      <a:r>
                        <a:rPr lang="fr-FR" sz="2500" dirty="0" smtClean="0">
                          <a:solidFill>
                            <a:schemeClr val="tx1"/>
                          </a:solidFill>
                        </a:rPr>
                        <a:t>GSM</a:t>
                      </a:r>
                      <a:endParaRPr lang="fr-FR" sz="2500" dirty="0">
                        <a:solidFill>
                          <a:schemeClr val="tx1"/>
                        </a:solidFill>
                      </a:endParaRPr>
                    </a:p>
                  </a:txBody>
                  <a:tcPr marL="68508" marR="68508" marT="38091" marB="38091" anchor="ctr">
                    <a:solidFill>
                      <a:schemeClr val="bg1">
                        <a:lumMod val="75000"/>
                      </a:schemeClr>
                    </a:solidFill>
                  </a:tcPr>
                </a:tc>
                <a:tc>
                  <a:txBody>
                    <a:bodyPr/>
                    <a:lstStyle/>
                    <a:p>
                      <a:pPr algn="ctr"/>
                      <a:r>
                        <a:rPr lang="fr-FR" sz="2500" dirty="0" smtClean="0">
                          <a:solidFill>
                            <a:schemeClr val="tx1"/>
                          </a:solidFill>
                        </a:rPr>
                        <a:t>GPRS</a:t>
                      </a:r>
                      <a:endParaRPr lang="fr-FR" sz="2500" dirty="0">
                        <a:solidFill>
                          <a:schemeClr val="tx1"/>
                        </a:solidFill>
                      </a:endParaRPr>
                    </a:p>
                  </a:txBody>
                  <a:tcPr marL="68508" marR="68508" marT="38091" marB="38091" anchor="ctr">
                    <a:solidFill>
                      <a:schemeClr val="accent5">
                        <a:lumMod val="20000"/>
                        <a:lumOff val="80000"/>
                      </a:schemeClr>
                    </a:solidFill>
                  </a:tcPr>
                </a:tc>
                <a:tc>
                  <a:txBody>
                    <a:bodyPr/>
                    <a:lstStyle/>
                    <a:p>
                      <a:pPr algn="ctr"/>
                      <a:r>
                        <a:rPr lang="fr-FR" sz="2500" dirty="0" smtClean="0">
                          <a:solidFill>
                            <a:schemeClr val="tx1"/>
                          </a:solidFill>
                        </a:rPr>
                        <a:t>EDGE</a:t>
                      </a:r>
                      <a:endParaRPr lang="fr-FR" sz="2500" dirty="0">
                        <a:solidFill>
                          <a:schemeClr val="tx1"/>
                        </a:solidFill>
                      </a:endParaRPr>
                    </a:p>
                  </a:txBody>
                  <a:tcPr marL="68508" marR="68508" marT="38091" marB="38091" anchor="ctr">
                    <a:solidFill>
                      <a:schemeClr val="accent5">
                        <a:lumMod val="20000"/>
                        <a:lumOff val="80000"/>
                      </a:schemeClr>
                    </a:solidFill>
                  </a:tcPr>
                </a:tc>
                <a:tc>
                  <a:txBody>
                    <a:bodyPr/>
                    <a:lstStyle/>
                    <a:p>
                      <a:pPr algn="ctr"/>
                      <a:r>
                        <a:rPr lang="fr-FR" sz="2500" dirty="0" smtClean="0">
                          <a:solidFill>
                            <a:schemeClr val="tx1"/>
                          </a:solidFill>
                        </a:rPr>
                        <a:t>UMTS</a:t>
                      </a:r>
                      <a:endParaRPr lang="fr-FR" sz="2500" dirty="0">
                        <a:solidFill>
                          <a:schemeClr val="tx1"/>
                        </a:solidFill>
                      </a:endParaRPr>
                    </a:p>
                  </a:txBody>
                  <a:tcPr marL="68508" marR="68508" marT="38091" marB="38091" anchor="ctr">
                    <a:solidFill>
                      <a:schemeClr val="accent5">
                        <a:lumMod val="20000"/>
                        <a:lumOff val="80000"/>
                      </a:schemeClr>
                    </a:solidFill>
                  </a:tcPr>
                </a:tc>
                <a:tc>
                  <a:txBody>
                    <a:bodyPr/>
                    <a:lstStyle/>
                    <a:p>
                      <a:pPr algn="ctr"/>
                      <a:r>
                        <a:rPr lang="fr-FR" sz="2500" dirty="0" smtClean="0">
                          <a:solidFill>
                            <a:schemeClr val="tx1"/>
                          </a:solidFill>
                        </a:rPr>
                        <a:t>HSPA</a:t>
                      </a:r>
                      <a:endParaRPr lang="fr-FR" sz="2500" dirty="0">
                        <a:solidFill>
                          <a:schemeClr val="tx1"/>
                        </a:solidFill>
                      </a:endParaRPr>
                    </a:p>
                  </a:txBody>
                  <a:tcPr marL="68508" marR="68508" marT="38091" marB="38091" anchor="ctr">
                    <a:solidFill>
                      <a:schemeClr val="accent5">
                        <a:lumMod val="20000"/>
                        <a:lumOff val="80000"/>
                      </a:schemeClr>
                    </a:solidFill>
                  </a:tcPr>
                </a:tc>
                <a:tc>
                  <a:txBody>
                    <a:bodyPr/>
                    <a:lstStyle/>
                    <a:p>
                      <a:pPr algn="ctr"/>
                      <a:r>
                        <a:rPr lang="fr-FR" sz="2500" dirty="0" smtClean="0">
                          <a:solidFill>
                            <a:schemeClr val="tx1"/>
                          </a:solidFill>
                        </a:rPr>
                        <a:t>HSPA+</a:t>
                      </a:r>
                      <a:endParaRPr lang="fr-FR" sz="2500" dirty="0">
                        <a:solidFill>
                          <a:schemeClr val="tx1"/>
                        </a:solidFill>
                      </a:endParaRPr>
                    </a:p>
                  </a:txBody>
                  <a:tcPr marL="68508" marR="68508" marT="38091" marB="38091" anchor="ctr">
                    <a:solidFill>
                      <a:schemeClr val="accent5">
                        <a:lumMod val="20000"/>
                        <a:lumOff val="80000"/>
                      </a:schemeClr>
                    </a:solidFill>
                  </a:tcPr>
                </a:tc>
                <a:tc>
                  <a:txBody>
                    <a:bodyPr/>
                    <a:lstStyle/>
                    <a:p>
                      <a:pPr marL="0" marR="0" indent="0" algn="ctr" defTabSz="1220084" rtl="0" eaLnBrk="1" fontAlgn="auto" latinLnBrk="0" hangingPunct="1">
                        <a:lnSpc>
                          <a:spcPct val="100000"/>
                        </a:lnSpc>
                        <a:spcBef>
                          <a:spcPts val="0"/>
                        </a:spcBef>
                        <a:spcAft>
                          <a:spcPts val="0"/>
                        </a:spcAft>
                        <a:buClrTx/>
                        <a:buSzTx/>
                        <a:buFontTx/>
                        <a:buNone/>
                        <a:tabLst/>
                        <a:defRPr/>
                      </a:pPr>
                      <a:r>
                        <a:rPr lang="fr-FR" sz="2500" dirty="0" smtClean="0">
                          <a:solidFill>
                            <a:schemeClr val="tx1"/>
                          </a:solidFill>
                        </a:rPr>
                        <a:t>LTE</a:t>
                      </a:r>
                    </a:p>
                  </a:txBody>
                  <a:tcPr marL="68508" marR="68508" marT="38091" marB="38091" anchor="ctr">
                    <a:solidFill>
                      <a:schemeClr val="accent5">
                        <a:lumMod val="20000"/>
                        <a:lumOff val="80000"/>
                      </a:schemeClr>
                    </a:solidFill>
                  </a:tcPr>
                </a:tc>
              </a:tr>
            </a:tbl>
          </a:graphicData>
        </a:graphic>
      </p:graphicFrame>
    </p:spTree>
    <p:extLst>
      <p:ext uri="{BB962C8B-B14F-4D97-AF65-F5344CB8AC3E}">
        <p14:creationId xmlns:p14="http://schemas.microsoft.com/office/powerpoint/2010/main" val="189824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prstClr val="white">
                    <a:lumMod val="50000"/>
                  </a:prstClr>
                </a:solidFill>
              </a:rPr>
              <a:t>Le rôle de la carte SIM / </a:t>
            </a:r>
            <a:r>
              <a:rPr lang="fr-FR" i="1" dirty="0" smtClean="0">
                <a:solidFill>
                  <a:prstClr val="white">
                    <a:lumMod val="50000"/>
                  </a:prstClr>
                </a:solidFill>
              </a:rPr>
              <a:t>Sim </a:t>
            </a:r>
            <a:r>
              <a:rPr lang="fr-FR" i="1" dirty="0" err="1" smtClean="0">
                <a:solidFill>
                  <a:prstClr val="white">
                    <a:lumMod val="50000"/>
                  </a:prstClr>
                </a:solidFill>
              </a:rPr>
              <a:t>card</a:t>
            </a:r>
            <a:r>
              <a:rPr lang="fr-FR" i="1" dirty="0">
                <a:solidFill>
                  <a:prstClr val="white">
                    <a:lumMod val="50000"/>
                  </a:prstClr>
                </a:solidFill>
              </a:rPr>
              <a:t> </a:t>
            </a:r>
            <a:r>
              <a:rPr lang="fr-FR" i="1" dirty="0" smtClean="0">
                <a:solidFill>
                  <a:prstClr val="white">
                    <a:lumMod val="50000"/>
                  </a:prstClr>
                </a:solidFill>
              </a:rPr>
              <a:t>: the real </a:t>
            </a:r>
            <a:r>
              <a:rPr lang="fr-FR" i="1" dirty="0" err="1" smtClean="0">
                <a:solidFill>
                  <a:prstClr val="white">
                    <a:lumMod val="50000"/>
                  </a:prstClr>
                </a:solidFill>
              </a:rPr>
              <a:t>hero</a:t>
            </a:r>
            <a:r>
              <a:rPr lang="fr-FR" dirty="0">
                <a:solidFill>
                  <a:prstClr val="white">
                    <a:lumMod val="50000"/>
                  </a:prstClr>
                </a:solidFill>
              </a:rPr>
              <a:t/>
            </a:r>
            <a:br>
              <a:rPr lang="fr-FR" dirty="0">
                <a:solidFill>
                  <a:prstClr val="white">
                    <a:lumMod val="50000"/>
                  </a:prstClr>
                </a:solidFill>
              </a:rPr>
            </a:br>
            <a:endParaRPr lang="fr-FR" dirty="0"/>
          </a:p>
        </p:txBody>
      </p:sp>
      <p:sp>
        <p:nvSpPr>
          <p:cNvPr id="3" name="Espace réservé de la date 2"/>
          <p:cNvSpPr>
            <a:spLocks noGrp="1"/>
          </p:cNvSpPr>
          <p:nvPr>
            <p:ph type="dt" sz="half" idx="2"/>
          </p:nvPr>
        </p:nvSpPr>
        <p:spPr/>
        <p:txBody>
          <a:bodyPr/>
          <a:lstStyle/>
          <a:p>
            <a:fld id="{7162ABFC-6149-4ECD-AFE2-90B22036FA8B}" type="datetime1">
              <a:rPr lang="fr-FR" smtClean="0"/>
              <a:t>29/01/2015</a:t>
            </a:fld>
            <a:endParaRPr lang="fr-FR" dirty="0"/>
          </a:p>
        </p:txBody>
      </p:sp>
      <p:grpSp>
        <p:nvGrpSpPr>
          <p:cNvPr id="5" name="Grouper 81"/>
          <p:cNvGrpSpPr/>
          <p:nvPr/>
        </p:nvGrpSpPr>
        <p:grpSpPr>
          <a:xfrm>
            <a:off x="76200" y="2010144"/>
            <a:ext cx="3048000" cy="1761759"/>
            <a:chOff x="76200" y="2010141"/>
            <a:chExt cx="3048000" cy="1761759"/>
          </a:xfrm>
        </p:grpSpPr>
        <p:sp>
          <p:nvSpPr>
            <p:cNvPr id="6" name="Hexagone 5"/>
            <p:cNvSpPr/>
            <p:nvPr/>
          </p:nvSpPr>
          <p:spPr>
            <a:xfrm>
              <a:off x="76200" y="2010141"/>
              <a:ext cx="3048000" cy="1761759"/>
            </a:xfrm>
            <a:prstGeom prst="hexagon">
              <a:avLst/>
            </a:prstGeom>
            <a:solidFill>
              <a:schemeClr val="tx2">
                <a:lumMod val="60000"/>
                <a:lumOff val="40000"/>
              </a:schemeClr>
            </a:solidFill>
            <a:ln>
              <a:solidFill>
                <a:schemeClr val="bg1"/>
              </a:solidFill>
            </a:ln>
            <a:scene3d>
              <a:camera prst="orthographicFront">
                <a:rot lat="756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71268" tIns="35634" rIns="71268" bIns="35634" rtlCol="0" anchor="ctr"/>
            <a:lstStyle/>
            <a:p>
              <a:pPr algn="ctr"/>
              <a:endParaRPr lang="fr-FR" dirty="0">
                <a:solidFill>
                  <a:prstClr val="white"/>
                </a:solidFill>
              </a:endParaRPr>
            </a:p>
          </p:txBody>
        </p:sp>
        <p:sp>
          <p:nvSpPr>
            <p:cNvPr id="7" name="ZoneTexte 6"/>
            <p:cNvSpPr txBox="1"/>
            <p:nvPr/>
          </p:nvSpPr>
          <p:spPr>
            <a:xfrm>
              <a:off x="914400" y="3086100"/>
              <a:ext cx="1295400" cy="261610"/>
            </a:xfrm>
            <a:prstGeom prst="rect">
              <a:avLst/>
            </a:prstGeom>
            <a:noFill/>
          </p:spPr>
          <p:txBody>
            <a:bodyPr wrap="square" rtlCol="0" anchor="ctr">
              <a:spAutoFit/>
            </a:bodyPr>
            <a:lstStyle/>
            <a:p>
              <a:pPr algn="ctr" defTabSz="914182"/>
              <a:r>
                <a:rPr lang="fr-FR" sz="1100" dirty="0">
                  <a:solidFill>
                    <a:prstClr val="black"/>
                  </a:solidFill>
                </a:rPr>
                <a:t>Voie balise (</a:t>
              </a:r>
              <a:r>
                <a:rPr lang="fr-FR" sz="1100" i="1" dirty="0">
                  <a:solidFill>
                    <a:prstClr val="black"/>
                  </a:solidFill>
                </a:rPr>
                <a:t>BCH</a:t>
              </a:r>
              <a:r>
                <a:rPr lang="fr-FR" sz="1100" dirty="0">
                  <a:solidFill>
                    <a:prstClr val="black"/>
                  </a:solidFill>
                </a:rPr>
                <a:t>)</a:t>
              </a:r>
            </a:p>
          </p:txBody>
        </p:sp>
      </p:grpSp>
      <p:sp>
        <p:nvSpPr>
          <p:cNvPr id="8" name="Hexagone 7"/>
          <p:cNvSpPr/>
          <p:nvPr/>
        </p:nvSpPr>
        <p:spPr>
          <a:xfrm>
            <a:off x="5791201" y="2095500"/>
            <a:ext cx="3048000" cy="1761759"/>
          </a:xfrm>
          <a:prstGeom prst="hexagon">
            <a:avLst/>
          </a:prstGeom>
          <a:solidFill>
            <a:schemeClr val="tx2">
              <a:lumMod val="60000"/>
              <a:lumOff val="40000"/>
            </a:schemeClr>
          </a:solidFill>
          <a:ln>
            <a:solidFill>
              <a:schemeClr val="bg1"/>
            </a:solidFill>
          </a:ln>
          <a:scene3d>
            <a:camera prst="orthographicFront">
              <a:rot lat="756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71262" tIns="35631" rIns="71262" bIns="35631" rtlCol="0" anchor="ctr"/>
          <a:lstStyle/>
          <a:p>
            <a:pPr algn="ctr"/>
            <a:endParaRPr lang="fr-FR" dirty="0">
              <a:solidFill>
                <a:prstClr val="white"/>
              </a:solidFill>
            </a:endParaRPr>
          </a:p>
        </p:txBody>
      </p:sp>
      <p:grpSp>
        <p:nvGrpSpPr>
          <p:cNvPr id="10" name="Groupe 12"/>
          <p:cNvGrpSpPr/>
          <p:nvPr/>
        </p:nvGrpSpPr>
        <p:grpSpPr>
          <a:xfrm>
            <a:off x="467544" y="1989089"/>
            <a:ext cx="504056" cy="850595"/>
            <a:chOff x="4173524" y="786588"/>
            <a:chExt cx="3096344" cy="5225081"/>
          </a:xfrm>
          <a:effectLst/>
        </p:grpSpPr>
        <p:grpSp>
          <p:nvGrpSpPr>
            <p:cNvPr id="12" name="Groupe 30"/>
            <p:cNvGrpSpPr/>
            <p:nvPr/>
          </p:nvGrpSpPr>
          <p:grpSpPr>
            <a:xfrm>
              <a:off x="4173524" y="786588"/>
              <a:ext cx="3096344" cy="5225081"/>
              <a:chOff x="7830542" y="1125538"/>
              <a:chExt cx="1152128" cy="1944216"/>
            </a:xfrm>
          </p:grpSpPr>
          <p:sp>
            <p:nvSpPr>
              <p:cNvPr id="14" name="Rectangle à coins arrondis 13"/>
              <p:cNvSpPr/>
              <p:nvPr/>
            </p:nvSpPr>
            <p:spPr>
              <a:xfrm>
                <a:off x="7830542" y="1125538"/>
                <a:ext cx="1152128" cy="194421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5" name="Rectangle 6"/>
              <p:cNvSpPr/>
              <p:nvPr/>
            </p:nvSpPr>
            <p:spPr>
              <a:xfrm>
                <a:off x="7903953" y="1350626"/>
                <a:ext cx="1005306" cy="137647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6" name="Rectangle à coins arrondis 15"/>
              <p:cNvSpPr/>
              <p:nvPr/>
            </p:nvSpPr>
            <p:spPr>
              <a:xfrm>
                <a:off x="8226586" y="1250288"/>
                <a:ext cx="360040" cy="45719"/>
              </a:xfrm>
              <a:prstGeom prst="roundRect">
                <a:avLst>
                  <a:gd name="adj" fmla="val 5000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7" name="Rectangle 16"/>
              <p:cNvSpPr/>
              <p:nvPr/>
            </p:nvSpPr>
            <p:spPr>
              <a:xfrm>
                <a:off x="8302007" y="2781722"/>
                <a:ext cx="209198" cy="21602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sp>
          <p:nvSpPr>
            <p:cNvPr id="13" name="Ellipse 12"/>
            <p:cNvSpPr/>
            <p:nvPr/>
          </p:nvSpPr>
          <p:spPr>
            <a:xfrm>
              <a:off x="5599499" y="3562894"/>
              <a:ext cx="293271" cy="263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grpSp>
        <p:nvGrpSpPr>
          <p:cNvPr id="19" name="Groupe 18"/>
          <p:cNvGrpSpPr/>
          <p:nvPr/>
        </p:nvGrpSpPr>
        <p:grpSpPr>
          <a:xfrm>
            <a:off x="7992380" y="2078913"/>
            <a:ext cx="504056" cy="850595"/>
            <a:chOff x="4173524" y="786588"/>
            <a:chExt cx="3096344" cy="5225081"/>
          </a:xfrm>
          <a:effectLst/>
        </p:grpSpPr>
        <p:grpSp>
          <p:nvGrpSpPr>
            <p:cNvPr id="21" name="Groupe 30"/>
            <p:cNvGrpSpPr/>
            <p:nvPr/>
          </p:nvGrpSpPr>
          <p:grpSpPr>
            <a:xfrm>
              <a:off x="4173524" y="786588"/>
              <a:ext cx="3096344" cy="5225081"/>
              <a:chOff x="7830542" y="1125538"/>
              <a:chExt cx="1152128" cy="1944216"/>
            </a:xfrm>
          </p:grpSpPr>
          <p:sp>
            <p:nvSpPr>
              <p:cNvPr id="23" name="Rectangle à coins arrondis 22"/>
              <p:cNvSpPr/>
              <p:nvPr/>
            </p:nvSpPr>
            <p:spPr>
              <a:xfrm>
                <a:off x="7830542" y="1125538"/>
                <a:ext cx="1152128" cy="194421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4" name="Rectangle 6"/>
              <p:cNvSpPr/>
              <p:nvPr/>
            </p:nvSpPr>
            <p:spPr>
              <a:xfrm>
                <a:off x="7903953" y="1350626"/>
                <a:ext cx="1005306" cy="137647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5" name="Rectangle à coins arrondis 24"/>
              <p:cNvSpPr/>
              <p:nvPr/>
            </p:nvSpPr>
            <p:spPr>
              <a:xfrm>
                <a:off x="8226586" y="1250288"/>
                <a:ext cx="360040" cy="45719"/>
              </a:xfrm>
              <a:prstGeom prst="roundRect">
                <a:avLst>
                  <a:gd name="adj" fmla="val 5000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6" name="Rectangle 25"/>
              <p:cNvSpPr/>
              <p:nvPr/>
            </p:nvSpPr>
            <p:spPr>
              <a:xfrm>
                <a:off x="8302007" y="2781722"/>
                <a:ext cx="209198" cy="21602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sp>
          <p:nvSpPr>
            <p:cNvPr id="22" name="Ellipse 21"/>
            <p:cNvSpPr/>
            <p:nvPr/>
          </p:nvSpPr>
          <p:spPr>
            <a:xfrm>
              <a:off x="5599499" y="3562894"/>
              <a:ext cx="293271" cy="263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grpSp>
        <p:nvGrpSpPr>
          <p:cNvPr id="27" name="Groupe 9"/>
          <p:cNvGrpSpPr/>
          <p:nvPr/>
        </p:nvGrpSpPr>
        <p:grpSpPr>
          <a:xfrm>
            <a:off x="1593219" y="1181100"/>
            <a:ext cx="1034567" cy="1745134"/>
            <a:chOff x="4530714" y="2286786"/>
            <a:chExt cx="1750231" cy="3000396"/>
          </a:xfrm>
          <a:effectLst>
            <a:outerShdw blurRad="76200" dir="18900000" sy="23000" kx="-1200000" algn="bl" rotWithShape="0">
              <a:prstClr val="black">
                <a:alpha val="20000"/>
              </a:prstClr>
            </a:outerShdw>
          </a:effectLst>
        </p:grpSpPr>
        <p:sp>
          <p:nvSpPr>
            <p:cNvPr id="28" name="Ellipse 27"/>
            <p:cNvSpPr/>
            <p:nvPr/>
          </p:nvSpPr>
          <p:spPr>
            <a:xfrm>
              <a:off x="4530714" y="2286786"/>
              <a:ext cx="1750231" cy="1750231"/>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sp>
          <p:nvSpPr>
            <p:cNvPr id="29" name="Ellipse 28"/>
            <p:cNvSpPr/>
            <p:nvPr/>
          </p:nvSpPr>
          <p:spPr>
            <a:xfrm>
              <a:off x="4762887" y="2518959"/>
              <a:ext cx="1285884" cy="1285884"/>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sp>
          <p:nvSpPr>
            <p:cNvPr id="30" name="Ellipse 29"/>
            <p:cNvSpPr/>
            <p:nvPr/>
          </p:nvSpPr>
          <p:spPr>
            <a:xfrm>
              <a:off x="5012920" y="2768992"/>
              <a:ext cx="785818" cy="785818"/>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sp>
          <p:nvSpPr>
            <p:cNvPr id="31" name="Rectangle à coins arrondis 30"/>
            <p:cNvSpPr/>
            <p:nvPr/>
          </p:nvSpPr>
          <p:spPr>
            <a:xfrm>
              <a:off x="5262953" y="3072604"/>
              <a:ext cx="285752" cy="2214578"/>
            </a:xfrm>
            <a:prstGeom prst="roundRect">
              <a:avLst>
                <a:gd name="adj" fmla="val 50000"/>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grpSp>
      <p:grpSp>
        <p:nvGrpSpPr>
          <p:cNvPr id="32" name="Groupe 9"/>
          <p:cNvGrpSpPr/>
          <p:nvPr/>
        </p:nvGrpSpPr>
        <p:grpSpPr>
          <a:xfrm>
            <a:off x="6090945" y="1186123"/>
            <a:ext cx="1034567" cy="1745134"/>
            <a:chOff x="4530714" y="2286786"/>
            <a:chExt cx="1750231" cy="3000396"/>
          </a:xfrm>
          <a:effectLst>
            <a:outerShdw blurRad="76200" dir="18900000" sy="23000" kx="-1200000" algn="bl" rotWithShape="0">
              <a:prstClr val="black">
                <a:alpha val="20000"/>
              </a:prstClr>
            </a:outerShdw>
          </a:effectLst>
        </p:grpSpPr>
        <p:sp>
          <p:nvSpPr>
            <p:cNvPr id="33" name="Ellipse 32"/>
            <p:cNvSpPr/>
            <p:nvPr/>
          </p:nvSpPr>
          <p:spPr>
            <a:xfrm>
              <a:off x="4530714" y="2286786"/>
              <a:ext cx="1750231" cy="1750231"/>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sp>
          <p:nvSpPr>
            <p:cNvPr id="34" name="Ellipse 33"/>
            <p:cNvSpPr/>
            <p:nvPr/>
          </p:nvSpPr>
          <p:spPr>
            <a:xfrm>
              <a:off x="4762887" y="2518959"/>
              <a:ext cx="1285884" cy="1285884"/>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sp>
          <p:nvSpPr>
            <p:cNvPr id="35" name="Ellipse 34"/>
            <p:cNvSpPr/>
            <p:nvPr/>
          </p:nvSpPr>
          <p:spPr>
            <a:xfrm>
              <a:off x="5012920" y="2768992"/>
              <a:ext cx="785818" cy="785818"/>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sp>
          <p:nvSpPr>
            <p:cNvPr id="36" name="Rectangle à coins arrondis 35"/>
            <p:cNvSpPr/>
            <p:nvPr/>
          </p:nvSpPr>
          <p:spPr>
            <a:xfrm>
              <a:off x="5262953" y="3072604"/>
              <a:ext cx="285752" cy="2214578"/>
            </a:xfrm>
            <a:prstGeom prst="roundRect">
              <a:avLst>
                <a:gd name="adj" fmla="val 50000"/>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736"/>
              <a:endParaRPr lang="fr-FR" sz="1900">
                <a:solidFill>
                  <a:prstClr val="white"/>
                </a:solidFill>
              </a:endParaRPr>
            </a:p>
          </p:txBody>
        </p:sp>
      </p:grpSp>
      <p:grpSp>
        <p:nvGrpSpPr>
          <p:cNvPr id="37" name="Grouper 68"/>
          <p:cNvGrpSpPr/>
          <p:nvPr/>
        </p:nvGrpSpPr>
        <p:grpSpPr>
          <a:xfrm>
            <a:off x="3597425" y="876300"/>
            <a:ext cx="1507976" cy="1152128"/>
            <a:chOff x="3581400" y="1790700"/>
            <a:chExt cx="1507976" cy="1152128"/>
          </a:xfrm>
        </p:grpSpPr>
        <p:sp>
          <p:nvSpPr>
            <p:cNvPr id="38" name="Cube 37"/>
            <p:cNvSpPr/>
            <p:nvPr/>
          </p:nvSpPr>
          <p:spPr>
            <a:xfrm>
              <a:off x="3581400" y="1790700"/>
              <a:ext cx="1507976" cy="1152128"/>
            </a:xfrm>
            <a:prstGeom prst="cube">
              <a:avLst>
                <a:gd name="adj" fmla="val 10686"/>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defTabSz="914182"/>
              <a:endParaRPr lang="fr-FR" sz="2000" dirty="0">
                <a:solidFill>
                  <a:prstClr val="white"/>
                </a:solidFill>
              </a:endParaRPr>
            </a:p>
          </p:txBody>
        </p:sp>
        <p:sp>
          <p:nvSpPr>
            <p:cNvPr id="39" name="ZoneTexte 38"/>
            <p:cNvSpPr txBox="1"/>
            <p:nvPr/>
          </p:nvSpPr>
          <p:spPr>
            <a:xfrm>
              <a:off x="3581400" y="2091729"/>
              <a:ext cx="1371600" cy="653873"/>
            </a:xfrm>
            <a:prstGeom prst="rect">
              <a:avLst/>
            </a:prstGeom>
            <a:noFill/>
          </p:spPr>
          <p:txBody>
            <a:bodyPr vert="horz" wrap="square" rtlCol="0" anchor="ctr" anchorCtr="1">
              <a:spAutoFit/>
            </a:bodyPr>
            <a:lstStyle/>
            <a:p>
              <a:pPr algn="ctr" defTabSz="914182"/>
              <a:r>
                <a:rPr lang="fr-FR" sz="1200" b="1" dirty="0"/>
                <a:t>CŒUR </a:t>
              </a:r>
            </a:p>
            <a:p>
              <a:pPr algn="ctr" defTabSz="914182"/>
              <a:r>
                <a:rPr lang="fr-FR" sz="1200" b="1" dirty="0"/>
                <a:t>DU </a:t>
              </a:r>
            </a:p>
            <a:p>
              <a:pPr algn="ctr" defTabSz="914182"/>
              <a:r>
                <a:rPr lang="fr-FR" sz="1200" b="1" dirty="0"/>
                <a:t>RÉSEAU</a:t>
              </a:r>
            </a:p>
          </p:txBody>
        </p:sp>
      </p:grpSp>
      <p:sp>
        <p:nvSpPr>
          <p:cNvPr id="40" name="Flèche vers la droite 74"/>
          <p:cNvSpPr/>
          <p:nvPr/>
        </p:nvSpPr>
        <p:spPr>
          <a:xfrm flipV="1">
            <a:off x="1066800" y="2628900"/>
            <a:ext cx="838200" cy="152400"/>
          </a:xfrm>
          <a:prstGeom prst="rightArrow">
            <a:avLst/>
          </a:prstGeom>
          <a:solidFill>
            <a:schemeClr val="accent4">
              <a:lumMod val="90000"/>
              <a:lumOff val="10000"/>
            </a:schemeClr>
          </a:solidFill>
          <a:ln>
            <a:solidFill>
              <a:schemeClr val="accent4">
                <a:lumMod val="90000"/>
                <a:lumOff val="10000"/>
              </a:schemeClr>
            </a:solidFill>
          </a:ln>
        </p:spPr>
        <p:style>
          <a:lnRef idx="1">
            <a:schemeClr val="accent1"/>
          </a:lnRef>
          <a:fillRef idx="3">
            <a:schemeClr val="accent1"/>
          </a:fillRef>
          <a:effectRef idx="2">
            <a:schemeClr val="accent1"/>
          </a:effectRef>
          <a:fontRef idx="minor">
            <a:schemeClr val="lt1"/>
          </a:fontRef>
        </p:style>
        <p:txBody>
          <a:bodyPr lIns="91432" tIns="45716" rIns="91432" bIns="45716" rtlCol="0" anchor="ctr"/>
          <a:lstStyle/>
          <a:p>
            <a:pPr algn="ctr" defTabSz="914182"/>
            <a:endParaRPr lang="fr-FR">
              <a:solidFill>
                <a:prstClr val="white"/>
              </a:solidFill>
            </a:endParaRPr>
          </a:p>
        </p:txBody>
      </p:sp>
      <p:sp>
        <p:nvSpPr>
          <p:cNvPr id="41" name="Flèche vers la droite 75"/>
          <p:cNvSpPr/>
          <p:nvPr/>
        </p:nvSpPr>
        <p:spPr>
          <a:xfrm rot="19375391" flipV="1">
            <a:off x="2705790" y="1570764"/>
            <a:ext cx="838200" cy="152400"/>
          </a:xfrm>
          <a:prstGeom prst="rightArrow">
            <a:avLst/>
          </a:prstGeom>
          <a:solidFill>
            <a:schemeClr val="accent4">
              <a:lumMod val="90000"/>
              <a:lumOff val="10000"/>
            </a:schemeClr>
          </a:solidFill>
          <a:ln>
            <a:solidFill>
              <a:schemeClr val="accent4">
                <a:lumMod val="90000"/>
                <a:lumOff val="10000"/>
              </a:schemeClr>
            </a:solidFill>
          </a:ln>
        </p:spPr>
        <p:style>
          <a:lnRef idx="1">
            <a:schemeClr val="accent1"/>
          </a:lnRef>
          <a:fillRef idx="3">
            <a:schemeClr val="accent1"/>
          </a:fillRef>
          <a:effectRef idx="2">
            <a:schemeClr val="accent1"/>
          </a:effectRef>
          <a:fontRef idx="minor">
            <a:schemeClr val="lt1"/>
          </a:fontRef>
        </p:style>
        <p:txBody>
          <a:bodyPr lIns="91432" tIns="45716" rIns="91432" bIns="45716" rtlCol="0" anchor="ctr"/>
          <a:lstStyle/>
          <a:p>
            <a:pPr algn="ctr" defTabSz="914182"/>
            <a:endParaRPr lang="fr-FR">
              <a:solidFill>
                <a:prstClr val="white"/>
              </a:solidFill>
            </a:endParaRPr>
          </a:p>
        </p:txBody>
      </p:sp>
      <p:sp>
        <p:nvSpPr>
          <p:cNvPr id="42" name="Flèche vers la droite 76"/>
          <p:cNvSpPr/>
          <p:nvPr/>
        </p:nvSpPr>
        <p:spPr>
          <a:xfrm rot="2381490" flipV="1">
            <a:off x="5229539" y="1659796"/>
            <a:ext cx="838200" cy="152400"/>
          </a:xfrm>
          <a:prstGeom prst="rightArrow">
            <a:avLst/>
          </a:prstGeom>
          <a:solidFill>
            <a:schemeClr val="accent4">
              <a:lumMod val="90000"/>
              <a:lumOff val="10000"/>
            </a:schemeClr>
          </a:solidFill>
          <a:ln>
            <a:solidFill>
              <a:schemeClr val="accent4">
                <a:lumMod val="90000"/>
                <a:lumOff val="10000"/>
              </a:schemeClr>
            </a:solidFill>
          </a:ln>
        </p:spPr>
        <p:style>
          <a:lnRef idx="1">
            <a:schemeClr val="accent1"/>
          </a:lnRef>
          <a:fillRef idx="3">
            <a:schemeClr val="accent1"/>
          </a:fillRef>
          <a:effectRef idx="2">
            <a:schemeClr val="accent1"/>
          </a:effectRef>
          <a:fontRef idx="minor">
            <a:schemeClr val="lt1"/>
          </a:fontRef>
        </p:style>
        <p:txBody>
          <a:bodyPr lIns="91432" tIns="45716" rIns="91432" bIns="45716" rtlCol="0" anchor="ctr"/>
          <a:lstStyle/>
          <a:p>
            <a:pPr algn="ctr" defTabSz="914182"/>
            <a:endParaRPr lang="fr-FR">
              <a:solidFill>
                <a:prstClr val="white"/>
              </a:solidFill>
            </a:endParaRPr>
          </a:p>
        </p:txBody>
      </p:sp>
      <p:sp>
        <p:nvSpPr>
          <p:cNvPr id="43" name="Flèche vers la droite 77"/>
          <p:cNvSpPr/>
          <p:nvPr/>
        </p:nvSpPr>
        <p:spPr>
          <a:xfrm flipV="1">
            <a:off x="6934200" y="2705100"/>
            <a:ext cx="838200" cy="152400"/>
          </a:xfrm>
          <a:prstGeom prst="rightArrow">
            <a:avLst/>
          </a:prstGeom>
          <a:solidFill>
            <a:schemeClr val="accent4">
              <a:lumMod val="90000"/>
              <a:lumOff val="10000"/>
            </a:schemeClr>
          </a:solidFill>
          <a:ln>
            <a:solidFill>
              <a:schemeClr val="accent4">
                <a:lumMod val="90000"/>
                <a:lumOff val="10000"/>
              </a:schemeClr>
            </a:solidFill>
          </a:ln>
        </p:spPr>
        <p:style>
          <a:lnRef idx="1">
            <a:schemeClr val="accent1"/>
          </a:lnRef>
          <a:fillRef idx="3">
            <a:schemeClr val="accent1"/>
          </a:fillRef>
          <a:effectRef idx="2">
            <a:schemeClr val="accent1"/>
          </a:effectRef>
          <a:fontRef idx="minor">
            <a:schemeClr val="lt1"/>
          </a:fontRef>
        </p:style>
        <p:txBody>
          <a:bodyPr lIns="91432" tIns="45716" rIns="91432" bIns="45716" rtlCol="0" anchor="ctr"/>
          <a:lstStyle/>
          <a:p>
            <a:pPr algn="ctr" defTabSz="914182"/>
            <a:endParaRPr lang="fr-FR">
              <a:solidFill>
                <a:prstClr val="white"/>
              </a:solidFill>
            </a:endParaRPr>
          </a:p>
        </p:txBody>
      </p:sp>
    </p:spTree>
    <p:extLst>
      <p:ext uri="{BB962C8B-B14F-4D97-AF65-F5344CB8AC3E}">
        <p14:creationId xmlns:p14="http://schemas.microsoft.com/office/powerpoint/2010/main" val="364857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0" grpId="0" animBg="1"/>
      <p:bldP spid="41" grpId="0" animBg="1"/>
      <p:bldP spid="42" grpId="0" animBg="1"/>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prstClr val="white">
                    <a:lumMod val="50000"/>
                  </a:prstClr>
                </a:solidFill>
              </a:rPr>
              <a:t>L’appel à un ami : comment ça marche ? / </a:t>
            </a:r>
            <a:r>
              <a:rPr lang="fr-FR" i="1" dirty="0" smtClean="0">
                <a:solidFill>
                  <a:prstClr val="white">
                    <a:lumMod val="50000"/>
                  </a:prstClr>
                </a:solidFill>
              </a:rPr>
              <a:t>Phone-a-</a:t>
            </a:r>
            <a:r>
              <a:rPr lang="fr-FR" i="1" dirty="0" err="1" smtClean="0">
                <a:solidFill>
                  <a:prstClr val="white">
                    <a:lumMod val="50000"/>
                  </a:prstClr>
                </a:solidFill>
              </a:rPr>
              <a:t>friend</a:t>
            </a:r>
            <a:r>
              <a:rPr lang="fr-FR" i="1" dirty="0" smtClean="0">
                <a:solidFill>
                  <a:prstClr val="white">
                    <a:lumMod val="50000"/>
                  </a:prstClr>
                </a:solidFill>
              </a:rPr>
              <a:t> :</a:t>
            </a:r>
            <a:r>
              <a:rPr lang="fr-FR" dirty="0" smtClean="0">
                <a:solidFill>
                  <a:prstClr val="white">
                    <a:lumMod val="50000"/>
                  </a:prstClr>
                </a:solidFill>
              </a:rPr>
              <a:t> </a:t>
            </a:r>
            <a:r>
              <a:rPr lang="fr-FR" i="1" dirty="0" smtClean="0">
                <a:solidFill>
                  <a:prstClr val="white">
                    <a:lumMod val="50000"/>
                  </a:prstClr>
                </a:solidFill>
              </a:rPr>
              <a:t>How </a:t>
            </a:r>
            <a:r>
              <a:rPr lang="fr-FR" i="1" dirty="0" err="1" smtClean="0">
                <a:solidFill>
                  <a:prstClr val="white">
                    <a:lumMod val="50000"/>
                  </a:prstClr>
                </a:solidFill>
              </a:rPr>
              <a:t>does</a:t>
            </a:r>
            <a:r>
              <a:rPr lang="fr-FR" i="1" dirty="0" smtClean="0">
                <a:solidFill>
                  <a:prstClr val="white">
                    <a:lumMod val="50000"/>
                  </a:prstClr>
                </a:solidFill>
              </a:rPr>
              <a:t> </a:t>
            </a:r>
            <a:r>
              <a:rPr lang="fr-FR" i="1" dirty="0" err="1" smtClean="0">
                <a:solidFill>
                  <a:prstClr val="white">
                    <a:lumMod val="50000"/>
                  </a:prstClr>
                </a:solidFill>
              </a:rPr>
              <a:t>it</a:t>
            </a:r>
            <a:r>
              <a:rPr lang="fr-FR" i="1" dirty="0" smtClean="0">
                <a:solidFill>
                  <a:prstClr val="white">
                    <a:lumMod val="50000"/>
                  </a:prstClr>
                </a:solidFill>
              </a:rPr>
              <a:t> </a:t>
            </a:r>
            <a:r>
              <a:rPr lang="fr-FR" i="1" dirty="0" err="1" smtClean="0">
                <a:solidFill>
                  <a:prstClr val="white">
                    <a:lumMod val="50000"/>
                  </a:prstClr>
                </a:solidFill>
              </a:rPr>
              <a:t>work</a:t>
            </a:r>
            <a:r>
              <a:rPr lang="fr-FR" i="1" dirty="0" smtClean="0">
                <a:solidFill>
                  <a:prstClr val="white">
                    <a:lumMod val="50000"/>
                  </a:prstClr>
                </a:solidFill>
              </a:rPr>
              <a:t> ?</a:t>
            </a:r>
            <a:r>
              <a:rPr lang="fr-FR" dirty="0">
                <a:solidFill>
                  <a:prstClr val="white">
                    <a:lumMod val="50000"/>
                  </a:prstClr>
                </a:solidFill>
              </a:rPr>
              <a:t/>
            </a:r>
            <a:br>
              <a:rPr lang="fr-FR" dirty="0">
                <a:solidFill>
                  <a:prstClr val="white">
                    <a:lumMod val="50000"/>
                  </a:prstClr>
                </a:solidFill>
              </a:rPr>
            </a:br>
            <a:endParaRPr lang="fr-FR" dirty="0"/>
          </a:p>
        </p:txBody>
      </p:sp>
      <p:sp>
        <p:nvSpPr>
          <p:cNvPr id="3" name="Espace réservé de la date 2"/>
          <p:cNvSpPr>
            <a:spLocks noGrp="1"/>
          </p:cNvSpPr>
          <p:nvPr>
            <p:ph type="dt" sz="half" idx="2"/>
          </p:nvPr>
        </p:nvSpPr>
        <p:spPr/>
        <p:txBody>
          <a:bodyPr/>
          <a:lstStyle/>
          <a:p>
            <a:fld id="{2D60204C-DC18-4923-A9AB-3163C0D489BE}" type="datetime1">
              <a:rPr lang="fr-FR" smtClean="0"/>
              <a:t>29/01/2015</a:t>
            </a:fld>
            <a:endParaRPr lang="fr-FR" dirty="0"/>
          </a:p>
        </p:txBody>
      </p:sp>
      <p:sp>
        <p:nvSpPr>
          <p:cNvPr id="5" name="ZoneTexte 4"/>
          <p:cNvSpPr txBox="1"/>
          <p:nvPr/>
        </p:nvSpPr>
        <p:spPr>
          <a:xfrm>
            <a:off x="1253594" y="3302793"/>
            <a:ext cx="1552159" cy="318179"/>
          </a:xfrm>
          <a:prstGeom prst="rect">
            <a:avLst/>
          </a:prstGeom>
          <a:noFill/>
        </p:spPr>
        <p:txBody>
          <a:bodyPr wrap="square" lIns="71262" tIns="35631" rIns="71262" bIns="35631" rtlCol="0">
            <a:spAutoFit/>
          </a:bodyPr>
          <a:lstStyle/>
          <a:p>
            <a:pPr algn="ctr" defTabSz="950849"/>
            <a:r>
              <a:rPr lang="fr-FR" sz="1600" dirty="0">
                <a:solidFill>
                  <a:prstClr val="black"/>
                </a:solidFill>
              </a:rPr>
              <a:t>Antenne</a:t>
            </a:r>
          </a:p>
        </p:txBody>
      </p:sp>
      <p:sp>
        <p:nvSpPr>
          <p:cNvPr id="6" name="ZoneTexte 5"/>
          <p:cNvSpPr txBox="1"/>
          <p:nvPr/>
        </p:nvSpPr>
        <p:spPr>
          <a:xfrm>
            <a:off x="-28996" y="3302793"/>
            <a:ext cx="1360636" cy="318179"/>
          </a:xfrm>
          <a:prstGeom prst="rect">
            <a:avLst/>
          </a:prstGeom>
          <a:noFill/>
        </p:spPr>
        <p:txBody>
          <a:bodyPr wrap="square" lIns="71262" tIns="35631" rIns="71262" bIns="35631" rtlCol="0">
            <a:spAutoFit/>
          </a:bodyPr>
          <a:lstStyle/>
          <a:p>
            <a:pPr algn="ctr" defTabSz="950849"/>
            <a:r>
              <a:rPr lang="fr-FR" sz="1600" dirty="0">
                <a:solidFill>
                  <a:prstClr val="black"/>
                </a:solidFill>
              </a:rPr>
              <a:t>Smartphone</a:t>
            </a:r>
          </a:p>
        </p:txBody>
      </p:sp>
      <p:sp>
        <p:nvSpPr>
          <p:cNvPr id="7" name="ZoneTexte 6"/>
          <p:cNvSpPr txBox="1"/>
          <p:nvPr/>
        </p:nvSpPr>
        <p:spPr>
          <a:xfrm>
            <a:off x="2645183" y="3302793"/>
            <a:ext cx="1926819" cy="318179"/>
          </a:xfrm>
          <a:prstGeom prst="rect">
            <a:avLst/>
          </a:prstGeom>
          <a:noFill/>
        </p:spPr>
        <p:txBody>
          <a:bodyPr wrap="square" lIns="71262" tIns="35631" rIns="71262" bIns="35631" rtlCol="0">
            <a:spAutoFit/>
          </a:bodyPr>
          <a:lstStyle/>
          <a:p>
            <a:pPr algn="ctr" defTabSz="950849"/>
            <a:r>
              <a:rPr lang="fr-FR" sz="1600" dirty="0">
                <a:solidFill>
                  <a:prstClr val="black"/>
                </a:solidFill>
              </a:rPr>
              <a:t>Cœur du réseau</a:t>
            </a:r>
          </a:p>
        </p:txBody>
      </p:sp>
      <p:grpSp>
        <p:nvGrpSpPr>
          <p:cNvPr id="8" name="Groupe 7"/>
          <p:cNvGrpSpPr/>
          <p:nvPr/>
        </p:nvGrpSpPr>
        <p:grpSpPr>
          <a:xfrm>
            <a:off x="3306808" y="1993404"/>
            <a:ext cx="584633" cy="1207363"/>
            <a:chOff x="5745160" y="1104607"/>
            <a:chExt cx="2000264" cy="3714776"/>
          </a:xfrm>
          <a:solidFill>
            <a:srgbClr val="C00000"/>
          </a:solidFill>
        </p:grpSpPr>
        <p:grpSp>
          <p:nvGrpSpPr>
            <p:cNvPr id="9" name="Groupe 8"/>
            <p:cNvGrpSpPr/>
            <p:nvPr/>
          </p:nvGrpSpPr>
          <p:grpSpPr>
            <a:xfrm>
              <a:off x="5745160" y="1104607"/>
              <a:ext cx="1071570" cy="3714776"/>
              <a:chOff x="5745160" y="1104607"/>
              <a:chExt cx="1071570" cy="3714776"/>
            </a:xfrm>
            <a:grpFill/>
          </p:grpSpPr>
          <p:sp>
            <p:nvSpPr>
              <p:cNvPr id="15" name="Cube 14"/>
              <p:cNvSpPr/>
              <p:nvPr/>
            </p:nvSpPr>
            <p:spPr>
              <a:xfrm>
                <a:off x="5745160" y="3747813"/>
                <a:ext cx="1071570" cy="1071570"/>
              </a:xfrm>
              <a:prstGeom prst="cube">
                <a:avLst/>
              </a:prstGeom>
              <a:gr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6" name="Cube 15"/>
              <p:cNvSpPr/>
              <p:nvPr/>
            </p:nvSpPr>
            <p:spPr>
              <a:xfrm>
                <a:off x="5745160" y="2866745"/>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7" name="Cube 16"/>
              <p:cNvSpPr/>
              <p:nvPr/>
            </p:nvSpPr>
            <p:spPr>
              <a:xfrm>
                <a:off x="5745160" y="1985676"/>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8" name="Cube 17"/>
              <p:cNvSpPr/>
              <p:nvPr/>
            </p:nvSpPr>
            <p:spPr>
              <a:xfrm>
                <a:off x="5745160" y="1104607"/>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b="1" dirty="0">
                  <a:solidFill>
                    <a:prstClr val="white"/>
                  </a:solidFill>
                </a:endParaRPr>
              </a:p>
            </p:txBody>
          </p:sp>
        </p:grpSp>
        <p:grpSp>
          <p:nvGrpSpPr>
            <p:cNvPr id="10" name="Groupe 9"/>
            <p:cNvGrpSpPr/>
            <p:nvPr/>
          </p:nvGrpSpPr>
          <p:grpSpPr>
            <a:xfrm>
              <a:off x="6673854" y="1104607"/>
              <a:ext cx="1071570" cy="3714776"/>
              <a:chOff x="6673854" y="1072340"/>
              <a:chExt cx="1071570" cy="3714776"/>
            </a:xfrm>
            <a:grpFill/>
          </p:grpSpPr>
          <p:sp>
            <p:nvSpPr>
              <p:cNvPr id="11" name="Cube 10"/>
              <p:cNvSpPr/>
              <p:nvPr/>
            </p:nvSpPr>
            <p:spPr>
              <a:xfrm>
                <a:off x="6673854" y="3715546"/>
                <a:ext cx="1071570" cy="1071570"/>
              </a:xfrm>
              <a:prstGeom prst="cube">
                <a:avLst/>
              </a:prstGeom>
              <a:gr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2" name="Cube 11"/>
              <p:cNvSpPr/>
              <p:nvPr/>
            </p:nvSpPr>
            <p:spPr>
              <a:xfrm>
                <a:off x="6673854" y="2834478"/>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3" name="Cube 12"/>
              <p:cNvSpPr/>
              <p:nvPr/>
            </p:nvSpPr>
            <p:spPr>
              <a:xfrm>
                <a:off x="6673854" y="1953409"/>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4" name="Cube 13"/>
              <p:cNvSpPr/>
              <p:nvPr/>
            </p:nvSpPr>
            <p:spPr>
              <a:xfrm>
                <a:off x="6673854" y="1072340"/>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b="1" dirty="0">
                  <a:solidFill>
                    <a:prstClr val="white"/>
                  </a:solidFill>
                </a:endParaRPr>
              </a:p>
            </p:txBody>
          </p:sp>
        </p:grpSp>
      </p:grpSp>
      <p:grpSp>
        <p:nvGrpSpPr>
          <p:cNvPr id="19" name="Groupe 18"/>
          <p:cNvGrpSpPr/>
          <p:nvPr/>
        </p:nvGrpSpPr>
        <p:grpSpPr>
          <a:xfrm>
            <a:off x="5616077" y="489089"/>
            <a:ext cx="3662113" cy="1251978"/>
            <a:chOff x="7316796" y="0"/>
            <a:chExt cx="4887904" cy="1502721"/>
          </a:xfrm>
        </p:grpSpPr>
        <p:grpSp>
          <p:nvGrpSpPr>
            <p:cNvPr id="20" name="Groupe 19"/>
            <p:cNvGrpSpPr/>
            <p:nvPr/>
          </p:nvGrpSpPr>
          <p:grpSpPr>
            <a:xfrm>
              <a:off x="7316796" y="0"/>
              <a:ext cx="4887904" cy="1502721"/>
              <a:chOff x="7316796" y="0"/>
              <a:chExt cx="4887904" cy="1502721"/>
            </a:xfrm>
          </p:grpSpPr>
          <p:cxnSp>
            <p:nvCxnSpPr>
              <p:cNvPr id="22" name="Connecteur droit 21"/>
              <p:cNvCxnSpPr/>
              <p:nvPr/>
            </p:nvCxnSpPr>
            <p:spPr>
              <a:xfrm>
                <a:off x="7316796" y="1500968"/>
                <a:ext cx="4887904" cy="1753"/>
              </a:xfrm>
              <a:prstGeom prst="line">
                <a:avLst/>
              </a:prstGeom>
              <a:ln>
                <a:solidFill>
                  <a:schemeClr val="bg1">
                    <a:lumMod val="50000"/>
                  </a:schemeClr>
                </a:solidFill>
                <a:prstDash val="dash"/>
              </a:ln>
            </p:spPr>
            <p:style>
              <a:lnRef idx="2">
                <a:schemeClr val="dk1"/>
              </a:lnRef>
              <a:fillRef idx="0">
                <a:schemeClr val="dk1"/>
              </a:fillRef>
              <a:effectRef idx="1">
                <a:schemeClr val="dk1"/>
              </a:effectRef>
              <a:fontRef idx="minor">
                <a:schemeClr val="tx1"/>
              </a:fontRef>
            </p:style>
          </p:cxnSp>
          <p:cxnSp>
            <p:nvCxnSpPr>
              <p:cNvPr id="23" name="Connecteur droit 22"/>
              <p:cNvCxnSpPr/>
              <p:nvPr/>
            </p:nvCxnSpPr>
            <p:spPr>
              <a:xfrm rot="5400000">
                <a:off x="6567106" y="749690"/>
                <a:ext cx="1500968" cy="1588"/>
              </a:xfrm>
              <a:prstGeom prst="line">
                <a:avLst/>
              </a:prstGeom>
              <a:ln>
                <a:solidFill>
                  <a:schemeClr val="bg1">
                    <a:lumMod val="50000"/>
                  </a:schemeClr>
                </a:solidFill>
                <a:prstDash val="dash"/>
              </a:ln>
            </p:spPr>
            <p:style>
              <a:lnRef idx="2">
                <a:schemeClr val="dk1"/>
              </a:lnRef>
              <a:fillRef idx="0">
                <a:schemeClr val="dk1"/>
              </a:fillRef>
              <a:effectRef idx="1">
                <a:schemeClr val="dk1"/>
              </a:effectRef>
              <a:fontRef idx="minor">
                <a:schemeClr val="tx1"/>
              </a:fontRef>
            </p:style>
          </p:cxnSp>
        </p:grpSp>
        <p:sp>
          <p:nvSpPr>
            <p:cNvPr id="21" name="ZoneTexte 20"/>
            <p:cNvSpPr txBox="1"/>
            <p:nvPr/>
          </p:nvSpPr>
          <p:spPr>
            <a:xfrm>
              <a:off x="10344335" y="1000902"/>
              <a:ext cx="1612953" cy="406359"/>
            </a:xfrm>
            <a:prstGeom prst="rect">
              <a:avLst/>
            </a:prstGeom>
            <a:noFill/>
            <a:ln>
              <a:noFill/>
            </a:ln>
          </p:spPr>
          <p:txBody>
            <a:bodyPr wrap="square" rtlCol="0">
              <a:spAutoFit/>
            </a:bodyPr>
            <a:lstStyle/>
            <a:p>
              <a:pPr algn="ctr" defTabSz="950849"/>
              <a:r>
                <a:rPr lang="fr-FR" sz="1600" dirty="0">
                  <a:solidFill>
                    <a:prstClr val="black">
                      <a:lumMod val="50000"/>
                      <a:lumOff val="50000"/>
                    </a:prstClr>
                  </a:solidFill>
                </a:rPr>
                <a:t>Internet</a:t>
              </a:r>
            </a:p>
          </p:txBody>
        </p:sp>
      </p:grpSp>
      <p:grpSp>
        <p:nvGrpSpPr>
          <p:cNvPr id="24" name="Groupe 23"/>
          <p:cNvGrpSpPr/>
          <p:nvPr/>
        </p:nvGrpSpPr>
        <p:grpSpPr>
          <a:xfrm>
            <a:off x="7997458" y="3762753"/>
            <a:ext cx="374658" cy="703056"/>
            <a:chOff x="8031176" y="1072340"/>
            <a:chExt cx="3096344" cy="5225081"/>
          </a:xfrm>
          <a:effectLst>
            <a:outerShdw blurRad="76200" dir="18900000" sy="23000" kx="-1200000" algn="bl" rotWithShape="0">
              <a:prstClr val="black">
                <a:alpha val="20000"/>
              </a:prstClr>
            </a:outerShdw>
          </a:effectLst>
        </p:grpSpPr>
        <p:grpSp>
          <p:nvGrpSpPr>
            <p:cNvPr id="25" name="Groupe 43"/>
            <p:cNvGrpSpPr/>
            <p:nvPr/>
          </p:nvGrpSpPr>
          <p:grpSpPr>
            <a:xfrm>
              <a:off x="8031176" y="1072340"/>
              <a:ext cx="3096344" cy="5225081"/>
              <a:chOff x="8031176" y="1072340"/>
              <a:chExt cx="3096344" cy="5225081"/>
            </a:xfrm>
          </p:grpSpPr>
          <p:sp>
            <p:nvSpPr>
              <p:cNvPr id="28" name="Rectangle à coins arrondis 27"/>
              <p:cNvSpPr/>
              <p:nvPr/>
            </p:nvSpPr>
            <p:spPr>
              <a:xfrm>
                <a:off x="8031176" y="1072340"/>
                <a:ext cx="3096344" cy="5225081"/>
              </a:xfrm>
              <a:prstGeom prst="roundRect">
                <a:avLst>
                  <a:gd name="adj" fmla="val 2126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29" name="Rectangle 6"/>
              <p:cNvSpPr/>
              <p:nvPr/>
            </p:nvSpPr>
            <p:spPr>
              <a:xfrm>
                <a:off x="8228468" y="1572406"/>
                <a:ext cx="2701760" cy="414340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30" name="Rectangle à coins arrondis 29"/>
              <p:cNvSpPr/>
              <p:nvPr/>
            </p:nvSpPr>
            <p:spPr>
              <a:xfrm>
                <a:off x="9102747" y="1215216"/>
                <a:ext cx="967608" cy="122870"/>
              </a:xfrm>
              <a:prstGeom prst="roundRect">
                <a:avLst>
                  <a:gd name="adj" fmla="val 5000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31" name="Rectangle à coins arrondis 30"/>
              <p:cNvSpPr/>
              <p:nvPr/>
            </p:nvSpPr>
            <p:spPr>
              <a:xfrm>
                <a:off x="8602680"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32" name="Rectangle à coins arrondis 31"/>
              <p:cNvSpPr/>
              <p:nvPr/>
            </p:nvSpPr>
            <p:spPr>
              <a:xfrm>
                <a:off x="10102878"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33" name="Rectangle à coins arrondis 32"/>
              <p:cNvSpPr/>
              <p:nvPr/>
            </p:nvSpPr>
            <p:spPr>
              <a:xfrm>
                <a:off x="9102746" y="5787248"/>
                <a:ext cx="928694"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sp>
          <p:nvSpPr>
            <p:cNvPr id="26" name="Ellipse 25"/>
            <p:cNvSpPr/>
            <p:nvPr/>
          </p:nvSpPr>
          <p:spPr>
            <a:xfrm>
              <a:off x="10602944"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27" name="Ellipse 26"/>
            <p:cNvSpPr/>
            <p:nvPr/>
          </p:nvSpPr>
          <p:spPr>
            <a:xfrm>
              <a:off x="10388630"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grpSp>
        <p:nvGrpSpPr>
          <p:cNvPr id="34" name="Groupe 31"/>
          <p:cNvGrpSpPr/>
          <p:nvPr/>
        </p:nvGrpSpPr>
        <p:grpSpPr>
          <a:xfrm>
            <a:off x="1758355" y="2129440"/>
            <a:ext cx="561989" cy="1071322"/>
            <a:chOff x="4530714" y="2286786"/>
            <a:chExt cx="1750231" cy="3000396"/>
          </a:xfrm>
          <a:effectLst>
            <a:outerShdw blurRad="76200" dir="18900000" sy="23000" kx="-1200000" algn="bl" rotWithShape="0">
              <a:prstClr val="black">
                <a:alpha val="20000"/>
              </a:prstClr>
            </a:outerShdw>
          </a:effectLst>
        </p:grpSpPr>
        <p:sp>
          <p:nvSpPr>
            <p:cNvPr id="35" name="Ellipse 34"/>
            <p:cNvSpPr/>
            <p:nvPr/>
          </p:nvSpPr>
          <p:spPr>
            <a:xfrm>
              <a:off x="4530714" y="2286786"/>
              <a:ext cx="1750231" cy="17502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36" name="Ellipse 35"/>
            <p:cNvSpPr/>
            <p:nvPr/>
          </p:nvSpPr>
          <p:spPr>
            <a:xfrm>
              <a:off x="4762887" y="2518959"/>
              <a:ext cx="1285884" cy="128588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37" name="Ellipse 36"/>
            <p:cNvSpPr/>
            <p:nvPr/>
          </p:nvSpPr>
          <p:spPr>
            <a:xfrm>
              <a:off x="5012920" y="2768992"/>
              <a:ext cx="785818" cy="78581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38" name="Rectangle à coins arrondis 37"/>
            <p:cNvSpPr/>
            <p:nvPr/>
          </p:nvSpPr>
          <p:spPr>
            <a:xfrm>
              <a:off x="5262953" y="3072604"/>
              <a:ext cx="285752" cy="2214578"/>
            </a:xfrm>
            <a:prstGeom prst="roundRect">
              <a:avLst>
                <a:gd name="adj"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grpSp>
        <p:nvGrpSpPr>
          <p:cNvPr id="39" name="Groupe 31"/>
          <p:cNvGrpSpPr/>
          <p:nvPr/>
        </p:nvGrpSpPr>
        <p:grpSpPr>
          <a:xfrm>
            <a:off x="6445302" y="3465164"/>
            <a:ext cx="561989" cy="1071322"/>
            <a:chOff x="4530714" y="2286786"/>
            <a:chExt cx="1750231" cy="3000396"/>
          </a:xfrm>
          <a:effectLst>
            <a:outerShdw blurRad="76200" dir="18900000" sy="23000" kx="-1200000" algn="bl" rotWithShape="0">
              <a:prstClr val="black">
                <a:alpha val="20000"/>
              </a:prstClr>
            </a:outerShdw>
          </a:effectLst>
        </p:grpSpPr>
        <p:sp>
          <p:nvSpPr>
            <p:cNvPr id="40" name="Ellipse 39"/>
            <p:cNvSpPr/>
            <p:nvPr/>
          </p:nvSpPr>
          <p:spPr>
            <a:xfrm>
              <a:off x="4530714" y="2286786"/>
              <a:ext cx="1750231" cy="17502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41" name="Ellipse 40"/>
            <p:cNvSpPr/>
            <p:nvPr/>
          </p:nvSpPr>
          <p:spPr>
            <a:xfrm>
              <a:off x="4762887" y="2518959"/>
              <a:ext cx="1285884" cy="128588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42" name="Ellipse 41"/>
            <p:cNvSpPr/>
            <p:nvPr/>
          </p:nvSpPr>
          <p:spPr>
            <a:xfrm>
              <a:off x="5012920" y="2768992"/>
              <a:ext cx="785818" cy="78581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43" name="Rectangle à coins arrondis 42"/>
            <p:cNvSpPr/>
            <p:nvPr/>
          </p:nvSpPr>
          <p:spPr>
            <a:xfrm>
              <a:off x="5262953" y="3072604"/>
              <a:ext cx="285752" cy="2214578"/>
            </a:xfrm>
            <a:prstGeom prst="roundRect">
              <a:avLst>
                <a:gd name="adj" fmla="val 50000"/>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grpSp>
        <p:nvGrpSpPr>
          <p:cNvPr id="44" name="Groupe 43"/>
          <p:cNvGrpSpPr/>
          <p:nvPr/>
        </p:nvGrpSpPr>
        <p:grpSpPr>
          <a:xfrm>
            <a:off x="5723122" y="608766"/>
            <a:ext cx="3425457" cy="714215"/>
            <a:chOff x="7459672" y="143646"/>
            <a:chExt cx="4572033" cy="857256"/>
          </a:xfrm>
        </p:grpSpPr>
        <p:sp>
          <p:nvSpPr>
            <p:cNvPr id="45" name="Cube 44"/>
            <p:cNvSpPr/>
            <p:nvPr/>
          </p:nvSpPr>
          <p:spPr>
            <a:xfrm>
              <a:off x="10995344" y="143646"/>
              <a:ext cx="1036361" cy="857256"/>
            </a:xfrm>
            <a:prstGeom prst="cub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r>
                <a:rPr lang="fr-FR" sz="1000" b="1" dirty="0">
                  <a:solidFill>
                    <a:prstClr val="white"/>
                  </a:solidFill>
                </a:rPr>
                <a:t>WWW</a:t>
              </a:r>
            </a:p>
          </p:txBody>
        </p:sp>
        <p:sp>
          <p:nvSpPr>
            <p:cNvPr id="46" name="Cube 45"/>
            <p:cNvSpPr/>
            <p:nvPr/>
          </p:nvSpPr>
          <p:spPr>
            <a:xfrm>
              <a:off x="7459672" y="143646"/>
              <a:ext cx="963910" cy="857256"/>
            </a:xfrm>
            <a:prstGeom prst="cub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r>
                <a:rPr lang="fr-FR" sz="1700" b="1" dirty="0">
                  <a:solidFill>
                    <a:prstClr val="white"/>
                  </a:solidFill>
                </a:rPr>
                <a:t>@</a:t>
              </a:r>
            </a:p>
          </p:txBody>
        </p:sp>
        <p:sp>
          <p:nvSpPr>
            <p:cNvPr id="47" name="Cube 46"/>
            <p:cNvSpPr/>
            <p:nvPr/>
          </p:nvSpPr>
          <p:spPr>
            <a:xfrm>
              <a:off x="8528029" y="143646"/>
              <a:ext cx="1027159" cy="857256"/>
            </a:xfrm>
            <a:prstGeom prst="cub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r>
                <a:rPr lang="fr-FR" sz="1000" b="1" dirty="0">
                  <a:solidFill>
                    <a:prstClr val="white"/>
                  </a:solidFill>
                </a:rPr>
                <a:t>WWW</a:t>
              </a:r>
            </a:p>
          </p:txBody>
        </p:sp>
        <p:sp>
          <p:nvSpPr>
            <p:cNvPr id="48" name="Cube 47"/>
            <p:cNvSpPr/>
            <p:nvPr/>
          </p:nvSpPr>
          <p:spPr>
            <a:xfrm>
              <a:off x="9816615" y="143646"/>
              <a:ext cx="976831" cy="857256"/>
            </a:xfrm>
            <a:prstGeom prst="cub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r>
                <a:rPr lang="fr-FR" sz="1700" b="1" dirty="0">
                  <a:solidFill>
                    <a:prstClr val="white"/>
                  </a:solidFill>
                </a:rPr>
                <a:t>@</a:t>
              </a:r>
            </a:p>
          </p:txBody>
        </p:sp>
      </p:grpSp>
      <p:grpSp>
        <p:nvGrpSpPr>
          <p:cNvPr id="49" name="Groupe 48"/>
          <p:cNvGrpSpPr/>
          <p:nvPr/>
        </p:nvGrpSpPr>
        <p:grpSpPr>
          <a:xfrm>
            <a:off x="4877908" y="1993404"/>
            <a:ext cx="584633" cy="1207363"/>
            <a:chOff x="5745160" y="1104607"/>
            <a:chExt cx="2000264" cy="3714776"/>
          </a:xfrm>
          <a:solidFill>
            <a:schemeClr val="bg2"/>
          </a:solidFill>
        </p:grpSpPr>
        <p:grpSp>
          <p:nvGrpSpPr>
            <p:cNvPr id="50" name="Groupe 41"/>
            <p:cNvGrpSpPr/>
            <p:nvPr/>
          </p:nvGrpSpPr>
          <p:grpSpPr>
            <a:xfrm>
              <a:off x="5745160" y="1104607"/>
              <a:ext cx="1071570" cy="3714776"/>
              <a:chOff x="5745160" y="1104607"/>
              <a:chExt cx="1071570" cy="3714776"/>
            </a:xfrm>
            <a:grpFill/>
          </p:grpSpPr>
          <p:sp>
            <p:nvSpPr>
              <p:cNvPr id="56" name="Cube 55"/>
              <p:cNvSpPr/>
              <p:nvPr/>
            </p:nvSpPr>
            <p:spPr>
              <a:xfrm>
                <a:off x="5745160" y="3747813"/>
                <a:ext cx="1071570" cy="1071570"/>
              </a:xfrm>
              <a:prstGeom prst="cube">
                <a:avLst/>
              </a:prstGeom>
              <a:gr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57" name="Cube 56"/>
              <p:cNvSpPr/>
              <p:nvPr/>
            </p:nvSpPr>
            <p:spPr>
              <a:xfrm>
                <a:off x="5745160" y="2866745"/>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58" name="Cube 57"/>
              <p:cNvSpPr/>
              <p:nvPr/>
            </p:nvSpPr>
            <p:spPr>
              <a:xfrm>
                <a:off x="5745160" y="1985676"/>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59" name="Cube 58"/>
              <p:cNvSpPr/>
              <p:nvPr/>
            </p:nvSpPr>
            <p:spPr>
              <a:xfrm>
                <a:off x="5745160" y="1104607"/>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b="1" dirty="0">
                  <a:solidFill>
                    <a:prstClr val="white"/>
                  </a:solidFill>
                </a:endParaRPr>
              </a:p>
            </p:txBody>
          </p:sp>
        </p:grpSp>
        <p:grpSp>
          <p:nvGrpSpPr>
            <p:cNvPr id="51" name="Groupe 33"/>
            <p:cNvGrpSpPr/>
            <p:nvPr/>
          </p:nvGrpSpPr>
          <p:grpSpPr>
            <a:xfrm>
              <a:off x="6673854" y="1104607"/>
              <a:ext cx="1071570" cy="3714776"/>
              <a:chOff x="6673854" y="1072340"/>
              <a:chExt cx="1071570" cy="3714776"/>
            </a:xfrm>
            <a:grpFill/>
          </p:grpSpPr>
          <p:sp>
            <p:nvSpPr>
              <p:cNvPr id="52" name="Cube 51"/>
              <p:cNvSpPr/>
              <p:nvPr/>
            </p:nvSpPr>
            <p:spPr>
              <a:xfrm>
                <a:off x="6673854" y="3715546"/>
                <a:ext cx="1071570" cy="1071570"/>
              </a:xfrm>
              <a:prstGeom prst="cube">
                <a:avLst/>
              </a:prstGeom>
              <a:gr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53" name="Cube 52"/>
              <p:cNvSpPr/>
              <p:nvPr/>
            </p:nvSpPr>
            <p:spPr>
              <a:xfrm>
                <a:off x="6673854" y="2834478"/>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54" name="Cube 53"/>
              <p:cNvSpPr/>
              <p:nvPr/>
            </p:nvSpPr>
            <p:spPr>
              <a:xfrm>
                <a:off x="6673854" y="1953409"/>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55" name="Cube 54"/>
              <p:cNvSpPr/>
              <p:nvPr/>
            </p:nvSpPr>
            <p:spPr>
              <a:xfrm>
                <a:off x="6673854" y="1072340"/>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b="1" dirty="0">
                  <a:solidFill>
                    <a:prstClr val="white"/>
                  </a:solidFill>
                </a:endParaRPr>
              </a:p>
            </p:txBody>
          </p:sp>
        </p:grpSp>
      </p:grpSp>
      <p:grpSp>
        <p:nvGrpSpPr>
          <p:cNvPr id="60" name="Groupe 59"/>
          <p:cNvGrpSpPr/>
          <p:nvPr/>
        </p:nvGrpSpPr>
        <p:grpSpPr>
          <a:xfrm>
            <a:off x="7997458" y="2497706"/>
            <a:ext cx="374658" cy="703056"/>
            <a:chOff x="8031176" y="1072340"/>
            <a:chExt cx="3096344" cy="5225081"/>
          </a:xfrm>
          <a:effectLst>
            <a:outerShdw blurRad="76200" dir="18900000" sy="23000" kx="-1200000" algn="bl" rotWithShape="0">
              <a:prstClr val="black">
                <a:alpha val="20000"/>
              </a:prstClr>
            </a:outerShdw>
          </a:effectLst>
        </p:grpSpPr>
        <p:grpSp>
          <p:nvGrpSpPr>
            <p:cNvPr id="61" name="Groupe 43"/>
            <p:cNvGrpSpPr/>
            <p:nvPr/>
          </p:nvGrpSpPr>
          <p:grpSpPr>
            <a:xfrm>
              <a:off x="8031176" y="1072340"/>
              <a:ext cx="3096344" cy="5225081"/>
              <a:chOff x="8031176" y="1072340"/>
              <a:chExt cx="3096344" cy="5225081"/>
            </a:xfrm>
          </p:grpSpPr>
          <p:sp>
            <p:nvSpPr>
              <p:cNvPr id="64" name="Rectangle à coins arrondis 63"/>
              <p:cNvSpPr/>
              <p:nvPr/>
            </p:nvSpPr>
            <p:spPr>
              <a:xfrm>
                <a:off x="8031176" y="1072340"/>
                <a:ext cx="3096344" cy="5225081"/>
              </a:xfrm>
              <a:prstGeom prst="roundRect">
                <a:avLst>
                  <a:gd name="adj" fmla="val 2126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65" name="Rectangle 6"/>
              <p:cNvSpPr/>
              <p:nvPr/>
            </p:nvSpPr>
            <p:spPr>
              <a:xfrm>
                <a:off x="8228468" y="1572406"/>
                <a:ext cx="2701760" cy="414340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66" name="Rectangle à coins arrondis 65"/>
              <p:cNvSpPr/>
              <p:nvPr/>
            </p:nvSpPr>
            <p:spPr>
              <a:xfrm>
                <a:off x="9102747" y="1215216"/>
                <a:ext cx="967608" cy="122870"/>
              </a:xfrm>
              <a:prstGeom prst="roundRect">
                <a:avLst>
                  <a:gd name="adj" fmla="val 5000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67" name="Rectangle à coins arrondis 66"/>
              <p:cNvSpPr/>
              <p:nvPr/>
            </p:nvSpPr>
            <p:spPr>
              <a:xfrm>
                <a:off x="8602680"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68" name="Rectangle à coins arrondis 67"/>
              <p:cNvSpPr/>
              <p:nvPr/>
            </p:nvSpPr>
            <p:spPr>
              <a:xfrm>
                <a:off x="10102878"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69" name="Rectangle à coins arrondis 68"/>
              <p:cNvSpPr/>
              <p:nvPr/>
            </p:nvSpPr>
            <p:spPr>
              <a:xfrm>
                <a:off x="9102746" y="5787248"/>
                <a:ext cx="928694"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sp>
          <p:nvSpPr>
            <p:cNvPr id="62" name="Ellipse 61"/>
            <p:cNvSpPr/>
            <p:nvPr/>
          </p:nvSpPr>
          <p:spPr>
            <a:xfrm>
              <a:off x="10602944"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63" name="Ellipse 62"/>
            <p:cNvSpPr/>
            <p:nvPr/>
          </p:nvSpPr>
          <p:spPr>
            <a:xfrm>
              <a:off x="10388630"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grpSp>
        <p:nvGrpSpPr>
          <p:cNvPr id="70" name="Groupe 31"/>
          <p:cNvGrpSpPr/>
          <p:nvPr/>
        </p:nvGrpSpPr>
        <p:grpSpPr>
          <a:xfrm>
            <a:off x="6449006" y="2129440"/>
            <a:ext cx="561989" cy="1071322"/>
            <a:chOff x="4530714" y="2286786"/>
            <a:chExt cx="1750231" cy="3000396"/>
          </a:xfrm>
          <a:effectLst>
            <a:outerShdw blurRad="76200" dir="18900000" sy="23000" kx="-1200000" algn="bl" rotWithShape="0">
              <a:prstClr val="black">
                <a:alpha val="20000"/>
              </a:prstClr>
            </a:outerShdw>
          </a:effectLst>
        </p:grpSpPr>
        <p:sp>
          <p:nvSpPr>
            <p:cNvPr id="71" name="Ellipse 70"/>
            <p:cNvSpPr/>
            <p:nvPr/>
          </p:nvSpPr>
          <p:spPr>
            <a:xfrm>
              <a:off x="4530714" y="2286786"/>
              <a:ext cx="1750231" cy="1750231"/>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72" name="Ellipse 71"/>
            <p:cNvSpPr/>
            <p:nvPr/>
          </p:nvSpPr>
          <p:spPr>
            <a:xfrm>
              <a:off x="4762887" y="2518959"/>
              <a:ext cx="1285884" cy="1285884"/>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73" name="Ellipse 72"/>
            <p:cNvSpPr/>
            <p:nvPr/>
          </p:nvSpPr>
          <p:spPr>
            <a:xfrm>
              <a:off x="5012920" y="2768992"/>
              <a:ext cx="785818" cy="785818"/>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74" name="Rectangle à coins arrondis 73"/>
            <p:cNvSpPr/>
            <p:nvPr/>
          </p:nvSpPr>
          <p:spPr>
            <a:xfrm>
              <a:off x="5262953" y="3072604"/>
              <a:ext cx="285752" cy="2214578"/>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grpSp>
        <p:nvGrpSpPr>
          <p:cNvPr id="75" name="Groupe 74"/>
          <p:cNvGrpSpPr/>
          <p:nvPr/>
        </p:nvGrpSpPr>
        <p:grpSpPr>
          <a:xfrm>
            <a:off x="397229" y="2497706"/>
            <a:ext cx="374658" cy="703056"/>
            <a:chOff x="8031176" y="1072340"/>
            <a:chExt cx="3096344" cy="5225081"/>
          </a:xfrm>
          <a:effectLst>
            <a:outerShdw blurRad="76200" dir="18900000" sy="23000" kx="-1200000" algn="bl" rotWithShape="0">
              <a:prstClr val="black">
                <a:alpha val="20000"/>
              </a:prstClr>
            </a:outerShdw>
          </a:effectLst>
        </p:grpSpPr>
        <p:grpSp>
          <p:nvGrpSpPr>
            <p:cNvPr id="76" name="Groupe 43"/>
            <p:cNvGrpSpPr/>
            <p:nvPr/>
          </p:nvGrpSpPr>
          <p:grpSpPr>
            <a:xfrm>
              <a:off x="8031176" y="1072340"/>
              <a:ext cx="3096344" cy="5225081"/>
              <a:chOff x="8031176" y="1072340"/>
              <a:chExt cx="3096344" cy="5225081"/>
            </a:xfrm>
          </p:grpSpPr>
          <p:sp>
            <p:nvSpPr>
              <p:cNvPr id="79" name="Rectangle à coins arrondis 78"/>
              <p:cNvSpPr/>
              <p:nvPr/>
            </p:nvSpPr>
            <p:spPr>
              <a:xfrm>
                <a:off x="8031176" y="1072340"/>
                <a:ext cx="3096344" cy="5225081"/>
              </a:xfrm>
              <a:prstGeom prst="roundRect">
                <a:avLst>
                  <a:gd name="adj" fmla="val 2126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80" name="Rectangle 6"/>
              <p:cNvSpPr/>
              <p:nvPr/>
            </p:nvSpPr>
            <p:spPr>
              <a:xfrm>
                <a:off x="8228468" y="1572406"/>
                <a:ext cx="2701760" cy="414340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81" name="Rectangle à coins arrondis 80"/>
              <p:cNvSpPr/>
              <p:nvPr/>
            </p:nvSpPr>
            <p:spPr>
              <a:xfrm>
                <a:off x="9102747" y="1215216"/>
                <a:ext cx="967608" cy="122870"/>
              </a:xfrm>
              <a:prstGeom prst="roundRect">
                <a:avLst>
                  <a:gd name="adj" fmla="val 5000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82" name="Rectangle à coins arrondis 81"/>
              <p:cNvSpPr/>
              <p:nvPr/>
            </p:nvSpPr>
            <p:spPr>
              <a:xfrm>
                <a:off x="8602680"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83" name="Rectangle à coins arrondis 82"/>
              <p:cNvSpPr/>
              <p:nvPr/>
            </p:nvSpPr>
            <p:spPr>
              <a:xfrm>
                <a:off x="10102878"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84" name="Rectangle à coins arrondis 83"/>
              <p:cNvSpPr/>
              <p:nvPr/>
            </p:nvSpPr>
            <p:spPr>
              <a:xfrm>
                <a:off x="9102746" y="5787248"/>
                <a:ext cx="928694"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sp>
          <p:nvSpPr>
            <p:cNvPr id="77" name="Ellipse 76"/>
            <p:cNvSpPr/>
            <p:nvPr/>
          </p:nvSpPr>
          <p:spPr>
            <a:xfrm>
              <a:off x="10602944"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78" name="Ellipse 77"/>
            <p:cNvSpPr/>
            <p:nvPr/>
          </p:nvSpPr>
          <p:spPr>
            <a:xfrm>
              <a:off x="10388630"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cxnSp>
        <p:nvCxnSpPr>
          <p:cNvPr id="85" name="Connecteur droit avec flèche 84"/>
          <p:cNvCxnSpPr/>
          <p:nvPr/>
        </p:nvCxnSpPr>
        <p:spPr>
          <a:xfrm>
            <a:off x="1039499" y="2782011"/>
            <a:ext cx="588750" cy="13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6" name="Connecteur droit avec flèche 85"/>
          <p:cNvCxnSpPr/>
          <p:nvPr/>
        </p:nvCxnSpPr>
        <p:spPr>
          <a:xfrm>
            <a:off x="2484614" y="2782011"/>
            <a:ext cx="588750" cy="13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7" name="Connecteur droit avec flèche 86"/>
          <p:cNvCxnSpPr/>
          <p:nvPr/>
        </p:nvCxnSpPr>
        <p:spPr>
          <a:xfrm>
            <a:off x="4117059" y="2782011"/>
            <a:ext cx="588750" cy="13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8" name="Connecteur droit avec flèche 87"/>
          <p:cNvCxnSpPr/>
          <p:nvPr/>
        </p:nvCxnSpPr>
        <p:spPr>
          <a:xfrm>
            <a:off x="5655837" y="2782011"/>
            <a:ext cx="588750" cy="13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9" name="Connecteur droit avec flèche 88"/>
          <p:cNvCxnSpPr/>
          <p:nvPr/>
        </p:nvCxnSpPr>
        <p:spPr>
          <a:xfrm>
            <a:off x="7194615" y="2782011"/>
            <a:ext cx="588750" cy="13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0" name="Connecteur droit avec flèche 89"/>
          <p:cNvCxnSpPr/>
          <p:nvPr/>
        </p:nvCxnSpPr>
        <p:spPr>
          <a:xfrm>
            <a:off x="4117059" y="3122504"/>
            <a:ext cx="2183133" cy="96759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1" name="Connecteur droit avec flèche 90"/>
          <p:cNvCxnSpPr/>
          <p:nvPr/>
        </p:nvCxnSpPr>
        <p:spPr>
          <a:xfrm flipV="1">
            <a:off x="4117059" y="1429076"/>
            <a:ext cx="1578921" cy="78326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2" name="Connecteur droit avec flèche 91"/>
          <p:cNvCxnSpPr/>
          <p:nvPr/>
        </p:nvCxnSpPr>
        <p:spPr>
          <a:xfrm>
            <a:off x="7194615" y="4179381"/>
            <a:ext cx="588750" cy="13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3" name="ZoneTexte 92"/>
          <p:cNvSpPr txBox="1"/>
          <p:nvPr/>
        </p:nvSpPr>
        <p:spPr>
          <a:xfrm>
            <a:off x="8425639" y="2350510"/>
            <a:ext cx="718361" cy="918343"/>
          </a:xfrm>
          <a:prstGeom prst="rect">
            <a:avLst/>
          </a:prstGeom>
          <a:noFill/>
        </p:spPr>
        <p:txBody>
          <a:bodyPr wrap="square" lIns="71262" tIns="35631" rIns="71262" bIns="35631" rtlCol="0">
            <a:spAutoFit/>
          </a:bodyPr>
          <a:lstStyle/>
          <a:p>
            <a:pPr algn="ctr" defTabSz="950849"/>
            <a:r>
              <a:rPr lang="fr-FR" sz="5500" dirty="0">
                <a:solidFill>
                  <a:prstClr val="black"/>
                </a:solidFill>
                <a:effectLst>
                  <a:outerShdw blurRad="38100" dist="38100" dir="2700000" algn="tl">
                    <a:srgbClr val="000000">
                      <a:alpha val="43137"/>
                    </a:srgbClr>
                  </a:outerShdw>
                </a:effectLst>
              </a:rPr>
              <a:t>?</a:t>
            </a:r>
          </a:p>
        </p:txBody>
      </p:sp>
      <p:sp>
        <p:nvSpPr>
          <p:cNvPr id="94" name="ZoneTexte 93"/>
          <p:cNvSpPr txBox="1"/>
          <p:nvPr/>
        </p:nvSpPr>
        <p:spPr>
          <a:xfrm>
            <a:off x="4866759" y="668287"/>
            <a:ext cx="718361" cy="918343"/>
          </a:xfrm>
          <a:prstGeom prst="rect">
            <a:avLst/>
          </a:prstGeom>
          <a:noFill/>
        </p:spPr>
        <p:txBody>
          <a:bodyPr wrap="square" lIns="71262" tIns="35631" rIns="71262" bIns="35631" rtlCol="0">
            <a:spAutoFit/>
          </a:bodyPr>
          <a:lstStyle/>
          <a:p>
            <a:pPr algn="ctr" defTabSz="950849"/>
            <a:r>
              <a:rPr lang="fr-FR" sz="5500" dirty="0">
                <a:solidFill>
                  <a:prstClr val="black"/>
                </a:solidFill>
                <a:effectLst>
                  <a:outerShdw blurRad="38100" dist="38100" dir="2700000" algn="tl">
                    <a:srgbClr val="000000">
                      <a:alpha val="43137"/>
                    </a:srgbClr>
                  </a:outerShdw>
                </a:effectLst>
              </a:rPr>
              <a:t>?</a:t>
            </a:r>
          </a:p>
        </p:txBody>
      </p:sp>
      <p:sp>
        <p:nvSpPr>
          <p:cNvPr id="95" name="Rectangle 94"/>
          <p:cNvSpPr/>
          <p:nvPr/>
        </p:nvSpPr>
        <p:spPr>
          <a:xfrm>
            <a:off x="8586210" y="2469545"/>
            <a:ext cx="557793" cy="77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1262" tIns="35631" rIns="71262" bIns="35631" rtlCol="0" anchor="ctr"/>
          <a:lstStyle/>
          <a:p>
            <a:pPr algn="ctr" defTabSz="950849"/>
            <a:endParaRPr lang="fr-FR" sz="1900">
              <a:solidFill>
                <a:prstClr val="white"/>
              </a:solidFill>
            </a:endParaRPr>
          </a:p>
        </p:txBody>
      </p:sp>
      <p:sp>
        <p:nvSpPr>
          <p:cNvPr id="96" name="Rectangle 95"/>
          <p:cNvSpPr/>
          <p:nvPr/>
        </p:nvSpPr>
        <p:spPr>
          <a:xfrm>
            <a:off x="4895702" y="697763"/>
            <a:ext cx="557793" cy="773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1262" tIns="35631" rIns="71262" bIns="35631" rtlCol="0" anchor="ctr"/>
          <a:lstStyle/>
          <a:p>
            <a:pPr algn="ctr" defTabSz="950849"/>
            <a:endParaRPr lang="fr-FR" sz="1900">
              <a:solidFill>
                <a:prstClr val="white"/>
              </a:solidFill>
            </a:endParaRPr>
          </a:p>
        </p:txBody>
      </p:sp>
    </p:spTree>
    <p:extLst>
      <p:ext uri="{BB962C8B-B14F-4D97-AF65-F5344CB8AC3E}">
        <p14:creationId xmlns:p14="http://schemas.microsoft.com/office/powerpoint/2010/main" val="418063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0" presetClass="exit" presetSubtype="0" fill="hold" grpId="0" nodeType="withEffect">
                                  <p:stCondLst>
                                    <p:cond delay="0"/>
                                  </p:stCondLst>
                                  <p:childTnLst>
                                    <p:animEffect transition="out" filter="fade">
                                      <p:cBhvr>
                                        <p:cTn id="10" dur="2000"/>
                                        <p:tgtEl>
                                          <p:spTgt spid="95"/>
                                        </p:tgtEl>
                                      </p:cBhvr>
                                    </p:animEffect>
                                    <p:set>
                                      <p:cBhvr>
                                        <p:cTn id="11" dur="1" fill="hold">
                                          <p:stCondLst>
                                            <p:cond delay="1999"/>
                                          </p:stCondLst>
                                        </p:cTn>
                                        <p:tgtEl>
                                          <p:spTgt spid="95"/>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2000"/>
                                        <p:tgtEl>
                                          <p:spTgt spid="96"/>
                                        </p:tgtEl>
                                      </p:cBhvr>
                                    </p:animEffect>
                                    <p:set>
                                      <p:cBhvr>
                                        <p:cTn id="14" dur="1" fill="hold">
                                          <p:stCondLst>
                                            <p:cond delay="1999"/>
                                          </p:stCondLst>
                                        </p:cTn>
                                        <p:tgtEl>
                                          <p:spTgt spid="96"/>
                                        </p:tgtEl>
                                        <p:attrNameLst>
                                          <p:attrName>style.visibility</p:attrName>
                                        </p:attrNameLst>
                                      </p:cBhvr>
                                      <p:to>
                                        <p:strVal val="hidden"/>
                                      </p:to>
                                    </p:se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decel="5000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1+#ppt_w/2"/>
                                          </p:val>
                                        </p:tav>
                                        <p:tav tm="100000">
                                          <p:val>
                                            <p:strVal val="#ppt_x"/>
                                          </p:val>
                                        </p:tav>
                                      </p:tavLst>
                                    </p:anim>
                                    <p:anim calcmode="lin" valueType="num">
                                      <p:cBhvr additive="base">
                                        <p:cTn id="24" dur="500" fill="hold"/>
                                        <p:tgtEl>
                                          <p:spTgt spid="39"/>
                                        </p:tgtEl>
                                        <p:attrNameLst>
                                          <p:attrName>ppt_y</p:attrName>
                                        </p:attrNameLst>
                                      </p:cBhvr>
                                      <p:tavLst>
                                        <p:tav tm="0">
                                          <p:val>
                                            <p:strVal val="#ppt_y"/>
                                          </p:val>
                                        </p:tav>
                                        <p:tav tm="100000">
                                          <p:val>
                                            <p:strVal val="#ppt_y"/>
                                          </p:val>
                                        </p:tav>
                                      </p:tavLst>
                                    </p:anim>
                                  </p:childTnLst>
                                </p:cTn>
                              </p:par>
                              <p:par>
                                <p:cTn id="25" presetID="2" presetClass="entr" presetSubtype="4" decel="5000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decel="50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500" fill="hold"/>
                                        <p:tgtEl>
                                          <p:spTgt spid="75"/>
                                        </p:tgtEl>
                                        <p:attrNameLst>
                                          <p:attrName>ppt_x</p:attrName>
                                        </p:attrNameLst>
                                      </p:cBhvr>
                                      <p:tavLst>
                                        <p:tav tm="0">
                                          <p:val>
                                            <p:strVal val="0-#ppt_w/2"/>
                                          </p:val>
                                        </p:tav>
                                        <p:tav tm="100000">
                                          <p:val>
                                            <p:strVal val="#ppt_x"/>
                                          </p:val>
                                        </p:tav>
                                      </p:tavLst>
                                    </p:anim>
                                    <p:anim calcmode="lin" valueType="num">
                                      <p:cBhvr additive="base">
                                        <p:cTn id="38" dur="500" fill="hold"/>
                                        <p:tgtEl>
                                          <p:spTgt spid="75"/>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2" decel="5000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1+#ppt_w/2"/>
                                          </p:val>
                                        </p:tav>
                                        <p:tav tm="100000">
                                          <p:val>
                                            <p:strVal val="#ppt_x"/>
                                          </p:val>
                                        </p:tav>
                                      </p:tavLst>
                                    </p:anim>
                                    <p:anim calcmode="lin" valueType="num">
                                      <p:cBhvr additive="base">
                                        <p:cTn id="43" dur="500" fill="hold"/>
                                        <p:tgtEl>
                                          <p:spTgt spid="24"/>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fade">
                                      <p:cBhvr>
                                        <p:cTn id="52" dur="500"/>
                                        <p:tgtEl>
                                          <p:spTgt spid="85"/>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fade">
                                      <p:cBhvr>
                                        <p:cTn id="56" dur="500"/>
                                        <p:tgtEl>
                                          <p:spTgt spid="86"/>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92"/>
                                        </p:tgtEl>
                                        <p:attrNameLst>
                                          <p:attrName>style.visibility</p:attrName>
                                        </p:attrNameLst>
                                      </p:cBhvr>
                                      <p:to>
                                        <p:strVal val="visible"/>
                                      </p:to>
                                    </p:set>
                                    <p:animEffect transition="in" filter="fade">
                                      <p:cBhvr>
                                        <p:cTn id="64" dur="500"/>
                                        <p:tgtEl>
                                          <p:spTgt spid="92"/>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decel="50000" fill="hold" nodeType="clickEffect">
                                  <p:stCondLst>
                                    <p:cond delay="0"/>
                                  </p:stCondLst>
                                  <p:childTnLst>
                                    <p:set>
                                      <p:cBhvr>
                                        <p:cTn id="68" dur="1" fill="hold">
                                          <p:stCondLst>
                                            <p:cond delay="0"/>
                                          </p:stCondLst>
                                        </p:cTn>
                                        <p:tgtEl>
                                          <p:spTgt spid="60"/>
                                        </p:tgtEl>
                                        <p:attrNameLst>
                                          <p:attrName>style.visibility</p:attrName>
                                        </p:attrNameLst>
                                      </p:cBhvr>
                                      <p:to>
                                        <p:strVal val="visible"/>
                                      </p:to>
                                    </p:set>
                                    <p:anim calcmode="lin" valueType="num">
                                      <p:cBhvr additive="base">
                                        <p:cTn id="69" dur="500" fill="hold"/>
                                        <p:tgtEl>
                                          <p:spTgt spid="60"/>
                                        </p:tgtEl>
                                        <p:attrNameLst>
                                          <p:attrName>ppt_x</p:attrName>
                                        </p:attrNameLst>
                                      </p:cBhvr>
                                      <p:tavLst>
                                        <p:tav tm="0">
                                          <p:val>
                                            <p:strVal val="#ppt_x"/>
                                          </p:val>
                                        </p:tav>
                                        <p:tav tm="100000">
                                          <p:val>
                                            <p:strVal val="#ppt_x"/>
                                          </p:val>
                                        </p:tav>
                                      </p:tavLst>
                                    </p:anim>
                                    <p:anim calcmode="lin" valueType="num">
                                      <p:cBhvr additive="base">
                                        <p:cTn id="70" dur="500" fill="hold"/>
                                        <p:tgtEl>
                                          <p:spTgt spid="60"/>
                                        </p:tgtEl>
                                        <p:attrNameLst>
                                          <p:attrName>ppt_y</p:attrName>
                                        </p:attrNameLst>
                                      </p:cBhvr>
                                      <p:tavLst>
                                        <p:tav tm="0">
                                          <p:val>
                                            <p:strVal val="1+#ppt_h/2"/>
                                          </p:val>
                                        </p:tav>
                                        <p:tav tm="100000">
                                          <p:val>
                                            <p:strVal val="#ppt_y"/>
                                          </p:val>
                                        </p:tav>
                                      </p:tavLst>
                                    </p:anim>
                                  </p:childTnLst>
                                </p:cTn>
                              </p:par>
                            </p:childTnLst>
                          </p:cTn>
                        </p:par>
                        <p:par>
                          <p:cTn id="71" fill="hold">
                            <p:stCondLst>
                              <p:cond delay="500"/>
                            </p:stCondLst>
                            <p:childTnLst>
                              <p:par>
                                <p:cTn id="72" presetID="53" presetClass="entr" presetSubtype="0" fill="hold" grpId="0" nodeType="afterEffect">
                                  <p:stCondLst>
                                    <p:cond delay="0"/>
                                  </p:stCondLst>
                                  <p:iterate type="lt">
                                    <p:tmPct val="0"/>
                                  </p:iterate>
                                  <p:childTnLst>
                                    <p:set>
                                      <p:cBhvr>
                                        <p:cTn id="73" dur="1" fill="hold">
                                          <p:stCondLst>
                                            <p:cond delay="0"/>
                                          </p:stCondLst>
                                        </p:cTn>
                                        <p:tgtEl>
                                          <p:spTgt spid="93"/>
                                        </p:tgtEl>
                                        <p:attrNameLst>
                                          <p:attrName>style.visibility</p:attrName>
                                        </p:attrNameLst>
                                      </p:cBhvr>
                                      <p:to>
                                        <p:strVal val="visible"/>
                                      </p:to>
                                    </p:set>
                                    <p:anim calcmode="lin" valueType="num">
                                      <p:cBhvr>
                                        <p:cTn id="74" dur="500" fill="hold"/>
                                        <p:tgtEl>
                                          <p:spTgt spid="93"/>
                                        </p:tgtEl>
                                        <p:attrNameLst>
                                          <p:attrName>ppt_w</p:attrName>
                                        </p:attrNameLst>
                                      </p:cBhvr>
                                      <p:tavLst>
                                        <p:tav tm="0">
                                          <p:val>
                                            <p:fltVal val="0"/>
                                          </p:val>
                                        </p:tav>
                                        <p:tav tm="100000">
                                          <p:val>
                                            <p:strVal val="#ppt_w"/>
                                          </p:val>
                                        </p:tav>
                                      </p:tavLst>
                                    </p:anim>
                                    <p:anim calcmode="lin" valueType="num">
                                      <p:cBhvr>
                                        <p:cTn id="75" dur="500" fill="hold"/>
                                        <p:tgtEl>
                                          <p:spTgt spid="93"/>
                                        </p:tgtEl>
                                        <p:attrNameLst>
                                          <p:attrName>ppt_h</p:attrName>
                                        </p:attrNameLst>
                                      </p:cBhvr>
                                      <p:tavLst>
                                        <p:tav tm="0">
                                          <p:val>
                                            <p:fltVal val="0"/>
                                          </p:val>
                                        </p:tav>
                                        <p:tav tm="100000">
                                          <p:val>
                                            <p:strVal val="#ppt_h"/>
                                          </p:val>
                                        </p:tav>
                                      </p:tavLst>
                                    </p:anim>
                                    <p:animEffect transition="in" filter="fade">
                                      <p:cBhvr>
                                        <p:cTn id="76" dur="500"/>
                                        <p:tgtEl>
                                          <p:spTgt spid="93"/>
                                        </p:tgtEl>
                                      </p:cBhvr>
                                    </p:animEffect>
                                  </p:childTnLst>
                                </p:cTn>
                              </p:par>
                              <p:par>
                                <p:cTn id="77" presetID="10" presetClass="exit" presetSubtype="0" fill="hold" nodeType="withEffect">
                                  <p:stCondLst>
                                    <p:cond delay="0"/>
                                  </p:stCondLst>
                                  <p:childTnLst>
                                    <p:animEffect transition="out" filter="fade">
                                      <p:cBhvr>
                                        <p:cTn id="78" dur="500"/>
                                        <p:tgtEl>
                                          <p:spTgt spid="92"/>
                                        </p:tgtEl>
                                      </p:cBhvr>
                                    </p:animEffect>
                                    <p:set>
                                      <p:cBhvr>
                                        <p:cTn id="79" dur="1" fill="hold">
                                          <p:stCondLst>
                                            <p:cond delay="499"/>
                                          </p:stCondLst>
                                        </p:cTn>
                                        <p:tgtEl>
                                          <p:spTgt spid="92"/>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90"/>
                                        </p:tgtEl>
                                      </p:cBhvr>
                                    </p:animEffect>
                                    <p:set>
                                      <p:cBhvr>
                                        <p:cTn id="82" dur="1" fill="hold">
                                          <p:stCondLst>
                                            <p:cond delay="499"/>
                                          </p:stCondLst>
                                        </p:cTn>
                                        <p:tgtEl>
                                          <p:spTgt spid="9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iterate type="lt">
                                    <p:tmPct val="0"/>
                                  </p:iterate>
                                  <p:childTnLst>
                                    <p:animEffect transition="out" filter="fade">
                                      <p:cBhvr>
                                        <p:cTn id="86" dur="500"/>
                                        <p:tgtEl>
                                          <p:spTgt spid="93"/>
                                        </p:tgtEl>
                                      </p:cBhvr>
                                    </p:animEffect>
                                    <p:set>
                                      <p:cBhvr>
                                        <p:cTn id="87" dur="1" fill="hold">
                                          <p:stCondLst>
                                            <p:cond delay="499"/>
                                          </p:stCondLst>
                                        </p:cTn>
                                        <p:tgtEl>
                                          <p:spTgt spid="93"/>
                                        </p:tgtEl>
                                        <p:attrNameLst>
                                          <p:attrName>style.visibility</p:attrName>
                                        </p:attrNameLst>
                                      </p:cBhvr>
                                      <p:to>
                                        <p:strVal val="hidden"/>
                                      </p:to>
                                    </p:set>
                                  </p:childTnLst>
                                </p:cTn>
                              </p:par>
                            </p:childTnLst>
                          </p:cTn>
                        </p:par>
                        <p:par>
                          <p:cTn id="88" fill="hold">
                            <p:stCondLst>
                              <p:cond delay="500"/>
                            </p:stCondLst>
                            <p:childTnLst>
                              <p:par>
                                <p:cTn id="89" presetID="2" presetClass="entr" presetSubtype="4" decel="50000" fill="hold" nodeType="afterEffect">
                                  <p:stCondLst>
                                    <p:cond delay="0"/>
                                  </p:stCondLst>
                                  <p:childTnLst>
                                    <p:set>
                                      <p:cBhvr>
                                        <p:cTn id="90" dur="1" fill="hold">
                                          <p:stCondLst>
                                            <p:cond delay="0"/>
                                          </p:stCondLst>
                                        </p:cTn>
                                        <p:tgtEl>
                                          <p:spTgt spid="49"/>
                                        </p:tgtEl>
                                        <p:attrNameLst>
                                          <p:attrName>style.visibility</p:attrName>
                                        </p:attrNameLst>
                                      </p:cBhvr>
                                      <p:to>
                                        <p:strVal val="visible"/>
                                      </p:to>
                                    </p:set>
                                    <p:anim calcmode="lin" valueType="num">
                                      <p:cBhvr additive="base">
                                        <p:cTn id="91" dur="500" fill="hold"/>
                                        <p:tgtEl>
                                          <p:spTgt spid="49"/>
                                        </p:tgtEl>
                                        <p:attrNameLst>
                                          <p:attrName>ppt_x</p:attrName>
                                        </p:attrNameLst>
                                      </p:cBhvr>
                                      <p:tavLst>
                                        <p:tav tm="0">
                                          <p:val>
                                            <p:strVal val="#ppt_x"/>
                                          </p:val>
                                        </p:tav>
                                        <p:tav tm="100000">
                                          <p:val>
                                            <p:strVal val="#ppt_x"/>
                                          </p:val>
                                        </p:tav>
                                      </p:tavLst>
                                    </p:anim>
                                    <p:anim calcmode="lin" valueType="num">
                                      <p:cBhvr additive="base">
                                        <p:cTn id="92" dur="500" fill="hold"/>
                                        <p:tgtEl>
                                          <p:spTgt spid="49"/>
                                        </p:tgtEl>
                                        <p:attrNameLst>
                                          <p:attrName>ppt_y</p:attrName>
                                        </p:attrNameLst>
                                      </p:cBhvr>
                                      <p:tavLst>
                                        <p:tav tm="0">
                                          <p:val>
                                            <p:strVal val="1+#ppt_h/2"/>
                                          </p:val>
                                        </p:tav>
                                        <p:tav tm="100000">
                                          <p:val>
                                            <p:strVal val="#ppt_y"/>
                                          </p:val>
                                        </p:tav>
                                      </p:tavLst>
                                    </p:anim>
                                  </p:childTnLst>
                                </p:cTn>
                              </p:par>
                            </p:childTnLst>
                          </p:cTn>
                        </p:par>
                        <p:par>
                          <p:cTn id="93" fill="hold">
                            <p:stCondLst>
                              <p:cond delay="1000"/>
                            </p:stCondLst>
                            <p:childTnLst>
                              <p:par>
                                <p:cTn id="94" presetID="2" presetClass="entr" presetSubtype="4" decel="50000" fill="hold" nodeType="afterEffect">
                                  <p:stCondLst>
                                    <p:cond delay="0"/>
                                  </p:stCondLst>
                                  <p:childTnLst>
                                    <p:set>
                                      <p:cBhvr>
                                        <p:cTn id="95" dur="1" fill="hold">
                                          <p:stCondLst>
                                            <p:cond delay="0"/>
                                          </p:stCondLst>
                                        </p:cTn>
                                        <p:tgtEl>
                                          <p:spTgt spid="70"/>
                                        </p:tgtEl>
                                        <p:attrNameLst>
                                          <p:attrName>style.visibility</p:attrName>
                                        </p:attrNameLst>
                                      </p:cBhvr>
                                      <p:to>
                                        <p:strVal val="visible"/>
                                      </p:to>
                                    </p:set>
                                    <p:anim calcmode="lin" valueType="num">
                                      <p:cBhvr additive="base">
                                        <p:cTn id="96" dur="500" fill="hold"/>
                                        <p:tgtEl>
                                          <p:spTgt spid="70"/>
                                        </p:tgtEl>
                                        <p:attrNameLst>
                                          <p:attrName>ppt_x</p:attrName>
                                        </p:attrNameLst>
                                      </p:cBhvr>
                                      <p:tavLst>
                                        <p:tav tm="0">
                                          <p:val>
                                            <p:strVal val="#ppt_x"/>
                                          </p:val>
                                        </p:tav>
                                        <p:tav tm="100000">
                                          <p:val>
                                            <p:strVal val="#ppt_x"/>
                                          </p:val>
                                        </p:tav>
                                      </p:tavLst>
                                    </p:anim>
                                    <p:anim calcmode="lin" valueType="num">
                                      <p:cBhvr additive="base">
                                        <p:cTn id="97" dur="500" fill="hold"/>
                                        <p:tgtEl>
                                          <p:spTgt spid="70"/>
                                        </p:tgtEl>
                                        <p:attrNameLst>
                                          <p:attrName>ppt_y</p:attrName>
                                        </p:attrNameLst>
                                      </p:cBhvr>
                                      <p:tavLst>
                                        <p:tav tm="0">
                                          <p:val>
                                            <p:strVal val="1+#ppt_h/2"/>
                                          </p:val>
                                        </p:tav>
                                        <p:tav tm="100000">
                                          <p:val>
                                            <p:strVal val="#ppt_y"/>
                                          </p:val>
                                        </p:tav>
                                      </p:tavLst>
                                    </p:anim>
                                  </p:childTnLst>
                                </p:cTn>
                              </p:par>
                            </p:childTnLst>
                          </p:cTn>
                        </p:par>
                        <p:par>
                          <p:cTn id="98" fill="hold">
                            <p:stCondLst>
                              <p:cond delay="1500"/>
                            </p:stCondLst>
                            <p:childTnLst>
                              <p:par>
                                <p:cTn id="99" presetID="10" presetClass="entr" presetSubtype="0" fill="hold" nodeType="after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500"/>
                                        <p:tgtEl>
                                          <p:spTgt spid="87"/>
                                        </p:tgtEl>
                                      </p:cBhvr>
                                    </p:animEffect>
                                  </p:childTnLst>
                                </p:cTn>
                              </p:par>
                              <p:par>
                                <p:cTn id="102" presetID="10" presetClass="entr" presetSubtype="0" fill="hold" nodeType="with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par>
                                <p:cTn id="105" presetID="10" presetClass="entr" presetSubtype="0" fill="hold" nodeType="withEffect">
                                  <p:stCondLst>
                                    <p:cond delay="0"/>
                                  </p:stCondLst>
                                  <p:childTnLst>
                                    <p:set>
                                      <p:cBhvr>
                                        <p:cTn id="106" dur="1" fill="hold">
                                          <p:stCondLst>
                                            <p:cond delay="0"/>
                                          </p:stCondLst>
                                        </p:cTn>
                                        <p:tgtEl>
                                          <p:spTgt spid="89"/>
                                        </p:tgtEl>
                                        <p:attrNameLst>
                                          <p:attrName>style.visibility</p:attrName>
                                        </p:attrNameLst>
                                      </p:cBhvr>
                                      <p:to>
                                        <p:strVal val="visible"/>
                                      </p:to>
                                    </p:set>
                                    <p:animEffect transition="in" filter="fade">
                                      <p:cBhvr>
                                        <p:cTn id="107" dur="500"/>
                                        <p:tgtEl>
                                          <p:spTgt spid="89"/>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2" fill="hold" nodeType="clickEffect">
                                  <p:stCondLst>
                                    <p:cond delay="0"/>
                                  </p:stCondLst>
                                  <p:childTnLst>
                                    <p:set>
                                      <p:cBhvr>
                                        <p:cTn id="111" dur="1" fill="hold">
                                          <p:stCondLst>
                                            <p:cond delay="0"/>
                                          </p:stCondLst>
                                        </p:cTn>
                                        <p:tgtEl>
                                          <p:spTgt spid="19"/>
                                        </p:tgtEl>
                                        <p:attrNameLst>
                                          <p:attrName>style.visibility</p:attrName>
                                        </p:attrNameLst>
                                      </p:cBhvr>
                                      <p:to>
                                        <p:strVal val="visible"/>
                                      </p:to>
                                    </p:set>
                                    <p:anim calcmode="lin" valueType="num">
                                      <p:cBhvr additive="base">
                                        <p:cTn id="112" dur="500" fill="hold"/>
                                        <p:tgtEl>
                                          <p:spTgt spid="19"/>
                                        </p:tgtEl>
                                        <p:attrNameLst>
                                          <p:attrName>ppt_x</p:attrName>
                                        </p:attrNameLst>
                                      </p:cBhvr>
                                      <p:tavLst>
                                        <p:tav tm="0">
                                          <p:val>
                                            <p:strVal val="1+#ppt_w/2"/>
                                          </p:val>
                                        </p:tav>
                                        <p:tav tm="100000">
                                          <p:val>
                                            <p:strVal val="#ppt_x"/>
                                          </p:val>
                                        </p:tav>
                                      </p:tavLst>
                                    </p:anim>
                                    <p:anim calcmode="lin" valueType="num">
                                      <p:cBhvr additive="base">
                                        <p:cTn id="113" dur="500" fill="hold"/>
                                        <p:tgtEl>
                                          <p:spTgt spid="19"/>
                                        </p:tgtEl>
                                        <p:attrNameLst>
                                          <p:attrName>ppt_y</p:attrName>
                                        </p:attrNameLst>
                                      </p:cBhvr>
                                      <p:tavLst>
                                        <p:tav tm="0">
                                          <p:val>
                                            <p:strVal val="#ppt_y"/>
                                          </p:val>
                                        </p:tav>
                                        <p:tav tm="100000">
                                          <p:val>
                                            <p:strVal val="#ppt_y"/>
                                          </p:val>
                                        </p:tav>
                                      </p:tavLst>
                                    </p:anim>
                                  </p:childTnLst>
                                </p:cTn>
                              </p:par>
                            </p:childTnLst>
                          </p:cTn>
                        </p:par>
                        <p:par>
                          <p:cTn id="114" fill="hold">
                            <p:stCondLst>
                              <p:cond delay="500"/>
                            </p:stCondLst>
                            <p:childTnLst>
                              <p:par>
                                <p:cTn id="115" presetID="53" presetClass="entr" presetSubtype="0" fill="hold" grpId="0" nodeType="afterEffect">
                                  <p:stCondLst>
                                    <p:cond delay="0"/>
                                  </p:stCondLst>
                                  <p:iterate type="lt">
                                    <p:tmPct val="0"/>
                                  </p:iterate>
                                  <p:childTnLst>
                                    <p:set>
                                      <p:cBhvr>
                                        <p:cTn id="116" dur="1" fill="hold">
                                          <p:stCondLst>
                                            <p:cond delay="0"/>
                                          </p:stCondLst>
                                        </p:cTn>
                                        <p:tgtEl>
                                          <p:spTgt spid="94"/>
                                        </p:tgtEl>
                                        <p:attrNameLst>
                                          <p:attrName>style.visibility</p:attrName>
                                        </p:attrNameLst>
                                      </p:cBhvr>
                                      <p:to>
                                        <p:strVal val="visible"/>
                                      </p:to>
                                    </p:set>
                                    <p:anim calcmode="lin" valueType="num">
                                      <p:cBhvr>
                                        <p:cTn id="117" dur="500" fill="hold"/>
                                        <p:tgtEl>
                                          <p:spTgt spid="94"/>
                                        </p:tgtEl>
                                        <p:attrNameLst>
                                          <p:attrName>ppt_w</p:attrName>
                                        </p:attrNameLst>
                                      </p:cBhvr>
                                      <p:tavLst>
                                        <p:tav tm="0">
                                          <p:val>
                                            <p:fltVal val="0"/>
                                          </p:val>
                                        </p:tav>
                                        <p:tav tm="100000">
                                          <p:val>
                                            <p:strVal val="#ppt_w"/>
                                          </p:val>
                                        </p:tav>
                                      </p:tavLst>
                                    </p:anim>
                                    <p:anim calcmode="lin" valueType="num">
                                      <p:cBhvr>
                                        <p:cTn id="118" dur="500" fill="hold"/>
                                        <p:tgtEl>
                                          <p:spTgt spid="94"/>
                                        </p:tgtEl>
                                        <p:attrNameLst>
                                          <p:attrName>ppt_h</p:attrName>
                                        </p:attrNameLst>
                                      </p:cBhvr>
                                      <p:tavLst>
                                        <p:tav tm="0">
                                          <p:val>
                                            <p:fltVal val="0"/>
                                          </p:val>
                                        </p:tav>
                                        <p:tav tm="100000">
                                          <p:val>
                                            <p:strVal val="#ppt_h"/>
                                          </p:val>
                                        </p:tav>
                                      </p:tavLst>
                                    </p:anim>
                                    <p:animEffect transition="in" filter="fade">
                                      <p:cBhvr>
                                        <p:cTn id="119" dur="500"/>
                                        <p:tgtEl>
                                          <p:spTgt spid="94"/>
                                        </p:tgtEl>
                                      </p:cBhvr>
                                    </p:animEffect>
                                  </p:childTnLst>
                                </p:cTn>
                              </p:par>
                              <p:par>
                                <p:cTn id="120" presetID="10" presetClass="exit" presetSubtype="0" fill="hold" nodeType="withEffect">
                                  <p:stCondLst>
                                    <p:cond delay="0"/>
                                  </p:stCondLst>
                                  <p:childTnLst>
                                    <p:animEffect transition="out" filter="fade">
                                      <p:cBhvr>
                                        <p:cTn id="121" dur="500"/>
                                        <p:tgtEl>
                                          <p:spTgt spid="87"/>
                                        </p:tgtEl>
                                      </p:cBhvr>
                                    </p:animEffect>
                                    <p:set>
                                      <p:cBhvr>
                                        <p:cTn id="122" dur="1" fill="hold">
                                          <p:stCondLst>
                                            <p:cond delay="499"/>
                                          </p:stCondLst>
                                        </p:cTn>
                                        <p:tgtEl>
                                          <p:spTgt spid="87"/>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88"/>
                                        </p:tgtEl>
                                      </p:cBhvr>
                                    </p:animEffect>
                                    <p:set>
                                      <p:cBhvr>
                                        <p:cTn id="125" dur="1" fill="hold">
                                          <p:stCondLst>
                                            <p:cond delay="499"/>
                                          </p:stCondLst>
                                        </p:cTn>
                                        <p:tgtEl>
                                          <p:spTgt spid="88"/>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89"/>
                                        </p:tgtEl>
                                      </p:cBhvr>
                                    </p:animEffect>
                                    <p:set>
                                      <p:cBhvr>
                                        <p:cTn id="128" dur="1" fill="hold">
                                          <p:stCondLst>
                                            <p:cond delay="499"/>
                                          </p:stCondLst>
                                        </p:cTn>
                                        <p:tgtEl>
                                          <p:spTgt spid="8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1" nodeType="clickEffect">
                                  <p:stCondLst>
                                    <p:cond delay="0"/>
                                  </p:stCondLst>
                                  <p:iterate type="lt">
                                    <p:tmPct val="0"/>
                                  </p:iterate>
                                  <p:childTnLst>
                                    <p:animEffect transition="out" filter="fade">
                                      <p:cBhvr>
                                        <p:cTn id="132" dur="500"/>
                                        <p:tgtEl>
                                          <p:spTgt spid="94"/>
                                        </p:tgtEl>
                                      </p:cBhvr>
                                    </p:animEffect>
                                    <p:set>
                                      <p:cBhvr>
                                        <p:cTn id="133" dur="1" fill="hold">
                                          <p:stCondLst>
                                            <p:cond delay="499"/>
                                          </p:stCondLst>
                                        </p:cTn>
                                        <p:tgtEl>
                                          <p:spTgt spid="94"/>
                                        </p:tgtEl>
                                        <p:attrNameLst>
                                          <p:attrName>style.visibility</p:attrName>
                                        </p:attrNameLst>
                                      </p:cBhvr>
                                      <p:to>
                                        <p:strVal val="hidden"/>
                                      </p:to>
                                    </p:set>
                                  </p:childTnLst>
                                </p:cTn>
                              </p:par>
                            </p:childTnLst>
                          </p:cTn>
                        </p:par>
                        <p:par>
                          <p:cTn id="134" fill="hold">
                            <p:stCondLst>
                              <p:cond delay="500"/>
                            </p:stCondLst>
                            <p:childTnLst>
                              <p:par>
                                <p:cTn id="135" presetID="2" presetClass="entr" presetSubtype="2" decel="50000" fill="hold" nodeType="afterEffect">
                                  <p:stCondLst>
                                    <p:cond delay="0"/>
                                  </p:stCondLst>
                                  <p:childTnLst>
                                    <p:set>
                                      <p:cBhvr>
                                        <p:cTn id="136" dur="1" fill="hold">
                                          <p:stCondLst>
                                            <p:cond delay="0"/>
                                          </p:stCondLst>
                                        </p:cTn>
                                        <p:tgtEl>
                                          <p:spTgt spid="44"/>
                                        </p:tgtEl>
                                        <p:attrNameLst>
                                          <p:attrName>style.visibility</p:attrName>
                                        </p:attrNameLst>
                                      </p:cBhvr>
                                      <p:to>
                                        <p:strVal val="visible"/>
                                      </p:to>
                                    </p:set>
                                    <p:anim calcmode="lin" valueType="num">
                                      <p:cBhvr additive="base">
                                        <p:cTn id="137" dur="500" fill="hold"/>
                                        <p:tgtEl>
                                          <p:spTgt spid="44"/>
                                        </p:tgtEl>
                                        <p:attrNameLst>
                                          <p:attrName>ppt_x</p:attrName>
                                        </p:attrNameLst>
                                      </p:cBhvr>
                                      <p:tavLst>
                                        <p:tav tm="0">
                                          <p:val>
                                            <p:strVal val="1+#ppt_w/2"/>
                                          </p:val>
                                        </p:tav>
                                        <p:tav tm="100000">
                                          <p:val>
                                            <p:strVal val="#ppt_x"/>
                                          </p:val>
                                        </p:tav>
                                      </p:tavLst>
                                    </p:anim>
                                    <p:anim calcmode="lin" valueType="num">
                                      <p:cBhvr additive="base">
                                        <p:cTn id="138" dur="500" fill="hold"/>
                                        <p:tgtEl>
                                          <p:spTgt spid="44"/>
                                        </p:tgtEl>
                                        <p:attrNameLst>
                                          <p:attrName>ppt_y</p:attrName>
                                        </p:attrNameLst>
                                      </p:cBhvr>
                                      <p:tavLst>
                                        <p:tav tm="0">
                                          <p:val>
                                            <p:strVal val="#ppt_y"/>
                                          </p:val>
                                        </p:tav>
                                        <p:tav tm="100000">
                                          <p:val>
                                            <p:strVal val="#ppt_y"/>
                                          </p:val>
                                        </p:tav>
                                      </p:tavLst>
                                    </p:anim>
                                  </p:childTnLst>
                                </p:cTn>
                              </p:par>
                            </p:childTnLst>
                          </p:cTn>
                        </p:par>
                        <p:par>
                          <p:cTn id="139" fill="hold">
                            <p:stCondLst>
                              <p:cond delay="1000"/>
                            </p:stCondLst>
                            <p:childTnLst>
                              <p:par>
                                <p:cTn id="140" presetID="10" presetClass="entr" presetSubtype="0" fill="hold" nodeType="afterEffect">
                                  <p:stCondLst>
                                    <p:cond delay="0"/>
                                  </p:stCondLst>
                                  <p:childTnLst>
                                    <p:set>
                                      <p:cBhvr>
                                        <p:cTn id="141" dur="1" fill="hold">
                                          <p:stCondLst>
                                            <p:cond delay="0"/>
                                          </p:stCondLst>
                                        </p:cTn>
                                        <p:tgtEl>
                                          <p:spTgt spid="91"/>
                                        </p:tgtEl>
                                        <p:attrNameLst>
                                          <p:attrName>style.visibility</p:attrName>
                                        </p:attrNameLst>
                                      </p:cBhvr>
                                      <p:to>
                                        <p:strVal val="visible"/>
                                      </p:to>
                                    </p:set>
                                    <p:animEffect transition="in" filter="fade">
                                      <p:cBhvr>
                                        <p:cTn id="14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3" grpId="0"/>
      <p:bldP spid="93" grpId="1"/>
      <p:bldP spid="94" grpId="0"/>
      <p:bldP spid="94" grpId="1"/>
      <p:bldP spid="95" grpId="0" animBg="1"/>
      <p:bldP spid="9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white">
                    <a:lumMod val="50000"/>
                  </a:prstClr>
                </a:solidFill>
              </a:rPr>
              <a:t>3G </a:t>
            </a:r>
            <a:r>
              <a:rPr lang="fr-FR" dirty="0" smtClean="0">
                <a:solidFill>
                  <a:prstClr val="white">
                    <a:lumMod val="50000"/>
                  </a:prstClr>
                </a:solidFill>
              </a:rPr>
              <a:t>&amp; </a:t>
            </a:r>
            <a:r>
              <a:rPr lang="fr-FR" dirty="0" err="1">
                <a:solidFill>
                  <a:prstClr val="white">
                    <a:lumMod val="50000"/>
                  </a:prstClr>
                </a:solidFill>
              </a:rPr>
              <a:t>Fair</a:t>
            </a:r>
            <a:r>
              <a:rPr lang="fr-FR" dirty="0">
                <a:solidFill>
                  <a:prstClr val="white">
                    <a:lumMod val="50000"/>
                  </a:prstClr>
                </a:solidFill>
              </a:rPr>
              <a:t> </a:t>
            </a:r>
            <a:r>
              <a:rPr lang="fr-FR" dirty="0" smtClean="0">
                <a:solidFill>
                  <a:prstClr val="white">
                    <a:lumMod val="50000"/>
                  </a:prstClr>
                </a:solidFill>
              </a:rPr>
              <a:t>Use</a:t>
            </a:r>
            <a:r>
              <a:rPr lang="fr-FR" dirty="0">
                <a:solidFill>
                  <a:prstClr val="white">
                    <a:lumMod val="50000"/>
                  </a:prstClr>
                </a:solidFill>
              </a:rPr>
              <a:t/>
            </a:r>
            <a:br>
              <a:rPr lang="fr-FR" dirty="0">
                <a:solidFill>
                  <a:prstClr val="white">
                    <a:lumMod val="50000"/>
                  </a:prstClr>
                </a:solidFill>
              </a:rPr>
            </a:br>
            <a:endParaRPr lang="fr-FR" dirty="0"/>
          </a:p>
        </p:txBody>
      </p:sp>
      <p:sp>
        <p:nvSpPr>
          <p:cNvPr id="3" name="Espace réservé de la date 2"/>
          <p:cNvSpPr>
            <a:spLocks noGrp="1"/>
          </p:cNvSpPr>
          <p:nvPr>
            <p:ph type="dt" sz="half" idx="2"/>
          </p:nvPr>
        </p:nvSpPr>
        <p:spPr/>
        <p:txBody>
          <a:bodyPr/>
          <a:lstStyle/>
          <a:p>
            <a:fld id="{18F7C1BA-7C99-4AAF-9DE3-C02677C39A7D}" type="datetime1">
              <a:rPr lang="fr-FR" smtClean="0"/>
              <a:t>29/01/2015</a:t>
            </a:fld>
            <a:endParaRPr lang="fr-FR" dirty="0"/>
          </a:p>
        </p:txBody>
      </p:sp>
      <p:grpSp>
        <p:nvGrpSpPr>
          <p:cNvPr id="5" name="Groupe 4"/>
          <p:cNvGrpSpPr/>
          <p:nvPr/>
        </p:nvGrpSpPr>
        <p:grpSpPr>
          <a:xfrm>
            <a:off x="3555071" y="2024250"/>
            <a:ext cx="1123977" cy="717979"/>
            <a:chOff x="4745028" y="2429662"/>
            <a:chExt cx="1500198" cy="861774"/>
          </a:xfrm>
          <a:solidFill>
            <a:schemeClr val="bg1"/>
          </a:solidFill>
        </p:grpSpPr>
        <p:sp>
          <p:nvSpPr>
            <p:cNvPr id="6" name="ZoneTexte 5"/>
            <p:cNvSpPr txBox="1"/>
            <p:nvPr/>
          </p:nvSpPr>
          <p:spPr>
            <a:xfrm>
              <a:off x="4745028" y="2429662"/>
              <a:ext cx="1500198" cy="861774"/>
            </a:xfrm>
            <a:prstGeom prst="rect">
              <a:avLst/>
            </a:prstGeom>
            <a:grpFill/>
          </p:spPr>
          <p:txBody>
            <a:bodyPr wrap="square" rtlCol="0">
              <a:spAutoFit/>
            </a:bodyPr>
            <a:lstStyle/>
            <a:p>
              <a:pPr defTabSz="950849"/>
              <a:r>
                <a:rPr lang="fr-FR" sz="3900" dirty="0">
                  <a:solidFill>
                    <a:prstClr val="black"/>
                  </a:solidFill>
                </a:rPr>
                <a:t>80</a:t>
              </a:r>
              <a:r>
                <a:rPr lang="fr-FR" sz="3900" dirty="0">
                  <a:solidFill>
                    <a:srgbClr val="FF0000"/>
                  </a:solidFill>
                </a:rPr>
                <a:t>1</a:t>
              </a:r>
            </a:p>
          </p:txBody>
        </p:sp>
        <p:pic>
          <p:nvPicPr>
            <p:cNvPr id="7" name="Picture 2" descr="D:\°°Ressources Graphiques°°\musique-clip-art-note_414440.jpg"/>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5888036" y="2501100"/>
              <a:ext cx="357190" cy="669464"/>
            </a:xfrm>
            <a:prstGeom prst="rect">
              <a:avLst/>
            </a:prstGeom>
            <a:grpFill/>
          </p:spPr>
        </p:pic>
      </p:grpSp>
      <p:grpSp>
        <p:nvGrpSpPr>
          <p:cNvPr id="8" name="Groupe 7"/>
          <p:cNvGrpSpPr/>
          <p:nvPr/>
        </p:nvGrpSpPr>
        <p:grpSpPr>
          <a:xfrm>
            <a:off x="6136548" y="425837"/>
            <a:ext cx="2503185" cy="5169483"/>
            <a:chOff x="5745160" y="1104607"/>
            <a:chExt cx="2000264" cy="3714776"/>
          </a:xfrm>
          <a:solidFill>
            <a:srgbClr val="C00000"/>
          </a:solidFill>
        </p:grpSpPr>
        <p:grpSp>
          <p:nvGrpSpPr>
            <p:cNvPr id="9" name="Groupe 41"/>
            <p:cNvGrpSpPr/>
            <p:nvPr/>
          </p:nvGrpSpPr>
          <p:grpSpPr>
            <a:xfrm>
              <a:off x="5745160" y="1104607"/>
              <a:ext cx="1071570" cy="3714776"/>
              <a:chOff x="5745160" y="1104607"/>
              <a:chExt cx="1071570" cy="3714776"/>
            </a:xfrm>
            <a:grpFill/>
          </p:grpSpPr>
          <p:sp>
            <p:nvSpPr>
              <p:cNvPr id="15" name="Cube 14"/>
              <p:cNvSpPr/>
              <p:nvPr/>
            </p:nvSpPr>
            <p:spPr>
              <a:xfrm>
                <a:off x="5745160" y="3747813"/>
                <a:ext cx="1071570" cy="1071570"/>
              </a:xfrm>
              <a:prstGeom prst="cube">
                <a:avLst/>
              </a:prstGeom>
              <a:gr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6" name="Cube 15"/>
              <p:cNvSpPr/>
              <p:nvPr/>
            </p:nvSpPr>
            <p:spPr>
              <a:xfrm>
                <a:off x="5745160" y="2866745"/>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7" name="Cube 16"/>
              <p:cNvSpPr/>
              <p:nvPr/>
            </p:nvSpPr>
            <p:spPr>
              <a:xfrm>
                <a:off x="5745160" y="1985676"/>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8" name="Cube 17"/>
              <p:cNvSpPr/>
              <p:nvPr/>
            </p:nvSpPr>
            <p:spPr>
              <a:xfrm>
                <a:off x="5745160" y="1104607"/>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b="1" dirty="0">
                  <a:solidFill>
                    <a:prstClr val="white"/>
                  </a:solidFill>
                </a:endParaRPr>
              </a:p>
            </p:txBody>
          </p:sp>
        </p:grpSp>
        <p:grpSp>
          <p:nvGrpSpPr>
            <p:cNvPr id="10" name="Groupe 33"/>
            <p:cNvGrpSpPr/>
            <p:nvPr/>
          </p:nvGrpSpPr>
          <p:grpSpPr>
            <a:xfrm>
              <a:off x="6673854" y="1104607"/>
              <a:ext cx="1071570" cy="3714776"/>
              <a:chOff x="6673854" y="1072340"/>
              <a:chExt cx="1071570" cy="3714776"/>
            </a:xfrm>
            <a:grpFill/>
          </p:grpSpPr>
          <p:sp>
            <p:nvSpPr>
              <p:cNvPr id="11" name="Cube 10"/>
              <p:cNvSpPr/>
              <p:nvPr/>
            </p:nvSpPr>
            <p:spPr>
              <a:xfrm>
                <a:off x="6673854" y="3715546"/>
                <a:ext cx="1071570" cy="1071570"/>
              </a:xfrm>
              <a:prstGeom prst="cube">
                <a:avLst/>
              </a:prstGeom>
              <a:gr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2" name="Cube 11"/>
              <p:cNvSpPr/>
              <p:nvPr/>
            </p:nvSpPr>
            <p:spPr>
              <a:xfrm>
                <a:off x="6673854" y="2834478"/>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3" name="Cube 12"/>
              <p:cNvSpPr/>
              <p:nvPr/>
            </p:nvSpPr>
            <p:spPr>
              <a:xfrm>
                <a:off x="6673854" y="1953409"/>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700" b="1" dirty="0">
                  <a:solidFill>
                    <a:prstClr val="white"/>
                  </a:solidFill>
                </a:endParaRPr>
              </a:p>
            </p:txBody>
          </p:sp>
          <p:sp>
            <p:nvSpPr>
              <p:cNvPr id="14" name="Cube 13"/>
              <p:cNvSpPr/>
              <p:nvPr/>
            </p:nvSpPr>
            <p:spPr>
              <a:xfrm>
                <a:off x="6673854" y="1072340"/>
                <a:ext cx="1071570" cy="1071570"/>
              </a:xfrm>
              <a:prstGeom prst="cub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b="1" dirty="0">
                  <a:solidFill>
                    <a:prstClr val="white"/>
                  </a:solidFill>
                </a:endParaRPr>
              </a:p>
            </p:txBody>
          </p:sp>
        </p:grpSp>
      </p:grpSp>
      <p:sp>
        <p:nvSpPr>
          <p:cNvPr id="19" name="ZoneTexte 18"/>
          <p:cNvSpPr txBox="1"/>
          <p:nvPr/>
        </p:nvSpPr>
        <p:spPr>
          <a:xfrm>
            <a:off x="7377393" y="937732"/>
            <a:ext cx="917147" cy="610567"/>
          </a:xfrm>
          <a:prstGeom prst="rect">
            <a:avLst/>
          </a:prstGeom>
          <a:solidFill>
            <a:srgbClr val="C00000"/>
          </a:solidFill>
        </p:spPr>
        <p:txBody>
          <a:bodyPr wrap="square" lIns="71262" tIns="35631" rIns="71262" bIns="35631" rtlCol="0">
            <a:spAutoFit/>
          </a:bodyPr>
          <a:lstStyle/>
          <a:p>
            <a:pPr defTabSz="950849"/>
            <a:r>
              <a:rPr lang="fr-FR" sz="3500" b="1" dirty="0">
                <a:solidFill>
                  <a:prstClr val="white"/>
                </a:solidFill>
              </a:rPr>
              <a:t>?Go</a:t>
            </a:r>
          </a:p>
        </p:txBody>
      </p:sp>
      <p:sp>
        <p:nvSpPr>
          <p:cNvPr id="20" name="ZoneTexte 19"/>
          <p:cNvSpPr txBox="1"/>
          <p:nvPr/>
        </p:nvSpPr>
        <p:spPr>
          <a:xfrm>
            <a:off x="7375892" y="937731"/>
            <a:ext cx="866194" cy="610567"/>
          </a:xfrm>
          <a:prstGeom prst="rect">
            <a:avLst/>
          </a:prstGeom>
          <a:solidFill>
            <a:srgbClr val="C00000"/>
          </a:solidFill>
        </p:spPr>
        <p:txBody>
          <a:bodyPr wrap="square" lIns="71262" tIns="35631" rIns="71262" bIns="35631" rtlCol="0">
            <a:spAutoFit/>
          </a:bodyPr>
          <a:lstStyle/>
          <a:p>
            <a:pPr defTabSz="950849"/>
            <a:endParaRPr lang="fr-FR" sz="3500" b="1" dirty="0">
              <a:solidFill>
                <a:prstClr val="white"/>
              </a:solidFill>
            </a:endParaRPr>
          </a:p>
        </p:txBody>
      </p:sp>
      <p:sp>
        <p:nvSpPr>
          <p:cNvPr id="21" name="ZoneTexte 20"/>
          <p:cNvSpPr txBox="1"/>
          <p:nvPr/>
        </p:nvSpPr>
        <p:spPr>
          <a:xfrm>
            <a:off x="7377390" y="937731"/>
            <a:ext cx="863198" cy="564400"/>
          </a:xfrm>
          <a:prstGeom prst="rect">
            <a:avLst/>
          </a:prstGeom>
          <a:solidFill>
            <a:srgbClr val="C00000"/>
          </a:solidFill>
        </p:spPr>
        <p:txBody>
          <a:bodyPr wrap="square" lIns="71262" tIns="35631" rIns="71262" bIns="35631" rtlCol="0">
            <a:spAutoFit/>
          </a:bodyPr>
          <a:lstStyle/>
          <a:p>
            <a:pPr defTabSz="950849"/>
            <a:r>
              <a:rPr lang="fr-FR" sz="3200" b="1" dirty="0">
                <a:solidFill>
                  <a:prstClr val="white"/>
                </a:solidFill>
              </a:rPr>
              <a:t>3Go</a:t>
            </a:r>
          </a:p>
        </p:txBody>
      </p:sp>
      <p:sp>
        <p:nvSpPr>
          <p:cNvPr id="32" name="ZoneTexte 31"/>
          <p:cNvSpPr txBox="1"/>
          <p:nvPr/>
        </p:nvSpPr>
        <p:spPr>
          <a:xfrm>
            <a:off x="7458315" y="3397436"/>
            <a:ext cx="588750" cy="856788"/>
          </a:xfrm>
          <a:prstGeom prst="rect">
            <a:avLst/>
          </a:prstGeom>
          <a:noFill/>
        </p:spPr>
        <p:txBody>
          <a:bodyPr wrap="square" lIns="71262" tIns="35631" rIns="71262" bIns="35631" rtlCol="0">
            <a:spAutoFit/>
          </a:bodyPr>
          <a:lstStyle/>
          <a:p>
            <a:pPr defTabSz="950849"/>
            <a:r>
              <a:rPr lang="fr-FR" sz="5100" dirty="0">
                <a:solidFill>
                  <a:prstClr val="white">
                    <a:lumMod val="65000"/>
                  </a:prstClr>
                </a:solidFill>
              </a:rPr>
              <a:t>∞</a:t>
            </a:r>
          </a:p>
        </p:txBody>
      </p:sp>
      <p:sp>
        <p:nvSpPr>
          <p:cNvPr id="33" name="ZoneTexte 32"/>
          <p:cNvSpPr txBox="1"/>
          <p:nvPr/>
        </p:nvSpPr>
        <p:spPr>
          <a:xfrm>
            <a:off x="7458315" y="4597294"/>
            <a:ext cx="588750" cy="856788"/>
          </a:xfrm>
          <a:prstGeom prst="rect">
            <a:avLst/>
          </a:prstGeom>
          <a:noFill/>
        </p:spPr>
        <p:txBody>
          <a:bodyPr wrap="square" lIns="71262" tIns="35631" rIns="71262" bIns="35631" rtlCol="0">
            <a:spAutoFit/>
          </a:bodyPr>
          <a:lstStyle/>
          <a:p>
            <a:pPr defTabSz="950849"/>
            <a:r>
              <a:rPr lang="fr-FR" sz="5100" dirty="0">
                <a:solidFill>
                  <a:prstClr val="white">
                    <a:lumMod val="65000"/>
                  </a:prstClr>
                </a:solidFill>
              </a:rPr>
              <a:t>∞</a:t>
            </a:r>
          </a:p>
        </p:txBody>
      </p:sp>
      <p:pic>
        <p:nvPicPr>
          <p:cNvPr id="34" name="Picture 2" descr="D:\°°Ressources Graphiques°°\mail-icon.png"/>
          <p:cNvPicPr>
            <a:picLocks noChangeAspect="1" noChangeArrowheads="1"/>
          </p:cNvPicPr>
          <p:nvPr/>
        </p:nvPicPr>
        <p:blipFill>
          <a:blip r:embed="rId4" cstate="print">
            <a:clrChange>
              <a:clrFrom>
                <a:srgbClr val="FFFFFF"/>
              </a:clrFrom>
              <a:clrTo>
                <a:srgbClr val="FFFFFF">
                  <a:alpha val="0"/>
                </a:srgbClr>
              </a:clrTo>
            </a:clrChange>
            <a:duotone>
              <a:schemeClr val="bg2">
                <a:shade val="45000"/>
                <a:satMod val="135000"/>
              </a:schemeClr>
              <a:prstClr val="white"/>
            </a:duotone>
          </a:blip>
          <a:srcRect/>
          <a:stretch>
            <a:fillRect/>
          </a:stretch>
        </p:blipFill>
        <p:spPr bwMode="auto">
          <a:xfrm>
            <a:off x="6352348" y="3637406"/>
            <a:ext cx="583189" cy="416625"/>
          </a:xfrm>
          <a:prstGeom prst="rect">
            <a:avLst/>
          </a:prstGeom>
          <a:noFill/>
        </p:spPr>
      </p:pic>
      <p:pic>
        <p:nvPicPr>
          <p:cNvPr id="35" name="Picture 1" descr="D:\°°Ressources Graphiques°°\phone-hi.png"/>
          <p:cNvPicPr>
            <a:picLocks noChangeAspect="1" noChangeArrowheads="1"/>
          </p:cNvPicPr>
          <p:nvPr/>
        </p:nvPicPr>
        <p:blipFill>
          <a:blip r:embed="rId5" cstate="print">
            <a:duotone>
              <a:schemeClr val="bg2">
                <a:shade val="45000"/>
                <a:satMod val="135000"/>
              </a:schemeClr>
              <a:prstClr val="white"/>
            </a:duotone>
          </a:blip>
          <a:srcRect/>
          <a:stretch>
            <a:fillRect/>
          </a:stretch>
        </p:blipFill>
        <p:spPr bwMode="auto">
          <a:xfrm>
            <a:off x="6406295" y="4657285"/>
            <a:ext cx="481705" cy="709538"/>
          </a:xfrm>
          <a:prstGeom prst="rect">
            <a:avLst/>
          </a:prstGeom>
          <a:noFill/>
        </p:spPr>
      </p:pic>
      <p:pic>
        <p:nvPicPr>
          <p:cNvPr id="36" name="Picture 2" descr="D:\°°Ressources Graphiques°°\mail-icon.png"/>
          <p:cNvPicPr>
            <a:picLocks noChangeAspect="1" noChangeArrowheads="1"/>
          </p:cNvPicPr>
          <p:nvPr/>
        </p:nvPicPr>
        <p:blipFill>
          <a:blip r:embed="rId4" cstate="print">
            <a:clrChange>
              <a:clrFrom>
                <a:srgbClr val="FFFFFF"/>
              </a:clrFrom>
              <a:clrTo>
                <a:srgbClr val="FFFFFF">
                  <a:alpha val="0"/>
                </a:srgbClr>
              </a:clrTo>
            </a:clrChange>
            <a:duotone>
              <a:schemeClr val="bg2">
                <a:shade val="45000"/>
                <a:satMod val="135000"/>
              </a:schemeClr>
              <a:prstClr val="white"/>
            </a:duotone>
          </a:blip>
          <a:srcRect/>
          <a:stretch>
            <a:fillRect/>
          </a:stretch>
        </p:blipFill>
        <p:spPr bwMode="auto">
          <a:xfrm>
            <a:off x="6298398" y="2377560"/>
            <a:ext cx="583189" cy="416625"/>
          </a:xfrm>
          <a:prstGeom prst="rect">
            <a:avLst/>
          </a:prstGeom>
          <a:solidFill>
            <a:srgbClr val="C00000"/>
          </a:solidFill>
        </p:spPr>
      </p:pic>
      <p:pic>
        <p:nvPicPr>
          <p:cNvPr id="37" name="Picture 2" descr="D:\°°Ressources Graphiques°°\musique-clip-art-note_414440.jpg"/>
          <p:cNvPicPr>
            <a:picLocks noChangeAspect="1" noChangeArrowheads="1"/>
          </p:cNvPicPr>
          <p:nvPr/>
        </p:nvPicPr>
        <p:blipFill>
          <a:blip r:embed="rId6" cstate="print">
            <a:clrChange>
              <a:clrFrom>
                <a:srgbClr val="FEFEFE"/>
              </a:clrFrom>
              <a:clrTo>
                <a:srgbClr val="FEFEFE">
                  <a:alpha val="0"/>
                </a:srgbClr>
              </a:clrTo>
            </a:clrChange>
            <a:duotone>
              <a:schemeClr val="bg2">
                <a:shade val="45000"/>
                <a:satMod val="135000"/>
              </a:schemeClr>
              <a:prstClr val="white"/>
            </a:duotone>
          </a:blip>
          <a:srcRect/>
          <a:stretch>
            <a:fillRect/>
          </a:stretch>
        </p:blipFill>
        <p:spPr bwMode="auto">
          <a:xfrm>
            <a:off x="6619531" y="2199010"/>
            <a:ext cx="342512" cy="713859"/>
          </a:xfrm>
          <a:prstGeom prst="rect">
            <a:avLst/>
          </a:prstGeom>
          <a:noFill/>
        </p:spPr>
      </p:pic>
      <p:pic>
        <p:nvPicPr>
          <p:cNvPr id="38" name="Picture 3" descr="D:\°°Ressources Graphiques°°\provider_internetsvg_Vector_Clipart.png"/>
          <p:cNvPicPr>
            <a:picLocks noChangeAspect="1" noChangeArrowheads="1"/>
          </p:cNvPicPr>
          <p:nvPr/>
        </p:nvPicPr>
        <p:blipFill>
          <a:blip r:embed="rId7" cstate="print">
            <a:clrChange>
              <a:clrFrom>
                <a:srgbClr val="808080"/>
              </a:clrFrom>
              <a:clrTo>
                <a:srgbClr val="808080">
                  <a:alpha val="0"/>
                </a:srgbClr>
              </a:clrTo>
            </a:clrChange>
            <a:lum bright="-30000"/>
          </a:blip>
          <a:srcRect/>
          <a:stretch>
            <a:fillRect/>
          </a:stretch>
        </p:blipFill>
        <p:spPr bwMode="auto">
          <a:xfrm>
            <a:off x="6190499" y="817746"/>
            <a:ext cx="963409" cy="1071322"/>
          </a:xfrm>
          <a:prstGeom prst="rect">
            <a:avLst/>
          </a:prstGeom>
          <a:noFill/>
        </p:spPr>
      </p:pic>
      <p:sp>
        <p:nvSpPr>
          <p:cNvPr id="39" name="ZoneTexte 38"/>
          <p:cNvSpPr txBox="1"/>
          <p:nvPr/>
        </p:nvSpPr>
        <p:spPr>
          <a:xfrm>
            <a:off x="7458315" y="2137589"/>
            <a:ext cx="588750" cy="856788"/>
          </a:xfrm>
          <a:prstGeom prst="rect">
            <a:avLst/>
          </a:prstGeom>
          <a:noFill/>
        </p:spPr>
        <p:txBody>
          <a:bodyPr wrap="square" lIns="71262" tIns="35631" rIns="71262" bIns="35631" rtlCol="0">
            <a:spAutoFit/>
          </a:bodyPr>
          <a:lstStyle/>
          <a:p>
            <a:pPr defTabSz="950849"/>
            <a:r>
              <a:rPr lang="fr-FR" sz="5100" dirty="0">
                <a:solidFill>
                  <a:prstClr val="white">
                    <a:lumMod val="65000"/>
                  </a:prstClr>
                </a:solidFill>
              </a:rPr>
              <a:t>∞</a:t>
            </a:r>
          </a:p>
        </p:txBody>
      </p:sp>
      <p:grpSp>
        <p:nvGrpSpPr>
          <p:cNvPr id="40" name="Groupe 39"/>
          <p:cNvGrpSpPr/>
          <p:nvPr/>
        </p:nvGrpSpPr>
        <p:grpSpPr>
          <a:xfrm>
            <a:off x="3555071" y="2024250"/>
            <a:ext cx="1123977" cy="717979"/>
            <a:chOff x="4745028" y="2429662"/>
            <a:chExt cx="1500198" cy="861774"/>
          </a:xfrm>
          <a:solidFill>
            <a:schemeClr val="bg1"/>
          </a:solidFill>
        </p:grpSpPr>
        <p:sp>
          <p:nvSpPr>
            <p:cNvPr id="41" name="ZoneTexte 40"/>
            <p:cNvSpPr txBox="1"/>
            <p:nvPr/>
          </p:nvSpPr>
          <p:spPr>
            <a:xfrm>
              <a:off x="4745028" y="2429662"/>
              <a:ext cx="1500198" cy="861774"/>
            </a:xfrm>
            <a:prstGeom prst="rect">
              <a:avLst/>
            </a:prstGeom>
            <a:grpFill/>
          </p:spPr>
          <p:txBody>
            <a:bodyPr wrap="square" rtlCol="0">
              <a:spAutoFit/>
            </a:bodyPr>
            <a:lstStyle/>
            <a:p>
              <a:pPr defTabSz="950849"/>
              <a:r>
                <a:rPr lang="fr-FR" sz="3900" dirty="0">
                  <a:solidFill>
                    <a:prstClr val="black"/>
                  </a:solidFill>
                </a:rPr>
                <a:t>800</a:t>
              </a:r>
            </a:p>
          </p:txBody>
        </p:sp>
        <p:pic>
          <p:nvPicPr>
            <p:cNvPr id="42" name="Picture 2" descr="D:\°°Ressources Graphiques°°\musique-clip-art-note_414440.jpg"/>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5888036" y="2501100"/>
              <a:ext cx="357190" cy="669464"/>
            </a:xfrm>
            <a:prstGeom prst="rect">
              <a:avLst/>
            </a:prstGeom>
            <a:grpFill/>
          </p:spPr>
        </p:pic>
      </p:grpSp>
      <p:cxnSp>
        <p:nvCxnSpPr>
          <p:cNvPr id="43" name="Connecteur droit avec flèche 42"/>
          <p:cNvCxnSpPr/>
          <p:nvPr/>
        </p:nvCxnSpPr>
        <p:spPr>
          <a:xfrm rot="10800000">
            <a:off x="2778989" y="2857503"/>
            <a:ext cx="2569092" cy="1323"/>
          </a:xfrm>
          <a:prstGeom prst="straightConnector1">
            <a:avLst/>
          </a:prstGeom>
          <a:ln w="76200">
            <a:tailEnd type="arrow"/>
          </a:ln>
        </p:spPr>
        <p:style>
          <a:lnRef idx="3">
            <a:schemeClr val="dk1"/>
          </a:lnRef>
          <a:fillRef idx="0">
            <a:schemeClr val="dk1"/>
          </a:fillRef>
          <a:effectRef idx="2">
            <a:schemeClr val="dk1"/>
          </a:effectRef>
          <a:fontRef idx="minor">
            <a:schemeClr val="tx1"/>
          </a:fontRef>
        </p:style>
      </p:cxnSp>
      <p:cxnSp>
        <p:nvCxnSpPr>
          <p:cNvPr id="44" name="Connecteur droit avec flèche 43"/>
          <p:cNvCxnSpPr/>
          <p:nvPr/>
        </p:nvCxnSpPr>
        <p:spPr>
          <a:xfrm rot="10800000">
            <a:off x="2778989" y="2857503"/>
            <a:ext cx="2569092" cy="132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45" name="ZoneTexte 44"/>
          <p:cNvSpPr txBox="1"/>
          <p:nvPr/>
        </p:nvSpPr>
        <p:spPr>
          <a:xfrm>
            <a:off x="3822683" y="2917021"/>
            <a:ext cx="541633" cy="918343"/>
          </a:xfrm>
          <a:prstGeom prst="rect">
            <a:avLst/>
          </a:prstGeom>
          <a:noFill/>
        </p:spPr>
        <p:txBody>
          <a:bodyPr wrap="square" lIns="71262" tIns="35631" rIns="71262" bIns="35631" rtlCol="0">
            <a:spAutoFit/>
          </a:bodyPr>
          <a:lstStyle/>
          <a:p>
            <a:pPr algn="ctr" defTabSz="950849"/>
            <a:r>
              <a:rPr lang="fr-FR" sz="5500" dirty="0">
                <a:solidFill>
                  <a:prstClr val="black"/>
                </a:solidFill>
                <a:effectLst>
                  <a:outerShdw blurRad="38100" dist="38100" dir="2700000" algn="tl">
                    <a:srgbClr val="000000">
                      <a:alpha val="43137"/>
                    </a:srgbClr>
                  </a:outerShdw>
                </a:effectLst>
              </a:rPr>
              <a:t>?</a:t>
            </a:r>
          </a:p>
        </p:txBody>
      </p:sp>
      <p:sp>
        <p:nvSpPr>
          <p:cNvPr id="46" name="ZoneTexte 45"/>
          <p:cNvSpPr txBox="1"/>
          <p:nvPr/>
        </p:nvSpPr>
        <p:spPr>
          <a:xfrm>
            <a:off x="6190494" y="265212"/>
            <a:ext cx="2355002" cy="610567"/>
          </a:xfrm>
          <a:prstGeom prst="rect">
            <a:avLst/>
          </a:prstGeom>
          <a:noFill/>
        </p:spPr>
        <p:txBody>
          <a:bodyPr wrap="square" lIns="71262" tIns="35631" rIns="71262" bIns="35631" rtlCol="0" anchor="b">
            <a:spAutoFit/>
          </a:bodyPr>
          <a:lstStyle/>
          <a:p>
            <a:pPr algn="ctr" defTabSz="950849"/>
            <a:r>
              <a:rPr lang="fr-FR" sz="3500" b="1" i="1" dirty="0">
                <a:solidFill>
                  <a:schemeClr val="bg1">
                    <a:lumMod val="75000"/>
                  </a:schemeClr>
                </a:solidFill>
              </a:rPr>
              <a:t>Fair    Use</a:t>
            </a:r>
          </a:p>
        </p:txBody>
      </p:sp>
      <p:grpSp>
        <p:nvGrpSpPr>
          <p:cNvPr id="47" name="Groupe 46"/>
          <p:cNvGrpSpPr/>
          <p:nvPr/>
        </p:nvGrpSpPr>
        <p:grpSpPr>
          <a:xfrm>
            <a:off x="1039502" y="1726660"/>
            <a:ext cx="1153791" cy="2165114"/>
            <a:chOff x="1039502" y="1726660"/>
            <a:chExt cx="1153791" cy="2165114"/>
          </a:xfrm>
        </p:grpSpPr>
        <p:grpSp>
          <p:nvGrpSpPr>
            <p:cNvPr id="22" name="Groupe 21"/>
            <p:cNvGrpSpPr/>
            <p:nvPr/>
          </p:nvGrpSpPr>
          <p:grpSpPr>
            <a:xfrm>
              <a:off x="1039502" y="1726660"/>
              <a:ext cx="1153791" cy="2165114"/>
              <a:chOff x="8031176" y="1072340"/>
              <a:chExt cx="3096344" cy="5225081"/>
            </a:xfrm>
            <a:effectLst>
              <a:outerShdw blurRad="76200" dir="18900000" sy="23000" kx="-1200000" algn="bl" rotWithShape="0">
                <a:prstClr val="black">
                  <a:alpha val="20000"/>
                </a:prstClr>
              </a:outerShdw>
            </a:effectLst>
          </p:grpSpPr>
          <p:grpSp>
            <p:nvGrpSpPr>
              <p:cNvPr id="23" name="Groupe 43"/>
              <p:cNvGrpSpPr/>
              <p:nvPr/>
            </p:nvGrpSpPr>
            <p:grpSpPr>
              <a:xfrm>
                <a:off x="8031176" y="1072340"/>
                <a:ext cx="3096344" cy="5225081"/>
                <a:chOff x="8031176" y="1072340"/>
                <a:chExt cx="3096344" cy="5225081"/>
              </a:xfrm>
            </p:grpSpPr>
            <p:sp>
              <p:nvSpPr>
                <p:cNvPr id="26" name="Rectangle à coins arrondis 25"/>
                <p:cNvSpPr/>
                <p:nvPr/>
              </p:nvSpPr>
              <p:spPr>
                <a:xfrm>
                  <a:off x="8031176" y="1072340"/>
                  <a:ext cx="3096344" cy="5225081"/>
                </a:xfrm>
                <a:prstGeom prst="roundRect">
                  <a:avLst>
                    <a:gd name="adj" fmla="val 2126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27" name="Rectangle 6"/>
                <p:cNvSpPr/>
                <p:nvPr/>
              </p:nvSpPr>
              <p:spPr>
                <a:xfrm>
                  <a:off x="8228468" y="1572406"/>
                  <a:ext cx="2701760" cy="414340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28" name="Rectangle à coins arrondis 27"/>
                <p:cNvSpPr/>
                <p:nvPr/>
              </p:nvSpPr>
              <p:spPr>
                <a:xfrm>
                  <a:off x="9102747" y="1215216"/>
                  <a:ext cx="967608" cy="122870"/>
                </a:xfrm>
                <a:prstGeom prst="roundRect">
                  <a:avLst>
                    <a:gd name="adj" fmla="val 5000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29" name="Rectangle à coins arrondis 28"/>
                <p:cNvSpPr/>
                <p:nvPr/>
              </p:nvSpPr>
              <p:spPr>
                <a:xfrm>
                  <a:off x="8602680"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30" name="Rectangle à coins arrondis 29"/>
                <p:cNvSpPr/>
                <p:nvPr/>
              </p:nvSpPr>
              <p:spPr>
                <a:xfrm>
                  <a:off x="10102878"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31" name="Rectangle à coins arrondis 30"/>
                <p:cNvSpPr/>
                <p:nvPr/>
              </p:nvSpPr>
              <p:spPr>
                <a:xfrm>
                  <a:off x="9102746" y="5787248"/>
                  <a:ext cx="928694"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sp>
            <p:nvSpPr>
              <p:cNvPr id="24" name="Ellipse 23"/>
              <p:cNvSpPr/>
              <p:nvPr/>
            </p:nvSpPr>
            <p:spPr>
              <a:xfrm>
                <a:off x="10602944"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25" name="Ellipse 24"/>
              <p:cNvSpPr/>
              <p:nvPr/>
            </p:nvSpPr>
            <p:spPr>
              <a:xfrm>
                <a:off x="10388630"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pic>
          <p:nvPicPr>
            <p:cNvPr id="4" name="Imag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0747" y="2341412"/>
              <a:ext cx="882774" cy="882774"/>
            </a:xfrm>
            <a:prstGeom prst="rect">
              <a:avLst/>
            </a:prstGeom>
          </p:spPr>
        </p:pic>
      </p:grpSp>
    </p:spTree>
    <p:extLst>
      <p:ext uri="{BB962C8B-B14F-4D97-AF65-F5344CB8AC3E}">
        <p14:creationId xmlns:p14="http://schemas.microsoft.com/office/powerpoint/2010/main" val="233298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par>
                                <p:cTn id="70" presetID="10" presetClass="exit" presetSubtype="0" fill="hold" nodeType="withEffect">
                                  <p:stCondLst>
                                    <p:cond delay="0"/>
                                  </p:stCondLst>
                                  <p:childTnLst>
                                    <p:animEffect transition="out" filter="fade">
                                      <p:cBhvr>
                                        <p:cTn id="71" dur="500"/>
                                        <p:tgtEl>
                                          <p:spTgt spid="40"/>
                                        </p:tgtEl>
                                      </p:cBhvr>
                                    </p:animEffect>
                                    <p:set>
                                      <p:cBhvr>
                                        <p:cTn id="72" dur="1" fill="hold">
                                          <p:stCondLst>
                                            <p:cond delay="499"/>
                                          </p:stCondLst>
                                        </p:cTn>
                                        <p:tgtEl>
                                          <p:spTgt spid="40"/>
                                        </p:tgtEl>
                                        <p:attrNameLst>
                                          <p:attrName>style.visibility</p:attrName>
                                        </p:attrNameLst>
                                      </p:cBhvr>
                                      <p:to>
                                        <p:strVal val="hidden"/>
                                      </p:to>
                                    </p:set>
                                  </p:childTnLst>
                                </p:cTn>
                              </p:par>
                              <p:par>
                                <p:cTn id="73" presetID="53" presetClass="entr" presetSubtype="0" fill="hold" grpId="0" nodeType="withEffect">
                                  <p:stCondLst>
                                    <p:cond delay="0"/>
                                  </p:stCondLst>
                                  <p:iterate type="lt">
                                    <p:tmPct val="0"/>
                                  </p:iterate>
                                  <p:childTnLst>
                                    <p:set>
                                      <p:cBhvr>
                                        <p:cTn id="74" dur="1" fill="hold">
                                          <p:stCondLst>
                                            <p:cond delay="0"/>
                                          </p:stCondLst>
                                        </p:cTn>
                                        <p:tgtEl>
                                          <p:spTgt spid="45"/>
                                        </p:tgtEl>
                                        <p:attrNameLst>
                                          <p:attrName>style.visibility</p:attrName>
                                        </p:attrNameLst>
                                      </p:cBhvr>
                                      <p:to>
                                        <p:strVal val="visible"/>
                                      </p:to>
                                    </p:set>
                                    <p:anim calcmode="lin" valueType="num">
                                      <p:cBhvr>
                                        <p:cTn id="75" dur="500" fill="hold"/>
                                        <p:tgtEl>
                                          <p:spTgt spid="45"/>
                                        </p:tgtEl>
                                        <p:attrNameLst>
                                          <p:attrName>ppt_w</p:attrName>
                                        </p:attrNameLst>
                                      </p:cBhvr>
                                      <p:tavLst>
                                        <p:tav tm="0">
                                          <p:val>
                                            <p:fltVal val="0"/>
                                          </p:val>
                                        </p:tav>
                                        <p:tav tm="100000">
                                          <p:val>
                                            <p:strVal val="#ppt_w"/>
                                          </p:val>
                                        </p:tav>
                                      </p:tavLst>
                                    </p:anim>
                                    <p:anim calcmode="lin" valueType="num">
                                      <p:cBhvr>
                                        <p:cTn id="76" dur="500" fill="hold"/>
                                        <p:tgtEl>
                                          <p:spTgt spid="45"/>
                                        </p:tgtEl>
                                        <p:attrNameLst>
                                          <p:attrName>ppt_h</p:attrName>
                                        </p:attrNameLst>
                                      </p:cBhvr>
                                      <p:tavLst>
                                        <p:tav tm="0">
                                          <p:val>
                                            <p:fltVal val="0"/>
                                          </p:val>
                                        </p:tav>
                                        <p:tav tm="100000">
                                          <p:val>
                                            <p:strVal val="#ppt_h"/>
                                          </p:val>
                                        </p:tav>
                                      </p:tavLst>
                                    </p:anim>
                                    <p:animEffect transition="in" filter="fade">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43"/>
                                        </p:tgtEl>
                                      </p:cBhvr>
                                    </p:animEffect>
                                    <p:set>
                                      <p:cBhvr>
                                        <p:cTn id="82" dur="1" fill="hold">
                                          <p:stCondLst>
                                            <p:cond delay="499"/>
                                          </p:stCondLst>
                                        </p:cTn>
                                        <p:tgtEl>
                                          <p:spTgt spid="43"/>
                                        </p:tgtEl>
                                        <p:attrNameLst>
                                          <p:attrName>style.visibility</p:attrName>
                                        </p:attrNameLst>
                                      </p:cBhvr>
                                      <p:to>
                                        <p:strVal val="hidden"/>
                                      </p:to>
                                    </p:set>
                                  </p:childTnLst>
                                </p:cTn>
                              </p:par>
                              <p:par>
                                <p:cTn id="83" presetID="10"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cTn>
                              </p:par>
                              <p:par>
                                <p:cTn id="86" presetID="10" presetClass="exit" presetSubtype="0" fill="hold" grpId="1" nodeType="withEffect">
                                  <p:stCondLst>
                                    <p:cond delay="0"/>
                                  </p:stCondLst>
                                  <p:iterate type="lt">
                                    <p:tmPct val="0"/>
                                  </p:iterate>
                                  <p:childTnLst>
                                    <p:animEffect transition="out" filter="fade">
                                      <p:cBhvr>
                                        <p:cTn id="87" dur="500"/>
                                        <p:tgtEl>
                                          <p:spTgt spid="45"/>
                                        </p:tgtEl>
                                      </p:cBhvr>
                                    </p:animEffect>
                                    <p:set>
                                      <p:cBhvr>
                                        <p:cTn id="88"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32" grpId="0"/>
      <p:bldP spid="33" grpId="0"/>
      <p:bldP spid="39" grpId="0"/>
      <p:bldP spid="45" grpId="0"/>
      <p:bldP spid="45" grpId="1"/>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white">
                    <a:lumMod val="50000"/>
                  </a:prstClr>
                </a:solidFill>
              </a:rPr>
              <a:t>4G &amp;</a:t>
            </a:r>
            <a:r>
              <a:rPr lang="fr-FR" dirty="0" smtClean="0">
                <a:solidFill>
                  <a:prstClr val="white">
                    <a:lumMod val="50000"/>
                  </a:prstClr>
                </a:solidFill>
              </a:rPr>
              <a:t> </a:t>
            </a:r>
            <a:r>
              <a:rPr lang="fr-FR" dirty="0" err="1">
                <a:solidFill>
                  <a:prstClr val="white">
                    <a:lumMod val="50000"/>
                  </a:prstClr>
                </a:solidFill>
              </a:rPr>
              <a:t>Fair</a:t>
            </a:r>
            <a:r>
              <a:rPr lang="fr-FR" dirty="0">
                <a:solidFill>
                  <a:prstClr val="white">
                    <a:lumMod val="50000"/>
                  </a:prstClr>
                </a:solidFill>
              </a:rPr>
              <a:t> Use</a:t>
            </a:r>
            <a:br>
              <a:rPr lang="fr-FR" dirty="0">
                <a:solidFill>
                  <a:prstClr val="white">
                    <a:lumMod val="50000"/>
                  </a:prstClr>
                </a:solidFill>
              </a:rPr>
            </a:br>
            <a:endParaRPr lang="fr-FR" dirty="0"/>
          </a:p>
        </p:txBody>
      </p:sp>
      <p:sp>
        <p:nvSpPr>
          <p:cNvPr id="3" name="Espace réservé de la date 2"/>
          <p:cNvSpPr>
            <a:spLocks noGrp="1"/>
          </p:cNvSpPr>
          <p:nvPr>
            <p:ph type="dt" sz="half" idx="2"/>
          </p:nvPr>
        </p:nvSpPr>
        <p:spPr/>
        <p:txBody>
          <a:bodyPr/>
          <a:lstStyle/>
          <a:p>
            <a:fld id="{B71A32CD-8820-4819-BCE8-212DF78309C0}" type="datetime1">
              <a:rPr lang="fr-FR" smtClean="0"/>
              <a:t>29/01/2015</a:t>
            </a:fld>
            <a:endParaRPr lang="fr-FR" dirty="0"/>
          </a:p>
        </p:txBody>
      </p:sp>
      <p:grpSp>
        <p:nvGrpSpPr>
          <p:cNvPr id="5" name="Groupe 4"/>
          <p:cNvGrpSpPr/>
          <p:nvPr/>
        </p:nvGrpSpPr>
        <p:grpSpPr>
          <a:xfrm>
            <a:off x="3385961" y="2024250"/>
            <a:ext cx="1509738" cy="717979"/>
            <a:chOff x="4519316" y="2429662"/>
            <a:chExt cx="2015082" cy="861774"/>
          </a:xfrm>
          <a:solidFill>
            <a:schemeClr val="bg1"/>
          </a:solidFill>
        </p:grpSpPr>
        <p:sp>
          <p:nvSpPr>
            <p:cNvPr id="6" name="ZoneTexte 5"/>
            <p:cNvSpPr txBox="1"/>
            <p:nvPr/>
          </p:nvSpPr>
          <p:spPr>
            <a:xfrm>
              <a:off x="4519316" y="2429662"/>
              <a:ext cx="1725911" cy="861774"/>
            </a:xfrm>
            <a:prstGeom prst="rect">
              <a:avLst/>
            </a:prstGeom>
            <a:grpFill/>
          </p:spPr>
          <p:txBody>
            <a:bodyPr wrap="square" rtlCol="0">
              <a:spAutoFit/>
            </a:bodyPr>
            <a:lstStyle/>
            <a:p>
              <a:pPr defTabSz="950849"/>
              <a:r>
                <a:rPr lang="fr-FR" sz="3900" dirty="0">
                  <a:solidFill>
                    <a:prstClr val="black"/>
                  </a:solidFill>
                </a:rPr>
                <a:t>560</a:t>
              </a:r>
              <a:r>
                <a:rPr lang="fr-FR" sz="3900" dirty="0">
                  <a:solidFill>
                    <a:srgbClr val="FF0000"/>
                  </a:solidFill>
                </a:rPr>
                <a:t>1</a:t>
              </a:r>
            </a:p>
          </p:txBody>
        </p:sp>
        <p:pic>
          <p:nvPicPr>
            <p:cNvPr id="7" name="Picture 2" descr="D:\°°Ressources Graphiques°°\musique-clip-art-note_414440.jpg"/>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6088906" y="2501100"/>
              <a:ext cx="445492" cy="669464"/>
            </a:xfrm>
            <a:prstGeom prst="rect">
              <a:avLst/>
            </a:prstGeom>
            <a:grpFill/>
          </p:spPr>
        </p:pic>
      </p:grpSp>
      <p:grpSp>
        <p:nvGrpSpPr>
          <p:cNvPr id="18" name="Groupe 17"/>
          <p:cNvGrpSpPr/>
          <p:nvPr/>
        </p:nvGrpSpPr>
        <p:grpSpPr>
          <a:xfrm>
            <a:off x="3385959" y="2019536"/>
            <a:ext cx="1509740" cy="717979"/>
            <a:chOff x="4861412" y="2429662"/>
            <a:chExt cx="1615668" cy="861774"/>
          </a:xfrm>
          <a:solidFill>
            <a:schemeClr val="bg1"/>
          </a:solidFill>
        </p:grpSpPr>
        <p:sp>
          <p:nvSpPr>
            <p:cNvPr id="19" name="ZoneTexte 18"/>
            <p:cNvSpPr txBox="1"/>
            <p:nvPr/>
          </p:nvSpPr>
          <p:spPr>
            <a:xfrm>
              <a:off x="4861412" y="2429662"/>
              <a:ext cx="1557933" cy="861774"/>
            </a:xfrm>
            <a:prstGeom prst="rect">
              <a:avLst/>
            </a:prstGeom>
            <a:grpFill/>
          </p:spPr>
          <p:txBody>
            <a:bodyPr wrap="square" rtlCol="0">
              <a:spAutoFit/>
            </a:bodyPr>
            <a:lstStyle/>
            <a:p>
              <a:pPr defTabSz="950849"/>
              <a:r>
                <a:rPr lang="fr-FR" sz="3900" dirty="0">
                  <a:solidFill>
                    <a:prstClr val="black"/>
                  </a:solidFill>
                </a:rPr>
                <a:t>5600</a:t>
              </a:r>
            </a:p>
          </p:txBody>
        </p:sp>
        <p:pic>
          <p:nvPicPr>
            <p:cNvPr id="20" name="Picture 2" descr="D:\°°Ressources Graphiques°°\musique-clip-art-note_414440.jpg"/>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6119890" y="2501100"/>
              <a:ext cx="357190" cy="669464"/>
            </a:xfrm>
            <a:prstGeom prst="rect">
              <a:avLst/>
            </a:prstGeom>
            <a:grpFill/>
          </p:spPr>
        </p:pic>
      </p:grpSp>
      <p:cxnSp>
        <p:nvCxnSpPr>
          <p:cNvPr id="21" name="Connecteur droit avec flèche 20"/>
          <p:cNvCxnSpPr/>
          <p:nvPr/>
        </p:nvCxnSpPr>
        <p:spPr>
          <a:xfrm rot="10800000">
            <a:off x="2778989" y="2857503"/>
            <a:ext cx="2569092" cy="1323"/>
          </a:xfrm>
          <a:prstGeom prst="straightConnector1">
            <a:avLst/>
          </a:prstGeom>
          <a:ln w="76200">
            <a:tailEnd type="arrow"/>
          </a:ln>
        </p:spPr>
        <p:style>
          <a:lnRef idx="3">
            <a:schemeClr val="dk1"/>
          </a:lnRef>
          <a:fillRef idx="0">
            <a:schemeClr val="dk1"/>
          </a:fillRef>
          <a:effectRef idx="2">
            <a:schemeClr val="dk1"/>
          </a:effectRef>
          <a:fontRef idx="minor">
            <a:schemeClr val="tx1"/>
          </a:fontRef>
        </p:style>
      </p:cxnSp>
      <p:cxnSp>
        <p:nvCxnSpPr>
          <p:cNvPr id="22" name="Connecteur droit avec flèche 21"/>
          <p:cNvCxnSpPr/>
          <p:nvPr/>
        </p:nvCxnSpPr>
        <p:spPr>
          <a:xfrm rot="10800000">
            <a:off x="2778989" y="2857503"/>
            <a:ext cx="2569092" cy="1323"/>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23" name="ZoneTexte 22"/>
          <p:cNvSpPr txBox="1"/>
          <p:nvPr/>
        </p:nvSpPr>
        <p:spPr>
          <a:xfrm>
            <a:off x="3822683" y="2917021"/>
            <a:ext cx="541633" cy="918343"/>
          </a:xfrm>
          <a:prstGeom prst="rect">
            <a:avLst/>
          </a:prstGeom>
          <a:noFill/>
        </p:spPr>
        <p:txBody>
          <a:bodyPr wrap="square" lIns="71262" tIns="35631" rIns="71262" bIns="35631" rtlCol="0">
            <a:spAutoFit/>
          </a:bodyPr>
          <a:lstStyle/>
          <a:p>
            <a:pPr algn="ctr" defTabSz="950849"/>
            <a:r>
              <a:rPr lang="fr-FR" sz="5500" dirty="0">
                <a:solidFill>
                  <a:prstClr val="black"/>
                </a:solidFill>
                <a:effectLst>
                  <a:outerShdw blurRad="38100" dist="38100" dir="2700000" algn="tl">
                    <a:srgbClr val="000000">
                      <a:alpha val="43137"/>
                    </a:srgbClr>
                  </a:outerShdw>
                </a:effectLst>
              </a:rPr>
              <a:t>?</a:t>
            </a:r>
          </a:p>
        </p:txBody>
      </p:sp>
      <p:sp>
        <p:nvSpPr>
          <p:cNvPr id="24" name="ZoneTexte 23"/>
          <p:cNvSpPr txBox="1"/>
          <p:nvPr/>
        </p:nvSpPr>
        <p:spPr>
          <a:xfrm>
            <a:off x="6190494" y="313245"/>
            <a:ext cx="2355002" cy="610567"/>
          </a:xfrm>
          <a:prstGeom prst="rect">
            <a:avLst/>
          </a:prstGeom>
          <a:noFill/>
        </p:spPr>
        <p:txBody>
          <a:bodyPr wrap="square" lIns="71262" tIns="35631" rIns="71262" bIns="35631" rtlCol="0" anchor="b">
            <a:spAutoFit/>
          </a:bodyPr>
          <a:lstStyle/>
          <a:p>
            <a:pPr algn="ctr" defTabSz="950849"/>
            <a:r>
              <a:rPr lang="fr-FR" sz="3500" b="1" i="1" dirty="0">
                <a:solidFill>
                  <a:prstClr val="white"/>
                </a:solidFill>
              </a:rPr>
              <a:t>Fair    Use</a:t>
            </a:r>
          </a:p>
        </p:txBody>
      </p:sp>
      <p:pic>
        <p:nvPicPr>
          <p:cNvPr id="25" name="Image 24"/>
          <p:cNvPicPr>
            <a:picLocks noChangeAspect="1"/>
          </p:cNvPicPr>
          <p:nvPr/>
        </p:nvPicPr>
        <p:blipFill rotWithShape="1">
          <a:blip r:embed="rId4" cstate="print">
            <a:extLst>
              <a:ext uri="{28A0092B-C50C-407E-A947-70E740481C1C}">
                <a14:useLocalDpi xmlns:a14="http://schemas.microsoft.com/office/drawing/2010/main" val="0"/>
              </a:ext>
            </a:extLst>
          </a:blip>
          <a:srcRect r="22520"/>
          <a:stretch/>
        </p:blipFill>
        <p:spPr>
          <a:xfrm>
            <a:off x="5524307" y="561213"/>
            <a:ext cx="3363677" cy="4541725"/>
          </a:xfrm>
          <a:prstGeom prst="rect">
            <a:avLst/>
          </a:prstGeom>
        </p:spPr>
      </p:pic>
      <p:grpSp>
        <p:nvGrpSpPr>
          <p:cNvPr id="4" name="Groupe 3"/>
          <p:cNvGrpSpPr/>
          <p:nvPr/>
        </p:nvGrpSpPr>
        <p:grpSpPr>
          <a:xfrm>
            <a:off x="1039502" y="1726660"/>
            <a:ext cx="1153791" cy="2165114"/>
            <a:chOff x="1039502" y="1726660"/>
            <a:chExt cx="1153791" cy="2165114"/>
          </a:xfrm>
        </p:grpSpPr>
        <p:grpSp>
          <p:nvGrpSpPr>
            <p:cNvPr id="8" name="Groupe 7"/>
            <p:cNvGrpSpPr/>
            <p:nvPr/>
          </p:nvGrpSpPr>
          <p:grpSpPr>
            <a:xfrm>
              <a:off x="1039502" y="1726660"/>
              <a:ext cx="1153791" cy="2165114"/>
              <a:chOff x="8031176" y="1072340"/>
              <a:chExt cx="3096344" cy="5225081"/>
            </a:xfrm>
            <a:effectLst>
              <a:outerShdw blurRad="76200" dir="18900000" sy="23000" kx="-1200000" algn="bl" rotWithShape="0">
                <a:prstClr val="black">
                  <a:alpha val="20000"/>
                </a:prstClr>
              </a:outerShdw>
            </a:effectLst>
          </p:grpSpPr>
          <p:grpSp>
            <p:nvGrpSpPr>
              <p:cNvPr id="9" name="Groupe 43"/>
              <p:cNvGrpSpPr/>
              <p:nvPr/>
            </p:nvGrpSpPr>
            <p:grpSpPr>
              <a:xfrm>
                <a:off x="8031176" y="1072340"/>
                <a:ext cx="3096344" cy="5225081"/>
                <a:chOff x="8031176" y="1072340"/>
                <a:chExt cx="3096344" cy="5225081"/>
              </a:xfrm>
            </p:grpSpPr>
            <p:sp>
              <p:nvSpPr>
                <p:cNvPr id="12" name="Rectangle à coins arrondis 11"/>
                <p:cNvSpPr/>
                <p:nvPr/>
              </p:nvSpPr>
              <p:spPr>
                <a:xfrm>
                  <a:off x="8031176" y="1072340"/>
                  <a:ext cx="3096344" cy="5225081"/>
                </a:xfrm>
                <a:prstGeom prst="roundRect">
                  <a:avLst>
                    <a:gd name="adj" fmla="val 2126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3" name="Rectangle 6"/>
                <p:cNvSpPr/>
                <p:nvPr/>
              </p:nvSpPr>
              <p:spPr>
                <a:xfrm>
                  <a:off x="8228468" y="1572406"/>
                  <a:ext cx="2701760" cy="414340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4" name="Rectangle à coins arrondis 13"/>
                <p:cNvSpPr/>
                <p:nvPr/>
              </p:nvSpPr>
              <p:spPr>
                <a:xfrm>
                  <a:off x="9102747" y="1215216"/>
                  <a:ext cx="967608" cy="122870"/>
                </a:xfrm>
                <a:prstGeom prst="roundRect">
                  <a:avLst>
                    <a:gd name="adj" fmla="val 5000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5" name="Rectangle à coins arrondis 14"/>
                <p:cNvSpPr/>
                <p:nvPr/>
              </p:nvSpPr>
              <p:spPr>
                <a:xfrm>
                  <a:off x="8602680"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6" name="Rectangle à coins arrondis 15"/>
                <p:cNvSpPr/>
                <p:nvPr/>
              </p:nvSpPr>
              <p:spPr>
                <a:xfrm>
                  <a:off x="10102878"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7" name="Rectangle à coins arrondis 16"/>
                <p:cNvSpPr/>
                <p:nvPr/>
              </p:nvSpPr>
              <p:spPr>
                <a:xfrm>
                  <a:off x="9102746" y="5787248"/>
                  <a:ext cx="928694"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sp>
            <p:nvSpPr>
              <p:cNvPr id="10" name="Ellipse 9"/>
              <p:cNvSpPr/>
              <p:nvPr/>
            </p:nvSpPr>
            <p:spPr>
              <a:xfrm>
                <a:off x="10602944"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1" name="Ellipse 10"/>
              <p:cNvSpPr/>
              <p:nvPr/>
            </p:nvSpPr>
            <p:spPr>
              <a:xfrm>
                <a:off x="10388630"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pic>
          <p:nvPicPr>
            <p:cNvPr id="26" name="Imag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747" y="2341412"/>
              <a:ext cx="882774" cy="882774"/>
            </a:xfrm>
            <a:prstGeom prst="rect">
              <a:avLst/>
            </a:prstGeom>
          </p:spPr>
        </p:pic>
      </p:grpSp>
    </p:spTree>
    <p:extLst>
      <p:ext uri="{BB962C8B-B14F-4D97-AF65-F5344CB8AC3E}">
        <p14:creationId xmlns:p14="http://schemas.microsoft.com/office/powerpoint/2010/main" val="192960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53" presetClass="entr" presetSubtype="0" fill="hold" grpId="0" nodeType="withEffect">
                                  <p:stCondLst>
                                    <p:cond delay="0"/>
                                  </p:stCondLst>
                                  <p:iterate type="lt">
                                    <p:tmPct val="0"/>
                                  </p:iterate>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xit" presetSubtype="0" fill="hold" grpId="1" nodeType="withEffect">
                                  <p:stCondLst>
                                    <p:cond delay="0"/>
                                  </p:stCondLst>
                                  <p:iterate type="lt">
                                    <p:tmPct val="0"/>
                                  </p:iterate>
                                  <p:childTnLst>
                                    <p:animEffect transition="out" filter="fade">
                                      <p:cBhvr>
                                        <p:cTn id="38" dur="500"/>
                                        <p:tgtEl>
                                          <p:spTgt spid="23"/>
                                        </p:tgtEl>
                                      </p:cBhvr>
                                    </p:animEffect>
                                    <p:set>
                                      <p:cBhvr>
                                        <p:cTn id="39"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2"/>
          </p:nvPr>
        </p:nvSpPr>
        <p:spPr/>
        <p:txBody>
          <a:bodyPr/>
          <a:lstStyle/>
          <a:p>
            <a:fld id="{263E78A0-E722-49D2-BF17-E5D35530E1AA}" type="datetime1">
              <a:rPr lang="fr-FR" smtClean="0"/>
              <a:t>29/01/2015</a:t>
            </a:fld>
            <a:endParaRPr lang="fr-FR" dirty="0"/>
          </a:p>
        </p:txBody>
      </p:sp>
      <p:grpSp>
        <p:nvGrpSpPr>
          <p:cNvPr id="5" name="Groupe 4"/>
          <p:cNvGrpSpPr/>
          <p:nvPr/>
        </p:nvGrpSpPr>
        <p:grpSpPr>
          <a:xfrm>
            <a:off x="467544" y="1787673"/>
            <a:ext cx="792088" cy="1486370"/>
            <a:chOff x="8031176" y="1072340"/>
            <a:chExt cx="3096344" cy="5225081"/>
          </a:xfrm>
          <a:effectLst>
            <a:outerShdw blurRad="76200" dir="18900000" sy="23000" kx="-1200000" algn="bl" rotWithShape="0">
              <a:prstClr val="black">
                <a:alpha val="20000"/>
              </a:prstClr>
            </a:outerShdw>
          </a:effectLst>
        </p:grpSpPr>
        <p:grpSp>
          <p:nvGrpSpPr>
            <p:cNvPr id="6" name="Groupe 43"/>
            <p:cNvGrpSpPr/>
            <p:nvPr/>
          </p:nvGrpSpPr>
          <p:grpSpPr>
            <a:xfrm>
              <a:off x="8031176" y="1072340"/>
              <a:ext cx="3096344" cy="5225081"/>
              <a:chOff x="8031176" y="1072340"/>
              <a:chExt cx="3096344" cy="5225081"/>
            </a:xfrm>
          </p:grpSpPr>
          <p:sp>
            <p:nvSpPr>
              <p:cNvPr id="9" name="Rectangle à coins arrondis 8"/>
              <p:cNvSpPr/>
              <p:nvPr/>
            </p:nvSpPr>
            <p:spPr>
              <a:xfrm>
                <a:off x="8031176" y="1072340"/>
                <a:ext cx="3096344" cy="5225081"/>
              </a:xfrm>
              <a:prstGeom prst="roundRect">
                <a:avLst>
                  <a:gd name="adj" fmla="val 2126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0" name="Rectangle 6"/>
              <p:cNvSpPr/>
              <p:nvPr/>
            </p:nvSpPr>
            <p:spPr>
              <a:xfrm>
                <a:off x="8228468" y="1572406"/>
                <a:ext cx="2701760" cy="414340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1" name="Rectangle à coins arrondis 10"/>
              <p:cNvSpPr/>
              <p:nvPr/>
            </p:nvSpPr>
            <p:spPr>
              <a:xfrm>
                <a:off x="9102747" y="1215216"/>
                <a:ext cx="967608" cy="122870"/>
              </a:xfrm>
              <a:prstGeom prst="roundRect">
                <a:avLst>
                  <a:gd name="adj" fmla="val 50000"/>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2" name="Rectangle à coins arrondis 11"/>
              <p:cNvSpPr/>
              <p:nvPr/>
            </p:nvSpPr>
            <p:spPr>
              <a:xfrm>
                <a:off x="8602680"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3" name="Rectangle à coins arrondis 12"/>
              <p:cNvSpPr/>
              <p:nvPr/>
            </p:nvSpPr>
            <p:spPr>
              <a:xfrm>
                <a:off x="10102878" y="5787248"/>
                <a:ext cx="428628"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4" name="Rectangle à coins arrondis 13"/>
              <p:cNvSpPr/>
              <p:nvPr/>
            </p:nvSpPr>
            <p:spPr>
              <a:xfrm>
                <a:off x="9102746" y="5787248"/>
                <a:ext cx="928694" cy="428628"/>
              </a:xfrm>
              <a:prstGeom prst="roundRect">
                <a:avLst>
                  <a:gd name="adj" fmla="val 2774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sp>
          <p:nvSpPr>
            <p:cNvPr id="7" name="Ellipse 6"/>
            <p:cNvSpPr/>
            <p:nvPr/>
          </p:nvSpPr>
          <p:spPr>
            <a:xfrm>
              <a:off x="10602944"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8" name="Ellipse 7"/>
            <p:cNvSpPr/>
            <p:nvPr/>
          </p:nvSpPr>
          <p:spPr>
            <a:xfrm>
              <a:off x="10388630" y="1215216"/>
              <a:ext cx="142876" cy="1428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sp>
        <p:nvSpPr>
          <p:cNvPr id="15" name="ZoneTexte 14"/>
          <p:cNvSpPr txBox="1"/>
          <p:nvPr/>
        </p:nvSpPr>
        <p:spPr>
          <a:xfrm>
            <a:off x="1331640" y="1929926"/>
            <a:ext cx="504056" cy="1015663"/>
          </a:xfrm>
          <a:prstGeom prst="rect">
            <a:avLst/>
          </a:prstGeom>
          <a:noFill/>
        </p:spPr>
        <p:txBody>
          <a:bodyPr wrap="square" rtlCol="0">
            <a:spAutoFit/>
          </a:bodyPr>
          <a:lstStyle/>
          <a:p>
            <a:r>
              <a:rPr lang="fr-FR" sz="6000" dirty="0" smtClean="0"/>
              <a:t>+</a:t>
            </a:r>
            <a:endParaRPr lang="fr-FR" sz="6000" dirty="0"/>
          </a:p>
        </p:txBody>
      </p:sp>
      <p:sp>
        <p:nvSpPr>
          <p:cNvPr id="21" name="ZoneTexte 20"/>
          <p:cNvSpPr txBox="1"/>
          <p:nvPr/>
        </p:nvSpPr>
        <p:spPr>
          <a:xfrm>
            <a:off x="3941481" y="1929926"/>
            <a:ext cx="504056" cy="1015663"/>
          </a:xfrm>
          <a:prstGeom prst="rect">
            <a:avLst/>
          </a:prstGeom>
          <a:noFill/>
        </p:spPr>
        <p:txBody>
          <a:bodyPr wrap="square" rtlCol="0">
            <a:spAutoFit/>
          </a:bodyPr>
          <a:lstStyle/>
          <a:p>
            <a:r>
              <a:rPr lang="fr-FR" sz="6000" dirty="0" smtClean="0"/>
              <a:t>+</a:t>
            </a:r>
            <a:endParaRPr lang="fr-FR" sz="6000" dirty="0"/>
          </a:p>
        </p:txBody>
      </p:sp>
      <p:grpSp>
        <p:nvGrpSpPr>
          <p:cNvPr id="30" name="Groupe 29"/>
          <p:cNvGrpSpPr/>
          <p:nvPr/>
        </p:nvGrpSpPr>
        <p:grpSpPr>
          <a:xfrm>
            <a:off x="1838376" y="1369942"/>
            <a:ext cx="2070624" cy="2135630"/>
            <a:chOff x="4517979" y="602630"/>
            <a:chExt cx="3078357" cy="3175000"/>
          </a:xfrm>
        </p:grpSpPr>
        <p:pic>
          <p:nvPicPr>
            <p:cNvPr id="26" name="Picture 6" descr="D:\TOUT\pics\batbeigeN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729" y="602630"/>
              <a:ext cx="813350" cy="197623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D:\TOUT\pics\grandbatimentetroitNB.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2583" y="791740"/>
              <a:ext cx="150495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D:\TOUT\pics\grandbatimentNB.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7979" y="628104"/>
              <a:ext cx="1504950" cy="27146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descr="D:\TOUT\pics\batimentN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1386" y="1633364"/>
              <a:ext cx="15049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TOUT\pics\grandbatiment2NB.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9298" y="1777380"/>
              <a:ext cx="1504950" cy="2000250"/>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ZoneTexte 48"/>
          <p:cNvSpPr txBox="1"/>
          <p:nvPr/>
        </p:nvSpPr>
        <p:spPr>
          <a:xfrm>
            <a:off x="6948264" y="2011427"/>
            <a:ext cx="504056" cy="1015663"/>
          </a:xfrm>
          <a:prstGeom prst="rect">
            <a:avLst/>
          </a:prstGeom>
          <a:noFill/>
        </p:spPr>
        <p:txBody>
          <a:bodyPr wrap="square" rtlCol="0">
            <a:spAutoFit/>
          </a:bodyPr>
          <a:lstStyle/>
          <a:p>
            <a:r>
              <a:rPr lang="fr-FR" sz="6000" dirty="0" smtClean="0"/>
              <a:t>=</a:t>
            </a:r>
            <a:endParaRPr lang="fr-FR" sz="6000" dirty="0"/>
          </a:p>
        </p:txBody>
      </p:sp>
      <p:grpSp>
        <p:nvGrpSpPr>
          <p:cNvPr id="72" name="Groupe 71"/>
          <p:cNvGrpSpPr/>
          <p:nvPr/>
        </p:nvGrpSpPr>
        <p:grpSpPr>
          <a:xfrm>
            <a:off x="5966339" y="1270329"/>
            <a:ext cx="1207860" cy="2285558"/>
            <a:chOff x="2237037" y="1167591"/>
            <a:chExt cx="1207860" cy="2285558"/>
          </a:xfrm>
        </p:grpSpPr>
        <p:grpSp>
          <p:nvGrpSpPr>
            <p:cNvPr id="32" name="Groupe 31"/>
            <p:cNvGrpSpPr/>
            <p:nvPr/>
          </p:nvGrpSpPr>
          <p:grpSpPr>
            <a:xfrm>
              <a:off x="2339752" y="1641057"/>
              <a:ext cx="1105145" cy="1812092"/>
              <a:chOff x="2915816" y="1270724"/>
              <a:chExt cx="1105145" cy="1812092"/>
            </a:xfrm>
          </p:grpSpPr>
          <p:grpSp>
            <p:nvGrpSpPr>
              <p:cNvPr id="16" name="Groupe 31"/>
              <p:cNvGrpSpPr/>
              <p:nvPr/>
            </p:nvGrpSpPr>
            <p:grpSpPr>
              <a:xfrm>
                <a:off x="2915816" y="1270724"/>
                <a:ext cx="778013" cy="1483129"/>
                <a:chOff x="4530714" y="2286786"/>
                <a:chExt cx="1750231" cy="3000396"/>
              </a:xfrm>
              <a:effectLst>
                <a:outerShdw blurRad="76200" dir="18900000" sy="23000" kx="-1200000" algn="bl" rotWithShape="0">
                  <a:prstClr val="black">
                    <a:alpha val="20000"/>
                  </a:prstClr>
                </a:outerShdw>
              </a:effectLst>
            </p:grpSpPr>
            <p:sp>
              <p:nvSpPr>
                <p:cNvPr id="17" name="Ellipse 16"/>
                <p:cNvSpPr/>
                <p:nvPr/>
              </p:nvSpPr>
              <p:spPr>
                <a:xfrm>
                  <a:off x="4530714" y="2286786"/>
                  <a:ext cx="1750231" cy="1750231"/>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8" name="Ellipse 17"/>
                <p:cNvSpPr/>
                <p:nvPr/>
              </p:nvSpPr>
              <p:spPr>
                <a:xfrm>
                  <a:off x="4762887" y="2518959"/>
                  <a:ext cx="1285884" cy="1285884"/>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19" name="Ellipse 18"/>
                <p:cNvSpPr/>
                <p:nvPr/>
              </p:nvSpPr>
              <p:spPr>
                <a:xfrm>
                  <a:off x="5012920" y="2768992"/>
                  <a:ext cx="785818" cy="785818"/>
                </a:xfrm>
                <a:prstGeom prst="ellipse">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sp>
              <p:nvSpPr>
                <p:cNvPr id="20" name="Rectangle à coins arrondis 19"/>
                <p:cNvSpPr/>
                <p:nvPr/>
              </p:nvSpPr>
              <p:spPr>
                <a:xfrm>
                  <a:off x="5262953" y="3072604"/>
                  <a:ext cx="285752" cy="2214578"/>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849"/>
                  <a:endParaRPr lang="fr-FR" sz="1900">
                    <a:solidFill>
                      <a:prstClr val="white"/>
                    </a:solidFill>
                  </a:endParaRPr>
                </a:p>
              </p:txBody>
            </p:sp>
          </p:grpSp>
          <p:sp>
            <p:nvSpPr>
              <p:cNvPr id="31" name="ZoneTexte 30"/>
              <p:cNvSpPr txBox="1"/>
              <p:nvPr/>
            </p:nvSpPr>
            <p:spPr>
              <a:xfrm>
                <a:off x="3116055" y="2713484"/>
                <a:ext cx="904906" cy="369332"/>
              </a:xfrm>
              <a:prstGeom prst="rect">
                <a:avLst/>
              </a:prstGeom>
              <a:noFill/>
            </p:spPr>
            <p:txBody>
              <a:bodyPr wrap="square" rtlCol="0">
                <a:spAutoFit/>
              </a:bodyPr>
              <a:lstStyle/>
              <a:p>
                <a:r>
                  <a:rPr lang="fr-FR" b="1" dirty="0" smtClean="0">
                    <a:solidFill>
                      <a:schemeClr val="bg2"/>
                    </a:solidFill>
                  </a:rPr>
                  <a:t>3G</a:t>
                </a:r>
                <a:endParaRPr lang="fr-FR" b="1" dirty="0">
                  <a:solidFill>
                    <a:schemeClr val="bg2"/>
                  </a:solidFill>
                </a:endParaRPr>
              </a:p>
            </p:txBody>
          </p:sp>
        </p:grpSp>
        <p:pic>
          <p:nvPicPr>
            <p:cNvPr id="68" name="Picture 2" descr="D:\°°Ressources Graphiques°°\musique-clip-art-note_414440.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rot="1280016">
              <a:off x="3019384" y="1265533"/>
              <a:ext cx="112645" cy="234773"/>
            </a:xfrm>
            <a:prstGeom prst="rect">
              <a:avLst/>
            </a:prstGeom>
            <a:solidFill>
              <a:schemeClr val="bg1"/>
            </a:solidFill>
          </p:spPr>
        </p:pic>
        <p:sp>
          <p:nvSpPr>
            <p:cNvPr id="69" name="Rectangle 68"/>
            <p:cNvSpPr/>
            <p:nvPr/>
          </p:nvSpPr>
          <p:spPr>
            <a:xfrm>
              <a:off x="2528049" y="1167591"/>
              <a:ext cx="391454" cy="369332"/>
            </a:xfrm>
            <a:prstGeom prst="rect">
              <a:avLst/>
            </a:prstGeom>
          </p:spPr>
          <p:txBody>
            <a:bodyPr wrap="none">
              <a:spAutoFit/>
            </a:bodyPr>
            <a:lstStyle/>
            <a:p>
              <a:r>
                <a:rPr lang="fr-FR" b="1" dirty="0"/>
                <a:t>@</a:t>
              </a:r>
              <a:endParaRPr lang="fr-FR" dirty="0"/>
            </a:p>
          </p:txBody>
        </p:sp>
        <p:pic>
          <p:nvPicPr>
            <p:cNvPr id="71" name="Picture 2" descr="D:\°°Ressources Graphiques°°\musique-clip-art-note_414440.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rot="19928805">
              <a:off x="2237037" y="1242705"/>
              <a:ext cx="167814" cy="280430"/>
            </a:xfrm>
            <a:prstGeom prst="rect">
              <a:avLst/>
            </a:prstGeom>
            <a:solidFill>
              <a:schemeClr val="bg1"/>
            </a:solidFill>
          </p:spPr>
        </p:pic>
      </p:grpSp>
      <p:grpSp>
        <p:nvGrpSpPr>
          <p:cNvPr id="73" name="Groupe 167"/>
          <p:cNvGrpSpPr/>
          <p:nvPr/>
        </p:nvGrpSpPr>
        <p:grpSpPr>
          <a:xfrm rot="16200000">
            <a:off x="4423066" y="2165099"/>
            <a:ext cx="903788" cy="545316"/>
            <a:chOff x="5102218" y="357960"/>
            <a:chExt cx="3929090" cy="2286016"/>
          </a:xfrm>
          <a:effectLst/>
        </p:grpSpPr>
        <p:sp>
          <p:nvSpPr>
            <p:cNvPr id="74" name="Rectangle à coins arrondis 73"/>
            <p:cNvSpPr/>
            <p:nvPr/>
          </p:nvSpPr>
          <p:spPr>
            <a:xfrm>
              <a:off x="5102218" y="357960"/>
              <a:ext cx="3918884" cy="2286016"/>
            </a:xfrm>
            <a:prstGeom prst="roundRect">
              <a:avLst/>
            </a:prstGeom>
            <a:solidFill>
              <a:schemeClr val="bg1"/>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ectangle à coins arrondis 74"/>
            <p:cNvSpPr/>
            <p:nvPr/>
          </p:nvSpPr>
          <p:spPr>
            <a:xfrm>
              <a:off x="8316928" y="1929596"/>
              <a:ext cx="704174" cy="714380"/>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Rectangle à coins arrondis 75"/>
            <p:cNvSpPr/>
            <p:nvPr/>
          </p:nvSpPr>
          <p:spPr>
            <a:xfrm>
              <a:off x="5316532" y="572274"/>
              <a:ext cx="2530946" cy="1850585"/>
            </a:xfrm>
            <a:prstGeom prst="roundRect">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7" name="Connecteur droit 76"/>
            <p:cNvCxnSpPr/>
            <p:nvPr/>
          </p:nvCxnSpPr>
          <p:spPr>
            <a:xfrm rot="5400000">
              <a:off x="8388366" y="2001034"/>
              <a:ext cx="642942" cy="64294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Rectangle à coins arrondis 77"/>
            <p:cNvSpPr/>
            <p:nvPr/>
          </p:nvSpPr>
          <p:spPr>
            <a:xfrm>
              <a:off x="7316796" y="1858158"/>
              <a:ext cx="530682" cy="564701"/>
            </a:xfrm>
            <a:prstGeom prst="round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ctangle à coins arrondis 78"/>
            <p:cNvSpPr/>
            <p:nvPr/>
          </p:nvSpPr>
          <p:spPr>
            <a:xfrm>
              <a:off x="5459408" y="715150"/>
              <a:ext cx="2000264" cy="1214446"/>
            </a:xfrm>
            <a:prstGeom prst="roundRect">
              <a:avLst/>
            </a:prstGeom>
            <a:solidFill>
              <a:schemeClr val="bg1">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Connecteur droit 79"/>
            <p:cNvCxnSpPr/>
            <p:nvPr/>
          </p:nvCxnSpPr>
          <p:spPr>
            <a:xfrm rot="5400000">
              <a:off x="7316796" y="1858158"/>
              <a:ext cx="571504" cy="571504"/>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a:off x="5459408" y="1143778"/>
              <a:ext cx="200026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Connecteur droit 81"/>
            <p:cNvCxnSpPr/>
            <p:nvPr/>
          </p:nvCxnSpPr>
          <p:spPr>
            <a:xfrm>
              <a:off x="5459408" y="1500968"/>
              <a:ext cx="200026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Connecteur droit 82"/>
            <p:cNvCxnSpPr/>
            <p:nvPr/>
          </p:nvCxnSpPr>
          <p:spPr>
            <a:xfrm rot="5400000">
              <a:off x="6138069" y="1322373"/>
              <a:ext cx="1214446"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rot="5400000">
              <a:off x="5567359" y="1321579"/>
              <a:ext cx="1214446"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a:off x="5738948" y="572198"/>
              <a:ext cx="1434972" cy="16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a:off x="5673722" y="2419200"/>
              <a:ext cx="1434972" cy="166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rot="5400000">
              <a:off x="4813200" y="1500968"/>
              <a:ext cx="1000132" cy="158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9" name="ZoneTexte 88"/>
          <p:cNvSpPr txBox="1"/>
          <p:nvPr/>
        </p:nvSpPr>
        <p:spPr>
          <a:xfrm>
            <a:off x="5331651" y="1936667"/>
            <a:ext cx="504056" cy="1015663"/>
          </a:xfrm>
          <a:prstGeom prst="rect">
            <a:avLst/>
          </a:prstGeom>
          <a:noFill/>
        </p:spPr>
        <p:txBody>
          <a:bodyPr wrap="square" rtlCol="0">
            <a:spAutoFit/>
          </a:bodyPr>
          <a:lstStyle/>
          <a:p>
            <a:r>
              <a:rPr lang="fr-FR" sz="6000" dirty="0" smtClean="0"/>
              <a:t>+</a:t>
            </a:r>
            <a:endParaRPr lang="fr-FR" sz="6000" dirty="0"/>
          </a:p>
        </p:txBody>
      </p:sp>
      <p:pic>
        <p:nvPicPr>
          <p:cNvPr id="92" name="Image 91"/>
          <p:cNvPicPr>
            <a:picLocks noChangeAspect="1"/>
          </p:cNvPicPr>
          <p:nvPr/>
        </p:nvPicPr>
        <p:blipFill rotWithShape="1">
          <a:blip r:embed="rId9" cstate="print">
            <a:extLst>
              <a:ext uri="{28A0092B-C50C-407E-A947-70E740481C1C}">
                <a14:useLocalDpi xmlns:a14="http://schemas.microsoft.com/office/drawing/2010/main" val="0"/>
              </a:ext>
            </a:extLst>
          </a:blip>
          <a:srcRect r="7618" b="6991"/>
          <a:stretch/>
        </p:blipFill>
        <p:spPr>
          <a:xfrm>
            <a:off x="7579425" y="1929926"/>
            <a:ext cx="1457071" cy="1215606"/>
          </a:xfrm>
          <a:prstGeom prst="rect">
            <a:avLst/>
          </a:prstGeom>
        </p:spPr>
      </p:pic>
      <p:sp>
        <p:nvSpPr>
          <p:cNvPr id="4" name="Titre 3"/>
          <p:cNvSpPr>
            <a:spLocks noGrp="1"/>
          </p:cNvSpPr>
          <p:nvPr>
            <p:ph type="title"/>
          </p:nvPr>
        </p:nvSpPr>
        <p:spPr/>
        <p:txBody>
          <a:bodyPr/>
          <a:lstStyle/>
          <a:p>
            <a:r>
              <a:rPr lang="fr-FR" i="1" dirty="0" smtClean="0"/>
              <a:t>So </a:t>
            </a:r>
            <a:r>
              <a:rPr lang="fr-FR" i="1" dirty="0" err="1" smtClean="0"/>
              <a:t>why</a:t>
            </a:r>
            <a:r>
              <a:rPr lang="fr-FR" i="1" dirty="0" smtClean="0"/>
              <a:t> </a:t>
            </a:r>
            <a:r>
              <a:rPr lang="fr-FR" i="1" dirty="0" err="1" smtClean="0"/>
              <a:t>does</a:t>
            </a:r>
            <a:r>
              <a:rPr lang="fr-FR" i="1" dirty="0" smtClean="0"/>
              <a:t> </a:t>
            </a:r>
            <a:r>
              <a:rPr lang="fr-FR" i="1" dirty="0" err="1" smtClean="0"/>
              <a:t>my</a:t>
            </a:r>
            <a:r>
              <a:rPr lang="fr-FR" i="1" dirty="0" smtClean="0"/>
              <a:t> </a:t>
            </a:r>
            <a:r>
              <a:rPr lang="fr-FR" i="1" dirty="0" err="1" smtClean="0"/>
              <a:t>battery</a:t>
            </a:r>
            <a:r>
              <a:rPr lang="fr-FR" i="1" dirty="0" smtClean="0"/>
              <a:t> die in a </a:t>
            </a:r>
            <a:r>
              <a:rPr lang="fr-FR" i="1" dirty="0" err="1" smtClean="0"/>
              <a:t>day</a:t>
            </a:r>
            <a:r>
              <a:rPr lang="fr-FR" i="1" dirty="0" smtClean="0"/>
              <a:t> ?</a:t>
            </a:r>
            <a:endParaRPr lang="fr-FR" i="1" dirty="0"/>
          </a:p>
        </p:txBody>
      </p:sp>
    </p:spTree>
    <p:extLst>
      <p:ext uri="{BB962C8B-B14F-4D97-AF65-F5344CB8AC3E}">
        <p14:creationId xmlns:p14="http://schemas.microsoft.com/office/powerpoint/2010/main" val="249940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49" grpId="0"/>
      <p:bldP spid="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425452"/>
            <a:ext cx="9144000" cy="324644"/>
          </a:xfrm>
        </p:spPr>
        <p:txBody>
          <a:bodyPr/>
          <a:lstStyle/>
          <a:p>
            <a:pPr algn="ctr"/>
            <a:r>
              <a:rPr lang="fr-FR" sz="2400" dirty="0" smtClean="0"/>
              <a:t>The end</a:t>
            </a:r>
            <a:endParaRPr lang="fr-FR" sz="2400" dirty="0"/>
          </a:p>
        </p:txBody>
      </p:sp>
      <p:sp>
        <p:nvSpPr>
          <p:cNvPr id="3" name="Espace réservé de la date 2"/>
          <p:cNvSpPr>
            <a:spLocks noGrp="1"/>
          </p:cNvSpPr>
          <p:nvPr>
            <p:ph type="dt" sz="half" idx="2"/>
          </p:nvPr>
        </p:nvSpPr>
        <p:spPr/>
        <p:txBody>
          <a:bodyPr/>
          <a:lstStyle/>
          <a:p>
            <a:fld id="{8F15B650-C903-4180-BC96-74E087FDF670}" type="datetime1">
              <a:rPr lang="fr-FR" smtClean="0"/>
              <a:t>29/01/2015</a:t>
            </a:fld>
            <a:endParaRPr lang="fr-FR" dirty="0"/>
          </a:p>
        </p:txBody>
      </p:sp>
      <p:sp>
        <p:nvSpPr>
          <p:cNvPr id="4" name="Titre 1"/>
          <p:cNvSpPr txBox="1">
            <a:spLocks/>
          </p:cNvSpPr>
          <p:nvPr/>
        </p:nvSpPr>
        <p:spPr>
          <a:xfrm>
            <a:off x="107504" y="0"/>
            <a:ext cx="8136904" cy="252636"/>
          </a:xfrm>
          <a:prstGeom prst="rect">
            <a:avLst/>
          </a:prstGeom>
        </p:spPr>
        <p:txBody>
          <a:bodyPr/>
          <a:lstStyle>
            <a:lvl1pPr marL="0" algn="l" defTabSz="914400" rtl="0" eaLnBrk="1" latinLnBrk="0" hangingPunct="1">
              <a:spcBef>
                <a:spcPct val="0"/>
              </a:spcBef>
              <a:buNone/>
              <a:defRPr lang="fr-FR" sz="1400" kern="1200" dirty="0" smtClean="0">
                <a:solidFill>
                  <a:schemeClr val="bg1">
                    <a:lumMod val="50000"/>
                  </a:schemeClr>
                </a:solidFill>
                <a:latin typeface="Arial" pitchFamily="34" charset="0"/>
                <a:ea typeface="+mn-ea"/>
                <a:cs typeface="Arial" pitchFamily="34" charset="0"/>
              </a:defRPr>
            </a:lvl1pPr>
          </a:lstStyle>
          <a:p>
            <a:endParaRPr lang="en-US" i="1" dirty="0"/>
          </a:p>
        </p:txBody>
      </p:sp>
    </p:spTree>
    <p:extLst>
      <p:ext uri="{BB962C8B-B14F-4D97-AF65-F5344CB8AC3E}">
        <p14:creationId xmlns:p14="http://schemas.microsoft.com/office/powerpoint/2010/main" val="3395863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Free Formation">
      <a:dk1>
        <a:sysClr val="windowText" lastClr="000000"/>
      </a:dk1>
      <a:lt1>
        <a:sysClr val="window" lastClr="FFFFFF"/>
      </a:lt1>
      <a:dk2>
        <a:srgbClr val="CB1C15"/>
      </a:dk2>
      <a:lt2>
        <a:srgbClr val="31859C"/>
      </a:lt2>
      <a:accent1>
        <a:srgbClr val="FFC000"/>
      </a:accent1>
      <a:accent2>
        <a:srgbClr val="FFCC99"/>
      </a:accent2>
      <a:accent3>
        <a:srgbClr val="660066"/>
      </a:accent3>
      <a:accent4>
        <a:srgbClr val="003300"/>
      </a:accent4>
      <a:accent5>
        <a:srgbClr val="FF0000"/>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6401</TotalTime>
  <Words>1095</Words>
  <Application>Microsoft Office PowerPoint</Application>
  <PresentationFormat>Affichage à l'écran (16:10)</PresentationFormat>
  <Paragraphs>146</Paragraphs>
  <Slides>10</Slides>
  <Notes>10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Wingdings</vt:lpstr>
      <vt:lpstr>Thème Office</vt:lpstr>
      <vt:lpstr>Réseau Mobile – Niveau 1  « Why does the battery of my phone only lasts 8 hours ? » </vt:lpstr>
      <vt:lpstr>Couverture d’une antenne / Antenna coverage </vt:lpstr>
      <vt:lpstr>Normes de téléphonie / Wireless telephony standards </vt:lpstr>
      <vt:lpstr>Le rôle de la carte SIM / Sim card : the real hero </vt:lpstr>
      <vt:lpstr>L’appel à un ami : comment ça marche ? / Phone-a-friend : How does it work ? </vt:lpstr>
      <vt:lpstr>3G &amp; Fair Use </vt:lpstr>
      <vt:lpstr>4G &amp; Fair Use </vt:lpstr>
      <vt:lpstr>So why does my battery die in a day ?</vt:lpstr>
      <vt:lpstr>The end</vt:lpstr>
      <vt:lpstr>Bonus !</vt:lpstr>
    </vt:vector>
  </TitlesOfParts>
  <Company>MCRA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Elise Rémazeilles</dc:creator>
  <cp:lastModifiedBy>Elise</cp:lastModifiedBy>
  <cp:revision>129</cp:revision>
  <cp:lastPrinted>2013-10-11T08:05:59Z</cp:lastPrinted>
  <dcterms:created xsi:type="dcterms:W3CDTF">2012-10-11T10:17:13Z</dcterms:created>
  <dcterms:modified xsi:type="dcterms:W3CDTF">2015-01-29T08:04:22Z</dcterms:modified>
</cp:coreProperties>
</file>