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Montserrat"/>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regular.fntdata"/><Relationship Id="rId20" Type="http://schemas.openxmlformats.org/officeDocument/2006/relationships/slide" Target="slides/slide15.xml"/><Relationship Id="rId42" Type="http://schemas.openxmlformats.org/officeDocument/2006/relationships/font" Target="fonts/Montserrat-italic.fntdata"/><Relationship Id="rId41" Type="http://schemas.openxmlformats.org/officeDocument/2006/relationships/font" Target="fonts/Montserrat-bold.fntdata"/><Relationship Id="rId22" Type="http://schemas.openxmlformats.org/officeDocument/2006/relationships/slide" Target="slides/slide17.xml"/><Relationship Id="rId44" Type="http://schemas.openxmlformats.org/officeDocument/2006/relationships/font" Target="fonts/Lato-regular.fntdata"/><Relationship Id="rId21" Type="http://schemas.openxmlformats.org/officeDocument/2006/relationships/slide" Target="slides/slide16.xml"/><Relationship Id="rId43" Type="http://schemas.openxmlformats.org/officeDocument/2006/relationships/font" Target="fonts/Montserrat-boldItalic.fntdata"/><Relationship Id="rId24" Type="http://schemas.openxmlformats.org/officeDocument/2006/relationships/slide" Target="slides/slide19.xml"/><Relationship Id="rId46" Type="http://schemas.openxmlformats.org/officeDocument/2006/relationships/font" Target="fonts/Lato-italic.fntdata"/><Relationship Id="rId23" Type="http://schemas.openxmlformats.org/officeDocument/2006/relationships/slide" Target="slides/slide18.xml"/><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iscord.gg/BauTwGdc"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bdcfd2500_1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8bdcfd2500_1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8bdcfd2500_1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8bdcfd2500_1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8bdcfd2500_1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8bdcfd2500_1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8bdcfd2500_1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8bdcfd2500_1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8bdfda3220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8bdfda3220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8bdfda322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8bdfda322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8bdcfd2500_1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8bdcfd2500_1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8c05cbbea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8c05cbbea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8c05cbbea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8c05cbbea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8bdfda3220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8bdfda3220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8bdfda322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8bdfda322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bdfda32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8bdfda32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8bdcfd2500_1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8bdcfd2500_1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8bdfda3220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8bdfda3220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8bdfda322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8bdfda322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C’est top d’avoir mis une vidéo. On voit clairement l’exécution et on comprends ce qui se passe.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8bdcfd2500_1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8bdcfd2500_1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En affichant ces bout de script, vous êtes censé bien </a:t>
            </a:r>
            <a:r>
              <a:rPr lang="fr"/>
              <a:t>maîtrisé</a:t>
            </a:r>
            <a:r>
              <a:rPr lang="fr"/>
              <a:t> chaque ligne.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SeleniumLibrary ⇒ bibliothèque externe installé via pip install et qui contient des mots clés </a:t>
            </a:r>
            <a:r>
              <a:rPr lang="fr"/>
              <a:t>implémentés</a:t>
            </a:r>
            <a:r>
              <a:rPr lang="fr"/>
              <a:t> avec l’outil le plus connus et ancien dans le marché qui est Selenium</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8bdcfd2500_1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8bdcfd2500_1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Il s’agit ici d’un seul cas de test ayant comme titre “creation……”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Son écriture consiste à </a:t>
            </a:r>
            <a:r>
              <a:rPr lang="fr"/>
              <a:t>appeler</a:t>
            </a:r>
            <a:r>
              <a:rPr lang="fr"/>
              <a:t> les mot clés (qui représentent des actions) de la librairie seleniumLibrary et saisir les bons paramètres pour localiser les </a:t>
            </a:r>
            <a:r>
              <a:rPr lang="fr"/>
              <a:t>éléments</a:t>
            </a:r>
            <a:r>
              <a:rPr lang="fr"/>
              <a:t> concernés par ces mots clés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Vous pouvez, sans gène, dire que nous avons fait appel à ChatGPT pour nous aider à trouver les Xpath. Sachant que vous n’avez eu aucune information sur l’outil.</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Un bon ingénieur c’est aussi celui qui sait comment se débrouiller et trouver l’information. Le fait d’évoquer ChatGPT montre que vous êtes autonomes, vous savez vous débrouiller dans n’importe quelle situation, et vous savez aussi poser les bonnes questions à une IA pour avoir les bonnes réponses. Vous dites que le formateur ne nous a pas aidé sur la partie Xpath et que vous vous êtes </a:t>
            </a:r>
            <a:r>
              <a:rPr lang="fr"/>
              <a:t>débrouiller</a:t>
            </a:r>
            <a:r>
              <a:rPr lang="fr"/>
              <a:t> seuls.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J’interviendrai pour confirmer tout ça.</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(ça reste une proposition, à vous de voir s’il elle vous convient)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8bdfda3220_0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8bdfda3220_0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8bdfda322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8bdfda322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pareil vous dites que nous n’avons pas eu de présentation Jmeter. et qu’on a pu résoudre l’exercice en totale autonomie.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8bdcfd2500_1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8bdcfd2500_1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8bdcfd2500_1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8bdcfd2500_1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8bdfda3220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8bdfda3220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bdcfd2500_1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bdcfd2500_1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Salut Yassine, si tu souhaites nous rejoindre pour échanger : </a:t>
            </a:r>
            <a:r>
              <a:rPr lang="fr" u="sng">
                <a:solidFill>
                  <a:schemeClr val="hlink"/>
                </a:solidFill>
                <a:hlinkClick r:id="rId2"/>
              </a:rPr>
              <a:t>https://discord.gg/BauTwGdc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8c05cbbea7_2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8c05cbbea7_2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8bdfda322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8bdfda322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8bdcfd2500_1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8bdcfd2500_1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8bdcfd2500_1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8bdcfd2500_1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parfait. Vous expliquer que le script représente le petit bonhomme sur le schéma qui pousse sur Github.</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8bdfda32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28bdfda32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Top. Elle est bien faite votre présentation. J’aime bien </a:t>
            </a:r>
            <a:r>
              <a:rPr lang="fr"/>
              <a:t>l'enchaînement</a:t>
            </a:r>
            <a:r>
              <a:rPr lang="fr"/>
              <a:t>. C’est clair. Bravo !</a:t>
            </a:r>
            <a:br>
              <a:rPr lang="fr"/>
            </a:br>
            <a:r>
              <a:rPr lang="fr"/>
              <a:t>Merci beaucoup ;)</a:t>
            </a:r>
            <a:br>
              <a:rPr lang="fr"/>
            </a:br>
            <a:br>
              <a:rPr lang="fr"/>
            </a:br>
            <a:r>
              <a:rPr lang="fr"/>
              <a:t>A demain et bon courage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bdcfd2500_1_1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8bdcfd2500_1_1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Vous pouvez ajouter sur les avantages : </a:t>
            </a:r>
            <a:br>
              <a:rPr lang="fr"/>
            </a:br>
            <a:r>
              <a:rPr lang="fr"/>
              <a:t>- Exécuter des tests difficilement exécutable par l’humain : en faisant référence aux tests de performance (20 connexion simultanées).</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La disponibilité des machines de tests est </a:t>
            </a:r>
            <a:r>
              <a:rPr lang="fr"/>
              <a:t>plutôt</a:t>
            </a:r>
            <a:r>
              <a:rPr lang="fr"/>
              <a:t> un </a:t>
            </a:r>
            <a:r>
              <a:rPr lang="fr"/>
              <a:t>inconvénient</a:t>
            </a:r>
            <a:r>
              <a:rPr lang="fr"/>
              <a:t> pour l’automatisation. Après je ne sais pas à quoi vous faites référence en évoquant ce point (on en parlera demain) </a:t>
            </a:r>
            <a:endParaRPr/>
          </a:p>
          <a:p>
            <a:pPr indent="0" lvl="0" marL="0" rtl="0" algn="l">
              <a:spcBef>
                <a:spcPts val="0"/>
              </a:spcBef>
              <a:spcAft>
                <a:spcPts val="0"/>
              </a:spcAft>
              <a:buNone/>
            </a:pPr>
            <a:r>
              <a:rPr lang="fr"/>
              <a:t>dispo h24 pouvant tourner la nuit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bdcfd2500_1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bdcfd2500_1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bdcfd2500_1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8bdcfd2500_1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8bdcfd2500_1_1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8bdcfd2500_1_1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Présenter l’application PARABANK brièvement. Ne perdez pas beaucoup de temps là dessus (sauf si ça vous permet d’être dans le timing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8bdcfd2500_1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8bdcfd2500_1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8bdcfd2500_1_1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8bdcfd2500_1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ss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drive.google.com/file/d/1iYXmTC7fVsiXqI8DRN76ftexY0gk7Q51/view" TargetMode="External"/><Relationship Id="rId4"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drive.google.com/file/d/1hKlh38rNZ9NpIoN1Yv1Xqm0Hz2OuJbpC/view" TargetMode="External"/><Relationship Id="rId4" Type="http://schemas.openxmlformats.org/officeDocument/2006/relationships/image" Target="../media/image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drive.google.com/file/d/10sPgY4gQ75MjedO9QVlI1f_MXbY1KGzY/view" TargetMode="Externa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735600" y="1888650"/>
            <a:ext cx="4295700" cy="1066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5300">
                <a:solidFill>
                  <a:schemeClr val="dk1"/>
                </a:solidFill>
                <a:latin typeface="Arial"/>
                <a:ea typeface="Arial"/>
                <a:cs typeface="Arial"/>
                <a:sym typeface="Arial"/>
              </a:rPr>
              <a:t>Projet IVVQ</a:t>
            </a:r>
            <a:endParaRPr sz="5300">
              <a:solidFill>
                <a:schemeClr val="dk1"/>
              </a:solidFill>
              <a:latin typeface="Arial"/>
              <a:ea typeface="Arial"/>
              <a:cs typeface="Arial"/>
              <a:sym typeface="Arial"/>
            </a:endParaRPr>
          </a:p>
        </p:txBody>
      </p:sp>
      <p:sp>
        <p:nvSpPr>
          <p:cNvPr id="135" name="Google Shape;135;p13"/>
          <p:cNvSpPr txBox="1"/>
          <p:nvPr>
            <p:ph idx="1" type="subTitle"/>
          </p:nvPr>
        </p:nvSpPr>
        <p:spPr>
          <a:xfrm>
            <a:off x="3735600" y="3051700"/>
            <a:ext cx="4295700" cy="50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sz="1400">
                <a:solidFill>
                  <a:schemeClr val="accent1"/>
                </a:solidFill>
              </a:rPr>
              <a:t>Mise en place d’une automatisation de tests</a:t>
            </a:r>
            <a:endParaRPr sz="1400">
              <a:solidFill>
                <a:schemeClr val="accent1"/>
              </a:solidFill>
            </a:endParaRPr>
          </a:p>
        </p:txBody>
      </p:sp>
      <p:sp>
        <p:nvSpPr>
          <p:cNvPr id="136" name="Google Shape;136;p13"/>
          <p:cNvSpPr txBox="1"/>
          <p:nvPr/>
        </p:nvSpPr>
        <p:spPr>
          <a:xfrm>
            <a:off x="3735700" y="3877125"/>
            <a:ext cx="42957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t>Debieu Sylvain</a:t>
            </a:r>
            <a:endParaRPr/>
          </a:p>
          <a:p>
            <a:pPr indent="0" lvl="0" marL="0" rtl="0" algn="ctr">
              <a:spcBef>
                <a:spcPts val="0"/>
              </a:spcBef>
              <a:spcAft>
                <a:spcPts val="0"/>
              </a:spcAft>
              <a:buNone/>
            </a:pPr>
            <a:r>
              <a:rPr lang="fr"/>
              <a:t>Foulon Edouard</a:t>
            </a:r>
            <a:endParaRPr/>
          </a:p>
          <a:p>
            <a:pPr indent="0" lvl="0" marL="0" rtl="0" algn="ctr">
              <a:spcBef>
                <a:spcPts val="0"/>
              </a:spcBef>
              <a:spcAft>
                <a:spcPts val="0"/>
              </a:spcAft>
              <a:buNone/>
            </a:pPr>
            <a:r>
              <a:rPr lang="fr"/>
              <a:t>Nadaud Sylvain</a:t>
            </a:r>
            <a:endParaRPr/>
          </a:p>
        </p:txBody>
      </p:sp>
      <p:pic>
        <p:nvPicPr>
          <p:cNvPr id="137" name="Google Shape;137;p13"/>
          <p:cNvPicPr preferRelativeResize="0"/>
          <p:nvPr/>
        </p:nvPicPr>
        <p:blipFill>
          <a:blip r:embed="rId3">
            <a:alphaModFix/>
          </a:blip>
          <a:stretch>
            <a:fillRect/>
          </a:stretch>
        </p:blipFill>
        <p:spPr>
          <a:xfrm>
            <a:off x="4428225" y="269600"/>
            <a:ext cx="4295775" cy="1066800"/>
          </a:xfrm>
          <a:prstGeom prst="rect">
            <a:avLst/>
          </a:prstGeom>
          <a:noFill/>
          <a:ln>
            <a:noFill/>
          </a:ln>
        </p:spPr>
      </p:pic>
      <p:pic>
        <p:nvPicPr>
          <p:cNvPr id="138" name="Google Shape;138;p13"/>
          <p:cNvPicPr preferRelativeResize="0"/>
          <p:nvPr/>
        </p:nvPicPr>
        <p:blipFill>
          <a:blip r:embed="rId4">
            <a:alphaModFix/>
          </a:blip>
          <a:stretch>
            <a:fillRect/>
          </a:stretch>
        </p:blipFill>
        <p:spPr>
          <a:xfrm>
            <a:off x="412825" y="3157300"/>
            <a:ext cx="2250425" cy="1651125"/>
          </a:xfrm>
          <a:prstGeom prst="rect">
            <a:avLst/>
          </a:prstGeom>
          <a:noFill/>
          <a:ln>
            <a:noFill/>
          </a:ln>
        </p:spPr>
      </p:pic>
      <p:sp>
        <p:nvSpPr>
          <p:cNvPr id="139" name="Google Shape;139;p13"/>
          <p:cNvSpPr txBox="1"/>
          <p:nvPr>
            <p:ph idx="1" type="subTitle"/>
          </p:nvPr>
        </p:nvSpPr>
        <p:spPr>
          <a:xfrm>
            <a:off x="3735525" y="3461550"/>
            <a:ext cx="4295700" cy="50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solidFill>
                  <a:schemeClr val="accent1"/>
                </a:solidFill>
              </a:rPr>
              <a:t>13 Octobre 2023</a:t>
            </a: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457200" lvl="0" marL="914400" rtl="0" algn="l">
              <a:spcBef>
                <a:spcPts val="0"/>
              </a:spcBef>
              <a:spcAft>
                <a:spcPts val="0"/>
              </a:spcAft>
              <a:buNone/>
            </a:pPr>
            <a:r>
              <a:rPr b="1" lang="fr"/>
              <a:t>   Application Parabank</a:t>
            </a:r>
            <a:endParaRPr b="1"/>
          </a:p>
        </p:txBody>
      </p:sp>
      <p:pic>
        <p:nvPicPr>
          <p:cNvPr id="225" name="Google Shape;225;p22"/>
          <p:cNvPicPr preferRelativeResize="0"/>
          <p:nvPr/>
        </p:nvPicPr>
        <p:blipFill>
          <a:blip r:embed="rId3">
            <a:alphaModFix/>
          </a:blip>
          <a:stretch>
            <a:fillRect/>
          </a:stretch>
        </p:blipFill>
        <p:spPr>
          <a:xfrm>
            <a:off x="4052775" y="1188338"/>
            <a:ext cx="4556349" cy="3455774"/>
          </a:xfrm>
          <a:prstGeom prst="rect">
            <a:avLst/>
          </a:prstGeom>
          <a:noFill/>
          <a:ln>
            <a:noFill/>
          </a:ln>
        </p:spPr>
      </p:pic>
      <p:sp>
        <p:nvSpPr>
          <p:cNvPr id="226" name="Google Shape;226;p22"/>
          <p:cNvSpPr txBox="1"/>
          <p:nvPr/>
        </p:nvSpPr>
        <p:spPr>
          <a:xfrm>
            <a:off x="836250" y="1986913"/>
            <a:ext cx="2769600" cy="41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Quelques boutons et fonctions utilisés dans les tests:</a:t>
            </a:r>
            <a:endParaRPr>
              <a:solidFill>
                <a:schemeClr val="lt1"/>
              </a:solidFill>
              <a:latin typeface="Lato"/>
              <a:ea typeface="Lato"/>
              <a:cs typeface="Lato"/>
              <a:sym typeface="Lato"/>
            </a:endParaRPr>
          </a:p>
        </p:txBody>
      </p:sp>
      <p:sp>
        <p:nvSpPr>
          <p:cNvPr id="227" name="Google Shape;227;p22"/>
          <p:cNvSpPr txBox="1"/>
          <p:nvPr/>
        </p:nvSpPr>
        <p:spPr>
          <a:xfrm>
            <a:off x="1894875" y="2848675"/>
            <a:ext cx="9624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accent2"/>
                </a:solidFill>
                <a:latin typeface="Lato"/>
                <a:ea typeface="Lato"/>
                <a:cs typeface="Lato"/>
                <a:sym typeface="Lato"/>
              </a:rPr>
              <a:t>Register</a:t>
            </a:r>
            <a:endParaRPr>
              <a:solidFill>
                <a:schemeClr val="accent2"/>
              </a:solidFill>
              <a:latin typeface="Lato"/>
              <a:ea typeface="Lato"/>
              <a:cs typeface="Lato"/>
              <a:sym typeface="Lato"/>
            </a:endParaRPr>
          </a:p>
        </p:txBody>
      </p:sp>
      <p:cxnSp>
        <p:nvCxnSpPr>
          <p:cNvPr id="228" name="Google Shape;228;p22"/>
          <p:cNvCxnSpPr>
            <a:stCxn id="227" idx="3"/>
          </p:cNvCxnSpPr>
          <p:nvPr/>
        </p:nvCxnSpPr>
        <p:spPr>
          <a:xfrm>
            <a:off x="2857275" y="3083875"/>
            <a:ext cx="3347100" cy="1358100"/>
          </a:xfrm>
          <a:prstGeom prst="straightConnector1">
            <a:avLst/>
          </a:prstGeom>
          <a:noFill/>
          <a:ln cap="flat" cmpd="sng" w="38100">
            <a:solidFill>
              <a:schemeClr val="accent2"/>
            </a:solidFill>
            <a:prstDash val="solid"/>
            <a:round/>
            <a:headEnd len="med" w="med" type="none"/>
            <a:tailEnd len="med" w="med" type="triangle"/>
          </a:ln>
        </p:spPr>
      </p:cxnSp>
      <p:sp>
        <p:nvSpPr>
          <p:cNvPr id="229" name="Google Shape;22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30" name="Google Shape;230;p22"/>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457200" lvl="0" marL="914400" rtl="0" algn="l">
              <a:spcBef>
                <a:spcPts val="0"/>
              </a:spcBef>
              <a:spcAft>
                <a:spcPts val="0"/>
              </a:spcAft>
              <a:buNone/>
            </a:pPr>
            <a:r>
              <a:rPr b="1" lang="fr"/>
              <a:t>   Application Parabank</a:t>
            </a:r>
            <a:endParaRPr b="1"/>
          </a:p>
        </p:txBody>
      </p:sp>
      <p:sp>
        <p:nvSpPr>
          <p:cNvPr id="236" name="Google Shape;236;p23"/>
          <p:cNvSpPr txBox="1"/>
          <p:nvPr/>
        </p:nvSpPr>
        <p:spPr>
          <a:xfrm>
            <a:off x="1708500" y="2805900"/>
            <a:ext cx="10251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accent2"/>
                </a:solidFill>
                <a:latin typeface="Lato"/>
                <a:ea typeface="Lato"/>
                <a:cs typeface="Lato"/>
                <a:sym typeface="Lato"/>
              </a:rPr>
              <a:t>Amount</a:t>
            </a:r>
            <a:endParaRPr>
              <a:solidFill>
                <a:schemeClr val="accent2"/>
              </a:solidFill>
              <a:latin typeface="Lato"/>
              <a:ea typeface="Lato"/>
              <a:cs typeface="Lato"/>
              <a:sym typeface="Lato"/>
            </a:endParaRPr>
          </a:p>
        </p:txBody>
      </p:sp>
      <p:pic>
        <p:nvPicPr>
          <p:cNvPr id="237" name="Google Shape;237;p23"/>
          <p:cNvPicPr preferRelativeResize="0"/>
          <p:nvPr/>
        </p:nvPicPr>
        <p:blipFill>
          <a:blip r:embed="rId3">
            <a:alphaModFix/>
          </a:blip>
          <a:stretch>
            <a:fillRect/>
          </a:stretch>
        </p:blipFill>
        <p:spPr>
          <a:xfrm>
            <a:off x="3805525" y="2349800"/>
            <a:ext cx="5071149" cy="2258100"/>
          </a:xfrm>
          <a:prstGeom prst="rect">
            <a:avLst/>
          </a:prstGeom>
          <a:noFill/>
          <a:ln>
            <a:noFill/>
          </a:ln>
        </p:spPr>
      </p:pic>
      <p:cxnSp>
        <p:nvCxnSpPr>
          <p:cNvPr id="238" name="Google Shape;238;p23"/>
          <p:cNvCxnSpPr>
            <a:stCxn id="236" idx="3"/>
          </p:cNvCxnSpPr>
          <p:nvPr/>
        </p:nvCxnSpPr>
        <p:spPr>
          <a:xfrm flipH="1" rot="10800000">
            <a:off x="2733600" y="2848800"/>
            <a:ext cx="2540400" cy="192300"/>
          </a:xfrm>
          <a:prstGeom prst="straightConnector1">
            <a:avLst/>
          </a:prstGeom>
          <a:noFill/>
          <a:ln cap="flat" cmpd="sng" w="38100">
            <a:solidFill>
              <a:schemeClr val="accent2"/>
            </a:solidFill>
            <a:prstDash val="solid"/>
            <a:round/>
            <a:headEnd len="med" w="med" type="none"/>
            <a:tailEnd len="med" w="med" type="triangle"/>
          </a:ln>
        </p:spPr>
      </p:cxnSp>
      <p:sp>
        <p:nvSpPr>
          <p:cNvPr id="239" name="Google Shape;239;p23"/>
          <p:cNvSpPr txBox="1"/>
          <p:nvPr/>
        </p:nvSpPr>
        <p:spPr>
          <a:xfrm>
            <a:off x="836250" y="1986913"/>
            <a:ext cx="2769600" cy="41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Quelques boutons et fonctions utilisés dans les tests:</a:t>
            </a:r>
            <a:endParaRPr>
              <a:solidFill>
                <a:schemeClr val="lt1"/>
              </a:solidFill>
              <a:latin typeface="Lato"/>
              <a:ea typeface="Lato"/>
              <a:cs typeface="Lato"/>
              <a:sym typeface="Lato"/>
            </a:endParaRPr>
          </a:p>
        </p:txBody>
      </p:sp>
      <p:sp>
        <p:nvSpPr>
          <p:cNvPr id="240" name="Google Shape;24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41" name="Google Shape;241;p23"/>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457200" lvl="0" marL="914400" rtl="0" algn="l">
              <a:spcBef>
                <a:spcPts val="0"/>
              </a:spcBef>
              <a:spcAft>
                <a:spcPts val="0"/>
              </a:spcAft>
              <a:buNone/>
            </a:pPr>
            <a:r>
              <a:rPr b="1" lang="fr"/>
              <a:t>   Application Parabank</a:t>
            </a:r>
            <a:endParaRPr b="1"/>
          </a:p>
        </p:txBody>
      </p:sp>
      <p:sp>
        <p:nvSpPr>
          <p:cNvPr id="247" name="Google Shape;247;p24"/>
          <p:cNvSpPr txBox="1"/>
          <p:nvPr/>
        </p:nvSpPr>
        <p:spPr>
          <a:xfrm>
            <a:off x="1708500" y="2892550"/>
            <a:ext cx="10251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accent2"/>
                </a:solidFill>
                <a:latin typeface="Lato"/>
                <a:ea typeface="Lato"/>
                <a:cs typeface="Lato"/>
                <a:sym typeface="Lato"/>
              </a:rPr>
              <a:t>Liste des comptes</a:t>
            </a:r>
            <a:endParaRPr>
              <a:solidFill>
                <a:schemeClr val="accent2"/>
              </a:solidFill>
              <a:latin typeface="Lato"/>
              <a:ea typeface="Lato"/>
              <a:cs typeface="Lato"/>
              <a:sym typeface="Lato"/>
            </a:endParaRPr>
          </a:p>
        </p:txBody>
      </p:sp>
      <p:pic>
        <p:nvPicPr>
          <p:cNvPr id="248" name="Google Shape;248;p24"/>
          <p:cNvPicPr preferRelativeResize="0"/>
          <p:nvPr/>
        </p:nvPicPr>
        <p:blipFill>
          <a:blip r:embed="rId3">
            <a:alphaModFix/>
          </a:blip>
          <a:stretch>
            <a:fillRect/>
          </a:stretch>
        </p:blipFill>
        <p:spPr>
          <a:xfrm>
            <a:off x="3805525" y="2349800"/>
            <a:ext cx="5071149" cy="2258100"/>
          </a:xfrm>
          <a:prstGeom prst="rect">
            <a:avLst/>
          </a:prstGeom>
          <a:noFill/>
          <a:ln>
            <a:noFill/>
          </a:ln>
        </p:spPr>
      </p:pic>
      <p:cxnSp>
        <p:nvCxnSpPr>
          <p:cNvPr id="249" name="Google Shape;249;p24"/>
          <p:cNvCxnSpPr>
            <a:stCxn id="247" idx="3"/>
          </p:cNvCxnSpPr>
          <p:nvPr/>
        </p:nvCxnSpPr>
        <p:spPr>
          <a:xfrm>
            <a:off x="2733600" y="3127750"/>
            <a:ext cx="3214200" cy="138000"/>
          </a:xfrm>
          <a:prstGeom prst="straightConnector1">
            <a:avLst/>
          </a:prstGeom>
          <a:noFill/>
          <a:ln cap="flat" cmpd="sng" w="38100">
            <a:solidFill>
              <a:schemeClr val="accent2"/>
            </a:solidFill>
            <a:prstDash val="solid"/>
            <a:round/>
            <a:headEnd len="med" w="med" type="none"/>
            <a:tailEnd len="med" w="med" type="triangle"/>
          </a:ln>
        </p:spPr>
      </p:cxnSp>
      <p:sp>
        <p:nvSpPr>
          <p:cNvPr id="250" name="Google Shape;250;p24"/>
          <p:cNvSpPr txBox="1"/>
          <p:nvPr/>
        </p:nvSpPr>
        <p:spPr>
          <a:xfrm>
            <a:off x="836250" y="1986913"/>
            <a:ext cx="2769600" cy="41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Quelques boutons et fonctions utilisés dans les tests:</a:t>
            </a:r>
            <a:endParaRPr>
              <a:solidFill>
                <a:schemeClr val="lt1"/>
              </a:solidFill>
              <a:latin typeface="Lato"/>
              <a:ea typeface="Lato"/>
              <a:cs typeface="Lato"/>
              <a:sym typeface="Lato"/>
            </a:endParaRPr>
          </a:p>
        </p:txBody>
      </p:sp>
      <p:sp>
        <p:nvSpPr>
          <p:cNvPr id="251" name="Google Shape;25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52" name="Google Shape;252;p24"/>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fr"/>
              <a:t>              Plan de la présentation</a:t>
            </a:r>
            <a:endParaRPr b="1" i="1"/>
          </a:p>
        </p:txBody>
      </p:sp>
      <p:sp>
        <p:nvSpPr>
          <p:cNvPr id="258" name="Google Shape;258;p25"/>
          <p:cNvSpPr txBox="1"/>
          <p:nvPr>
            <p:ph idx="1" type="body"/>
          </p:nvPr>
        </p:nvSpPr>
        <p:spPr>
          <a:xfrm>
            <a:off x="1297500" y="1223325"/>
            <a:ext cx="7038900" cy="32553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434343"/>
              </a:buClr>
              <a:buSzPts val="1300"/>
              <a:buChar char="●"/>
            </a:pPr>
            <a:r>
              <a:rPr lang="fr">
                <a:solidFill>
                  <a:srgbClr val="434343"/>
                </a:solidFill>
              </a:rPr>
              <a:t>A</a:t>
            </a:r>
            <a:r>
              <a:rPr lang="fr">
                <a:solidFill>
                  <a:srgbClr val="434343"/>
                </a:solidFill>
              </a:rPr>
              <a:t>utomatisation des tests</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Application Parabank</a:t>
            </a:r>
            <a:endParaRPr>
              <a:solidFill>
                <a:srgbClr val="434343"/>
              </a:solidFill>
            </a:endParaRPr>
          </a:p>
          <a:p>
            <a:pPr indent="-330200" lvl="0" marL="457200" rtl="0" algn="l">
              <a:lnSpc>
                <a:spcPct val="200000"/>
              </a:lnSpc>
              <a:spcBef>
                <a:spcPts val="0"/>
              </a:spcBef>
              <a:spcAft>
                <a:spcPts val="0"/>
              </a:spcAft>
              <a:buClr>
                <a:schemeClr val="accent2"/>
              </a:buClr>
              <a:buSzPts val="1600"/>
              <a:buChar char="●"/>
            </a:pPr>
            <a:r>
              <a:rPr lang="fr" sz="1600">
                <a:solidFill>
                  <a:schemeClr val="accent2"/>
                </a:solidFill>
              </a:rPr>
              <a:t>Exigences et Cas de tests</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Test API avec Postman</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Test IHM avec RobotFramework</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Test performance avec JMeter</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Usine d’automatisation avec JENKINS</a:t>
            </a:r>
            <a:endParaRPr>
              <a:solidFill>
                <a:srgbClr val="434343"/>
              </a:solidFill>
            </a:endParaRPr>
          </a:p>
        </p:txBody>
      </p:sp>
      <p:sp>
        <p:nvSpPr>
          <p:cNvPr id="259" name="Google Shape;25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60" name="Google Shape;260;p25"/>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              </a:t>
            </a:r>
            <a:r>
              <a:rPr b="1" lang="fr"/>
              <a:t>Exigences et cas de tests</a:t>
            </a:r>
            <a:endParaRPr b="1"/>
          </a:p>
        </p:txBody>
      </p:sp>
      <p:sp>
        <p:nvSpPr>
          <p:cNvPr id="266" name="Google Shape;266;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67" name="Google Shape;26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68" name="Google Shape;268;p26"/>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pic>
        <p:nvPicPr>
          <p:cNvPr id="269" name="Google Shape;269;p26"/>
          <p:cNvPicPr preferRelativeResize="0"/>
          <p:nvPr/>
        </p:nvPicPr>
        <p:blipFill rotWithShape="1">
          <a:blip r:embed="rId3">
            <a:alphaModFix/>
          </a:blip>
          <a:srcRect b="0" l="0" r="0" t="13186"/>
          <a:stretch/>
        </p:blipFill>
        <p:spPr>
          <a:xfrm>
            <a:off x="1297500" y="1098352"/>
            <a:ext cx="7038898" cy="3351428"/>
          </a:xfrm>
          <a:prstGeom prst="rect">
            <a:avLst/>
          </a:prstGeom>
          <a:noFill/>
          <a:ln>
            <a:noFill/>
          </a:ln>
        </p:spPr>
      </p:pic>
      <p:sp>
        <p:nvSpPr>
          <p:cNvPr id="270" name="Google Shape;270;p26"/>
          <p:cNvSpPr/>
          <p:nvPr/>
        </p:nvSpPr>
        <p:spPr>
          <a:xfrm>
            <a:off x="4108825" y="2660250"/>
            <a:ext cx="4126800" cy="3936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1" name="Google Shape;271;p26"/>
          <p:cNvSpPr txBox="1"/>
          <p:nvPr/>
        </p:nvSpPr>
        <p:spPr>
          <a:xfrm>
            <a:off x="119100" y="3053850"/>
            <a:ext cx="1178400" cy="10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accent2"/>
                </a:solidFill>
                <a:latin typeface="Lato"/>
                <a:ea typeface="Lato"/>
                <a:cs typeface="Lato"/>
                <a:sym typeface="Lato"/>
              </a:rPr>
              <a:t>Exigence format user story</a:t>
            </a:r>
            <a:endParaRPr>
              <a:solidFill>
                <a:schemeClr val="accent2"/>
              </a:solidFill>
              <a:latin typeface="Lato"/>
              <a:ea typeface="Lato"/>
              <a:cs typeface="Lato"/>
              <a:sym typeface="Lato"/>
            </a:endParaRPr>
          </a:p>
          <a:p>
            <a:pPr indent="0" lvl="0" marL="0" rtl="0" algn="l">
              <a:spcBef>
                <a:spcPts val="0"/>
              </a:spcBef>
              <a:spcAft>
                <a:spcPts val="0"/>
              </a:spcAft>
              <a:buNone/>
            </a:pPr>
            <a:r>
              <a:t/>
            </a:r>
            <a:endParaRPr>
              <a:solidFill>
                <a:schemeClr val="accent2"/>
              </a:solidFill>
              <a:latin typeface="Lato"/>
              <a:ea typeface="Lato"/>
              <a:cs typeface="Lato"/>
              <a:sym typeface="Lato"/>
            </a:endParaRPr>
          </a:p>
        </p:txBody>
      </p:sp>
      <p:cxnSp>
        <p:nvCxnSpPr>
          <p:cNvPr id="272" name="Google Shape;272;p26"/>
          <p:cNvCxnSpPr>
            <a:stCxn id="271" idx="3"/>
            <a:endCxn id="270" idx="3"/>
          </p:cNvCxnSpPr>
          <p:nvPr/>
        </p:nvCxnSpPr>
        <p:spPr>
          <a:xfrm flipH="1" rot="10800000">
            <a:off x="1297500" y="2996100"/>
            <a:ext cx="3415800" cy="567000"/>
          </a:xfrm>
          <a:prstGeom prst="straightConnector1">
            <a:avLst/>
          </a:prstGeom>
          <a:noFill/>
          <a:ln cap="flat" cmpd="sng" w="38100">
            <a:solidFill>
              <a:schemeClr val="accent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              Exigences et cas de tests</a:t>
            </a:r>
            <a:endParaRPr b="1"/>
          </a:p>
        </p:txBody>
      </p:sp>
      <p:sp>
        <p:nvSpPr>
          <p:cNvPr id="278" name="Google Shape;278;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79" name="Google Shape;27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80" name="Google Shape;280;p27"/>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pic>
        <p:nvPicPr>
          <p:cNvPr id="281" name="Google Shape;281;p27"/>
          <p:cNvPicPr preferRelativeResize="0"/>
          <p:nvPr/>
        </p:nvPicPr>
        <p:blipFill rotWithShape="1">
          <a:blip r:embed="rId3">
            <a:alphaModFix/>
          </a:blip>
          <a:srcRect b="0" l="0" r="0" t="13978"/>
          <a:stretch/>
        </p:blipFill>
        <p:spPr>
          <a:xfrm>
            <a:off x="1197950" y="1074325"/>
            <a:ext cx="7038902" cy="3320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              Exigences et cas de tests</a:t>
            </a:r>
            <a:endParaRPr b="1"/>
          </a:p>
        </p:txBody>
      </p:sp>
      <p:sp>
        <p:nvSpPr>
          <p:cNvPr id="287" name="Google Shape;28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88" name="Google Shape;28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89" name="Google Shape;289;p28"/>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pic>
        <p:nvPicPr>
          <p:cNvPr id="290" name="Google Shape;290;p28"/>
          <p:cNvPicPr preferRelativeResize="0"/>
          <p:nvPr/>
        </p:nvPicPr>
        <p:blipFill rotWithShape="1">
          <a:blip r:embed="rId3">
            <a:alphaModFix/>
          </a:blip>
          <a:srcRect b="0" l="0" r="0" t="13978"/>
          <a:stretch/>
        </p:blipFill>
        <p:spPr>
          <a:xfrm>
            <a:off x="1181375" y="1074325"/>
            <a:ext cx="7038902" cy="3320875"/>
          </a:xfrm>
          <a:prstGeom prst="rect">
            <a:avLst/>
          </a:prstGeom>
          <a:noFill/>
          <a:ln>
            <a:noFill/>
          </a:ln>
        </p:spPr>
      </p:pic>
      <p:cxnSp>
        <p:nvCxnSpPr>
          <p:cNvPr id="291" name="Google Shape;291;p28"/>
          <p:cNvCxnSpPr/>
          <p:nvPr/>
        </p:nvCxnSpPr>
        <p:spPr>
          <a:xfrm flipH="1" rot="10800000">
            <a:off x="2610900" y="2135725"/>
            <a:ext cx="1725600" cy="1410300"/>
          </a:xfrm>
          <a:prstGeom prst="straightConnector1">
            <a:avLst/>
          </a:prstGeom>
          <a:noFill/>
          <a:ln cap="flat" cmpd="sng" w="38100">
            <a:solidFill>
              <a:schemeClr val="accent2"/>
            </a:solidFill>
            <a:prstDash val="solid"/>
            <a:round/>
            <a:headEnd len="med" w="med" type="none"/>
            <a:tailEnd len="med" w="med" type="triangle"/>
          </a:ln>
        </p:spPr>
      </p:cxnSp>
      <p:sp>
        <p:nvSpPr>
          <p:cNvPr id="292" name="Google Shape;292;p28"/>
          <p:cNvSpPr txBox="1"/>
          <p:nvPr/>
        </p:nvSpPr>
        <p:spPr>
          <a:xfrm>
            <a:off x="1977400" y="3546025"/>
            <a:ext cx="1098000" cy="4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accent2"/>
                </a:solidFill>
                <a:latin typeface="Lato"/>
                <a:ea typeface="Lato"/>
                <a:cs typeface="Lato"/>
                <a:sym typeface="Lato"/>
              </a:rPr>
              <a:t>Prérequis</a:t>
            </a:r>
            <a:endParaRPr>
              <a:solidFill>
                <a:schemeClr val="accent2"/>
              </a:solidFill>
              <a:latin typeface="Lato"/>
              <a:ea typeface="Lato"/>
              <a:cs typeface="Lato"/>
              <a:sym typeface="Lato"/>
            </a:endParaRPr>
          </a:p>
          <a:p>
            <a:pPr indent="0" lvl="0" marL="0" rtl="0" algn="l">
              <a:spcBef>
                <a:spcPts val="0"/>
              </a:spcBef>
              <a:spcAft>
                <a:spcPts val="0"/>
              </a:spcAft>
              <a:buNone/>
            </a:pPr>
            <a:r>
              <a:t/>
            </a:r>
            <a:endParaRPr>
              <a:solidFill>
                <a:schemeClr val="accent2"/>
              </a:solidFill>
              <a:latin typeface="Lato"/>
              <a:ea typeface="Lato"/>
              <a:cs typeface="Lato"/>
              <a:sym typeface="Lato"/>
            </a:endParaRPr>
          </a:p>
          <a:p>
            <a:pPr indent="0" lvl="0" marL="0" rtl="0" algn="l">
              <a:spcBef>
                <a:spcPts val="0"/>
              </a:spcBef>
              <a:spcAft>
                <a:spcPts val="0"/>
              </a:spcAft>
              <a:buNone/>
            </a:pPr>
            <a:r>
              <a:t/>
            </a:r>
            <a:endParaRPr>
              <a:solidFill>
                <a:schemeClr val="accent2"/>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fr"/>
              <a:t>              Exigences et cas de tests</a:t>
            </a:r>
            <a:endParaRPr b="1"/>
          </a:p>
        </p:txBody>
      </p:sp>
      <p:sp>
        <p:nvSpPr>
          <p:cNvPr id="298" name="Google Shape;298;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99" name="Google Shape;29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00" name="Google Shape;300;p29"/>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pic>
        <p:nvPicPr>
          <p:cNvPr id="301" name="Google Shape;301;p29"/>
          <p:cNvPicPr preferRelativeResize="0"/>
          <p:nvPr/>
        </p:nvPicPr>
        <p:blipFill rotWithShape="1">
          <a:blip r:embed="rId3">
            <a:alphaModFix/>
          </a:blip>
          <a:srcRect b="0" l="0" r="0" t="13978"/>
          <a:stretch/>
        </p:blipFill>
        <p:spPr>
          <a:xfrm>
            <a:off x="1052550" y="1023638"/>
            <a:ext cx="7038902" cy="3320875"/>
          </a:xfrm>
          <a:prstGeom prst="rect">
            <a:avLst/>
          </a:prstGeom>
          <a:noFill/>
          <a:ln>
            <a:noFill/>
          </a:ln>
        </p:spPr>
      </p:pic>
      <p:cxnSp>
        <p:nvCxnSpPr>
          <p:cNvPr id="302" name="Google Shape;302;p29"/>
          <p:cNvCxnSpPr>
            <a:stCxn id="303" idx="3"/>
          </p:cNvCxnSpPr>
          <p:nvPr/>
        </p:nvCxnSpPr>
        <p:spPr>
          <a:xfrm flipH="1" rot="10800000">
            <a:off x="1897450" y="2434500"/>
            <a:ext cx="2024100" cy="630600"/>
          </a:xfrm>
          <a:prstGeom prst="straightConnector1">
            <a:avLst/>
          </a:prstGeom>
          <a:noFill/>
          <a:ln cap="flat" cmpd="sng" w="38100">
            <a:solidFill>
              <a:schemeClr val="accent2"/>
            </a:solidFill>
            <a:prstDash val="solid"/>
            <a:round/>
            <a:headEnd len="med" w="med" type="none"/>
            <a:tailEnd len="med" w="med" type="triangle"/>
          </a:ln>
        </p:spPr>
      </p:cxnSp>
      <p:cxnSp>
        <p:nvCxnSpPr>
          <p:cNvPr id="304" name="Google Shape;304;p29"/>
          <p:cNvCxnSpPr/>
          <p:nvPr/>
        </p:nvCxnSpPr>
        <p:spPr>
          <a:xfrm flipH="1" rot="10800000">
            <a:off x="1897450" y="2849075"/>
            <a:ext cx="2024100" cy="241500"/>
          </a:xfrm>
          <a:prstGeom prst="straightConnector1">
            <a:avLst/>
          </a:prstGeom>
          <a:noFill/>
          <a:ln cap="flat" cmpd="sng" w="38100">
            <a:solidFill>
              <a:schemeClr val="accent2"/>
            </a:solidFill>
            <a:prstDash val="solid"/>
            <a:round/>
            <a:headEnd len="med" w="med" type="none"/>
            <a:tailEnd len="med" w="med" type="triangle"/>
          </a:ln>
        </p:spPr>
      </p:cxnSp>
      <p:cxnSp>
        <p:nvCxnSpPr>
          <p:cNvPr id="305" name="Google Shape;305;p29"/>
          <p:cNvCxnSpPr>
            <a:stCxn id="303" idx="3"/>
          </p:cNvCxnSpPr>
          <p:nvPr/>
        </p:nvCxnSpPr>
        <p:spPr>
          <a:xfrm>
            <a:off x="1897450" y="3065100"/>
            <a:ext cx="1924800" cy="165600"/>
          </a:xfrm>
          <a:prstGeom prst="straightConnector1">
            <a:avLst/>
          </a:prstGeom>
          <a:noFill/>
          <a:ln cap="flat" cmpd="sng" w="38100">
            <a:solidFill>
              <a:schemeClr val="accent2"/>
            </a:solidFill>
            <a:prstDash val="solid"/>
            <a:round/>
            <a:headEnd len="med" w="med" type="none"/>
            <a:tailEnd len="med" w="med" type="triangle"/>
          </a:ln>
        </p:spPr>
      </p:cxnSp>
      <p:cxnSp>
        <p:nvCxnSpPr>
          <p:cNvPr id="306" name="Google Shape;306;p29"/>
          <p:cNvCxnSpPr>
            <a:stCxn id="301" idx="3"/>
          </p:cNvCxnSpPr>
          <p:nvPr/>
        </p:nvCxnSpPr>
        <p:spPr>
          <a:xfrm rot="10800000">
            <a:off x="7534952" y="2240975"/>
            <a:ext cx="556500" cy="443100"/>
          </a:xfrm>
          <a:prstGeom prst="straightConnector1">
            <a:avLst/>
          </a:prstGeom>
          <a:noFill/>
          <a:ln cap="flat" cmpd="sng" w="38100">
            <a:solidFill>
              <a:schemeClr val="accent2"/>
            </a:solidFill>
            <a:prstDash val="solid"/>
            <a:round/>
            <a:headEnd len="med" w="med" type="none"/>
            <a:tailEnd len="med" w="med" type="triangle"/>
          </a:ln>
        </p:spPr>
      </p:cxnSp>
      <p:cxnSp>
        <p:nvCxnSpPr>
          <p:cNvPr id="307" name="Google Shape;307;p29"/>
          <p:cNvCxnSpPr>
            <a:stCxn id="301" idx="3"/>
          </p:cNvCxnSpPr>
          <p:nvPr/>
        </p:nvCxnSpPr>
        <p:spPr>
          <a:xfrm flipH="1">
            <a:off x="7609052" y="2684075"/>
            <a:ext cx="482400" cy="64500"/>
          </a:xfrm>
          <a:prstGeom prst="straightConnector1">
            <a:avLst/>
          </a:prstGeom>
          <a:noFill/>
          <a:ln cap="flat" cmpd="sng" w="38100">
            <a:solidFill>
              <a:schemeClr val="accent2"/>
            </a:solidFill>
            <a:prstDash val="solid"/>
            <a:round/>
            <a:headEnd len="med" w="med" type="none"/>
            <a:tailEnd len="med" w="med" type="triangle"/>
          </a:ln>
        </p:spPr>
      </p:cxnSp>
      <p:cxnSp>
        <p:nvCxnSpPr>
          <p:cNvPr id="308" name="Google Shape;308;p29"/>
          <p:cNvCxnSpPr>
            <a:stCxn id="309" idx="1"/>
          </p:cNvCxnSpPr>
          <p:nvPr/>
        </p:nvCxnSpPr>
        <p:spPr>
          <a:xfrm flipH="1">
            <a:off x="7869150" y="2684088"/>
            <a:ext cx="222300" cy="603600"/>
          </a:xfrm>
          <a:prstGeom prst="straightConnector1">
            <a:avLst/>
          </a:prstGeom>
          <a:noFill/>
          <a:ln cap="flat" cmpd="sng" w="38100">
            <a:solidFill>
              <a:schemeClr val="accent2"/>
            </a:solidFill>
            <a:prstDash val="solid"/>
            <a:round/>
            <a:headEnd len="med" w="med" type="none"/>
            <a:tailEnd len="med" w="med" type="triangle"/>
          </a:ln>
        </p:spPr>
      </p:cxnSp>
      <p:sp>
        <p:nvSpPr>
          <p:cNvPr id="303" name="Google Shape;303;p29"/>
          <p:cNvSpPr txBox="1"/>
          <p:nvPr/>
        </p:nvSpPr>
        <p:spPr>
          <a:xfrm>
            <a:off x="968050" y="2843550"/>
            <a:ext cx="9294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accent2"/>
                </a:solidFill>
                <a:latin typeface="Lato"/>
                <a:ea typeface="Lato"/>
                <a:cs typeface="Lato"/>
                <a:sym typeface="Lato"/>
              </a:rPr>
              <a:t>Actions</a:t>
            </a:r>
            <a:endParaRPr>
              <a:solidFill>
                <a:schemeClr val="accent2"/>
              </a:solidFill>
              <a:latin typeface="Lato"/>
              <a:ea typeface="Lato"/>
              <a:cs typeface="Lato"/>
              <a:sym typeface="Lato"/>
            </a:endParaRPr>
          </a:p>
          <a:p>
            <a:pPr indent="0" lvl="0" marL="0" rtl="0" algn="l">
              <a:spcBef>
                <a:spcPts val="0"/>
              </a:spcBef>
              <a:spcAft>
                <a:spcPts val="0"/>
              </a:spcAft>
              <a:buNone/>
            </a:pPr>
            <a:r>
              <a:t/>
            </a:r>
            <a:endParaRPr>
              <a:solidFill>
                <a:schemeClr val="accent2"/>
              </a:solidFill>
              <a:latin typeface="Lato"/>
              <a:ea typeface="Lato"/>
              <a:cs typeface="Lato"/>
              <a:sym typeface="Lato"/>
            </a:endParaRPr>
          </a:p>
        </p:txBody>
      </p:sp>
      <p:sp>
        <p:nvSpPr>
          <p:cNvPr id="309" name="Google Shape;309;p29"/>
          <p:cNvSpPr txBox="1"/>
          <p:nvPr/>
        </p:nvSpPr>
        <p:spPr>
          <a:xfrm>
            <a:off x="8091450" y="2487288"/>
            <a:ext cx="1023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accent2"/>
                </a:solidFill>
                <a:latin typeface="Lato"/>
                <a:ea typeface="Lato"/>
                <a:cs typeface="Lato"/>
                <a:sym typeface="Lato"/>
              </a:rPr>
              <a:t>réponses attendues</a:t>
            </a:r>
            <a:endParaRPr>
              <a:solidFill>
                <a:schemeClr val="accent2"/>
              </a:solidFill>
              <a:latin typeface="Lato"/>
              <a:ea typeface="Lato"/>
              <a:cs typeface="Lato"/>
              <a:sym typeface="Lato"/>
            </a:endParaRPr>
          </a:p>
          <a:p>
            <a:pPr indent="0" lvl="0" marL="0" rtl="0" algn="l">
              <a:spcBef>
                <a:spcPts val="0"/>
              </a:spcBef>
              <a:spcAft>
                <a:spcPts val="0"/>
              </a:spcAft>
              <a:buNone/>
            </a:pPr>
            <a:r>
              <a:t/>
            </a:r>
            <a:endParaRPr>
              <a:solidFill>
                <a:schemeClr val="accent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fr"/>
              <a:t>              Plan de la présentation</a:t>
            </a:r>
            <a:endParaRPr b="1" i="1"/>
          </a:p>
        </p:txBody>
      </p:sp>
      <p:sp>
        <p:nvSpPr>
          <p:cNvPr id="315" name="Google Shape;315;p30"/>
          <p:cNvSpPr txBox="1"/>
          <p:nvPr>
            <p:ph idx="1" type="body"/>
          </p:nvPr>
        </p:nvSpPr>
        <p:spPr>
          <a:xfrm>
            <a:off x="1297500" y="1234000"/>
            <a:ext cx="7038900" cy="32448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434343"/>
              </a:buClr>
              <a:buSzPts val="1300"/>
              <a:buChar char="●"/>
            </a:pPr>
            <a:r>
              <a:rPr lang="fr">
                <a:solidFill>
                  <a:srgbClr val="434343"/>
                </a:solidFill>
              </a:rPr>
              <a:t>A</a:t>
            </a:r>
            <a:r>
              <a:rPr lang="fr">
                <a:solidFill>
                  <a:srgbClr val="434343"/>
                </a:solidFill>
              </a:rPr>
              <a:t>utomatisation des tests</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Application Parabank</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Exigences et Cas de tests</a:t>
            </a:r>
            <a:endParaRPr>
              <a:solidFill>
                <a:srgbClr val="434343"/>
              </a:solidFill>
            </a:endParaRPr>
          </a:p>
          <a:p>
            <a:pPr indent="-330200" lvl="0" marL="457200" rtl="0" algn="l">
              <a:lnSpc>
                <a:spcPct val="200000"/>
              </a:lnSpc>
              <a:spcBef>
                <a:spcPts val="0"/>
              </a:spcBef>
              <a:spcAft>
                <a:spcPts val="0"/>
              </a:spcAft>
              <a:buClr>
                <a:schemeClr val="accent2"/>
              </a:buClr>
              <a:buSzPts val="1600"/>
              <a:buChar char="●"/>
            </a:pPr>
            <a:r>
              <a:rPr lang="fr" sz="1600">
                <a:solidFill>
                  <a:schemeClr val="accent2"/>
                </a:solidFill>
              </a:rPr>
              <a:t>Test API avec Postman</a:t>
            </a:r>
            <a:endParaRPr sz="1600">
              <a:solidFill>
                <a:schemeClr val="accent2"/>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Test IHM avec RobotFramework</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Test performance avec JMeter</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Usine d’automatisation avec JENKINS</a:t>
            </a:r>
            <a:endParaRPr>
              <a:solidFill>
                <a:srgbClr val="434343"/>
              </a:solidFill>
            </a:endParaRPr>
          </a:p>
        </p:txBody>
      </p:sp>
      <p:sp>
        <p:nvSpPr>
          <p:cNvPr id="316" name="Google Shape;316;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17" name="Google Shape;317;p30"/>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a:t>
            </a:r>
            <a:r>
              <a:rPr b="1" lang="fr"/>
              <a:t>             Test API avec Postman</a:t>
            </a:r>
            <a:endParaRPr b="1"/>
          </a:p>
        </p:txBody>
      </p:sp>
      <p:sp>
        <p:nvSpPr>
          <p:cNvPr id="323" name="Google Shape;323;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24" name="Google Shape;32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25" name="Google Shape;325;p31"/>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pic>
        <p:nvPicPr>
          <p:cNvPr id="326" name="Google Shape;326;p31"/>
          <p:cNvPicPr preferRelativeResize="0"/>
          <p:nvPr/>
        </p:nvPicPr>
        <p:blipFill rotWithShape="1">
          <a:blip r:embed="rId3">
            <a:alphaModFix/>
          </a:blip>
          <a:srcRect b="34546" l="5356" r="0" t="0"/>
          <a:stretch/>
        </p:blipFill>
        <p:spPr>
          <a:xfrm>
            <a:off x="1033850" y="1023275"/>
            <a:ext cx="7684800" cy="357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fr"/>
              <a:t>              </a:t>
            </a:r>
            <a:r>
              <a:rPr b="1" i="1" lang="fr"/>
              <a:t>Plan de la présentation</a:t>
            </a:r>
            <a:endParaRPr b="1" i="1"/>
          </a:p>
        </p:txBody>
      </p:sp>
      <p:sp>
        <p:nvSpPr>
          <p:cNvPr id="145" name="Google Shape;145;p14"/>
          <p:cNvSpPr txBox="1"/>
          <p:nvPr>
            <p:ph idx="1" type="body"/>
          </p:nvPr>
        </p:nvSpPr>
        <p:spPr>
          <a:xfrm>
            <a:off x="1297500" y="1223325"/>
            <a:ext cx="7038900" cy="3255300"/>
          </a:xfrm>
          <a:prstGeom prst="rect">
            <a:avLst/>
          </a:prstGeom>
        </p:spPr>
        <p:txBody>
          <a:bodyPr anchorCtr="0" anchor="t" bIns="91425" lIns="91425" spcFirstLastPara="1" rIns="91425" wrap="square" tIns="91425">
            <a:normAutofit/>
          </a:bodyPr>
          <a:lstStyle/>
          <a:p>
            <a:pPr indent="-314325" lvl="0" marL="457200" rtl="0" algn="l">
              <a:lnSpc>
                <a:spcPct val="200000"/>
              </a:lnSpc>
              <a:spcBef>
                <a:spcPts val="0"/>
              </a:spcBef>
              <a:spcAft>
                <a:spcPts val="0"/>
              </a:spcAft>
              <a:buSzPts val="1350"/>
              <a:buChar char="●"/>
            </a:pPr>
            <a:r>
              <a:rPr lang="fr" sz="1350"/>
              <a:t>A</a:t>
            </a:r>
            <a:r>
              <a:rPr lang="fr" sz="1350"/>
              <a:t>utomatisation des tests</a:t>
            </a:r>
            <a:endParaRPr sz="1350"/>
          </a:p>
          <a:p>
            <a:pPr indent="-311150" lvl="0" marL="457200" rtl="0" algn="l">
              <a:lnSpc>
                <a:spcPct val="200000"/>
              </a:lnSpc>
              <a:spcBef>
                <a:spcPts val="0"/>
              </a:spcBef>
              <a:spcAft>
                <a:spcPts val="0"/>
              </a:spcAft>
              <a:buSzPts val="1300"/>
              <a:buChar char="●"/>
            </a:pPr>
            <a:r>
              <a:rPr lang="fr"/>
              <a:t>Application Parabank</a:t>
            </a:r>
            <a:endParaRPr/>
          </a:p>
          <a:p>
            <a:pPr indent="-311150" lvl="0" marL="457200" rtl="0" algn="l">
              <a:lnSpc>
                <a:spcPct val="200000"/>
              </a:lnSpc>
              <a:spcBef>
                <a:spcPts val="0"/>
              </a:spcBef>
              <a:spcAft>
                <a:spcPts val="0"/>
              </a:spcAft>
              <a:buSzPts val="1300"/>
              <a:buChar char="●"/>
            </a:pPr>
            <a:r>
              <a:rPr lang="fr"/>
              <a:t>Exigences et Cas de tests</a:t>
            </a:r>
            <a:endParaRPr/>
          </a:p>
          <a:p>
            <a:pPr indent="-311150" lvl="0" marL="457200" rtl="0" algn="l">
              <a:lnSpc>
                <a:spcPct val="200000"/>
              </a:lnSpc>
              <a:spcBef>
                <a:spcPts val="0"/>
              </a:spcBef>
              <a:spcAft>
                <a:spcPts val="0"/>
              </a:spcAft>
              <a:buSzPts val="1300"/>
              <a:buChar char="●"/>
            </a:pPr>
            <a:r>
              <a:rPr lang="fr"/>
              <a:t>Test API avec Postman</a:t>
            </a:r>
            <a:endParaRPr/>
          </a:p>
          <a:p>
            <a:pPr indent="-311150" lvl="0" marL="457200" rtl="0" algn="l">
              <a:lnSpc>
                <a:spcPct val="200000"/>
              </a:lnSpc>
              <a:spcBef>
                <a:spcPts val="0"/>
              </a:spcBef>
              <a:spcAft>
                <a:spcPts val="0"/>
              </a:spcAft>
              <a:buSzPts val="1300"/>
              <a:buChar char="●"/>
            </a:pPr>
            <a:r>
              <a:rPr lang="fr"/>
              <a:t>Test IHM avec RobotFramework</a:t>
            </a:r>
            <a:endParaRPr/>
          </a:p>
          <a:p>
            <a:pPr indent="-311150" lvl="0" marL="457200" rtl="0" algn="l">
              <a:lnSpc>
                <a:spcPct val="200000"/>
              </a:lnSpc>
              <a:spcBef>
                <a:spcPts val="0"/>
              </a:spcBef>
              <a:spcAft>
                <a:spcPts val="0"/>
              </a:spcAft>
              <a:buSzPts val="1300"/>
              <a:buChar char="●"/>
            </a:pPr>
            <a:r>
              <a:rPr lang="fr"/>
              <a:t>Test performance avec JMeter</a:t>
            </a:r>
            <a:endParaRPr/>
          </a:p>
          <a:p>
            <a:pPr indent="-311150" lvl="0" marL="457200" rtl="0" algn="l">
              <a:lnSpc>
                <a:spcPct val="200000"/>
              </a:lnSpc>
              <a:spcBef>
                <a:spcPts val="0"/>
              </a:spcBef>
              <a:spcAft>
                <a:spcPts val="0"/>
              </a:spcAft>
              <a:buSzPts val="1300"/>
              <a:buChar char="●"/>
            </a:pPr>
            <a:r>
              <a:rPr lang="fr"/>
              <a:t>Usine d’automatisation avec JENKINS</a:t>
            </a:r>
            <a:endParaRPr/>
          </a:p>
        </p:txBody>
      </p:sp>
      <p:sp>
        <p:nvSpPr>
          <p:cNvPr id="146" name="Google Shape;14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47" name="Google Shape;147;p14"/>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a:t>
            </a:r>
            <a:r>
              <a:rPr lang="fr" sz="800">
                <a:latin typeface="Arial"/>
                <a:ea typeface="Arial"/>
                <a:cs typeface="Arial"/>
                <a:sym typeface="Arial"/>
              </a:rPr>
              <a:t> </a:t>
            </a:r>
            <a:r>
              <a:rPr lang="fr" sz="800">
                <a:latin typeface="Arial"/>
                <a:ea typeface="Arial"/>
                <a:cs typeface="Arial"/>
                <a:sym typeface="Arial"/>
              </a:rPr>
              <a:t>Projet IVVQ - 13/10/2023 - Akkodis / AJC Formation</a:t>
            </a:r>
            <a:endParaRPr sz="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               </a:t>
            </a:r>
            <a:r>
              <a:rPr b="1" lang="fr"/>
              <a:t>             Test API avec Postman</a:t>
            </a:r>
            <a:endParaRPr b="1"/>
          </a:p>
        </p:txBody>
      </p:sp>
      <p:sp>
        <p:nvSpPr>
          <p:cNvPr id="332" name="Google Shape;332;p32"/>
          <p:cNvSpPr txBox="1"/>
          <p:nvPr>
            <p:ph idx="1" type="body"/>
          </p:nvPr>
        </p:nvSpPr>
        <p:spPr>
          <a:xfrm>
            <a:off x="1206350" y="988100"/>
            <a:ext cx="4470300" cy="3936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fr"/>
              <a:t>Commande : newman run ./Squash_postman_collection.json</a:t>
            </a:r>
            <a:endParaRPr/>
          </a:p>
        </p:txBody>
      </p:sp>
      <p:sp>
        <p:nvSpPr>
          <p:cNvPr id="333" name="Google Shape;33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34" name="Google Shape;334;p32"/>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pic>
        <p:nvPicPr>
          <p:cNvPr id="335" name="Google Shape;335;p32"/>
          <p:cNvPicPr preferRelativeResize="0"/>
          <p:nvPr/>
        </p:nvPicPr>
        <p:blipFill>
          <a:blip r:embed="rId3">
            <a:alphaModFix/>
          </a:blip>
          <a:stretch>
            <a:fillRect/>
          </a:stretch>
        </p:blipFill>
        <p:spPr>
          <a:xfrm>
            <a:off x="1547800" y="1369775"/>
            <a:ext cx="4931081" cy="3436112"/>
          </a:xfrm>
          <a:prstGeom prst="rect">
            <a:avLst/>
          </a:prstGeom>
          <a:noFill/>
          <a:ln>
            <a:noFill/>
          </a:ln>
        </p:spPr>
      </p:pic>
      <p:cxnSp>
        <p:nvCxnSpPr>
          <p:cNvPr id="336" name="Google Shape;336;p32"/>
          <p:cNvCxnSpPr/>
          <p:nvPr/>
        </p:nvCxnSpPr>
        <p:spPr>
          <a:xfrm rot="10800000">
            <a:off x="5497925" y="1886800"/>
            <a:ext cx="1410300" cy="481200"/>
          </a:xfrm>
          <a:prstGeom prst="straightConnector1">
            <a:avLst/>
          </a:prstGeom>
          <a:noFill/>
          <a:ln cap="flat" cmpd="sng" w="38100">
            <a:solidFill>
              <a:schemeClr val="accent2"/>
            </a:solidFill>
            <a:prstDash val="solid"/>
            <a:round/>
            <a:headEnd len="med" w="med" type="none"/>
            <a:tailEnd len="med" w="med" type="triangle"/>
          </a:ln>
        </p:spPr>
      </p:cxnSp>
      <p:cxnSp>
        <p:nvCxnSpPr>
          <p:cNvPr id="337" name="Google Shape;337;p32"/>
          <p:cNvCxnSpPr>
            <a:stCxn id="338" idx="1"/>
          </p:cNvCxnSpPr>
          <p:nvPr/>
        </p:nvCxnSpPr>
        <p:spPr>
          <a:xfrm rot="10800000">
            <a:off x="2819483" y="1913400"/>
            <a:ext cx="752700" cy="28200"/>
          </a:xfrm>
          <a:prstGeom prst="straightConnector1">
            <a:avLst/>
          </a:prstGeom>
          <a:noFill/>
          <a:ln cap="flat" cmpd="sng" w="38100">
            <a:solidFill>
              <a:schemeClr val="accent2"/>
            </a:solidFill>
            <a:prstDash val="solid"/>
            <a:round/>
            <a:headEnd len="med" w="med" type="none"/>
            <a:tailEnd len="med" w="med" type="triangle"/>
          </a:ln>
        </p:spPr>
      </p:cxnSp>
      <p:sp>
        <p:nvSpPr>
          <p:cNvPr id="338" name="Google Shape;338;p32"/>
          <p:cNvSpPr txBox="1"/>
          <p:nvPr/>
        </p:nvSpPr>
        <p:spPr>
          <a:xfrm>
            <a:off x="3572183" y="1720050"/>
            <a:ext cx="1551000" cy="4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accent2"/>
                </a:solidFill>
                <a:latin typeface="Lato"/>
                <a:ea typeface="Lato"/>
                <a:cs typeface="Lato"/>
                <a:sym typeface="Lato"/>
              </a:rPr>
              <a:t>résultat du test</a:t>
            </a:r>
            <a:endParaRPr>
              <a:solidFill>
                <a:schemeClr val="accent2"/>
              </a:solidFill>
              <a:latin typeface="Lato"/>
              <a:ea typeface="Lato"/>
              <a:cs typeface="Lato"/>
              <a:sym typeface="Lato"/>
            </a:endParaRPr>
          </a:p>
          <a:p>
            <a:pPr indent="0" lvl="0" marL="0" rtl="0" algn="l">
              <a:spcBef>
                <a:spcPts val="0"/>
              </a:spcBef>
              <a:spcAft>
                <a:spcPts val="0"/>
              </a:spcAft>
              <a:buNone/>
            </a:pPr>
            <a:r>
              <a:t/>
            </a:r>
            <a:endParaRPr>
              <a:solidFill>
                <a:schemeClr val="accent2"/>
              </a:solidFill>
              <a:latin typeface="Lato"/>
              <a:ea typeface="Lato"/>
              <a:cs typeface="Lato"/>
              <a:sym typeface="Lato"/>
            </a:endParaRPr>
          </a:p>
        </p:txBody>
      </p:sp>
      <p:sp>
        <p:nvSpPr>
          <p:cNvPr id="339" name="Google Shape;339;p32"/>
          <p:cNvSpPr txBox="1"/>
          <p:nvPr/>
        </p:nvSpPr>
        <p:spPr>
          <a:xfrm>
            <a:off x="6908225" y="1886800"/>
            <a:ext cx="1327200" cy="12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Lato"/>
              <a:ea typeface="Lato"/>
              <a:cs typeface="Lato"/>
              <a:sym typeface="Lato"/>
            </a:endParaRPr>
          </a:p>
          <a:p>
            <a:pPr indent="0" lvl="0" marL="0" rtl="0" algn="l">
              <a:spcBef>
                <a:spcPts val="0"/>
              </a:spcBef>
              <a:spcAft>
                <a:spcPts val="0"/>
              </a:spcAft>
              <a:buNone/>
            </a:pPr>
            <a:r>
              <a:rPr lang="fr">
                <a:solidFill>
                  <a:schemeClr val="accent2"/>
                </a:solidFill>
                <a:latin typeface="Lato"/>
                <a:ea typeface="Lato"/>
                <a:cs typeface="Lato"/>
                <a:sym typeface="Lato"/>
              </a:rPr>
              <a:t>Réponse de la requête de création de dossier</a:t>
            </a:r>
            <a:endParaRPr>
              <a:solidFill>
                <a:schemeClr val="accent2"/>
              </a:solidFill>
              <a:latin typeface="Lato"/>
              <a:ea typeface="Lato"/>
              <a:cs typeface="Lato"/>
              <a:sym typeface="Lato"/>
            </a:endParaRPr>
          </a:p>
          <a:p>
            <a:pPr indent="0" lvl="0" marL="0" rtl="0" algn="l">
              <a:spcBef>
                <a:spcPts val="0"/>
              </a:spcBef>
              <a:spcAft>
                <a:spcPts val="0"/>
              </a:spcAft>
              <a:buNone/>
            </a:pPr>
            <a:r>
              <a:t/>
            </a:r>
            <a:endParaRPr>
              <a:solidFill>
                <a:schemeClr val="accent2"/>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fr"/>
              <a:t>              Plan de la présentation</a:t>
            </a:r>
            <a:endParaRPr b="1" i="1"/>
          </a:p>
        </p:txBody>
      </p:sp>
      <p:sp>
        <p:nvSpPr>
          <p:cNvPr id="345" name="Google Shape;345;p33"/>
          <p:cNvSpPr txBox="1"/>
          <p:nvPr>
            <p:ph idx="1" type="body"/>
          </p:nvPr>
        </p:nvSpPr>
        <p:spPr>
          <a:xfrm>
            <a:off x="1297500" y="1223325"/>
            <a:ext cx="7038900" cy="32553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434343"/>
              </a:buClr>
              <a:buSzPts val="1300"/>
              <a:buChar char="●"/>
            </a:pPr>
            <a:r>
              <a:rPr lang="fr">
                <a:solidFill>
                  <a:srgbClr val="434343"/>
                </a:solidFill>
              </a:rPr>
              <a:t>A</a:t>
            </a:r>
            <a:r>
              <a:rPr lang="fr">
                <a:solidFill>
                  <a:srgbClr val="434343"/>
                </a:solidFill>
              </a:rPr>
              <a:t>utomatisation des tests</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Application Parabank</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Exigences et Cas de tests</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Test API avec Postman</a:t>
            </a:r>
            <a:endParaRPr>
              <a:solidFill>
                <a:srgbClr val="434343"/>
              </a:solidFill>
            </a:endParaRPr>
          </a:p>
          <a:p>
            <a:pPr indent="-330200" lvl="0" marL="457200" rtl="0" algn="l">
              <a:lnSpc>
                <a:spcPct val="200000"/>
              </a:lnSpc>
              <a:spcBef>
                <a:spcPts val="0"/>
              </a:spcBef>
              <a:spcAft>
                <a:spcPts val="0"/>
              </a:spcAft>
              <a:buClr>
                <a:schemeClr val="accent2"/>
              </a:buClr>
              <a:buSzPts val="1600"/>
              <a:buChar char="●"/>
            </a:pPr>
            <a:r>
              <a:rPr lang="fr" sz="1600">
                <a:solidFill>
                  <a:schemeClr val="accent2"/>
                </a:solidFill>
              </a:rPr>
              <a:t>Test IHM avec RobotFramework</a:t>
            </a:r>
            <a:endParaRPr sz="1600">
              <a:solidFill>
                <a:schemeClr val="accent2"/>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Test performance avec JMeter</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Usine d’automatisation avec JENKINS</a:t>
            </a:r>
            <a:endParaRPr>
              <a:solidFill>
                <a:srgbClr val="434343"/>
              </a:solidFill>
            </a:endParaRPr>
          </a:p>
        </p:txBody>
      </p:sp>
      <p:sp>
        <p:nvSpPr>
          <p:cNvPr id="346" name="Google Shape;346;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47" name="Google Shape;347;p33"/>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                      </a:t>
            </a:r>
            <a:r>
              <a:rPr b="1" lang="fr"/>
              <a:t>Test IHM avec RobotFramework</a:t>
            </a:r>
            <a:endParaRPr b="1"/>
          </a:p>
        </p:txBody>
      </p:sp>
      <p:pic>
        <p:nvPicPr>
          <p:cNvPr id="353" name="Google Shape;353;p34" title="VideoRobotIHMDatabank.mp4">
            <a:hlinkClick r:id="rId3"/>
          </p:cNvPr>
          <p:cNvPicPr preferRelativeResize="0"/>
          <p:nvPr/>
        </p:nvPicPr>
        <p:blipFill>
          <a:blip r:embed="rId4">
            <a:alphaModFix/>
          </a:blip>
          <a:stretch>
            <a:fillRect/>
          </a:stretch>
        </p:blipFill>
        <p:spPr>
          <a:xfrm>
            <a:off x="922350" y="874725"/>
            <a:ext cx="7484774" cy="4062226"/>
          </a:xfrm>
          <a:prstGeom prst="rect">
            <a:avLst/>
          </a:prstGeom>
          <a:noFill/>
          <a:ln>
            <a:noFill/>
          </a:ln>
        </p:spPr>
      </p:pic>
      <p:sp>
        <p:nvSpPr>
          <p:cNvPr id="354" name="Google Shape;35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55" name="Google Shape;355;p34"/>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                      Test IHM avec RobotFramework</a:t>
            </a:r>
            <a:endParaRPr b="1"/>
          </a:p>
        </p:txBody>
      </p:sp>
      <p:sp>
        <p:nvSpPr>
          <p:cNvPr id="361" name="Google Shape;36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62" name="Google Shape;362;p35"/>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
        <p:nvSpPr>
          <p:cNvPr id="363" name="Google Shape;363;p35"/>
          <p:cNvSpPr txBox="1"/>
          <p:nvPr/>
        </p:nvSpPr>
        <p:spPr>
          <a:xfrm>
            <a:off x="1896800" y="2409950"/>
            <a:ext cx="3750300" cy="1431600"/>
          </a:xfrm>
          <a:prstGeom prst="rect">
            <a:avLst/>
          </a:prstGeom>
          <a:solidFill>
            <a:schemeClr val="dk1"/>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lt1"/>
                </a:solidFill>
              </a:rPr>
              <a:t>*** Settings ***</a:t>
            </a:r>
            <a:endParaRPr sz="900">
              <a:solidFill>
                <a:schemeClr val="lt1"/>
              </a:solidFill>
            </a:endParaRPr>
          </a:p>
          <a:p>
            <a:pPr indent="0" lvl="0" marL="0" rtl="0" algn="l">
              <a:spcBef>
                <a:spcPts val="0"/>
              </a:spcBef>
              <a:spcAft>
                <a:spcPts val="0"/>
              </a:spcAft>
              <a:buNone/>
            </a:pPr>
            <a:r>
              <a:rPr lang="fr" sz="900">
                <a:solidFill>
                  <a:schemeClr val="lt1"/>
                </a:solidFill>
              </a:rPr>
              <a:t>Library       	SeleniumLibrary</a:t>
            </a:r>
            <a:endParaRPr sz="900">
              <a:solidFill>
                <a:schemeClr val="lt1"/>
              </a:solidFill>
            </a:endParaRPr>
          </a:p>
          <a:p>
            <a:pPr indent="0" lvl="0" marL="0" rtl="0" algn="l">
              <a:spcBef>
                <a:spcPts val="0"/>
              </a:spcBef>
              <a:spcAft>
                <a:spcPts val="0"/>
              </a:spcAft>
              <a:buNone/>
            </a:pPr>
            <a:r>
              <a:t/>
            </a:r>
            <a:endParaRPr sz="900">
              <a:solidFill>
                <a:schemeClr val="lt1"/>
              </a:solidFill>
            </a:endParaRPr>
          </a:p>
          <a:p>
            <a:pPr indent="0" lvl="0" marL="0" rtl="0" algn="l">
              <a:spcBef>
                <a:spcPts val="0"/>
              </a:spcBef>
              <a:spcAft>
                <a:spcPts val="0"/>
              </a:spcAft>
              <a:buNone/>
            </a:pPr>
            <a:r>
              <a:t/>
            </a:r>
            <a:endParaRPr sz="900">
              <a:solidFill>
                <a:schemeClr val="lt1"/>
              </a:solidFill>
            </a:endParaRPr>
          </a:p>
          <a:p>
            <a:pPr indent="0" lvl="0" marL="0" rtl="0" algn="l">
              <a:spcBef>
                <a:spcPts val="0"/>
              </a:spcBef>
              <a:spcAft>
                <a:spcPts val="0"/>
              </a:spcAft>
              <a:buNone/>
            </a:pPr>
            <a:r>
              <a:rPr lang="fr" sz="900">
                <a:solidFill>
                  <a:schemeClr val="lt1"/>
                </a:solidFill>
              </a:rPr>
              <a:t>*** Variables ***</a:t>
            </a:r>
            <a:endParaRPr sz="900">
              <a:solidFill>
                <a:schemeClr val="lt1"/>
              </a:solidFill>
            </a:endParaRPr>
          </a:p>
          <a:p>
            <a:pPr indent="0" lvl="0" marL="0" rtl="0" algn="l">
              <a:spcBef>
                <a:spcPts val="0"/>
              </a:spcBef>
              <a:spcAft>
                <a:spcPts val="0"/>
              </a:spcAft>
              <a:buNone/>
            </a:pPr>
            <a:r>
              <a:rPr lang="fr" sz="900">
                <a:solidFill>
                  <a:schemeClr val="lt1"/>
                </a:solidFill>
              </a:rPr>
              <a:t>${USERNAME}   	myusername21</a:t>
            </a:r>
            <a:endParaRPr sz="900">
              <a:solidFill>
                <a:schemeClr val="lt1"/>
              </a:solidFill>
            </a:endParaRPr>
          </a:p>
          <a:p>
            <a:pPr indent="0" lvl="0" marL="0" rtl="0" algn="l">
              <a:spcBef>
                <a:spcPts val="0"/>
              </a:spcBef>
              <a:spcAft>
                <a:spcPts val="0"/>
              </a:spcAft>
              <a:buNone/>
            </a:pPr>
            <a:r>
              <a:rPr lang="fr" sz="900">
                <a:solidFill>
                  <a:schemeClr val="lt1"/>
                </a:solidFill>
              </a:rPr>
              <a:t>${PASSWORD}   	mypassword</a:t>
            </a:r>
            <a:endParaRPr sz="900">
              <a:solidFill>
                <a:schemeClr val="lt1"/>
              </a:solidFill>
            </a:endParaRPr>
          </a:p>
          <a:p>
            <a:pPr indent="0" lvl="0" marL="0" rtl="0" algn="l">
              <a:spcBef>
                <a:spcPts val="0"/>
              </a:spcBef>
              <a:spcAft>
                <a:spcPts val="0"/>
              </a:spcAft>
              <a:buNone/>
            </a:pPr>
            <a:r>
              <a:t/>
            </a:r>
            <a:endParaRPr sz="900">
              <a:solidFill>
                <a:schemeClr val="lt1"/>
              </a:solidFill>
            </a:endParaRPr>
          </a:p>
          <a:p>
            <a:pPr indent="0" lvl="0" marL="0" rtl="0" algn="l">
              <a:spcBef>
                <a:spcPts val="0"/>
              </a:spcBef>
              <a:spcAft>
                <a:spcPts val="0"/>
              </a:spcAft>
              <a:buNone/>
            </a:pPr>
            <a:r>
              <a:t/>
            </a:r>
            <a:endParaRPr sz="900">
              <a:solidFill>
                <a:schemeClr val="lt1"/>
              </a:solidFill>
            </a:endParaRPr>
          </a:p>
        </p:txBody>
      </p:sp>
      <p:sp>
        <p:nvSpPr>
          <p:cNvPr id="364" name="Google Shape;364;p35"/>
          <p:cNvSpPr txBox="1"/>
          <p:nvPr/>
        </p:nvSpPr>
        <p:spPr>
          <a:xfrm>
            <a:off x="2531925" y="1364225"/>
            <a:ext cx="12900" cy="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65" name="Google Shape;365;p35"/>
          <p:cNvSpPr txBox="1"/>
          <p:nvPr/>
        </p:nvSpPr>
        <p:spPr>
          <a:xfrm>
            <a:off x="1896800" y="1533500"/>
            <a:ext cx="37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dk2"/>
                </a:solidFill>
                <a:latin typeface="Lato"/>
                <a:ea typeface="Lato"/>
                <a:cs typeface="Lato"/>
                <a:sym typeface="Lato"/>
              </a:rPr>
              <a:t>Commande : robot test_ihm.robot</a:t>
            </a:r>
            <a:endParaRPr>
              <a:solidFill>
                <a:schemeClr val="dk2"/>
              </a:solidFill>
              <a:latin typeface="Lato"/>
              <a:ea typeface="Lato"/>
              <a:cs typeface="Lato"/>
              <a:sym typeface="Lato"/>
            </a:endParaRPr>
          </a:p>
        </p:txBody>
      </p:sp>
      <p:sp>
        <p:nvSpPr>
          <p:cNvPr id="366" name="Google Shape;366;p35"/>
          <p:cNvSpPr txBox="1"/>
          <p:nvPr/>
        </p:nvSpPr>
        <p:spPr>
          <a:xfrm>
            <a:off x="1896800" y="2083475"/>
            <a:ext cx="37503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sz="1000">
                <a:solidFill>
                  <a:schemeClr val="dk2"/>
                </a:solidFill>
                <a:latin typeface="Lato"/>
                <a:ea typeface="Lato"/>
                <a:cs typeface="Lato"/>
                <a:sym typeface="Lato"/>
              </a:rPr>
              <a:t>Entête du fichier test_ihm.robot</a:t>
            </a:r>
            <a:endParaRPr sz="900">
              <a:solidFill>
                <a:schemeClr val="dk2"/>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fr"/>
              <a:t>                      Test IHM avec RobotFramework</a:t>
            </a:r>
            <a:endParaRPr b="1"/>
          </a:p>
        </p:txBody>
      </p:sp>
      <p:sp>
        <p:nvSpPr>
          <p:cNvPr id="372" name="Google Shape;372;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73" name="Google Shape;373;p36"/>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
        <p:nvSpPr>
          <p:cNvPr id="374" name="Google Shape;374;p36"/>
          <p:cNvSpPr txBox="1"/>
          <p:nvPr/>
        </p:nvSpPr>
        <p:spPr>
          <a:xfrm>
            <a:off x="658400" y="1471575"/>
            <a:ext cx="8059500" cy="3232500"/>
          </a:xfrm>
          <a:prstGeom prst="rect">
            <a:avLst/>
          </a:prstGeom>
          <a:noFill/>
          <a:ln cap="flat" cmpd="sng" w="9525">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 sz="900">
                <a:solidFill>
                  <a:schemeClr val="dk2"/>
                </a:solidFill>
              </a:rPr>
              <a:t>*** Test Case ***</a:t>
            </a:r>
            <a:endParaRPr sz="900">
              <a:solidFill>
                <a:schemeClr val="dk2"/>
              </a:solidFill>
            </a:endParaRPr>
          </a:p>
          <a:p>
            <a:pPr indent="0" lvl="0" marL="0" rtl="0" algn="l">
              <a:spcBef>
                <a:spcPts val="0"/>
              </a:spcBef>
              <a:spcAft>
                <a:spcPts val="0"/>
              </a:spcAft>
              <a:buNone/>
            </a:pPr>
            <a:r>
              <a:rPr lang="fr" sz="900">
                <a:solidFill>
                  <a:schemeClr val="dk2"/>
                </a:solidFill>
              </a:rPr>
              <a:t>Creation_dun_compte_client_donnees_valides</a:t>
            </a:r>
            <a:endParaRPr sz="900">
              <a:solidFill>
                <a:schemeClr val="dk2"/>
              </a:solidFill>
            </a:endParaRPr>
          </a:p>
          <a:p>
            <a:pPr indent="0" lvl="0" marL="0" rtl="0" algn="l">
              <a:spcBef>
                <a:spcPts val="0"/>
              </a:spcBef>
              <a:spcAft>
                <a:spcPts val="0"/>
              </a:spcAft>
              <a:buNone/>
            </a:pPr>
            <a:r>
              <a:t/>
            </a:r>
            <a:endParaRPr sz="900">
              <a:solidFill>
                <a:schemeClr val="dk2"/>
              </a:solidFill>
            </a:endParaRPr>
          </a:p>
          <a:p>
            <a:pPr indent="0" lvl="0" marL="0" rtl="0" algn="l">
              <a:spcBef>
                <a:spcPts val="0"/>
              </a:spcBef>
              <a:spcAft>
                <a:spcPts val="0"/>
              </a:spcAft>
              <a:buNone/>
            </a:pPr>
            <a:r>
              <a:rPr lang="fr" sz="900">
                <a:solidFill>
                  <a:schemeClr val="dk2"/>
                </a:solidFill>
              </a:rPr>
              <a:t>	Open Browser	https://parabank.parasoft.com/parabank/    chrome</a:t>
            </a:r>
            <a:endParaRPr sz="900">
              <a:solidFill>
                <a:schemeClr val="dk2"/>
              </a:solidFill>
            </a:endParaRPr>
          </a:p>
          <a:p>
            <a:pPr indent="0" lvl="0" marL="0" rtl="0" algn="l">
              <a:spcBef>
                <a:spcPts val="0"/>
              </a:spcBef>
              <a:spcAft>
                <a:spcPts val="0"/>
              </a:spcAft>
              <a:buNone/>
            </a:pPr>
            <a:r>
              <a:rPr lang="fr" sz="900">
                <a:solidFill>
                  <a:schemeClr val="dk2"/>
                </a:solidFill>
              </a:rPr>
              <a:t>	Maximize Browser Window</a:t>
            </a:r>
            <a:endParaRPr sz="900">
              <a:solidFill>
                <a:schemeClr val="dk2"/>
              </a:solidFill>
            </a:endParaRPr>
          </a:p>
          <a:p>
            <a:pPr indent="0" lvl="0" marL="0" rtl="0" algn="l">
              <a:spcBef>
                <a:spcPts val="0"/>
              </a:spcBef>
              <a:spcAft>
                <a:spcPts val="0"/>
              </a:spcAft>
              <a:buNone/>
            </a:pPr>
            <a:r>
              <a:rPr lang="fr" sz="900">
                <a:solidFill>
                  <a:schemeClr val="dk2"/>
                </a:solidFill>
              </a:rPr>
              <a:t>	Wait Until Page Contains Element	//a[text()='Register']</a:t>
            </a:r>
            <a:endParaRPr sz="900">
              <a:solidFill>
                <a:schemeClr val="dk2"/>
              </a:solidFill>
            </a:endParaRPr>
          </a:p>
          <a:p>
            <a:pPr indent="0" lvl="0" marL="0" rtl="0" algn="l">
              <a:spcBef>
                <a:spcPts val="0"/>
              </a:spcBef>
              <a:spcAft>
                <a:spcPts val="0"/>
              </a:spcAft>
              <a:buNone/>
            </a:pPr>
            <a:r>
              <a:rPr lang="fr" sz="900">
                <a:solidFill>
                  <a:schemeClr val="dk2"/>
                </a:solidFill>
              </a:rPr>
              <a:t>	Click Element	//a[@href='register.htm' and text()='Register']</a:t>
            </a:r>
            <a:endParaRPr sz="900">
              <a:solidFill>
                <a:schemeClr val="dk2"/>
              </a:solidFill>
            </a:endParaRPr>
          </a:p>
          <a:p>
            <a:pPr indent="0" lvl="0" marL="0" rtl="0" algn="l">
              <a:spcBef>
                <a:spcPts val="0"/>
              </a:spcBef>
              <a:spcAft>
                <a:spcPts val="0"/>
              </a:spcAft>
              <a:buNone/>
            </a:pPr>
            <a:r>
              <a:rPr lang="fr" sz="900">
                <a:solidFill>
                  <a:schemeClr val="dk2"/>
                </a:solidFill>
              </a:rPr>
              <a:t>	Input Text	//input[@id='customer.firstName']	toto</a:t>
            </a:r>
            <a:endParaRPr sz="900">
              <a:solidFill>
                <a:schemeClr val="dk2"/>
              </a:solidFill>
            </a:endParaRPr>
          </a:p>
          <a:p>
            <a:pPr indent="0" lvl="0" marL="0" rtl="0" algn="l">
              <a:spcBef>
                <a:spcPts val="0"/>
              </a:spcBef>
              <a:spcAft>
                <a:spcPts val="0"/>
              </a:spcAft>
              <a:buNone/>
            </a:pPr>
            <a:r>
              <a:rPr lang="fr" sz="900">
                <a:solidFill>
                  <a:schemeClr val="dk2"/>
                </a:solidFill>
              </a:rPr>
              <a:t>	Input Text	//input[@id='customer.lastName']	xxx</a:t>
            </a:r>
            <a:endParaRPr sz="900">
              <a:solidFill>
                <a:schemeClr val="dk2"/>
              </a:solidFill>
            </a:endParaRPr>
          </a:p>
          <a:p>
            <a:pPr indent="0" lvl="0" marL="0" rtl="0" algn="l">
              <a:spcBef>
                <a:spcPts val="0"/>
              </a:spcBef>
              <a:spcAft>
                <a:spcPts val="0"/>
              </a:spcAft>
              <a:buNone/>
            </a:pPr>
            <a:r>
              <a:rPr lang="fr" sz="900">
                <a:solidFill>
                  <a:schemeClr val="dk2"/>
                </a:solidFill>
              </a:rPr>
              <a:t>	Input Text	//input[@id='customer.address.street']	xx</a:t>
            </a:r>
            <a:endParaRPr sz="900">
              <a:solidFill>
                <a:schemeClr val="dk2"/>
              </a:solidFill>
            </a:endParaRPr>
          </a:p>
          <a:p>
            <a:pPr indent="0" lvl="0" marL="0" rtl="0" algn="l">
              <a:spcBef>
                <a:spcPts val="0"/>
              </a:spcBef>
              <a:spcAft>
                <a:spcPts val="0"/>
              </a:spcAft>
              <a:buNone/>
            </a:pPr>
            <a:r>
              <a:rPr lang="fr" sz="900">
                <a:solidFill>
                  <a:schemeClr val="dk2"/>
                </a:solidFill>
              </a:rPr>
              <a:t>	Input Text	//input[@id='customer.address.city']	xx</a:t>
            </a:r>
            <a:endParaRPr sz="900">
              <a:solidFill>
                <a:schemeClr val="dk2"/>
              </a:solidFill>
            </a:endParaRPr>
          </a:p>
          <a:p>
            <a:pPr indent="0" lvl="0" marL="0" rtl="0" algn="l">
              <a:spcBef>
                <a:spcPts val="0"/>
              </a:spcBef>
              <a:spcAft>
                <a:spcPts val="0"/>
              </a:spcAft>
              <a:buNone/>
            </a:pPr>
            <a:r>
              <a:rPr lang="fr" sz="900">
                <a:solidFill>
                  <a:schemeClr val="dk2"/>
                </a:solidFill>
              </a:rPr>
              <a:t>	Input Text	//input[@id='customer.address.state']	xx</a:t>
            </a:r>
            <a:endParaRPr sz="900">
              <a:solidFill>
                <a:schemeClr val="dk2"/>
              </a:solidFill>
            </a:endParaRPr>
          </a:p>
          <a:p>
            <a:pPr indent="0" lvl="0" marL="0" rtl="0" algn="l">
              <a:spcBef>
                <a:spcPts val="0"/>
              </a:spcBef>
              <a:spcAft>
                <a:spcPts val="0"/>
              </a:spcAft>
              <a:buNone/>
            </a:pPr>
            <a:r>
              <a:rPr lang="fr" sz="900">
                <a:solidFill>
                  <a:schemeClr val="dk2"/>
                </a:solidFill>
              </a:rPr>
              <a:t>	Input Text	//input[@id='customer.address.zipCode']	xx</a:t>
            </a:r>
            <a:endParaRPr sz="900">
              <a:solidFill>
                <a:schemeClr val="dk2"/>
              </a:solidFill>
            </a:endParaRPr>
          </a:p>
          <a:p>
            <a:pPr indent="0" lvl="0" marL="0" rtl="0" algn="l">
              <a:spcBef>
                <a:spcPts val="0"/>
              </a:spcBef>
              <a:spcAft>
                <a:spcPts val="0"/>
              </a:spcAft>
              <a:buNone/>
            </a:pPr>
            <a:r>
              <a:rPr lang="fr" sz="900">
                <a:solidFill>
                  <a:schemeClr val="dk2"/>
                </a:solidFill>
              </a:rPr>
              <a:t>	Input Text	//input[@id='customer.phoneNumber']	xx</a:t>
            </a:r>
            <a:endParaRPr sz="900">
              <a:solidFill>
                <a:schemeClr val="dk2"/>
              </a:solidFill>
            </a:endParaRPr>
          </a:p>
          <a:p>
            <a:pPr indent="0" lvl="0" marL="0" rtl="0" algn="l">
              <a:spcBef>
                <a:spcPts val="0"/>
              </a:spcBef>
              <a:spcAft>
                <a:spcPts val="0"/>
              </a:spcAft>
              <a:buNone/>
            </a:pPr>
            <a:r>
              <a:rPr lang="fr" sz="900">
                <a:solidFill>
                  <a:schemeClr val="dk2"/>
                </a:solidFill>
              </a:rPr>
              <a:t>	Input Text	//input[@id='customer.ssn']	xx</a:t>
            </a:r>
            <a:endParaRPr sz="900">
              <a:solidFill>
                <a:schemeClr val="dk2"/>
              </a:solidFill>
            </a:endParaRPr>
          </a:p>
          <a:p>
            <a:pPr indent="0" lvl="0" marL="0" rtl="0" algn="l">
              <a:spcBef>
                <a:spcPts val="0"/>
              </a:spcBef>
              <a:spcAft>
                <a:spcPts val="0"/>
              </a:spcAft>
              <a:buNone/>
            </a:pPr>
            <a:r>
              <a:rPr lang="fr" sz="900">
                <a:solidFill>
                  <a:schemeClr val="dk2"/>
                </a:solidFill>
              </a:rPr>
              <a:t>	Input Text	//input[@id='customer.username']	${USERNAME}</a:t>
            </a:r>
            <a:endParaRPr sz="900">
              <a:solidFill>
                <a:schemeClr val="dk2"/>
              </a:solidFill>
            </a:endParaRPr>
          </a:p>
          <a:p>
            <a:pPr indent="0" lvl="0" marL="0" rtl="0" algn="l">
              <a:spcBef>
                <a:spcPts val="0"/>
              </a:spcBef>
              <a:spcAft>
                <a:spcPts val="0"/>
              </a:spcAft>
              <a:buNone/>
            </a:pPr>
            <a:r>
              <a:rPr lang="fr" sz="900">
                <a:solidFill>
                  <a:schemeClr val="dk2"/>
                </a:solidFill>
              </a:rPr>
              <a:t>	Input Password	//input[@id='customer.password' and @type='password']	${PASSWORD}</a:t>
            </a:r>
            <a:endParaRPr sz="900">
              <a:solidFill>
                <a:schemeClr val="dk2"/>
              </a:solidFill>
            </a:endParaRPr>
          </a:p>
          <a:p>
            <a:pPr indent="0" lvl="0" marL="0" rtl="0" algn="l">
              <a:spcBef>
                <a:spcPts val="0"/>
              </a:spcBef>
              <a:spcAft>
                <a:spcPts val="0"/>
              </a:spcAft>
              <a:buNone/>
            </a:pPr>
            <a:r>
              <a:rPr lang="fr" sz="900">
                <a:solidFill>
                  <a:schemeClr val="dk2"/>
                </a:solidFill>
              </a:rPr>
              <a:t>	Input Password	//input[@id='repeatedPassword' and @type='password']	${PASSWORD}</a:t>
            </a:r>
            <a:endParaRPr sz="900">
              <a:solidFill>
                <a:schemeClr val="dk2"/>
              </a:solidFill>
            </a:endParaRPr>
          </a:p>
          <a:p>
            <a:pPr indent="0" lvl="0" marL="0" rtl="0" algn="l">
              <a:spcBef>
                <a:spcPts val="0"/>
              </a:spcBef>
              <a:spcAft>
                <a:spcPts val="0"/>
              </a:spcAft>
              <a:buNone/>
            </a:pPr>
            <a:r>
              <a:rPr lang="fr" sz="900">
                <a:solidFill>
                  <a:schemeClr val="dk2"/>
                </a:solidFill>
              </a:rPr>
              <a:t>	Click Element	//input[@type='submit' and @class='button' and @value='Register']</a:t>
            </a:r>
            <a:endParaRPr sz="900">
              <a:solidFill>
                <a:schemeClr val="dk2"/>
              </a:solidFill>
            </a:endParaRPr>
          </a:p>
          <a:p>
            <a:pPr indent="0" lvl="0" marL="0" rtl="0" algn="l">
              <a:spcBef>
                <a:spcPts val="0"/>
              </a:spcBef>
              <a:spcAft>
                <a:spcPts val="0"/>
              </a:spcAft>
              <a:buNone/>
            </a:pPr>
            <a:r>
              <a:rPr lang="fr" sz="900">
                <a:solidFill>
                  <a:schemeClr val="dk2"/>
                </a:solidFill>
              </a:rPr>
              <a:t>	Wait Until Page Contains Element	//a[@href='/parabank/logout.htm' and text()='Log Out']	10s</a:t>
            </a:r>
            <a:endParaRPr sz="900">
              <a:solidFill>
                <a:schemeClr val="dk2"/>
              </a:solidFill>
            </a:endParaRPr>
          </a:p>
          <a:p>
            <a:pPr indent="0" lvl="0" marL="0" rtl="0" algn="l">
              <a:spcBef>
                <a:spcPts val="0"/>
              </a:spcBef>
              <a:spcAft>
                <a:spcPts val="0"/>
              </a:spcAft>
              <a:buNone/>
            </a:pPr>
            <a:r>
              <a:rPr lang="fr" sz="900">
                <a:solidFill>
                  <a:schemeClr val="dk2"/>
                </a:solidFill>
              </a:rPr>
              <a:t>	Click Element    //a[@href='/parabank/logout.htm' and text()='Log Out']</a:t>
            </a:r>
            <a:endParaRPr sz="900">
              <a:solidFill>
                <a:schemeClr val="dk2"/>
              </a:solidFill>
            </a:endParaRPr>
          </a:p>
          <a:p>
            <a:pPr indent="0" lvl="0" marL="0" rtl="0" algn="l">
              <a:spcBef>
                <a:spcPts val="0"/>
              </a:spcBef>
              <a:spcAft>
                <a:spcPts val="0"/>
              </a:spcAft>
              <a:buNone/>
            </a:pPr>
            <a:r>
              <a:rPr lang="fr" sz="900">
                <a:solidFill>
                  <a:schemeClr val="dk2"/>
                </a:solidFill>
              </a:rPr>
              <a:t>	Close Browser</a:t>
            </a:r>
            <a:endParaRPr sz="9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fr"/>
              <a:t>              Plan de la présentation</a:t>
            </a:r>
            <a:endParaRPr b="1" i="1"/>
          </a:p>
        </p:txBody>
      </p:sp>
      <p:sp>
        <p:nvSpPr>
          <p:cNvPr id="380" name="Google Shape;380;p37"/>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434343"/>
              </a:buClr>
              <a:buSzPts val="1300"/>
              <a:buChar char="●"/>
            </a:pPr>
            <a:r>
              <a:rPr lang="fr">
                <a:solidFill>
                  <a:srgbClr val="434343"/>
                </a:solidFill>
              </a:rPr>
              <a:t>A</a:t>
            </a:r>
            <a:r>
              <a:rPr lang="fr">
                <a:solidFill>
                  <a:srgbClr val="434343"/>
                </a:solidFill>
              </a:rPr>
              <a:t>utomatisation des tests</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Application Parabank</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Exigences et Cas de tests</a:t>
            </a:r>
            <a:endParaRPr>
              <a:solidFill>
                <a:srgbClr val="434343"/>
              </a:solidFill>
              <a:highlight>
                <a:schemeClr val="accent2"/>
              </a:highlight>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Test API avec Postman</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Test IHM avec RobotFramework</a:t>
            </a:r>
            <a:endParaRPr>
              <a:solidFill>
                <a:srgbClr val="434343"/>
              </a:solidFill>
            </a:endParaRPr>
          </a:p>
          <a:p>
            <a:pPr indent="-330200" lvl="0" marL="457200" rtl="0" algn="l">
              <a:lnSpc>
                <a:spcPct val="200000"/>
              </a:lnSpc>
              <a:spcBef>
                <a:spcPts val="0"/>
              </a:spcBef>
              <a:spcAft>
                <a:spcPts val="0"/>
              </a:spcAft>
              <a:buClr>
                <a:schemeClr val="accent2"/>
              </a:buClr>
              <a:buSzPts val="1600"/>
              <a:buChar char="●"/>
            </a:pPr>
            <a:r>
              <a:rPr lang="fr" sz="1600">
                <a:solidFill>
                  <a:schemeClr val="accent2"/>
                </a:solidFill>
                <a:highlight>
                  <a:schemeClr val="dk1"/>
                </a:highlight>
              </a:rPr>
              <a:t>Test performance avec JMeter</a:t>
            </a:r>
            <a:endParaRPr sz="1600">
              <a:solidFill>
                <a:schemeClr val="accent2"/>
              </a:solidFill>
              <a:highlight>
                <a:schemeClr val="dk1"/>
              </a:highlight>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Usine d’automatisation avec JENKINS</a:t>
            </a:r>
            <a:endParaRPr>
              <a:solidFill>
                <a:srgbClr val="434343"/>
              </a:solidFill>
            </a:endParaRPr>
          </a:p>
        </p:txBody>
      </p:sp>
      <p:sp>
        <p:nvSpPr>
          <p:cNvPr id="381" name="Google Shape;38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82" name="Google Shape;382;p37"/>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457200" lvl="0" marL="1371600" rtl="0" algn="l">
              <a:spcBef>
                <a:spcPts val="0"/>
              </a:spcBef>
              <a:spcAft>
                <a:spcPts val="0"/>
              </a:spcAft>
              <a:buNone/>
            </a:pPr>
            <a:r>
              <a:rPr b="1" lang="fr"/>
              <a:t>Test performance avec JMeter</a:t>
            </a:r>
            <a:endParaRPr b="1"/>
          </a:p>
        </p:txBody>
      </p:sp>
      <p:sp>
        <p:nvSpPr>
          <p:cNvPr id="388" name="Google Shape;388;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389" name="Google Shape;389;p38"/>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pic>
        <p:nvPicPr>
          <p:cNvPr id="390" name="Google Shape;390;p38"/>
          <p:cNvPicPr preferRelativeResize="0"/>
          <p:nvPr/>
        </p:nvPicPr>
        <p:blipFill rotWithShape="1">
          <a:blip r:embed="rId3">
            <a:alphaModFix/>
          </a:blip>
          <a:srcRect b="0" l="950" r="0" t="773"/>
          <a:stretch/>
        </p:blipFill>
        <p:spPr>
          <a:xfrm>
            <a:off x="1433550" y="980075"/>
            <a:ext cx="7038899" cy="3535150"/>
          </a:xfrm>
          <a:prstGeom prst="rect">
            <a:avLst/>
          </a:prstGeom>
          <a:noFill/>
          <a:ln>
            <a:noFill/>
          </a:ln>
        </p:spPr>
      </p:pic>
      <p:sp>
        <p:nvSpPr>
          <p:cNvPr id="391" name="Google Shape;391;p38"/>
          <p:cNvSpPr/>
          <p:nvPr/>
        </p:nvSpPr>
        <p:spPr>
          <a:xfrm>
            <a:off x="4739075" y="2571750"/>
            <a:ext cx="345000" cy="2010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392" name="Google Shape;392;p38"/>
          <p:cNvCxnSpPr>
            <a:endCxn id="391" idx="2"/>
          </p:cNvCxnSpPr>
          <p:nvPr/>
        </p:nvCxnSpPr>
        <p:spPr>
          <a:xfrm flipH="1" rot="10800000">
            <a:off x="1100975" y="2672250"/>
            <a:ext cx="3638100" cy="923400"/>
          </a:xfrm>
          <a:prstGeom prst="straightConnector1">
            <a:avLst/>
          </a:prstGeom>
          <a:noFill/>
          <a:ln cap="flat" cmpd="sng" w="38100">
            <a:solidFill>
              <a:schemeClr val="accent2"/>
            </a:solidFill>
            <a:prstDash val="solid"/>
            <a:round/>
            <a:headEnd len="med" w="med" type="none"/>
            <a:tailEnd len="med" w="med" type="triangle"/>
          </a:ln>
        </p:spPr>
      </p:cxnSp>
      <p:sp>
        <p:nvSpPr>
          <p:cNvPr id="393" name="Google Shape;393;p38"/>
          <p:cNvSpPr txBox="1"/>
          <p:nvPr/>
        </p:nvSpPr>
        <p:spPr>
          <a:xfrm>
            <a:off x="148850" y="3329825"/>
            <a:ext cx="1466700" cy="7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accent2"/>
                </a:solidFill>
                <a:latin typeface="Lato"/>
                <a:ea typeface="Lato"/>
                <a:cs typeface="Lato"/>
                <a:sym typeface="Lato"/>
              </a:rPr>
              <a:t>Nombre d’utilisateurs</a:t>
            </a:r>
            <a:endParaRPr>
              <a:solidFill>
                <a:schemeClr val="accent2"/>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457200" lvl="0" marL="1371600" rtl="0" algn="l">
              <a:spcBef>
                <a:spcPts val="0"/>
              </a:spcBef>
              <a:spcAft>
                <a:spcPts val="0"/>
              </a:spcAft>
              <a:buNone/>
            </a:pPr>
            <a:r>
              <a:rPr b="1" lang="fr"/>
              <a:t>Test performance avec JMeter</a:t>
            </a:r>
            <a:endParaRPr b="1"/>
          </a:p>
        </p:txBody>
      </p:sp>
      <p:sp>
        <p:nvSpPr>
          <p:cNvPr id="399" name="Google Shape;39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400" name="Google Shape;400;p39"/>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pic>
        <p:nvPicPr>
          <p:cNvPr id="401" name="Google Shape;401;p39"/>
          <p:cNvPicPr preferRelativeResize="0"/>
          <p:nvPr/>
        </p:nvPicPr>
        <p:blipFill rotWithShape="1">
          <a:blip r:embed="rId3">
            <a:alphaModFix/>
          </a:blip>
          <a:srcRect b="0" l="783" r="0" t="0"/>
          <a:stretch/>
        </p:blipFill>
        <p:spPr>
          <a:xfrm>
            <a:off x="1659475" y="948875"/>
            <a:ext cx="6676925" cy="3651200"/>
          </a:xfrm>
          <a:prstGeom prst="rect">
            <a:avLst/>
          </a:prstGeom>
          <a:noFill/>
          <a:ln>
            <a:noFill/>
          </a:ln>
        </p:spPr>
      </p:pic>
      <p:pic>
        <p:nvPicPr>
          <p:cNvPr id="402" name="Google Shape;402;p39"/>
          <p:cNvPicPr preferRelativeResize="0"/>
          <p:nvPr/>
        </p:nvPicPr>
        <p:blipFill rotWithShape="1">
          <a:blip r:embed="rId4">
            <a:alphaModFix/>
          </a:blip>
          <a:srcRect b="0" l="0" r="0" t="14551"/>
          <a:stretch/>
        </p:blipFill>
        <p:spPr>
          <a:xfrm>
            <a:off x="648625" y="2571750"/>
            <a:ext cx="2520750" cy="515075"/>
          </a:xfrm>
          <a:prstGeom prst="rect">
            <a:avLst/>
          </a:prstGeom>
          <a:noFill/>
          <a:ln>
            <a:noFill/>
          </a:ln>
        </p:spPr>
      </p:pic>
      <p:sp>
        <p:nvSpPr>
          <p:cNvPr id="403" name="Google Shape;403;p39"/>
          <p:cNvSpPr/>
          <p:nvPr/>
        </p:nvSpPr>
        <p:spPr>
          <a:xfrm>
            <a:off x="404200" y="2356825"/>
            <a:ext cx="2921700" cy="849900"/>
          </a:xfrm>
          <a:prstGeom prst="ellipse">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04" name="Google Shape;404;p39"/>
          <p:cNvSpPr/>
          <p:nvPr/>
        </p:nvSpPr>
        <p:spPr>
          <a:xfrm>
            <a:off x="4634800" y="3157475"/>
            <a:ext cx="1002600" cy="320100"/>
          </a:xfrm>
          <a:prstGeom prst="ellipse">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405" name="Google Shape;405;p39"/>
          <p:cNvCxnSpPr>
            <a:stCxn id="403" idx="7"/>
            <a:endCxn id="404" idx="0"/>
          </p:cNvCxnSpPr>
          <p:nvPr/>
        </p:nvCxnSpPr>
        <p:spPr>
          <a:xfrm>
            <a:off x="2898027" y="2481290"/>
            <a:ext cx="2238000" cy="676200"/>
          </a:xfrm>
          <a:prstGeom prst="straightConnector1">
            <a:avLst/>
          </a:prstGeom>
          <a:noFill/>
          <a:ln cap="flat" cmpd="sng" w="9525">
            <a:solidFill>
              <a:schemeClr val="accent2"/>
            </a:solidFill>
            <a:prstDash val="solid"/>
            <a:round/>
            <a:headEnd len="med" w="med" type="none"/>
            <a:tailEnd len="med" w="med" type="none"/>
          </a:ln>
        </p:spPr>
      </p:cxnSp>
      <p:cxnSp>
        <p:nvCxnSpPr>
          <p:cNvPr id="406" name="Google Shape;406;p39"/>
          <p:cNvCxnSpPr>
            <a:stCxn id="403" idx="4"/>
            <a:endCxn id="404" idx="4"/>
          </p:cNvCxnSpPr>
          <p:nvPr/>
        </p:nvCxnSpPr>
        <p:spPr>
          <a:xfrm>
            <a:off x="1865050" y="3206725"/>
            <a:ext cx="3271200" cy="27090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457200" lvl="0" marL="1371600" rtl="0" algn="l">
              <a:spcBef>
                <a:spcPts val="0"/>
              </a:spcBef>
              <a:spcAft>
                <a:spcPts val="0"/>
              </a:spcAft>
              <a:buNone/>
            </a:pPr>
            <a:r>
              <a:rPr b="1" lang="fr"/>
              <a:t>Test performance avec JMeter</a:t>
            </a:r>
            <a:endParaRPr b="1"/>
          </a:p>
        </p:txBody>
      </p:sp>
      <p:sp>
        <p:nvSpPr>
          <p:cNvPr id="412" name="Google Shape;41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413" name="Google Shape;413;p40"/>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
        <p:nvSpPr>
          <p:cNvPr id="414" name="Google Shape;414;p40"/>
          <p:cNvSpPr txBox="1"/>
          <p:nvPr/>
        </p:nvSpPr>
        <p:spPr>
          <a:xfrm>
            <a:off x="2369150" y="1409800"/>
            <a:ext cx="37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Lato"/>
                <a:ea typeface="Lato"/>
                <a:cs typeface="Lato"/>
                <a:sym typeface="Lato"/>
              </a:rPr>
              <a:t>Commande : jmeter -t -n Performance.jmx</a:t>
            </a:r>
            <a:endParaRPr>
              <a:solidFill>
                <a:schemeClr val="lt1"/>
              </a:solidFill>
              <a:latin typeface="Lato"/>
              <a:ea typeface="Lato"/>
              <a:cs typeface="Lato"/>
              <a:sym typeface="Lato"/>
            </a:endParaRPr>
          </a:p>
        </p:txBody>
      </p:sp>
      <p:pic>
        <p:nvPicPr>
          <p:cNvPr id="415" name="Google Shape;415;p40"/>
          <p:cNvPicPr preferRelativeResize="0"/>
          <p:nvPr/>
        </p:nvPicPr>
        <p:blipFill rotWithShape="1">
          <a:blip r:embed="rId3">
            <a:alphaModFix/>
          </a:blip>
          <a:srcRect b="0" l="0" r="0" t="2391"/>
          <a:stretch/>
        </p:blipFill>
        <p:spPr>
          <a:xfrm>
            <a:off x="152400" y="2002275"/>
            <a:ext cx="8839201" cy="1627475"/>
          </a:xfrm>
          <a:prstGeom prst="rect">
            <a:avLst/>
          </a:prstGeom>
          <a:noFill/>
          <a:ln>
            <a:noFill/>
          </a:ln>
        </p:spPr>
      </p:pic>
      <p:sp>
        <p:nvSpPr>
          <p:cNvPr id="416" name="Google Shape;416;p40"/>
          <p:cNvSpPr/>
          <p:nvPr/>
        </p:nvSpPr>
        <p:spPr>
          <a:xfrm>
            <a:off x="5090650" y="3158900"/>
            <a:ext cx="1425600" cy="275700"/>
          </a:xfrm>
          <a:prstGeom prst="ellipse">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17" name="Google Shape;417;p40"/>
          <p:cNvSpPr txBox="1"/>
          <p:nvPr/>
        </p:nvSpPr>
        <p:spPr>
          <a:xfrm>
            <a:off x="3838650" y="3982400"/>
            <a:ext cx="1466700" cy="7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accent2"/>
                </a:solidFill>
                <a:latin typeface="Lato"/>
                <a:ea typeface="Lato"/>
                <a:cs typeface="Lato"/>
                <a:sym typeface="Lato"/>
              </a:rPr>
              <a:t>Pourcentages des tests en échec</a:t>
            </a:r>
            <a:endParaRPr>
              <a:solidFill>
                <a:schemeClr val="accent2"/>
              </a:solidFill>
              <a:latin typeface="Lato"/>
              <a:ea typeface="Lato"/>
              <a:cs typeface="Lato"/>
              <a:sym typeface="Lato"/>
            </a:endParaRPr>
          </a:p>
        </p:txBody>
      </p:sp>
      <p:cxnSp>
        <p:nvCxnSpPr>
          <p:cNvPr id="418" name="Google Shape;418;p40"/>
          <p:cNvCxnSpPr>
            <a:endCxn id="416" idx="4"/>
          </p:cNvCxnSpPr>
          <p:nvPr/>
        </p:nvCxnSpPr>
        <p:spPr>
          <a:xfrm flipH="1" rot="10800000">
            <a:off x="5033350" y="3434600"/>
            <a:ext cx="770100" cy="476400"/>
          </a:xfrm>
          <a:prstGeom prst="straightConnector1">
            <a:avLst/>
          </a:prstGeom>
          <a:noFill/>
          <a:ln cap="flat" cmpd="sng" w="38100">
            <a:solidFill>
              <a:schemeClr val="accent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fr"/>
              <a:t>              Plan de la présentation</a:t>
            </a:r>
            <a:endParaRPr b="1" i="1"/>
          </a:p>
        </p:txBody>
      </p:sp>
      <p:sp>
        <p:nvSpPr>
          <p:cNvPr id="424" name="Google Shape;424;p41"/>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434343"/>
              </a:buClr>
              <a:buSzPts val="1300"/>
              <a:buChar char="●"/>
            </a:pPr>
            <a:r>
              <a:rPr lang="fr">
                <a:solidFill>
                  <a:srgbClr val="434343"/>
                </a:solidFill>
              </a:rPr>
              <a:t>A</a:t>
            </a:r>
            <a:r>
              <a:rPr lang="fr">
                <a:solidFill>
                  <a:srgbClr val="434343"/>
                </a:solidFill>
              </a:rPr>
              <a:t>utomatisation des tests</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Application Parabank</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Exigences et Cas de tests</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Test API avec Postman</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Test IHM avec RobotFramework</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Test performance avec JMeter</a:t>
            </a:r>
            <a:endParaRPr>
              <a:solidFill>
                <a:srgbClr val="434343"/>
              </a:solidFill>
            </a:endParaRPr>
          </a:p>
          <a:p>
            <a:pPr indent="-330200" lvl="0" marL="457200" rtl="0" algn="l">
              <a:lnSpc>
                <a:spcPct val="200000"/>
              </a:lnSpc>
              <a:spcBef>
                <a:spcPts val="0"/>
              </a:spcBef>
              <a:spcAft>
                <a:spcPts val="0"/>
              </a:spcAft>
              <a:buClr>
                <a:schemeClr val="accent2"/>
              </a:buClr>
              <a:buSzPts val="1600"/>
              <a:buChar char="●"/>
            </a:pPr>
            <a:r>
              <a:rPr lang="fr" sz="1600">
                <a:solidFill>
                  <a:schemeClr val="accent2"/>
                </a:solidFill>
              </a:rPr>
              <a:t>Usine d’automatisation avec JENKINS</a:t>
            </a:r>
            <a:endParaRPr sz="1600">
              <a:solidFill>
                <a:schemeClr val="accent2"/>
              </a:solidFill>
            </a:endParaRPr>
          </a:p>
        </p:txBody>
      </p:sp>
      <p:sp>
        <p:nvSpPr>
          <p:cNvPr id="425" name="Google Shape;425;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426" name="Google Shape;426;p41"/>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fr"/>
              <a:t>              Plan de la présentation</a:t>
            </a:r>
            <a:endParaRPr b="1" i="1"/>
          </a:p>
        </p:txBody>
      </p:sp>
      <p:sp>
        <p:nvSpPr>
          <p:cNvPr id="153" name="Google Shape;153;p15"/>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Clr>
                <a:schemeClr val="accent2"/>
              </a:buClr>
              <a:buSzPts val="1600"/>
              <a:buChar char="●"/>
            </a:pPr>
            <a:r>
              <a:rPr lang="fr" sz="1600">
                <a:solidFill>
                  <a:schemeClr val="accent2"/>
                </a:solidFill>
              </a:rPr>
              <a:t>Automatisation des tests</a:t>
            </a:r>
            <a:endParaRPr sz="1600">
              <a:solidFill>
                <a:schemeClr val="accent2"/>
              </a:solidFill>
            </a:endParaRPr>
          </a:p>
          <a:p>
            <a:pPr indent="-307975" lvl="0" marL="457200" rtl="0" algn="l">
              <a:lnSpc>
                <a:spcPct val="200000"/>
              </a:lnSpc>
              <a:spcBef>
                <a:spcPts val="0"/>
              </a:spcBef>
              <a:spcAft>
                <a:spcPts val="0"/>
              </a:spcAft>
              <a:buClr>
                <a:srgbClr val="434343"/>
              </a:buClr>
              <a:buSzPts val="1250"/>
              <a:buChar char="●"/>
            </a:pPr>
            <a:r>
              <a:rPr lang="fr" sz="1250">
                <a:solidFill>
                  <a:srgbClr val="434343"/>
                </a:solidFill>
              </a:rPr>
              <a:t>Application Parabank</a:t>
            </a:r>
            <a:endParaRPr sz="1250">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Exigences et Cas de tests</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Test API avec Postman</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Test IHM avec RobotFramework</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Test performance avec JMeter</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Usine d’automatisation avec JENKINS</a:t>
            </a:r>
            <a:endParaRPr>
              <a:solidFill>
                <a:srgbClr val="434343"/>
              </a:solidFill>
            </a:endParaRPr>
          </a:p>
        </p:txBody>
      </p:sp>
      <p:sp>
        <p:nvSpPr>
          <p:cNvPr id="154" name="Google Shape;15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55" name="Google Shape;155;p15"/>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2"/>
          <p:cNvSpPr txBox="1"/>
          <p:nvPr>
            <p:ph type="title"/>
          </p:nvPr>
        </p:nvSpPr>
        <p:spPr>
          <a:xfrm>
            <a:off x="837700" y="393750"/>
            <a:ext cx="7038900" cy="914100"/>
          </a:xfrm>
          <a:prstGeom prst="rect">
            <a:avLst/>
          </a:prstGeom>
        </p:spPr>
        <p:txBody>
          <a:bodyPr anchorCtr="0" anchor="t" bIns="91425" lIns="91425" spcFirstLastPara="1" rIns="91425" wrap="square" tIns="91425">
            <a:noAutofit/>
          </a:bodyPr>
          <a:lstStyle/>
          <a:p>
            <a:pPr indent="0" lvl="0" marL="457200" rtl="0" algn="ctr">
              <a:lnSpc>
                <a:spcPct val="200000"/>
              </a:lnSpc>
              <a:spcBef>
                <a:spcPts val="0"/>
              </a:spcBef>
              <a:spcAft>
                <a:spcPts val="0"/>
              </a:spcAft>
              <a:buNone/>
            </a:pPr>
            <a:r>
              <a:rPr b="1" i="1" lang="fr" sz="2440">
                <a:latin typeface="Lato"/>
                <a:ea typeface="Lato"/>
                <a:cs typeface="Lato"/>
                <a:sym typeface="Lato"/>
              </a:rPr>
              <a:t>Automatisation des tests</a:t>
            </a:r>
            <a:endParaRPr b="1" i="1" sz="2440">
              <a:latin typeface="Lato"/>
              <a:ea typeface="Lato"/>
              <a:cs typeface="Lato"/>
              <a:sym typeface="Lato"/>
            </a:endParaRPr>
          </a:p>
          <a:p>
            <a:pPr indent="0" lvl="0" marL="0" rtl="0" algn="l">
              <a:spcBef>
                <a:spcPts val="1200"/>
              </a:spcBef>
              <a:spcAft>
                <a:spcPts val="0"/>
              </a:spcAft>
              <a:buSzPts val="990"/>
              <a:buNone/>
            </a:pPr>
            <a:r>
              <a:t/>
            </a:r>
            <a:endParaRPr sz="2160"/>
          </a:p>
        </p:txBody>
      </p:sp>
      <p:sp>
        <p:nvSpPr>
          <p:cNvPr id="432" name="Google Shape;432;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433" name="Google Shape;433;p42"/>
          <p:cNvSpPr txBox="1"/>
          <p:nvPr/>
        </p:nvSpPr>
        <p:spPr>
          <a:xfrm>
            <a:off x="183975" y="2240100"/>
            <a:ext cx="2288400" cy="114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accent2"/>
                </a:solidFill>
                <a:latin typeface="Lato"/>
                <a:ea typeface="Lato"/>
                <a:cs typeface="Lato"/>
                <a:sym typeface="Lato"/>
              </a:rPr>
              <a:t>Schéma de développement d’ une usine de tests entièrement automatisée à l'aide de Jenkins</a:t>
            </a:r>
            <a:endParaRPr>
              <a:solidFill>
                <a:schemeClr val="accent2"/>
              </a:solidFill>
              <a:latin typeface="Lato"/>
              <a:ea typeface="Lato"/>
              <a:cs typeface="Lato"/>
              <a:sym typeface="Lato"/>
            </a:endParaRPr>
          </a:p>
        </p:txBody>
      </p:sp>
      <p:grpSp>
        <p:nvGrpSpPr>
          <p:cNvPr id="434" name="Google Shape;434;p42"/>
          <p:cNvGrpSpPr/>
          <p:nvPr/>
        </p:nvGrpSpPr>
        <p:grpSpPr>
          <a:xfrm>
            <a:off x="2586875" y="1046775"/>
            <a:ext cx="6434268" cy="3530851"/>
            <a:chOff x="2440250" y="1004075"/>
            <a:chExt cx="6434268" cy="3530851"/>
          </a:xfrm>
        </p:grpSpPr>
        <p:grpSp>
          <p:nvGrpSpPr>
            <p:cNvPr id="435" name="Google Shape;435;p42"/>
            <p:cNvGrpSpPr/>
            <p:nvPr/>
          </p:nvGrpSpPr>
          <p:grpSpPr>
            <a:xfrm>
              <a:off x="2440250" y="1004075"/>
              <a:ext cx="6434268" cy="3530851"/>
              <a:chOff x="2440250" y="1004075"/>
              <a:chExt cx="6434268" cy="3530851"/>
            </a:xfrm>
          </p:grpSpPr>
          <p:pic>
            <p:nvPicPr>
              <p:cNvPr id="436" name="Google Shape;436;p42"/>
              <p:cNvPicPr preferRelativeResize="0"/>
              <p:nvPr/>
            </p:nvPicPr>
            <p:blipFill>
              <a:blip r:embed="rId3">
                <a:alphaModFix/>
              </a:blip>
              <a:stretch>
                <a:fillRect/>
              </a:stretch>
            </p:blipFill>
            <p:spPr>
              <a:xfrm>
                <a:off x="2440250" y="1004075"/>
                <a:ext cx="6434268" cy="3530851"/>
              </a:xfrm>
              <a:prstGeom prst="rect">
                <a:avLst/>
              </a:prstGeom>
              <a:noFill/>
              <a:ln>
                <a:noFill/>
              </a:ln>
            </p:spPr>
          </p:pic>
          <p:sp>
            <p:nvSpPr>
              <p:cNvPr id="437" name="Google Shape;437;p42"/>
              <p:cNvSpPr/>
              <p:nvPr/>
            </p:nvSpPr>
            <p:spPr>
              <a:xfrm>
                <a:off x="3240325" y="1307850"/>
                <a:ext cx="2334000" cy="1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438" name="Google Shape;438;p42"/>
            <p:cNvSpPr/>
            <p:nvPr/>
          </p:nvSpPr>
          <p:spPr>
            <a:xfrm>
              <a:off x="5082400" y="2034400"/>
              <a:ext cx="2709300" cy="175200"/>
            </a:xfrm>
            <a:prstGeom prst="rect">
              <a:avLst/>
            </a:prstGeom>
            <a:solidFill>
              <a:srgbClr val="0097A7"/>
            </a:solidFill>
            <a:ln cap="flat" cmpd="sng" w="9525">
              <a:solidFill>
                <a:srgbClr val="0097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439" name="Google Shape;439;p42"/>
            <p:cNvSpPr/>
            <p:nvPr/>
          </p:nvSpPr>
          <p:spPr>
            <a:xfrm>
              <a:off x="4848775" y="1329900"/>
              <a:ext cx="3153900" cy="675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440" name="Google Shape;440;p42"/>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1371600" rtl="0" algn="l">
              <a:spcBef>
                <a:spcPts val="0"/>
              </a:spcBef>
              <a:spcAft>
                <a:spcPts val="0"/>
              </a:spcAft>
              <a:buNone/>
            </a:pPr>
            <a:r>
              <a:rPr b="1" lang="fr"/>
              <a:t>Usine d’automatisation avec Jenkins </a:t>
            </a:r>
            <a:endParaRPr b="1"/>
          </a:p>
        </p:txBody>
      </p:sp>
      <p:sp>
        <p:nvSpPr>
          <p:cNvPr id="446" name="Google Shape;446;p43"/>
          <p:cNvSpPr txBox="1"/>
          <p:nvPr>
            <p:ph idx="1" type="body"/>
          </p:nvPr>
        </p:nvSpPr>
        <p:spPr>
          <a:xfrm>
            <a:off x="1297500" y="895450"/>
            <a:ext cx="7038900" cy="358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lang="fr" sz="750"/>
              <a:t>pipeline {</a:t>
            </a:r>
            <a:endParaRPr sz="750"/>
          </a:p>
          <a:p>
            <a:pPr indent="0" lvl="0" marL="0" rtl="0" algn="l">
              <a:lnSpc>
                <a:spcPct val="100000"/>
              </a:lnSpc>
              <a:spcBef>
                <a:spcPts val="0"/>
              </a:spcBef>
              <a:spcAft>
                <a:spcPts val="0"/>
              </a:spcAft>
              <a:buSzPts val="275"/>
              <a:buNone/>
            </a:pPr>
            <a:r>
              <a:rPr lang="fr" sz="750"/>
              <a:t>	agent { label 'label' } </a:t>
            </a:r>
            <a:endParaRPr sz="750"/>
          </a:p>
          <a:p>
            <a:pPr indent="0" lvl="0" marL="0" rtl="0" algn="l">
              <a:lnSpc>
                <a:spcPct val="100000"/>
              </a:lnSpc>
              <a:spcBef>
                <a:spcPts val="0"/>
              </a:spcBef>
              <a:spcAft>
                <a:spcPts val="0"/>
              </a:spcAft>
              <a:buSzPts val="275"/>
              <a:buNone/>
            </a:pPr>
            <a:r>
              <a:rPr lang="fr" sz="750"/>
              <a:t>	stages {</a:t>
            </a:r>
            <a:endParaRPr sz="750"/>
          </a:p>
          <a:p>
            <a:pPr indent="0" lvl="0" marL="0" rtl="0" algn="l">
              <a:lnSpc>
                <a:spcPct val="100000"/>
              </a:lnSpc>
              <a:spcBef>
                <a:spcPts val="0"/>
              </a:spcBef>
              <a:spcAft>
                <a:spcPts val="0"/>
              </a:spcAft>
              <a:buSzPts val="275"/>
              <a:buNone/>
            </a:pPr>
            <a:r>
              <a:rPr lang="fr" sz="750"/>
              <a:t>    		stage('Run test API') {</a:t>
            </a:r>
            <a:endParaRPr sz="750"/>
          </a:p>
          <a:p>
            <a:pPr indent="0" lvl="0" marL="0" rtl="0" algn="l">
              <a:lnSpc>
                <a:spcPct val="100000"/>
              </a:lnSpc>
              <a:spcBef>
                <a:spcPts val="0"/>
              </a:spcBef>
              <a:spcAft>
                <a:spcPts val="0"/>
              </a:spcAft>
              <a:buSzPts val="275"/>
              <a:buNone/>
            </a:pPr>
            <a:r>
              <a:rPr lang="fr" sz="750"/>
              <a:t>        			steps {</a:t>
            </a:r>
            <a:endParaRPr sz="750"/>
          </a:p>
          <a:p>
            <a:pPr indent="0" lvl="0" marL="0" rtl="0" algn="l">
              <a:lnSpc>
                <a:spcPct val="100000"/>
              </a:lnSpc>
              <a:spcBef>
                <a:spcPts val="0"/>
              </a:spcBef>
              <a:spcAft>
                <a:spcPts val="0"/>
              </a:spcAft>
              <a:buSzPts val="275"/>
              <a:buNone/>
            </a:pPr>
            <a:r>
              <a:rPr lang="fr" sz="750"/>
              <a:t>            				// Insérez ici les étapes de votre première étape</a:t>
            </a:r>
            <a:endParaRPr sz="750"/>
          </a:p>
          <a:p>
            <a:pPr indent="0" lvl="0" marL="0" rtl="0" algn="l">
              <a:lnSpc>
                <a:spcPct val="100000"/>
              </a:lnSpc>
              <a:spcBef>
                <a:spcPts val="0"/>
              </a:spcBef>
              <a:spcAft>
                <a:spcPts val="0"/>
              </a:spcAft>
              <a:buSzPts val="275"/>
              <a:buNone/>
            </a:pPr>
            <a:r>
              <a:rPr lang="fr" sz="750"/>
              <a:t>            				sh 'echo env.WORKSPACE'</a:t>
            </a:r>
            <a:endParaRPr sz="750"/>
          </a:p>
          <a:p>
            <a:pPr indent="0" lvl="0" marL="0" rtl="0" algn="l">
              <a:lnSpc>
                <a:spcPct val="100000"/>
              </a:lnSpc>
              <a:spcBef>
                <a:spcPts val="0"/>
              </a:spcBef>
              <a:spcAft>
                <a:spcPts val="0"/>
              </a:spcAft>
              <a:buSzPts val="275"/>
              <a:buNone/>
            </a:pPr>
            <a:r>
              <a:rPr lang="fr" sz="750"/>
              <a:t>            				sh 'echo "Ceci Test API"'</a:t>
            </a:r>
            <a:endParaRPr sz="750"/>
          </a:p>
          <a:p>
            <a:pPr indent="457200" lvl="0" marL="457200" rtl="0" algn="l">
              <a:lnSpc>
                <a:spcPct val="100000"/>
              </a:lnSpc>
              <a:spcBef>
                <a:spcPts val="0"/>
              </a:spcBef>
              <a:spcAft>
                <a:spcPts val="0"/>
              </a:spcAft>
              <a:buSzPts val="275"/>
              <a:buNone/>
            </a:pPr>
            <a:r>
              <a:rPr lang="fr" sz="750"/>
              <a:t>            		sh "newman run /home/sylvain/ajc/formation/IVVQ_Projet/Squash_Exercice_incomplete.postman_collection.json"</a:t>
            </a:r>
            <a:endParaRPr sz="750"/>
          </a:p>
          <a:p>
            <a:pPr indent="0" lvl="0" marL="0" rtl="0" algn="l">
              <a:lnSpc>
                <a:spcPct val="100000"/>
              </a:lnSpc>
              <a:spcBef>
                <a:spcPts val="0"/>
              </a:spcBef>
              <a:spcAft>
                <a:spcPts val="0"/>
              </a:spcAft>
              <a:buSzPts val="275"/>
              <a:buNone/>
            </a:pPr>
            <a:r>
              <a:rPr lang="fr" sz="750"/>
              <a:t>        			}}</a:t>
            </a:r>
            <a:endParaRPr sz="750"/>
          </a:p>
          <a:p>
            <a:pPr indent="0" lvl="0" marL="0" rtl="0" algn="l">
              <a:lnSpc>
                <a:spcPct val="100000"/>
              </a:lnSpc>
              <a:spcBef>
                <a:spcPts val="0"/>
              </a:spcBef>
              <a:spcAft>
                <a:spcPts val="0"/>
              </a:spcAft>
              <a:buSzPts val="275"/>
              <a:buNone/>
            </a:pPr>
            <a:r>
              <a:rPr lang="fr" sz="750"/>
              <a:t>    		stage('Run Test IHM') {</a:t>
            </a:r>
            <a:endParaRPr sz="750"/>
          </a:p>
          <a:p>
            <a:pPr indent="0" lvl="0" marL="0" rtl="0" algn="l">
              <a:lnSpc>
                <a:spcPct val="100000"/>
              </a:lnSpc>
              <a:spcBef>
                <a:spcPts val="0"/>
              </a:spcBef>
              <a:spcAft>
                <a:spcPts val="0"/>
              </a:spcAft>
              <a:buSzPts val="275"/>
              <a:buNone/>
            </a:pPr>
            <a:r>
              <a:rPr lang="fr" sz="750"/>
              <a:t>        		steps {</a:t>
            </a:r>
            <a:endParaRPr sz="750"/>
          </a:p>
          <a:p>
            <a:pPr indent="0" lvl="0" marL="0" rtl="0" algn="l">
              <a:lnSpc>
                <a:spcPct val="100000"/>
              </a:lnSpc>
              <a:spcBef>
                <a:spcPts val="0"/>
              </a:spcBef>
              <a:spcAft>
                <a:spcPts val="0"/>
              </a:spcAft>
              <a:buSzPts val="275"/>
              <a:buNone/>
            </a:pPr>
            <a:r>
              <a:rPr lang="fr" sz="750"/>
              <a:t>            			sh 'echo "Ceci est Test IHM"'</a:t>
            </a:r>
            <a:endParaRPr sz="750"/>
          </a:p>
          <a:p>
            <a:pPr indent="0" lvl="0" marL="0" rtl="0" algn="l">
              <a:lnSpc>
                <a:spcPct val="100000"/>
              </a:lnSpc>
              <a:spcBef>
                <a:spcPts val="0"/>
              </a:spcBef>
              <a:spcAft>
                <a:spcPts val="0"/>
              </a:spcAft>
              <a:buSzPts val="275"/>
              <a:buNone/>
            </a:pPr>
            <a:r>
              <a:rPr lang="fr" sz="750"/>
              <a:t>            			sh '/usr/local/bin/robot /home/sylvain/ajc/formation/IVVQ_Projet/ajc_project_ivvq/ihm/test_ihm.robot'</a:t>
            </a:r>
            <a:endParaRPr sz="750"/>
          </a:p>
          <a:p>
            <a:pPr indent="0" lvl="0" marL="0" rtl="0" algn="l">
              <a:lnSpc>
                <a:spcPct val="100000"/>
              </a:lnSpc>
              <a:spcBef>
                <a:spcPts val="0"/>
              </a:spcBef>
              <a:spcAft>
                <a:spcPts val="0"/>
              </a:spcAft>
              <a:buSzPts val="275"/>
              <a:buNone/>
            </a:pPr>
            <a:r>
              <a:rPr lang="fr" sz="750"/>
              <a:t>        		}}</a:t>
            </a:r>
            <a:endParaRPr sz="750"/>
          </a:p>
          <a:p>
            <a:pPr indent="0" lvl="0" marL="0" rtl="0" algn="l">
              <a:lnSpc>
                <a:spcPct val="100000"/>
              </a:lnSpc>
              <a:spcBef>
                <a:spcPts val="0"/>
              </a:spcBef>
              <a:spcAft>
                <a:spcPts val="0"/>
              </a:spcAft>
              <a:buSzPts val="275"/>
              <a:buNone/>
            </a:pPr>
            <a:r>
              <a:rPr lang="fr" sz="750"/>
              <a:t>    		stage('Run Test Perf') {</a:t>
            </a:r>
            <a:endParaRPr sz="750"/>
          </a:p>
          <a:p>
            <a:pPr indent="0" lvl="0" marL="0" rtl="0" algn="l">
              <a:lnSpc>
                <a:spcPct val="100000"/>
              </a:lnSpc>
              <a:spcBef>
                <a:spcPts val="0"/>
              </a:spcBef>
              <a:spcAft>
                <a:spcPts val="0"/>
              </a:spcAft>
              <a:buSzPts val="275"/>
              <a:buNone/>
            </a:pPr>
            <a:r>
              <a:rPr lang="fr" sz="750"/>
              <a:t>        		steps {</a:t>
            </a:r>
            <a:endParaRPr sz="750"/>
          </a:p>
          <a:p>
            <a:pPr indent="0" lvl="0" marL="0" rtl="0" algn="l">
              <a:lnSpc>
                <a:spcPct val="100000"/>
              </a:lnSpc>
              <a:spcBef>
                <a:spcPts val="0"/>
              </a:spcBef>
              <a:spcAft>
                <a:spcPts val="0"/>
              </a:spcAft>
              <a:buSzPts val="275"/>
              <a:buNone/>
            </a:pPr>
            <a:r>
              <a:rPr lang="fr" sz="750"/>
              <a:t>            	            		sh 'echo "Ceci est Test Perf"'</a:t>
            </a:r>
            <a:endParaRPr sz="750"/>
          </a:p>
          <a:p>
            <a:pPr indent="0" lvl="0" marL="0" rtl="0" algn="l">
              <a:lnSpc>
                <a:spcPct val="100000"/>
              </a:lnSpc>
              <a:spcBef>
                <a:spcPts val="0"/>
              </a:spcBef>
              <a:spcAft>
                <a:spcPts val="0"/>
              </a:spcAft>
              <a:buSzPts val="275"/>
              <a:buNone/>
            </a:pPr>
            <a:r>
              <a:rPr lang="fr" sz="750"/>
              <a:t>            			sh '/home/sylvain/jmeter -n -t /home/sylvain/PerformanceTests.jmx'</a:t>
            </a:r>
            <a:endParaRPr sz="750"/>
          </a:p>
          <a:p>
            <a:pPr indent="0" lvl="0" marL="0" rtl="0" algn="l">
              <a:lnSpc>
                <a:spcPct val="100000"/>
              </a:lnSpc>
              <a:spcBef>
                <a:spcPts val="0"/>
              </a:spcBef>
              <a:spcAft>
                <a:spcPts val="0"/>
              </a:spcAft>
              <a:buSzPts val="275"/>
              <a:buNone/>
            </a:pPr>
            <a:r>
              <a:rPr lang="fr" sz="750"/>
              <a:t>        	}}}</a:t>
            </a:r>
            <a:endParaRPr sz="750"/>
          </a:p>
          <a:p>
            <a:pPr indent="0" lvl="0" marL="0" rtl="0" algn="l">
              <a:lnSpc>
                <a:spcPct val="100000"/>
              </a:lnSpc>
              <a:spcBef>
                <a:spcPts val="0"/>
              </a:spcBef>
              <a:spcAft>
                <a:spcPts val="0"/>
              </a:spcAft>
              <a:buSzPts val="275"/>
              <a:buNone/>
            </a:pPr>
            <a:r>
              <a:rPr lang="fr" sz="750"/>
              <a:t>	post {</a:t>
            </a:r>
            <a:endParaRPr sz="750"/>
          </a:p>
          <a:p>
            <a:pPr indent="0" lvl="0" marL="0" rtl="0" algn="l">
              <a:lnSpc>
                <a:spcPct val="100000"/>
              </a:lnSpc>
              <a:spcBef>
                <a:spcPts val="0"/>
              </a:spcBef>
              <a:spcAft>
                <a:spcPts val="0"/>
              </a:spcAft>
              <a:buSzPts val="275"/>
              <a:buNone/>
            </a:pPr>
            <a:r>
              <a:rPr lang="fr" sz="750"/>
              <a:t>    	success {</a:t>
            </a:r>
            <a:endParaRPr sz="750"/>
          </a:p>
          <a:p>
            <a:pPr indent="0" lvl="0" marL="0" rtl="0" algn="l">
              <a:lnSpc>
                <a:spcPct val="100000"/>
              </a:lnSpc>
              <a:spcBef>
                <a:spcPts val="0"/>
              </a:spcBef>
              <a:spcAft>
                <a:spcPts val="0"/>
              </a:spcAft>
              <a:buSzPts val="275"/>
              <a:buNone/>
            </a:pPr>
            <a:r>
              <a:rPr lang="fr" sz="750"/>
              <a:t>        	echo 'Toutes les étapes ont été exécutées avec succès.'</a:t>
            </a:r>
            <a:endParaRPr sz="750"/>
          </a:p>
          <a:p>
            <a:pPr indent="0" lvl="0" marL="0" rtl="0" algn="l">
              <a:lnSpc>
                <a:spcPct val="100000"/>
              </a:lnSpc>
              <a:spcBef>
                <a:spcPts val="0"/>
              </a:spcBef>
              <a:spcAft>
                <a:spcPts val="0"/>
              </a:spcAft>
              <a:buSzPts val="275"/>
              <a:buNone/>
            </a:pPr>
            <a:r>
              <a:rPr lang="fr" sz="750"/>
              <a:t>    	}</a:t>
            </a:r>
            <a:endParaRPr sz="750"/>
          </a:p>
          <a:p>
            <a:pPr indent="0" lvl="0" marL="0" rtl="0" algn="l">
              <a:lnSpc>
                <a:spcPct val="100000"/>
              </a:lnSpc>
              <a:spcBef>
                <a:spcPts val="0"/>
              </a:spcBef>
              <a:spcAft>
                <a:spcPts val="0"/>
              </a:spcAft>
              <a:buSzPts val="275"/>
              <a:buNone/>
            </a:pPr>
            <a:r>
              <a:rPr lang="fr" sz="750"/>
              <a:t>    	failure {</a:t>
            </a:r>
            <a:endParaRPr sz="750"/>
          </a:p>
          <a:p>
            <a:pPr indent="0" lvl="0" marL="0" rtl="0" algn="l">
              <a:lnSpc>
                <a:spcPct val="100000"/>
              </a:lnSpc>
              <a:spcBef>
                <a:spcPts val="0"/>
              </a:spcBef>
              <a:spcAft>
                <a:spcPts val="0"/>
              </a:spcAft>
              <a:buSzPts val="275"/>
              <a:buNone/>
            </a:pPr>
            <a:r>
              <a:rPr lang="fr" sz="750"/>
              <a:t>        	echo 'Une ou plusieurs étapes ont échoué.'</a:t>
            </a:r>
            <a:endParaRPr sz="750"/>
          </a:p>
          <a:p>
            <a:pPr indent="0" lvl="0" marL="0" rtl="0" algn="l">
              <a:lnSpc>
                <a:spcPct val="100000"/>
              </a:lnSpc>
              <a:spcBef>
                <a:spcPts val="0"/>
              </a:spcBef>
              <a:spcAft>
                <a:spcPts val="0"/>
              </a:spcAft>
              <a:buSzPts val="275"/>
              <a:buNone/>
            </a:pPr>
            <a:r>
              <a:rPr lang="fr" sz="750"/>
              <a:t>    	}}</a:t>
            </a:r>
            <a:endParaRPr sz="750"/>
          </a:p>
          <a:p>
            <a:pPr indent="0" lvl="0" marL="0" rtl="0" algn="l">
              <a:lnSpc>
                <a:spcPct val="100000"/>
              </a:lnSpc>
              <a:spcBef>
                <a:spcPts val="0"/>
              </a:spcBef>
              <a:spcAft>
                <a:spcPts val="0"/>
              </a:spcAft>
              <a:buSzPts val="275"/>
              <a:buNone/>
            </a:pPr>
            <a:r>
              <a:rPr lang="fr" sz="750"/>
              <a:t>}</a:t>
            </a:r>
            <a:endParaRPr sz="750"/>
          </a:p>
        </p:txBody>
      </p:sp>
      <p:sp>
        <p:nvSpPr>
          <p:cNvPr id="447" name="Google Shape;447;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448" name="Google Shape;448;p43"/>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1371600" rtl="0" algn="l">
              <a:spcBef>
                <a:spcPts val="0"/>
              </a:spcBef>
              <a:spcAft>
                <a:spcPts val="0"/>
              </a:spcAft>
              <a:buNone/>
            </a:pPr>
            <a:r>
              <a:rPr b="1" lang="fr"/>
              <a:t>Usine d’automatisation avec Jenkins </a:t>
            </a:r>
            <a:endParaRPr b="1"/>
          </a:p>
        </p:txBody>
      </p:sp>
      <p:sp>
        <p:nvSpPr>
          <p:cNvPr id="454" name="Google Shape;454;p4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455" name="Google Shape;455;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456" name="Google Shape;456;p44"/>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pic>
        <p:nvPicPr>
          <p:cNvPr id="457" name="Google Shape;457;p44" title="VideoJenkinsTotal.mp4">
            <a:hlinkClick r:id="rId3"/>
          </p:cNvPr>
          <p:cNvPicPr preferRelativeResize="0"/>
          <p:nvPr/>
        </p:nvPicPr>
        <p:blipFill>
          <a:blip r:embed="rId4">
            <a:alphaModFix/>
          </a:blip>
          <a:stretch>
            <a:fillRect/>
          </a:stretch>
        </p:blipFill>
        <p:spPr>
          <a:xfrm>
            <a:off x="1178400" y="913450"/>
            <a:ext cx="7382026" cy="415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5"/>
          <p:cNvSpPr txBox="1"/>
          <p:nvPr>
            <p:ph type="title"/>
          </p:nvPr>
        </p:nvSpPr>
        <p:spPr>
          <a:xfrm>
            <a:off x="1104750" y="297500"/>
            <a:ext cx="7367700" cy="914100"/>
          </a:xfrm>
          <a:prstGeom prst="rect">
            <a:avLst/>
          </a:prstGeom>
        </p:spPr>
        <p:txBody>
          <a:bodyPr anchorCtr="0" anchor="t" bIns="91425" lIns="91425" spcFirstLastPara="1" rIns="91425" wrap="square" tIns="91425">
            <a:normAutofit fontScale="90000"/>
          </a:bodyPr>
          <a:lstStyle/>
          <a:p>
            <a:pPr indent="0" lvl="0" marL="1371600" rtl="0" algn="ctr">
              <a:spcBef>
                <a:spcPts val="0"/>
              </a:spcBef>
              <a:spcAft>
                <a:spcPts val="0"/>
              </a:spcAft>
              <a:buNone/>
            </a:pPr>
            <a:r>
              <a:rPr b="1" lang="fr"/>
              <a:t>Usine d’automatisation avec Jenkins</a:t>
            </a:r>
            <a:endParaRPr b="1"/>
          </a:p>
          <a:p>
            <a:pPr indent="0" lvl="0" marL="1371600" rtl="0" algn="ctr">
              <a:spcBef>
                <a:spcPts val="0"/>
              </a:spcBef>
              <a:spcAft>
                <a:spcPts val="0"/>
              </a:spcAft>
              <a:buNone/>
            </a:pPr>
            <a:r>
              <a:rPr b="1" lang="fr"/>
              <a:t>(Déclenchement à distance) </a:t>
            </a:r>
            <a:endParaRPr b="1"/>
          </a:p>
        </p:txBody>
      </p:sp>
      <p:sp>
        <p:nvSpPr>
          <p:cNvPr id="463" name="Google Shape;463;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464" name="Google Shape;464;p45"/>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pic>
        <p:nvPicPr>
          <p:cNvPr id="465" name="Google Shape;465;p45" title="VideoScriptDeclenchementADistance.mp4">
            <a:hlinkClick r:id="rId3"/>
          </p:cNvPr>
          <p:cNvPicPr preferRelativeResize="0"/>
          <p:nvPr/>
        </p:nvPicPr>
        <p:blipFill>
          <a:blip r:embed="rId4">
            <a:alphaModFix/>
          </a:blip>
          <a:stretch>
            <a:fillRect/>
          </a:stretch>
        </p:blipFill>
        <p:spPr>
          <a:xfrm>
            <a:off x="3778925" y="1126600"/>
            <a:ext cx="5043450" cy="3493075"/>
          </a:xfrm>
          <a:prstGeom prst="rect">
            <a:avLst/>
          </a:prstGeom>
          <a:noFill/>
          <a:ln>
            <a:noFill/>
          </a:ln>
        </p:spPr>
      </p:pic>
      <p:sp>
        <p:nvSpPr>
          <p:cNvPr id="466" name="Google Shape;466;p45"/>
          <p:cNvSpPr txBox="1"/>
          <p:nvPr/>
        </p:nvSpPr>
        <p:spPr>
          <a:xfrm>
            <a:off x="299625" y="1950475"/>
            <a:ext cx="30912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100">
                <a:solidFill>
                  <a:schemeClr val="lt1"/>
                </a:solidFill>
                <a:latin typeface="Lato"/>
                <a:ea typeface="Lato"/>
                <a:cs typeface="Lato"/>
                <a:sym typeface="Lato"/>
              </a:rPr>
              <a:t>#!/bin/sh</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100">
              <a:solidFill>
                <a:schemeClr val="lt1"/>
              </a:solidFill>
              <a:latin typeface="Lato"/>
              <a:ea typeface="Lato"/>
              <a:cs typeface="Lato"/>
              <a:sym typeface="Lato"/>
            </a:endParaRPr>
          </a:p>
          <a:p>
            <a:pPr indent="0" lvl="0" marL="0" rtl="0" algn="l">
              <a:spcBef>
                <a:spcPts val="0"/>
              </a:spcBef>
              <a:spcAft>
                <a:spcPts val="0"/>
              </a:spcAft>
              <a:buNone/>
            </a:pPr>
            <a:r>
              <a:rPr lang="fr" sz="1100">
                <a:solidFill>
                  <a:schemeClr val="lt1"/>
                </a:solidFill>
                <a:latin typeface="Lato"/>
                <a:ea typeface="Lato"/>
                <a:cs typeface="Lato"/>
                <a:sym typeface="Lato"/>
              </a:rPr>
              <a:t>curl -I -u admin:admin localhost:8080/job/newJob/build?token=AJC</a:t>
            </a:r>
            <a:endParaRPr sz="6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fr"/>
              <a:t>                       </a:t>
            </a:r>
            <a:r>
              <a:rPr b="1" lang="fr"/>
              <a:t>Conclusion</a:t>
            </a:r>
            <a:endParaRPr b="1"/>
          </a:p>
        </p:txBody>
      </p:sp>
      <p:sp>
        <p:nvSpPr>
          <p:cNvPr id="472" name="Google Shape;472;p46"/>
          <p:cNvSpPr txBox="1"/>
          <p:nvPr>
            <p:ph idx="1" type="body"/>
          </p:nvPr>
        </p:nvSpPr>
        <p:spPr>
          <a:xfrm>
            <a:off x="1297500" y="2089475"/>
            <a:ext cx="7038900" cy="238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Projet qui nous a permis de nous former sur de multiples outils liés à l’automatisation des tests.</a:t>
            </a:r>
            <a:endParaRPr/>
          </a:p>
          <a:p>
            <a:pPr indent="0" lvl="0" marL="0" rtl="0" algn="l">
              <a:spcBef>
                <a:spcPts val="1200"/>
              </a:spcBef>
              <a:spcAft>
                <a:spcPts val="0"/>
              </a:spcAft>
              <a:buNone/>
            </a:pPr>
            <a:r>
              <a:rPr lang="fr"/>
              <a:t>Mise en pratique  de concepts vus </a:t>
            </a:r>
            <a:r>
              <a:rPr lang="fr"/>
              <a:t>précédemment sur un cas concret.</a:t>
            </a:r>
            <a:r>
              <a:rPr lang="fr"/>
              <a:t> </a:t>
            </a:r>
            <a:endParaRPr/>
          </a:p>
          <a:p>
            <a:pPr indent="0" lvl="0" marL="0" rtl="0" algn="l">
              <a:spcBef>
                <a:spcPts val="1200"/>
              </a:spcBef>
              <a:spcAft>
                <a:spcPts val="0"/>
              </a:spcAft>
              <a:buNone/>
            </a:pPr>
            <a:r>
              <a:rPr lang="fr"/>
              <a:t>Travail d’équipe.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473" name="Google Shape;473;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474" name="Google Shape;474;p46"/>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837700" y="393750"/>
            <a:ext cx="7038900" cy="914100"/>
          </a:xfrm>
          <a:prstGeom prst="rect">
            <a:avLst/>
          </a:prstGeom>
        </p:spPr>
        <p:txBody>
          <a:bodyPr anchorCtr="0" anchor="t" bIns="91425" lIns="91425" spcFirstLastPara="1" rIns="91425" wrap="square" tIns="91425">
            <a:noAutofit/>
          </a:bodyPr>
          <a:lstStyle/>
          <a:p>
            <a:pPr indent="0" lvl="0" marL="457200" rtl="0" algn="ctr">
              <a:lnSpc>
                <a:spcPct val="200000"/>
              </a:lnSpc>
              <a:spcBef>
                <a:spcPts val="0"/>
              </a:spcBef>
              <a:spcAft>
                <a:spcPts val="0"/>
              </a:spcAft>
              <a:buNone/>
            </a:pPr>
            <a:r>
              <a:rPr b="1" i="1" lang="fr" sz="2440">
                <a:latin typeface="Lato"/>
                <a:ea typeface="Lato"/>
                <a:cs typeface="Lato"/>
                <a:sym typeface="Lato"/>
              </a:rPr>
              <a:t>A</a:t>
            </a:r>
            <a:r>
              <a:rPr b="1" i="1" lang="fr" sz="2440">
                <a:latin typeface="Lato"/>
                <a:ea typeface="Lato"/>
                <a:cs typeface="Lato"/>
                <a:sym typeface="Lato"/>
              </a:rPr>
              <a:t>utomatisation des tests</a:t>
            </a:r>
            <a:endParaRPr b="1" i="1" sz="2440">
              <a:latin typeface="Lato"/>
              <a:ea typeface="Lato"/>
              <a:cs typeface="Lato"/>
              <a:sym typeface="Lato"/>
            </a:endParaRPr>
          </a:p>
          <a:p>
            <a:pPr indent="0" lvl="0" marL="0" rtl="0" algn="l">
              <a:spcBef>
                <a:spcPts val="1200"/>
              </a:spcBef>
              <a:spcAft>
                <a:spcPts val="0"/>
              </a:spcAft>
              <a:buSzPts val="990"/>
              <a:buNone/>
            </a:pPr>
            <a:r>
              <a:t/>
            </a:r>
            <a:endParaRPr sz="2160"/>
          </a:p>
        </p:txBody>
      </p:sp>
      <p:sp>
        <p:nvSpPr>
          <p:cNvPr id="161" name="Google Shape;16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62" name="Google Shape;162;p16"/>
          <p:cNvSpPr txBox="1"/>
          <p:nvPr/>
        </p:nvSpPr>
        <p:spPr>
          <a:xfrm>
            <a:off x="643725" y="1485825"/>
            <a:ext cx="3710700" cy="24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lt1"/>
                </a:solidFill>
                <a:latin typeface="Lato"/>
                <a:ea typeface="Lato"/>
                <a:cs typeface="Lato"/>
                <a:sym typeface="Lato"/>
              </a:rPr>
              <a:t>Avantages : </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Efficacité en libérant les employés pour des activités plus critiques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Amélioration de la qualité (Cohérence et Répétabilité)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Suivi des tests facilité</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Diminutions des </a:t>
            </a:r>
            <a:r>
              <a:rPr lang="fr">
                <a:solidFill>
                  <a:schemeClr val="lt1"/>
                </a:solidFill>
                <a:latin typeface="Lato"/>
                <a:ea typeface="Lato"/>
                <a:cs typeface="Lato"/>
                <a:sym typeface="Lato"/>
              </a:rPr>
              <a:t>coûts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Disponibilité des machines de tests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Effectuer les tests humainement impossibles </a:t>
            </a:r>
            <a:endParaRPr>
              <a:solidFill>
                <a:schemeClr val="lt1"/>
              </a:solidFill>
              <a:latin typeface="Lato"/>
              <a:ea typeface="Lato"/>
              <a:cs typeface="Lato"/>
              <a:sym typeface="Lato"/>
            </a:endParaRPr>
          </a:p>
        </p:txBody>
      </p:sp>
      <p:sp>
        <p:nvSpPr>
          <p:cNvPr id="163" name="Google Shape;163;p16"/>
          <p:cNvSpPr txBox="1"/>
          <p:nvPr/>
        </p:nvSpPr>
        <p:spPr>
          <a:xfrm>
            <a:off x="4632350" y="1485825"/>
            <a:ext cx="4277400" cy="22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a:solidFill>
                  <a:schemeClr val="lt1"/>
                </a:solidFill>
                <a:latin typeface="Lato"/>
                <a:ea typeface="Lato"/>
                <a:cs typeface="Lato"/>
                <a:sym typeface="Lato"/>
              </a:rPr>
              <a:t>Inconvénients</a:t>
            </a:r>
            <a:r>
              <a:rPr lang="fr" sz="1800">
                <a:solidFill>
                  <a:schemeClr val="lt1"/>
                </a:solidFill>
                <a:latin typeface="Lato"/>
                <a:ea typeface="Lato"/>
                <a:cs typeface="Lato"/>
                <a:sym typeface="Lato"/>
              </a:rPr>
              <a:t>: </a:t>
            </a:r>
            <a:endParaRPr sz="1800">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Coût</a:t>
            </a:r>
            <a:r>
              <a:rPr lang="fr">
                <a:solidFill>
                  <a:schemeClr val="lt1"/>
                </a:solidFill>
                <a:latin typeface="Lato"/>
                <a:ea typeface="Lato"/>
                <a:cs typeface="Lato"/>
                <a:sym typeface="Lato"/>
              </a:rPr>
              <a:t> initial pour la mise en place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fr">
                <a:solidFill>
                  <a:schemeClr val="lt1"/>
                </a:solidFill>
                <a:latin typeface="Lato"/>
                <a:ea typeface="Lato"/>
                <a:cs typeface="Lato"/>
                <a:sym typeface="Lato"/>
              </a:rPr>
              <a:t>Flexibilité / Adaptabilité des tests </a:t>
            </a:r>
            <a:endParaRPr>
              <a:solidFill>
                <a:schemeClr val="lt1"/>
              </a:solidFill>
              <a:latin typeface="Lato"/>
              <a:ea typeface="Lato"/>
              <a:cs typeface="Lato"/>
              <a:sym typeface="Lato"/>
            </a:endParaRPr>
          </a:p>
          <a:p>
            <a:pPr indent="-323850" lvl="0" marL="457200" rtl="0" algn="l">
              <a:lnSpc>
                <a:spcPct val="120000"/>
              </a:lnSpc>
              <a:spcBef>
                <a:spcPts val="0"/>
              </a:spcBef>
              <a:spcAft>
                <a:spcPts val="0"/>
              </a:spcAft>
              <a:buClr>
                <a:schemeClr val="lt1"/>
              </a:buClr>
              <a:buSzPts val="1500"/>
              <a:buFont typeface="Lato"/>
              <a:buChar char="-"/>
            </a:pPr>
            <a:r>
              <a:rPr lang="fr">
                <a:solidFill>
                  <a:schemeClr val="lt1"/>
                </a:solidFill>
                <a:highlight>
                  <a:schemeClr val="dk1"/>
                </a:highlight>
                <a:latin typeface="Lato"/>
                <a:ea typeface="Lato"/>
                <a:cs typeface="Lato"/>
                <a:sym typeface="Lato"/>
              </a:rPr>
              <a:t>Maintien en conditions opérationnelles</a:t>
            </a:r>
            <a:endParaRPr>
              <a:solidFill>
                <a:schemeClr val="lt1"/>
              </a:solidFill>
              <a:highlight>
                <a:schemeClr val="dk1"/>
              </a:highlight>
              <a:latin typeface="Lato"/>
              <a:ea typeface="Lato"/>
              <a:cs typeface="Lato"/>
              <a:sym typeface="Lato"/>
            </a:endParaRPr>
          </a:p>
          <a:p>
            <a:pPr indent="-317500" lvl="0" marL="457200" rtl="0" algn="l">
              <a:lnSpc>
                <a:spcPct val="120000"/>
              </a:lnSpc>
              <a:spcBef>
                <a:spcPts val="0"/>
              </a:spcBef>
              <a:spcAft>
                <a:spcPts val="0"/>
              </a:spcAft>
              <a:buClr>
                <a:schemeClr val="lt1"/>
              </a:buClr>
              <a:buSzPts val="1400"/>
              <a:buFont typeface="Lato"/>
              <a:buChar char="-"/>
            </a:pPr>
            <a:r>
              <a:rPr lang="fr">
                <a:solidFill>
                  <a:schemeClr val="lt1"/>
                </a:solidFill>
                <a:highlight>
                  <a:schemeClr val="dk1"/>
                </a:highlight>
                <a:latin typeface="Lato"/>
                <a:ea typeface="Lato"/>
                <a:cs typeface="Lato"/>
                <a:sym typeface="Lato"/>
              </a:rPr>
              <a:t>Dépendance à des outils tiers</a:t>
            </a:r>
            <a:endParaRPr>
              <a:solidFill>
                <a:schemeClr val="lt1"/>
              </a:solidFill>
              <a:highlight>
                <a:schemeClr val="dk1"/>
              </a:highlight>
              <a:latin typeface="Lato"/>
              <a:ea typeface="Lato"/>
              <a:cs typeface="Lato"/>
              <a:sym typeface="Lato"/>
            </a:endParaRPr>
          </a:p>
          <a:p>
            <a:pPr indent="0" lvl="0" marL="457200" rtl="0" algn="l">
              <a:spcBef>
                <a:spcPts val="400"/>
              </a:spcBef>
              <a:spcAft>
                <a:spcPts val="0"/>
              </a:spcAft>
              <a:buNone/>
            </a:pPr>
            <a:r>
              <a:t/>
            </a:r>
            <a:endParaRPr>
              <a:solidFill>
                <a:schemeClr val="lt1"/>
              </a:solidFill>
              <a:latin typeface="Lato"/>
              <a:ea typeface="Lato"/>
              <a:cs typeface="Lato"/>
              <a:sym typeface="Lato"/>
            </a:endParaRPr>
          </a:p>
        </p:txBody>
      </p:sp>
      <p:sp>
        <p:nvSpPr>
          <p:cNvPr id="164" name="Google Shape;164;p16"/>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837700" y="393750"/>
            <a:ext cx="7038900" cy="914100"/>
          </a:xfrm>
          <a:prstGeom prst="rect">
            <a:avLst/>
          </a:prstGeom>
        </p:spPr>
        <p:txBody>
          <a:bodyPr anchorCtr="0" anchor="t" bIns="91425" lIns="91425" spcFirstLastPara="1" rIns="91425" wrap="square" tIns="91425">
            <a:noAutofit/>
          </a:bodyPr>
          <a:lstStyle/>
          <a:p>
            <a:pPr indent="0" lvl="0" marL="457200" rtl="0" algn="ctr">
              <a:lnSpc>
                <a:spcPct val="200000"/>
              </a:lnSpc>
              <a:spcBef>
                <a:spcPts val="0"/>
              </a:spcBef>
              <a:spcAft>
                <a:spcPts val="0"/>
              </a:spcAft>
              <a:buNone/>
            </a:pPr>
            <a:r>
              <a:rPr b="1" i="1" lang="fr" sz="2440">
                <a:latin typeface="Lato"/>
                <a:ea typeface="Lato"/>
                <a:cs typeface="Lato"/>
                <a:sym typeface="Lato"/>
              </a:rPr>
              <a:t>Automatisation des tests</a:t>
            </a:r>
            <a:endParaRPr b="1" i="1" sz="2440">
              <a:latin typeface="Lato"/>
              <a:ea typeface="Lato"/>
              <a:cs typeface="Lato"/>
              <a:sym typeface="Lato"/>
            </a:endParaRPr>
          </a:p>
          <a:p>
            <a:pPr indent="0" lvl="0" marL="0" rtl="0" algn="l">
              <a:spcBef>
                <a:spcPts val="1200"/>
              </a:spcBef>
              <a:spcAft>
                <a:spcPts val="0"/>
              </a:spcAft>
              <a:buSzPts val="990"/>
              <a:buNone/>
            </a:pPr>
            <a:r>
              <a:t/>
            </a:r>
            <a:endParaRPr sz="2160"/>
          </a:p>
        </p:txBody>
      </p:sp>
      <p:sp>
        <p:nvSpPr>
          <p:cNvPr id="170" name="Google Shape;17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71" name="Google Shape;171;p17"/>
          <p:cNvSpPr txBox="1"/>
          <p:nvPr/>
        </p:nvSpPr>
        <p:spPr>
          <a:xfrm>
            <a:off x="183975" y="2240100"/>
            <a:ext cx="2288400" cy="114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accent2"/>
                </a:solidFill>
                <a:latin typeface="Lato"/>
                <a:ea typeface="Lato"/>
                <a:cs typeface="Lato"/>
                <a:sym typeface="Lato"/>
              </a:rPr>
              <a:t>Schéma de développement d’ une usine de tests entièrement automatisée à l'aide de Jenkins</a:t>
            </a:r>
            <a:endParaRPr>
              <a:solidFill>
                <a:schemeClr val="accent2"/>
              </a:solidFill>
              <a:latin typeface="Lato"/>
              <a:ea typeface="Lato"/>
              <a:cs typeface="Lato"/>
              <a:sym typeface="Lato"/>
            </a:endParaRPr>
          </a:p>
        </p:txBody>
      </p:sp>
      <p:grpSp>
        <p:nvGrpSpPr>
          <p:cNvPr id="172" name="Google Shape;172;p17"/>
          <p:cNvGrpSpPr/>
          <p:nvPr/>
        </p:nvGrpSpPr>
        <p:grpSpPr>
          <a:xfrm>
            <a:off x="2586875" y="1046775"/>
            <a:ext cx="6434268" cy="3530851"/>
            <a:chOff x="2440250" y="1004075"/>
            <a:chExt cx="6434268" cy="3530851"/>
          </a:xfrm>
        </p:grpSpPr>
        <p:grpSp>
          <p:nvGrpSpPr>
            <p:cNvPr id="173" name="Google Shape;173;p17"/>
            <p:cNvGrpSpPr/>
            <p:nvPr/>
          </p:nvGrpSpPr>
          <p:grpSpPr>
            <a:xfrm>
              <a:off x="2440250" y="1004075"/>
              <a:ext cx="6434268" cy="3530851"/>
              <a:chOff x="2440250" y="1004075"/>
              <a:chExt cx="6434268" cy="3530851"/>
            </a:xfrm>
          </p:grpSpPr>
          <p:pic>
            <p:nvPicPr>
              <p:cNvPr id="174" name="Google Shape;174;p17"/>
              <p:cNvPicPr preferRelativeResize="0"/>
              <p:nvPr/>
            </p:nvPicPr>
            <p:blipFill>
              <a:blip r:embed="rId3">
                <a:alphaModFix/>
              </a:blip>
              <a:stretch>
                <a:fillRect/>
              </a:stretch>
            </p:blipFill>
            <p:spPr>
              <a:xfrm>
                <a:off x="2440250" y="1004075"/>
                <a:ext cx="6434268" cy="3530851"/>
              </a:xfrm>
              <a:prstGeom prst="rect">
                <a:avLst/>
              </a:prstGeom>
              <a:noFill/>
              <a:ln>
                <a:noFill/>
              </a:ln>
            </p:spPr>
          </p:pic>
          <p:sp>
            <p:nvSpPr>
              <p:cNvPr id="175" name="Google Shape;175;p17"/>
              <p:cNvSpPr/>
              <p:nvPr/>
            </p:nvSpPr>
            <p:spPr>
              <a:xfrm>
                <a:off x="3240325" y="1307850"/>
                <a:ext cx="2334000" cy="1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176" name="Google Shape;176;p17"/>
            <p:cNvSpPr/>
            <p:nvPr/>
          </p:nvSpPr>
          <p:spPr>
            <a:xfrm>
              <a:off x="5082400" y="2034400"/>
              <a:ext cx="2709300" cy="175200"/>
            </a:xfrm>
            <a:prstGeom prst="rect">
              <a:avLst/>
            </a:prstGeom>
            <a:solidFill>
              <a:srgbClr val="0097A7"/>
            </a:solidFill>
            <a:ln cap="flat" cmpd="sng" w="9525">
              <a:solidFill>
                <a:srgbClr val="0097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77" name="Google Shape;177;p17"/>
            <p:cNvSpPr/>
            <p:nvPr/>
          </p:nvSpPr>
          <p:spPr>
            <a:xfrm>
              <a:off x="4848775" y="1329900"/>
              <a:ext cx="3153900" cy="675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sp>
        <p:nvSpPr>
          <p:cNvPr id="178" name="Google Shape;178;p17"/>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fr"/>
              <a:t>              Plan de la présentation</a:t>
            </a:r>
            <a:endParaRPr b="1" i="1"/>
          </a:p>
        </p:txBody>
      </p:sp>
      <p:sp>
        <p:nvSpPr>
          <p:cNvPr id="184" name="Google Shape;184;p18"/>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Clr>
                <a:srgbClr val="434343"/>
              </a:buClr>
              <a:buSzPts val="1300"/>
              <a:buChar char="●"/>
            </a:pPr>
            <a:r>
              <a:rPr lang="fr">
                <a:solidFill>
                  <a:srgbClr val="434343"/>
                </a:solidFill>
              </a:rPr>
              <a:t>A</a:t>
            </a:r>
            <a:r>
              <a:rPr lang="fr">
                <a:solidFill>
                  <a:srgbClr val="434343"/>
                </a:solidFill>
              </a:rPr>
              <a:t>utomatisation des tests</a:t>
            </a:r>
            <a:endParaRPr>
              <a:solidFill>
                <a:srgbClr val="434343"/>
              </a:solidFill>
            </a:endParaRPr>
          </a:p>
          <a:p>
            <a:pPr indent="-333375" lvl="0" marL="457200" rtl="0" algn="l">
              <a:lnSpc>
                <a:spcPct val="200000"/>
              </a:lnSpc>
              <a:spcBef>
                <a:spcPts val="0"/>
              </a:spcBef>
              <a:spcAft>
                <a:spcPts val="0"/>
              </a:spcAft>
              <a:buClr>
                <a:schemeClr val="accent2"/>
              </a:buClr>
              <a:buSzPts val="1650"/>
              <a:buChar char="●"/>
            </a:pPr>
            <a:r>
              <a:rPr lang="fr" sz="1650">
                <a:solidFill>
                  <a:schemeClr val="accent2"/>
                </a:solidFill>
              </a:rPr>
              <a:t>Application Parabank</a:t>
            </a:r>
            <a:endParaRPr sz="1650">
              <a:solidFill>
                <a:schemeClr val="accent2"/>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Exigences et Cas de tests</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Test API avec Postman</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Test IHM avec RobotFramework</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Test performance avec JMeter</a:t>
            </a:r>
            <a:endParaRPr>
              <a:solidFill>
                <a:srgbClr val="434343"/>
              </a:solidFill>
            </a:endParaRPr>
          </a:p>
          <a:p>
            <a:pPr indent="-311150" lvl="0" marL="457200" rtl="0" algn="l">
              <a:lnSpc>
                <a:spcPct val="200000"/>
              </a:lnSpc>
              <a:spcBef>
                <a:spcPts val="0"/>
              </a:spcBef>
              <a:spcAft>
                <a:spcPts val="0"/>
              </a:spcAft>
              <a:buClr>
                <a:srgbClr val="434343"/>
              </a:buClr>
              <a:buSzPts val="1300"/>
              <a:buChar char="●"/>
            </a:pPr>
            <a:r>
              <a:rPr lang="fr">
                <a:solidFill>
                  <a:srgbClr val="434343"/>
                </a:solidFill>
              </a:rPr>
              <a:t>Usine d’automatisation avec JENKINS</a:t>
            </a:r>
            <a:endParaRPr>
              <a:solidFill>
                <a:srgbClr val="434343"/>
              </a:solidFill>
            </a:endParaRPr>
          </a:p>
        </p:txBody>
      </p:sp>
      <p:sp>
        <p:nvSpPr>
          <p:cNvPr id="185" name="Google Shape;18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86" name="Google Shape;186;p18"/>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192" name="Google Shape;19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457200" lvl="0" marL="914400" rtl="0" algn="l">
              <a:spcBef>
                <a:spcPts val="0"/>
              </a:spcBef>
              <a:spcAft>
                <a:spcPts val="0"/>
              </a:spcAft>
              <a:buNone/>
            </a:pPr>
            <a:r>
              <a:rPr b="1" lang="fr"/>
              <a:t>   Application Parabank</a:t>
            </a:r>
            <a:endParaRPr b="1"/>
          </a:p>
        </p:txBody>
      </p:sp>
      <p:sp>
        <p:nvSpPr>
          <p:cNvPr id="193" name="Google Shape;193;p19"/>
          <p:cNvSpPr txBox="1"/>
          <p:nvPr/>
        </p:nvSpPr>
        <p:spPr>
          <a:xfrm>
            <a:off x="836250" y="1986913"/>
            <a:ext cx="2769600" cy="41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La page d’accueil de Parabank</a:t>
            </a:r>
            <a:endParaRPr>
              <a:solidFill>
                <a:schemeClr val="lt1"/>
              </a:solidFill>
              <a:latin typeface="Lato"/>
              <a:ea typeface="Lato"/>
              <a:cs typeface="Lato"/>
              <a:sym typeface="Lato"/>
            </a:endParaRPr>
          </a:p>
        </p:txBody>
      </p:sp>
      <p:sp>
        <p:nvSpPr>
          <p:cNvPr id="194" name="Google Shape;194;p19"/>
          <p:cNvSpPr txBox="1"/>
          <p:nvPr/>
        </p:nvSpPr>
        <p:spPr>
          <a:xfrm>
            <a:off x="1894875" y="2848675"/>
            <a:ext cx="9624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accent2"/>
                </a:solidFill>
                <a:latin typeface="Lato"/>
                <a:ea typeface="Lato"/>
                <a:cs typeface="Lato"/>
                <a:sym typeface="Lato"/>
              </a:rPr>
              <a:t>Register</a:t>
            </a:r>
            <a:endParaRPr>
              <a:solidFill>
                <a:schemeClr val="accent2"/>
              </a:solidFill>
              <a:latin typeface="Lato"/>
              <a:ea typeface="Lato"/>
              <a:cs typeface="Lato"/>
              <a:sym typeface="Lato"/>
            </a:endParaRPr>
          </a:p>
        </p:txBody>
      </p:sp>
      <p:pic>
        <p:nvPicPr>
          <p:cNvPr id="195" name="Google Shape;195;p19"/>
          <p:cNvPicPr preferRelativeResize="0"/>
          <p:nvPr/>
        </p:nvPicPr>
        <p:blipFill>
          <a:blip r:embed="rId3">
            <a:alphaModFix/>
          </a:blip>
          <a:stretch>
            <a:fillRect/>
          </a:stretch>
        </p:blipFill>
        <p:spPr>
          <a:xfrm>
            <a:off x="3724025" y="1170825"/>
            <a:ext cx="4935950" cy="3588724"/>
          </a:xfrm>
          <a:prstGeom prst="rect">
            <a:avLst/>
          </a:prstGeom>
          <a:noFill/>
          <a:ln>
            <a:noFill/>
          </a:ln>
        </p:spPr>
      </p:pic>
      <p:cxnSp>
        <p:nvCxnSpPr>
          <p:cNvPr id="196" name="Google Shape;196;p19"/>
          <p:cNvCxnSpPr>
            <a:stCxn id="194" idx="3"/>
          </p:cNvCxnSpPr>
          <p:nvPr/>
        </p:nvCxnSpPr>
        <p:spPr>
          <a:xfrm>
            <a:off x="2857275" y="3083875"/>
            <a:ext cx="1383000" cy="591300"/>
          </a:xfrm>
          <a:prstGeom prst="straightConnector1">
            <a:avLst/>
          </a:prstGeom>
          <a:noFill/>
          <a:ln cap="flat" cmpd="sng" w="38100">
            <a:solidFill>
              <a:schemeClr val="accent2"/>
            </a:solidFill>
            <a:prstDash val="solid"/>
            <a:round/>
            <a:headEnd len="med" w="med" type="none"/>
            <a:tailEnd len="med" w="med" type="triangle"/>
          </a:ln>
        </p:spPr>
      </p:cxnSp>
      <p:sp>
        <p:nvSpPr>
          <p:cNvPr id="197" name="Google Shape;197;p19"/>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457200" lvl="0" marL="914400" rtl="0" algn="l">
              <a:spcBef>
                <a:spcPts val="0"/>
              </a:spcBef>
              <a:spcAft>
                <a:spcPts val="0"/>
              </a:spcAft>
              <a:buNone/>
            </a:pPr>
            <a:r>
              <a:rPr b="1" lang="fr"/>
              <a:t>   Application Parabank</a:t>
            </a:r>
            <a:endParaRPr b="1"/>
          </a:p>
        </p:txBody>
      </p:sp>
      <p:pic>
        <p:nvPicPr>
          <p:cNvPr id="203" name="Google Shape;203;p20"/>
          <p:cNvPicPr preferRelativeResize="0"/>
          <p:nvPr/>
        </p:nvPicPr>
        <p:blipFill>
          <a:blip r:embed="rId3">
            <a:alphaModFix/>
          </a:blip>
          <a:stretch>
            <a:fillRect/>
          </a:stretch>
        </p:blipFill>
        <p:spPr>
          <a:xfrm>
            <a:off x="4052775" y="1188338"/>
            <a:ext cx="4556349" cy="3455774"/>
          </a:xfrm>
          <a:prstGeom prst="rect">
            <a:avLst/>
          </a:prstGeom>
          <a:noFill/>
          <a:ln>
            <a:noFill/>
          </a:ln>
        </p:spPr>
      </p:pic>
      <p:sp>
        <p:nvSpPr>
          <p:cNvPr id="204" name="Google Shape;204;p20"/>
          <p:cNvSpPr txBox="1"/>
          <p:nvPr/>
        </p:nvSpPr>
        <p:spPr>
          <a:xfrm>
            <a:off x="1768000" y="2837975"/>
            <a:ext cx="10251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accent2"/>
                </a:solidFill>
                <a:latin typeface="Lato"/>
                <a:ea typeface="Lato"/>
                <a:cs typeface="Lato"/>
                <a:sym typeface="Lato"/>
              </a:rPr>
              <a:t>Username</a:t>
            </a:r>
            <a:endParaRPr>
              <a:solidFill>
                <a:schemeClr val="accent2"/>
              </a:solidFill>
              <a:latin typeface="Lato"/>
              <a:ea typeface="Lato"/>
              <a:cs typeface="Lato"/>
              <a:sym typeface="Lato"/>
            </a:endParaRPr>
          </a:p>
        </p:txBody>
      </p:sp>
      <p:cxnSp>
        <p:nvCxnSpPr>
          <p:cNvPr id="205" name="Google Shape;205;p20"/>
          <p:cNvCxnSpPr>
            <a:stCxn id="204" idx="3"/>
          </p:cNvCxnSpPr>
          <p:nvPr/>
        </p:nvCxnSpPr>
        <p:spPr>
          <a:xfrm>
            <a:off x="2793100" y="3073175"/>
            <a:ext cx="3101100" cy="994500"/>
          </a:xfrm>
          <a:prstGeom prst="straightConnector1">
            <a:avLst/>
          </a:prstGeom>
          <a:noFill/>
          <a:ln cap="flat" cmpd="sng" w="38100">
            <a:solidFill>
              <a:schemeClr val="accent2"/>
            </a:solidFill>
            <a:prstDash val="solid"/>
            <a:round/>
            <a:headEnd len="med" w="med" type="none"/>
            <a:tailEnd len="med" w="med" type="triangle"/>
          </a:ln>
        </p:spPr>
      </p:cxnSp>
      <p:sp>
        <p:nvSpPr>
          <p:cNvPr id="206" name="Google Shape;206;p20"/>
          <p:cNvSpPr txBox="1"/>
          <p:nvPr/>
        </p:nvSpPr>
        <p:spPr>
          <a:xfrm>
            <a:off x="836250" y="1986913"/>
            <a:ext cx="2769600" cy="41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Quelques boutons et fonctions utilisés dans les tests:</a:t>
            </a:r>
            <a:endParaRPr>
              <a:solidFill>
                <a:schemeClr val="lt1"/>
              </a:solidFill>
              <a:latin typeface="Lato"/>
              <a:ea typeface="Lato"/>
              <a:cs typeface="Lato"/>
              <a:sym typeface="Lato"/>
            </a:endParaRPr>
          </a:p>
        </p:txBody>
      </p:sp>
      <p:sp>
        <p:nvSpPr>
          <p:cNvPr id="207" name="Google Shape;20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08" name="Google Shape;208;p20"/>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457200" lvl="0" marL="914400" rtl="0" algn="l">
              <a:spcBef>
                <a:spcPts val="0"/>
              </a:spcBef>
              <a:spcAft>
                <a:spcPts val="0"/>
              </a:spcAft>
              <a:buNone/>
            </a:pPr>
            <a:r>
              <a:rPr b="1" lang="fr"/>
              <a:t>   Application Parabank</a:t>
            </a:r>
            <a:endParaRPr b="1"/>
          </a:p>
        </p:txBody>
      </p:sp>
      <p:pic>
        <p:nvPicPr>
          <p:cNvPr id="214" name="Google Shape;214;p21"/>
          <p:cNvPicPr preferRelativeResize="0"/>
          <p:nvPr/>
        </p:nvPicPr>
        <p:blipFill>
          <a:blip r:embed="rId3">
            <a:alphaModFix/>
          </a:blip>
          <a:stretch>
            <a:fillRect/>
          </a:stretch>
        </p:blipFill>
        <p:spPr>
          <a:xfrm>
            <a:off x="4052775" y="1188338"/>
            <a:ext cx="4556349" cy="3455774"/>
          </a:xfrm>
          <a:prstGeom prst="rect">
            <a:avLst/>
          </a:prstGeom>
          <a:noFill/>
          <a:ln>
            <a:noFill/>
          </a:ln>
        </p:spPr>
      </p:pic>
      <p:sp>
        <p:nvSpPr>
          <p:cNvPr id="215" name="Google Shape;215;p21"/>
          <p:cNvSpPr txBox="1"/>
          <p:nvPr/>
        </p:nvSpPr>
        <p:spPr>
          <a:xfrm>
            <a:off x="1708500" y="2848675"/>
            <a:ext cx="1025100" cy="4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chemeClr val="accent2"/>
                </a:solidFill>
                <a:latin typeface="Lato"/>
                <a:ea typeface="Lato"/>
                <a:cs typeface="Lato"/>
                <a:sym typeface="Lato"/>
              </a:rPr>
              <a:t>Password</a:t>
            </a:r>
            <a:endParaRPr>
              <a:solidFill>
                <a:schemeClr val="accent2"/>
              </a:solidFill>
              <a:latin typeface="Lato"/>
              <a:ea typeface="Lato"/>
              <a:cs typeface="Lato"/>
              <a:sym typeface="Lato"/>
            </a:endParaRPr>
          </a:p>
        </p:txBody>
      </p:sp>
      <p:cxnSp>
        <p:nvCxnSpPr>
          <p:cNvPr id="216" name="Google Shape;216;p21"/>
          <p:cNvCxnSpPr>
            <a:stCxn id="215" idx="3"/>
          </p:cNvCxnSpPr>
          <p:nvPr/>
        </p:nvCxnSpPr>
        <p:spPr>
          <a:xfrm>
            <a:off x="2733600" y="3083875"/>
            <a:ext cx="3160500" cy="1090800"/>
          </a:xfrm>
          <a:prstGeom prst="straightConnector1">
            <a:avLst/>
          </a:prstGeom>
          <a:noFill/>
          <a:ln cap="flat" cmpd="sng" w="38100">
            <a:solidFill>
              <a:schemeClr val="accent2"/>
            </a:solidFill>
            <a:prstDash val="solid"/>
            <a:round/>
            <a:headEnd len="med" w="med" type="none"/>
            <a:tailEnd len="med" w="med" type="triangle"/>
          </a:ln>
        </p:spPr>
      </p:cxnSp>
      <p:sp>
        <p:nvSpPr>
          <p:cNvPr id="217" name="Google Shape;217;p21"/>
          <p:cNvSpPr txBox="1"/>
          <p:nvPr/>
        </p:nvSpPr>
        <p:spPr>
          <a:xfrm>
            <a:off x="836250" y="1986913"/>
            <a:ext cx="2769600" cy="41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Lato"/>
                <a:ea typeface="Lato"/>
                <a:cs typeface="Lato"/>
                <a:sym typeface="Lato"/>
              </a:rPr>
              <a:t>Quelques boutons et fonctions utilisés dans les tests:</a:t>
            </a:r>
            <a:endParaRPr>
              <a:solidFill>
                <a:schemeClr val="lt1"/>
              </a:solidFill>
              <a:latin typeface="Lato"/>
              <a:ea typeface="Lato"/>
              <a:cs typeface="Lato"/>
              <a:sym typeface="Lato"/>
            </a:endParaRPr>
          </a:p>
        </p:txBody>
      </p:sp>
      <p:sp>
        <p:nvSpPr>
          <p:cNvPr id="218" name="Google Shape;2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fr"/>
              <a:t>‹#›</a:t>
            </a:fld>
            <a:endParaRPr/>
          </a:p>
        </p:txBody>
      </p:sp>
      <p:sp>
        <p:nvSpPr>
          <p:cNvPr id="219" name="Google Shape;219;p21"/>
          <p:cNvSpPr txBox="1"/>
          <p:nvPr>
            <p:ph idx="4294967295" type="ctrTitle"/>
          </p:nvPr>
        </p:nvSpPr>
        <p:spPr>
          <a:xfrm>
            <a:off x="2886825" y="4867800"/>
            <a:ext cx="2921700" cy="27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800">
                <a:latin typeface="Arial"/>
                <a:ea typeface="Arial"/>
                <a:cs typeface="Arial"/>
                <a:sym typeface="Arial"/>
              </a:rPr>
              <a:t>Présentation Projet IVVQ - 13/10/2023 - Akkodis / AJC Formation</a:t>
            </a:r>
            <a:endParaRPr sz="8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