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41"/>
  </p:notesMasterIdLst>
  <p:sldIdLst>
    <p:sldId id="258" r:id="rId2"/>
    <p:sldId id="260" r:id="rId3"/>
    <p:sldId id="261" r:id="rId4"/>
    <p:sldId id="264" r:id="rId5"/>
    <p:sldId id="268" r:id="rId6"/>
    <p:sldId id="272" r:id="rId7"/>
    <p:sldId id="273" r:id="rId8"/>
    <p:sldId id="279" r:id="rId9"/>
    <p:sldId id="274" r:id="rId10"/>
    <p:sldId id="275" r:id="rId11"/>
    <p:sldId id="294" r:id="rId12"/>
    <p:sldId id="276" r:id="rId13"/>
    <p:sldId id="265" r:id="rId14"/>
    <p:sldId id="269" r:id="rId15"/>
    <p:sldId id="288" r:id="rId16"/>
    <p:sldId id="281" r:id="rId17"/>
    <p:sldId id="285" r:id="rId18"/>
    <p:sldId id="286" r:id="rId19"/>
    <p:sldId id="289" r:id="rId20"/>
    <p:sldId id="284" r:id="rId21"/>
    <p:sldId id="290" r:id="rId22"/>
    <p:sldId id="291" r:id="rId23"/>
    <p:sldId id="295" r:id="rId24"/>
    <p:sldId id="293" r:id="rId25"/>
    <p:sldId id="292" r:id="rId26"/>
    <p:sldId id="266" r:id="rId27"/>
    <p:sldId id="270" r:id="rId28"/>
    <p:sldId id="296" r:id="rId29"/>
    <p:sldId id="297" r:id="rId30"/>
    <p:sldId id="298" r:id="rId31"/>
    <p:sldId id="299" r:id="rId32"/>
    <p:sldId id="300" r:id="rId33"/>
    <p:sldId id="301" r:id="rId34"/>
    <p:sldId id="303" r:id="rId35"/>
    <p:sldId id="304" r:id="rId36"/>
    <p:sldId id="305" r:id="rId37"/>
    <p:sldId id="306" r:id="rId38"/>
    <p:sldId id="262" r:id="rId39"/>
    <p:sldId id="30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32E2347-8102-4281-9B3A-A66AE09C235F}">
          <p14:sldIdLst>
            <p14:sldId id="258"/>
            <p14:sldId id="260"/>
            <p14:sldId id="261"/>
          </p14:sldIdLst>
        </p14:section>
        <p14:section name="The &quot;Smart Guy&quot; Problem" id="{83F60C92-7422-4568-81A1-862CABFC39DE}">
          <p14:sldIdLst>
            <p14:sldId id="264"/>
            <p14:sldId id="268"/>
            <p14:sldId id="272"/>
            <p14:sldId id="273"/>
            <p14:sldId id="279"/>
            <p14:sldId id="274"/>
            <p14:sldId id="275"/>
            <p14:sldId id="294"/>
            <p14:sldId id="276"/>
          </p14:sldIdLst>
        </p14:section>
        <p14:section name="Dealing with BS" id="{15E62066-D32B-48E8-ADFB-E0588C00299A}">
          <p14:sldIdLst>
            <p14:sldId id="265"/>
            <p14:sldId id="269"/>
            <p14:sldId id="288"/>
            <p14:sldId id="281"/>
            <p14:sldId id="285"/>
            <p14:sldId id="286"/>
            <p14:sldId id="289"/>
            <p14:sldId id="284"/>
            <p14:sldId id="290"/>
            <p14:sldId id="291"/>
            <p14:sldId id="295"/>
            <p14:sldId id="293"/>
            <p14:sldId id="292"/>
          </p14:sldIdLst>
        </p14:section>
        <p14:section name="Active Listening" id="{31C7BC2A-9587-44A3-95AD-BBE96709E3F9}">
          <p14:sldIdLst>
            <p14:sldId id="266"/>
            <p14:sldId id="270"/>
            <p14:sldId id="296"/>
            <p14:sldId id="297"/>
            <p14:sldId id="298"/>
            <p14:sldId id="299"/>
            <p14:sldId id="300"/>
            <p14:sldId id="301"/>
            <p14:sldId id="303"/>
            <p14:sldId id="304"/>
            <p14:sldId id="305"/>
          </p14:sldIdLst>
        </p14:section>
        <p14:section name="Conclusion" id="{818983AD-11B2-4C4F-AAD7-A124155FF331}">
          <p14:sldIdLst>
            <p14:sldId id="306"/>
            <p14:sldId id="262"/>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406" autoAdjust="0"/>
  </p:normalViewPr>
  <p:slideViewPr>
    <p:cSldViewPr snapToGrid="0">
      <p:cViewPr varScale="1">
        <p:scale>
          <a:sx n="83" d="100"/>
          <a:sy n="83" d="100"/>
        </p:scale>
        <p:origin x="108"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75F25-B4CB-41C9-BA8B-644E485A2B48}" type="datetimeFigureOut">
              <a:rPr lang="en-US" smtClean="0"/>
              <a:t>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CD27D-0A0B-4F80-AA21-FE78D2292286}" type="slidenum">
              <a:rPr lang="en-US" smtClean="0"/>
              <a:t>‹#›</a:t>
            </a:fld>
            <a:endParaRPr lang="en-US"/>
          </a:p>
        </p:txBody>
      </p:sp>
    </p:spTree>
    <p:extLst>
      <p:ext uri="{BB962C8B-B14F-4D97-AF65-F5344CB8AC3E}">
        <p14:creationId xmlns:p14="http://schemas.microsoft.com/office/powerpoint/2010/main" val="1756151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13NCYvdjOAhVQ12MKHXSRDZ0QjB0IBg&amp;url=https://en.wikipedia.org/wiki/Harvester_ant&amp;bvm=bv.129759880,d.cGc&amp;psig=AFQjCNGB4xQ1Dbvvk_SwJr37BrqXv_wBrQ&amp;ust=1472073989315708"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youtu.be/LMD2vUErcYU"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ved=0ahUKEwjolqGyyNjOAhUG6mMKHQP3DZEQjB0IBg&amp;url=https://commons.wikimedia.org/wiki/File:Embarrassed_Simon_Law.jpg&amp;bvm=bv.129759880,d.cGc&amp;psig=AFQjCNHGcKXSzT03iXyoBKm8N5zVSMoTXQ&amp;ust=1472077012260312"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tock.tookapic.com/photos/17726"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r>
              <a:rPr lang="en-US" baseline="0" dirty="0"/>
              <a:t> </a:t>
            </a:r>
          </a:p>
          <a:p>
            <a:pPr marL="228600" indent="-228600">
              <a:buAutoNum type="arabicPeriod"/>
            </a:pPr>
            <a:r>
              <a:rPr lang="en-US" baseline="0" dirty="0"/>
              <a:t>Read through the whole lesson (including all the notes) before the day of class</a:t>
            </a:r>
          </a:p>
          <a:p>
            <a:pPr marL="228600" indent="-228600">
              <a:buAutoNum type="arabicPeriod"/>
            </a:pPr>
            <a:r>
              <a:rPr lang="en-US" baseline="0" dirty="0"/>
              <a:t>Make note of and gather any supplies you need to bring</a:t>
            </a:r>
          </a:p>
          <a:p>
            <a:pPr marL="228600" indent="-228600">
              <a:buAutoNum type="arabicPeriod"/>
            </a:pPr>
            <a:r>
              <a:rPr lang="en-US" baseline="0" dirty="0"/>
              <a:t>Prepare examples, stories</a:t>
            </a:r>
          </a:p>
          <a:p>
            <a:pPr marL="228600" indent="-228600">
              <a:buAutoNum type="arabicPeriod"/>
            </a:pPr>
            <a:r>
              <a:rPr lang="en-US" baseline="0" dirty="0"/>
              <a:t>Think through how much time you want to spend on individual activities; make notes</a:t>
            </a:r>
          </a:p>
          <a:p>
            <a:pPr marL="228600" indent="-228600">
              <a:buAutoNum type="arabicPeriod"/>
            </a:pPr>
            <a:r>
              <a:rPr lang="en-US" baseline="0" dirty="0"/>
              <a:t>Be sure to allow time to announce the assignment at the end</a:t>
            </a:r>
          </a:p>
          <a:p>
            <a:pPr marL="0" indent="0">
              <a:buNone/>
            </a:pPr>
            <a:endParaRPr lang="en-US" baseline="0" dirty="0"/>
          </a:p>
          <a:p>
            <a:pPr marL="0" indent="0">
              <a:buNone/>
            </a:pPr>
            <a:r>
              <a:rPr lang="en-US" baseline="0" dirty="0"/>
              <a:t>Overview:</a:t>
            </a:r>
          </a:p>
          <a:p>
            <a:pPr marL="0" indent="0">
              <a:buNone/>
            </a:pPr>
            <a:r>
              <a:rPr lang="en-US" baseline="0" dirty="0"/>
              <a:t>Intro (slides 1-3):  minutes</a:t>
            </a:r>
          </a:p>
          <a:p>
            <a:r>
              <a:rPr lang="en-US" dirty="0"/>
              <a:t>Smart</a:t>
            </a:r>
            <a:r>
              <a:rPr lang="en-US" baseline="0" dirty="0"/>
              <a:t> Guy Problem (4-13)</a:t>
            </a:r>
            <a:r>
              <a:rPr lang="en-US" dirty="0"/>
              <a:t>:</a:t>
            </a:r>
            <a:r>
              <a:rPr lang="en-US" baseline="0" dirty="0"/>
              <a:t> 20-25 minutes</a:t>
            </a:r>
          </a:p>
          <a:p>
            <a:r>
              <a:rPr lang="en-US" baseline="0" dirty="0"/>
              <a:t>Dealing with BS (14-28): about 10 minutes</a:t>
            </a:r>
          </a:p>
          <a:p>
            <a:r>
              <a:rPr lang="en-US" baseline="0" dirty="0"/>
              <a:t>Active Listening (29-40): about 10 minutes</a:t>
            </a:r>
            <a:endParaRPr lang="en-US" dirty="0"/>
          </a:p>
          <a:p>
            <a:pPr marL="0" indent="0">
              <a:buNone/>
            </a:pPr>
            <a:r>
              <a:rPr lang="en-US" baseline="0" dirty="0"/>
              <a:t>Wrap-up (41-43): 1-2 minutes</a:t>
            </a:r>
          </a:p>
          <a:p>
            <a:pPr marL="0" indent="0">
              <a:buNone/>
            </a:pPr>
            <a:endParaRPr lang="en-US" dirty="0"/>
          </a:p>
        </p:txBody>
      </p:sp>
      <p:sp>
        <p:nvSpPr>
          <p:cNvPr id="4" name="Slide Number Placeholder 3"/>
          <p:cNvSpPr>
            <a:spLocks noGrp="1"/>
          </p:cNvSpPr>
          <p:nvPr>
            <p:ph type="sldNum" sz="quarter" idx="10"/>
          </p:nvPr>
        </p:nvSpPr>
        <p:spPr/>
        <p:txBody>
          <a:bodyPr/>
          <a:lstStyle/>
          <a:p>
            <a:fld id="{92E9EBC7-72EA-4374-9157-45C9B31727DB}" type="slidenum">
              <a:rPr lang="en-US" smtClean="0"/>
              <a:t>1</a:t>
            </a:fld>
            <a:endParaRPr lang="en-US"/>
          </a:p>
        </p:txBody>
      </p:sp>
    </p:spTree>
    <p:extLst>
      <p:ext uri="{BB962C8B-B14F-4D97-AF65-F5344CB8AC3E}">
        <p14:creationId xmlns:p14="http://schemas.microsoft.com/office/powerpoint/2010/main" val="1233323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US" sz="1200" b="0" i="0" kern="1200" dirty="0">
                <a:solidFill>
                  <a:schemeClr val="tx1"/>
                </a:solidFill>
                <a:effectLst/>
                <a:latin typeface="+mn-lt"/>
                <a:ea typeface="+mn-ea"/>
                <a:cs typeface="+mn-cs"/>
              </a:rPr>
              <a:t>pixabay.com</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23</a:t>
            </a:fld>
            <a:endParaRPr lang="en-US"/>
          </a:p>
        </p:txBody>
      </p:sp>
    </p:spTree>
    <p:extLst>
      <p:ext uri="{BB962C8B-B14F-4D97-AF65-F5344CB8AC3E}">
        <p14:creationId xmlns:p14="http://schemas.microsoft.com/office/powerpoint/2010/main" val="2207950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Ex. Jim Carrey in </a:t>
            </a:r>
            <a:r>
              <a:rPr lang="en-US" sz="1200" i="1" dirty="0"/>
              <a:t>Liar, Liar</a:t>
            </a:r>
          </a:p>
          <a:p>
            <a:r>
              <a:rPr lang="en-US" sz="1200" dirty="0"/>
              <a:t>Started as a serial liar and </a:t>
            </a:r>
            <a:r>
              <a:rPr lang="en-US" sz="1200" dirty="0" err="1"/>
              <a:t>BSer</a:t>
            </a:r>
            <a:r>
              <a:rPr lang="en-US" sz="1200" dirty="0"/>
              <a:t> (albeit a very funny one)</a:t>
            </a:r>
          </a:p>
          <a:p>
            <a:r>
              <a:rPr lang="en-US" sz="1200" dirty="0"/>
              <a:t>Ended up more honest, committed to his family, and a better lawyer</a:t>
            </a:r>
          </a:p>
          <a:p>
            <a:endParaRPr lang="en-US" dirty="0"/>
          </a:p>
          <a:p>
            <a:r>
              <a:rPr lang="en-US" dirty="0"/>
              <a:t>Source:</a:t>
            </a:r>
            <a:r>
              <a:rPr lang="en-US" baseline="0" dirty="0"/>
              <a:t> http://resizing.flixster.com/XcazdOtf4URDdVSh-aDzeUbAiXQ=/800x1200/v1.bTsxMTE3MTk0ODtqOzE3MTYyOzIwNDg7ODAwOzEyMDA</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24</a:t>
            </a:fld>
            <a:endParaRPr lang="en-US"/>
          </a:p>
        </p:txBody>
      </p:sp>
    </p:spTree>
    <p:extLst>
      <p:ext uri="{BB962C8B-B14F-4D97-AF65-F5344CB8AC3E}">
        <p14:creationId xmlns:p14="http://schemas.microsoft.com/office/powerpoint/2010/main" val="822355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a:t>
            </a:r>
            <a:r>
              <a:rPr lang="en-US" baseline="0" dirty="0"/>
              <a:t> </a:t>
            </a:r>
            <a:r>
              <a:rPr lang="en-US" dirty="0"/>
              <a:t>Draw</a:t>
            </a:r>
            <a:r>
              <a:rPr lang="en-US" baseline="0" dirty="0"/>
              <a:t> a line on the board with the numbers 1-10 along the line.  Then, have students stand in front of the part of the line which represents their self-reported score for their listening.  </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28</a:t>
            </a:fld>
            <a:endParaRPr lang="en-US"/>
          </a:p>
        </p:txBody>
      </p:sp>
    </p:spTree>
    <p:extLst>
      <p:ext uri="{BB962C8B-B14F-4D97-AF65-F5344CB8AC3E}">
        <p14:creationId xmlns:p14="http://schemas.microsoft.com/office/powerpoint/2010/main" val="1585446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Encourage</a:t>
            </a:r>
            <a:r>
              <a:rPr lang="en-US" baseline="0" dirty="0"/>
              <a:t> students to stand up, move around the room, talk to someone new. Each person should get a chance to share and to listen. </a:t>
            </a:r>
            <a:endParaRPr lang="en-US" dirty="0"/>
          </a:p>
          <a:p>
            <a:r>
              <a:rPr lang="en-US" dirty="0"/>
              <a:t>(3-5 minutes) </a:t>
            </a:r>
          </a:p>
          <a:p>
            <a:r>
              <a:rPr lang="en-US" dirty="0"/>
              <a:t>Image</a:t>
            </a:r>
            <a:r>
              <a:rPr lang="en-US" baseline="0" dirty="0"/>
              <a:t> from pixabay.com</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29</a:t>
            </a:fld>
            <a:endParaRPr lang="en-US"/>
          </a:p>
        </p:txBody>
      </p:sp>
    </p:spTree>
    <p:extLst>
      <p:ext uri="{BB962C8B-B14F-4D97-AF65-F5344CB8AC3E}">
        <p14:creationId xmlns:p14="http://schemas.microsoft.com/office/powerpoint/2010/main" val="1012431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Optional: Have students t</a:t>
            </a:r>
            <a:r>
              <a:rPr lang="en-US" sz="1200" dirty="0"/>
              <a:t>ake their place at the board again</a:t>
            </a:r>
          </a:p>
          <a:p>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30</a:t>
            </a:fld>
            <a:endParaRPr lang="en-US"/>
          </a:p>
        </p:txBody>
      </p:sp>
    </p:spTree>
    <p:extLst>
      <p:ext uri="{BB962C8B-B14F-4D97-AF65-F5344CB8AC3E}">
        <p14:creationId xmlns:p14="http://schemas.microsoft.com/office/powerpoint/2010/main" val="1936295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Instructor:</a:t>
            </a:r>
            <a:r>
              <a:rPr lang="en-US" sz="1200" baseline="0" dirty="0"/>
              <a:t> “</a:t>
            </a:r>
            <a:r>
              <a:rPr lang="en-US" sz="1200" dirty="0"/>
              <a:t>Julian Treasure has published books on listening and is a great speaker</a:t>
            </a:r>
          </a:p>
          <a:p>
            <a:r>
              <a:rPr lang="en-US" sz="1200" dirty="0"/>
              <a:t>See what you can learn from what he says in this video on listening”</a:t>
            </a:r>
          </a:p>
          <a:p>
            <a:r>
              <a:rPr lang="en-US" sz="1200" dirty="0"/>
              <a:t>7:51</a:t>
            </a:r>
          </a:p>
          <a:p>
            <a:r>
              <a:rPr lang="en-US" sz="1200" dirty="0"/>
              <a:t>https://www.ted.com/talks/julian_treasure_5_ways_to_listen_better?language=en </a:t>
            </a:r>
          </a:p>
          <a:p>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32</a:t>
            </a:fld>
            <a:endParaRPr lang="en-US"/>
          </a:p>
        </p:txBody>
      </p:sp>
    </p:spTree>
    <p:extLst>
      <p:ext uri="{BB962C8B-B14F-4D97-AF65-F5344CB8AC3E}">
        <p14:creationId xmlns:p14="http://schemas.microsoft.com/office/powerpoint/2010/main" val="2861009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Instructor: “</a:t>
            </a:r>
            <a:r>
              <a:rPr lang="en-US" sz="1200" dirty="0"/>
              <a:t>The best way to get better at active listening is to practice.”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(5-10 minutes)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34</a:t>
            </a:fld>
            <a:endParaRPr lang="en-US"/>
          </a:p>
        </p:txBody>
      </p:sp>
    </p:spTree>
    <p:extLst>
      <p:ext uri="{BB962C8B-B14F-4D97-AF65-F5344CB8AC3E}">
        <p14:creationId xmlns:p14="http://schemas.microsoft.com/office/powerpoint/2010/main" val="560777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resources have</a:t>
            </a:r>
            <a:r>
              <a:rPr lang="en-US" baseline="0" dirty="0"/>
              <a:t> information and examples for effective cover letters and resumes</a:t>
            </a:r>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38</a:t>
            </a:fld>
            <a:endParaRPr lang="en-US"/>
          </a:p>
        </p:txBody>
      </p:sp>
    </p:spTree>
    <p:extLst>
      <p:ext uri="{BB962C8B-B14F-4D97-AF65-F5344CB8AC3E}">
        <p14:creationId xmlns:p14="http://schemas.microsoft.com/office/powerpoint/2010/main" val="3535195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US" sz="1200" b="0" i="0" u="sng" kern="1200" dirty="0">
                <a:solidFill>
                  <a:schemeClr val="tx1"/>
                </a:solidFill>
                <a:effectLst/>
                <a:latin typeface="+mn-lt"/>
                <a:ea typeface="+mn-ea"/>
                <a:cs typeface="+mn-cs"/>
                <a:hlinkClick r:id="rId3"/>
              </a:rPr>
              <a:t>en.wikipedia.org</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2</a:t>
            </a:fld>
            <a:endParaRPr lang="en-US"/>
          </a:p>
        </p:txBody>
      </p:sp>
    </p:spTree>
    <p:extLst>
      <p:ext uri="{BB962C8B-B14F-4D97-AF65-F5344CB8AC3E}">
        <p14:creationId xmlns:p14="http://schemas.microsoft.com/office/powerpoint/2010/main" val="1322040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3:30</a:t>
            </a:r>
          </a:p>
          <a:p>
            <a:r>
              <a:rPr lang="en-US" dirty="0"/>
              <a:t>Video may</a:t>
            </a:r>
            <a:r>
              <a:rPr lang="en-US" baseline="0" dirty="0"/>
              <a:t> take a few seconds to load</a:t>
            </a:r>
            <a:endParaRPr lang="en-US" dirty="0"/>
          </a:p>
          <a:p>
            <a:r>
              <a:rPr lang="en-US" dirty="0"/>
              <a:t>Source: </a:t>
            </a:r>
            <a:r>
              <a:rPr lang="en-US" dirty="0">
                <a:effectLst/>
                <a:hlinkClick r:id="rId3"/>
              </a:rPr>
              <a:t>https://youtu.be/LMD2vUErcYU</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5</a:t>
            </a:fld>
            <a:endParaRPr lang="en-US"/>
          </a:p>
        </p:txBody>
      </p:sp>
    </p:spTree>
    <p:extLst>
      <p:ext uri="{BB962C8B-B14F-4D97-AF65-F5344CB8AC3E}">
        <p14:creationId xmlns:p14="http://schemas.microsoft.com/office/powerpoint/2010/main" val="1556240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r>
              <a:rPr lang="en-US" baseline="0" dirty="0"/>
              <a:t>  </a:t>
            </a:r>
            <a:r>
              <a:rPr lang="en-US" dirty="0"/>
              <a:t>Neil Degrasse</a:t>
            </a:r>
            <a:r>
              <a:rPr lang="en-US" baseline="0" dirty="0"/>
              <a:t> Tyson is a public figure because of his astrophysical and general scientific knowledge.  But, instead of trying to keep all the knowledge for himself or being the smartest person in the world, he talks about science and tries to get others interested in it.  He’s not perfect, but he’s trying to use his knowledge to make the world a better place.  </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11</a:t>
            </a:fld>
            <a:endParaRPr lang="en-US"/>
          </a:p>
        </p:txBody>
      </p:sp>
    </p:spTree>
    <p:extLst>
      <p:ext uri="{BB962C8B-B14F-4D97-AF65-F5344CB8AC3E}">
        <p14:creationId xmlns:p14="http://schemas.microsoft.com/office/powerpoint/2010/main" val="4254536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0" dirty="0"/>
              <a:t>Quote from </a:t>
            </a:r>
            <a:r>
              <a:rPr lang="en-US" sz="1200" i="1" dirty="0"/>
              <a:t>On Bullshit, </a:t>
            </a:r>
            <a:r>
              <a:rPr lang="en-US" sz="1200" dirty="0"/>
              <a:t>Harry G. Frankfurt (2005)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Ask</a:t>
            </a:r>
            <a:r>
              <a:rPr lang="en-US" baseline="0" dirty="0"/>
              <a:t> students whether they agree or disagree with Frankfurt’s statement.</a:t>
            </a:r>
            <a:endParaRPr lang="en-US" sz="1200" dirty="0"/>
          </a:p>
          <a:p>
            <a:r>
              <a:rPr lang="en-US" dirty="0"/>
              <a:t>Source:</a:t>
            </a:r>
            <a:r>
              <a:rPr lang="en-US" baseline="0" dirty="0"/>
              <a:t> http://www.limbicnutrition.com/blog/wp-content/uploads/2015/11/on-bullshit2.jpg</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14</a:t>
            </a:fld>
            <a:endParaRPr lang="en-US"/>
          </a:p>
        </p:txBody>
      </p:sp>
    </p:spTree>
    <p:extLst>
      <p:ext uri="{BB962C8B-B14F-4D97-AF65-F5344CB8AC3E}">
        <p14:creationId xmlns:p14="http://schemas.microsoft.com/office/powerpoint/2010/main" val="801611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unsplash.com</a:t>
            </a:r>
          </a:p>
        </p:txBody>
      </p:sp>
      <p:sp>
        <p:nvSpPr>
          <p:cNvPr id="4" name="Slide Number Placeholder 3"/>
          <p:cNvSpPr>
            <a:spLocks noGrp="1"/>
          </p:cNvSpPr>
          <p:nvPr>
            <p:ph type="sldNum" sz="quarter" idx="10"/>
          </p:nvPr>
        </p:nvSpPr>
        <p:spPr/>
        <p:txBody>
          <a:bodyPr/>
          <a:lstStyle/>
          <a:p>
            <a:fld id="{93ACD27D-0A0B-4F80-AA21-FE78D2292286}" type="slidenum">
              <a:rPr lang="en-US" smtClean="0"/>
              <a:t>15</a:t>
            </a:fld>
            <a:endParaRPr lang="en-US"/>
          </a:p>
        </p:txBody>
      </p:sp>
    </p:spTree>
    <p:extLst>
      <p:ext uri="{BB962C8B-B14F-4D97-AF65-F5344CB8AC3E}">
        <p14:creationId xmlns:p14="http://schemas.microsoft.com/office/powerpoint/2010/main" val="2045451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pixabay.com</a:t>
            </a:r>
          </a:p>
        </p:txBody>
      </p:sp>
      <p:sp>
        <p:nvSpPr>
          <p:cNvPr id="4" name="Slide Number Placeholder 3"/>
          <p:cNvSpPr>
            <a:spLocks noGrp="1"/>
          </p:cNvSpPr>
          <p:nvPr>
            <p:ph type="sldNum" sz="quarter" idx="10"/>
          </p:nvPr>
        </p:nvSpPr>
        <p:spPr/>
        <p:txBody>
          <a:bodyPr/>
          <a:lstStyle/>
          <a:p>
            <a:fld id="{93ACD27D-0A0B-4F80-AA21-FE78D2292286}" type="slidenum">
              <a:rPr lang="en-US" smtClean="0"/>
              <a:t>17</a:t>
            </a:fld>
            <a:endParaRPr lang="en-US"/>
          </a:p>
        </p:txBody>
      </p:sp>
    </p:spTree>
    <p:extLst>
      <p:ext uri="{BB962C8B-B14F-4D97-AF65-F5344CB8AC3E}">
        <p14:creationId xmlns:p14="http://schemas.microsoft.com/office/powerpoint/2010/main" val="326735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Instructor</a:t>
            </a:r>
            <a:r>
              <a:rPr lang="en-US" baseline="0" dirty="0"/>
              <a:t> (optional): “</a:t>
            </a:r>
            <a:r>
              <a:rPr lang="en-US" dirty="0"/>
              <a:t>Write down your name, and your “BS Score” next to it”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Image from </a:t>
            </a:r>
            <a:r>
              <a:rPr lang="en-US" sz="1200" b="0" i="0" u="sng" kern="1200" dirty="0">
                <a:solidFill>
                  <a:schemeClr val="tx1"/>
                </a:solidFill>
                <a:effectLst/>
                <a:latin typeface="+mn-lt"/>
                <a:ea typeface="+mn-ea"/>
                <a:cs typeface="+mn-cs"/>
                <a:hlinkClick r:id="rId3"/>
              </a:rPr>
              <a:t>commons.wikimedia.org</a:t>
            </a:r>
            <a:r>
              <a:rPr lang="en-US" sz="1200" b="0" i="0" u="sng"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18</a:t>
            </a:fld>
            <a:endParaRPr lang="en-US"/>
          </a:p>
        </p:txBody>
      </p:sp>
    </p:spTree>
    <p:extLst>
      <p:ext uri="{BB962C8B-B14F-4D97-AF65-F5344CB8AC3E}">
        <p14:creationId xmlns:p14="http://schemas.microsoft.com/office/powerpoint/2010/main" val="391063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US" sz="1200" b="0" i="0" kern="1200" dirty="0">
                <a:solidFill>
                  <a:schemeClr val="tx1"/>
                </a:solidFill>
                <a:effectLst/>
                <a:latin typeface="+mn-lt"/>
                <a:ea typeface="+mn-ea"/>
                <a:cs typeface="+mn-cs"/>
                <a:hlinkClick r:id="rId3"/>
              </a:rPr>
              <a:t>stock.tookapic.com</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22</a:t>
            </a:fld>
            <a:endParaRPr lang="en-US"/>
          </a:p>
        </p:txBody>
      </p:sp>
    </p:spTree>
    <p:extLst>
      <p:ext uri="{BB962C8B-B14F-4D97-AF65-F5344CB8AC3E}">
        <p14:creationId xmlns:p14="http://schemas.microsoft.com/office/powerpoint/2010/main" val="3340192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1/11/2017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91654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49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253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321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34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927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4810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749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348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1880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6912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1/11/2017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952422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cSohjlYQI2A" TargetMode="External"/><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izchan.org/hob/src/1449204259443-1.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www.youtube.com/watch?v=R1vskiVDwl4" TargetMode="External"/><Relationship Id="rId4" Type="http://schemas.openxmlformats.org/officeDocument/2006/relationships/hyperlink" Target="https://www.youtube.com/watch?v=saXfavo1OQo"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LMD2vUErcYU"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224" y="0"/>
            <a:ext cx="609935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944183" y="1287865"/>
            <a:ext cx="5151817" cy="4273170"/>
          </a:xfrm>
          <a:prstGeom prst="rect">
            <a:avLst/>
          </a:prstGeom>
        </p:spPr>
      </p:pic>
      <p:sp>
        <p:nvSpPr>
          <p:cNvPr id="2" name="Title 1"/>
          <p:cNvSpPr>
            <a:spLocks noGrp="1"/>
          </p:cNvSpPr>
          <p:nvPr>
            <p:ph type="ctrTitle"/>
          </p:nvPr>
        </p:nvSpPr>
        <p:spPr>
          <a:xfrm>
            <a:off x="6941573" y="758952"/>
            <a:ext cx="4751663" cy="4041648"/>
          </a:xfrm>
        </p:spPr>
        <p:txBody>
          <a:bodyPr>
            <a:normAutofit/>
          </a:bodyPr>
          <a:lstStyle/>
          <a:p>
            <a:r>
              <a:rPr lang="en-US" sz="6600" dirty="0"/>
              <a:t>Talking Good</a:t>
            </a:r>
          </a:p>
        </p:txBody>
      </p:sp>
      <p:sp>
        <p:nvSpPr>
          <p:cNvPr id="3" name="Subtitle 2"/>
          <p:cNvSpPr>
            <a:spLocks noGrp="1"/>
          </p:cNvSpPr>
          <p:nvPr>
            <p:ph type="subTitle" idx="1"/>
          </p:nvPr>
        </p:nvSpPr>
        <p:spPr>
          <a:xfrm>
            <a:off x="6927095" y="4800600"/>
            <a:ext cx="3753096" cy="1691640"/>
          </a:xfrm>
        </p:spPr>
        <p:txBody>
          <a:bodyPr>
            <a:normAutofit/>
          </a:bodyPr>
          <a:lstStyle/>
          <a:p>
            <a:r>
              <a:rPr lang="en-US" sz="2400" dirty="0">
                <a:solidFill>
                  <a:schemeClr val="tx1">
                    <a:lumMod val="85000"/>
                  </a:schemeClr>
                </a:solidFill>
              </a:rPr>
              <a:t>Grow your worth</a:t>
            </a:r>
          </a:p>
        </p:txBody>
      </p:sp>
    </p:spTree>
    <p:extLst>
      <p:ext uri="{BB962C8B-B14F-4D97-AF65-F5344CB8AC3E}">
        <p14:creationId xmlns:p14="http://schemas.microsoft.com/office/powerpoint/2010/main" val="268132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858606"/>
          </a:xfrm>
        </p:spPr>
        <p:txBody>
          <a:bodyPr/>
          <a:lstStyle/>
          <a:p>
            <a:r>
              <a:rPr lang="en-US" dirty="0"/>
              <a:t>Two Bosses</a:t>
            </a:r>
          </a:p>
        </p:txBody>
      </p:sp>
      <p:sp>
        <p:nvSpPr>
          <p:cNvPr id="3" name="Content Placeholder 2"/>
          <p:cNvSpPr>
            <a:spLocks noGrp="1"/>
          </p:cNvSpPr>
          <p:nvPr>
            <p:ph idx="1"/>
          </p:nvPr>
        </p:nvSpPr>
        <p:spPr>
          <a:xfrm>
            <a:off x="1261871" y="1348353"/>
            <a:ext cx="9943403" cy="5284921"/>
          </a:xfrm>
        </p:spPr>
        <p:txBody>
          <a:bodyPr>
            <a:noAutofit/>
          </a:bodyPr>
          <a:lstStyle/>
          <a:p>
            <a:pPr marL="0" indent="0">
              <a:buNone/>
            </a:pPr>
            <a:r>
              <a:rPr lang="en-US" sz="2800" dirty="0"/>
              <a:t>A man once told a story about two of his bosses:</a:t>
            </a:r>
          </a:p>
          <a:p>
            <a:r>
              <a:rPr lang="en-US" sz="2800" dirty="0"/>
              <a:t>One boss, Jack, was clearly very intelligent and wanted everyone to acknowledge it. The man said it was clear that whenever Jack entered the room, Jack was the smartest man in that room. </a:t>
            </a:r>
          </a:p>
          <a:p>
            <a:r>
              <a:rPr lang="en-US" sz="2800" dirty="0"/>
              <a:t>Another boss, Steve, was brilliant but humble. He listened to his employees and built them up instead of building himself up. The man said, when Steve entered the room, he made you feel like </a:t>
            </a:r>
            <a:r>
              <a:rPr lang="en-US" sz="2800" i="1" dirty="0"/>
              <a:t>you</a:t>
            </a:r>
            <a:r>
              <a:rPr lang="en-US" sz="2800" dirty="0"/>
              <a:t> were the smartest person in the room.  </a:t>
            </a:r>
          </a:p>
          <a:p>
            <a:r>
              <a:rPr lang="en-US" sz="2800" dirty="0"/>
              <a:t>Who would you rather work for?  Why? </a:t>
            </a:r>
          </a:p>
        </p:txBody>
      </p:sp>
    </p:spTree>
    <p:extLst>
      <p:ext uri="{BB962C8B-B14F-4D97-AF65-F5344CB8AC3E}">
        <p14:creationId xmlns:p14="http://schemas.microsoft.com/office/powerpoint/2010/main" val="333098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Neil Degrasse Tyson</a:t>
            </a:r>
          </a:p>
        </p:txBody>
      </p:sp>
      <p:pic>
        <p:nvPicPr>
          <p:cNvPr id="6148" name="Picture 4" descr="http://cdn8.openculture.com/wp-content/uploads/2014/03/cosmos-reboot.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11822" y="1893517"/>
            <a:ext cx="8087011" cy="4538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01448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 Line</a:t>
            </a:r>
          </a:p>
        </p:txBody>
      </p:sp>
      <p:sp>
        <p:nvSpPr>
          <p:cNvPr id="3" name="Content Placeholder 2"/>
          <p:cNvSpPr>
            <a:spLocks noGrp="1"/>
          </p:cNvSpPr>
          <p:nvPr>
            <p:ph idx="1"/>
          </p:nvPr>
        </p:nvSpPr>
        <p:spPr/>
        <p:txBody>
          <a:bodyPr>
            <a:normAutofit/>
          </a:bodyPr>
          <a:lstStyle/>
          <a:p>
            <a:endParaRPr lang="en-US" sz="2400" dirty="0"/>
          </a:p>
          <a:p>
            <a:r>
              <a:rPr lang="en-US" sz="3200" dirty="0"/>
              <a:t>Being smart is great; </a:t>
            </a:r>
          </a:p>
          <a:p>
            <a:r>
              <a:rPr lang="en-US" sz="3200" dirty="0"/>
              <a:t>Being smart and allowing others to be smart, is </a:t>
            </a:r>
            <a:r>
              <a:rPr lang="en-US" sz="3200" i="1" dirty="0"/>
              <a:t>excellent</a:t>
            </a:r>
            <a:r>
              <a:rPr lang="en-US" sz="3200" dirty="0"/>
              <a:t>.</a:t>
            </a:r>
          </a:p>
        </p:txBody>
      </p:sp>
    </p:spTree>
    <p:extLst>
      <p:ext uri="{BB962C8B-B14F-4D97-AF65-F5344CB8AC3E}">
        <p14:creationId xmlns:p14="http://schemas.microsoft.com/office/powerpoint/2010/main" val="367865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Dealing with BS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51137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a:bodyPr>
          <a:lstStyle/>
          <a:p>
            <a:pPr marL="0" indent="0">
              <a:buNone/>
            </a:pPr>
            <a:r>
              <a:rPr lang="en-US" sz="3200" i="1" dirty="0"/>
              <a:t>“One of the most salient features in our society is that there is so much [BS].  Everyone knows this.  Each of us contributes his share.”</a:t>
            </a:r>
          </a:p>
          <a:p>
            <a:endParaRPr lang="en-US" sz="2400" dirty="0"/>
          </a:p>
        </p:txBody>
      </p:sp>
      <p:sp>
        <p:nvSpPr>
          <p:cNvPr id="2" name="Content Placeholder 1"/>
          <p:cNvSpPr>
            <a:spLocks noGrp="1"/>
          </p:cNvSpPr>
          <p:nvPr>
            <p:ph sz="half" idx="2"/>
          </p:nvPr>
        </p:nvSpPr>
        <p:spPr/>
        <p:txBody>
          <a:bodyPr/>
          <a:lstStyle/>
          <a:p>
            <a:pPr marL="0" indent="0">
              <a:buNone/>
            </a:pPr>
            <a:r>
              <a:rPr lang="en-US" sz="2800" b="1" dirty="0"/>
              <a:t>Poll</a:t>
            </a:r>
          </a:p>
          <a:p>
            <a:r>
              <a:rPr lang="en-US" sz="2800" dirty="0"/>
              <a:t>Agree or disagree? </a:t>
            </a:r>
          </a:p>
          <a:p>
            <a:r>
              <a:rPr lang="en-US" sz="2800" dirty="0"/>
              <a:t>Why? </a:t>
            </a:r>
          </a:p>
          <a:p>
            <a:endParaRPr lang="en-US" dirty="0"/>
          </a:p>
        </p:txBody>
      </p:sp>
    </p:spTree>
    <p:extLst>
      <p:ext uri="{BB962C8B-B14F-4D97-AF65-F5344CB8AC3E}">
        <p14:creationId xmlns:p14="http://schemas.microsoft.com/office/powerpoint/2010/main" val="131349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0" y="-45529"/>
            <a:ext cx="12191999" cy="8123431"/>
          </a:xfrm>
        </p:spPr>
      </p:pic>
      <p:sp>
        <p:nvSpPr>
          <p:cNvPr id="2" name="Title 1"/>
          <p:cNvSpPr>
            <a:spLocks noGrp="1"/>
          </p:cNvSpPr>
          <p:nvPr>
            <p:ph type="title"/>
          </p:nvPr>
        </p:nvSpPr>
        <p:spPr>
          <a:xfrm>
            <a:off x="0" y="365760"/>
            <a:ext cx="3285641" cy="1325562"/>
          </a:xfrm>
        </p:spPr>
        <p:txBody>
          <a:bodyPr/>
          <a:lstStyle/>
          <a:p>
            <a:r>
              <a:rPr lang="en-US" dirty="0"/>
              <a:t>Reflect</a:t>
            </a:r>
          </a:p>
        </p:txBody>
      </p:sp>
      <p:sp>
        <p:nvSpPr>
          <p:cNvPr id="6" name="TextBox 5"/>
          <p:cNvSpPr txBox="1"/>
          <p:nvPr/>
        </p:nvSpPr>
        <p:spPr>
          <a:xfrm>
            <a:off x="0" y="2545510"/>
            <a:ext cx="3285640" cy="4678204"/>
          </a:xfrm>
          <a:prstGeom prst="rect">
            <a:avLst/>
          </a:prstGeom>
          <a:solidFill>
            <a:schemeClr val="lt1">
              <a:alpha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2800" dirty="0"/>
              <a:t>Who is the worst purveyor of BS that you know?</a:t>
            </a:r>
          </a:p>
          <a:p>
            <a:pPr marL="285750" indent="-285750">
              <a:buFont typeface="Arial" panose="020B0604020202020204" pitchFamily="34" charset="0"/>
              <a:buChar char="•"/>
            </a:pPr>
            <a:r>
              <a:rPr lang="en-US" sz="2800" dirty="0"/>
              <a:t>On a scale of 1-10, how bad is the BS that they spew? </a:t>
            </a:r>
          </a:p>
          <a:p>
            <a:pPr marL="285750" indent="-285750">
              <a:buFont typeface="Arial" panose="020B0604020202020204" pitchFamily="34" charset="0"/>
              <a:buChar char="•"/>
            </a:pPr>
            <a:r>
              <a:rPr lang="en-US" sz="2800" dirty="0"/>
              <a:t>What is it like being around this person?  </a:t>
            </a:r>
          </a:p>
          <a:p>
            <a:endParaRPr lang="en-US" dirty="0"/>
          </a:p>
        </p:txBody>
      </p:sp>
    </p:spTree>
    <p:extLst>
      <p:ext uri="{BB962C8B-B14F-4D97-AF65-F5344CB8AC3E}">
        <p14:creationId xmlns:p14="http://schemas.microsoft.com/office/powerpoint/2010/main" val="26376069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dashUpDiag">
          <a:fgClr>
            <a:schemeClr val="accent4">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synonym</a:t>
            </a:r>
          </a:p>
        </p:txBody>
      </p:sp>
      <p:sp>
        <p:nvSpPr>
          <p:cNvPr id="3" name="Content Placeholder 2"/>
          <p:cNvSpPr>
            <a:spLocks noGrp="1"/>
          </p:cNvSpPr>
          <p:nvPr>
            <p:ph sz="half" idx="1"/>
          </p:nvPr>
        </p:nvSpPr>
        <p:spPr/>
        <p:txBody>
          <a:bodyPr>
            <a:normAutofit/>
          </a:bodyPr>
          <a:lstStyle/>
          <a:p>
            <a:pPr marL="0" indent="0" algn="ctr">
              <a:buNone/>
            </a:pPr>
            <a:r>
              <a:rPr lang="en-US" sz="4000" dirty="0"/>
              <a:t>Frankfurt says that BS has a synonym: </a:t>
            </a:r>
            <a:r>
              <a:rPr lang="en-US" sz="4000" i="1" dirty="0"/>
              <a:t>humbug</a:t>
            </a:r>
            <a:endParaRPr lang="en-US" sz="4000" dirty="0"/>
          </a:p>
        </p:txBody>
      </p:sp>
      <p:sp>
        <p:nvSpPr>
          <p:cNvPr id="4" name="Content Placeholder 3"/>
          <p:cNvSpPr>
            <a:spLocks noGrp="1"/>
          </p:cNvSpPr>
          <p:nvPr>
            <p:ph sz="half" idx="2"/>
          </p:nvPr>
        </p:nvSpPr>
        <p:spPr/>
        <p:txBody>
          <a:bodyPr/>
          <a:lstStyle/>
          <a:p>
            <a:r>
              <a:rPr lang="en-US" sz="3200" dirty="0"/>
              <a:t>Humbug: </a:t>
            </a:r>
            <a:r>
              <a:rPr lang="en-US" sz="3200" i="1" dirty="0"/>
              <a:t>“deceptive misrepresentation, short of lying, especially by pretentious word or deed, of somebody’s own thoughts, feelings, or attitudes.”</a:t>
            </a:r>
          </a:p>
          <a:p>
            <a:endParaRPr lang="en-US" dirty="0"/>
          </a:p>
        </p:txBody>
      </p:sp>
    </p:spTree>
    <p:extLst>
      <p:ext uri="{BB962C8B-B14F-4D97-AF65-F5344CB8AC3E}">
        <p14:creationId xmlns:p14="http://schemas.microsoft.com/office/powerpoint/2010/main" val="181164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rotWithShape="1">
          <a:blip r:embed="rId3"/>
          <a:srcRect r="8955"/>
          <a:stretch/>
        </p:blipFill>
        <p:spPr>
          <a:xfrm>
            <a:off x="4054014" y="2014780"/>
            <a:ext cx="7151261" cy="4688237"/>
          </a:xfrm>
        </p:spPr>
      </p:pic>
      <p:sp>
        <p:nvSpPr>
          <p:cNvPr id="2" name="Title 1"/>
          <p:cNvSpPr>
            <a:spLocks noGrp="1"/>
          </p:cNvSpPr>
          <p:nvPr>
            <p:ph type="title"/>
          </p:nvPr>
        </p:nvSpPr>
        <p:spPr/>
        <p:txBody>
          <a:bodyPr/>
          <a:lstStyle/>
          <a:p>
            <a:r>
              <a:rPr lang="en-US" dirty="0"/>
              <a:t>“…deceptive misrepresentation…”</a:t>
            </a:r>
          </a:p>
        </p:txBody>
      </p:sp>
      <p:sp>
        <p:nvSpPr>
          <p:cNvPr id="3" name="Content Placeholder 2"/>
          <p:cNvSpPr>
            <a:spLocks noGrp="1"/>
          </p:cNvSpPr>
          <p:nvPr>
            <p:ph sz="half" idx="1"/>
          </p:nvPr>
        </p:nvSpPr>
        <p:spPr/>
        <p:txBody>
          <a:bodyPr>
            <a:normAutofit/>
          </a:bodyPr>
          <a:lstStyle/>
          <a:p>
            <a:r>
              <a:rPr lang="en-US" sz="2800" dirty="0"/>
              <a:t>So, </a:t>
            </a:r>
            <a:r>
              <a:rPr lang="en-US" sz="2800" i="1" dirty="0"/>
              <a:t>lying</a:t>
            </a:r>
            <a:r>
              <a:rPr lang="en-US" sz="2800" dirty="0"/>
              <a:t>. </a:t>
            </a:r>
          </a:p>
          <a:p>
            <a:r>
              <a:rPr lang="en-US" sz="2800" dirty="0"/>
              <a:t>Who do you know that lies to make themselves look better? </a:t>
            </a:r>
          </a:p>
          <a:p>
            <a:r>
              <a:rPr lang="en-US" sz="2800" dirty="0"/>
              <a:t>…do we sometimes do that? </a:t>
            </a:r>
          </a:p>
        </p:txBody>
      </p:sp>
    </p:spTree>
    <p:extLst>
      <p:ext uri="{BB962C8B-B14F-4D97-AF65-F5344CB8AC3E}">
        <p14:creationId xmlns:p14="http://schemas.microsoft.com/office/powerpoint/2010/main" val="23249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p:cNvPicPr>
            <a:picLocks noGrp="1" noChangeAspect="1"/>
          </p:cNvPicPr>
          <p:nvPr>
            <p:ph sz="half" idx="1"/>
          </p:nvPr>
        </p:nvPicPr>
        <p:blipFill rotWithShape="1">
          <a:blip r:embed="rId3"/>
          <a:srcRect l="33051" r="50" b="-1"/>
          <a:stretch/>
        </p:blipFill>
        <p:spPr>
          <a:xfrm>
            <a:off x="20" y="-97654"/>
            <a:ext cx="4653291" cy="6955654"/>
          </a:xfrm>
          <a:prstGeom prst="rect">
            <a:avLst/>
          </a:prstGeom>
        </p:spPr>
      </p:pic>
      <p:sp>
        <p:nvSpPr>
          <p:cNvPr id="2" name="Title 1"/>
          <p:cNvSpPr>
            <a:spLocks noGrp="1"/>
          </p:cNvSpPr>
          <p:nvPr>
            <p:ph type="title"/>
          </p:nvPr>
        </p:nvSpPr>
        <p:spPr>
          <a:xfrm>
            <a:off x="4965290" y="365760"/>
            <a:ext cx="5997678" cy="1325562"/>
          </a:xfrm>
        </p:spPr>
        <p:txBody>
          <a:bodyPr vert="horz" lIns="91440" tIns="45720" rIns="91440" bIns="45720" rtlCol="0" anchor="b">
            <a:normAutofit/>
          </a:bodyPr>
          <a:lstStyle/>
          <a:p>
            <a:r>
              <a:rPr lang="en-US" dirty="0"/>
              <a:t>Question</a:t>
            </a:r>
          </a:p>
        </p:txBody>
      </p:sp>
      <p:sp>
        <p:nvSpPr>
          <p:cNvPr id="4" name="Content Placeholder 3"/>
          <p:cNvSpPr>
            <a:spLocks noGrp="1"/>
          </p:cNvSpPr>
          <p:nvPr>
            <p:ph sz="half" idx="2"/>
          </p:nvPr>
        </p:nvSpPr>
        <p:spPr>
          <a:xfrm>
            <a:off x="4965290" y="1828800"/>
            <a:ext cx="6015571" cy="4351337"/>
          </a:xfrm>
        </p:spPr>
        <p:txBody>
          <a:bodyPr vert="horz" lIns="91440" tIns="45720" rIns="91440" bIns="45720" rtlCol="0">
            <a:normAutofit/>
          </a:bodyPr>
          <a:lstStyle/>
          <a:p>
            <a:endParaRPr lang="en-US" dirty="0"/>
          </a:p>
          <a:p>
            <a:pPr marL="0" indent="0" algn="ctr">
              <a:buNone/>
            </a:pPr>
            <a:r>
              <a:rPr lang="en-US" sz="3200" dirty="0"/>
              <a:t>On a scale of 1-10, how bad is the BS that </a:t>
            </a:r>
            <a:r>
              <a:rPr lang="en-US" sz="3200" b="1" dirty="0"/>
              <a:t>you</a:t>
            </a:r>
            <a:r>
              <a:rPr lang="en-US" sz="3200" dirty="0"/>
              <a:t> spew? </a:t>
            </a:r>
          </a:p>
        </p:txBody>
      </p:sp>
    </p:spTree>
    <p:extLst>
      <p:ext uri="{BB962C8B-B14F-4D97-AF65-F5344CB8AC3E}">
        <p14:creationId xmlns:p14="http://schemas.microsoft.com/office/powerpoint/2010/main" val="1084057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65.media.tumblr.com/67e03b31b958bf2baffc0cbf396b5eb8/tumblr_oa9nfoUA181v33f2ao1_128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61" y="0"/>
            <a:ext cx="1272208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00276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3"/>
          <a:stretch>
            <a:fillRect/>
          </a:stretch>
        </p:blipFill>
        <p:spPr>
          <a:xfrm>
            <a:off x="15240" y="-957464"/>
            <a:ext cx="12192000" cy="8127999"/>
          </a:xfrm>
          <a:prstGeom prst="rect">
            <a:avLst/>
          </a:prstGeom>
        </p:spPr>
      </p:pic>
      <p:sp>
        <p:nvSpPr>
          <p:cNvPr id="3" name="Content Placeholder 2"/>
          <p:cNvSpPr>
            <a:spLocks noGrp="1"/>
          </p:cNvSpPr>
          <p:nvPr>
            <p:ph idx="1"/>
          </p:nvPr>
        </p:nvSpPr>
        <p:spPr>
          <a:xfrm>
            <a:off x="1074418" y="0"/>
            <a:ext cx="4572002" cy="7170535"/>
          </a:xfrm>
          <a:solidFill>
            <a:schemeClr val="bg1">
              <a:alpha val="80000"/>
            </a:schemeClr>
          </a:solidFill>
        </p:spPr>
        <p:txBody>
          <a:bodyPr>
            <a:normAutofit/>
          </a:bodyPr>
          <a:lstStyle/>
          <a:p>
            <a:pPr marL="0" indent="0">
              <a:buNone/>
            </a:pPr>
            <a:endParaRPr lang="en-US" sz="3200" dirty="0"/>
          </a:p>
          <a:p>
            <a:pPr marL="0" indent="0">
              <a:buNone/>
            </a:pPr>
            <a:r>
              <a:rPr lang="en-US" sz="4400" dirty="0"/>
              <a:t>Review</a:t>
            </a:r>
          </a:p>
          <a:p>
            <a:pPr marL="0" indent="0">
              <a:buNone/>
            </a:pPr>
            <a:r>
              <a:rPr lang="en-US" sz="3200" dirty="0"/>
              <a:t>What did we go over last class? </a:t>
            </a:r>
          </a:p>
          <a:p>
            <a:pPr lvl="1"/>
            <a:r>
              <a:rPr lang="en-US" sz="3200" dirty="0"/>
              <a:t>Synergy</a:t>
            </a:r>
          </a:p>
          <a:p>
            <a:pPr lvl="1"/>
            <a:endParaRPr lang="en-US" dirty="0"/>
          </a:p>
        </p:txBody>
      </p:sp>
    </p:spTree>
    <p:extLst>
      <p:ext uri="{BB962C8B-B14F-4D97-AF65-F5344CB8AC3E}">
        <p14:creationId xmlns:p14="http://schemas.microsoft.com/office/powerpoint/2010/main" val="146089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p:cNvPicPr>
            <a:picLocks noGrp="1" noChangeAspect="1"/>
          </p:cNvPicPr>
          <p:nvPr>
            <p:ph sz="half" idx="2"/>
          </p:nvPr>
        </p:nvPicPr>
        <p:blipFill>
          <a:blip r:embed="rId2"/>
          <a:stretch>
            <a:fillRect/>
          </a:stretch>
        </p:blipFill>
        <p:spPr>
          <a:xfrm>
            <a:off x="-89691" y="1302861"/>
            <a:ext cx="7630037" cy="3815018"/>
          </a:xfrm>
          <a:prstGeom prst="rect">
            <a:avLst/>
          </a:prstGeom>
        </p:spPr>
      </p:pic>
      <p:sp>
        <p:nvSpPr>
          <p:cNvPr id="2" name="Title 1"/>
          <p:cNvSpPr>
            <a:spLocks noGrp="1"/>
          </p:cNvSpPr>
          <p:nvPr>
            <p:ph type="title"/>
          </p:nvPr>
        </p:nvSpPr>
        <p:spPr>
          <a:xfrm>
            <a:off x="7878675" y="640080"/>
            <a:ext cx="3075836" cy="1325562"/>
          </a:xfrm>
        </p:spPr>
        <p:txBody>
          <a:bodyPr vert="horz" lIns="91440" tIns="45720" rIns="91440" bIns="45720" rtlCol="0" anchor="b">
            <a:normAutofit/>
          </a:bodyPr>
          <a:lstStyle/>
          <a:p>
            <a:r>
              <a:rPr lang="en-US" sz="4000" dirty="0"/>
              <a:t>Don’t worry</a:t>
            </a:r>
          </a:p>
        </p:txBody>
      </p:sp>
      <p:sp>
        <p:nvSpPr>
          <p:cNvPr id="3" name="Content Placeholder 2"/>
          <p:cNvSpPr>
            <a:spLocks noGrp="1"/>
          </p:cNvSpPr>
          <p:nvPr>
            <p:ph sz="half" idx="1"/>
          </p:nvPr>
        </p:nvSpPr>
        <p:spPr>
          <a:xfrm>
            <a:off x="7764652" y="1936955"/>
            <a:ext cx="3512948" cy="4243182"/>
          </a:xfrm>
        </p:spPr>
        <p:txBody>
          <a:bodyPr vert="horz" lIns="91440" tIns="45720" rIns="91440" bIns="45720" rtlCol="0">
            <a:normAutofit/>
          </a:bodyPr>
          <a:lstStyle/>
          <a:p>
            <a:r>
              <a:rPr lang="en-US" sz="2000" dirty="0"/>
              <a:t>Remember, “each of us contributes his share.”  Frankfurt’s statement is, in a way, liberating.  </a:t>
            </a:r>
          </a:p>
          <a:p>
            <a:r>
              <a:rPr lang="en-US" sz="2000" dirty="0"/>
              <a:t>If all of us participate in BS dispersion, then each of us has </a:t>
            </a:r>
            <a:r>
              <a:rPr lang="en-US" sz="2000" b="1" dirty="0"/>
              <a:t>some blame</a:t>
            </a:r>
            <a:r>
              <a:rPr lang="en-US" sz="2000" dirty="0"/>
              <a:t>, and </a:t>
            </a:r>
            <a:r>
              <a:rPr lang="en-US" sz="2000" b="1" dirty="0"/>
              <a:t>some control </a:t>
            </a:r>
            <a:r>
              <a:rPr lang="en-US" sz="2000" dirty="0"/>
              <a:t>over the situation.  </a:t>
            </a:r>
          </a:p>
        </p:txBody>
      </p:sp>
    </p:spTree>
    <p:extLst>
      <p:ext uri="{BB962C8B-B14F-4D97-AF65-F5344CB8AC3E}">
        <p14:creationId xmlns:p14="http://schemas.microsoft.com/office/powerpoint/2010/main" val="3225935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 sum</a:t>
            </a:r>
          </a:p>
        </p:txBody>
      </p:sp>
      <p:sp>
        <p:nvSpPr>
          <p:cNvPr id="3" name="Content Placeholder 2"/>
          <p:cNvSpPr>
            <a:spLocks noGrp="1"/>
          </p:cNvSpPr>
          <p:nvPr>
            <p:ph idx="1"/>
          </p:nvPr>
        </p:nvSpPr>
        <p:spPr>
          <a:xfrm>
            <a:off x="1261871" y="1828800"/>
            <a:ext cx="9059999" cy="4351337"/>
          </a:xfrm>
        </p:spPr>
        <p:txBody>
          <a:bodyPr>
            <a:normAutofit/>
          </a:bodyPr>
          <a:lstStyle/>
          <a:p>
            <a:pPr marL="0" indent="0">
              <a:buNone/>
            </a:pPr>
            <a:r>
              <a:rPr lang="en-US" sz="2800" dirty="0"/>
              <a:t>The book’s ultimate message can be summed thusly:  </a:t>
            </a:r>
          </a:p>
          <a:p>
            <a:pPr marL="457200" indent="-457200">
              <a:buFont typeface="+mj-lt"/>
              <a:buAutoNum type="arabicPeriod"/>
            </a:pPr>
            <a:r>
              <a:rPr lang="en-US" sz="2800" dirty="0"/>
              <a:t>We use BS to subtly, deliberately deceive others, to augment the way we are perceived.</a:t>
            </a:r>
          </a:p>
          <a:p>
            <a:pPr marL="457200" indent="-457200">
              <a:buFont typeface="+mj-lt"/>
              <a:buAutoNum type="arabicPeriod"/>
            </a:pPr>
            <a:r>
              <a:rPr lang="en-US" sz="2800" dirty="0"/>
              <a:t>Using BS implies a lack of sincerity about what is “right” and “wrong”—an “indifference to how things really are.”</a:t>
            </a:r>
          </a:p>
          <a:p>
            <a:pPr marL="457200" indent="-457200">
              <a:buFont typeface="+mj-lt"/>
              <a:buAutoNum type="arabicPeriod"/>
            </a:pPr>
            <a:r>
              <a:rPr lang="en-US" sz="2800" dirty="0"/>
              <a:t>BS is worthless (“a corpse of nourishment”) and should be avoided where truth ought to reside.  </a:t>
            </a:r>
          </a:p>
          <a:p>
            <a:pPr marL="457200" indent="-457200">
              <a:buFont typeface="+mj-lt"/>
              <a:buAutoNum type="arabicPeriod"/>
            </a:pPr>
            <a:endParaRPr lang="en-US" sz="2400" dirty="0"/>
          </a:p>
          <a:p>
            <a:pPr marL="457200" indent="-457200">
              <a:buFont typeface="+mj-lt"/>
              <a:buAutoNum type="arabicPeriod"/>
            </a:pPr>
            <a:endParaRPr lang="en-US" sz="2400" dirty="0"/>
          </a:p>
          <a:p>
            <a:endParaRPr lang="en-US" sz="2400" b="1" dirty="0"/>
          </a:p>
        </p:txBody>
      </p:sp>
    </p:spTree>
    <p:extLst>
      <p:ext uri="{BB962C8B-B14F-4D97-AF65-F5344CB8AC3E}">
        <p14:creationId xmlns:p14="http://schemas.microsoft.com/office/powerpoint/2010/main" val="221327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383" y="365760"/>
            <a:ext cx="9801129" cy="1325562"/>
          </a:xfrm>
        </p:spPr>
        <p:txBody>
          <a:bodyPr/>
          <a:lstStyle/>
          <a:p>
            <a:r>
              <a:rPr lang="en-US" dirty="0"/>
              <a:t>Application</a:t>
            </a:r>
          </a:p>
        </p:txBody>
      </p:sp>
      <p:sp>
        <p:nvSpPr>
          <p:cNvPr id="3" name="Content Placeholder 2"/>
          <p:cNvSpPr>
            <a:spLocks noGrp="1"/>
          </p:cNvSpPr>
          <p:nvPr>
            <p:ph sz="half" idx="1"/>
          </p:nvPr>
        </p:nvSpPr>
        <p:spPr>
          <a:xfrm>
            <a:off x="1153383" y="1911169"/>
            <a:ext cx="4797966" cy="4726983"/>
          </a:xfrm>
        </p:spPr>
        <p:txBody>
          <a:bodyPr>
            <a:normAutofit/>
          </a:bodyPr>
          <a:lstStyle/>
          <a:p>
            <a:pPr marL="0" indent="0">
              <a:buNone/>
            </a:pPr>
            <a:r>
              <a:rPr lang="en-US" sz="2400" dirty="0"/>
              <a:t>Here’s the beef: </a:t>
            </a:r>
          </a:p>
          <a:p>
            <a:pPr marL="457200" indent="-457200">
              <a:buFont typeface="+mj-lt"/>
              <a:buAutoNum type="arabicPeriod"/>
            </a:pPr>
            <a:r>
              <a:rPr lang="en-US" sz="2400" dirty="0"/>
              <a:t>If we can recognize our own BS, then we can begin to wipe up our mess.   </a:t>
            </a:r>
          </a:p>
          <a:p>
            <a:pPr marL="457200" indent="-457200">
              <a:buFont typeface="+mj-lt"/>
              <a:buAutoNum type="arabicPeriod"/>
            </a:pPr>
            <a:r>
              <a:rPr lang="en-US" sz="2400" dirty="0"/>
              <a:t>We can judiciously forgive others for their lackadaisical use of BS.  </a:t>
            </a:r>
          </a:p>
          <a:p>
            <a:pPr marL="457200" indent="-457200">
              <a:buFont typeface="+mj-lt"/>
              <a:buAutoNum type="arabicPeriod"/>
            </a:pPr>
            <a:r>
              <a:rPr lang="en-US" sz="2400" dirty="0"/>
              <a:t>We can begin to understand (or, learn to avoid) people who use BS with us.  </a:t>
            </a:r>
          </a:p>
        </p:txBody>
      </p:sp>
      <p:pic>
        <p:nvPicPr>
          <p:cNvPr id="5" name="Content Placeholder 4"/>
          <p:cNvPicPr>
            <a:picLocks noGrp="1" noChangeAspect="1"/>
          </p:cNvPicPr>
          <p:nvPr>
            <p:ph sz="half" idx="2"/>
          </p:nvPr>
        </p:nvPicPr>
        <p:blipFill rotWithShape="1">
          <a:blip r:embed="rId3"/>
          <a:srcRect l="20747" r="18712"/>
          <a:stretch/>
        </p:blipFill>
        <p:spPr>
          <a:xfrm>
            <a:off x="5951349" y="-10198"/>
            <a:ext cx="6240651" cy="6868198"/>
          </a:xfrm>
        </p:spPr>
      </p:pic>
    </p:spTree>
    <p:extLst>
      <p:ext uri="{BB962C8B-B14F-4D97-AF65-F5344CB8AC3E}">
        <p14:creationId xmlns:p14="http://schemas.microsoft.com/office/powerpoint/2010/main" val="345799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p:cNvPicPr>
            <a:picLocks noGrp="1" noChangeAspect="1"/>
          </p:cNvPicPr>
          <p:nvPr>
            <p:ph sz="half" idx="1"/>
          </p:nvPr>
        </p:nvPicPr>
        <p:blipFill rotWithShape="1">
          <a:blip r:embed="rId3"/>
          <a:srcRect l="14501" r="11984" b="-1"/>
          <a:stretch/>
        </p:blipFill>
        <p:spPr>
          <a:xfrm>
            <a:off x="20" y="10"/>
            <a:ext cx="7552924" cy="6857990"/>
          </a:xfrm>
          <a:prstGeom prst="rect">
            <a:avLst/>
          </a:prstGeom>
        </p:spPr>
      </p:pic>
      <p:sp>
        <p:nvSpPr>
          <p:cNvPr id="4" name="Content Placeholder 3"/>
          <p:cNvSpPr>
            <a:spLocks noGrp="1"/>
          </p:cNvSpPr>
          <p:nvPr>
            <p:ph sz="half" idx="2"/>
          </p:nvPr>
        </p:nvSpPr>
        <p:spPr>
          <a:xfrm>
            <a:off x="7884974" y="1307409"/>
            <a:ext cx="3075836" cy="4243182"/>
          </a:xfrm>
        </p:spPr>
        <p:txBody>
          <a:bodyPr vert="horz" lIns="91440" tIns="45720" rIns="91440" bIns="45720" rtlCol="0">
            <a:normAutofit fontScale="92500"/>
          </a:bodyPr>
          <a:lstStyle/>
          <a:p>
            <a:r>
              <a:rPr lang="en-US" sz="2800" dirty="0"/>
              <a:t>This might seem like a scolding, but it’s not; it’s a </a:t>
            </a:r>
            <a:r>
              <a:rPr lang="en-US" sz="2800" b="1" dirty="0"/>
              <a:t>call to awareness</a:t>
            </a:r>
            <a:r>
              <a:rPr lang="en-US" sz="2800" dirty="0"/>
              <a:t>. </a:t>
            </a:r>
          </a:p>
          <a:p>
            <a:r>
              <a:rPr lang="en-US" sz="2800" dirty="0"/>
              <a:t>It’s possible to recover from our use of BS, and to forgive others for their use of it.  </a:t>
            </a:r>
          </a:p>
          <a:p>
            <a:endParaRPr lang="en-US" sz="1600" dirty="0"/>
          </a:p>
          <a:p>
            <a:endParaRPr lang="en-US" sz="1600" dirty="0"/>
          </a:p>
        </p:txBody>
      </p:sp>
    </p:spTree>
    <p:extLst>
      <p:ext uri="{BB962C8B-B14F-4D97-AF65-F5344CB8AC3E}">
        <p14:creationId xmlns:p14="http://schemas.microsoft.com/office/powerpoint/2010/main" val="48993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a:t>
            </a:r>
          </a:p>
        </p:txBody>
      </p:sp>
      <p:sp>
        <p:nvSpPr>
          <p:cNvPr id="3" name="Content Placeholder 2"/>
          <p:cNvSpPr>
            <a:spLocks noGrp="1"/>
          </p:cNvSpPr>
          <p:nvPr>
            <p:ph sz="half" idx="1"/>
          </p:nvPr>
        </p:nvSpPr>
        <p:spPr>
          <a:xfrm>
            <a:off x="1261871" y="1828800"/>
            <a:ext cx="5169925" cy="4351337"/>
          </a:xfrm>
        </p:spPr>
        <p:txBody>
          <a:bodyPr>
            <a:normAutofit/>
          </a:bodyPr>
          <a:lstStyle/>
          <a:p>
            <a:r>
              <a:rPr lang="en-US" sz="2400" dirty="0"/>
              <a:t>Do you know people who are brutally honest—who say what they think, even when it’s offensive or mean?</a:t>
            </a:r>
          </a:p>
          <a:p>
            <a:r>
              <a:rPr lang="en-US" sz="2400" dirty="0"/>
              <a:t>What is it like being around someone who is brutally honest?</a:t>
            </a:r>
          </a:p>
          <a:p>
            <a:r>
              <a:rPr lang="en-US" sz="2400" dirty="0"/>
              <a:t>Where on the honesty spectrum should we aim?  </a:t>
            </a:r>
          </a:p>
        </p:txBody>
      </p:sp>
      <p:pic>
        <p:nvPicPr>
          <p:cNvPr id="5122" name="Picture 2" descr="http://resizing.flixster.com/XcazdOtf4URDdVSh-aDzeUbAiXQ=/800x1200/v1.bTsxMTE3MTk0ODtqOzE3MTYyOzIwNDg7ODAwOzEyMD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916473" y="365760"/>
            <a:ext cx="4038039" cy="6057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4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a:t>
            </a:r>
          </a:p>
        </p:txBody>
      </p:sp>
      <p:sp>
        <p:nvSpPr>
          <p:cNvPr id="3" name="Content Placeholder 2"/>
          <p:cNvSpPr>
            <a:spLocks noGrp="1"/>
          </p:cNvSpPr>
          <p:nvPr>
            <p:ph sz="half" idx="1"/>
          </p:nvPr>
        </p:nvSpPr>
        <p:spPr>
          <a:xfrm>
            <a:off x="2572719" y="1691322"/>
            <a:ext cx="6850250" cy="4351337"/>
          </a:xfrm>
        </p:spPr>
        <p:txBody>
          <a:bodyPr>
            <a:normAutofit/>
          </a:bodyPr>
          <a:lstStyle/>
          <a:p>
            <a:pPr marL="0" indent="0">
              <a:buNone/>
            </a:pPr>
            <a:r>
              <a:rPr lang="en-US" sz="3200" dirty="0"/>
              <a:t>Think: </a:t>
            </a:r>
          </a:p>
          <a:p>
            <a:r>
              <a:rPr lang="en-US" sz="3200" dirty="0"/>
              <a:t>How much BS do you hear every day? </a:t>
            </a:r>
          </a:p>
          <a:p>
            <a:r>
              <a:rPr lang="en-US" sz="3200" dirty="0"/>
              <a:t>Who is the main distributor?  </a:t>
            </a:r>
          </a:p>
          <a:p>
            <a:r>
              <a:rPr lang="en-US" sz="3200" dirty="0"/>
              <a:t>How can you cut down on your own participation in the BS market?  </a:t>
            </a:r>
          </a:p>
        </p:txBody>
      </p:sp>
    </p:spTree>
    <p:extLst>
      <p:ext uri="{BB962C8B-B14F-4D97-AF65-F5344CB8AC3E}">
        <p14:creationId xmlns:p14="http://schemas.microsoft.com/office/powerpoint/2010/main" val="332535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Active Listening</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39579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402659" y="1344290"/>
            <a:ext cx="4480560" cy="4351337"/>
          </a:xfrm>
        </p:spPr>
        <p:txBody>
          <a:bodyPr>
            <a:normAutofit/>
          </a:bodyPr>
          <a:lstStyle/>
          <a:p>
            <a:endParaRPr lang="en-US" sz="2400" dirty="0"/>
          </a:p>
          <a:p>
            <a:r>
              <a:rPr lang="en-US" sz="2800" dirty="0"/>
              <a:t>We’ve talked a lot about how to (or how not to) present ourselves so far. </a:t>
            </a:r>
          </a:p>
          <a:p>
            <a:r>
              <a:rPr lang="en-US" sz="2800" dirty="0"/>
              <a:t>Let’s change gears and think about another key element of conversation: how we </a:t>
            </a:r>
            <a:r>
              <a:rPr lang="en-US" sz="2800" b="1" dirty="0"/>
              <a:t>listen</a:t>
            </a:r>
            <a:r>
              <a:rPr lang="en-US" sz="2800" dirty="0"/>
              <a:t>.  </a:t>
            </a:r>
          </a:p>
        </p:txBody>
      </p:sp>
      <p:pic>
        <p:nvPicPr>
          <p:cNvPr id="2" name="Content Placeholder 1"/>
          <p:cNvPicPr>
            <a:picLocks noGrp="1" noChangeAspect="1"/>
          </p:cNvPicPr>
          <p:nvPr>
            <p:ph sz="half" idx="2"/>
          </p:nvPr>
        </p:nvPicPr>
        <p:blipFill rotWithShape="1">
          <a:blip r:embed="rId2"/>
          <a:srcRect l="13568" r="10242"/>
          <a:stretch/>
        </p:blipFill>
        <p:spPr>
          <a:xfrm>
            <a:off x="130273" y="850375"/>
            <a:ext cx="6101905" cy="5339166"/>
          </a:xfrm>
        </p:spPr>
      </p:pic>
    </p:spTree>
    <p:extLst>
      <p:ext uri="{BB962C8B-B14F-4D97-AF65-F5344CB8AC3E}">
        <p14:creationId xmlns:p14="http://schemas.microsoft.com/office/powerpoint/2010/main" val="416943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 </a:t>
            </a:r>
          </a:p>
        </p:txBody>
      </p:sp>
      <p:sp>
        <p:nvSpPr>
          <p:cNvPr id="4" name="Content Placeholder 3"/>
          <p:cNvSpPr>
            <a:spLocks noGrp="1"/>
          </p:cNvSpPr>
          <p:nvPr>
            <p:ph idx="1"/>
          </p:nvPr>
        </p:nvSpPr>
        <p:spPr>
          <a:xfrm>
            <a:off x="1261872" y="1828800"/>
            <a:ext cx="8595360" cy="4664990"/>
          </a:xfrm>
        </p:spPr>
        <p:txBody>
          <a:bodyPr>
            <a:normAutofit/>
          </a:bodyPr>
          <a:lstStyle/>
          <a:p>
            <a:pPr algn="ctr"/>
            <a:r>
              <a:rPr lang="en-US" sz="2400" dirty="0"/>
              <a:t>How well do you listen to others? </a:t>
            </a:r>
          </a:p>
          <a:p>
            <a:pPr lvl="1" algn="ctr"/>
            <a:r>
              <a:rPr lang="en-US" sz="2200" dirty="0"/>
              <a:t>(1 = not at all; 10 = perfectly)</a:t>
            </a:r>
          </a:p>
          <a:p>
            <a:pPr lvl="1" algn="ctr"/>
            <a:endParaRPr lang="en-US" sz="2200" dirty="0"/>
          </a:p>
          <a:p>
            <a:pPr lvl="1" algn="ctr"/>
            <a:endParaRPr lang="en-US" sz="2200" dirty="0"/>
          </a:p>
          <a:p>
            <a:pPr lvl="1" algn="ctr"/>
            <a:endParaRPr lang="en-US" sz="2200" dirty="0"/>
          </a:p>
          <a:p>
            <a:pPr lvl="1" algn="ctr"/>
            <a:endParaRPr lang="en-US" sz="2200" dirty="0"/>
          </a:p>
          <a:p>
            <a:pPr lvl="1" algn="ctr"/>
            <a:endParaRPr lang="en-US" sz="2200" dirty="0"/>
          </a:p>
          <a:p>
            <a:pPr lvl="1" algn="ctr"/>
            <a:endParaRPr lang="en-US" sz="2200" dirty="0"/>
          </a:p>
          <a:p>
            <a:pPr marL="274320" lvl="1" indent="0" algn="ctr">
              <a:buNone/>
            </a:pPr>
            <a:endParaRPr lang="en-US" sz="2200" dirty="0"/>
          </a:p>
          <a:p>
            <a:pPr marL="274320" lvl="1" indent="0" algn="ctr">
              <a:buNone/>
            </a:pPr>
            <a:endParaRPr lang="en-US" sz="2000" b="1" dirty="0"/>
          </a:p>
        </p:txBody>
      </p:sp>
      <p:cxnSp>
        <p:nvCxnSpPr>
          <p:cNvPr id="6" name="Straight Connector 5"/>
          <p:cNvCxnSpPr>
            <a:stCxn id="4" idx="1"/>
            <a:endCxn id="4" idx="3"/>
          </p:cNvCxnSpPr>
          <p:nvPr/>
        </p:nvCxnSpPr>
        <p:spPr>
          <a:xfrm>
            <a:off x="1261872" y="4161295"/>
            <a:ext cx="859536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61872" y="3566398"/>
            <a:ext cx="312906" cy="369332"/>
          </a:xfrm>
          <a:prstGeom prst="rect">
            <a:avLst/>
          </a:prstGeom>
        </p:spPr>
        <p:txBody>
          <a:bodyPr wrap="none">
            <a:spAutoFit/>
          </a:bodyPr>
          <a:lstStyle/>
          <a:p>
            <a:r>
              <a:rPr lang="en-US" dirty="0"/>
              <a:t>1</a:t>
            </a:r>
          </a:p>
        </p:txBody>
      </p:sp>
      <p:sp>
        <p:nvSpPr>
          <p:cNvPr id="8" name="Rectangle 7"/>
          <p:cNvSpPr/>
          <p:nvPr/>
        </p:nvSpPr>
        <p:spPr>
          <a:xfrm>
            <a:off x="9416086" y="3566398"/>
            <a:ext cx="441146" cy="369332"/>
          </a:xfrm>
          <a:prstGeom prst="rect">
            <a:avLst/>
          </a:prstGeom>
        </p:spPr>
        <p:txBody>
          <a:bodyPr wrap="none">
            <a:spAutoFit/>
          </a:bodyPr>
          <a:lstStyle/>
          <a:p>
            <a:r>
              <a:rPr lang="en-US" dirty="0"/>
              <a:t>10</a:t>
            </a:r>
          </a:p>
        </p:txBody>
      </p:sp>
      <p:sp>
        <p:nvSpPr>
          <p:cNvPr id="11" name="Rectangle 10"/>
          <p:cNvSpPr/>
          <p:nvPr/>
        </p:nvSpPr>
        <p:spPr>
          <a:xfrm>
            <a:off x="5403099" y="3566398"/>
            <a:ext cx="312906" cy="369332"/>
          </a:xfrm>
          <a:prstGeom prst="rect">
            <a:avLst/>
          </a:prstGeom>
        </p:spPr>
        <p:txBody>
          <a:bodyPr wrap="none">
            <a:spAutoFit/>
          </a:bodyPr>
          <a:lstStyle/>
          <a:p>
            <a:r>
              <a:rPr lang="en-US" dirty="0"/>
              <a:t>5</a:t>
            </a:r>
          </a:p>
        </p:txBody>
      </p:sp>
      <p:sp>
        <p:nvSpPr>
          <p:cNvPr id="12" name="Oval 11"/>
          <p:cNvSpPr/>
          <p:nvPr/>
        </p:nvSpPr>
        <p:spPr>
          <a:xfrm>
            <a:off x="992121" y="3347634"/>
            <a:ext cx="852407" cy="813661"/>
          </a:xfrm>
          <a:prstGeom prst="ellipse">
            <a:avLst/>
          </a:prstGeom>
          <a:solidFill>
            <a:srgbClr val="00B0F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1290" y="2909563"/>
            <a:ext cx="2214068" cy="369332"/>
          </a:xfrm>
          <a:prstGeom prst="rect">
            <a:avLst/>
          </a:prstGeom>
        </p:spPr>
        <p:txBody>
          <a:bodyPr wrap="none">
            <a:spAutoFit/>
          </a:bodyPr>
          <a:lstStyle/>
          <a:p>
            <a:r>
              <a:rPr lang="en-US" dirty="0"/>
              <a:t>Anyone over here? </a:t>
            </a:r>
          </a:p>
        </p:txBody>
      </p:sp>
    </p:spTree>
    <p:extLst>
      <p:ext uri="{BB962C8B-B14F-4D97-AF65-F5344CB8AC3E}">
        <p14:creationId xmlns:p14="http://schemas.microsoft.com/office/powerpoint/2010/main" val="268024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066" y="365760"/>
            <a:ext cx="10190446" cy="1325562"/>
          </a:xfrm>
        </p:spPr>
        <p:txBody>
          <a:bodyPr/>
          <a:lstStyle/>
          <a:p>
            <a:r>
              <a:rPr lang="en-US" dirty="0"/>
              <a:t>Activity</a:t>
            </a:r>
          </a:p>
        </p:txBody>
      </p:sp>
      <p:pic>
        <p:nvPicPr>
          <p:cNvPr id="5" name="Content Placeholder 4"/>
          <p:cNvPicPr>
            <a:picLocks noGrp="1" noChangeAspect="1"/>
          </p:cNvPicPr>
          <p:nvPr>
            <p:ph sz="half" idx="1"/>
          </p:nvPr>
        </p:nvPicPr>
        <p:blipFill>
          <a:blip r:embed="rId3"/>
          <a:stretch>
            <a:fillRect/>
          </a:stretch>
        </p:blipFill>
        <p:spPr>
          <a:xfrm>
            <a:off x="5895157" y="-723404"/>
            <a:ext cx="5418605" cy="8127908"/>
          </a:xfrm>
        </p:spPr>
      </p:pic>
      <p:sp>
        <p:nvSpPr>
          <p:cNvPr id="4" name="Content Placeholder 3"/>
          <p:cNvSpPr>
            <a:spLocks noGrp="1"/>
          </p:cNvSpPr>
          <p:nvPr>
            <p:ph sz="half" idx="2"/>
          </p:nvPr>
        </p:nvSpPr>
        <p:spPr>
          <a:xfrm>
            <a:off x="764066" y="2216258"/>
            <a:ext cx="4828033" cy="4351337"/>
          </a:xfrm>
        </p:spPr>
        <p:txBody>
          <a:bodyPr>
            <a:normAutofit/>
          </a:bodyPr>
          <a:lstStyle/>
          <a:p>
            <a:pPr marL="457200" indent="-457200">
              <a:buFont typeface="+mj-lt"/>
              <a:buAutoNum type="arabicPeriod"/>
            </a:pPr>
            <a:r>
              <a:rPr lang="en-US" sz="2800" dirty="0"/>
              <a:t>Think of the proudest moment of your life—where you were at your best. </a:t>
            </a:r>
          </a:p>
          <a:p>
            <a:pPr marL="457200" indent="-457200">
              <a:buFont typeface="+mj-lt"/>
              <a:buAutoNum type="arabicPeriod"/>
            </a:pPr>
            <a:r>
              <a:rPr lang="en-US" sz="2800" dirty="0"/>
              <a:t>Share that experience with someone in the room. </a:t>
            </a:r>
          </a:p>
          <a:p>
            <a:pPr marL="457200" indent="-457200">
              <a:buFont typeface="+mj-lt"/>
              <a:buAutoNum type="arabicPeriod"/>
            </a:pPr>
            <a:r>
              <a:rPr lang="en-US" sz="2800" dirty="0"/>
              <a:t>Listen intently to that person’s experience. </a:t>
            </a:r>
          </a:p>
        </p:txBody>
      </p:sp>
    </p:spTree>
    <p:extLst>
      <p:ext uri="{BB962C8B-B14F-4D97-AF65-F5344CB8AC3E}">
        <p14:creationId xmlns:p14="http://schemas.microsoft.com/office/powerpoint/2010/main" val="312735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a:t>
            </a:r>
          </a:p>
        </p:txBody>
      </p:sp>
      <p:sp>
        <p:nvSpPr>
          <p:cNvPr id="3" name="Content Placeholder 2"/>
          <p:cNvSpPr>
            <a:spLocks noGrp="1"/>
          </p:cNvSpPr>
          <p:nvPr>
            <p:ph idx="1"/>
          </p:nvPr>
        </p:nvSpPr>
        <p:spPr/>
        <p:txBody>
          <a:bodyPr>
            <a:normAutofit/>
          </a:bodyPr>
          <a:lstStyle/>
          <a:p>
            <a:pPr marL="0" indent="0">
              <a:buNone/>
            </a:pPr>
            <a:r>
              <a:rPr lang="en-US" sz="3200" dirty="0"/>
              <a:t>Objectives:</a:t>
            </a:r>
          </a:p>
          <a:p>
            <a:pPr marL="457200" indent="-457200">
              <a:buFont typeface="+mj-lt"/>
              <a:buAutoNum type="arabicPeriod"/>
            </a:pPr>
            <a:r>
              <a:rPr lang="en-US" sz="3200" dirty="0"/>
              <a:t>Consider the “Smart Guy” Problem</a:t>
            </a:r>
          </a:p>
          <a:p>
            <a:pPr marL="457200" indent="-457200">
              <a:buFont typeface="+mj-lt"/>
              <a:buAutoNum type="arabicPeriod"/>
            </a:pPr>
            <a:r>
              <a:rPr lang="en-US" sz="3200" dirty="0"/>
              <a:t>Discuss the BS problem and how to deal with it</a:t>
            </a:r>
          </a:p>
          <a:p>
            <a:pPr marL="457200" indent="-457200">
              <a:buFont typeface="+mj-lt"/>
              <a:buAutoNum type="arabicPeriod"/>
            </a:pPr>
            <a:r>
              <a:rPr lang="en-US" sz="3200" dirty="0"/>
              <a:t>Learn and apply principles of active listening</a:t>
            </a:r>
          </a:p>
          <a:p>
            <a:pPr marL="457200" indent="-457200">
              <a:buFont typeface="+mj-lt"/>
              <a:buAutoNum type="arabicPeriod"/>
            </a:pPr>
            <a:endParaRPr lang="en-US" dirty="0"/>
          </a:p>
        </p:txBody>
      </p:sp>
    </p:spTree>
    <p:extLst>
      <p:ext uri="{BB962C8B-B14F-4D97-AF65-F5344CB8AC3E}">
        <p14:creationId xmlns:p14="http://schemas.microsoft.com/office/powerpoint/2010/main" val="96994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a:t>
            </a:r>
          </a:p>
        </p:txBody>
      </p:sp>
      <p:sp>
        <p:nvSpPr>
          <p:cNvPr id="3" name="Content Placeholder 2"/>
          <p:cNvSpPr>
            <a:spLocks noGrp="1"/>
          </p:cNvSpPr>
          <p:nvPr>
            <p:ph sz="half" idx="1"/>
          </p:nvPr>
        </p:nvSpPr>
        <p:spPr>
          <a:xfrm>
            <a:off x="1261870" y="1828800"/>
            <a:ext cx="9493953" cy="4351337"/>
          </a:xfrm>
        </p:spPr>
        <p:txBody>
          <a:bodyPr>
            <a:normAutofit/>
          </a:bodyPr>
          <a:lstStyle/>
          <a:p>
            <a:r>
              <a:rPr lang="en-US" sz="2800" dirty="0"/>
              <a:t>How did that go?  What do you remember from what you heard? </a:t>
            </a:r>
          </a:p>
          <a:p>
            <a:r>
              <a:rPr lang="en-US" sz="2800" dirty="0"/>
              <a:t>How well did you listen?  </a:t>
            </a:r>
          </a:p>
          <a:p>
            <a:endParaRPr lang="en-US" sz="2800" dirty="0"/>
          </a:p>
          <a:p>
            <a:endParaRPr lang="en-US" sz="2400" dirty="0"/>
          </a:p>
          <a:p>
            <a:endParaRPr lang="en-US" sz="2400" dirty="0"/>
          </a:p>
          <a:p>
            <a:endParaRPr lang="en-US" sz="2400" dirty="0"/>
          </a:p>
          <a:p>
            <a:endParaRPr lang="en-US" sz="2400" dirty="0"/>
          </a:p>
          <a:p>
            <a:pPr marL="0" indent="0">
              <a:buNone/>
            </a:pPr>
            <a:endParaRPr lang="en-US" sz="2400" dirty="0"/>
          </a:p>
          <a:p>
            <a:endParaRPr lang="en-US" sz="2400" dirty="0"/>
          </a:p>
        </p:txBody>
      </p:sp>
      <p:cxnSp>
        <p:nvCxnSpPr>
          <p:cNvPr id="9" name="Straight Connector 8"/>
          <p:cNvCxnSpPr/>
          <p:nvPr/>
        </p:nvCxnSpPr>
        <p:spPr>
          <a:xfrm>
            <a:off x="1261872" y="4161295"/>
            <a:ext cx="859536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261872" y="3566398"/>
            <a:ext cx="312906" cy="369332"/>
          </a:xfrm>
          <a:prstGeom prst="rect">
            <a:avLst/>
          </a:prstGeom>
        </p:spPr>
        <p:txBody>
          <a:bodyPr wrap="none">
            <a:spAutoFit/>
          </a:bodyPr>
          <a:lstStyle/>
          <a:p>
            <a:r>
              <a:rPr lang="en-US" dirty="0"/>
              <a:t>1</a:t>
            </a:r>
          </a:p>
        </p:txBody>
      </p:sp>
      <p:sp>
        <p:nvSpPr>
          <p:cNvPr id="11" name="Rectangle 10"/>
          <p:cNvSpPr/>
          <p:nvPr/>
        </p:nvSpPr>
        <p:spPr>
          <a:xfrm>
            <a:off x="9416086" y="3566398"/>
            <a:ext cx="441146" cy="369332"/>
          </a:xfrm>
          <a:prstGeom prst="rect">
            <a:avLst/>
          </a:prstGeom>
        </p:spPr>
        <p:txBody>
          <a:bodyPr wrap="none">
            <a:spAutoFit/>
          </a:bodyPr>
          <a:lstStyle/>
          <a:p>
            <a:r>
              <a:rPr lang="en-US" dirty="0"/>
              <a:t>10</a:t>
            </a:r>
          </a:p>
        </p:txBody>
      </p:sp>
      <p:sp>
        <p:nvSpPr>
          <p:cNvPr id="12" name="Rectangle 11"/>
          <p:cNvSpPr/>
          <p:nvPr/>
        </p:nvSpPr>
        <p:spPr>
          <a:xfrm>
            <a:off x="5403099" y="3566398"/>
            <a:ext cx="312906" cy="369332"/>
          </a:xfrm>
          <a:prstGeom prst="rect">
            <a:avLst/>
          </a:prstGeom>
        </p:spPr>
        <p:txBody>
          <a:bodyPr wrap="none">
            <a:spAutoFit/>
          </a:bodyPr>
          <a:lstStyle/>
          <a:p>
            <a:r>
              <a:rPr lang="en-US" dirty="0"/>
              <a:t>5</a:t>
            </a:r>
          </a:p>
        </p:txBody>
      </p:sp>
    </p:spTree>
    <p:extLst>
      <p:ext uri="{BB962C8B-B14F-4D97-AF65-F5344CB8AC3E}">
        <p14:creationId xmlns:p14="http://schemas.microsoft.com/office/powerpoint/2010/main" val="4128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Listening</a:t>
            </a:r>
          </a:p>
        </p:txBody>
      </p:sp>
      <p:sp>
        <p:nvSpPr>
          <p:cNvPr id="3" name="Content Placeholder 2"/>
          <p:cNvSpPr>
            <a:spLocks noGrp="1"/>
          </p:cNvSpPr>
          <p:nvPr>
            <p:ph sz="half" idx="1"/>
          </p:nvPr>
        </p:nvSpPr>
        <p:spPr>
          <a:xfrm>
            <a:off x="1261872" y="1828800"/>
            <a:ext cx="4864608" cy="4351337"/>
          </a:xfrm>
        </p:spPr>
        <p:txBody>
          <a:bodyPr>
            <a:normAutofit/>
          </a:bodyPr>
          <a:lstStyle/>
          <a:p>
            <a:r>
              <a:rPr lang="en-US" sz="2400" b="1" dirty="0"/>
              <a:t>Active listening </a:t>
            </a:r>
            <a:r>
              <a:rPr lang="en-US" sz="2400" dirty="0"/>
              <a:t>is a step beyond just hearing and understanding what others say</a:t>
            </a:r>
          </a:p>
          <a:p>
            <a:r>
              <a:rPr lang="en-US" sz="2400" dirty="0"/>
              <a:t>It’s about genuinely caring about what is being said</a:t>
            </a:r>
          </a:p>
        </p:txBody>
      </p:sp>
      <p:sp>
        <p:nvSpPr>
          <p:cNvPr id="4" name="Content Placeholder 3"/>
          <p:cNvSpPr>
            <a:spLocks noGrp="1"/>
          </p:cNvSpPr>
          <p:nvPr>
            <p:ph sz="half" idx="2"/>
          </p:nvPr>
        </p:nvSpPr>
        <p:spPr/>
        <p:txBody>
          <a:bodyPr/>
          <a:lstStyle/>
          <a:p>
            <a:r>
              <a:rPr lang="en-US" sz="2400" dirty="0"/>
              <a:t>Tools: </a:t>
            </a:r>
          </a:p>
          <a:p>
            <a:pPr lvl="1"/>
            <a:r>
              <a:rPr lang="en-US" sz="2400" dirty="0"/>
              <a:t>Body language</a:t>
            </a:r>
          </a:p>
          <a:p>
            <a:pPr lvl="1"/>
            <a:r>
              <a:rPr lang="en-US" sz="2400" dirty="0"/>
              <a:t>Participation in the conversation</a:t>
            </a:r>
          </a:p>
          <a:p>
            <a:pPr lvl="1"/>
            <a:r>
              <a:rPr lang="en-US" sz="2400" dirty="0"/>
              <a:t>Genuine interest</a:t>
            </a:r>
          </a:p>
          <a:p>
            <a:endParaRPr lang="en-US" dirty="0"/>
          </a:p>
        </p:txBody>
      </p:sp>
    </p:spTree>
    <p:extLst>
      <p:ext uri="{BB962C8B-B14F-4D97-AF65-F5344CB8AC3E}">
        <p14:creationId xmlns:p14="http://schemas.microsoft.com/office/powerpoint/2010/main" val="121011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SohjlYQI2A"/>
          <p:cNvPicPr>
            <a:picLocks noGrp="1" noRot="1" noChangeAspect="1"/>
          </p:cNvPicPr>
          <p:nvPr>
            <p:ph idx="1"/>
            <a:videoFile r:link="rId1"/>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451205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059999" cy="1325562"/>
          </a:xfrm>
        </p:spPr>
        <p:txBody>
          <a:bodyPr/>
          <a:lstStyle/>
          <a:p>
            <a:pPr algn="ctr"/>
            <a:r>
              <a:rPr lang="en-US" dirty="0"/>
              <a:t>Reflect &amp; Discuss</a:t>
            </a:r>
          </a:p>
        </p:txBody>
      </p:sp>
      <p:sp>
        <p:nvSpPr>
          <p:cNvPr id="3" name="Content Placeholder 2"/>
          <p:cNvSpPr>
            <a:spLocks noGrp="1"/>
          </p:cNvSpPr>
          <p:nvPr>
            <p:ph sz="half" idx="1"/>
          </p:nvPr>
        </p:nvSpPr>
        <p:spPr>
          <a:xfrm>
            <a:off x="1261872" y="2506663"/>
            <a:ext cx="4317518" cy="4351337"/>
          </a:xfrm>
        </p:spPr>
        <p:txBody>
          <a:bodyPr>
            <a:normAutofit/>
          </a:bodyPr>
          <a:lstStyle/>
          <a:p>
            <a:pPr marL="0" indent="0" algn="ctr">
              <a:lnSpc>
                <a:spcPct val="150000"/>
              </a:lnSpc>
              <a:buNone/>
            </a:pPr>
            <a:r>
              <a:rPr lang="en-US" sz="3200" dirty="0"/>
              <a:t>What are your thoughts on the video? </a:t>
            </a:r>
          </a:p>
        </p:txBody>
      </p:sp>
      <p:sp>
        <p:nvSpPr>
          <p:cNvPr id="5" name="TextBox 4"/>
          <p:cNvSpPr txBox="1"/>
          <p:nvPr/>
        </p:nvSpPr>
        <p:spPr>
          <a:xfrm>
            <a:off x="6493792" y="2506663"/>
            <a:ext cx="3518114" cy="2585323"/>
          </a:xfrm>
          <a:prstGeom prst="rect">
            <a:avLst/>
          </a:prstGeom>
          <a:noFill/>
        </p:spPr>
        <p:txBody>
          <a:bodyPr wrap="square" rtlCol="0">
            <a:spAutoFit/>
          </a:bodyPr>
          <a:lstStyle/>
          <a:p>
            <a:pPr algn="ctr">
              <a:lnSpc>
                <a:spcPct val="150000"/>
              </a:lnSpc>
            </a:pPr>
            <a:r>
              <a:rPr lang="en-US" sz="3200" i="1" dirty="0"/>
              <a:t>What are your main </a:t>
            </a:r>
          </a:p>
          <a:p>
            <a:pPr algn="ctr">
              <a:lnSpc>
                <a:spcPct val="150000"/>
              </a:lnSpc>
            </a:pPr>
            <a:r>
              <a:rPr lang="en-US" sz="3200" i="1" dirty="0"/>
              <a:t>take-</a:t>
            </a:r>
            <a:r>
              <a:rPr lang="en-US" sz="3200" i="1" dirty="0" err="1"/>
              <a:t>aways</a:t>
            </a:r>
            <a:r>
              <a:rPr lang="en-US" sz="3200" i="1" dirty="0"/>
              <a:t>?</a:t>
            </a:r>
          </a:p>
          <a:p>
            <a:endParaRPr lang="en-US" dirty="0"/>
          </a:p>
        </p:txBody>
      </p:sp>
    </p:spTree>
    <p:extLst>
      <p:ext uri="{BB962C8B-B14F-4D97-AF65-F5344CB8AC3E}">
        <p14:creationId xmlns:p14="http://schemas.microsoft.com/office/powerpoint/2010/main" val="372028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Active Listening</a:t>
            </a:r>
          </a:p>
        </p:txBody>
      </p:sp>
      <p:sp>
        <p:nvSpPr>
          <p:cNvPr id="3" name="Content Placeholder 2"/>
          <p:cNvSpPr>
            <a:spLocks noGrp="1"/>
          </p:cNvSpPr>
          <p:nvPr>
            <p:ph idx="1"/>
          </p:nvPr>
        </p:nvSpPr>
        <p:spPr>
          <a:xfrm>
            <a:off x="1261871" y="1828800"/>
            <a:ext cx="9261478" cy="4351337"/>
          </a:xfrm>
        </p:spPr>
        <p:txBody>
          <a:bodyPr>
            <a:normAutofit/>
          </a:bodyPr>
          <a:lstStyle/>
          <a:p>
            <a:pPr marL="457200" indent="-457200">
              <a:buFont typeface="+mj-lt"/>
              <a:buAutoNum type="arabicPeriod"/>
            </a:pPr>
            <a:r>
              <a:rPr lang="en-US" sz="2400" dirty="0"/>
              <a:t>Get into groups of 3-4 </a:t>
            </a:r>
          </a:p>
          <a:p>
            <a:pPr marL="457200" indent="-457200">
              <a:buFont typeface="+mj-lt"/>
              <a:buAutoNum type="arabicPeriod"/>
            </a:pPr>
            <a:r>
              <a:rPr lang="en-US" sz="2400" dirty="0"/>
              <a:t>Take turns discussing the following question in your groups:                     “Who was one of your heroes growing up? What made this person your hero?”</a:t>
            </a:r>
          </a:p>
          <a:p>
            <a:pPr marL="457200" indent="-457200">
              <a:buFont typeface="+mj-lt"/>
              <a:buAutoNum type="arabicPeriod"/>
            </a:pPr>
            <a:r>
              <a:rPr lang="en-US" sz="2400" dirty="0"/>
              <a:t>While listening, practice the following: </a:t>
            </a:r>
          </a:p>
          <a:p>
            <a:pPr lvl="2"/>
            <a:r>
              <a:rPr lang="en-US" sz="2400" dirty="0"/>
              <a:t>Eye contact</a:t>
            </a:r>
          </a:p>
          <a:p>
            <a:pPr lvl="2"/>
            <a:r>
              <a:rPr lang="en-US" sz="2400" dirty="0"/>
              <a:t>Clarifying questions</a:t>
            </a:r>
          </a:p>
          <a:p>
            <a:pPr lvl="2"/>
            <a:r>
              <a:rPr lang="en-US" sz="2400" dirty="0"/>
              <a:t>Be interested</a:t>
            </a:r>
          </a:p>
        </p:txBody>
      </p:sp>
    </p:spTree>
    <p:extLst>
      <p:ext uri="{BB962C8B-B14F-4D97-AF65-F5344CB8AC3E}">
        <p14:creationId xmlns:p14="http://schemas.microsoft.com/office/powerpoint/2010/main" val="17321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a:t>
            </a:r>
          </a:p>
        </p:txBody>
      </p:sp>
      <p:sp>
        <p:nvSpPr>
          <p:cNvPr id="3" name="Content Placeholder 2"/>
          <p:cNvSpPr>
            <a:spLocks noGrp="1"/>
          </p:cNvSpPr>
          <p:nvPr>
            <p:ph idx="1"/>
          </p:nvPr>
        </p:nvSpPr>
        <p:spPr>
          <a:xfrm>
            <a:off x="1261871" y="1828800"/>
            <a:ext cx="9029003" cy="4351337"/>
          </a:xfrm>
        </p:spPr>
        <p:txBody>
          <a:bodyPr>
            <a:normAutofit/>
          </a:bodyPr>
          <a:lstStyle/>
          <a:p>
            <a:r>
              <a:rPr lang="en-US" sz="3200" dirty="0"/>
              <a:t>Did you listen more effectively in this activity than usual?  </a:t>
            </a:r>
          </a:p>
          <a:p>
            <a:r>
              <a:rPr lang="en-US" sz="3200" dirty="0"/>
              <a:t>How did it feel to be listened to?</a:t>
            </a:r>
          </a:p>
          <a:p>
            <a:r>
              <a:rPr lang="en-US" sz="3200" dirty="0"/>
              <a:t>What could you do to listen more effectively? </a:t>
            </a:r>
          </a:p>
        </p:txBody>
      </p:sp>
    </p:spTree>
    <p:extLst>
      <p:ext uri="{BB962C8B-B14F-4D97-AF65-F5344CB8AC3E}">
        <p14:creationId xmlns:p14="http://schemas.microsoft.com/office/powerpoint/2010/main" val="179277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a:t>
            </a:r>
          </a:p>
        </p:txBody>
      </p:sp>
      <p:sp>
        <p:nvSpPr>
          <p:cNvPr id="5" name="Content Placeholder 4"/>
          <p:cNvSpPr>
            <a:spLocks noGrp="1"/>
          </p:cNvSpPr>
          <p:nvPr>
            <p:ph idx="1"/>
          </p:nvPr>
        </p:nvSpPr>
        <p:spPr/>
        <p:txBody>
          <a:bodyPr>
            <a:normAutofit/>
          </a:bodyPr>
          <a:lstStyle/>
          <a:p>
            <a:pPr marL="0" indent="0" algn="ctr">
              <a:buNone/>
            </a:pPr>
            <a:endParaRPr lang="en-US" sz="3600" i="1" dirty="0"/>
          </a:p>
          <a:p>
            <a:pPr marL="0" indent="0" algn="ctr">
              <a:buNone/>
            </a:pPr>
            <a:r>
              <a:rPr lang="en-US" sz="3600" i="1" dirty="0"/>
              <a:t>Listening leads to understanding</a:t>
            </a:r>
          </a:p>
        </p:txBody>
      </p:sp>
    </p:spTree>
    <p:extLst>
      <p:ext uri="{BB962C8B-B14F-4D97-AF65-F5344CB8AC3E}">
        <p14:creationId xmlns:p14="http://schemas.microsoft.com/office/powerpoint/2010/main" val="19139675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a:t>
            </a:r>
          </a:p>
        </p:txBody>
      </p:sp>
      <p:sp>
        <p:nvSpPr>
          <p:cNvPr id="5" name="Content Placeholder 4"/>
          <p:cNvSpPr>
            <a:spLocks noGrp="1"/>
          </p:cNvSpPr>
          <p:nvPr>
            <p:ph idx="1"/>
          </p:nvPr>
        </p:nvSpPr>
        <p:spPr>
          <a:xfrm>
            <a:off x="1261872" y="1828800"/>
            <a:ext cx="9692640" cy="4351337"/>
          </a:xfrm>
        </p:spPr>
        <p:txBody>
          <a:bodyPr>
            <a:normAutofit/>
          </a:bodyPr>
          <a:lstStyle/>
          <a:p>
            <a:r>
              <a:rPr lang="en-US" sz="3200" dirty="0"/>
              <a:t>In at least one conversation this week, make a special effort to listen actively. </a:t>
            </a:r>
          </a:p>
          <a:p>
            <a:r>
              <a:rPr lang="en-US" sz="3200" dirty="0"/>
              <a:t>Think about the difference it makes in that one conversation.  </a:t>
            </a:r>
          </a:p>
        </p:txBody>
      </p:sp>
    </p:spTree>
    <p:extLst>
      <p:ext uri="{BB962C8B-B14F-4D97-AF65-F5344CB8AC3E}">
        <p14:creationId xmlns:p14="http://schemas.microsoft.com/office/powerpoint/2010/main" val="369897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1261871" y="1828800"/>
            <a:ext cx="9943403" cy="4351337"/>
          </a:xfrm>
        </p:spPr>
        <p:txBody>
          <a:bodyPr>
            <a:normAutofit/>
          </a:bodyPr>
          <a:lstStyle/>
          <a:p>
            <a:r>
              <a:rPr lang="en-US" sz="2400" i="1" dirty="0"/>
              <a:t>Crucial Conversations </a:t>
            </a:r>
            <a:r>
              <a:rPr lang="en-US" sz="2400" dirty="0"/>
              <a:t>PDF </a:t>
            </a:r>
          </a:p>
          <a:p>
            <a:pPr lvl="1"/>
            <a:r>
              <a:rPr lang="en-US" sz="2000" dirty="0">
                <a:hlinkClick r:id="rId3"/>
              </a:rPr>
              <a:t>https://wizchan.org/hob/src/1449204259443-1.pdf</a:t>
            </a:r>
            <a:endParaRPr lang="en-US" sz="2000" dirty="0"/>
          </a:p>
          <a:p>
            <a:pPr lvl="1"/>
            <a:r>
              <a:rPr lang="en-US" sz="2000" dirty="0"/>
              <a:t>Or, purchase the book online</a:t>
            </a:r>
          </a:p>
          <a:p>
            <a:r>
              <a:rPr lang="en-US" sz="2400" dirty="0"/>
              <a:t>The Power of Listening (William Ury, TED)</a:t>
            </a:r>
          </a:p>
          <a:p>
            <a:pPr lvl="1"/>
            <a:r>
              <a:rPr lang="en-US" sz="2000" dirty="0">
                <a:hlinkClick r:id="rId4"/>
              </a:rPr>
              <a:t>https://www.youtube.com/watch?v=saXfavo1OQo</a:t>
            </a:r>
            <a:r>
              <a:rPr lang="en-US" sz="2000" dirty="0"/>
              <a:t> </a:t>
            </a:r>
          </a:p>
          <a:p>
            <a:r>
              <a:rPr lang="en-US" sz="2400" dirty="0"/>
              <a:t>10 Ways to have a Better Conversation (Celeste Headlee, TED)</a:t>
            </a:r>
          </a:p>
          <a:p>
            <a:pPr lvl="1"/>
            <a:r>
              <a:rPr lang="en-US" sz="2000" dirty="0">
                <a:hlinkClick r:id="rId5"/>
              </a:rPr>
              <a:t>https://www.youtube.com/watch?v=R1vskiVDwl4</a:t>
            </a:r>
            <a:endParaRPr lang="en-US" sz="2000" dirty="0"/>
          </a:p>
          <a:p>
            <a:endParaRPr lang="en-US" sz="2400" dirty="0"/>
          </a:p>
        </p:txBody>
      </p:sp>
    </p:spTree>
    <p:extLst>
      <p:ext uri="{BB962C8B-B14F-4D97-AF65-F5344CB8AC3E}">
        <p14:creationId xmlns:p14="http://schemas.microsoft.com/office/powerpoint/2010/main" val="4221297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62063" y="2455898"/>
            <a:ext cx="8594725" cy="3097141"/>
          </a:xfrm>
          <a:prstGeom prst="rect">
            <a:avLst/>
          </a:prstGeom>
        </p:spPr>
      </p:pic>
      <p:pic>
        <p:nvPicPr>
          <p:cNvPr id="1025" name="Picture 1" descr="Creative Commons Licen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1424" y="6393220"/>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541834" y="6177776"/>
            <a:ext cx="3813717" cy="215444"/>
          </a:xfrm>
          <a:prstGeom prst="rect">
            <a:avLst/>
          </a:prstGeom>
          <a:noFill/>
        </p:spPr>
        <p:txBody>
          <a:bodyPr wrap="square" rtlCol="0">
            <a:spAutoFit/>
          </a:bodyPr>
          <a:lstStyle/>
          <a:p>
            <a:r>
              <a:rPr lang="en-US" sz="800" dirty="0"/>
              <a:t>Content (not images or videos) copyright information:</a:t>
            </a:r>
          </a:p>
        </p:txBody>
      </p:sp>
    </p:spTree>
    <p:extLst>
      <p:ext uri="{BB962C8B-B14F-4D97-AF65-F5344CB8AC3E}">
        <p14:creationId xmlns:p14="http://schemas.microsoft.com/office/powerpoint/2010/main" val="160797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"Smart Guy" Problem</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96058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 name="LMD2vUErcYU"/>
          <p:cNvPicPr>
            <a:picLocks noGrp="1" noRot="1" noChangeAspect="1"/>
          </p:cNvPicPr>
          <p:nvPr>
            <p:ph idx="1"/>
            <a:videoFile r:link="rId1"/>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254341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981" y="264275"/>
            <a:ext cx="10158531" cy="812111"/>
          </a:xfrm>
        </p:spPr>
        <p:txBody>
          <a:bodyPr/>
          <a:lstStyle/>
          <a:p>
            <a:r>
              <a:rPr lang="en-US" dirty="0"/>
              <a:t>Class Discussion</a:t>
            </a:r>
          </a:p>
        </p:txBody>
      </p:sp>
      <p:sp>
        <p:nvSpPr>
          <p:cNvPr id="3" name="Content Placeholder 2"/>
          <p:cNvSpPr>
            <a:spLocks noGrp="1"/>
          </p:cNvSpPr>
          <p:nvPr>
            <p:ph sz="half" idx="1"/>
          </p:nvPr>
        </p:nvSpPr>
        <p:spPr>
          <a:xfrm>
            <a:off x="795981" y="5377912"/>
            <a:ext cx="10037334" cy="1423224"/>
          </a:xfrm>
        </p:spPr>
        <p:txBody>
          <a:bodyPr>
            <a:normAutofit/>
          </a:bodyPr>
          <a:lstStyle/>
          <a:p>
            <a:pPr marL="0" indent="0">
              <a:buNone/>
            </a:pPr>
            <a:r>
              <a:rPr lang="en-US" sz="3200" dirty="0"/>
              <a:t>Do you know someone who is like the ponytail guy?  (Or maybe Will Hunting?)</a:t>
            </a:r>
          </a:p>
          <a:p>
            <a:endParaRPr lang="en-US" dirty="0"/>
          </a:p>
        </p:txBody>
      </p:sp>
      <p:pic>
        <p:nvPicPr>
          <p:cNvPr id="5" name="Picture 2" descr="https://i.ytimg.com/vi/gcZPWkNY6x8/maxresdefault.jpg"/>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b="30560"/>
          <a:stretch/>
        </p:blipFill>
        <p:spPr bwMode="auto">
          <a:xfrm>
            <a:off x="455018" y="1177871"/>
            <a:ext cx="10233243" cy="399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76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13899" y="1015139"/>
            <a:ext cx="4480560" cy="4893778"/>
          </a:xfrm>
        </p:spPr>
        <p:txBody>
          <a:bodyPr>
            <a:noAutofit/>
          </a:bodyPr>
          <a:lstStyle/>
          <a:p>
            <a:pPr marL="0" indent="0" algn="ctr">
              <a:lnSpc>
                <a:spcPct val="150000"/>
              </a:lnSpc>
              <a:buNone/>
            </a:pPr>
            <a:r>
              <a:rPr lang="en-US" sz="3200" dirty="0"/>
              <a:t>This can seem funny or even desirable–to be the smartest person in the room, and to make that known.</a:t>
            </a:r>
          </a:p>
        </p:txBody>
      </p:sp>
      <p:sp>
        <p:nvSpPr>
          <p:cNvPr id="4" name="Content Placeholder 3"/>
          <p:cNvSpPr>
            <a:spLocks noGrp="1"/>
          </p:cNvSpPr>
          <p:nvPr>
            <p:ph sz="half" idx="2"/>
          </p:nvPr>
        </p:nvSpPr>
        <p:spPr>
          <a:xfrm>
            <a:off x="6126481" y="1015139"/>
            <a:ext cx="4480560" cy="4351337"/>
          </a:xfrm>
        </p:spPr>
        <p:txBody>
          <a:bodyPr>
            <a:noAutofit/>
          </a:bodyPr>
          <a:lstStyle/>
          <a:p>
            <a:pPr marL="0" indent="0" algn="ctr">
              <a:lnSpc>
                <a:spcPct val="150000"/>
              </a:lnSpc>
              <a:buNone/>
            </a:pPr>
            <a:r>
              <a:rPr lang="en-US" sz="2800" dirty="0"/>
              <a:t>But, it can come with a </a:t>
            </a:r>
            <a:r>
              <a:rPr lang="en-US" sz="2800" b="1" dirty="0"/>
              <a:t>steep price</a:t>
            </a:r>
            <a:r>
              <a:rPr lang="en-US" sz="2800" dirty="0"/>
              <a:t>: </a:t>
            </a:r>
          </a:p>
          <a:p>
            <a:pPr algn="ctr">
              <a:lnSpc>
                <a:spcPct val="150000"/>
              </a:lnSpc>
            </a:pPr>
            <a:r>
              <a:rPr lang="en-US" sz="2800" dirty="0"/>
              <a:t>Can’t get a job</a:t>
            </a:r>
          </a:p>
          <a:p>
            <a:pPr algn="ctr">
              <a:lnSpc>
                <a:spcPct val="150000"/>
              </a:lnSpc>
            </a:pPr>
            <a:r>
              <a:rPr lang="en-US" sz="2800" dirty="0"/>
              <a:t>Talking back to a higher-up</a:t>
            </a:r>
          </a:p>
          <a:p>
            <a:pPr algn="ctr">
              <a:lnSpc>
                <a:spcPct val="150000"/>
              </a:lnSpc>
            </a:pPr>
            <a:r>
              <a:rPr lang="en-US" sz="2800" dirty="0"/>
              <a:t>Getting fired</a:t>
            </a:r>
          </a:p>
          <a:p>
            <a:pPr algn="ctr">
              <a:lnSpc>
                <a:spcPct val="150000"/>
              </a:lnSpc>
            </a:pPr>
            <a:r>
              <a:rPr lang="en-US" sz="2800" dirty="0"/>
              <a:t>Losing respect</a:t>
            </a:r>
          </a:p>
          <a:p>
            <a:endParaRPr lang="en-US" dirty="0"/>
          </a:p>
        </p:txBody>
      </p:sp>
    </p:spTree>
    <p:extLst>
      <p:ext uri="{BB962C8B-B14F-4D97-AF65-F5344CB8AC3E}">
        <p14:creationId xmlns:p14="http://schemas.microsoft.com/office/powerpoint/2010/main" val="389471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ytimg.com/vi/KcYXLtHbnMw/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a:off x="1704814" y="1146425"/>
            <a:ext cx="356460" cy="94539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836190" y="1100380"/>
            <a:ext cx="1162373" cy="9453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3471" y="227024"/>
            <a:ext cx="6137329" cy="919401"/>
          </a:xfrm>
          <a:prstGeom prst="roundRect">
            <a:avLst/>
          </a:prstGeom>
          <a:solidFill>
            <a:schemeClr val="bg1">
              <a:lumMod val="50000"/>
            </a:schemeClr>
          </a:solidFill>
        </p:spPr>
        <p:txBody>
          <a:bodyPr wrap="square" rtlCol="0">
            <a:spAutoFit/>
          </a:bodyPr>
          <a:lstStyle/>
          <a:p>
            <a:r>
              <a:rPr lang="en-US" sz="2400" dirty="0">
                <a:solidFill>
                  <a:schemeClr val="bg1"/>
                </a:solidFill>
              </a:rPr>
              <a:t>Will was so worried about being smart that he (almost) lost the girl, </a:t>
            </a:r>
            <a:r>
              <a:rPr lang="en-US" sz="2400" i="1" dirty="0">
                <a:solidFill>
                  <a:schemeClr val="bg1"/>
                </a:solidFill>
              </a:rPr>
              <a:t>a few times</a:t>
            </a:r>
          </a:p>
        </p:txBody>
      </p:sp>
    </p:spTree>
    <p:extLst>
      <p:ext uri="{BB962C8B-B14F-4D97-AF65-F5344CB8AC3E}">
        <p14:creationId xmlns:p14="http://schemas.microsoft.com/office/powerpoint/2010/main" val="28082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sz="half" idx="1"/>
          </p:nvPr>
        </p:nvSpPr>
        <p:spPr/>
        <p:txBody>
          <a:bodyPr>
            <a:normAutofit/>
          </a:bodyPr>
          <a:lstStyle/>
          <a:p>
            <a:pPr marL="0" indent="0">
              <a:buNone/>
            </a:pPr>
            <a:r>
              <a:rPr lang="en-US" sz="2800" dirty="0"/>
              <a:t>Is it possible to be the smartest person in the room, but to also: </a:t>
            </a:r>
          </a:p>
          <a:p>
            <a:r>
              <a:rPr lang="en-US" sz="2800" dirty="0"/>
              <a:t>Not offend anyone?</a:t>
            </a:r>
          </a:p>
          <a:p>
            <a:r>
              <a:rPr lang="en-US" sz="2800" dirty="0"/>
              <a:t>Work well with others?</a:t>
            </a:r>
          </a:p>
          <a:p>
            <a:r>
              <a:rPr lang="en-US" sz="2800" dirty="0"/>
              <a:t>Be respectful?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652588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3364</TotalTime>
  <Words>1532</Words>
  <Application>Microsoft Office PowerPoint</Application>
  <PresentationFormat>Widescreen</PresentationFormat>
  <Paragraphs>210</Paragraphs>
  <Slides>39</Slides>
  <Notes>17</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Century Schoolbook</vt:lpstr>
      <vt:lpstr>Wingdings 2</vt:lpstr>
      <vt:lpstr>View</vt:lpstr>
      <vt:lpstr>Talking Good</vt:lpstr>
      <vt:lpstr>PowerPoint Presentation</vt:lpstr>
      <vt:lpstr>Today </vt:lpstr>
      <vt:lpstr>The "Smart Guy" Problem</vt:lpstr>
      <vt:lpstr>PowerPoint Presentation</vt:lpstr>
      <vt:lpstr>Class Discussion</vt:lpstr>
      <vt:lpstr>PowerPoint Presentation</vt:lpstr>
      <vt:lpstr>PowerPoint Presentation</vt:lpstr>
      <vt:lpstr>Question</vt:lpstr>
      <vt:lpstr>Two Bosses</vt:lpstr>
      <vt:lpstr>Example: Neil Degrasse Tyson</vt:lpstr>
      <vt:lpstr>Bottom Line</vt:lpstr>
      <vt:lpstr>Dealing with BS</vt:lpstr>
      <vt:lpstr>PowerPoint Presentation</vt:lpstr>
      <vt:lpstr>Reflect</vt:lpstr>
      <vt:lpstr>A synonym</vt:lpstr>
      <vt:lpstr>“…deceptive misrepresentation…”</vt:lpstr>
      <vt:lpstr>Question</vt:lpstr>
      <vt:lpstr>PowerPoint Presentation</vt:lpstr>
      <vt:lpstr>Don’t worry</vt:lpstr>
      <vt:lpstr>In sum</vt:lpstr>
      <vt:lpstr>Application</vt:lpstr>
      <vt:lpstr>PowerPoint Presentation</vt:lpstr>
      <vt:lpstr>Alternatives? </vt:lpstr>
      <vt:lpstr>HW</vt:lpstr>
      <vt:lpstr>Active Listening</vt:lpstr>
      <vt:lpstr>PowerPoint Presentation</vt:lpstr>
      <vt:lpstr>Poll </vt:lpstr>
      <vt:lpstr>Activity</vt:lpstr>
      <vt:lpstr>Reflect</vt:lpstr>
      <vt:lpstr>Active Listening</vt:lpstr>
      <vt:lpstr>PowerPoint Presentation</vt:lpstr>
      <vt:lpstr>Reflect &amp; Discuss</vt:lpstr>
      <vt:lpstr>Activity: Active Listening</vt:lpstr>
      <vt:lpstr>Reflect</vt:lpstr>
      <vt:lpstr>Take-away</vt:lpstr>
      <vt:lpstr>HW</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Good</dc:title>
  <dc:creator>Jacob Brown</dc:creator>
  <cp:lastModifiedBy>Stacie Mason</cp:lastModifiedBy>
  <cp:revision>131</cp:revision>
  <dcterms:created xsi:type="dcterms:W3CDTF">2016-06-04T18:34:04Z</dcterms:created>
  <dcterms:modified xsi:type="dcterms:W3CDTF">2017-01-11T16:58:58Z</dcterms:modified>
</cp:coreProperties>
</file>