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51"/>
  </p:notesMasterIdLst>
  <p:sldIdLst>
    <p:sldId id="296" r:id="rId2"/>
    <p:sldId id="324" r:id="rId3"/>
    <p:sldId id="387" r:id="rId4"/>
    <p:sldId id="305" r:id="rId5"/>
    <p:sldId id="337" r:id="rId6"/>
    <p:sldId id="344" r:id="rId7"/>
    <p:sldId id="345" r:id="rId8"/>
    <p:sldId id="377" r:id="rId9"/>
    <p:sldId id="340" r:id="rId10"/>
    <p:sldId id="342" r:id="rId11"/>
    <p:sldId id="338" r:id="rId12"/>
    <p:sldId id="341" r:id="rId13"/>
    <p:sldId id="347" r:id="rId14"/>
    <p:sldId id="343" r:id="rId15"/>
    <p:sldId id="348" r:id="rId16"/>
    <p:sldId id="353" r:id="rId17"/>
    <p:sldId id="354" r:id="rId18"/>
    <p:sldId id="355" r:id="rId19"/>
    <p:sldId id="356" r:id="rId20"/>
    <p:sldId id="359" r:id="rId21"/>
    <p:sldId id="357" r:id="rId22"/>
    <p:sldId id="358" r:id="rId23"/>
    <p:sldId id="362" r:id="rId24"/>
    <p:sldId id="349" r:id="rId25"/>
    <p:sldId id="363" r:id="rId26"/>
    <p:sldId id="360" r:id="rId27"/>
    <p:sldId id="378" r:id="rId28"/>
    <p:sldId id="366" r:id="rId29"/>
    <p:sldId id="374" r:id="rId30"/>
    <p:sldId id="364" r:id="rId31"/>
    <p:sldId id="383" r:id="rId32"/>
    <p:sldId id="361" r:id="rId33"/>
    <p:sldId id="384" r:id="rId34"/>
    <p:sldId id="365" r:id="rId35"/>
    <p:sldId id="385" r:id="rId36"/>
    <p:sldId id="367" r:id="rId37"/>
    <p:sldId id="386" r:id="rId38"/>
    <p:sldId id="368" r:id="rId39"/>
    <p:sldId id="376" r:id="rId40"/>
    <p:sldId id="375" r:id="rId41"/>
    <p:sldId id="350" r:id="rId42"/>
    <p:sldId id="351" r:id="rId43"/>
    <p:sldId id="379" r:id="rId44"/>
    <p:sldId id="381" r:id="rId45"/>
    <p:sldId id="380" r:id="rId46"/>
    <p:sldId id="382" r:id="rId47"/>
    <p:sldId id="339" r:id="rId48"/>
    <p:sldId id="260" r:id="rId49"/>
    <p:sldId id="38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BDCF5F1-AFE4-4827-B0C5-0955C2830984}">
          <p14:sldIdLst>
            <p14:sldId id="296"/>
            <p14:sldId id="324"/>
            <p14:sldId id="387"/>
            <p14:sldId id="305"/>
          </p14:sldIdLst>
        </p14:section>
        <p14:section name="Personality Crash Course" id="{CD6EC9F5-B404-4F6F-944C-77260668574E}">
          <p14:sldIdLst>
            <p14:sldId id="337"/>
            <p14:sldId id="344"/>
            <p14:sldId id="345"/>
            <p14:sldId id="377"/>
            <p14:sldId id="340"/>
            <p14:sldId id="342"/>
            <p14:sldId id="338"/>
            <p14:sldId id="341"/>
            <p14:sldId id="347"/>
            <p14:sldId id="343"/>
          </p14:sldIdLst>
        </p14:section>
        <p14:section name="Parables of Personality" id="{CB56F9E3-094F-4900-B921-9BA225A8FD22}">
          <p14:sldIdLst>
            <p14:sldId id="348"/>
            <p14:sldId id="353"/>
            <p14:sldId id="354"/>
            <p14:sldId id="355"/>
            <p14:sldId id="356"/>
            <p14:sldId id="359"/>
            <p14:sldId id="357"/>
            <p14:sldId id="358"/>
            <p14:sldId id="362"/>
          </p14:sldIdLst>
        </p14:section>
        <p14:section name="WW_D?" id="{99D760A3-2820-48BF-849E-8AB21E13E51E}">
          <p14:sldIdLst>
            <p14:sldId id="349"/>
            <p14:sldId id="363"/>
            <p14:sldId id="360"/>
            <p14:sldId id="378"/>
            <p14:sldId id="366"/>
            <p14:sldId id="374"/>
            <p14:sldId id="364"/>
            <p14:sldId id="383"/>
            <p14:sldId id="361"/>
            <p14:sldId id="384"/>
            <p14:sldId id="365"/>
            <p14:sldId id="385"/>
            <p14:sldId id="367"/>
            <p14:sldId id="386"/>
            <p14:sldId id="368"/>
            <p14:sldId id="376"/>
            <p14:sldId id="375"/>
          </p14:sldIdLst>
        </p14:section>
        <p14:section name="Improving Empathy &amp; Understanding" id="{F4213150-5F2D-4DEB-83A0-B89B8F23B287}">
          <p14:sldIdLst>
            <p14:sldId id="350"/>
            <p14:sldId id="351"/>
            <p14:sldId id="379"/>
            <p14:sldId id="381"/>
            <p14:sldId id="380"/>
            <p14:sldId id="382"/>
          </p14:sldIdLst>
        </p14:section>
        <p14:section name="Conclusion" id="{F7145B2F-FCD8-4797-9559-8635BBADDB5C}">
          <p14:sldIdLst>
            <p14:sldId id="339"/>
            <p14:sldId id="260"/>
            <p14:sldId id="3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8" autoAdjust="0"/>
    <p:restoredTop sz="83452" autoAdjust="0"/>
  </p:normalViewPr>
  <p:slideViewPr>
    <p:cSldViewPr snapToGrid="0">
      <p:cViewPr varScale="1">
        <p:scale>
          <a:sx n="86" d="100"/>
          <a:sy n="86"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F584A-AD5A-4F6E-BB1D-720E2B1914A8}"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0BEE6-E204-42B7-AFBF-BD8CC5A2BF47}" type="slidenum">
              <a:rPr lang="en-US" smtClean="0"/>
              <a:t>‹#›</a:t>
            </a:fld>
            <a:endParaRPr lang="en-US"/>
          </a:p>
        </p:txBody>
      </p:sp>
    </p:spTree>
    <p:extLst>
      <p:ext uri="{BB962C8B-B14F-4D97-AF65-F5344CB8AC3E}">
        <p14:creationId xmlns:p14="http://schemas.microsoft.com/office/powerpoint/2010/main" val="378554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1-5): 3 minutes</a:t>
            </a:r>
          </a:p>
          <a:p>
            <a:r>
              <a:rPr lang="en-US" dirty="0"/>
              <a:t>Personality crash course (slides 4-13):</a:t>
            </a:r>
            <a:r>
              <a:rPr lang="en-US" baseline="0" dirty="0"/>
              <a:t> 20 minutes</a:t>
            </a:r>
          </a:p>
          <a:p>
            <a:pPr marL="0" indent="0">
              <a:buNone/>
            </a:pPr>
            <a:r>
              <a:rPr lang="en-US" baseline="0" dirty="0"/>
              <a:t>Parables (slides 14-22): 8-10 minutes</a:t>
            </a:r>
          </a:p>
          <a:p>
            <a:pPr marL="0" indent="0">
              <a:buNone/>
            </a:pPr>
            <a:r>
              <a:rPr lang="en-US" baseline="0" dirty="0"/>
              <a:t>WW_D? (slides 23-39): 15-20 minutes </a:t>
            </a:r>
          </a:p>
          <a:p>
            <a:pPr marL="0" indent="0">
              <a:buNone/>
            </a:pPr>
            <a:r>
              <a:rPr lang="en-US" baseline="0" dirty="0"/>
              <a:t>Learning More (slides 40-44): 3 minutes</a:t>
            </a:r>
          </a:p>
          <a:p>
            <a:pPr marL="0" indent="0">
              <a:buNone/>
            </a:pPr>
            <a:r>
              <a:rPr lang="en-US" dirty="0"/>
              <a:t>Total:</a:t>
            </a:r>
            <a:r>
              <a:rPr lang="en-US" baseline="0" dirty="0"/>
              <a:t> 49-56 minutes</a:t>
            </a: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30057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3 minutes</a:t>
            </a:r>
          </a:p>
          <a:p>
            <a:r>
              <a:rPr lang="en-US" dirty="0"/>
              <a:t>Personality crash course (slides 4-13):</a:t>
            </a:r>
            <a:r>
              <a:rPr lang="en-US" baseline="0" dirty="0"/>
              <a:t> 20 minutes</a:t>
            </a:r>
          </a:p>
          <a:p>
            <a:pPr marL="0" indent="0">
              <a:buNone/>
            </a:pPr>
            <a:r>
              <a:rPr lang="en-US" baseline="0" dirty="0"/>
              <a:t>Parables (slides 14-22): 8-10 minutes</a:t>
            </a:r>
          </a:p>
          <a:p>
            <a:pPr marL="0" indent="0">
              <a:buNone/>
            </a:pPr>
            <a:r>
              <a:rPr lang="en-US" baseline="0" dirty="0"/>
              <a:t>WW_D? (slides 23-39): 15-20 minutes </a:t>
            </a:r>
          </a:p>
          <a:p>
            <a:pPr marL="0" indent="0">
              <a:buNone/>
            </a:pPr>
            <a:r>
              <a:rPr lang="en-US" baseline="0" dirty="0"/>
              <a:t>Learning More (slides 40-44): 3 minutes</a:t>
            </a:r>
          </a:p>
          <a:p>
            <a:pPr marL="0" indent="0">
              <a:buNone/>
            </a:pPr>
            <a:r>
              <a:rPr lang="en-US" dirty="0"/>
              <a:t>Total:</a:t>
            </a:r>
            <a:r>
              <a:rPr lang="en-US" baseline="0" dirty="0"/>
              <a:t> 49-56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24</a:t>
            </a:fld>
            <a:endParaRPr lang="en-US"/>
          </a:p>
        </p:txBody>
      </p:sp>
    </p:spTree>
    <p:extLst>
      <p:ext uri="{BB962C8B-B14F-4D97-AF65-F5344CB8AC3E}">
        <p14:creationId xmlns:p14="http://schemas.microsoft.com/office/powerpoint/2010/main" val="240139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t>Adjust number of volunteers according to amount of time left for class</a:t>
            </a:r>
          </a:p>
          <a:p>
            <a:endParaRPr lang="en-US" i="0" dirty="0"/>
          </a:p>
        </p:txBody>
      </p:sp>
      <p:sp>
        <p:nvSpPr>
          <p:cNvPr id="4" name="Slide Number Placeholder 3"/>
          <p:cNvSpPr>
            <a:spLocks noGrp="1"/>
          </p:cNvSpPr>
          <p:nvPr>
            <p:ph type="sldNum" sz="quarter" idx="10"/>
          </p:nvPr>
        </p:nvSpPr>
        <p:spPr/>
        <p:txBody>
          <a:bodyPr/>
          <a:lstStyle/>
          <a:p>
            <a:fld id="{47E0BEE6-E204-42B7-AFBF-BD8CC5A2BF47}" type="slidenum">
              <a:rPr lang="en-US" smtClean="0"/>
              <a:t>25</a:t>
            </a:fld>
            <a:endParaRPr lang="en-US"/>
          </a:p>
        </p:txBody>
      </p:sp>
    </p:spTree>
    <p:extLst>
      <p:ext uri="{BB962C8B-B14F-4D97-AF65-F5344CB8AC3E}">
        <p14:creationId xmlns:p14="http://schemas.microsoft.com/office/powerpoint/2010/main" val="3613712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dirty="0"/>
              <a:t>Time limit</a:t>
            </a:r>
            <a:r>
              <a:rPr lang="en-US" sz="2400" dirty="0"/>
              <a:t>: 1 minute (a. class, b. student) </a:t>
            </a:r>
          </a:p>
          <a:p>
            <a:pPr lvl="1"/>
            <a:r>
              <a:rPr lang="en-US" sz="2200" b="1" dirty="0"/>
              <a:t>Who</a:t>
            </a:r>
            <a:r>
              <a:rPr lang="en-US" sz="2200" dirty="0"/>
              <a:t> will keep time? </a:t>
            </a:r>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28</a:t>
            </a:fld>
            <a:endParaRPr lang="en-US"/>
          </a:p>
        </p:txBody>
      </p:sp>
    </p:spTree>
    <p:extLst>
      <p:ext uri="{BB962C8B-B14F-4D97-AF65-F5344CB8AC3E}">
        <p14:creationId xmlns:p14="http://schemas.microsoft.com/office/powerpoint/2010/main" val="3207276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a:t>
            </a:r>
            <a:r>
              <a:rPr lang="en-US" baseline="0" dirty="0"/>
              <a:t> from https://pixabay.com/en/volunteer-help-service-volunteering-1550327/ (CC0 license)</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29</a:t>
            </a:fld>
            <a:endParaRPr lang="en-US"/>
          </a:p>
        </p:txBody>
      </p:sp>
    </p:spTree>
    <p:extLst>
      <p:ext uri="{BB962C8B-B14F-4D97-AF65-F5344CB8AC3E}">
        <p14:creationId xmlns:p14="http://schemas.microsoft.com/office/powerpoint/2010/main" val="21504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 https://www.flickr.com/photos/peterrosbjerg/4257452000 </a:t>
            </a:r>
          </a:p>
        </p:txBody>
      </p:sp>
      <p:sp>
        <p:nvSpPr>
          <p:cNvPr id="4" name="Slide Number Placeholder 3"/>
          <p:cNvSpPr>
            <a:spLocks noGrp="1"/>
          </p:cNvSpPr>
          <p:nvPr>
            <p:ph type="sldNum" sz="quarter" idx="10"/>
          </p:nvPr>
        </p:nvSpPr>
        <p:spPr/>
        <p:txBody>
          <a:bodyPr/>
          <a:lstStyle/>
          <a:p>
            <a:fld id="{47E0BEE6-E204-42B7-AFBF-BD8CC5A2BF47}" type="slidenum">
              <a:rPr lang="en-US" smtClean="0"/>
              <a:t>30</a:t>
            </a:fld>
            <a:endParaRPr lang="en-US"/>
          </a:p>
        </p:txBody>
      </p:sp>
    </p:spTree>
    <p:extLst>
      <p:ext uri="{BB962C8B-B14F-4D97-AF65-F5344CB8AC3E}">
        <p14:creationId xmlns:p14="http://schemas.microsoft.com/office/powerpoint/2010/main" val="1882701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a:t>
            </a:r>
            <a:r>
              <a:rPr lang="en-US" baseline="0" dirty="0"/>
              <a:t> from https://pixabay.com/en/volunteer-help-service-volunteering-1550327/ (CC0 license)</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31</a:t>
            </a:fld>
            <a:endParaRPr lang="en-US"/>
          </a:p>
        </p:txBody>
      </p:sp>
    </p:spTree>
    <p:extLst>
      <p:ext uri="{BB962C8B-B14F-4D97-AF65-F5344CB8AC3E}">
        <p14:creationId xmlns:p14="http://schemas.microsoft.com/office/powerpoint/2010/main" val="282560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pPr marL="457200" indent="-457200">
              <a:buFont typeface="+mj-lt"/>
              <a:buAutoNum type="alphaUcPeriod"/>
            </a:pPr>
            <a:endParaRPr lang="en-US" sz="1200" dirty="0"/>
          </a:p>
          <a:p>
            <a:pPr marL="0" indent="0">
              <a:buFont typeface="+mj-lt"/>
              <a:buNone/>
            </a:pPr>
            <a:r>
              <a:rPr lang="en-US" sz="1200" dirty="0"/>
              <a:t>Image: https://www.pexels.com/photo/man-people-model-glasses-46232/ </a:t>
            </a:r>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32</a:t>
            </a:fld>
            <a:endParaRPr lang="en-US"/>
          </a:p>
        </p:txBody>
      </p:sp>
    </p:spTree>
    <p:extLst>
      <p:ext uri="{BB962C8B-B14F-4D97-AF65-F5344CB8AC3E}">
        <p14:creationId xmlns:p14="http://schemas.microsoft.com/office/powerpoint/2010/main" val="358143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a:t>
            </a:r>
            <a:r>
              <a:rPr lang="en-US" baseline="0" dirty="0"/>
              <a:t> from https://pixabay.com/en/volunteer-help-service-volunteering-1550327/ (CC0 license)</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33</a:t>
            </a:fld>
            <a:endParaRPr lang="en-US"/>
          </a:p>
        </p:txBody>
      </p:sp>
    </p:spTree>
    <p:extLst>
      <p:ext uri="{BB962C8B-B14F-4D97-AF65-F5344CB8AC3E}">
        <p14:creationId xmlns:p14="http://schemas.microsoft.com/office/powerpoint/2010/main" val="2579391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 http://library.case.edu/ksl/aboutus/policies/food/ </a:t>
            </a:r>
          </a:p>
        </p:txBody>
      </p:sp>
      <p:sp>
        <p:nvSpPr>
          <p:cNvPr id="4" name="Slide Number Placeholder 3"/>
          <p:cNvSpPr>
            <a:spLocks noGrp="1"/>
          </p:cNvSpPr>
          <p:nvPr>
            <p:ph type="sldNum" sz="quarter" idx="10"/>
          </p:nvPr>
        </p:nvSpPr>
        <p:spPr/>
        <p:txBody>
          <a:bodyPr/>
          <a:lstStyle/>
          <a:p>
            <a:fld id="{47E0BEE6-E204-42B7-AFBF-BD8CC5A2BF47}" type="slidenum">
              <a:rPr lang="en-US" smtClean="0"/>
              <a:t>34</a:t>
            </a:fld>
            <a:endParaRPr lang="en-US"/>
          </a:p>
        </p:txBody>
      </p:sp>
    </p:spTree>
    <p:extLst>
      <p:ext uri="{BB962C8B-B14F-4D97-AF65-F5344CB8AC3E}">
        <p14:creationId xmlns:p14="http://schemas.microsoft.com/office/powerpoint/2010/main" val="135427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a:t>
            </a:r>
            <a:r>
              <a:rPr lang="en-US" baseline="0" dirty="0"/>
              <a:t> from https://pixabay.com/en/volunteer-help-service-volunteering-1550327/ (CC0 license)</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35</a:t>
            </a:fld>
            <a:endParaRPr lang="en-US"/>
          </a:p>
        </p:txBody>
      </p:sp>
    </p:spTree>
    <p:extLst>
      <p:ext uri="{BB962C8B-B14F-4D97-AF65-F5344CB8AC3E}">
        <p14:creationId xmlns:p14="http://schemas.microsoft.com/office/powerpoint/2010/main" val="63480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did we discuss last time? </a:t>
            </a:r>
          </a:p>
          <a:p>
            <a:r>
              <a:rPr lang="en-US" baseline="0" dirty="0"/>
              <a:t>Outcomes from lesson 13</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a:t>
            </a:fld>
            <a:endParaRPr lang="en-US"/>
          </a:p>
        </p:txBody>
      </p:sp>
    </p:spTree>
    <p:extLst>
      <p:ext uri="{BB962C8B-B14F-4D97-AF65-F5344CB8AC3E}">
        <p14:creationId xmlns:p14="http://schemas.microsoft.com/office/powerpoint/2010/main" val="1803519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a:t>
            </a:r>
            <a:r>
              <a:rPr lang="en-US" baseline="0" dirty="0"/>
              <a:t> https://www.pexels.com/photo/man-sitting-next-to-couple-of-person-walking-on-the-street-during-daytime-211050/ </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36</a:t>
            </a:fld>
            <a:endParaRPr lang="en-US"/>
          </a:p>
        </p:txBody>
      </p:sp>
    </p:spTree>
    <p:extLst>
      <p:ext uri="{BB962C8B-B14F-4D97-AF65-F5344CB8AC3E}">
        <p14:creationId xmlns:p14="http://schemas.microsoft.com/office/powerpoint/2010/main" val="3326884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r>
              <a:rPr lang="en-US" dirty="0"/>
              <a:t>Image</a:t>
            </a:r>
            <a:r>
              <a:rPr lang="en-US" baseline="0" dirty="0"/>
              <a:t> from https://pixabay.com/en/volunteer-help-service-volunteering-1550327/ (CC0 license)</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37</a:t>
            </a:fld>
            <a:endParaRPr lang="en-US"/>
          </a:p>
        </p:txBody>
      </p:sp>
    </p:spTree>
    <p:extLst>
      <p:ext uri="{BB962C8B-B14F-4D97-AF65-F5344CB8AC3E}">
        <p14:creationId xmlns:p14="http://schemas.microsoft.com/office/powerpoint/2010/main" val="644709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lphaUcPeriod"/>
            </a:pPr>
            <a:r>
              <a:rPr lang="en-US" sz="1200" dirty="0"/>
              <a:t>One person at a time leaves the room; a paragraph describing a </a:t>
            </a:r>
            <a:r>
              <a:rPr lang="en-US" sz="1200" dirty="0">
                <a:solidFill>
                  <a:srgbClr val="FF0000"/>
                </a:solidFill>
              </a:rPr>
              <a:t>normal life situation </a:t>
            </a:r>
            <a:r>
              <a:rPr lang="en-US" sz="1200" dirty="0"/>
              <a:t>is displayed on-screen</a:t>
            </a:r>
          </a:p>
          <a:p>
            <a:pPr marL="457200" indent="-457200">
              <a:buFont typeface="+mj-lt"/>
              <a:buAutoNum type="alphaUcPeriod"/>
            </a:pPr>
            <a:r>
              <a:rPr lang="en-US" sz="1200" dirty="0"/>
              <a:t>The </a:t>
            </a:r>
            <a:r>
              <a:rPr lang="en-US" sz="1200" b="1" dirty="0"/>
              <a:t>class</a:t>
            </a:r>
            <a:r>
              <a:rPr lang="en-US" sz="1200" dirty="0"/>
              <a:t> tries to determine </a:t>
            </a:r>
            <a:r>
              <a:rPr lang="en-US" sz="1200" dirty="0">
                <a:solidFill>
                  <a:srgbClr val="FF0000"/>
                </a:solidFill>
              </a:rPr>
              <a:t>how this individual would act/react/behave in this situation</a:t>
            </a:r>
            <a:r>
              <a:rPr lang="en-US" sz="1200" dirty="0"/>
              <a:t>, given their </a:t>
            </a:r>
            <a:r>
              <a:rPr lang="en-US" sz="1200" b="1" dirty="0"/>
              <a:t>personality</a:t>
            </a:r>
          </a:p>
          <a:p>
            <a:pPr marL="457200" indent="-457200">
              <a:buFont typeface="+mj-lt"/>
              <a:buAutoNum type="alphaUcPeriod"/>
            </a:pPr>
            <a:r>
              <a:rPr lang="en-US" sz="1200" dirty="0"/>
              <a:t>When the class has made its decision, the </a:t>
            </a:r>
            <a:r>
              <a:rPr lang="en-US" sz="1200" b="1" dirty="0"/>
              <a:t>individual</a:t>
            </a:r>
            <a:r>
              <a:rPr lang="en-US" sz="1200" dirty="0"/>
              <a:t> returns and describes how they would act/react/behave</a:t>
            </a:r>
          </a:p>
          <a:p>
            <a:pPr marL="457200" indent="-457200">
              <a:buFont typeface="+mj-lt"/>
              <a:buAutoNum type="alphaUcPeriod"/>
            </a:pPr>
            <a:r>
              <a:rPr lang="en-US" sz="1200" dirty="0"/>
              <a:t>If the class </a:t>
            </a:r>
            <a:r>
              <a:rPr lang="en-US" sz="1200" dirty="0">
                <a:solidFill>
                  <a:srgbClr val="FF0000"/>
                </a:solidFill>
              </a:rPr>
              <a:t>disagrees</a:t>
            </a:r>
            <a:r>
              <a:rPr lang="en-US" sz="1200" dirty="0"/>
              <a:t> with the individual’s description, they can </a:t>
            </a:r>
            <a:r>
              <a:rPr lang="en-US" sz="1200" b="1" dirty="0"/>
              <a:t>challenge</a:t>
            </a:r>
            <a:r>
              <a:rPr lang="en-US" sz="1200" dirty="0"/>
              <a:t> until a consensus is reached </a:t>
            </a:r>
            <a:r>
              <a:rPr lang="en-US" sz="1200" dirty="0">
                <a:sym typeface="Wingdings" panose="05000000000000000000" pitchFamily="2" charset="2"/>
              </a:rPr>
              <a:t> </a:t>
            </a:r>
            <a:endParaRPr lang="en-US" sz="1200" dirty="0"/>
          </a:p>
          <a:p>
            <a:pPr marL="457200" indent="-457200">
              <a:buFont typeface="+mj-lt"/>
              <a:buAutoNum type="alphaUcPeriod"/>
            </a:pPr>
            <a:r>
              <a:rPr lang="en-US" sz="1200" dirty="0"/>
              <a:t>Sometimes the situation is broken down into </a:t>
            </a:r>
            <a:r>
              <a:rPr lang="en-US" sz="1200" dirty="0">
                <a:solidFill>
                  <a:srgbClr val="FF0000"/>
                </a:solidFill>
              </a:rPr>
              <a:t>parts</a:t>
            </a:r>
            <a:r>
              <a:rPr lang="en-US" sz="1200" dirty="0"/>
              <a:t>; in this case, determine the action/reaction/behavior for </a:t>
            </a:r>
            <a:r>
              <a:rPr lang="en-US" sz="1200" dirty="0">
                <a:solidFill>
                  <a:srgbClr val="FF0000"/>
                </a:solidFill>
              </a:rPr>
              <a:t>each part</a:t>
            </a:r>
            <a:r>
              <a:rPr lang="en-US" sz="1200" dirty="0"/>
              <a:t>.  </a:t>
            </a:r>
          </a:p>
          <a:p>
            <a:pPr marL="0" indent="0">
              <a:buFont typeface="+mj-lt"/>
              <a:buNone/>
            </a:pPr>
            <a:r>
              <a:rPr lang="en-US" sz="1200" dirty="0"/>
              <a:t>Image: https://commons.wikimedia.org/wiki/File:Dirty_dishes.jpg</a:t>
            </a:r>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38</a:t>
            </a:fld>
            <a:endParaRPr lang="en-US"/>
          </a:p>
        </p:txBody>
      </p:sp>
    </p:spTree>
    <p:extLst>
      <p:ext uri="{BB962C8B-B14F-4D97-AF65-F5344CB8AC3E}">
        <p14:creationId xmlns:p14="http://schemas.microsoft.com/office/powerpoint/2010/main" val="3248021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https://www.pexels.com/photo/woman-with-denim-jacket-walking-in-the-crowd-of-people-128983/</a:t>
            </a:r>
          </a:p>
        </p:txBody>
      </p:sp>
      <p:sp>
        <p:nvSpPr>
          <p:cNvPr id="4" name="Slide Number Placeholder 3"/>
          <p:cNvSpPr>
            <a:spLocks noGrp="1"/>
          </p:cNvSpPr>
          <p:nvPr>
            <p:ph type="sldNum" sz="quarter" idx="10"/>
          </p:nvPr>
        </p:nvSpPr>
        <p:spPr/>
        <p:txBody>
          <a:bodyPr/>
          <a:lstStyle/>
          <a:p>
            <a:fld id="{47E0BEE6-E204-42B7-AFBF-BD8CC5A2BF47}" type="slidenum">
              <a:rPr lang="en-US" smtClean="0"/>
              <a:t>39</a:t>
            </a:fld>
            <a:endParaRPr lang="en-US"/>
          </a:p>
        </p:txBody>
      </p:sp>
    </p:spTree>
    <p:extLst>
      <p:ext uri="{BB962C8B-B14F-4D97-AF65-F5344CB8AC3E}">
        <p14:creationId xmlns:p14="http://schemas.microsoft.com/office/powerpoint/2010/main" val="947096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3 minutes</a:t>
            </a:r>
          </a:p>
          <a:p>
            <a:r>
              <a:rPr lang="en-US" dirty="0"/>
              <a:t>Personality crash course (slides 4-13):</a:t>
            </a:r>
            <a:r>
              <a:rPr lang="en-US" baseline="0" dirty="0"/>
              <a:t> 20 minutes</a:t>
            </a:r>
          </a:p>
          <a:p>
            <a:pPr marL="0" indent="0">
              <a:buNone/>
            </a:pPr>
            <a:r>
              <a:rPr lang="en-US" baseline="0" dirty="0"/>
              <a:t>Parables (slides 14-22): 8-10 minutes</a:t>
            </a:r>
          </a:p>
          <a:p>
            <a:pPr marL="0" indent="0">
              <a:buNone/>
            </a:pPr>
            <a:r>
              <a:rPr lang="en-US" baseline="0" dirty="0"/>
              <a:t>WW_D? (slides 23-39): 15-20 minutes </a:t>
            </a:r>
          </a:p>
          <a:p>
            <a:pPr marL="0" indent="0">
              <a:buNone/>
            </a:pPr>
            <a:r>
              <a:rPr lang="en-US" baseline="0" dirty="0"/>
              <a:t>Learning More (slides 40-44): 3 minutes</a:t>
            </a:r>
          </a:p>
          <a:p>
            <a:pPr marL="0" indent="0">
              <a:buNone/>
            </a:pPr>
            <a:r>
              <a:rPr lang="en-US" dirty="0"/>
              <a:t>Total:</a:t>
            </a:r>
            <a:r>
              <a:rPr lang="en-US" baseline="0" dirty="0"/>
              <a:t> 49-56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41</a:t>
            </a:fld>
            <a:endParaRPr lang="en-US"/>
          </a:p>
        </p:txBody>
      </p:sp>
    </p:spTree>
    <p:extLst>
      <p:ext uri="{BB962C8B-B14F-4D97-AF65-F5344CB8AC3E}">
        <p14:creationId xmlns:p14="http://schemas.microsoft.com/office/powerpoint/2010/main" val="192197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a:t>
            </a:r>
            <a:r>
              <a:rPr lang="en-US" baseline="0" dirty="0"/>
              <a:t> https://openclipart.org/detail/18925/small-whale </a:t>
            </a:r>
          </a:p>
          <a:p>
            <a:r>
              <a:rPr lang="en-US" dirty="0"/>
              <a:t>http://www.usabilidoido.com.br/atividade_social_como_base_de_projetos_de_interacao.html </a:t>
            </a:r>
          </a:p>
        </p:txBody>
      </p:sp>
      <p:sp>
        <p:nvSpPr>
          <p:cNvPr id="4" name="Slide Number Placeholder 3"/>
          <p:cNvSpPr>
            <a:spLocks noGrp="1"/>
          </p:cNvSpPr>
          <p:nvPr>
            <p:ph type="sldNum" sz="quarter" idx="10"/>
          </p:nvPr>
        </p:nvSpPr>
        <p:spPr/>
        <p:txBody>
          <a:bodyPr/>
          <a:lstStyle/>
          <a:p>
            <a:fld id="{47E0BEE6-E204-42B7-AFBF-BD8CC5A2BF47}" type="slidenum">
              <a:rPr lang="en-US" smtClean="0"/>
              <a:t>42</a:t>
            </a:fld>
            <a:endParaRPr lang="en-US"/>
          </a:p>
        </p:txBody>
      </p:sp>
    </p:spTree>
    <p:extLst>
      <p:ext uri="{BB962C8B-B14F-4D97-AF65-F5344CB8AC3E}">
        <p14:creationId xmlns:p14="http://schemas.microsoft.com/office/powerpoint/2010/main" val="532250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BYU students: BYU’s Career Center offers career assessments</a:t>
            </a:r>
            <a:r>
              <a:rPr lang="en-US" baseline="0" dirty="0"/>
              <a:t> and personality profiles, including MBTI: https://casc.byu.edu/career-assessments </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44</a:t>
            </a:fld>
            <a:endParaRPr lang="en-US"/>
          </a:p>
        </p:txBody>
      </p:sp>
    </p:spTree>
    <p:extLst>
      <p:ext uri="{BB962C8B-B14F-4D97-AF65-F5344CB8AC3E}">
        <p14:creationId xmlns:p14="http://schemas.microsoft.com/office/powerpoint/2010/main" val="479025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BYU students can take assessments at https://casc.byu.edu/career-assessments </a:t>
            </a:r>
            <a:endParaRPr lang="en-US"/>
          </a:p>
        </p:txBody>
      </p:sp>
      <p:sp>
        <p:nvSpPr>
          <p:cNvPr id="4" name="Slide Number Placeholder 3"/>
          <p:cNvSpPr>
            <a:spLocks noGrp="1"/>
          </p:cNvSpPr>
          <p:nvPr>
            <p:ph type="sldNum" sz="quarter" idx="10"/>
          </p:nvPr>
        </p:nvSpPr>
        <p:spPr/>
        <p:txBody>
          <a:bodyPr/>
          <a:lstStyle/>
          <a:p>
            <a:fld id="{47E0BEE6-E204-42B7-AFBF-BD8CC5A2BF47}" type="slidenum">
              <a:rPr lang="en-US" smtClean="0"/>
              <a:t>48</a:t>
            </a:fld>
            <a:endParaRPr lang="en-US"/>
          </a:p>
        </p:txBody>
      </p:sp>
    </p:spTree>
    <p:extLst>
      <p:ext uri="{BB962C8B-B14F-4D97-AF65-F5344CB8AC3E}">
        <p14:creationId xmlns:p14="http://schemas.microsoft.com/office/powerpoint/2010/main" val="328265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3 minutes</a:t>
            </a:r>
          </a:p>
          <a:p>
            <a:r>
              <a:rPr lang="en-US" dirty="0"/>
              <a:t>Personality crash course (slides 4-13):</a:t>
            </a:r>
            <a:r>
              <a:rPr lang="en-US" baseline="0" dirty="0"/>
              <a:t> 20 minutes</a:t>
            </a:r>
          </a:p>
          <a:p>
            <a:pPr marL="0" indent="0">
              <a:buNone/>
            </a:pPr>
            <a:r>
              <a:rPr lang="en-US" baseline="0" dirty="0"/>
              <a:t>Parables (slides 14-22): 8-10 minutes</a:t>
            </a:r>
          </a:p>
          <a:p>
            <a:pPr marL="0" indent="0">
              <a:buNone/>
            </a:pPr>
            <a:r>
              <a:rPr lang="en-US" baseline="0" dirty="0"/>
              <a:t>WW_D? (slides 23-39): 15-20 minutes </a:t>
            </a:r>
          </a:p>
          <a:p>
            <a:pPr marL="0" indent="0">
              <a:buNone/>
            </a:pPr>
            <a:r>
              <a:rPr lang="en-US" baseline="0" dirty="0"/>
              <a:t>Learning More (slides 40-44): 3 minutes</a:t>
            </a:r>
          </a:p>
          <a:p>
            <a:pPr marL="0" indent="0">
              <a:buNone/>
            </a:pPr>
            <a:r>
              <a:rPr lang="en-US" dirty="0"/>
              <a:t>Total:</a:t>
            </a:r>
            <a:r>
              <a:rPr lang="en-US" baseline="0" dirty="0"/>
              <a:t> 49-56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5</a:t>
            </a:fld>
            <a:endParaRPr lang="en-US"/>
          </a:p>
        </p:txBody>
      </p:sp>
    </p:spTree>
    <p:extLst>
      <p:ext uri="{BB962C8B-B14F-4D97-AF65-F5344CB8AC3E}">
        <p14:creationId xmlns:p14="http://schemas.microsoft.com/office/powerpoint/2010/main" val="55551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no more than 1 minute. Students</a:t>
            </a:r>
            <a:r>
              <a:rPr lang="en-US" baseline="0" dirty="0"/>
              <a:t> aren’t really expected to be able to do this.</a:t>
            </a:r>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9</a:t>
            </a:fld>
            <a:endParaRPr lang="en-US"/>
          </a:p>
        </p:txBody>
      </p:sp>
    </p:spTree>
    <p:extLst>
      <p:ext uri="{BB962C8B-B14F-4D97-AF65-F5344CB8AC3E}">
        <p14:creationId xmlns:p14="http://schemas.microsoft.com/office/powerpoint/2010/main" val="13950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https://www.youtube.com/watch?v=sUrV6oZ3zsk</a:t>
            </a:r>
          </a:p>
          <a:p>
            <a:endParaRPr lang="en-US" dirty="0"/>
          </a:p>
          <a:p>
            <a:r>
              <a:rPr lang="en-US" dirty="0"/>
              <a:t>Might take a while to load; just be sure it’s ready to go beforehand.  </a:t>
            </a:r>
          </a:p>
        </p:txBody>
      </p:sp>
      <p:sp>
        <p:nvSpPr>
          <p:cNvPr id="4" name="Slide Number Placeholder 3"/>
          <p:cNvSpPr>
            <a:spLocks noGrp="1"/>
          </p:cNvSpPr>
          <p:nvPr>
            <p:ph type="sldNum" sz="quarter" idx="10"/>
          </p:nvPr>
        </p:nvSpPr>
        <p:spPr/>
        <p:txBody>
          <a:bodyPr/>
          <a:lstStyle/>
          <a:p>
            <a:fld id="{47E0BEE6-E204-42B7-AFBF-BD8CC5A2BF47}" type="slidenum">
              <a:rPr lang="en-US" smtClean="0"/>
              <a:t>11</a:t>
            </a:fld>
            <a:endParaRPr lang="en-US"/>
          </a:p>
        </p:txBody>
      </p:sp>
    </p:spTree>
    <p:extLst>
      <p:ext uri="{BB962C8B-B14F-4D97-AF65-F5344CB8AC3E}">
        <p14:creationId xmlns:p14="http://schemas.microsoft.com/office/powerpoint/2010/main" val="186453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1-5): 3 minutes</a:t>
            </a:r>
          </a:p>
          <a:p>
            <a:r>
              <a:rPr lang="en-US" dirty="0"/>
              <a:t>Personality crash course (slides 4-13):</a:t>
            </a:r>
            <a:r>
              <a:rPr lang="en-US" baseline="0" dirty="0"/>
              <a:t> 20 minutes</a:t>
            </a:r>
          </a:p>
          <a:p>
            <a:pPr marL="0" indent="0">
              <a:buNone/>
            </a:pPr>
            <a:r>
              <a:rPr lang="en-US" baseline="0" dirty="0"/>
              <a:t>Parables (slides 14-22): 8-10 minutes</a:t>
            </a:r>
          </a:p>
          <a:p>
            <a:pPr marL="0" indent="0">
              <a:buNone/>
            </a:pPr>
            <a:r>
              <a:rPr lang="en-US" baseline="0" dirty="0"/>
              <a:t>WW_D? (slides 23-39): 15-20 minutes </a:t>
            </a:r>
          </a:p>
          <a:p>
            <a:pPr marL="0" indent="0">
              <a:buNone/>
            </a:pPr>
            <a:r>
              <a:rPr lang="en-US" baseline="0" dirty="0"/>
              <a:t>Learning More (slides 40-44): 3 minutes</a:t>
            </a:r>
          </a:p>
          <a:p>
            <a:pPr marL="0" indent="0">
              <a:buNone/>
            </a:pPr>
            <a:r>
              <a:rPr lang="en-US" dirty="0"/>
              <a:t>Total:</a:t>
            </a:r>
            <a:r>
              <a:rPr lang="en-US" baseline="0" dirty="0"/>
              <a:t> 49-56 minutes</a:t>
            </a:r>
            <a:endParaRPr lang="en-US" dirty="0"/>
          </a:p>
          <a:p>
            <a:endParaRPr lang="en-US" dirty="0"/>
          </a:p>
        </p:txBody>
      </p:sp>
      <p:sp>
        <p:nvSpPr>
          <p:cNvPr id="4" name="Slide Number Placeholder 3"/>
          <p:cNvSpPr>
            <a:spLocks noGrp="1"/>
          </p:cNvSpPr>
          <p:nvPr>
            <p:ph type="sldNum" sz="quarter" idx="10"/>
          </p:nvPr>
        </p:nvSpPr>
        <p:spPr/>
        <p:txBody>
          <a:bodyPr/>
          <a:lstStyle/>
          <a:p>
            <a:fld id="{47E0BEE6-E204-42B7-AFBF-BD8CC5A2BF47}" type="slidenum">
              <a:rPr lang="en-US" smtClean="0"/>
              <a:t>15</a:t>
            </a:fld>
            <a:endParaRPr lang="en-US"/>
          </a:p>
        </p:txBody>
      </p:sp>
    </p:spTree>
    <p:extLst>
      <p:ext uri="{BB962C8B-B14F-4D97-AF65-F5344CB8AC3E}">
        <p14:creationId xmlns:p14="http://schemas.microsoft.com/office/powerpoint/2010/main" val="245662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http://easyway1234.blogspot.com/2013/04/too-much-greed-destroys-us.html</a:t>
            </a:r>
          </a:p>
        </p:txBody>
      </p:sp>
      <p:sp>
        <p:nvSpPr>
          <p:cNvPr id="4" name="Slide Number Placeholder 3"/>
          <p:cNvSpPr>
            <a:spLocks noGrp="1"/>
          </p:cNvSpPr>
          <p:nvPr>
            <p:ph type="sldNum" sz="quarter" idx="10"/>
          </p:nvPr>
        </p:nvSpPr>
        <p:spPr/>
        <p:txBody>
          <a:bodyPr/>
          <a:lstStyle/>
          <a:p>
            <a:fld id="{47E0BEE6-E204-42B7-AFBF-BD8CC5A2BF47}" type="slidenum">
              <a:rPr lang="en-US" smtClean="0"/>
              <a:t>17</a:t>
            </a:fld>
            <a:endParaRPr lang="en-US"/>
          </a:p>
        </p:txBody>
      </p:sp>
    </p:spTree>
    <p:extLst>
      <p:ext uri="{BB962C8B-B14F-4D97-AF65-F5344CB8AC3E}">
        <p14:creationId xmlns:p14="http://schemas.microsoft.com/office/powerpoint/2010/main" val="3894550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http://www.clipshrine.com/goat-in-a-sweater-7112-medium.html</a:t>
            </a:r>
          </a:p>
        </p:txBody>
      </p:sp>
      <p:sp>
        <p:nvSpPr>
          <p:cNvPr id="4" name="Slide Number Placeholder 3"/>
          <p:cNvSpPr>
            <a:spLocks noGrp="1"/>
          </p:cNvSpPr>
          <p:nvPr>
            <p:ph type="sldNum" sz="quarter" idx="10"/>
          </p:nvPr>
        </p:nvSpPr>
        <p:spPr/>
        <p:txBody>
          <a:bodyPr/>
          <a:lstStyle/>
          <a:p>
            <a:fld id="{47E0BEE6-E204-42B7-AFBF-BD8CC5A2BF47}" type="slidenum">
              <a:rPr lang="en-US" smtClean="0"/>
              <a:t>18</a:t>
            </a:fld>
            <a:endParaRPr lang="en-US"/>
          </a:p>
        </p:txBody>
      </p:sp>
    </p:spTree>
    <p:extLst>
      <p:ext uri="{BB962C8B-B14F-4D97-AF65-F5344CB8AC3E}">
        <p14:creationId xmlns:p14="http://schemas.microsoft.com/office/powerpoint/2010/main" val="4290156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http://www.shapingyouth.org/childrens-app-reviews-money-talks/ </a:t>
            </a:r>
          </a:p>
        </p:txBody>
      </p:sp>
      <p:sp>
        <p:nvSpPr>
          <p:cNvPr id="4" name="Slide Number Placeholder 3"/>
          <p:cNvSpPr>
            <a:spLocks noGrp="1"/>
          </p:cNvSpPr>
          <p:nvPr>
            <p:ph type="sldNum" sz="quarter" idx="10"/>
          </p:nvPr>
        </p:nvSpPr>
        <p:spPr/>
        <p:txBody>
          <a:bodyPr/>
          <a:lstStyle/>
          <a:p>
            <a:fld id="{47E0BEE6-E204-42B7-AFBF-BD8CC5A2BF47}" type="slidenum">
              <a:rPr lang="en-US" smtClean="0"/>
              <a:t>19</a:t>
            </a:fld>
            <a:endParaRPr lang="en-US"/>
          </a:p>
        </p:txBody>
      </p:sp>
    </p:spTree>
    <p:extLst>
      <p:ext uri="{BB962C8B-B14F-4D97-AF65-F5344CB8AC3E}">
        <p14:creationId xmlns:p14="http://schemas.microsoft.com/office/powerpoint/2010/main" val="129770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44052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055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871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14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16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3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99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19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435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028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77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1/11/2017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96196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sUrV6oZ3zsk" TargetMode="Externa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2" y="758952"/>
            <a:ext cx="5111325" cy="4041648"/>
          </a:xfrm>
        </p:spPr>
        <p:txBody>
          <a:bodyPr>
            <a:normAutofit/>
          </a:bodyPr>
          <a:lstStyle/>
          <a:p>
            <a:r>
              <a:rPr lang="en-US" sz="6600" dirty="0"/>
              <a:t>Personality Theory &amp; Mindfulness</a:t>
            </a:r>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Soft Skills</a:t>
            </a:r>
          </a:p>
        </p:txBody>
      </p:sp>
    </p:spTree>
    <p:extLst>
      <p:ext uri="{BB962C8B-B14F-4D97-AF65-F5344CB8AC3E}">
        <p14:creationId xmlns:p14="http://schemas.microsoft.com/office/powerpoint/2010/main" val="3303521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Oof. </a:t>
            </a:r>
          </a:p>
        </p:txBody>
      </p:sp>
      <p:sp>
        <p:nvSpPr>
          <p:cNvPr id="3" name="Content Placeholder 2"/>
          <p:cNvSpPr>
            <a:spLocks noGrp="1"/>
          </p:cNvSpPr>
          <p:nvPr>
            <p:ph idx="1"/>
          </p:nvPr>
        </p:nvSpPr>
        <p:spPr>
          <a:xfrm>
            <a:off x="1261872" y="1828800"/>
            <a:ext cx="9250660" cy="4351337"/>
          </a:xfrm>
        </p:spPr>
        <p:txBody>
          <a:bodyPr>
            <a:normAutofit/>
          </a:bodyPr>
          <a:lstStyle/>
          <a:p>
            <a:r>
              <a:rPr lang="en-US" sz="2400" dirty="0"/>
              <a:t>…yeah, that’s a bit much for even most psychology majors. </a:t>
            </a:r>
          </a:p>
          <a:p>
            <a:r>
              <a:rPr lang="en-US" sz="2400" b="1" i="1" dirty="0"/>
              <a:t>But</a:t>
            </a:r>
            <a:r>
              <a:rPr lang="en-US" sz="2400" dirty="0"/>
              <a:t>, a brief introduction to the concept will help us to become familiar with the concept of “</a:t>
            </a:r>
            <a:r>
              <a:rPr lang="en-US" sz="2400" b="1" dirty="0"/>
              <a:t>personality</a:t>
            </a:r>
            <a:r>
              <a:rPr lang="en-US" sz="2400" dirty="0"/>
              <a:t>”—and enable us to consider its importance for ACME students</a:t>
            </a:r>
          </a:p>
          <a:p>
            <a:r>
              <a:rPr lang="en-US" sz="2400" dirty="0"/>
              <a:t>We’re going to watch a </a:t>
            </a:r>
            <a:r>
              <a:rPr lang="en-US" sz="2400" b="1" dirty="0"/>
              <a:t>brief video </a:t>
            </a:r>
            <a:r>
              <a:rPr lang="en-US" sz="2400" dirty="0"/>
              <a:t>on personality and you’ll get a </a:t>
            </a:r>
            <a:r>
              <a:rPr lang="en-US" sz="2400" b="1" dirty="0"/>
              <a:t>crash course </a:t>
            </a:r>
            <a:r>
              <a:rPr lang="en-US" sz="2400" dirty="0"/>
              <a:t>of what psych majors get in a few semesters—in 10 minutes. </a:t>
            </a:r>
          </a:p>
          <a:p>
            <a:r>
              <a:rPr lang="en-US" sz="2400" dirty="0"/>
              <a:t>Take note: you’ll answer the </a:t>
            </a:r>
            <a:r>
              <a:rPr lang="en-US" sz="2400" dirty="0">
                <a:solidFill>
                  <a:schemeClr val="accent3">
                    <a:lumMod val="75000"/>
                  </a:schemeClr>
                </a:solidFill>
              </a:rPr>
              <a:t>same question </a:t>
            </a:r>
            <a:r>
              <a:rPr lang="en-US" sz="2400" dirty="0"/>
              <a:t>you attempted just now after the video.  You’re smarter than psych majors, </a:t>
            </a:r>
            <a:r>
              <a:rPr lang="en-US" sz="2400" i="1" dirty="0">
                <a:solidFill>
                  <a:schemeClr val="accent3">
                    <a:lumMod val="75000"/>
                  </a:schemeClr>
                </a:solidFill>
              </a:rPr>
              <a:t>right?  </a:t>
            </a:r>
          </a:p>
          <a:p>
            <a:endParaRPr lang="en-US" sz="2400" dirty="0"/>
          </a:p>
          <a:p>
            <a:endParaRPr lang="en-US" sz="2400" dirty="0"/>
          </a:p>
        </p:txBody>
      </p:sp>
    </p:spTree>
    <p:extLst>
      <p:ext uri="{BB962C8B-B14F-4D97-AF65-F5344CB8AC3E}">
        <p14:creationId xmlns:p14="http://schemas.microsoft.com/office/powerpoint/2010/main" val="370639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sUrV6oZ3zsk">
            <a:hlinkClick r:id="" action="ppaction://media"/>
          </p:cNvPr>
          <p:cNvPicPr>
            <a:picLocks noGrp="1" noRot="1" noChangeAspect="1"/>
          </p:cNvPicPr>
          <p:nvPr>
            <p:ph idx="1"/>
            <a:videoFile r:link="rId1"/>
          </p:nvPr>
        </p:nvPicPr>
        <p:blipFill>
          <a:blip r:embed="rId4"/>
          <a:stretch>
            <a:fillRect/>
          </a:stretch>
        </p:blipFill>
        <p:spPr>
          <a:xfrm>
            <a:off x="1073959" y="1927"/>
            <a:ext cx="9137863" cy="6856073"/>
          </a:xfrm>
          <a:prstGeom prst="rect">
            <a:avLst/>
          </a:prstGeom>
        </p:spPr>
      </p:pic>
    </p:spTree>
    <p:extLst>
      <p:ext uri="{BB962C8B-B14F-4D97-AF65-F5344CB8AC3E}">
        <p14:creationId xmlns:p14="http://schemas.microsoft.com/office/powerpoint/2010/main" val="40098510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idx="1"/>
          </p:nvPr>
        </p:nvSpPr>
        <p:spPr/>
        <p:txBody>
          <a:bodyPr>
            <a:normAutofit/>
          </a:bodyPr>
          <a:lstStyle/>
          <a:p>
            <a:pPr>
              <a:lnSpc>
                <a:spcPct val="150000"/>
              </a:lnSpc>
            </a:pPr>
            <a:r>
              <a:rPr lang="en-US" sz="2400" dirty="0"/>
              <a:t>What about personality did this video help you to understand? </a:t>
            </a:r>
          </a:p>
          <a:p>
            <a:pPr>
              <a:lnSpc>
                <a:spcPct val="150000"/>
              </a:lnSpc>
            </a:pPr>
            <a:r>
              <a:rPr lang="en-US" sz="2400" dirty="0"/>
              <a:t>How might understanding personality theory be beneficial for you?  </a:t>
            </a:r>
          </a:p>
          <a:p>
            <a:endParaRPr lang="en-US" sz="2400" dirty="0"/>
          </a:p>
        </p:txBody>
      </p:sp>
    </p:spTree>
    <p:extLst>
      <p:ext uri="{BB962C8B-B14F-4D97-AF65-F5344CB8AC3E}">
        <p14:creationId xmlns:p14="http://schemas.microsoft.com/office/powerpoint/2010/main" val="119705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Follow-up </a:t>
            </a:r>
          </a:p>
        </p:txBody>
      </p:sp>
      <p:sp>
        <p:nvSpPr>
          <p:cNvPr id="3" name="Content Placeholder 2"/>
          <p:cNvSpPr>
            <a:spLocks noGrp="1"/>
          </p:cNvSpPr>
          <p:nvPr>
            <p:ph idx="1"/>
          </p:nvPr>
        </p:nvSpPr>
        <p:spPr/>
        <p:txBody>
          <a:bodyPr>
            <a:normAutofit/>
          </a:bodyPr>
          <a:lstStyle/>
          <a:p>
            <a:pPr>
              <a:lnSpc>
                <a:spcPct val="150000"/>
              </a:lnSpc>
            </a:pPr>
            <a:r>
              <a:rPr lang="en-US" sz="2400" dirty="0"/>
              <a:t>In 1-2 sentences, describe the schools of thought concerning </a:t>
            </a:r>
            <a:r>
              <a:rPr lang="en-US" sz="2400" b="1" dirty="0"/>
              <a:t>personality</a:t>
            </a:r>
            <a:r>
              <a:rPr lang="en-US" sz="2400" dirty="0"/>
              <a:t>,</a:t>
            </a:r>
            <a:r>
              <a:rPr lang="en-US" sz="2400" b="1" dirty="0"/>
              <a:t> </a:t>
            </a:r>
            <a:r>
              <a:rPr lang="en-US" sz="2400" dirty="0"/>
              <a:t>elucidating their divergences and convergences and highlighting key theories. </a:t>
            </a:r>
          </a:p>
          <a:p>
            <a:pPr>
              <a:lnSpc>
                <a:spcPct val="150000"/>
              </a:lnSpc>
            </a:pPr>
            <a:r>
              <a:rPr lang="en-US" sz="2400" dirty="0"/>
              <a:t>Share with a neighbor. </a:t>
            </a:r>
          </a:p>
          <a:p>
            <a:endParaRPr lang="en-US" sz="2400" dirty="0"/>
          </a:p>
        </p:txBody>
      </p:sp>
    </p:spTree>
    <p:extLst>
      <p:ext uri="{BB962C8B-B14F-4D97-AF65-F5344CB8AC3E}">
        <p14:creationId xmlns:p14="http://schemas.microsoft.com/office/powerpoint/2010/main" val="238515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a:xfrm>
            <a:off x="1261872" y="1828800"/>
            <a:ext cx="9146332" cy="4351337"/>
          </a:xfrm>
        </p:spPr>
        <p:txBody>
          <a:bodyPr>
            <a:normAutofit/>
          </a:bodyPr>
          <a:lstStyle/>
          <a:p>
            <a:pPr marL="0" indent="0">
              <a:buNone/>
            </a:pPr>
            <a:r>
              <a:rPr lang="en-US" sz="2400" i="1" dirty="0"/>
              <a:t>“Before you can be heard, you must speak; </a:t>
            </a:r>
          </a:p>
          <a:p>
            <a:pPr marL="0" indent="0">
              <a:buNone/>
            </a:pPr>
            <a:r>
              <a:rPr lang="en-US" sz="2400" i="1" dirty="0"/>
              <a:t>Before you speak, you must know how to say it; </a:t>
            </a:r>
          </a:p>
          <a:p>
            <a:pPr marL="0" indent="0">
              <a:buNone/>
            </a:pPr>
            <a:r>
              <a:rPr lang="en-US" sz="2400" i="1" dirty="0"/>
              <a:t>Before you know how to say it, you must know what to say</a:t>
            </a:r>
            <a:r>
              <a:rPr lang="en-US" sz="2400" dirty="0"/>
              <a:t>.”</a:t>
            </a:r>
          </a:p>
          <a:p>
            <a:pPr marL="0" indent="0">
              <a:buNone/>
            </a:pPr>
            <a:r>
              <a:rPr lang="en-US" sz="2400" dirty="0"/>
              <a:t>—Anonymous </a:t>
            </a:r>
            <a:endParaRPr lang="en-US" sz="2400" i="1" dirty="0"/>
          </a:p>
          <a:p>
            <a:pPr>
              <a:lnSpc>
                <a:spcPct val="150000"/>
              </a:lnSpc>
            </a:pPr>
            <a:r>
              <a:rPr lang="en-US" sz="2400" dirty="0"/>
              <a:t>Learning the </a:t>
            </a:r>
            <a:r>
              <a:rPr lang="en-US" sz="2400" b="1" dirty="0"/>
              <a:t>fundamentals</a:t>
            </a:r>
            <a:r>
              <a:rPr lang="en-US" sz="2400" dirty="0"/>
              <a:t> of personality will help you in your efforts to understand and empathize with others—and, hopefully, </a:t>
            </a:r>
            <a:r>
              <a:rPr lang="en-US" sz="2400" b="1" dirty="0"/>
              <a:t>inspire</a:t>
            </a:r>
            <a:r>
              <a:rPr lang="en-US" sz="2400" dirty="0"/>
              <a:t> you to learn more.  </a:t>
            </a:r>
          </a:p>
        </p:txBody>
      </p:sp>
    </p:spTree>
    <p:extLst>
      <p:ext uri="{BB962C8B-B14F-4D97-AF65-F5344CB8AC3E}">
        <p14:creationId xmlns:p14="http://schemas.microsoft.com/office/powerpoint/2010/main" val="10775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Parables of Personality </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128774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Parables</a:t>
            </a:r>
          </a:p>
        </p:txBody>
      </p:sp>
      <p:sp>
        <p:nvSpPr>
          <p:cNvPr id="5" name="Content Placeholder 4"/>
          <p:cNvSpPr>
            <a:spLocks noGrp="1"/>
          </p:cNvSpPr>
          <p:nvPr>
            <p:ph idx="1"/>
          </p:nvPr>
        </p:nvSpPr>
        <p:spPr>
          <a:xfrm>
            <a:off x="1261872" y="1828800"/>
            <a:ext cx="9121784" cy="4351337"/>
          </a:xfrm>
        </p:spPr>
        <p:txBody>
          <a:bodyPr>
            <a:normAutofit/>
          </a:bodyPr>
          <a:lstStyle/>
          <a:p>
            <a:pPr marL="0" indent="0">
              <a:buNone/>
            </a:pPr>
            <a:r>
              <a:rPr lang="en-US" sz="2400" dirty="0"/>
              <a:t>Here are a few parables that we’ll go through to illustrate some of the primary questions which </a:t>
            </a:r>
            <a:r>
              <a:rPr lang="en-US" sz="2400" b="1" dirty="0"/>
              <a:t>personality</a:t>
            </a:r>
            <a:r>
              <a:rPr lang="en-US" sz="2400" dirty="0"/>
              <a:t> attempts to answer: </a:t>
            </a:r>
          </a:p>
          <a:p>
            <a:pPr marL="0" indent="0">
              <a:buNone/>
            </a:pPr>
            <a:endParaRPr lang="en-US" sz="1200" dirty="0"/>
          </a:p>
          <a:p>
            <a:pPr marL="457200" indent="-457200">
              <a:buFont typeface="+mj-lt"/>
              <a:buAutoNum type="arabicPeriod"/>
            </a:pPr>
            <a:r>
              <a:rPr lang="en-US" sz="2400" dirty="0"/>
              <a:t>The </a:t>
            </a:r>
            <a:r>
              <a:rPr lang="en-US" sz="2400" dirty="0">
                <a:solidFill>
                  <a:srgbClr val="FF0000"/>
                </a:solidFill>
              </a:rPr>
              <a:t>Elephant</a:t>
            </a:r>
          </a:p>
          <a:p>
            <a:pPr marL="457200" indent="-457200">
              <a:buFont typeface="+mj-lt"/>
              <a:buAutoNum type="arabicPeriod"/>
            </a:pPr>
            <a:r>
              <a:rPr lang="en-US" sz="2400" dirty="0"/>
              <a:t>The </a:t>
            </a:r>
            <a:r>
              <a:rPr lang="en-US" sz="2400" dirty="0">
                <a:solidFill>
                  <a:srgbClr val="FF0000"/>
                </a:solidFill>
              </a:rPr>
              <a:t>Goat</a:t>
            </a:r>
          </a:p>
          <a:p>
            <a:pPr marL="457200" indent="-457200">
              <a:buFont typeface="+mj-lt"/>
              <a:buAutoNum type="arabicPeriod"/>
            </a:pPr>
            <a:r>
              <a:rPr lang="en-US" sz="2400" dirty="0"/>
              <a:t>The </a:t>
            </a:r>
            <a:r>
              <a:rPr lang="en-US" sz="2400" dirty="0">
                <a:solidFill>
                  <a:srgbClr val="FF0000"/>
                </a:solidFill>
              </a:rPr>
              <a:t>Chicken</a:t>
            </a:r>
            <a:r>
              <a:rPr lang="en-US" sz="2400" dirty="0"/>
              <a:t> </a:t>
            </a:r>
          </a:p>
          <a:p>
            <a:pPr marL="0" indent="0">
              <a:buNone/>
            </a:pPr>
            <a:endParaRPr lang="en-US" sz="1200" dirty="0"/>
          </a:p>
          <a:p>
            <a:pPr marL="0" indent="0">
              <a:buNone/>
            </a:pPr>
            <a:r>
              <a:rPr lang="en-US" sz="2400" dirty="0"/>
              <a:t>Think about the </a:t>
            </a:r>
            <a:r>
              <a:rPr lang="en-US" sz="2400" b="1" dirty="0"/>
              <a:t>meanings</a:t>
            </a:r>
            <a:r>
              <a:rPr lang="en-US" sz="2400" dirty="0"/>
              <a:t> of these parables as we read them:</a:t>
            </a:r>
          </a:p>
        </p:txBody>
      </p:sp>
    </p:spTree>
    <p:extLst>
      <p:ext uri="{BB962C8B-B14F-4D97-AF65-F5344CB8AC3E}">
        <p14:creationId xmlns:p14="http://schemas.microsoft.com/office/powerpoint/2010/main" val="80028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105231"/>
          </a:xfrm>
        </p:spPr>
        <p:txBody>
          <a:bodyPr>
            <a:normAutofit/>
          </a:bodyPr>
          <a:lstStyle/>
          <a:p>
            <a:r>
              <a:rPr lang="en-US" dirty="0"/>
              <a:t>The Elephant</a:t>
            </a:r>
          </a:p>
        </p:txBody>
      </p:sp>
      <p:sp>
        <p:nvSpPr>
          <p:cNvPr id="3" name="Content Placeholder 2"/>
          <p:cNvSpPr>
            <a:spLocks noGrp="1"/>
          </p:cNvSpPr>
          <p:nvPr>
            <p:ph idx="1"/>
          </p:nvPr>
        </p:nvSpPr>
        <p:spPr>
          <a:xfrm>
            <a:off x="1073426" y="1470991"/>
            <a:ext cx="6962791" cy="4949687"/>
          </a:xfrm>
        </p:spPr>
        <p:txBody>
          <a:bodyPr>
            <a:noAutofit/>
          </a:bodyPr>
          <a:lstStyle/>
          <a:p>
            <a:r>
              <a:rPr lang="en-US" sz="2200" dirty="0"/>
              <a:t>It’s Bernice Bear’s birthday and she gets her favorite dessert at her party: ice cream cake.  All her friends are there and are singing “Happy Birthday” as her neighbor, Elmer Elephant, stumbles into the party with peanut whiskey on his breath.  Everyone watches, mortified, as Elmer careens toward the cake…and squashes it.  </a:t>
            </a:r>
          </a:p>
          <a:p>
            <a:r>
              <a:rPr lang="en-US" sz="2200" dirty="0"/>
              <a:t>Fast forward one year, and we’re back at Bernice’s house for her birthday party—minus one large guest.  Bernice blows out the candles and then who shows up but Elmer. Everyone averts their eyes from the elephant in the room except Bernice, whose glare bores into his face like a laser beam.  </a:t>
            </a:r>
          </a:p>
        </p:txBody>
      </p:sp>
      <p:pic>
        <p:nvPicPr>
          <p:cNvPr id="5" name="Picture 4" descr="Cartoon elephant - vector Clip Art"/>
          <p:cNvPicPr>
            <a:picLocks noChangeAspect="1"/>
          </p:cNvPicPr>
          <p:nvPr/>
        </p:nvPicPr>
        <p:blipFill>
          <a:blip r:embed="rId3"/>
          <a:stretch>
            <a:fillRect/>
          </a:stretch>
        </p:blipFill>
        <p:spPr>
          <a:xfrm>
            <a:off x="8036217" y="2168329"/>
            <a:ext cx="3098697" cy="2959256"/>
          </a:xfrm>
          <a:prstGeom prst="rect">
            <a:avLst/>
          </a:prstGeom>
        </p:spPr>
      </p:pic>
    </p:spTree>
    <p:extLst>
      <p:ext uri="{BB962C8B-B14F-4D97-AF65-F5344CB8AC3E}">
        <p14:creationId xmlns:p14="http://schemas.microsoft.com/office/powerpoint/2010/main" val="209542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at in a sweater - vector Clip Art"/>
          <p:cNvPicPr>
            <a:picLocks noChangeAspect="1"/>
          </p:cNvPicPr>
          <p:nvPr/>
        </p:nvPicPr>
        <p:blipFill>
          <a:blip r:embed="rId3"/>
          <a:stretch>
            <a:fillRect/>
          </a:stretch>
        </p:blipFill>
        <p:spPr>
          <a:xfrm>
            <a:off x="8458223" y="1933575"/>
            <a:ext cx="2192693" cy="3639872"/>
          </a:xfrm>
          <a:prstGeom prst="rect">
            <a:avLst/>
          </a:prstGeom>
        </p:spPr>
      </p:pic>
      <p:sp>
        <p:nvSpPr>
          <p:cNvPr id="2" name="Title 1"/>
          <p:cNvSpPr>
            <a:spLocks noGrp="1"/>
          </p:cNvSpPr>
          <p:nvPr>
            <p:ph type="title"/>
          </p:nvPr>
        </p:nvSpPr>
        <p:spPr>
          <a:xfrm>
            <a:off x="1261872" y="365760"/>
            <a:ext cx="9692640" cy="1105231"/>
          </a:xfrm>
        </p:spPr>
        <p:txBody>
          <a:bodyPr>
            <a:normAutofit/>
          </a:bodyPr>
          <a:lstStyle/>
          <a:p>
            <a:r>
              <a:rPr lang="en-US" dirty="0"/>
              <a:t>The Goat </a:t>
            </a:r>
          </a:p>
        </p:txBody>
      </p:sp>
      <p:sp>
        <p:nvSpPr>
          <p:cNvPr id="3" name="Content Placeholder 2"/>
          <p:cNvSpPr>
            <a:spLocks noGrp="1"/>
          </p:cNvSpPr>
          <p:nvPr>
            <p:ph idx="1"/>
          </p:nvPr>
        </p:nvSpPr>
        <p:spPr>
          <a:xfrm>
            <a:off x="1261872" y="1470991"/>
            <a:ext cx="6892756" cy="5088835"/>
          </a:xfrm>
        </p:spPr>
        <p:txBody>
          <a:bodyPr>
            <a:noAutofit/>
          </a:bodyPr>
          <a:lstStyle/>
          <a:p>
            <a:r>
              <a:rPr lang="en-US" sz="2200" dirty="0"/>
              <a:t>Several years later, we’re at Bernice’s wedding to the well-respected Karl Kodiak of Kodiak Lumber. But during the reception, in struts Gary Goat, the town’s failed stand-up comic and legendary party </a:t>
            </a:r>
            <a:r>
              <a:rPr lang="en-US" sz="2200" dirty="0" err="1"/>
              <a:t>ruiner</a:t>
            </a:r>
            <a:r>
              <a:rPr lang="en-US" sz="2200" dirty="0"/>
              <a:t>. After Karl’s best man toasts the happy couple, Gary stands and begins to speak, bleating under his breath. </a:t>
            </a:r>
          </a:p>
          <a:p>
            <a:r>
              <a:rPr lang="en-US" sz="2200" dirty="0"/>
              <a:t>“What a pair!” he says, awkwardly describing the impending wedding night and eluding to their long hibernation. He ends his terrible speech with </a:t>
            </a:r>
            <a:r>
              <a:rPr lang="en-US" sz="2200" i="1" dirty="0"/>
              <a:t>the</a:t>
            </a:r>
            <a:r>
              <a:rPr lang="en-US" sz="2200" dirty="0"/>
              <a:t> taboo  statement for all bears: “How ‘bout them Cubs?” The silence is tangible, and all eyes are on Bernice—whose face has turned Christmas red.  </a:t>
            </a:r>
          </a:p>
        </p:txBody>
      </p:sp>
    </p:spTree>
    <p:extLst>
      <p:ext uri="{BB962C8B-B14F-4D97-AF65-F5344CB8AC3E}">
        <p14:creationId xmlns:p14="http://schemas.microsoft.com/office/powerpoint/2010/main" val="38562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d-hen-clipart-red-hen"/>
          <p:cNvPicPr>
            <a:picLocks noChangeAspect="1"/>
          </p:cNvPicPr>
          <p:nvPr/>
        </p:nvPicPr>
        <p:blipFill>
          <a:blip r:embed="rId3"/>
          <a:stretch>
            <a:fillRect/>
          </a:stretch>
        </p:blipFill>
        <p:spPr>
          <a:xfrm>
            <a:off x="7952155" y="1933575"/>
            <a:ext cx="3193987" cy="3639872"/>
          </a:xfrm>
          <a:prstGeom prst="rect">
            <a:avLst/>
          </a:prstGeom>
        </p:spPr>
      </p:pic>
      <p:sp>
        <p:nvSpPr>
          <p:cNvPr id="2" name="Title 1"/>
          <p:cNvSpPr>
            <a:spLocks noGrp="1"/>
          </p:cNvSpPr>
          <p:nvPr>
            <p:ph type="title"/>
          </p:nvPr>
        </p:nvSpPr>
        <p:spPr>
          <a:xfrm>
            <a:off x="854765" y="365760"/>
            <a:ext cx="10099747" cy="1085353"/>
          </a:xfrm>
        </p:spPr>
        <p:txBody>
          <a:bodyPr>
            <a:normAutofit/>
          </a:bodyPr>
          <a:lstStyle/>
          <a:p>
            <a:r>
              <a:rPr lang="en-US" dirty="0"/>
              <a:t>The Chicken</a:t>
            </a:r>
          </a:p>
        </p:txBody>
      </p:sp>
      <p:sp>
        <p:nvSpPr>
          <p:cNvPr id="3" name="Content Placeholder 2"/>
          <p:cNvSpPr>
            <a:spLocks noGrp="1"/>
          </p:cNvSpPr>
          <p:nvPr>
            <p:ph idx="1"/>
          </p:nvPr>
        </p:nvSpPr>
        <p:spPr>
          <a:xfrm>
            <a:off x="854766" y="1729408"/>
            <a:ext cx="7097390" cy="4492487"/>
          </a:xfrm>
        </p:spPr>
        <p:txBody>
          <a:bodyPr>
            <a:noAutofit/>
          </a:bodyPr>
          <a:lstStyle/>
          <a:p>
            <a:r>
              <a:rPr lang="en-US" sz="2200" dirty="0"/>
              <a:t>Even with Gary’s terrible speech, Bernice’s maid of honor, Cathy Clucks, took care of everything. The bride’s dress, the presentation, the lights on the trees, the beautiful duck dinner—all were prepared by Mrs. Clucks and her party-planning company, “Little Red When?”. </a:t>
            </a:r>
          </a:p>
          <a:p>
            <a:r>
              <a:rPr lang="en-US" sz="2200" dirty="0"/>
              <a:t>Once the happy couple was on its way, Cathy took charge of the clean-up with the acumen of an army drill sergeant, organizing her team with precision and speed. Within 30 minutes the venue was perfectly clean, all the excess food packed, and the couple’s presents on their way to their brand-new cave. Then Mrs. Clucks celebrated a job well-done for her best friend with a tall glass of corn. </a:t>
            </a:r>
          </a:p>
        </p:txBody>
      </p:sp>
    </p:spTree>
    <p:extLst>
      <p:ext uri="{BB962C8B-B14F-4D97-AF65-F5344CB8AC3E}">
        <p14:creationId xmlns:p14="http://schemas.microsoft.com/office/powerpoint/2010/main" val="33610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a:t>
            </a:r>
          </a:p>
        </p:txBody>
      </p:sp>
      <p:sp>
        <p:nvSpPr>
          <p:cNvPr id="3" name="Content Placeholder 2"/>
          <p:cNvSpPr>
            <a:spLocks noGrp="1"/>
          </p:cNvSpPr>
          <p:nvPr>
            <p:ph idx="1"/>
          </p:nvPr>
        </p:nvSpPr>
        <p:spPr/>
        <p:txBody>
          <a:bodyPr>
            <a:normAutofit/>
          </a:bodyPr>
          <a:lstStyle/>
          <a:p>
            <a:r>
              <a:rPr lang="en-US" sz="2400" dirty="0"/>
              <a:t>This class is </a:t>
            </a:r>
            <a:r>
              <a:rPr lang="en-US" sz="2400" b="1" dirty="0"/>
              <a:t>jam-packed</a:t>
            </a:r>
            <a:r>
              <a:rPr lang="en-US" sz="2400" dirty="0"/>
              <a:t>—be sure to review several times.  If all activities cannot be completed in time, that’s all right; just reduce the quantity. For example:</a:t>
            </a:r>
          </a:p>
          <a:p>
            <a:pPr lvl="1"/>
            <a:r>
              <a:rPr lang="en-US" sz="2200" b="1" dirty="0"/>
              <a:t>Video section</a:t>
            </a:r>
            <a:r>
              <a:rPr lang="en-US" sz="2200" dirty="0"/>
              <a:t>: Decide whether you want to watch the whole thing; if not, decide ahead of time where to start and stop. You could also allow less time for discussion than is suggested.</a:t>
            </a:r>
            <a:endParaRPr lang="en-US" sz="2200" b="1" dirty="0"/>
          </a:p>
          <a:p>
            <a:pPr lvl="1"/>
            <a:r>
              <a:rPr lang="en-US" sz="2200" b="1" dirty="0"/>
              <a:t>Parable activity</a:t>
            </a:r>
            <a:r>
              <a:rPr lang="en-US" sz="2200" dirty="0"/>
              <a:t>: allow less discussion time</a:t>
            </a:r>
          </a:p>
          <a:p>
            <a:pPr lvl="1"/>
            <a:r>
              <a:rPr lang="en-US" sz="2200" b="1" dirty="0"/>
              <a:t>WW_D activity</a:t>
            </a:r>
            <a:r>
              <a:rPr lang="en-US" sz="2200" dirty="0"/>
              <a:t>: ask for 3 volunteers instead of 5</a:t>
            </a:r>
          </a:p>
          <a:p>
            <a:pPr marL="274320" lvl="1" indent="0">
              <a:buNone/>
            </a:pPr>
            <a:r>
              <a:rPr lang="en-US" sz="2200" dirty="0"/>
              <a:t>Note: </a:t>
            </a:r>
            <a:r>
              <a:rPr lang="en-US" sz="2400" dirty="0"/>
              <a:t>The video in the first section might take a while to load; be sure it’s ready to go beforehand.  </a:t>
            </a:r>
          </a:p>
          <a:p>
            <a:endParaRPr lang="en-US" sz="2400" dirty="0"/>
          </a:p>
        </p:txBody>
      </p:sp>
    </p:spTree>
    <p:extLst>
      <p:ext uri="{BB962C8B-B14F-4D97-AF65-F5344CB8AC3E}">
        <p14:creationId xmlns:p14="http://schemas.microsoft.com/office/powerpoint/2010/main" val="50750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17532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7" y="228600"/>
            <a:ext cx="8205222" cy="1325562"/>
          </a:xfrm>
        </p:spPr>
        <p:txBody>
          <a:bodyPr anchor="ctr">
            <a:normAutofit/>
          </a:bodyPr>
          <a:lstStyle/>
          <a:p>
            <a:r>
              <a:rPr lang="en-US" sz="4000">
                <a:solidFill>
                  <a:srgbClr val="FFFFFF"/>
                </a:solidFill>
              </a:rPr>
              <a:t>Poll</a:t>
            </a:r>
          </a:p>
        </p:txBody>
      </p:sp>
      <p:sp>
        <p:nvSpPr>
          <p:cNvPr id="3" name="Content Placeholder 2"/>
          <p:cNvSpPr>
            <a:spLocks noGrp="1"/>
          </p:cNvSpPr>
          <p:nvPr>
            <p:ph idx="1"/>
          </p:nvPr>
        </p:nvSpPr>
        <p:spPr>
          <a:xfrm>
            <a:off x="643466" y="2049621"/>
            <a:ext cx="8957733" cy="4130516"/>
          </a:xfrm>
        </p:spPr>
        <p:txBody>
          <a:bodyPr>
            <a:normAutofit/>
          </a:bodyPr>
          <a:lstStyle/>
          <a:p>
            <a:endParaRPr lang="en-US" dirty="0">
              <a:solidFill>
                <a:srgbClr val="FFFFFF"/>
              </a:solidFill>
            </a:endParaRPr>
          </a:p>
          <a:p>
            <a:endParaRPr lang="en-US" dirty="0">
              <a:solidFill>
                <a:srgbClr val="FFFFFF"/>
              </a:solidFill>
            </a:endParaRPr>
          </a:p>
          <a:p>
            <a:pPr marL="0" indent="0">
              <a:buNone/>
            </a:pPr>
            <a:r>
              <a:rPr lang="en-US" sz="2800" dirty="0">
                <a:solidFill>
                  <a:srgbClr val="FFFFFF"/>
                </a:solidFill>
              </a:rPr>
              <a:t>What are the </a:t>
            </a:r>
            <a:r>
              <a:rPr lang="en-US" sz="2800" b="1" dirty="0">
                <a:solidFill>
                  <a:srgbClr val="FFFFFF"/>
                </a:solidFill>
              </a:rPr>
              <a:t>interpretations</a:t>
            </a:r>
            <a:r>
              <a:rPr lang="en-US" sz="2800" dirty="0">
                <a:solidFill>
                  <a:srgbClr val="FFFFFF"/>
                </a:solidFill>
              </a:rPr>
              <a:t> of these parables? </a:t>
            </a:r>
          </a:p>
          <a:p>
            <a:pPr marL="0" indent="0">
              <a:buNone/>
            </a:pPr>
            <a:r>
              <a:rPr lang="en-US" sz="2800" i="1" dirty="0">
                <a:solidFill>
                  <a:srgbClr val="FFFFFF"/>
                </a:solidFill>
              </a:rPr>
              <a:t>Elephant, Goat, &amp; Chicken</a:t>
            </a:r>
          </a:p>
        </p:txBody>
      </p:sp>
    </p:spTree>
    <p:extLst>
      <p:ext uri="{BB962C8B-B14F-4D97-AF65-F5344CB8AC3E}">
        <p14:creationId xmlns:p14="http://schemas.microsoft.com/office/powerpoint/2010/main" val="28724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3015" y="0"/>
            <a:ext cx="9859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43301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3293" y="-2811"/>
            <a:ext cx="3211001"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oat in a sweater - vector Clip Art"/>
          <p:cNvPicPr>
            <a:picLocks noChangeAspect="1"/>
          </p:cNvPicPr>
          <p:nvPr/>
        </p:nvPicPr>
        <p:blipFill>
          <a:blip r:embed="rId2"/>
          <a:stretch>
            <a:fillRect/>
          </a:stretch>
        </p:blipFill>
        <p:spPr>
          <a:xfrm>
            <a:off x="2405627" y="2361798"/>
            <a:ext cx="1287635" cy="2137475"/>
          </a:xfrm>
          <a:prstGeom prst="rect">
            <a:avLst/>
          </a:prstGeom>
        </p:spPr>
      </p:pic>
      <p:pic>
        <p:nvPicPr>
          <p:cNvPr id="5" name="Picture 4" descr="red-hen-clipart-red-hen"/>
          <p:cNvPicPr>
            <a:picLocks noChangeAspect="1"/>
          </p:cNvPicPr>
          <p:nvPr/>
        </p:nvPicPr>
        <p:blipFill>
          <a:blip r:embed="rId3"/>
          <a:stretch>
            <a:fillRect/>
          </a:stretch>
        </p:blipFill>
        <p:spPr>
          <a:xfrm>
            <a:off x="2154978" y="4658812"/>
            <a:ext cx="1788934" cy="2038672"/>
          </a:xfrm>
          <a:prstGeom prst="rect">
            <a:avLst/>
          </a:prstGeom>
        </p:spPr>
      </p:pic>
      <p:sp>
        <p:nvSpPr>
          <p:cNvPr id="2" name="Title 1"/>
          <p:cNvSpPr>
            <a:spLocks noGrp="1"/>
          </p:cNvSpPr>
          <p:nvPr>
            <p:ph type="title"/>
          </p:nvPr>
        </p:nvSpPr>
        <p:spPr>
          <a:xfrm rot="16200000">
            <a:off x="-1943809" y="2814118"/>
            <a:ext cx="5376333" cy="1035029"/>
          </a:xfrm>
        </p:spPr>
        <p:txBody>
          <a:bodyPr anchor="b">
            <a:normAutofit/>
          </a:bodyPr>
          <a:lstStyle/>
          <a:p>
            <a:pPr algn="r">
              <a:lnSpc>
                <a:spcPct val="80000"/>
              </a:lnSpc>
            </a:pPr>
            <a:r>
              <a:rPr lang="en-US" sz="3600">
                <a:solidFill>
                  <a:srgbClr val="FFFFFF"/>
                </a:solidFill>
              </a:rPr>
              <a:t>(Suggested) Interpretations </a:t>
            </a:r>
          </a:p>
        </p:txBody>
      </p:sp>
      <p:sp>
        <p:nvSpPr>
          <p:cNvPr id="3" name="Content Placeholder 2"/>
          <p:cNvSpPr>
            <a:spLocks noGrp="1"/>
          </p:cNvSpPr>
          <p:nvPr>
            <p:ph idx="1"/>
          </p:nvPr>
        </p:nvSpPr>
        <p:spPr>
          <a:xfrm>
            <a:off x="4976027" y="643467"/>
            <a:ext cx="5673346" cy="5528734"/>
          </a:xfrm>
          <a:noFill/>
        </p:spPr>
        <p:txBody>
          <a:bodyPr anchor="t">
            <a:normAutofit/>
          </a:bodyPr>
          <a:lstStyle/>
          <a:p>
            <a:endParaRPr lang="en-US" sz="2000" dirty="0"/>
          </a:p>
          <a:p>
            <a:r>
              <a:rPr lang="en-US" sz="2800" dirty="0"/>
              <a:t>The </a:t>
            </a:r>
            <a:r>
              <a:rPr lang="en-US" sz="2800" b="1" dirty="0"/>
              <a:t>Elephant</a:t>
            </a:r>
            <a:r>
              <a:rPr lang="en-US" sz="2800" dirty="0"/>
              <a:t>: unresolved interpersonal conflict</a:t>
            </a:r>
          </a:p>
          <a:p>
            <a:endParaRPr lang="en-US" sz="2800" dirty="0"/>
          </a:p>
          <a:p>
            <a:r>
              <a:rPr lang="en-US" sz="2800" dirty="0"/>
              <a:t>The </a:t>
            </a:r>
            <a:r>
              <a:rPr lang="en-US" sz="2800" b="1" dirty="0"/>
              <a:t>Goat</a:t>
            </a:r>
            <a:r>
              <a:rPr lang="en-US" sz="2800" dirty="0"/>
              <a:t>: difficult or annoying situations </a:t>
            </a:r>
          </a:p>
          <a:p>
            <a:endParaRPr lang="en-US" sz="2800" dirty="0"/>
          </a:p>
          <a:p>
            <a:r>
              <a:rPr lang="en-US" sz="2800" dirty="0"/>
              <a:t>The </a:t>
            </a:r>
            <a:r>
              <a:rPr lang="en-US" sz="2800" b="1" dirty="0"/>
              <a:t>Chicken</a:t>
            </a:r>
            <a:r>
              <a:rPr lang="en-US" sz="2800" dirty="0"/>
              <a:t>: task preparation and completion </a:t>
            </a:r>
          </a:p>
          <a:p>
            <a:endParaRPr lang="en-US" sz="2000" dirty="0"/>
          </a:p>
        </p:txBody>
      </p:sp>
      <p:pic>
        <p:nvPicPr>
          <p:cNvPr id="7" name="Picture 6" descr="Cartoon elephant - vector Clip Art"/>
          <p:cNvPicPr>
            <a:picLocks noChangeAspect="1"/>
          </p:cNvPicPr>
          <p:nvPr/>
        </p:nvPicPr>
        <p:blipFill>
          <a:blip r:embed="rId4"/>
          <a:stretch>
            <a:fillRect/>
          </a:stretch>
        </p:blipFill>
        <p:spPr>
          <a:xfrm>
            <a:off x="2306488" y="756217"/>
            <a:ext cx="1513157" cy="1445065"/>
          </a:xfrm>
          <a:prstGeom prst="rect">
            <a:avLst/>
          </a:prstGeom>
        </p:spPr>
      </p:pic>
    </p:spTree>
    <p:extLst>
      <p:ext uri="{BB962C8B-B14F-4D97-AF65-F5344CB8AC3E}">
        <p14:creationId xmlns:p14="http://schemas.microsoft.com/office/powerpoint/2010/main" val="29765190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1272345" cy="169132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2966" y="365760"/>
            <a:ext cx="2144110" cy="785123"/>
          </a:xfrm>
        </p:spPr>
        <p:txBody>
          <a:bodyPr/>
          <a:lstStyle/>
          <a:p>
            <a:r>
              <a:rPr lang="en-US" dirty="0">
                <a:solidFill>
                  <a:schemeClr val="bg1"/>
                </a:solidFill>
              </a:rPr>
              <a:t>Reflect</a:t>
            </a:r>
            <a:r>
              <a:rPr lang="en-US" dirty="0"/>
              <a:t> </a:t>
            </a:r>
          </a:p>
        </p:txBody>
      </p:sp>
      <p:sp>
        <p:nvSpPr>
          <p:cNvPr id="3" name="Content Placeholder 2"/>
          <p:cNvSpPr>
            <a:spLocks noGrp="1"/>
          </p:cNvSpPr>
          <p:nvPr>
            <p:ph idx="1"/>
          </p:nvPr>
        </p:nvSpPr>
        <p:spPr>
          <a:xfrm>
            <a:off x="472965" y="2057082"/>
            <a:ext cx="10011103" cy="4123055"/>
          </a:xfrm>
        </p:spPr>
        <p:txBody>
          <a:bodyPr>
            <a:normAutofit/>
          </a:bodyPr>
          <a:lstStyle/>
          <a:p>
            <a:r>
              <a:rPr lang="en-US" sz="2800" dirty="0">
                <a:solidFill>
                  <a:schemeClr val="bg1"/>
                </a:solidFill>
              </a:rPr>
              <a:t>How do you deal with unresolved conflict? </a:t>
            </a:r>
          </a:p>
          <a:p>
            <a:pPr lvl="1"/>
            <a:r>
              <a:rPr lang="en-US" sz="2800" dirty="0">
                <a:solidFill>
                  <a:schemeClr val="bg1"/>
                </a:solidFill>
              </a:rPr>
              <a:t>E.g., Head-on, go through a friend, ask for help, etc.</a:t>
            </a:r>
          </a:p>
          <a:p>
            <a:r>
              <a:rPr lang="en-US" sz="2800" dirty="0">
                <a:solidFill>
                  <a:schemeClr val="bg1"/>
                </a:solidFill>
              </a:rPr>
              <a:t>How do you handle awkward situations? </a:t>
            </a:r>
          </a:p>
          <a:p>
            <a:pPr lvl="1"/>
            <a:r>
              <a:rPr lang="en-US" sz="2800" dirty="0">
                <a:solidFill>
                  <a:schemeClr val="bg1"/>
                </a:solidFill>
              </a:rPr>
              <a:t>E.g., Laugh out loud, sit quietly and wish for death, etc.</a:t>
            </a:r>
          </a:p>
          <a:p>
            <a:r>
              <a:rPr lang="en-US" sz="2800" dirty="0">
                <a:solidFill>
                  <a:schemeClr val="bg1"/>
                </a:solidFill>
              </a:rPr>
              <a:t>How do you approach tasks to do?  </a:t>
            </a:r>
          </a:p>
          <a:p>
            <a:pPr lvl="1"/>
            <a:r>
              <a:rPr lang="en-US" sz="2800" dirty="0">
                <a:solidFill>
                  <a:schemeClr val="bg1"/>
                </a:solidFill>
              </a:rPr>
              <a:t>E.g., Plan and prepare, jump straight in, delegate, etc.</a:t>
            </a:r>
          </a:p>
          <a:p>
            <a:endParaRPr lang="en-US" sz="2400" dirty="0"/>
          </a:p>
        </p:txBody>
      </p:sp>
    </p:spTree>
    <p:extLst>
      <p:ext uri="{BB962C8B-B14F-4D97-AF65-F5344CB8AC3E}">
        <p14:creationId xmlns:p14="http://schemas.microsoft.com/office/powerpoint/2010/main" val="363517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 </a:t>
            </a:r>
          </a:p>
        </p:txBody>
      </p:sp>
      <p:sp>
        <p:nvSpPr>
          <p:cNvPr id="3" name="Content Placeholder 2"/>
          <p:cNvSpPr>
            <a:spLocks noGrp="1"/>
          </p:cNvSpPr>
          <p:nvPr>
            <p:ph idx="1"/>
          </p:nvPr>
        </p:nvSpPr>
        <p:spPr/>
        <p:txBody>
          <a:bodyPr>
            <a:normAutofit/>
          </a:bodyPr>
          <a:lstStyle/>
          <a:p>
            <a:endParaRPr lang="en-US" sz="2400" dirty="0"/>
          </a:p>
          <a:p>
            <a:r>
              <a:rPr lang="en-US" sz="2400" dirty="0"/>
              <a:t>There are </a:t>
            </a:r>
            <a:r>
              <a:rPr lang="en-US" sz="2400" b="1" i="1" dirty="0"/>
              <a:t>many</a:t>
            </a:r>
            <a:r>
              <a:rPr lang="en-US" sz="2400" i="1" dirty="0"/>
              <a:t> </a:t>
            </a:r>
            <a:r>
              <a:rPr lang="en-US" sz="2400" dirty="0"/>
              <a:t>aspects of personality apart from these</a:t>
            </a:r>
          </a:p>
          <a:p>
            <a:r>
              <a:rPr lang="en-US" sz="2400" dirty="0"/>
              <a:t>All of us approach these things </a:t>
            </a:r>
            <a:r>
              <a:rPr lang="en-US" sz="2400" dirty="0">
                <a:solidFill>
                  <a:schemeClr val="accent2">
                    <a:lumMod val="75000"/>
                  </a:schemeClr>
                </a:solidFill>
              </a:rPr>
              <a:t>idiosyncratically</a:t>
            </a:r>
            <a:r>
              <a:rPr lang="en-US" sz="2400" dirty="0"/>
              <a:t> (i.e., differently than any other person would) </a:t>
            </a:r>
          </a:p>
          <a:p>
            <a:r>
              <a:rPr lang="en-US" sz="2400" dirty="0"/>
              <a:t>Learning about </a:t>
            </a:r>
            <a:r>
              <a:rPr lang="en-US" sz="2400" dirty="0">
                <a:solidFill>
                  <a:schemeClr val="accent2">
                    <a:lumMod val="75000"/>
                  </a:schemeClr>
                </a:solidFill>
              </a:rPr>
              <a:t>how</a:t>
            </a:r>
            <a:r>
              <a:rPr lang="en-US" sz="2400" dirty="0"/>
              <a:t> people operate and </a:t>
            </a:r>
            <a:r>
              <a:rPr lang="en-US" sz="2400" dirty="0">
                <a:solidFill>
                  <a:schemeClr val="accent2">
                    <a:lumMod val="75000"/>
                  </a:schemeClr>
                </a:solidFill>
              </a:rPr>
              <a:t>why</a:t>
            </a:r>
            <a:r>
              <a:rPr lang="en-US" sz="2400" dirty="0"/>
              <a:t> they do what they do will help you in </a:t>
            </a:r>
            <a:r>
              <a:rPr lang="en-US" sz="2400" b="1" dirty="0"/>
              <a:t>working with others</a:t>
            </a:r>
          </a:p>
        </p:txBody>
      </p:sp>
    </p:spTree>
    <p:extLst>
      <p:ext uri="{BB962C8B-B14F-4D97-AF65-F5344CB8AC3E}">
        <p14:creationId xmlns:p14="http://schemas.microsoft.com/office/powerpoint/2010/main" val="372608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WW_D?</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3872442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565229"/>
            <a:ext cx="8595360" cy="3614907"/>
          </a:xfrm>
        </p:spPr>
        <p:txBody>
          <a:bodyPr>
            <a:normAutofit/>
          </a:bodyPr>
          <a:lstStyle/>
          <a:p>
            <a:pPr marL="0" indent="0" algn="ctr">
              <a:buNone/>
            </a:pPr>
            <a:r>
              <a:rPr lang="en-US" sz="5400" dirty="0"/>
              <a:t>We need </a:t>
            </a:r>
            <a:r>
              <a:rPr lang="en-US" sz="5400" b="1" dirty="0"/>
              <a:t>3-5 volunteers </a:t>
            </a:r>
            <a:r>
              <a:rPr lang="en-US" sz="5400" dirty="0"/>
              <a:t>for an </a:t>
            </a:r>
            <a:r>
              <a:rPr lang="en-US" sz="5400" dirty="0">
                <a:solidFill>
                  <a:srgbClr val="FF0000"/>
                </a:solidFill>
              </a:rPr>
              <a:t>activity</a:t>
            </a:r>
            <a:r>
              <a:rPr lang="en-US" sz="5400" dirty="0"/>
              <a:t> </a:t>
            </a:r>
          </a:p>
          <a:p>
            <a:pPr marL="0" indent="0" algn="ctr">
              <a:buNone/>
            </a:pPr>
            <a:endParaRPr lang="en-US" sz="3600" dirty="0"/>
          </a:p>
        </p:txBody>
      </p:sp>
    </p:spTree>
    <p:extLst>
      <p:ext uri="{BB962C8B-B14F-4D97-AF65-F5344CB8AC3E}">
        <p14:creationId xmlns:p14="http://schemas.microsoft.com/office/powerpoint/2010/main" val="167960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b="1" dirty="0"/>
              <a:t>WW_D? </a:t>
            </a:r>
          </a:p>
        </p:txBody>
      </p:sp>
      <p:sp>
        <p:nvSpPr>
          <p:cNvPr id="3" name="Content Placeholder 2"/>
          <p:cNvSpPr>
            <a:spLocks noGrp="1"/>
          </p:cNvSpPr>
          <p:nvPr>
            <p:ph idx="1"/>
          </p:nvPr>
        </p:nvSpPr>
        <p:spPr>
          <a:xfrm>
            <a:off x="736430" y="1828800"/>
            <a:ext cx="9800649" cy="4878846"/>
          </a:xfrm>
        </p:spPr>
        <p:txBody>
          <a:bodyPr>
            <a:normAutofit/>
          </a:bodyPr>
          <a:lstStyle/>
          <a:p>
            <a:pPr marL="457200" indent="-457200">
              <a:buFont typeface="+mj-lt"/>
              <a:buAutoNum type="alphaUcPeriod"/>
            </a:pPr>
            <a:r>
              <a:rPr lang="en-US" sz="2400" dirty="0"/>
              <a:t>One person at a time leaves the room; a paragraph describing a </a:t>
            </a:r>
            <a:r>
              <a:rPr lang="en-US" sz="2400" dirty="0">
                <a:solidFill>
                  <a:srgbClr val="FF0000"/>
                </a:solidFill>
              </a:rPr>
              <a:t>normal life situation </a:t>
            </a:r>
            <a:r>
              <a:rPr lang="en-US" sz="2400" dirty="0"/>
              <a:t>is displayed on-screen</a:t>
            </a:r>
          </a:p>
          <a:p>
            <a:pPr marL="457200" indent="-457200">
              <a:buFont typeface="+mj-lt"/>
              <a:buAutoNum type="alphaUcPeriod"/>
            </a:pPr>
            <a:r>
              <a:rPr lang="en-US" sz="2400" dirty="0"/>
              <a:t>The </a:t>
            </a:r>
            <a:r>
              <a:rPr lang="en-US" sz="2400" b="1" dirty="0"/>
              <a:t>class</a:t>
            </a:r>
            <a:r>
              <a:rPr lang="en-US" sz="2400" dirty="0"/>
              <a:t> tries to determine </a:t>
            </a:r>
            <a:r>
              <a:rPr lang="en-US" sz="2400" dirty="0">
                <a:solidFill>
                  <a:srgbClr val="FF0000"/>
                </a:solidFill>
              </a:rPr>
              <a:t>how this individual would act/react/behave in this situation</a:t>
            </a:r>
            <a:r>
              <a:rPr lang="en-US" sz="2400" dirty="0"/>
              <a:t>, given their </a:t>
            </a:r>
            <a:r>
              <a:rPr lang="en-US" sz="2400" b="1" dirty="0"/>
              <a:t>personality</a:t>
            </a:r>
          </a:p>
          <a:p>
            <a:pPr marL="457200" indent="-457200">
              <a:buFont typeface="+mj-lt"/>
              <a:buAutoNum type="alphaUcPeriod"/>
            </a:pPr>
            <a:r>
              <a:rPr lang="en-US" sz="2400" dirty="0"/>
              <a:t>When the class has made its decision, the </a:t>
            </a:r>
            <a:r>
              <a:rPr lang="en-US" sz="2400" b="1" dirty="0"/>
              <a:t>individual</a:t>
            </a:r>
            <a:r>
              <a:rPr lang="en-US" sz="2400" dirty="0"/>
              <a:t> returns and describes how they would act/react/behave</a:t>
            </a:r>
          </a:p>
          <a:p>
            <a:pPr marL="457200" indent="-457200">
              <a:buFont typeface="+mj-lt"/>
              <a:buAutoNum type="alphaUcPeriod"/>
            </a:pPr>
            <a:r>
              <a:rPr lang="en-US" sz="2400" dirty="0"/>
              <a:t>If the class </a:t>
            </a:r>
            <a:r>
              <a:rPr lang="en-US" sz="2400" dirty="0">
                <a:solidFill>
                  <a:srgbClr val="FF0000"/>
                </a:solidFill>
              </a:rPr>
              <a:t>disagrees</a:t>
            </a:r>
            <a:r>
              <a:rPr lang="en-US" sz="2400" dirty="0"/>
              <a:t> with the individual’s description, they can </a:t>
            </a:r>
            <a:r>
              <a:rPr lang="en-US" sz="2400" b="1" dirty="0"/>
              <a:t>challenge</a:t>
            </a:r>
            <a:r>
              <a:rPr lang="en-US" sz="2400" dirty="0"/>
              <a:t> until a consensus is reached </a:t>
            </a:r>
            <a:r>
              <a:rPr lang="en-US" sz="2400" dirty="0">
                <a:sym typeface="Wingdings" panose="05000000000000000000" pitchFamily="2" charset="2"/>
              </a:rPr>
              <a:t> </a:t>
            </a:r>
            <a:endParaRPr lang="en-US" sz="2400" dirty="0"/>
          </a:p>
          <a:p>
            <a:pPr marL="457200" indent="-457200">
              <a:buFont typeface="+mj-lt"/>
              <a:buAutoNum type="alphaUcPeriod"/>
            </a:pPr>
            <a:r>
              <a:rPr lang="en-US" sz="2400" dirty="0"/>
              <a:t>Sometimes the situation is broken down into </a:t>
            </a:r>
            <a:r>
              <a:rPr lang="en-US" sz="2400" dirty="0">
                <a:solidFill>
                  <a:srgbClr val="FF0000"/>
                </a:solidFill>
              </a:rPr>
              <a:t>parts</a:t>
            </a:r>
            <a:r>
              <a:rPr lang="en-US" sz="2400" dirty="0"/>
              <a:t>; in this case, determine the action/reaction/behavior for </a:t>
            </a:r>
            <a:r>
              <a:rPr lang="en-US" sz="2400" dirty="0">
                <a:solidFill>
                  <a:srgbClr val="FF0000"/>
                </a:solidFill>
              </a:rPr>
              <a:t>each part</a:t>
            </a:r>
            <a:r>
              <a:rPr lang="en-US" sz="2400" dirty="0"/>
              <a:t>.  </a:t>
            </a:r>
          </a:p>
          <a:p>
            <a:pPr marL="457200" indent="-457200">
              <a:buFont typeface="+mj-lt"/>
              <a:buAutoNum type="alphaUcPeriod"/>
            </a:pPr>
            <a:endParaRPr lang="en-US" sz="2400" dirty="0"/>
          </a:p>
        </p:txBody>
      </p:sp>
    </p:spTree>
    <p:extLst>
      <p:ext uri="{BB962C8B-B14F-4D97-AF65-F5344CB8AC3E}">
        <p14:creationId xmlns:p14="http://schemas.microsoft.com/office/powerpoint/2010/main" val="73783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WW_D</a:t>
            </a:r>
            <a:r>
              <a:rPr lang="en-US" dirty="0"/>
              <a:t>: </a:t>
            </a:r>
            <a:r>
              <a:rPr lang="en-US" dirty="0">
                <a:solidFill>
                  <a:srgbClr val="FF0000"/>
                </a:solidFill>
              </a:rPr>
              <a:t>Timing</a:t>
            </a:r>
            <a:endParaRPr lang="en-US" b="1" dirty="0">
              <a:solidFill>
                <a:srgbClr val="FF0000"/>
              </a:solidFill>
            </a:endParaRPr>
          </a:p>
        </p:txBody>
      </p:sp>
      <p:sp>
        <p:nvSpPr>
          <p:cNvPr id="3" name="Content Placeholder 2"/>
          <p:cNvSpPr>
            <a:spLocks noGrp="1"/>
          </p:cNvSpPr>
          <p:nvPr>
            <p:ph idx="1"/>
          </p:nvPr>
        </p:nvSpPr>
        <p:spPr>
          <a:xfrm>
            <a:off x="736430" y="1828800"/>
            <a:ext cx="9800649" cy="4878846"/>
          </a:xfrm>
        </p:spPr>
        <p:txBody>
          <a:bodyPr>
            <a:normAutofit/>
          </a:bodyPr>
          <a:lstStyle/>
          <a:p>
            <a:endParaRPr lang="en-US" sz="2400" dirty="0"/>
          </a:p>
          <a:p>
            <a:pPr marL="457200" indent="-457200">
              <a:buFont typeface="+mj-lt"/>
              <a:buAutoNum type="alphaUcPeriod"/>
            </a:pPr>
            <a:r>
              <a:rPr lang="en-US" sz="2400" b="1" dirty="0"/>
              <a:t>Class Discussion </a:t>
            </a:r>
            <a:r>
              <a:rPr lang="en-US" sz="2400" dirty="0"/>
              <a:t>– </a:t>
            </a:r>
            <a:r>
              <a:rPr lang="en-US" sz="2400" dirty="0">
                <a:solidFill>
                  <a:srgbClr val="FF0000"/>
                </a:solidFill>
              </a:rPr>
              <a:t>1 minute</a:t>
            </a:r>
          </a:p>
          <a:p>
            <a:pPr lvl="1"/>
            <a:r>
              <a:rPr lang="en-US" sz="2200" dirty="0"/>
              <a:t>Read the paragraph and decide how volunteer would act</a:t>
            </a:r>
          </a:p>
          <a:p>
            <a:pPr marL="457200" indent="-457200">
              <a:buFont typeface="+mj-lt"/>
              <a:buAutoNum type="alphaUcPeriod"/>
            </a:pPr>
            <a:r>
              <a:rPr lang="en-US" sz="2400" b="1" dirty="0"/>
              <a:t>Read &amp; Report</a:t>
            </a:r>
            <a:r>
              <a:rPr lang="en-US" sz="2400" dirty="0"/>
              <a:t> –</a:t>
            </a:r>
            <a:r>
              <a:rPr lang="en-US" sz="2400" dirty="0">
                <a:solidFill>
                  <a:srgbClr val="FF0000"/>
                </a:solidFill>
              </a:rPr>
              <a:t>1 minute</a:t>
            </a:r>
          </a:p>
          <a:p>
            <a:pPr lvl="1"/>
            <a:r>
              <a:rPr lang="en-US" sz="2200" dirty="0"/>
              <a:t>Volunteer returns to class, reads the paragraph, and spokesman from the class explains the class’ decision</a:t>
            </a:r>
          </a:p>
          <a:p>
            <a:pPr marL="457200" indent="-457200">
              <a:buFont typeface="+mj-lt"/>
              <a:buAutoNum type="alphaUcPeriod"/>
            </a:pPr>
            <a:r>
              <a:rPr lang="en-US" sz="2400" b="1" dirty="0"/>
              <a:t>Volunteer Description</a:t>
            </a:r>
            <a:r>
              <a:rPr lang="en-US" sz="2400" dirty="0"/>
              <a:t> – </a:t>
            </a:r>
            <a:r>
              <a:rPr lang="en-US" sz="2400" dirty="0">
                <a:solidFill>
                  <a:srgbClr val="FF0000"/>
                </a:solidFill>
              </a:rPr>
              <a:t>1-2 minutes</a:t>
            </a:r>
            <a:endParaRPr lang="en-US" sz="2400" b="1" dirty="0">
              <a:solidFill>
                <a:srgbClr val="FF0000"/>
              </a:solidFill>
            </a:endParaRPr>
          </a:p>
          <a:p>
            <a:pPr lvl="1"/>
            <a:r>
              <a:rPr lang="en-US" sz="2200" dirty="0"/>
              <a:t>Volunteer reports their actual predicted behaviors; possible rebuttal</a:t>
            </a:r>
          </a:p>
        </p:txBody>
      </p:sp>
    </p:spTree>
    <p:extLst>
      <p:ext uri="{BB962C8B-B14F-4D97-AF65-F5344CB8AC3E}">
        <p14:creationId xmlns:p14="http://schemas.microsoft.com/office/powerpoint/2010/main" val="364993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b="1" dirty="0"/>
              <a:t>WW_D? </a:t>
            </a:r>
            <a:endParaRPr lang="en-US" dirty="0"/>
          </a:p>
        </p:txBody>
      </p:sp>
      <p:sp>
        <p:nvSpPr>
          <p:cNvPr id="3" name="Content Placeholder 2"/>
          <p:cNvSpPr>
            <a:spLocks noGrp="1"/>
          </p:cNvSpPr>
          <p:nvPr>
            <p:ph idx="1"/>
          </p:nvPr>
        </p:nvSpPr>
        <p:spPr>
          <a:xfrm>
            <a:off x="1261872" y="1828800"/>
            <a:ext cx="6219583" cy="4351337"/>
          </a:xfrm>
        </p:spPr>
        <p:txBody>
          <a:bodyPr>
            <a:normAutofit/>
          </a:bodyPr>
          <a:lstStyle/>
          <a:p>
            <a:pPr marL="0" indent="0">
              <a:buNone/>
            </a:pPr>
            <a:r>
              <a:rPr lang="en-US" sz="2400" dirty="0"/>
              <a:t>Some personality traits to consider: </a:t>
            </a:r>
          </a:p>
          <a:p>
            <a:r>
              <a:rPr lang="en-US" sz="2400" dirty="0"/>
              <a:t>Extraverted or introverted?  </a:t>
            </a:r>
          </a:p>
          <a:p>
            <a:r>
              <a:rPr lang="en-US" sz="2400" dirty="0"/>
              <a:t>Intuitive or sensing?  </a:t>
            </a:r>
          </a:p>
          <a:p>
            <a:r>
              <a:rPr lang="en-US" sz="2400" dirty="0"/>
              <a:t>People-pleasing or distant?  </a:t>
            </a:r>
          </a:p>
          <a:p>
            <a:r>
              <a:rPr lang="en-US" sz="2400" dirty="0"/>
              <a:t>Arrogant or meek?  </a:t>
            </a:r>
          </a:p>
          <a:p>
            <a:r>
              <a:rPr lang="en-US" sz="2400" dirty="0"/>
              <a:t>Quantitative or qualitative?  </a:t>
            </a:r>
          </a:p>
          <a:p>
            <a:r>
              <a:rPr lang="en-US" sz="2400" dirty="0"/>
              <a:t>Problem-solving or problem-causing? </a:t>
            </a:r>
          </a:p>
        </p:txBody>
      </p:sp>
      <p:sp>
        <p:nvSpPr>
          <p:cNvPr id="5" name="Rectangle 4"/>
          <p:cNvSpPr/>
          <p:nvPr/>
        </p:nvSpPr>
        <p:spPr>
          <a:xfrm>
            <a:off x="6982691" y="2413061"/>
            <a:ext cx="3602182" cy="707886"/>
          </a:xfrm>
          <a:prstGeom prst="rect">
            <a:avLst/>
          </a:prstGeom>
        </p:spPr>
        <p:txBody>
          <a:bodyPr wrap="square">
            <a:spAutoFit/>
          </a:bodyPr>
          <a:lstStyle/>
          <a:p>
            <a:pPr algn="ctr"/>
            <a:r>
              <a:rPr lang="en-US" sz="4000" dirty="0"/>
              <a:t>Ready to go? </a:t>
            </a:r>
          </a:p>
        </p:txBody>
      </p:sp>
    </p:spTree>
    <p:extLst>
      <p:ext uri="{BB962C8B-B14F-4D97-AF65-F5344CB8AC3E}">
        <p14:creationId xmlns:p14="http://schemas.microsoft.com/office/powerpoint/2010/main" val="32129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0200" y="-645166"/>
            <a:ext cx="8618220" cy="7503166"/>
          </a:xfrm>
          <a:prstGeom prst="rect">
            <a:avLst/>
          </a:prstGeom>
        </p:spPr>
      </p:pic>
      <p:sp>
        <p:nvSpPr>
          <p:cNvPr id="7" name="Content Placeholder 6"/>
          <p:cNvSpPr>
            <a:spLocks noGrp="1"/>
          </p:cNvSpPr>
          <p:nvPr>
            <p:ph idx="1"/>
          </p:nvPr>
        </p:nvSpPr>
        <p:spPr/>
        <p:txBody>
          <a:bodyPr>
            <a:normAutofit/>
          </a:bodyPr>
          <a:lstStyle/>
          <a:p>
            <a:pPr marL="0" indent="0" algn="ctr">
              <a:buNone/>
            </a:pPr>
            <a:endParaRPr lang="en-US" sz="4800" dirty="0"/>
          </a:p>
          <a:p>
            <a:pPr marL="0" indent="0" algn="ctr">
              <a:buNone/>
            </a:pPr>
            <a:r>
              <a:rPr lang="en-US" sz="4800" dirty="0"/>
              <a:t>First volunteer!  </a:t>
            </a:r>
          </a:p>
        </p:txBody>
      </p:sp>
    </p:spTree>
    <p:extLst>
      <p:ext uri="{BB962C8B-B14F-4D97-AF65-F5344CB8AC3E}">
        <p14:creationId xmlns:p14="http://schemas.microsoft.com/office/powerpoint/2010/main" val="154304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pPr marL="342900" indent="-342900">
              <a:lnSpc>
                <a:spcPct val="150000"/>
              </a:lnSpc>
              <a:buFont typeface="+mj-lt"/>
              <a:buAutoNum type="arabicPeriod"/>
            </a:pPr>
            <a:r>
              <a:rPr lang="en-US" sz="2400" dirty="0"/>
              <a:t>Discuss working definitions of </a:t>
            </a:r>
            <a:r>
              <a:rPr lang="en-US" sz="2400" b="1" dirty="0"/>
              <a:t>leadership</a:t>
            </a:r>
            <a:endParaRPr lang="en-US" sz="2400" dirty="0"/>
          </a:p>
          <a:p>
            <a:pPr marL="342900" indent="-342900">
              <a:lnSpc>
                <a:spcPct val="150000"/>
              </a:lnSpc>
              <a:buFont typeface="+mj-lt"/>
              <a:buAutoNum type="arabicPeriod"/>
            </a:pPr>
            <a:r>
              <a:rPr lang="en-US" sz="2400" dirty="0"/>
              <a:t>Explore the </a:t>
            </a:r>
            <a:r>
              <a:rPr lang="en-US" sz="2400" b="1" dirty="0"/>
              <a:t>styles of great leaders </a:t>
            </a:r>
            <a:r>
              <a:rPr lang="en-US" sz="2400" dirty="0"/>
              <a:t>throughout history</a:t>
            </a:r>
          </a:p>
          <a:p>
            <a:pPr marL="342900" indent="-342900">
              <a:lnSpc>
                <a:spcPct val="150000"/>
              </a:lnSpc>
              <a:buFont typeface="+mj-lt"/>
              <a:buAutoNum type="arabicPeriod"/>
            </a:pPr>
            <a:r>
              <a:rPr lang="en-US" sz="2400" dirty="0"/>
              <a:t>Identify </a:t>
            </a:r>
            <a:r>
              <a:rPr lang="en-US" sz="2400" b="1" dirty="0"/>
              <a:t>personal</a:t>
            </a:r>
            <a:r>
              <a:rPr lang="en-US" sz="2400" dirty="0"/>
              <a:t> leadership </a:t>
            </a:r>
            <a:r>
              <a:rPr lang="en-US" sz="2400" b="1" dirty="0"/>
              <a:t>formula</a:t>
            </a:r>
            <a:r>
              <a:rPr lang="en-US" sz="2400" dirty="0"/>
              <a:t> and write your  leadership manifesto</a:t>
            </a:r>
            <a:endParaRPr lang="en-US" sz="2400" b="1" dirty="0"/>
          </a:p>
          <a:p>
            <a:pPr marL="342900" indent="-342900">
              <a:lnSpc>
                <a:spcPct val="150000"/>
              </a:lnSpc>
              <a:buFont typeface="+mj-lt"/>
              <a:buAutoNum type="arabicPeriod"/>
            </a:pPr>
            <a:r>
              <a:rPr lang="en-US" sz="2400" dirty="0"/>
              <a:t>Discuss leadership's </a:t>
            </a:r>
            <a:r>
              <a:rPr lang="en-US" sz="2400" b="1" dirty="0"/>
              <a:t>potential</a:t>
            </a:r>
            <a:r>
              <a:rPr lang="en-US" sz="2400" dirty="0"/>
              <a:t> in productivity, creativity, and relationships </a:t>
            </a:r>
          </a:p>
          <a:p>
            <a:pPr marL="342900" indent="-342900">
              <a:buFont typeface="+mj-lt"/>
              <a:buAutoNum type="arabicPeriod"/>
            </a:pPr>
            <a:endParaRPr lang="en-US" sz="1300" dirty="0"/>
          </a:p>
        </p:txBody>
      </p:sp>
    </p:spTree>
    <p:extLst>
      <p:ext uri="{BB962C8B-B14F-4D97-AF65-F5344CB8AC3E}">
        <p14:creationId xmlns:p14="http://schemas.microsoft.com/office/powerpoint/2010/main" val="112334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6" y="365760"/>
            <a:ext cx="9929276" cy="1325562"/>
          </a:xfrm>
        </p:spPr>
        <p:txBody>
          <a:bodyPr/>
          <a:lstStyle/>
          <a:p>
            <a:r>
              <a:rPr lang="en-US" dirty="0"/>
              <a:t>Situation #1 </a:t>
            </a:r>
          </a:p>
        </p:txBody>
      </p:sp>
      <p:sp>
        <p:nvSpPr>
          <p:cNvPr id="3" name="Content Placeholder 2"/>
          <p:cNvSpPr>
            <a:spLocks noGrp="1"/>
          </p:cNvSpPr>
          <p:nvPr>
            <p:ph idx="1"/>
          </p:nvPr>
        </p:nvSpPr>
        <p:spPr>
          <a:xfrm>
            <a:off x="1025237" y="1828800"/>
            <a:ext cx="7096080" cy="4792929"/>
          </a:xfrm>
        </p:spPr>
        <p:txBody>
          <a:bodyPr>
            <a:normAutofit fontScale="77500" lnSpcReduction="20000"/>
          </a:bodyPr>
          <a:lstStyle/>
          <a:p>
            <a:pPr>
              <a:lnSpc>
                <a:spcPct val="150000"/>
              </a:lnSpc>
            </a:pPr>
            <a:r>
              <a:rPr lang="en-US" sz="3000" dirty="0"/>
              <a:t>Your professor gives you a special </a:t>
            </a:r>
            <a:r>
              <a:rPr lang="en-US" sz="3000" dirty="0">
                <a:solidFill>
                  <a:srgbClr val="FF0000"/>
                </a:solidFill>
              </a:rPr>
              <a:t>math problem </a:t>
            </a:r>
            <a:r>
              <a:rPr lang="en-US" sz="3000" dirty="0"/>
              <a:t>to solve which no student has ever figured out.  He promises that solving this problem will grant you immediate acceptance into whichever internship you’d like.  You work for weeks on end, to no avail.  </a:t>
            </a:r>
          </a:p>
          <a:p>
            <a:pPr>
              <a:lnSpc>
                <a:spcPct val="150000"/>
              </a:lnSpc>
            </a:pPr>
            <a:r>
              <a:rPr lang="en-US" sz="3000" dirty="0"/>
              <a:t>Later, you have a meeting with the professor and, during the meeting, you see the </a:t>
            </a:r>
            <a:r>
              <a:rPr lang="en-US" sz="3000" dirty="0">
                <a:solidFill>
                  <a:srgbClr val="FF0000"/>
                </a:solidFill>
              </a:rPr>
              <a:t>solution</a:t>
            </a:r>
            <a:r>
              <a:rPr lang="en-US" sz="3000" dirty="0"/>
              <a:t> to the problem on his desk.  </a:t>
            </a:r>
          </a:p>
          <a:p>
            <a:pPr marL="742950" indent="-742950" algn="ctr">
              <a:buAutoNum type="alphaUcPeriod"/>
            </a:pPr>
            <a:endParaRPr lang="en-US" sz="1200" dirty="0"/>
          </a:p>
        </p:txBody>
      </p:sp>
      <p:sp>
        <p:nvSpPr>
          <p:cNvPr id="4" name="Rectangle 3"/>
          <p:cNvSpPr/>
          <p:nvPr/>
        </p:nvSpPr>
        <p:spPr>
          <a:xfrm>
            <a:off x="5989874" y="1067564"/>
            <a:ext cx="1439818" cy="461665"/>
          </a:xfrm>
          <a:prstGeom prst="rect">
            <a:avLst/>
          </a:prstGeom>
        </p:spPr>
        <p:txBody>
          <a:bodyPr wrap="none">
            <a:spAutoFit/>
          </a:bodyPr>
          <a:lstStyle/>
          <a:p>
            <a:r>
              <a:rPr lang="en-US" sz="2400" b="1" dirty="0"/>
              <a:t>WW_D? </a:t>
            </a:r>
            <a:endParaRPr lang="en-US" sz="2400" dirty="0"/>
          </a:p>
        </p:txBody>
      </p:sp>
      <p:pic>
        <p:nvPicPr>
          <p:cNvPr id="5" name="Picture 4"/>
          <p:cNvPicPr>
            <a:picLocks noChangeAspect="1"/>
          </p:cNvPicPr>
          <p:nvPr/>
        </p:nvPicPr>
        <p:blipFill rotWithShape="1">
          <a:blip r:embed="rId3"/>
          <a:srcRect l="16636" r="47099"/>
          <a:stretch/>
        </p:blipFill>
        <p:spPr>
          <a:xfrm>
            <a:off x="8217569" y="8353"/>
            <a:ext cx="3974432" cy="6849647"/>
          </a:xfrm>
          <a:prstGeom prst="rect">
            <a:avLst/>
          </a:prstGeom>
        </p:spPr>
      </p:pic>
    </p:spTree>
    <p:extLst>
      <p:ext uri="{BB962C8B-B14F-4D97-AF65-F5344CB8AC3E}">
        <p14:creationId xmlns:p14="http://schemas.microsoft.com/office/powerpoint/2010/main" val="210268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0200" y="-645166"/>
            <a:ext cx="8618220" cy="7503166"/>
          </a:xfrm>
          <a:prstGeom prst="rect">
            <a:avLst/>
          </a:prstGeom>
        </p:spPr>
      </p:pic>
      <p:sp>
        <p:nvSpPr>
          <p:cNvPr id="7" name="Content Placeholder 6"/>
          <p:cNvSpPr>
            <a:spLocks noGrp="1"/>
          </p:cNvSpPr>
          <p:nvPr>
            <p:ph idx="1"/>
          </p:nvPr>
        </p:nvSpPr>
        <p:spPr/>
        <p:txBody>
          <a:bodyPr>
            <a:normAutofit/>
          </a:bodyPr>
          <a:lstStyle/>
          <a:p>
            <a:pPr marL="0" indent="0" algn="ctr">
              <a:buNone/>
            </a:pPr>
            <a:endParaRPr lang="en-US" sz="4800" dirty="0"/>
          </a:p>
          <a:p>
            <a:pPr marL="0" indent="0" algn="ctr">
              <a:buNone/>
            </a:pPr>
            <a:r>
              <a:rPr lang="en-US" sz="4800" dirty="0"/>
              <a:t>Next volunteer!  </a:t>
            </a:r>
          </a:p>
        </p:txBody>
      </p:sp>
    </p:spTree>
    <p:extLst>
      <p:ext uri="{BB962C8B-B14F-4D97-AF65-F5344CB8AC3E}">
        <p14:creationId xmlns:p14="http://schemas.microsoft.com/office/powerpoint/2010/main" val="25548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365760"/>
            <a:ext cx="10164803" cy="1325562"/>
          </a:xfrm>
        </p:spPr>
        <p:txBody>
          <a:bodyPr/>
          <a:lstStyle/>
          <a:p>
            <a:r>
              <a:rPr lang="en-US" dirty="0"/>
              <a:t>Situation #2</a:t>
            </a:r>
          </a:p>
        </p:txBody>
      </p:sp>
      <p:sp>
        <p:nvSpPr>
          <p:cNvPr id="3" name="Content Placeholder 2"/>
          <p:cNvSpPr>
            <a:spLocks noGrp="1"/>
          </p:cNvSpPr>
          <p:nvPr>
            <p:ph idx="1"/>
          </p:nvPr>
        </p:nvSpPr>
        <p:spPr>
          <a:xfrm>
            <a:off x="789709" y="1828800"/>
            <a:ext cx="6107893" cy="4792929"/>
          </a:xfrm>
        </p:spPr>
        <p:txBody>
          <a:bodyPr>
            <a:normAutofit/>
          </a:bodyPr>
          <a:lstStyle/>
          <a:p>
            <a:pPr>
              <a:lnSpc>
                <a:spcPct val="150000"/>
              </a:lnSpc>
            </a:pPr>
            <a:r>
              <a:rPr lang="en-US" sz="2800" dirty="0"/>
              <a:t>An attractive 20-something of the opposite gender, quite obviously texting, </a:t>
            </a:r>
            <a:r>
              <a:rPr lang="en-US" sz="2800" dirty="0">
                <a:solidFill>
                  <a:srgbClr val="FF0000"/>
                </a:solidFill>
              </a:rPr>
              <a:t>rear-ends your car</a:t>
            </a:r>
          </a:p>
          <a:p>
            <a:pPr>
              <a:lnSpc>
                <a:spcPct val="150000"/>
              </a:lnSpc>
            </a:pPr>
            <a:r>
              <a:rPr lang="en-US" sz="2800" dirty="0"/>
              <a:t>The person apologizes profusely, exchanges insurance information, and, smiling, </a:t>
            </a:r>
            <a:r>
              <a:rPr lang="en-US" sz="2800" dirty="0">
                <a:solidFill>
                  <a:srgbClr val="FF0000"/>
                </a:solidFill>
              </a:rPr>
              <a:t>offers to take you to dinner </a:t>
            </a:r>
            <a:r>
              <a:rPr lang="en-US" sz="2800" dirty="0"/>
              <a:t>in return for the trouble </a:t>
            </a:r>
          </a:p>
        </p:txBody>
      </p:sp>
      <p:sp>
        <p:nvSpPr>
          <p:cNvPr id="4" name="Rectangle 3"/>
          <p:cNvSpPr/>
          <p:nvPr/>
        </p:nvSpPr>
        <p:spPr>
          <a:xfrm>
            <a:off x="9544801" y="797708"/>
            <a:ext cx="1439818" cy="461665"/>
          </a:xfrm>
          <a:prstGeom prst="rect">
            <a:avLst/>
          </a:prstGeom>
        </p:spPr>
        <p:txBody>
          <a:bodyPr wrap="none">
            <a:spAutoFit/>
          </a:bodyPr>
          <a:lstStyle/>
          <a:p>
            <a:r>
              <a:rPr lang="en-US" sz="2400" b="1" dirty="0"/>
              <a:t>WW_D? </a:t>
            </a:r>
            <a:endParaRPr lang="en-US" sz="2400" dirty="0"/>
          </a:p>
        </p:txBody>
      </p:sp>
      <p:pic>
        <p:nvPicPr>
          <p:cNvPr id="5" name="Picture 4"/>
          <p:cNvPicPr>
            <a:picLocks noChangeAspect="1"/>
          </p:cNvPicPr>
          <p:nvPr/>
        </p:nvPicPr>
        <p:blipFill>
          <a:blip r:embed="rId3"/>
          <a:stretch>
            <a:fillRect/>
          </a:stretch>
        </p:blipFill>
        <p:spPr>
          <a:xfrm>
            <a:off x="6897602" y="1828800"/>
            <a:ext cx="5294398" cy="3531476"/>
          </a:xfrm>
          <a:prstGeom prst="rect">
            <a:avLst/>
          </a:prstGeom>
        </p:spPr>
      </p:pic>
    </p:spTree>
    <p:extLst>
      <p:ext uri="{BB962C8B-B14F-4D97-AF65-F5344CB8AC3E}">
        <p14:creationId xmlns:p14="http://schemas.microsoft.com/office/powerpoint/2010/main" val="32123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0200" y="-645166"/>
            <a:ext cx="8618220" cy="7503166"/>
          </a:xfrm>
          <a:prstGeom prst="rect">
            <a:avLst/>
          </a:prstGeom>
        </p:spPr>
      </p:pic>
      <p:sp>
        <p:nvSpPr>
          <p:cNvPr id="7" name="Content Placeholder 6"/>
          <p:cNvSpPr>
            <a:spLocks noGrp="1"/>
          </p:cNvSpPr>
          <p:nvPr>
            <p:ph idx="1"/>
          </p:nvPr>
        </p:nvSpPr>
        <p:spPr/>
        <p:txBody>
          <a:bodyPr>
            <a:normAutofit/>
          </a:bodyPr>
          <a:lstStyle/>
          <a:p>
            <a:pPr marL="0" indent="0" algn="ctr">
              <a:buNone/>
            </a:pPr>
            <a:endParaRPr lang="en-US" sz="4800" dirty="0"/>
          </a:p>
          <a:p>
            <a:pPr marL="0" indent="0" algn="ctr">
              <a:buNone/>
            </a:pPr>
            <a:r>
              <a:rPr lang="en-US" sz="4800" dirty="0"/>
              <a:t>Next volunteer!  </a:t>
            </a:r>
          </a:p>
        </p:txBody>
      </p:sp>
    </p:spTree>
    <p:extLst>
      <p:ext uri="{BB962C8B-B14F-4D97-AF65-F5344CB8AC3E}">
        <p14:creationId xmlns:p14="http://schemas.microsoft.com/office/powerpoint/2010/main" val="2225452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365760"/>
            <a:ext cx="6382512" cy="1325562"/>
          </a:xfrm>
        </p:spPr>
        <p:txBody>
          <a:bodyPr/>
          <a:lstStyle/>
          <a:p>
            <a:r>
              <a:rPr lang="en-US" dirty="0"/>
              <a:t>Situation #3</a:t>
            </a:r>
          </a:p>
        </p:txBody>
      </p:sp>
      <p:sp>
        <p:nvSpPr>
          <p:cNvPr id="3" name="Content Placeholder 2"/>
          <p:cNvSpPr>
            <a:spLocks noGrp="1"/>
          </p:cNvSpPr>
          <p:nvPr>
            <p:ph idx="1"/>
          </p:nvPr>
        </p:nvSpPr>
        <p:spPr>
          <a:xfrm>
            <a:off x="4572000" y="1828800"/>
            <a:ext cx="6228966" cy="4488873"/>
          </a:xfrm>
        </p:spPr>
        <p:txBody>
          <a:bodyPr>
            <a:noAutofit/>
          </a:bodyPr>
          <a:lstStyle/>
          <a:p>
            <a:pPr>
              <a:lnSpc>
                <a:spcPct val="150000"/>
              </a:lnSpc>
            </a:pPr>
            <a:r>
              <a:rPr lang="en-US" sz="2600" dirty="0"/>
              <a:t>You’ve been </a:t>
            </a:r>
            <a:r>
              <a:rPr lang="en-US" sz="2600" dirty="0">
                <a:solidFill>
                  <a:srgbClr val="FF0000"/>
                </a:solidFill>
              </a:rPr>
              <a:t>waiting in line </a:t>
            </a:r>
            <a:r>
              <a:rPr lang="en-US" sz="2600" dirty="0"/>
              <a:t>for your favorite food from your favorite fast-food chain for the past 20 minutes. </a:t>
            </a:r>
          </a:p>
          <a:p>
            <a:pPr>
              <a:lnSpc>
                <a:spcPct val="150000"/>
              </a:lnSpc>
            </a:pPr>
            <a:r>
              <a:rPr lang="en-US" sz="2600" dirty="0"/>
              <a:t>They finally call your name, and, in your haste to find a table and eat, you trip and </a:t>
            </a:r>
            <a:r>
              <a:rPr lang="en-US" sz="2600" dirty="0">
                <a:solidFill>
                  <a:srgbClr val="FF0000"/>
                </a:solidFill>
              </a:rPr>
              <a:t>drop your food </a:t>
            </a:r>
            <a:r>
              <a:rPr lang="en-US" sz="2600" dirty="0"/>
              <a:t>on the floor.  </a:t>
            </a:r>
          </a:p>
        </p:txBody>
      </p:sp>
      <p:sp>
        <p:nvSpPr>
          <p:cNvPr id="4" name="Rectangle 3"/>
          <p:cNvSpPr/>
          <p:nvPr/>
        </p:nvSpPr>
        <p:spPr>
          <a:xfrm>
            <a:off x="9514694" y="365760"/>
            <a:ext cx="1439818" cy="461665"/>
          </a:xfrm>
          <a:prstGeom prst="rect">
            <a:avLst/>
          </a:prstGeom>
        </p:spPr>
        <p:txBody>
          <a:bodyPr wrap="none">
            <a:spAutoFit/>
          </a:bodyPr>
          <a:lstStyle/>
          <a:p>
            <a:r>
              <a:rPr lang="en-US" sz="2400" b="1" dirty="0"/>
              <a:t>WW_D? </a:t>
            </a:r>
            <a:endParaRPr lang="en-US" sz="2400" dirty="0"/>
          </a:p>
        </p:txBody>
      </p:sp>
      <p:pic>
        <p:nvPicPr>
          <p:cNvPr id="5" name="Picture 4"/>
          <p:cNvPicPr>
            <a:picLocks noChangeAspect="1"/>
          </p:cNvPicPr>
          <p:nvPr/>
        </p:nvPicPr>
        <p:blipFill rotWithShape="1">
          <a:blip r:embed="rId3"/>
          <a:srcRect l="31776" r="20042"/>
          <a:stretch/>
        </p:blipFill>
        <p:spPr>
          <a:xfrm>
            <a:off x="0" y="0"/>
            <a:ext cx="4398580" cy="6861239"/>
          </a:xfrm>
          <a:prstGeom prst="rect">
            <a:avLst/>
          </a:prstGeom>
        </p:spPr>
      </p:pic>
    </p:spTree>
    <p:extLst>
      <p:ext uri="{BB962C8B-B14F-4D97-AF65-F5344CB8AC3E}">
        <p14:creationId xmlns:p14="http://schemas.microsoft.com/office/powerpoint/2010/main" val="37315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0200" y="-645166"/>
            <a:ext cx="8618220" cy="7503166"/>
          </a:xfrm>
          <a:prstGeom prst="rect">
            <a:avLst/>
          </a:prstGeom>
        </p:spPr>
      </p:pic>
      <p:sp>
        <p:nvSpPr>
          <p:cNvPr id="7" name="Content Placeholder 6"/>
          <p:cNvSpPr>
            <a:spLocks noGrp="1"/>
          </p:cNvSpPr>
          <p:nvPr>
            <p:ph idx="1"/>
          </p:nvPr>
        </p:nvSpPr>
        <p:spPr/>
        <p:txBody>
          <a:bodyPr>
            <a:normAutofit/>
          </a:bodyPr>
          <a:lstStyle/>
          <a:p>
            <a:pPr marL="0" indent="0" algn="ctr">
              <a:buNone/>
            </a:pPr>
            <a:endParaRPr lang="en-US" sz="4800" dirty="0"/>
          </a:p>
          <a:p>
            <a:pPr marL="0" indent="0" algn="ctr">
              <a:buNone/>
            </a:pPr>
            <a:r>
              <a:rPr lang="en-US" sz="4800" dirty="0"/>
              <a:t>Next volunteer!  </a:t>
            </a:r>
          </a:p>
        </p:txBody>
      </p:sp>
    </p:spTree>
    <p:extLst>
      <p:ext uri="{BB962C8B-B14F-4D97-AF65-F5344CB8AC3E}">
        <p14:creationId xmlns:p14="http://schemas.microsoft.com/office/powerpoint/2010/main" val="1969571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652" y="365760"/>
            <a:ext cx="6514860" cy="1325562"/>
          </a:xfrm>
        </p:spPr>
        <p:txBody>
          <a:bodyPr/>
          <a:lstStyle/>
          <a:p>
            <a:r>
              <a:rPr lang="en-US" dirty="0"/>
              <a:t>Situation #4</a:t>
            </a:r>
          </a:p>
        </p:txBody>
      </p:sp>
      <p:sp>
        <p:nvSpPr>
          <p:cNvPr id="3" name="Content Placeholder 2"/>
          <p:cNvSpPr>
            <a:spLocks noGrp="1"/>
          </p:cNvSpPr>
          <p:nvPr>
            <p:ph idx="1"/>
          </p:nvPr>
        </p:nvSpPr>
        <p:spPr>
          <a:xfrm>
            <a:off x="4439652" y="1893238"/>
            <a:ext cx="6845969" cy="4964762"/>
          </a:xfrm>
        </p:spPr>
        <p:txBody>
          <a:bodyPr>
            <a:normAutofit fontScale="62500" lnSpcReduction="20000"/>
          </a:bodyPr>
          <a:lstStyle/>
          <a:p>
            <a:pPr>
              <a:lnSpc>
                <a:spcPct val="160000"/>
              </a:lnSpc>
            </a:pPr>
            <a:r>
              <a:rPr lang="en-US" sz="4000" dirty="0"/>
              <a:t>You are working on a group project in your least-favorite class, and your team </a:t>
            </a:r>
            <a:r>
              <a:rPr lang="en-US" sz="4000" dirty="0">
                <a:solidFill>
                  <a:srgbClr val="FF0000"/>
                </a:solidFill>
              </a:rPr>
              <a:t>leaves you </a:t>
            </a:r>
            <a:r>
              <a:rPr lang="en-US" sz="4000" dirty="0"/>
              <a:t>with the most work.  </a:t>
            </a:r>
          </a:p>
          <a:p>
            <a:pPr>
              <a:lnSpc>
                <a:spcPct val="160000"/>
              </a:lnSpc>
            </a:pPr>
            <a:r>
              <a:rPr lang="en-US" sz="4000" dirty="0"/>
              <a:t>You get an ‘A’ on your project, and your professor asks about your group’s performance.  They approach you and ask for </a:t>
            </a:r>
            <a:r>
              <a:rPr lang="en-US" sz="4000" dirty="0">
                <a:solidFill>
                  <a:srgbClr val="FF0000"/>
                </a:solidFill>
              </a:rPr>
              <a:t>mercy</a:t>
            </a:r>
            <a:r>
              <a:rPr lang="en-US" sz="4000" dirty="0"/>
              <a:t>, and promise to help more on the final project.  </a:t>
            </a:r>
          </a:p>
        </p:txBody>
      </p:sp>
      <p:sp>
        <p:nvSpPr>
          <p:cNvPr id="4" name="Rectangle 3"/>
          <p:cNvSpPr/>
          <p:nvPr/>
        </p:nvSpPr>
        <p:spPr>
          <a:xfrm>
            <a:off x="9514694" y="365760"/>
            <a:ext cx="1439818" cy="461665"/>
          </a:xfrm>
          <a:prstGeom prst="rect">
            <a:avLst/>
          </a:prstGeom>
        </p:spPr>
        <p:txBody>
          <a:bodyPr wrap="none">
            <a:spAutoFit/>
          </a:bodyPr>
          <a:lstStyle/>
          <a:p>
            <a:r>
              <a:rPr lang="en-US" sz="2400" b="1" dirty="0"/>
              <a:t>WW_D? </a:t>
            </a:r>
            <a:endParaRPr lang="en-US" sz="2400" dirty="0"/>
          </a:p>
        </p:txBody>
      </p:sp>
      <p:pic>
        <p:nvPicPr>
          <p:cNvPr id="5" name="Picture 4"/>
          <p:cNvPicPr>
            <a:picLocks noChangeAspect="1"/>
          </p:cNvPicPr>
          <p:nvPr/>
        </p:nvPicPr>
        <p:blipFill rotWithShape="1">
          <a:blip r:embed="rId3"/>
          <a:srcRect l="14268" r="38119"/>
          <a:stretch/>
        </p:blipFill>
        <p:spPr>
          <a:xfrm>
            <a:off x="0" y="0"/>
            <a:ext cx="4355432" cy="6858000"/>
          </a:xfrm>
          <a:prstGeom prst="rect">
            <a:avLst/>
          </a:prstGeom>
        </p:spPr>
      </p:pic>
    </p:spTree>
    <p:extLst>
      <p:ext uri="{BB962C8B-B14F-4D97-AF65-F5344CB8AC3E}">
        <p14:creationId xmlns:p14="http://schemas.microsoft.com/office/powerpoint/2010/main" val="6196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0200" y="-645166"/>
            <a:ext cx="8618220" cy="7503166"/>
          </a:xfrm>
          <a:prstGeom prst="rect">
            <a:avLst/>
          </a:prstGeom>
        </p:spPr>
      </p:pic>
      <p:sp>
        <p:nvSpPr>
          <p:cNvPr id="7" name="Content Placeholder 6"/>
          <p:cNvSpPr>
            <a:spLocks noGrp="1"/>
          </p:cNvSpPr>
          <p:nvPr>
            <p:ph idx="1"/>
          </p:nvPr>
        </p:nvSpPr>
        <p:spPr/>
        <p:txBody>
          <a:bodyPr>
            <a:normAutofit/>
          </a:bodyPr>
          <a:lstStyle/>
          <a:p>
            <a:pPr marL="0" indent="0" algn="ctr">
              <a:buNone/>
            </a:pPr>
            <a:endParaRPr lang="en-US" sz="4800" dirty="0"/>
          </a:p>
          <a:p>
            <a:pPr marL="0" indent="0" algn="ctr">
              <a:buNone/>
            </a:pPr>
            <a:r>
              <a:rPr lang="en-US" sz="4800" dirty="0"/>
              <a:t>Last volunteer!  </a:t>
            </a:r>
          </a:p>
        </p:txBody>
      </p:sp>
    </p:spTree>
    <p:extLst>
      <p:ext uri="{BB962C8B-B14F-4D97-AF65-F5344CB8AC3E}">
        <p14:creationId xmlns:p14="http://schemas.microsoft.com/office/powerpoint/2010/main" val="2599803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2966" y="365760"/>
            <a:ext cx="4637795" cy="1325562"/>
          </a:xfrm>
        </p:spPr>
        <p:txBody>
          <a:bodyPr/>
          <a:lstStyle/>
          <a:p>
            <a:r>
              <a:rPr lang="en-US" dirty="0"/>
              <a:t>Situation #5</a:t>
            </a:r>
          </a:p>
        </p:txBody>
      </p:sp>
      <p:sp>
        <p:nvSpPr>
          <p:cNvPr id="3" name="Content Placeholder 2"/>
          <p:cNvSpPr>
            <a:spLocks noGrp="1"/>
          </p:cNvSpPr>
          <p:nvPr>
            <p:ph idx="1"/>
          </p:nvPr>
        </p:nvSpPr>
        <p:spPr>
          <a:xfrm>
            <a:off x="472966" y="1828800"/>
            <a:ext cx="4637795" cy="4792929"/>
          </a:xfrm>
        </p:spPr>
        <p:txBody>
          <a:bodyPr>
            <a:normAutofit/>
          </a:bodyPr>
          <a:lstStyle/>
          <a:p>
            <a:pPr marL="0" indent="0">
              <a:lnSpc>
                <a:spcPct val="150000"/>
              </a:lnSpc>
              <a:buNone/>
            </a:pPr>
            <a:r>
              <a:rPr lang="en-US" sz="3200" dirty="0"/>
              <a:t>The </a:t>
            </a:r>
            <a:r>
              <a:rPr lang="en-US" sz="3200" dirty="0">
                <a:solidFill>
                  <a:srgbClr val="FF0000"/>
                </a:solidFill>
              </a:rPr>
              <a:t>dishes</a:t>
            </a:r>
            <a:r>
              <a:rPr lang="en-US" sz="3200" dirty="0"/>
              <a:t> are piled up to the ceiling in your tiny apartment, and each of your 6 roommates knows who the culprit is.</a:t>
            </a:r>
          </a:p>
        </p:txBody>
      </p:sp>
      <p:sp>
        <p:nvSpPr>
          <p:cNvPr id="4" name="Rectangle 3"/>
          <p:cNvSpPr/>
          <p:nvPr/>
        </p:nvSpPr>
        <p:spPr>
          <a:xfrm>
            <a:off x="10145315" y="384679"/>
            <a:ext cx="1439818" cy="461665"/>
          </a:xfrm>
          <a:prstGeom prst="rect">
            <a:avLst/>
          </a:prstGeom>
        </p:spPr>
        <p:txBody>
          <a:bodyPr wrap="none">
            <a:spAutoFit/>
          </a:bodyPr>
          <a:lstStyle/>
          <a:p>
            <a:r>
              <a:rPr lang="en-US" sz="2400" b="1" dirty="0"/>
              <a:t>WW_D? </a:t>
            </a:r>
            <a:endParaRPr lang="en-US" sz="2400" dirty="0"/>
          </a:p>
        </p:txBody>
      </p:sp>
      <p:pic>
        <p:nvPicPr>
          <p:cNvPr id="5" name="Picture 4"/>
          <p:cNvPicPr>
            <a:picLocks noChangeAspect="1"/>
          </p:cNvPicPr>
          <p:nvPr/>
        </p:nvPicPr>
        <p:blipFill>
          <a:blip r:embed="rId3"/>
          <a:stretch>
            <a:fillRect/>
          </a:stretch>
        </p:blipFill>
        <p:spPr>
          <a:xfrm>
            <a:off x="5315367" y="0"/>
            <a:ext cx="9144001" cy="6858000"/>
          </a:xfrm>
          <a:prstGeom prst="rect">
            <a:avLst/>
          </a:prstGeom>
        </p:spPr>
      </p:pic>
    </p:spTree>
    <p:extLst>
      <p:ext uri="{BB962C8B-B14F-4D97-AF65-F5344CB8AC3E}">
        <p14:creationId xmlns:p14="http://schemas.microsoft.com/office/powerpoint/2010/main" val="420636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80238"/>
            <a:ext cx="12192000" cy="8132322"/>
          </a:xfrm>
          <a:prstGeom prst="rect">
            <a:avLst/>
          </a:prstGeom>
        </p:spPr>
      </p:pic>
      <p:sp>
        <p:nvSpPr>
          <p:cNvPr id="2" name="Title 1"/>
          <p:cNvSpPr>
            <a:spLocks noGrp="1"/>
          </p:cNvSpPr>
          <p:nvPr>
            <p:ph type="title"/>
          </p:nvPr>
        </p:nvSpPr>
        <p:spPr>
          <a:xfrm>
            <a:off x="708419" y="503238"/>
            <a:ext cx="1950560" cy="1325562"/>
          </a:xfrm>
        </p:spPr>
        <p:txBody>
          <a:bodyPr/>
          <a:lstStyle/>
          <a:p>
            <a:r>
              <a:rPr lang="en-US" dirty="0">
                <a:solidFill>
                  <a:schemeClr val="bg1"/>
                </a:solidFill>
                <a:latin typeface="Arial" panose="020B0604020202020204" pitchFamily="34" charset="0"/>
                <a:cs typeface="Arial" panose="020B0604020202020204" pitchFamily="34" charset="0"/>
              </a:rPr>
              <a:t>Reflect</a:t>
            </a:r>
          </a:p>
        </p:txBody>
      </p:sp>
      <p:sp>
        <p:nvSpPr>
          <p:cNvPr id="3" name="Content Placeholder 2"/>
          <p:cNvSpPr>
            <a:spLocks noGrp="1"/>
          </p:cNvSpPr>
          <p:nvPr>
            <p:ph idx="1"/>
          </p:nvPr>
        </p:nvSpPr>
        <p:spPr>
          <a:xfrm>
            <a:off x="2789883" y="974558"/>
            <a:ext cx="8303233" cy="3007895"/>
          </a:xfrm>
        </p:spPr>
        <p:txBody>
          <a:bodyPr>
            <a:normAutofit/>
          </a:bodyPr>
          <a:lstStyle/>
          <a:p>
            <a:pPr>
              <a:lnSpc>
                <a:spcPct val="150000"/>
              </a:lnSpc>
            </a:pPr>
            <a:r>
              <a:rPr lang="en-US" sz="2800" dirty="0">
                <a:solidFill>
                  <a:schemeClr val="bg1"/>
                </a:solidFill>
                <a:latin typeface="Arial" panose="020B0604020202020204" pitchFamily="34" charset="0"/>
                <a:cs typeface="Arial" panose="020B0604020202020204" pitchFamily="34" charset="0"/>
              </a:rPr>
              <a:t>What did you think of this activity?  </a:t>
            </a:r>
          </a:p>
          <a:p>
            <a:pPr>
              <a:lnSpc>
                <a:spcPct val="150000"/>
              </a:lnSpc>
            </a:pPr>
            <a:r>
              <a:rPr lang="en-US" sz="2800" dirty="0">
                <a:solidFill>
                  <a:schemeClr val="bg1"/>
                </a:solidFill>
                <a:latin typeface="Arial" panose="020B0604020202020204" pitchFamily="34" charset="0"/>
                <a:cs typeface="Arial" panose="020B0604020202020204" pitchFamily="34" charset="0"/>
              </a:rPr>
              <a:t>Did it help you in your ability to understand what others do—and possibly how others perceive you?  </a:t>
            </a:r>
          </a:p>
        </p:txBody>
      </p:sp>
    </p:spTree>
    <p:extLst>
      <p:ext uri="{BB962C8B-B14F-4D97-AF65-F5344CB8AC3E}">
        <p14:creationId xmlns:p14="http://schemas.microsoft.com/office/powerpoint/2010/main" val="303383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a:t>
            </a:r>
          </a:p>
        </p:txBody>
      </p:sp>
      <p:sp>
        <p:nvSpPr>
          <p:cNvPr id="3" name="Content Placeholder 2"/>
          <p:cNvSpPr>
            <a:spLocks noGrp="1"/>
          </p:cNvSpPr>
          <p:nvPr>
            <p:ph idx="1"/>
          </p:nvPr>
        </p:nvSpPr>
        <p:spPr>
          <a:xfrm>
            <a:off x="1261871" y="1828800"/>
            <a:ext cx="9459316" cy="4572000"/>
          </a:xfrm>
        </p:spPr>
        <p:txBody>
          <a:bodyPr>
            <a:normAutofit/>
          </a:bodyPr>
          <a:lstStyle/>
          <a:p>
            <a:pPr marL="342900" indent="-342900">
              <a:lnSpc>
                <a:spcPct val="150000"/>
              </a:lnSpc>
              <a:buFont typeface="+mj-lt"/>
              <a:buAutoNum type="arabicPeriod"/>
            </a:pPr>
            <a:r>
              <a:rPr lang="en-US" sz="2400" dirty="0"/>
              <a:t>Learn several terms to help us discuss personality</a:t>
            </a:r>
          </a:p>
          <a:p>
            <a:pPr marL="342900" indent="-342900">
              <a:lnSpc>
                <a:spcPct val="150000"/>
              </a:lnSpc>
              <a:buFont typeface="+mj-lt"/>
              <a:buAutoNum type="arabicPeriod"/>
            </a:pPr>
            <a:r>
              <a:rPr lang="en-US" sz="2400" dirty="0"/>
              <a:t>Interpret three parables of personality</a:t>
            </a:r>
          </a:p>
          <a:p>
            <a:pPr marL="342900" indent="-342900">
              <a:lnSpc>
                <a:spcPct val="150000"/>
              </a:lnSpc>
              <a:buFont typeface="+mj-lt"/>
              <a:buAutoNum type="arabicPeriod"/>
            </a:pPr>
            <a:r>
              <a:rPr lang="en-US" sz="2400" dirty="0"/>
              <a:t>Experience others’ viewpoints</a:t>
            </a:r>
          </a:p>
          <a:p>
            <a:pPr marL="342900" indent="-342900">
              <a:lnSpc>
                <a:spcPct val="150000"/>
              </a:lnSpc>
              <a:buFont typeface="+mj-lt"/>
              <a:buAutoNum type="arabicPeriod"/>
            </a:pPr>
            <a:r>
              <a:rPr lang="en-US" sz="2400" dirty="0"/>
              <a:t>Understand methods to improve empathy and understanding</a:t>
            </a:r>
            <a:endParaRPr lang="en-US" sz="3200" dirty="0"/>
          </a:p>
        </p:txBody>
      </p:sp>
    </p:spTree>
    <p:extLst>
      <p:ext uri="{BB962C8B-B14F-4D97-AF65-F5344CB8AC3E}">
        <p14:creationId xmlns:p14="http://schemas.microsoft.com/office/powerpoint/2010/main" val="35969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 </a:t>
            </a:r>
          </a:p>
        </p:txBody>
      </p:sp>
      <p:sp>
        <p:nvSpPr>
          <p:cNvPr id="3" name="Content Placeholder 2"/>
          <p:cNvSpPr>
            <a:spLocks noGrp="1"/>
          </p:cNvSpPr>
          <p:nvPr>
            <p:ph idx="1"/>
          </p:nvPr>
        </p:nvSpPr>
        <p:spPr/>
        <p:txBody>
          <a:bodyPr>
            <a:normAutofit/>
          </a:bodyPr>
          <a:lstStyle/>
          <a:p>
            <a:endParaRPr lang="en-US" sz="2400" dirty="0"/>
          </a:p>
          <a:p>
            <a:pPr>
              <a:lnSpc>
                <a:spcPct val="150000"/>
              </a:lnSpc>
            </a:pPr>
            <a:r>
              <a:rPr lang="en-US" sz="2400" dirty="0"/>
              <a:t>Learning to think about why others do what they do is </a:t>
            </a:r>
            <a:r>
              <a:rPr lang="en-US" sz="2400" b="1" dirty="0"/>
              <a:t>essential</a:t>
            </a:r>
            <a:r>
              <a:rPr lang="en-US" sz="2400" dirty="0"/>
              <a:t> to being a well-educated, successful person</a:t>
            </a:r>
          </a:p>
          <a:p>
            <a:pPr>
              <a:lnSpc>
                <a:spcPct val="150000"/>
              </a:lnSpc>
            </a:pPr>
            <a:r>
              <a:rPr lang="en-US" sz="2400" dirty="0"/>
              <a:t>It’s not always easy—and </a:t>
            </a:r>
            <a:r>
              <a:rPr lang="en-US" sz="2400" b="1" dirty="0"/>
              <a:t>that’s ok</a:t>
            </a:r>
            <a:r>
              <a:rPr lang="en-US" sz="2400" dirty="0"/>
              <a:t>!  </a:t>
            </a:r>
            <a:r>
              <a:rPr lang="en-US" sz="2400" dirty="0">
                <a:solidFill>
                  <a:schemeClr val="accent3">
                    <a:lumMod val="75000"/>
                  </a:schemeClr>
                </a:solidFill>
              </a:rPr>
              <a:t>Keep practicing </a:t>
            </a:r>
            <a:r>
              <a:rPr lang="en-US" sz="2400" dirty="0"/>
              <a:t>and your ability to understand </a:t>
            </a:r>
            <a:r>
              <a:rPr lang="en-US" sz="2400" dirty="0">
                <a:solidFill>
                  <a:schemeClr val="accent3">
                    <a:lumMod val="75000"/>
                  </a:schemeClr>
                </a:solidFill>
              </a:rPr>
              <a:t>others</a:t>
            </a:r>
            <a:r>
              <a:rPr lang="en-US" sz="2400" dirty="0"/>
              <a:t> will increase.   </a:t>
            </a:r>
          </a:p>
        </p:txBody>
      </p:sp>
    </p:spTree>
    <p:extLst>
      <p:ext uri="{BB962C8B-B14F-4D97-AF65-F5344CB8AC3E}">
        <p14:creationId xmlns:p14="http://schemas.microsoft.com/office/powerpoint/2010/main" val="72968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More </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2247036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7444" y="365760"/>
            <a:ext cx="3756992" cy="1325562"/>
          </a:xfrm>
        </p:spPr>
        <p:txBody>
          <a:bodyPr>
            <a:normAutofit/>
          </a:bodyPr>
          <a:lstStyle/>
          <a:p>
            <a:r>
              <a:rPr lang="en-US" dirty="0"/>
              <a:t>Personality </a:t>
            </a:r>
          </a:p>
        </p:txBody>
      </p:sp>
      <p:sp>
        <p:nvSpPr>
          <p:cNvPr id="5" name="Content Placeholder 4"/>
          <p:cNvSpPr>
            <a:spLocks noGrp="1"/>
          </p:cNvSpPr>
          <p:nvPr>
            <p:ph idx="1"/>
          </p:nvPr>
        </p:nvSpPr>
        <p:spPr>
          <a:xfrm>
            <a:off x="3518452" y="314844"/>
            <a:ext cx="7414591" cy="2766286"/>
          </a:xfrm>
        </p:spPr>
        <p:txBody>
          <a:bodyPr>
            <a:normAutofit/>
          </a:bodyPr>
          <a:lstStyle/>
          <a:p>
            <a:r>
              <a:rPr lang="en-US" sz="2400" dirty="0"/>
              <a:t>Ultimately, this class comes down to having an increased desire to learn about others’ perspectives, and why people do what they do </a:t>
            </a:r>
          </a:p>
          <a:p>
            <a:r>
              <a:rPr lang="en-US" sz="2400" dirty="0"/>
              <a:t>There are entire books on personality, empathy, behavior,  understanding, “walking in another’s shoes”, etc.  It would be foolish to attempt to do it all now.  </a:t>
            </a:r>
          </a:p>
          <a:p>
            <a:endParaRPr lang="en-US" dirty="0"/>
          </a:p>
        </p:txBody>
      </p:sp>
      <p:pic>
        <p:nvPicPr>
          <p:cNvPr id="3" name="Picture 2" descr="Atividade social como base de projetos de interação"/>
          <p:cNvPicPr>
            <a:picLocks noChangeAspect="1"/>
          </p:cNvPicPr>
          <p:nvPr/>
        </p:nvPicPr>
        <p:blipFill>
          <a:blip r:embed="rId3"/>
          <a:stretch>
            <a:fillRect/>
          </a:stretch>
        </p:blipFill>
        <p:spPr>
          <a:xfrm>
            <a:off x="-295893" y="2476877"/>
            <a:ext cx="3814345" cy="2860759"/>
          </a:xfrm>
          <a:prstGeom prst="rect">
            <a:avLst/>
          </a:prstGeom>
        </p:spPr>
      </p:pic>
      <p:pic>
        <p:nvPicPr>
          <p:cNvPr id="6" name="Picture 5" descr="Small whale by lemmling - Small whale I made for a logo."/>
          <p:cNvPicPr>
            <a:picLocks noChangeAspect="1"/>
          </p:cNvPicPr>
          <p:nvPr/>
        </p:nvPicPr>
        <p:blipFill>
          <a:blip r:embed="rId4"/>
          <a:stretch>
            <a:fillRect/>
          </a:stretch>
        </p:blipFill>
        <p:spPr>
          <a:xfrm>
            <a:off x="417444" y="2746577"/>
            <a:ext cx="9295244" cy="4589528"/>
          </a:xfrm>
          <a:prstGeom prst="rect">
            <a:avLst/>
          </a:prstGeom>
        </p:spPr>
      </p:pic>
    </p:spTree>
    <p:extLst>
      <p:ext uri="{BB962C8B-B14F-4D97-AF65-F5344CB8AC3E}">
        <p14:creationId xmlns:p14="http://schemas.microsoft.com/office/powerpoint/2010/main" val="330520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Tips</a:t>
            </a:r>
          </a:p>
        </p:txBody>
      </p:sp>
      <p:sp>
        <p:nvSpPr>
          <p:cNvPr id="5" name="Content Placeholder 4"/>
          <p:cNvSpPr>
            <a:spLocks noGrp="1"/>
          </p:cNvSpPr>
          <p:nvPr>
            <p:ph idx="1"/>
          </p:nvPr>
        </p:nvSpPr>
        <p:spPr/>
        <p:txBody>
          <a:bodyPr>
            <a:normAutofit/>
          </a:bodyPr>
          <a:lstStyle/>
          <a:p>
            <a:pPr marL="0" indent="0">
              <a:buNone/>
            </a:pPr>
            <a:r>
              <a:rPr lang="en-US" sz="2400" dirty="0"/>
              <a:t>That said, here are a few tips to help you </a:t>
            </a:r>
            <a:r>
              <a:rPr lang="en-US" sz="2400" dirty="0">
                <a:solidFill>
                  <a:schemeClr val="accent3">
                    <a:lumMod val="75000"/>
                  </a:schemeClr>
                </a:solidFill>
              </a:rPr>
              <a:t>learn more</a:t>
            </a:r>
            <a:r>
              <a:rPr lang="en-US" sz="2400" dirty="0"/>
              <a:t>: </a:t>
            </a:r>
          </a:p>
          <a:p>
            <a:pPr marL="457200" indent="-457200">
              <a:buFont typeface="+mj-lt"/>
              <a:buAutoNum type="arabicPeriod"/>
            </a:pPr>
            <a:r>
              <a:rPr lang="en-US" sz="2400" dirty="0"/>
              <a:t>Take a </a:t>
            </a:r>
            <a:r>
              <a:rPr lang="en-US" sz="2400" dirty="0">
                <a:solidFill>
                  <a:schemeClr val="accent3">
                    <a:lumMod val="75000"/>
                  </a:schemeClr>
                </a:solidFill>
              </a:rPr>
              <a:t>reputable</a:t>
            </a:r>
            <a:r>
              <a:rPr lang="en-US" sz="2400" dirty="0"/>
              <a:t> </a:t>
            </a:r>
            <a:r>
              <a:rPr lang="en-US" sz="2400" b="1" dirty="0"/>
              <a:t>personality test </a:t>
            </a:r>
          </a:p>
          <a:p>
            <a:pPr marL="457200" indent="-457200">
              <a:buFont typeface="+mj-lt"/>
              <a:buAutoNum type="arabicPeriod"/>
            </a:pPr>
            <a:r>
              <a:rPr lang="en-US" sz="2400" dirty="0"/>
              <a:t>Learn </a:t>
            </a:r>
            <a:r>
              <a:rPr lang="en-US" sz="2400" dirty="0">
                <a:solidFill>
                  <a:schemeClr val="accent3">
                    <a:lumMod val="75000"/>
                  </a:schemeClr>
                </a:solidFill>
              </a:rPr>
              <a:t>personality</a:t>
            </a:r>
            <a:r>
              <a:rPr lang="en-US" sz="2400" dirty="0"/>
              <a:t> </a:t>
            </a:r>
            <a:r>
              <a:rPr lang="en-US" sz="2400" b="1" dirty="0"/>
              <a:t>terminology</a:t>
            </a:r>
            <a:r>
              <a:rPr lang="en-US" sz="2400" dirty="0"/>
              <a:t> </a:t>
            </a:r>
          </a:p>
          <a:p>
            <a:pPr marL="457200" indent="-457200">
              <a:buFont typeface="+mj-lt"/>
              <a:buAutoNum type="arabicPeriod"/>
            </a:pPr>
            <a:r>
              <a:rPr lang="en-US" sz="2400" dirty="0"/>
              <a:t>Become </a:t>
            </a:r>
            <a:r>
              <a:rPr lang="en-US" sz="2400" b="1" dirty="0"/>
              <a:t>interested</a:t>
            </a:r>
            <a:r>
              <a:rPr lang="en-US" sz="2400" dirty="0"/>
              <a:t> in the </a:t>
            </a:r>
            <a:r>
              <a:rPr lang="en-US" sz="2400" dirty="0">
                <a:solidFill>
                  <a:schemeClr val="accent3">
                    <a:lumMod val="75000"/>
                  </a:schemeClr>
                </a:solidFill>
              </a:rPr>
              <a:t>differences in people </a:t>
            </a:r>
          </a:p>
        </p:txBody>
      </p:sp>
    </p:spTree>
    <p:extLst>
      <p:ext uri="{BB962C8B-B14F-4D97-AF65-F5344CB8AC3E}">
        <p14:creationId xmlns:p14="http://schemas.microsoft.com/office/powerpoint/2010/main" val="2092196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Tests</a:t>
            </a:r>
          </a:p>
        </p:txBody>
      </p:sp>
      <p:sp>
        <p:nvSpPr>
          <p:cNvPr id="3" name="Content Placeholder 2"/>
          <p:cNvSpPr>
            <a:spLocks noGrp="1"/>
          </p:cNvSpPr>
          <p:nvPr>
            <p:ph idx="1"/>
          </p:nvPr>
        </p:nvSpPr>
        <p:spPr>
          <a:xfrm>
            <a:off x="1261872" y="1847211"/>
            <a:ext cx="8595360" cy="4351337"/>
          </a:xfrm>
        </p:spPr>
        <p:txBody>
          <a:bodyPr>
            <a:normAutofit/>
          </a:bodyPr>
          <a:lstStyle/>
          <a:p>
            <a:r>
              <a:rPr lang="en-US" sz="2400" dirty="0"/>
              <a:t>MMPI</a:t>
            </a:r>
          </a:p>
          <a:p>
            <a:r>
              <a:rPr lang="en-US" sz="2400" dirty="0"/>
              <a:t>MBTI</a:t>
            </a:r>
          </a:p>
          <a:p>
            <a:r>
              <a:rPr lang="en-US" sz="2400" dirty="0"/>
              <a:t>Gallup Strengths</a:t>
            </a:r>
          </a:p>
          <a:p>
            <a:r>
              <a:rPr lang="en-US" sz="2400" dirty="0"/>
              <a:t>VIA Survey (Martin Seligman) </a:t>
            </a:r>
          </a:p>
          <a:p>
            <a:endParaRPr lang="en-US" sz="2400" dirty="0"/>
          </a:p>
        </p:txBody>
      </p:sp>
    </p:spTree>
    <p:extLst>
      <p:ext uri="{BB962C8B-B14F-4D97-AF65-F5344CB8AC3E}">
        <p14:creationId xmlns:p14="http://schemas.microsoft.com/office/powerpoint/2010/main" val="3779844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a:bodyPr>
          <a:lstStyle/>
          <a:p>
            <a:pPr marL="0" indent="0">
              <a:lnSpc>
                <a:spcPct val="150000"/>
              </a:lnSpc>
              <a:buNone/>
            </a:pPr>
            <a:r>
              <a:rPr lang="en-US" sz="3200" dirty="0"/>
              <a:t>Look for the </a:t>
            </a:r>
            <a:r>
              <a:rPr lang="en-US" sz="3200" dirty="0">
                <a:solidFill>
                  <a:schemeClr val="accent3">
                    <a:lumMod val="75000"/>
                  </a:schemeClr>
                </a:solidFill>
              </a:rPr>
              <a:t>similarities and differences </a:t>
            </a:r>
            <a:r>
              <a:rPr lang="en-US" sz="3200" dirty="0"/>
              <a:t>in people. Your interest in others will increase your knowledge of, and ability to understand and relate to, them.  </a:t>
            </a:r>
          </a:p>
        </p:txBody>
      </p:sp>
    </p:spTree>
    <p:extLst>
      <p:ext uri="{BB962C8B-B14F-4D97-AF65-F5344CB8AC3E}">
        <p14:creationId xmlns:p14="http://schemas.microsoft.com/office/powerpoint/2010/main" val="617678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sz="3200" dirty="0"/>
              <a:t>Take a </a:t>
            </a:r>
            <a:r>
              <a:rPr lang="en-US" sz="3200" dirty="0">
                <a:solidFill>
                  <a:schemeClr val="accent3">
                    <a:lumMod val="75000"/>
                  </a:schemeClr>
                </a:solidFill>
              </a:rPr>
              <a:t>personality test </a:t>
            </a:r>
            <a:r>
              <a:rPr lang="en-US" sz="3200" dirty="0"/>
              <a:t>and become more familiar with your own tendencies, strengths, and desires</a:t>
            </a:r>
          </a:p>
          <a:p>
            <a:r>
              <a:rPr lang="en-US" sz="3200" dirty="0"/>
              <a:t>Learn to use the right </a:t>
            </a:r>
            <a:r>
              <a:rPr lang="en-US" sz="3200" dirty="0">
                <a:solidFill>
                  <a:schemeClr val="accent3">
                    <a:lumMod val="75000"/>
                  </a:schemeClr>
                </a:solidFill>
              </a:rPr>
              <a:t>terminology</a:t>
            </a:r>
            <a:r>
              <a:rPr lang="en-US" sz="3200" dirty="0"/>
              <a:t> to describe personality-based phenomena</a:t>
            </a:r>
          </a:p>
          <a:p>
            <a:endParaRPr lang="en-US" dirty="0"/>
          </a:p>
        </p:txBody>
      </p:sp>
    </p:spTree>
    <p:extLst>
      <p:ext uri="{BB962C8B-B14F-4D97-AF65-F5344CB8AC3E}">
        <p14:creationId xmlns:p14="http://schemas.microsoft.com/office/powerpoint/2010/main" val="167543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a:t>
            </a:r>
          </a:p>
        </p:txBody>
      </p:sp>
      <p:sp>
        <p:nvSpPr>
          <p:cNvPr id="3" name="Content Placeholder 2"/>
          <p:cNvSpPr>
            <a:spLocks noGrp="1"/>
          </p:cNvSpPr>
          <p:nvPr>
            <p:ph idx="1"/>
          </p:nvPr>
        </p:nvSpPr>
        <p:spPr>
          <a:xfrm>
            <a:off x="1261871" y="1828800"/>
            <a:ext cx="9459316" cy="4572000"/>
          </a:xfrm>
        </p:spPr>
        <p:txBody>
          <a:bodyPr>
            <a:normAutofit/>
          </a:bodyPr>
          <a:lstStyle/>
          <a:p>
            <a:pPr marL="342900" indent="-342900">
              <a:lnSpc>
                <a:spcPct val="150000"/>
              </a:lnSpc>
              <a:buFont typeface="+mj-lt"/>
              <a:buAutoNum type="arabicPeriod"/>
            </a:pPr>
            <a:r>
              <a:rPr lang="en-US" sz="2400" dirty="0"/>
              <a:t>Learn several terms to help us discuss personality</a:t>
            </a:r>
          </a:p>
          <a:p>
            <a:pPr marL="342900" indent="-342900">
              <a:lnSpc>
                <a:spcPct val="150000"/>
              </a:lnSpc>
              <a:buFont typeface="+mj-lt"/>
              <a:buAutoNum type="arabicPeriod"/>
            </a:pPr>
            <a:r>
              <a:rPr lang="en-US" sz="2400" dirty="0"/>
              <a:t>Interpret three parables of personality</a:t>
            </a:r>
          </a:p>
          <a:p>
            <a:pPr marL="342900" indent="-342900">
              <a:lnSpc>
                <a:spcPct val="150000"/>
              </a:lnSpc>
              <a:buFont typeface="+mj-lt"/>
              <a:buAutoNum type="arabicPeriod"/>
            </a:pPr>
            <a:r>
              <a:rPr lang="en-US" sz="2400" dirty="0"/>
              <a:t>Experience others’ viewpoints</a:t>
            </a:r>
          </a:p>
          <a:p>
            <a:pPr marL="342900" indent="-342900">
              <a:lnSpc>
                <a:spcPct val="150000"/>
              </a:lnSpc>
              <a:buFont typeface="+mj-lt"/>
              <a:buAutoNum type="arabicPeriod"/>
            </a:pPr>
            <a:r>
              <a:rPr lang="en-US" sz="2400" dirty="0"/>
              <a:t>Understand methods to improve empathy and understanding</a:t>
            </a:r>
            <a:endParaRPr lang="en-US" sz="3200" dirty="0"/>
          </a:p>
        </p:txBody>
      </p:sp>
    </p:spTree>
    <p:extLst>
      <p:ext uri="{BB962C8B-B14F-4D97-AF65-F5344CB8AC3E}">
        <p14:creationId xmlns:p14="http://schemas.microsoft.com/office/powerpoint/2010/main" val="21752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t>Publications by Brent Slife (BYU) on personality </a:t>
            </a:r>
          </a:p>
          <a:p>
            <a:r>
              <a:rPr lang="en-US" dirty="0"/>
              <a:t>Personality inventories (MMPI, MBTI, Gallup StrengthsFinder test, etc.)</a:t>
            </a:r>
          </a:p>
          <a:p>
            <a:r>
              <a:rPr lang="en-US" dirty="0"/>
              <a:t>Your college career center </a:t>
            </a:r>
          </a:p>
          <a:p>
            <a:endParaRPr lang="en-US" dirty="0"/>
          </a:p>
        </p:txBody>
      </p:sp>
    </p:spTree>
    <p:extLst>
      <p:ext uri="{BB962C8B-B14F-4D97-AF65-F5344CB8AC3E}">
        <p14:creationId xmlns:p14="http://schemas.microsoft.com/office/powerpoint/2010/main" val="2947861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pic>
        <p:nvPicPr>
          <p:cNvPr id="1025" name="Picture 1"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424" y="6393220"/>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541834" y="6177776"/>
            <a:ext cx="3813717" cy="215444"/>
          </a:xfrm>
          <a:prstGeom prst="rect">
            <a:avLst/>
          </a:prstGeom>
          <a:noFill/>
        </p:spPr>
        <p:txBody>
          <a:bodyPr wrap="square" rtlCol="0">
            <a:spAutoFit/>
          </a:bodyPr>
          <a:lstStyle/>
          <a:p>
            <a:r>
              <a:rPr lang="en-US" sz="800" dirty="0"/>
              <a:t>Content (not images or videos) copyright information:</a:t>
            </a:r>
          </a:p>
        </p:txBody>
      </p:sp>
    </p:spTree>
    <p:extLst>
      <p:ext uri="{BB962C8B-B14F-4D97-AF65-F5344CB8AC3E}">
        <p14:creationId xmlns:p14="http://schemas.microsoft.com/office/powerpoint/2010/main" val="321249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Personality—</a:t>
            </a:r>
            <a:br>
              <a:rPr lang="en-US" dirty="0"/>
            </a:br>
            <a:r>
              <a:rPr lang="en-US" dirty="0"/>
              <a:t>Crash Course</a:t>
            </a:r>
          </a:p>
        </p:txBody>
      </p:sp>
      <p:sp>
        <p:nvSpPr>
          <p:cNvPr id="5" name="Text Placeholder 4"/>
          <p:cNvSpPr>
            <a:spLocks noGrp="1"/>
          </p:cNvSpPr>
          <p:nvPr>
            <p:ph type="body" idx="1"/>
          </p:nvPr>
        </p:nvSpPr>
        <p:spPr/>
        <p:txBody>
          <a:bodyPr/>
          <a:lstStyle/>
          <a:p>
            <a:r>
              <a:rPr lang="en-US" dirty="0"/>
              <a:t>ACME Seminar</a:t>
            </a:r>
          </a:p>
        </p:txBody>
      </p:sp>
    </p:spTree>
    <p:extLst>
      <p:ext uri="{BB962C8B-B14F-4D97-AF65-F5344CB8AC3E}">
        <p14:creationId xmlns:p14="http://schemas.microsoft.com/office/powerpoint/2010/main" val="247974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a:t>
            </a:r>
          </a:p>
        </p:txBody>
      </p:sp>
      <p:sp>
        <p:nvSpPr>
          <p:cNvPr id="3" name="Content Placeholder 2"/>
          <p:cNvSpPr>
            <a:spLocks noGrp="1"/>
          </p:cNvSpPr>
          <p:nvPr>
            <p:ph idx="1"/>
          </p:nvPr>
        </p:nvSpPr>
        <p:spPr/>
        <p:txBody>
          <a:bodyPr>
            <a:normAutofit/>
          </a:bodyPr>
          <a:lstStyle/>
          <a:p>
            <a:endParaRPr lang="en-US" sz="2400" dirty="0"/>
          </a:p>
          <a:p>
            <a:r>
              <a:rPr lang="en-US" sz="2400" dirty="0"/>
              <a:t>As you will see, there is </a:t>
            </a:r>
            <a:r>
              <a:rPr lang="en-US" sz="2400" b="1" i="1" dirty="0"/>
              <a:t>way</a:t>
            </a:r>
            <a:r>
              <a:rPr lang="en-US" sz="2400" dirty="0"/>
              <a:t> more on personality than can possibly be covered in 50 minutes</a:t>
            </a:r>
          </a:p>
          <a:p>
            <a:r>
              <a:rPr lang="en-US" sz="2400" dirty="0"/>
              <a:t>We hope that this class will prime and inspire you to learn more. Regardless, you’ll leave with an </a:t>
            </a:r>
            <a:r>
              <a:rPr lang="en-US" sz="2400" b="1" dirty="0"/>
              <a:t>intro</a:t>
            </a:r>
            <a:r>
              <a:rPr lang="en-US" sz="2400" dirty="0"/>
              <a:t> to the concept that may be valuable for you.  </a:t>
            </a:r>
          </a:p>
          <a:p>
            <a:endParaRPr lang="en-US" sz="2400" dirty="0"/>
          </a:p>
          <a:p>
            <a:endParaRPr lang="en-US" sz="2400" dirty="0"/>
          </a:p>
        </p:txBody>
      </p:sp>
    </p:spTree>
    <p:extLst>
      <p:ext uri="{BB962C8B-B14F-4D97-AF65-F5344CB8AC3E}">
        <p14:creationId xmlns:p14="http://schemas.microsoft.com/office/powerpoint/2010/main" val="179672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a:t>
            </a:r>
          </a:p>
        </p:txBody>
      </p:sp>
      <p:sp>
        <p:nvSpPr>
          <p:cNvPr id="3" name="Content Placeholder 2"/>
          <p:cNvSpPr>
            <a:spLocks noGrp="1"/>
          </p:cNvSpPr>
          <p:nvPr>
            <p:ph idx="1"/>
          </p:nvPr>
        </p:nvSpPr>
        <p:spPr>
          <a:xfrm>
            <a:off x="1261872" y="1828800"/>
            <a:ext cx="8999046" cy="4351337"/>
          </a:xfrm>
        </p:spPr>
        <p:txBody>
          <a:bodyPr>
            <a:normAutofit/>
          </a:bodyPr>
          <a:lstStyle/>
          <a:p>
            <a:endParaRPr lang="en-US" sz="2400" dirty="0"/>
          </a:p>
          <a:p>
            <a:pPr>
              <a:lnSpc>
                <a:spcPct val="150000"/>
              </a:lnSpc>
            </a:pPr>
            <a:r>
              <a:rPr lang="en-US" sz="2400" dirty="0"/>
              <a:t>Definition: “The combination of </a:t>
            </a:r>
            <a:r>
              <a:rPr lang="en-US" sz="2400" dirty="0">
                <a:solidFill>
                  <a:srgbClr val="FF0000"/>
                </a:solidFill>
              </a:rPr>
              <a:t>characteristics</a:t>
            </a:r>
            <a:r>
              <a:rPr lang="en-US" sz="2400" dirty="0"/>
              <a:t> or </a:t>
            </a:r>
            <a:r>
              <a:rPr lang="en-US" sz="2400" dirty="0">
                <a:solidFill>
                  <a:srgbClr val="FF0000"/>
                </a:solidFill>
              </a:rPr>
              <a:t>qualities</a:t>
            </a:r>
            <a:r>
              <a:rPr lang="en-US" sz="2400" dirty="0"/>
              <a:t> that form an individual's </a:t>
            </a:r>
            <a:r>
              <a:rPr lang="en-US" sz="2400" i="1" dirty="0"/>
              <a:t>distinctive</a:t>
            </a:r>
            <a:r>
              <a:rPr lang="en-US" sz="2400" dirty="0"/>
              <a:t> </a:t>
            </a:r>
            <a:r>
              <a:rPr lang="en-US" sz="2400" b="1" dirty="0"/>
              <a:t>character</a:t>
            </a:r>
            <a:r>
              <a:rPr lang="en-US" sz="2400" dirty="0"/>
              <a:t>.”</a:t>
            </a:r>
          </a:p>
          <a:p>
            <a:endParaRPr lang="en-US" sz="2400" dirty="0"/>
          </a:p>
        </p:txBody>
      </p:sp>
    </p:spTree>
    <p:extLst>
      <p:ext uri="{BB962C8B-B14F-4D97-AF65-F5344CB8AC3E}">
        <p14:creationId xmlns:p14="http://schemas.microsoft.com/office/powerpoint/2010/main" val="36731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Personality </a:t>
            </a:r>
          </a:p>
        </p:txBody>
      </p:sp>
      <p:sp>
        <p:nvSpPr>
          <p:cNvPr id="3" name="Content Placeholder 2"/>
          <p:cNvSpPr>
            <a:spLocks noGrp="1"/>
          </p:cNvSpPr>
          <p:nvPr>
            <p:ph idx="1"/>
          </p:nvPr>
        </p:nvSpPr>
        <p:spPr>
          <a:xfrm>
            <a:off x="1261872" y="1828800"/>
            <a:ext cx="8999046" cy="4351337"/>
          </a:xfrm>
        </p:spPr>
        <p:txBody>
          <a:bodyPr>
            <a:normAutofit/>
          </a:bodyPr>
          <a:lstStyle/>
          <a:p>
            <a:endParaRPr lang="en-US" sz="2400" dirty="0"/>
          </a:p>
          <a:p>
            <a:r>
              <a:rPr lang="en-US" sz="2400" dirty="0"/>
              <a:t>Psychologists and philosophers seek to answer questions about </a:t>
            </a:r>
            <a:r>
              <a:rPr lang="en-US" sz="2400" dirty="0">
                <a:solidFill>
                  <a:schemeClr val="accent2">
                    <a:lumMod val="75000"/>
                  </a:schemeClr>
                </a:solidFill>
              </a:rPr>
              <a:t>why people do what they do</a:t>
            </a:r>
          </a:p>
          <a:p>
            <a:r>
              <a:rPr lang="en-US" sz="2400" b="1" dirty="0"/>
              <a:t>“Personality theory” </a:t>
            </a:r>
            <a:r>
              <a:rPr lang="en-US" sz="2400" dirty="0"/>
              <a:t>is a tool they have developed to </a:t>
            </a:r>
            <a:r>
              <a:rPr lang="en-US" sz="2400" dirty="0">
                <a:solidFill>
                  <a:schemeClr val="accent2">
                    <a:lumMod val="75000"/>
                  </a:schemeClr>
                </a:solidFill>
              </a:rPr>
              <a:t>measure the differences and similarities between people</a:t>
            </a:r>
            <a:r>
              <a:rPr lang="en-US" sz="2400" dirty="0"/>
              <a:t>—in their thinking, behavior, desires, etc. </a:t>
            </a:r>
          </a:p>
          <a:p>
            <a:endParaRPr lang="en-US" sz="2400" dirty="0"/>
          </a:p>
        </p:txBody>
      </p:sp>
    </p:spTree>
    <p:extLst>
      <p:ext uri="{BB962C8B-B14F-4D97-AF65-F5344CB8AC3E}">
        <p14:creationId xmlns:p14="http://schemas.microsoft.com/office/powerpoint/2010/main" val="113001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p>
        </p:txBody>
      </p:sp>
      <p:sp>
        <p:nvSpPr>
          <p:cNvPr id="3" name="Content Placeholder 2"/>
          <p:cNvSpPr>
            <a:spLocks noGrp="1"/>
          </p:cNvSpPr>
          <p:nvPr>
            <p:ph idx="1"/>
          </p:nvPr>
        </p:nvSpPr>
        <p:spPr/>
        <p:txBody>
          <a:bodyPr>
            <a:normAutofit/>
          </a:bodyPr>
          <a:lstStyle/>
          <a:p>
            <a:pPr>
              <a:lnSpc>
                <a:spcPct val="150000"/>
              </a:lnSpc>
            </a:pPr>
            <a:r>
              <a:rPr lang="en-US" sz="2400" dirty="0"/>
              <a:t>In 1-2 sentences, describe the schools of thought concerning </a:t>
            </a:r>
            <a:r>
              <a:rPr lang="en-US" sz="2400" b="1" dirty="0"/>
              <a:t>personality</a:t>
            </a:r>
            <a:r>
              <a:rPr lang="en-US" sz="2400" dirty="0"/>
              <a:t>,</a:t>
            </a:r>
            <a:r>
              <a:rPr lang="en-US" sz="2400" b="1" dirty="0"/>
              <a:t> </a:t>
            </a:r>
            <a:r>
              <a:rPr lang="en-US" sz="2400" dirty="0"/>
              <a:t>elucidating their divergences and convergences and highlighting key theories. </a:t>
            </a:r>
          </a:p>
          <a:p>
            <a:r>
              <a:rPr lang="en-US" sz="2400" dirty="0"/>
              <a:t>Share with a neighbor. </a:t>
            </a:r>
          </a:p>
        </p:txBody>
      </p:sp>
    </p:spTree>
    <p:extLst>
      <p:ext uri="{BB962C8B-B14F-4D97-AF65-F5344CB8AC3E}">
        <p14:creationId xmlns:p14="http://schemas.microsoft.com/office/powerpoint/2010/main" val="12636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7382</TotalTime>
  <Words>3314</Words>
  <Application>Microsoft Office PowerPoint</Application>
  <PresentationFormat>Widescreen</PresentationFormat>
  <Paragraphs>333</Paragraphs>
  <Slides>49</Slides>
  <Notes>27</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Century Schoolbook</vt:lpstr>
      <vt:lpstr>Wingdings</vt:lpstr>
      <vt:lpstr>Wingdings 2</vt:lpstr>
      <vt:lpstr>View</vt:lpstr>
      <vt:lpstr>Personality Theory &amp; Mindfulness</vt:lpstr>
      <vt:lpstr>Prepare</vt:lpstr>
      <vt:lpstr>Review</vt:lpstr>
      <vt:lpstr>Outcomes </vt:lpstr>
      <vt:lpstr>Personality— Crash Course</vt:lpstr>
      <vt:lpstr>A note</vt:lpstr>
      <vt:lpstr>Personality </vt:lpstr>
      <vt:lpstr>Personality </vt:lpstr>
      <vt:lpstr>Activity </vt:lpstr>
      <vt:lpstr>Oof. </vt:lpstr>
      <vt:lpstr>PowerPoint Presentation</vt:lpstr>
      <vt:lpstr>Reflect</vt:lpstr>
      <vt:lpstr>Follow-up </vt:lpstr>
      <vt:lpstr>Take-away</vt:lpstr>
      <vt:lpstr>Parables of Personality </vt:lpstr>
      <vt:lpstr>Parables</vt:lpstr>
      <vt:lpstr>The Elephant</vt:lpstr>
      <vt:lpstr>The Goat </vt:lpstr>
      <vt:lpstr>The Chicken</vt:lpstr>
      <vt:lpstr>Poll</vt:lpstr>
      <vt:lpstr>(Suggested) Interpretations </vt:lpstr>
      <vt:lpstr>Reflect </vt:lpstr>
      <vt:lpstr>Take-aways </vt:lpstr>
      <vt:lpstr>WW_D?</vt:lpstr>
      <vt:lpstr>PowerPoint Presentation</vt:lpstr>
      <vt:lpstr>Activity: WW_D? </vt:lpstr>
      <vt:lpstr>WW_D: Timing</vt:lpstr>
      <vt:lpstr>Activity: WW_D? </vt:lpstr>
      <vt:lpstr>PowerPoint Presentation</vt:lpstr>
      <vt:lpstr>Situation #1 </vt:lpstr>
      <vt:lpstr>PowerPoint Presentation</vt:lpstr>
      <vt:lpstr>Situation #2</vt:lpstr>
      <vt:lpstr>PowerPoint Presentation</vt:lpstr>
      <vt:lpstr>Situation #3</vt:lpstr>
      <vt:lpstr>PowerPoint Presentation</vt:lpstr>
      <vt:lpstr>Situation #4</vt:lpstr>
      <vt:lpstr>PowerPoint Presentation</vt:lpstr>
      <vt:lpstr>Situation #5</vt:lpstr>
      <vt:lpstr>Reflect</vt:lpstr>
      <vt:lpstr>Take-away </vt:lpstr>
      <vt:lpstr>Learning More </vt:lpstr>
      <vt:lpstr>Personality </vt:lpstr>
      <vt:lpstr>Tips</vt:lpstr>
      <vt:lpstr>Recommended Tests</vt:lpstr>
      <vt:lpstr>Take-aways</vt:lpstr>
      <vt:lpstr>Homework</vt:lpstr>
      <vt:lpstr>Outcomes </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Applied mathematics</dc:title>
  <dc:creator>Jacob Brown</dc:creator>
  <cp:lastModifiedBy>Stacie Mason</cp:lastModifiedBy>
  <cp:revision>241</cp:revision>
  <dcterms:created xsi:type="dcterms:W3CDTF">2016-06-04T18:26:22Z</dcterms:created>
  <dcterms:modified xsi:type="dcterms:W3CDTF">2017-01-11T17:01:26Z</dcterms:modified>
</cp:coreProperties>
</file>