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notesMasterIdLst>
    <p:notesMasterId r:id="rId34"/>
  </p:notesMasterIdLst>
  <p:sldIdLst>
    <p:sldId id="296" r:id="rId2"/>
    <p:sldId id="324" r:id="rId3"/>
    <p:sldId id="363" r:id="rId4"/>
    <p:sldId id="365" r:id="rId5"/>
    <p:sldId id="305" r:id="rId6"/>
    <p:sldId id="337" r:id="rId7"/>
    <p:sldId id="338" r:id="rId8"/>
    <p:sldId id="353" r:id="rId9"/>
    <p:sldId id="354" r:id="rId10"/>
    <p:sldId id="355" r:id="rId11"/>
    <p:sldId id="356" r:id="rId12"/>
    <p:sldId id="352" r:id="rId13"/>
    <p:sldId id="339" r:id="rId14"/>
    <p:sldId id="343" r:id="rId15"/>
    <p:sldId id="344" r:id="rId16"/>
    <p:sldId id="345" r:id="rId17"/>
    <p:sldId id="347" r:id="rId18"/>
    <p:sldId id="348" r:id="rId19"/>
    <p:sldId id="346" r:id="rId20"/>
    <p:sldId id="350" r:id="rId21"/>
    <p:sldId id="340" r:id="rId22"/>
    <p:sldId id="341" r:id="rId23"/>
    <p:sldId id="342" r:id="rId24"/>
    <p:sldId id="357" r:id="rId25"/>
    <p:sldId id="358" r:id="rId26"/>
    <p:sldId id="359" r:id="rId27"/>
    <p:sldId id="360" r:id="rId28"/>
    <p:sldId id="361" r:id="rId29"/>
    <p:sldId id="351" r:id="rId30"/>
    <p:sldId id="349" r:id="rId31"/>
    <p:sldId id="260" r:id="rId32"/>
    <p:sldId id="36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BDCF5F1-AFE4-4827-B0C5-0955C2830984}">
          <p14:sldIdLst>
            <p14:sldId id="296"/>
            <p14:sldId id="324"/>
            <p14:sldId id="363"/>
            <p14:sldId id="365"/>
            <p14:sldId id="305"/>
          </p14:sldIdLst>
        </p14:section>
        <p14:section name="Formal vs.  Informal Problem-Solving" id="{CD6EC9F5-B404-4F6F-944C-77260668574E}">
          <p14:sldIdLst>
            <p14:sldId id="337"/>
            <p14:sldId id="338"/>
            <p14:sldId id="353"/>
            <p14:sldId id="354"/>
            <p14:sldId id="355"/>
            <p14:sldId id="356"/>
            <p14:sldId id="352"/>
          </p14:sldIdLst>
        </p14:section>
        <p14:section name="Group Scavenger Hunt" id="{745B4371-B5C1-4525-BEDF-29DA175DB075}">
          <p14:sldIdLst>
            <p14:sldId id="339"/>
            <p14:sldId id="343"/>
            <p14:sldId id="344"/>
            <p14:sldId id="345"/>
            <p14:sldId id="347"/>
            <p14:sldId id="348"/>
            <p14:sldId id="346"/>
            <p14:sldId id="350"/>
            <p14:sldId id="340"/>
          </p14:sldIdLst>
        </p14:section>
        <p14:section name="Strategies for Group Problem-Solving" id="{FEB6921B-0095-4BED-B951-F7A6662B6511}">
          <p14:sldIdLst>
            <p14:sldId id="341"/>
            <p14:sldId id="342"/>
            <p14:sldId id="357"/>
            <p14:sldId id="358"/>
            <p14:sldId id="359"/>
            <p14:sldId id="360"/>
            <p14:sldId id="361"/>
            <p14:sldId id="351"/>
          </p14:sldIdLst>
        </p14:section>
        <p14:section name="Conclusion" id="{F7145B2F-FCD8-4797-9559-8635BBADDB5C}">
          <p14:sldIdLst>
            <p14:sldId id="349"/>
            <p14:sldId id="260"/>
            <p14:sldId id="3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18" autoAdjust="0"/>
    <p:restoredTop sz="80424" autoAdjust="0"/>
  </p:normalViewPr>
  <p:slideViewPr>
    <p:cSldViewPr snapToGrid="0">
      <p:cViewPr varScale="1">
        <p:scale>
          <a:sx n="83" d="100"/>
          <a:sy n="83" d="100"/>
        </p:scale>
        <p:origin x="10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F584A-AD5A-4F6E-BB1D-720E2B1914A8}" type="datetimeFigureOut">
              <a:rPr lang="en-US" smtClean="0"/>
              <a:t>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E0BEE6-E204-42B7-AFBF-BD8CC5A2BF47}" type="slidenum">
              <a:rPr lang="en-US" smtClean="0"/>
              <a:t>‹#›</a:t>
            </a:fld>
            <a:endParaRPr lang="en-US"/>
          </a:p>
        </p:txBody>
      </p:sp>
    </p:spTree>
    <p:extLst>
      <p:ext uri="{BB962C8B-B14F-4D97-AF65-F5344CB8AC3E}">
        <p14:creationId xmlns:p14="http://schemas.microsoft.com/office/powerpoint/2010/main" val="3785543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r>
              <a:rPr lang="en-US" baseline="0" dirty="0"/>
              <a:t> </a:t>
            </a:r>
          </a:p>
          <a:p>
            <a:pPr marL="228600" indent="-228600">
              <a:buAutoNum type="arabicPeriod"/>
            </a:pPr>
            <a:r>
              <a:rPr lang="en-US" baseline="0" dirty="0"/>
              <a:t>Read through the whole lesson (including all the notes) before the day of class</a:t>
            </a:r>
          </a:p>
          <a:p>
            <a:pPr marL="228600" indent="-228600">
              <a:buAutoNum type="arabicPeriod"/>
            </a:pPr>
            <a:r>
              <a:rPr lang="en-US" baseline="0" dirty="0"/>
              <a:t>Make note of and gather any supplies you need to bring</a:t>
            </a:r>
          </a:p>
          <a:p>
            <a:pPr marL="228600" indent="-228600">
              <a:buAutoNum type="arabicPeriod"/>
            </a:pPr>
            <a:r>
              <a:rPr lang="en-US" baseline="0" dirty="0"/>
              <a:t>Prepare examples, stories</a:t>
            </a:r>
          </a:p>
          <a:p>
            <a:pPr marL="228600" indent="-228600">
              <a:buAutoNum type="arabicPeriod"/>
            </a:pPr>
            <a:r>
              <a:rPr lang="en-US" baseline="0" dirty="0"/>
              <a:t>Think through how much time you want to spend on individual activities; make notes</a:t>
            </a:r>
          </a:p>
          <a:p>
            <a:pPr marL="228600" indent="-228600">
              <a:buAutoNum type="arabicPeriod"/>
            </a:pPr>
            <a:r>
              <a:rPr lang="en-US" baseline="0" dirty="0"/>
              <a:t>Be sure to allow time to announce the assignment at the end</a:t>
            </a:r>
          </a:p>
          <a:p>
            <a:pPr marL="0" indent="0">
              <a:buNone/>
            </a:pPr>
            <a:endParaRPr lang="en-US" baseline="0" dirty="0"/>
          </a:p>
          <a:p>
            <a:pPr marL="0" indent="0">
              <a:buNone/>
            </a:pPr>
            <a:r>
              <a:rPr lang="en-US" baseline="0" dirty="0"/>
              <a:t>Overview:</a:t>
            </a:r>
          </a:p>
          <a:p>
            <a:pPr marL="0" indent="0">
              <a:buNone/>
            </a:pPr>
            <a:r>
              <a:rPr lang="en-US" baseline="0" dirty="0"/>
              <a:t>Intro (slides 1-5): 2 minutes</a:t>
            </a:r>
          </a:p>
          <a:p>
            <a:r>
              <a:rPr lang="en-US" dirty="0"/>
              <a:t>Formal &amp; informal</a:t>
            </a:r>
            <a:r>
              <a:rPr lang="en-US" baseline="0" dirty="0"/>
              <a:t> (slides 6-12)</a:t>
            </a:r>
            <a:r>
              <a:rPr lang="en-US" dirty="0"/>
              <a:t>:</a:t>
            </a:r>
            <a:r>
              <a:rPr lang="en-US" baseline="0" dirty="0"/>
              <a:t> 10 minutes</a:t>
            </a:r>
          </a:p>
          <a:p>
            <a:pPr marL="0" indent="0">
              <a:buNone/>
            </a:pPr>
            <a:r>
              <a:rPr lang="en-US" baseline="0" dirty="0"/>
              <a:t>Scavenger hunt (slides 13-21): 35 minutes</a:t>
            </a:r>
          </a:p>
          <a:p>
            <a:pPr marL="0" indent="0">
              <a:buNone/>
            </a:pPr>
            <a:r>
              <a:rPr lang="en-US" baseline="0" dirty="0"/>
              <a:t>Strategies (slides 22-31): 5-15 minutes</a:t>
            </a:r>
          </a:p>
          <a:p>
            <a:pPr marL="0" indent="0">
              <a:buNone/>
            </a:pPr>
            <a:r>
              <a:rPr lang="en-US" dirty="0"/>
              <a:t>Total:</a:t>
            </a:r>
            <a:r>
              <a:rPr lang="en-US" baseline="0" dirty="0"/>
              <a:t> 52-62 minutes</a:t>
            </a:r>
            <a:endParaRPr lang="en-US" dirty="0"/>
          </a:p>
        </p:txBody>
      </p:sp>
      <p:sp>
        <p:nvSpPr>
          <p:cNvPr id="4" name="Slide Number Placeholder 3"/>
          <p:cNvSpPr>
            <a:spLocks noGrp="1"/>
          </p:cNvSpPr>
          <p:nvPr>
            <p:ph type="sldNum" sz="quarter" idx="10"/>
          </p:nvPr>
        </p:nvSpPr>
        <p:spPr/>
        <p:txBody>
          <a:bodyPr/>
          <a:lstStyle/>
          <a:p>
            <a:fld id="{92E9EBC7-72EA-4374-9157-45C9B31727DB}" type="slidenum">
              <a:rPr lang="en-US" smtClean="0"/>
              <a:t>1</a:t>
            </a:fld>
            <a:endParaRPr lang="en-US"/>
          </a:p>
        </p:txBody>
      </p:sp>
    </p:spTree>
    <p:extLst>
      <p:ext uri="{BB962C8B-B14F-4D97-AF65-F5344CB8AC3E}">
        <p14:creationId xmlns:p14="http://schemas.microsoft.com/office/powerpoint/2010/main" val="300573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Overview:</a:t>
            </a:r>
          </a:p>
          <a:p>
            <a:pPr marL="0" indent="0">
              <a:buNone/>
            </a:pPr>
            <a:r>
              <a:rPr lang="en-US" baseline="0" dirty="0"/>
              <a:t>Intro (slides 1-5): 2 minutes</a:t>
            </a:r>
          </a:p>
          <a:p>
            <a:r>
              <a:rPr lang="en-US" dirty="0"/>
              <a:t>Formal &amp; informal</a:t>
            </a:r>
            <a:r>
              <a:rPr lang="en-US" baseline="0" dirty="0"/>
              <a:t> (slides 6-12)</a:t>
            </a:r>
            <a:r>
              <a:rPr lang="en-US" dirty="0"/>
              <a:t>:</a:t>
            </a:r>
            <a:r>
              <a:rPr lang="en-US" baseline="0" dirty="0"/>
              <a:t> 10 minutes</a:t>
            </a:r>
          </a:p>
          <a:p>
            <a:pPr marL="0" indent="0">
              <a:buNone/>
            </a:pPr>
            <a:r>
              <a:rPr lang="en-US" baseline="0" dirty="0"/>
              <a:t>Scavenger hunt (slides 13-21): 35 minutes</a:t>
            </a:r>
          </a:p>
          <a:p>
            <a:pPr marL="0" indent="0">
              <a:buNone/>
            </a:pPr>
            <a:r>
              <a:rPr lang="en-US" baseline="0" dirty="0"/>
              <a:t>Strategies (slides 22-31): 5-15 minutes</a:t>
            </a:r>
          </a:p>
          <a:p>
            <a:pPr marL="0" indent="0">
              <a:buNone/>
            </a:pPr>
            <a:r>
              <a:rPr lang="en-US" dirty="0"/>
              <a:t>Total:</a:t>
            </a:r>
            <a:r>
              <a:rPr lang="en-US" baseline="0" dirty="0"/>
              <a:t> 52-62 minutes</a:t>
            </a:r>
            <a:endParaRPr lang="en-US" dirty="0"/>
          </a:p>
          <a:p>
            <a:endParaRPr lang="en-US" dirty="0"/>
          </a:p>
        </p:txBody>
      </p:sp>
      <p:sp>
        <p:nvSpPr>
          <p:cNvPr id="4" name="Slide Number Placeholder 3"/>
          <p:cNvSpPr>
            <a:spLocks noGrp="1"/>
          </p:cNvSpPr>
          <p:nvPr>
            <p:ph type="sldNum" sz="quarter" idx="10"/>
          </p:nvPr>
        </p:nvSpPr>
        <p:spPr/>
        <p:txBody>
          <a:bodyPr/>
          <a:lstStyle/>
          <a:p>
            <a:fld id="{47E0BEE6-E204-42B7-AFBF-BD8CC5A2BF47}" type="slidenum">
              <a:rPr lang="en-US" smtClean="0"/>
              <a:t>22</a:t>
            </a:fld>
            <a:endParaRPr lang="en-US"/>
          </a:p>
        </p:txBody>
      </p:sp>
    </p:spTree>
    <p:extLst>
      <p:ext uri="{BB962C8B-B14F-4D97-AF65-F5344CB8AC3E}">
        <p14:creationId xmlns:p14="http://schemas.microsoft.com/office/powerpoint/2010/main" val="81490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https://www.pexels.com/photo/man-holding-orange-basketball-hoop-29011/</a:t>
            </a:r>
          </a:p>
        </p:txBody>
      </p:sp>
      <p:sp>
        <p:nvSpPr>
          <p:cNvPr id="4" name="Slide Number Placeholder 3"/>
          <p:cNvSpPr>
            <a:spLocks noGrp="1"/>
          </p:cNvSpPr>
          <p:nvPr>
            <p:ph type="sldNum" sz="quarter" idx="10"/>
          </p:nvPr>
        </p:nvSpPr>
        <p:spPr/>
        <p:txBody>
          <a:bodyPr/>
          <a:lstStyle/>
          <a:p>
            <a:fld id="{47E0BEE6-E204-42B7-AFBF-BD8CC5A2BF47}" type="slidenum">
              <a:rPr lang="en-US" smtClean="0"/>
              <a:t>25</a:t>
            </a:fld>
            <a:endParaRPr lang="en-US"/>
          </a:p>
        </p:txBody>
      </p:sp>
    </p:spTree>
    <p:extLst>
      <p:ext uri="{BB962C8B-B14F-4D97-AF65-F5344CB8AC3E}">
        <p14:creationId xmlns:p14="http://schemas.microsoft.com/office/powerpoint/2010/main" val="2875906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https://www.pexels.com/photo/men-playing-basketball-on-lighted-court-39593/ </a:t>
            </a:r>
          </a:p>
        </p:txBody>
      </p:sp>
      <p:sp>
        <p:nvSpPr>
          <p:cNvPr id="4" name="Slide Number Placeholder 3"/>
          <p:cNvSpPr>
            <a:spLocks noGrp="1"/>
          </p:cNvSpPr>
          <p:nvPr>
            <p:ph type="sldNum" sz="quarter" idx="10"/>
          </p:nvPr>
        </p:nvSpPr>
        <p:spPr/>
        <p:txBody>
          <a:bodyPr/>
          <a:lstStyle/>
          <a:p>
            <a:fld id="{47E0BEE6-E204-42B7-AFBF-BD8CC5A2BF47}" type="slidenum">
              <a:rPr lang="en-US" smtClean="0"/>
              <a:t>26</a:t>
            </a:fld>
            <a:endParaRPr lang="en-US"/>
          </a:p>
        </p:txBody>
      </p:sp>
    </p:spTree>
    <p:extLst>
      <p:ext uri="{BB962C8B-B14F-4D97-AF65-F5344CB8AC3E}">
        <p14:creationId xmlns:p14="http://schemas.microsoft.com/office/powerpoint/2010/main" val="2742054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https://commons.wikimedia.org/wiki/File:Womens_basketball_final_at_London_Olympics_2012.jpg</a:t>
            </a:r>
          </a:p>
        </p:txBody>
      </p:sp>
      <p:sp>
        <p:nvSpPr>
          <p:cNvPr id="4" name="Slide Number Placeholder 3"/>
          <p:cNvSpPr>
            <a:spLocks noGrp="1"/>
          </p:cNvSpPr>
          <p:nvPr>
            <p:ph type="sldNum" sz="quarter" idx="10"/>
          </p:nvPr>
        </p:nvSpPr>
        <p:spPr/>
        <p:txBody>
          <a:bodyPr/>
          <a:lstStyle/>
          <a:p>
            <a:fld id="{47E0BEE6-E204-42B7-AFBF-BD8CC5A2BF47}" type="slidenum">
              <a:rPr lang="en-US" smtClean="0"/>
              <a:t>27</a:t>
            </a:fld>
            <a:endParaRPr lang="en-US"/>
          </a:p>
        </p:txBody>
      </p:sp>
    </p:spTree>
    <p:extLst>
      <p:ext uri="{BB962C8B-B14F-4D97-AF65-F5344CB8AC3E}">
        <p14:creationId xmlns:p14="http://schemas.microsoft.com/office/powerpoint/2010/main" val="1925557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https://www.pexels.com/photo/v-formation-of-bird-during-daytime-62667/</a:t>
            </a:r>
            <a:endParaRPr lang="en-US" dirty="0"/>
          </a:p>
        </p:txBody>
      </p:sp>
      <p:sp>
        <p:nvSpPr>
          <p:cNvPr id="4" name="Slide Number Placeholder 3"/>
          <p:cNvSpPr>
            <a:spLocks noGrp="1"/>
          </p:cNvSpPr>
          <p:nvPr>
            <p:ph type="sldNum" sz="quarter" idx="10"/>
          </p:nvPr>
        </p:nvSpPr>
        <p:spPr/>
        <p:txBody>
          <a:bodyPr/>
          <a:lstStyle/>
          <a:p>
            <a:fld id="{47E0BEE6-E204-42B7-AFBF-BD8CC5A2BF47}" type="slidenum">
              <a:rPr lang="en-US" smtClean="0"/>
              <a:t>28</a:t>
            </a:fld>
            <a:endParaRPr lang="en-US"/>
          </a:p>
        </p:txBody>
      </p:sp>
    </p:spTree>
    <p:extLst>
      <p:ext uri="{BB962C8B-B14F-4D97-AF65-F5344CB8AC3E}">
        <p14:creationId xmlns:p14="http://schemas.microsoft.com/office/powerpoint/2010/main" val="371761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discuss last time?</a:t>
            </a:r>
          </a:p>
          <a:p>
            <a:r>
              <a:rPr lang="en-US" dirty="0"/>
              <a:t>Objectives from lesson 18</a:t>
            </a:r>
          </a:p>
        </p:txBody>
      </p:sp>
      <p:sp>
        <p:nvSpPr>
          <p:cNvPr id="4" name="Slide Number Placeholder 3"/>
          <p:cNvSpPr>
            <a:spLocks noGrp="1"/>
          </p:cNvSpPr>
          <p:nvPr>
            <p:ph type="sldNum" sz="quarter" idx="10"/>
          </p:nvPr>
        </p:nvSpPr>
        <p:spPr/>
        <p:txBody>
          <a:bodyPr/>
          <a:lstStyle/>
          <a:p>
            <a:fld id="{47E0BEE6-E204-42B7-AFBF-BD8CC5A2BF47}" type="slidenum">
              <a:rPr lang="en-US" smtClean="0"/>
              <a:t>4</a:t>
            </a:fld>
            <a:endParaRPr lang="en-US"/>
          </a:p>
        </p:txBody>
      </p:sp>
    </p:spTree>
    <p:extLst>
      <p:ext uri="{BB962C8B-B14F-4D97-AF65-F5344CB8AC3E}">
        <p14:creationId xmlns:p14="http://schemas.microsoft.com/office/powerpoint/2010/main" val="19854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Overview:</a:t>
            </a:r>
          </a:p>
          <a:p>
            <a:pPr marL="0" indent="0">
              <a:buNone/>
            </a:pPr>
            <a:r>
              <a:rPr lang="en-US" baseline="0" dirty="0"/>
              <a:t>Intro (slides 1-5): 2 minutes</a:t>
            </a:r>
          </a:p>
          <a:p>
            <a:r>
              <a:rPr lang="en-US" dirty="0"/>
              <a:t>Formal &amp; informal</a:t>
            </a:r>
            <a:r>
              <a:rPr lang="en-US" baseline="0" dirty="0"/>
              <a:t> (slides 6-12)</a:t>
            </a:r>
            <a:r>
              <a:rPr lang="en-US" dirty="0"/>
              <a:t>:</a:t>
            </a:r>
            <a:r>
              <a:rPr lang="en-US" baseline="0" dirty="0"/>
              <a:t> 10 minutes</a:t>
            </a:r>
          </a:p>
          <a:p>
            <a:pPr marL="0" indent="0">
              <a:buNone/>
            </a:pPr>
            <a:r>
              <a:rPr lang="en-US" baseline="0" dirty="0"/>
              <a:t>Scavenger hunt (slides 13-21): 35 minutes</a:t>
            </a:r>
          </a:p>
          <a:p>
            <a:pPr marL="0" indent="0">
              <a:buNone/>
            </a:pPr>
            <a:r>
              <a:rPr lang="en-US" baseline="0" dirty="0"/>
              <a:t>Strategies (slides 22-31): 5-15 minutes</a:t>
            </a:r>
          </a:p>
          <a:p>
            <a:pPr marL="0" indent="0">
              <a:buNone/>
            </a:pPr>
            <a:r>
              <a:rPr lang="en-US" dirty="0"/>
              <a:t>Total:</a:t>
            </a:r>
            <a:r>
              <a:rPr lang="en-US" baseline="0" dirty="0"/>
              <a:t> 52-62 minutes</a:t>
            </a:r>
            <a:endParaRPr lang="en-US" dirty="0"/>
          </a:p>
          <a:p>
            <a:endParaRPr lang="en-US" dirty="0"/>
          </a:p>
        </p:txBody>
      </p:sp>
      <p:sp>
        <p:nvSpPr>
          <p:cNvPr id="4" name="Slide Number Placeholder 3"/>
          <p:cNvSpPr>
            <a:spLocks noGrp="1"/>
          </p:cNvSpPr>
          <p:nvPr>
            <p:ph type="sldNum" sz="quarter" idx="10"/>
          </p:nvPr>
        </p:nvSpPr>
        <p:spPr/>
        <p:txBody>
          <a:bodyPr/>
          <a:lstStyle/>
          <a:p>
            <a:fld id="{47E0BEE6-E204-42B7-AFBF-BD8CC5A2BF47}" type="slidenum">
              <a:rPr lang="en-US" smtClean="0"/>
              <a:t>6</a:t>
            </a:fld>
            <a:endParaRPr lang="en-US"/>
          </a:p>
        </p:txBody>
      </p:sp>
    </p:spTree>
    <p:extLst>
      <p:ext uri="{BB962C8B-B14F-4D97-AF65-F5344CB8AC3E}">
        <p14:creationId xmlns:p14="http://schemas.microsoft.com/office/powerpoint/2010/main" val="2151151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https://en.wikipedia.org/w/index.php?curid=24144354</a:t>
            </a:r>
          </a:p>
        </p:txBody>
      </p:sp>
      <p:sp>
        <p:nvSpPr>
          <p:cNvPr id="4" name="Slide Number Placeholder 3"/>
          <p:cNvSpPr>
            <a:spLocks noGrp="1"/>
          </p:cNvSpPr>
          <p:nvPr>
            <p:ph type="sldNum" sz="quarter" idx="10"/>
          </p:nvPr>
        </p:nvSpPr>
        <p:spPr/>
        <p:txBody>
          <a:bodyPr/>
          <a:lstStyle/>
          <a:p>
            <a:fld id="{47E0BEE6-E204-42B7-AFBF-BD8CC5A2BF47}" type="slidenum">
              <a:rPr lang="en-US" smtClean="0"/>
              <a:t>8</a:t>
            </a:fld>
            <a:endParaRPr lang="en-US"/>
          </a:p>
        </p:txBody>
      </p:sp>
    </p:spTree>
    <p:extLst>
      <p:ext uri="{BB962C8B-B14F-4D97-AF65-F5344CB8AC3E}">
        <p14:creationId xmlns:p14="http://schemas.microsoft.com/office/powerpoint/2010/main" val="1384912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http://nerdreactor.com/2013/05/20/the-office-finale-one-of-the-best-ever/ </a:t>
            </a:r>
          </a:p>
        </p:txBody>
      </p:sp>
      <p:sp>
        <p:nvSpPr>
          <p:cNvPr id="4" name="Slide Number Placeholder 3"/>
          <p:cNvSpPr>
            <a:spLocks noGrp="1"/>
          </p:cNvSpPr>
          <p:nvPr>
            <p:ph type="sldNum" sz="quarter" idx="10"/>
          </p:nvPr>
        </p:nvSpPr>
        <p:spPr/>
        <p:txBody>
          <a:bodyPr/>
          <a:lstStyle/>
          <a:p>
            <a:fld id="{47E0BEE6-E204-42B7-AFBF-BD8CC5A2BF47}" type="slidenum">
              <a:rPr lang="en-US" smtClean="0"/>
              <a:t>9</a:t>
            </a:fld>
            <a:endParaRPr lang="en-US"/>
          </a:p>
        </p:txBody>
      </p:sp>
    </p:spTree>
    <p:extLst>
      <p:ext uri="{BB962C8B-B14F-4D97-AF65-F5344CB8AC3E}">
        <p14:creationId xmlns:p14="http://schemas.microsoft.com/office/powerpoint/2010/main" val="578810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Overview:</a:t>
            </a:r>
          </a:p>
          <a:p>
            <a:pPr marL="0" indent="0">
              <a:buNone/>
            </a:pPr>
            <a:r>
              <a:rPr lang="en-US" baseline="0" dirty="0"/>
              <a:t>Intro (slides 1-5): 2 minutes</a:t>
            </a:r>
          </a:p>
          <a:p>
            <a:r>
              <a:rPr lang="en-US" dirty="0"/>
              <a:t>Formal &amp; informal</a:t>
            </a:r>
            <a:r>
              <a:rPr lang="en-US" baseline="0" dirty="0"/>
              <a:t> (slides 6-12)</a:t>
            </a:r>
            <a:r>
              <a:rPr lang="en-US" dirty="0"/>
              <a:t>:</a:t>
            </a:r>
            <a:r>
              <a:rPr lang="en-US" baseline="0" dirty="0"/>
              <a:t> 10 minutes</a:t>
            </a:r>
          </a:p>
          <a:p>
            <a:pPr marL="0" indent="0">
              <a:buNone/>
            </a:pPr>
            <a:r>
              <a:rPr lang="en-US" baseline="0" dirty="0"/>
              <a:t>Scavenger hunt (slides 13-21): 35 minutes</a:t>
            </a:r>
          </a:p>
          <a:p>
            <a:pPr marL="0" indent="0">
              <a:buNone/>
            </a:pPr>
            <a:r>
              <a:rPr lang="en-US" baseline="0" dirty="0"/>
              <a:t>Strategies (slides 22-31): 5-15 minutes</a:t>
            </a:r>
          </a:p>
          <a:p>
            <a:pPr marL="0" indent="0">
              <a:buNone/>
            </a:pPr>
            <a:r>
              <a:rPr lang="en-US" dirty="0"/>
              <a:t>Total:</a:t>
            </a:r>
            <a:r>
              <a:rPr lang="en-US" baseline="0" dirty="0"/>
              <a:t> 52-62 minutes</a:t>
            </a:r>
            <a:endParaRPr lang="en-US" dirty="0"/>
          </a:p>
          <a:p>
            <a:endParaRPr lang="en-US" dirty="0"/>
          </a:p>
        </p:txBody>
      </p:sp>
      <p:sp>
        <p:nvSpPr>
          <p:cNvPr id="4" name="Slide Number Placeholder 3"/>
          <p:cNvSpPr>
            <a:spLocks noGrp="1"/>
          </p:cNvSpPr>
          <p:nvPr>
            <p:ph type="sldNum" sz="quarter" idx="10"/>
          </p:nvPr>
        </p:nvSpPr>
        <p:spPr/>
        <p:txBody>
          <a:bodyPr/>
          <a:lstStyle/>
          <a:p>
            <a:fld id="{47E0BEE6-E204-42B7-AFBF-BD8CC5A2BF47}" type="slidenum">
              <a:rPr lang="en-US" smtClean="0"/>
              <a:t>13</a:t>
            </a:fld>
            <a:endParaRPr lang="en-US"/>
          </a:p>
        </p:txBody>
      </p:sp>
    </p:spTree>
    <p:extLst>
      <p:ext uri="{BB962C8B-B14F-4D97-AF65-F5344CB8AC3E}">
        <p14:creationId xmlns:p14="http://schemas.microsoft.com/office/powerpoint/2010/main" val="3676463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Facilitator: count off with the students until they are all in the groups of the appropriate size</a:t>
            </a:r>
          </a:p>
        </p:txBody>
      </p:sp>
      <p:sp>
        <p:nvSpPr>
          <p:cNvPr id="4" name="Slide Number Placeholder 3"/>
          <p:cNvSpPr>
            <a:spLocks noGrp="1"/>
          </p:cNvSpPr>
          <p:nvPr>
            <p:ph type="sldNum" sz="quarter" idx="10"/>
          </p:nvPr>
        </p:nvSpPr>
        <p:spPr/>
        <p:txBody>
          <a:bodyPr/>
          <a:lstStyle/>
          <a:p>
            <a:fld id="{47E0BEE6-E204-42B7-AFBF-BD8CC5A2BF47}" type="slidenum">
              <a:rPr lang="en-US" smtClean="0"/>
              <a:t>16</a:t>
            </a:fld>
            <a:endParaRPr lang="en-US"/>
          </a:p>
        </p:txBody>
      </p:sp>
    </p:spTree>
    <p:extLst>
      <p:ext uri="{BB962C8B-B14F-4D97-AF65-F5344CB8AC3E}">
        <p14:creationId xmlns:p14="http://schemas.microsoft.com/office/powerpoint/2010/main" val="1861757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on this screen until the students are back.  </a:t>
            </a:r>
          </a:p>
        </p:txBody>
      </p:sp>
      <p:sp>
        <p:nvSpPr>
          <p:cNvPr id="4" name="Slide Number Placeholder 3"/>
          <p:cNvSpPr>
            <a:spLocks noGrp="1"/>
          </p:cNvSpPr>
          <p:nvPr>
            <p:ph type="sldNum" sz="quarter" idx="10"/>
          </p:nvPr>
        </p:nvSpPr>
        <p:spPr/>
        <p:txBody>
          <a:bodyPr/>
          <a:lstStyle/>
          <a:p>
            <a:fld id="{47E0BEE6-E204-42B7-AFBF-BD8CC5A2BF47}" type="slidenum">
              <a:rPr lang="en-US" smtClean="0"/>
              <a:t>18</a:t>
            </a:fld>
            <a:endParaRPr lang="en-US"/>
          </a:p>
        </p:txBody>
      </p:sp>
    </p:spTree>
    <p:extLst>
      <p:ext uri="{BB962C8B-B14F-4D97-AF65-F5344CB8AC3E}">
        <p14:creationId xmlns:p14="http://schemas.microsoft.com/office/powerpoint/2010/main" val="2456706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https://www.pexels.com/photo/flight-sky-clouds-cloudy-2002/ </a:t>
            </a:r>
          </a:p>
        </p:txBody>
      </p:sp>
      <p:sp>
        <p:nvSpPr>
          <p:cNvPr id="4" name="Slide Number Placeholder 3"/>
          <p:cNvSpPr>
            <a:spLocks noGrp="1"/>
          </p:cNvSpPr>
          <p:nvPr>
            <p:ph type="sldNum" sz="quarter" idx="10"/>
          </p:nvPr>
        </p:nvSpPr>
        <p:spPr/>
        <p:txBody>
          <a:bodyPr/>
          <a:lstStyle/>
          <a:p>
            <a:fld id="{47E0BEE6-E204-42B7-AFBF-BD8CC5A2BF47}" type="slidenum">
              <a:rPr lang="en-US" smtClean="0"/>
              <a:t>21</a:t>
            </a:fld>
            <a:endParaRPr lang="en-US"/>
          </a:p>
        </p:txBody>
      </p:sp>
    </p:spTree>
    <p:extLst>
      <p:ext uri="{BB962C8B-B14F-4D97-AF65-F5344CB8AC3E}">
        <p14:creationId xmlns:p14="http://schemas.microsoft.com/office/powerpoint/2010/main" val="2884258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A87A34-81AB-432B-8DAE-1953F412C126}" type="datetimeFigureOut">
              <a:rPr lang="en-US" smtClean="0"/>
              <a:t>1/9/2017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44052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0559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8710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314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167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5388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3999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719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4352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028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772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8A87A34-81AB-432B-8DAE-1953F412C126}" type="datetimeFigureOut">
              <a:rPr lang="en-US" smtClean="0"/>
              <a:pPr/>
              <a:t>1/9/2017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2961969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224" y="0"/>
            <a:ext cx="609935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944183" y="1287865"/>
            <a:ext cx="5151817" cy="4273170"/>
          </a:xfrm>
          <a:prstGeom prst="rect">
            <a:avLst/>
          </a:prstGeom>
        </p:spPr>
      </p:pic>
      <p:sp>
        <p:nvSpPr>
          <p:cNvPr id="2" name="Title 1"/>
          <p:cNvSpPr>
            <a:spLocks noGrp="1"/>
          </p:cNvSpPr>
          <p:nvPr>
            <p:ph type="ctrTitle"/>
          </p:nvPr>
        </p:nvSpPr>
        <p:spPr>
          <a:xfrm>
            <a:off x="6941572" y="758952"/>
            <a:ext cx="5111325" cy="4041648"/>
          </a:xfrm>
        </p:spPr>
        <p:txBody>
          <a:bodyPr>
            <a:normAutofit/>
          </a:bodyPr>
          <a:lstStyle/>
          <a:p>
            <a:r>
              <a:rPr lang="en-US" dirty="0"/>
              <a:t>Group Problem-Solving</a:t>
            </a:r>
            <a:endParaRPr lang="en-US" sz="6600" dirty="0"/>
          </a:p>
        </p:txBody>
      </p:sp>
      <p:sp>
        <p:nvSpPr>
          <p:cNvPr id="3" name="Subtitle 2"/>
          <p:cNvSpPr>
            <a:spLocks noGrp="1"/>
          </p:cNvSpPr>
          <p:nvPr>
            <p:ph type="subTitle" idx="1"/>
          </p:nvPr>
        </p:nvSpPr>
        <p:spPr>
          <a:xfrm>
            <a:off x="6927095" y="4800600"/>
            <a:ext cx="3753096" cy="1691640"/>
          </a:xfrm>
        </p:spPr>
        <p:txBody>
          <a:bodyPr>
            <a:normAutofit/>
          </a:bodyPr>
          <a:lstStyle/>
          <a:p>
            <a:r>
              <a:rPr lang="en-US" sz="2400" dirty="0">
                <a:solidFill>
                  <a:schemeClr val="tx1">
                    <a:lumMod val="85000"/>
                  </a:schemeClr>
                </a:solidFill>
              </a:rPr>
              <a:t>Soft Skills</a:t>
            </a:r>
          </a:p>
        </p:txBody>
      </p:sp>
    </p:spTree>
    <p:extLst>
      <p:ext uri="{BB962C8B-B14F-4D97-AF65-F5344CB8AC3E}">
        <p14:creationId xmlns:p14="http://schemas.microsoft.com/office/powerpoint/2010/main" val="3303521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a:t>
            </a:r>
          </a:p>
        </p:txBody>
      </p:sp>
      <p:sp>
        <p:nvSpPr>
          <p:cNvPr id="3" name="Content Placeholder 2"/>
          <p:cNvSpPr>
            <a:spLocks noGrp="1"/>
          </p:cNvSpPr>
          <p:nvPr>
            <p:ph idx="1"/>
          </p:nvPr>
        </p:nvSpPr>
        <p:spPr/>
        <p:txBody>
          <a:bodyPr>
            <a:normAutofit/>
          </a:bodyPr>
          <a:lstStyle/>
          <a:p>
            <a:pPr>
              <a:lnSpc>
                <a:spcPct val="150000"/>
              </a:lnSpc>
            </a:pPr>
            <a:r>
              <a:rPr lang="en-US" sz="2800" dirty="0"/>
              <a:t>What </a:t>
            </a:r>
            <a:r>
              <a:rPr lang="en-US" sz="2800" b="1" dirty="0"/>
              <a:t>formal</a:t>
            </a:r>
            <a:r>
              <a:rPr lang="en-US" sz="2800" dirty="0"/>
              <a:t> problems have you had to solve in the past week? (name 2-3)</a:t>
            </a:r>
          </a:p>
          <a:p>
            <a:pPr>
              <a:lnSpc>
                <a:spcPct val="150000"/>
              </a:lnSpc>
            </a:pPr>
            <a:r>
              <a:rPr lang="en-US" sz="2800" dirty="0"/>
              <a:t>What </a:t>
            </a:r>
            <a:r>
              <a:rPr lang="en-US" sz="2800" b="1" dirty="0"/>
              <a:t>informal</a:t>
            </a:r>
            <a:r>
              <a:rPr lang="en-US" sz="2800" dirty="0"/>
              <a:t> problems have you had to solve in the past week? (name 2-3)</a:t>
            </a:r>
          </a:p>
          <a:p>
            <a:pPr>
              <a:lnSpc>
                <a:spcPct val="150000"/>
              </a:lnSpc>
            </a:pPr>
            <a:r>
              <a:rPr lang="en-US" sz="2800" dirty="0"/>
              <a:t>Which of these problems were solved in </a:t>
            </a:r>
            <a:r>
              <a:rPr lang="en-US" sz="2800" b="1" dirty="0"/>
              <a:t>groups</a:t>
            </a:r>
            <a:r>
              <a:rPr lang="en-US" sz="2800" dirty="0"/>
              <a:t>? </a:t>
            </a:r>
          </a:p>
          <a:p>
            <a:endParaRPr lang="en-US" sz="2400" dirty="0"/>
          </a:p>
        </p:txBody>
      </p:sp>
    </p:spTree>
    <p:extLst>
      <p:ext uri="{BB962C8B-B14F-4D97-AF65-F5344CB8AC3E}">
        <p14:creationId xmlns:p14="http://schemas.microsoft.com/office/powerpoint/2010/main" val="252096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Problem-Solving </a:t>
            </a:r>
          </a:p>
        </p:txBody>
      </p:sp>
      <p:sp>
        <p:nvSpPr>
          <p:cNvPr id="3" name="Content Placeholder 2"/>
          <p:cNvSpPr>
            <a:spLocks noGrp="1"/>
          </p:cNvSpPr>
          <p:nvPr>
            <p:ph idx="1"/>
          </p:nvPr>
        </p:nvSpPr>
        <p:spPr>
          <a:xfrm>
            <a:off x="1261872" y="1828800"/>
            <a:ext cx="9692640" cy="4351337"/>
          </a:xfrm>
        </p:spPr>
        <p:txBody>
          <a:bodyPr>
            <a:normAutofit fontScale="92500"/>
          </a:bodyPr>
          <a:lstStyle/>
          <a:p>
            <a:pPr>
              <a:lnSpc>
                <a:spcPct val="150000"/>
              </a:lnSpc>
            </a:pPr>
            <a:r>
              <a:rPr lang="en-US" sz="2800" dirty="0"/>
              <a:t>Most significant problems are too big for one person to solve</a:t>
            </a:r>
          </a:p>
          <a:p>
            <a:pPr>
              <a:lnSpc>
                <a:spcPct val="150000"/>
              </a:lnSpc>
            </a:pPr>
            <a:r>
              <a:rPr lang="en-US" sz="2800" b="1" dirty="0"/>
              <a:t>Formal Examples</a:t>
            </a:r>
            <a:r>
              <a:rPr lang="en-US" sz="2800" dirty="0"/>
              <a:t>: building the Titanic, forming the United Nations, electing a president </a:t>
            </a:r>
          </a:p>
          <a:p>
            <a:pPr>
              <a:lnSpc>
                <a:spcPct val="150000"/>
              </a:lnSpc>
            </a:pPr>
            <a:r>
              <a:rPr lang="en-US" sz="2800" b="1" dirty="0"/>
              <a:t>Informal Examples</a:t>
            </a:r>
            <a:r>
              <a:rPr lang="en-US" sz="2800" dirty="0"/>
              <a:t>: plane passengers on 9/11 taking over the ship and preventing disaster, figuring out which restaurant your friends want to eat at, etc.  </a:t>
            </a:r>
          </a:p>
        </p:txBody>
      </p:sp>
    </p:spTree>
    <p:extLst>
      <p:ext uri="{BB962C8B-B14F-4D97-AF65-F5344CB8AC3E}">
        <p14:creationId xmlns:p14="http://schemas.microsoft.com/office/powerpoint/2010/main" val="29336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a:t>
            </a:r>
          </a:p>
        </p:txBody>
      </p:sp>
      <p:sp>
        <p:nvSpPr>
          <p:cNvPr id="3" name="Content Placeholder 2"/>
          <p:cNvSpPr>
            <a:spLocks noGrp="1"/>
          </p:cNvSpPr>
          <p:nvPr>
            <p:ph idx="1"/>
          </p:nvPr>
        </p:nvSpPr>
        <p:spPr/>
        <p:txBody>
          <a:bodyPr>
            <a:normAutofit/>
          </a:bodyPr>
          <a:lstStyle/>
          <a:p>
            <a:pPr>
              <a:lnSpc>
                <a:spcPct val="150000"/>
              </a:lnSpc>
            </a:pPr>
            <a:r>
              <a:rPr lang="en-US" sz="2800" dirty="0"/>
              <a:t>Opportunities for learning are all over the place—formally, and informally.  Take advantage of each.</a:t>
            </a:r>
          </a:p>
          <a:p>
            <a:pPr>
              <a:lnSpc>
                <a:spcPct val="150000"/>
              </a:lnSpc>
            </a:pPr>
            <a:r>
              <a:rPr lang="en-US" sz="2800" dirty="0"/>
              <a:t>Your ability to successfully problem-solve in groups will enable you to do great things!</a:t>
            </a:r>
          </a:p>
        </p:txBody>
      </p:sp>
    </p:spTree>
    <p:extLst>
      <p:ext uri="{BB962C8B-B14F-4D97-AF65-F5344CB8AC3E}">
        <p14:creationId xmlns:p14="http://schemas.microsoft.com/office/powerpoint/2010/main" val="1948405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1872" y="758952"/>
            <a:ext cx="9993226" cy="4041648"/>
          </a:xfrm>
        </p:spPr>
        <p:txBody>
          <a:bodyPr/>
          <a:lstStyle/>
          <a:p>
            <a:r>
              <a:rPr lang="en-US" dirty="0"/>
              <a:t>Group Scavenger Hunt</a:t>
            </a:r>
          </a:p>
        </p:txBody>
      </p:sp>
      <p:sp>
        <p:nvSpPr>
          <p:cNvPr id="5" name="Text Placeholder 4"/>
          <p:cNvSpPr>
            <a:spLocks noGrp="1"/>
          </p:cNvSpPr>
          <p:nvPr>
            <p:ph type="body" idx="1"/>
          </p:nvPr>
        </p:nvSpPr>
        <p:spPr/>
        <p:txBody>
          <a:bodyPr/>
          <a:lstStyle/>
          <a:p>
            <a:r>
              <a:rPr lang="en-US" dirty="0"/>
              <a:t>ACME Seminar</a:t>
            </a:r>
          </a:p>
        </p:txBody>
      </p:sp>
    </p:spTree>
    <p:extLst>
      <p:ext uri="{BB962C8B-B14F-4D97-AF65-F5344CB8AC3E}">
        <p14:creationId xmlns:p14="http://schemas.microsoft.com/office/powerpoint/2010/main" val="2436654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Scavenger Hunt </a:t>
            </a:r>
          </a:p>
        </p:txBody>
      </p:sp>
      <p:sp>
        <p:nvSpPr>
          <p:cNvPr id="3" name="Content Placeholder 2"/>
          <p:cNvSpPr>
            <a:spLocks noGrp="1"/>
          </p:cNvSpPr>
          <p:nvPr>
            <p:ph idx="1"/>
          </p:nvPr>
        </p:nvSpPr>
        <p:spPr/>
        <p:txBody>
          <a:bodyPr>
            <a:normAutofit/>
          </a:bodyPr>
          <a:lstStyle/>
          <a:p>
            <a:r>
              <a:rPr lang="en-US" sz="2800" dirty="0"/>
              <a:t>We’re going to apply problem-solving in a different way: in a </a:t>
            </a:r>
            <a:r>
              <a:rPr lang="en-US" sz="2800" b="1" dirty="0"/>
              <a:t>scavenger hunt!</a:t>
            </a:r>
            <a:endParaRPr lang="en-US" sz="2800" dirty="0"/>
          </a:p>
          <a:p>
            <a:r>
              <a:rPr lang="en-US" sz="2800" dirty="0"/>
              <a:t>This will give you the opportunity to practice your skills, and give you experience with </a:t>
            </a:r>
            <a:r>
              <a:rPr lang="en-US" sz="2800" dirty="0">
                <a:solidFill>
                  <a:srgbClr val="FF0000"/>
                </a:solidFill>
              </a:rPr>
              <a:t>group problem-solving</a:t>
            </a:r>
            <a:r>
              <a:rPr lang="en-US" sz="2800" dirty="0"/>
              <a:t>.  </a:t>
            </a:r>
          </a:p>
          <a:p>
            <a:r>
              <a:rPr lang="en-US" sz="2800" dirty="0"/>
              <a:t>We are purposely jumping into this to give you little/no time to prepare—just have fun with it </a:t>
            </a:r>
            <a:r>
              <a:rPr lang="en-US" sz="2800" dirty="0">
                <a:sym typeface="Wingdings" panose="05000000000000000000" pitchFamily="2" charset="2"/>
              </a:rPr>
              <a:t> </a:t>
            </a:r>
            <a:endParaRPr lang="en-US" sz="2800" dirty="0"/>
          </a:p>
          <a:p>
            <a:endParaRPr lang="en-US" sz="2400" dirty="0"/>
          </a:p>
          <a:p>
            <a:endParaRPr lang="en-US" sz="2400" dirty="0"/>
          </a:p>
        </p:txBody>
      </p:sp>
    </p:spTree>
    <p:extLst>
      <p:ext uri="{BB962C8B-B14F-4D97-AF65-F5344CB8AC3E}">
        <p14:creationId xmlns:p14="http://schemas.microsoft.com/office/powerpoint/2010/main" val="257829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Scavenger Hunt </a:t>
            </a:r>
          </a:p>
        </p:txBody>
      </p:sp>
      <p:sp>
        <p:nvSpPr>
          <p:cNvPr id="3" name="Content Placeholder 2"/>
          <p:cNvSpPr>
            <a:spLocks noGrp="1"/>
          </p:cNvSpPr>
          <p:nvPr>
            <p:ph idx="1"/>
          </p:nvPr>
        </p:nvSpPr>
        <p:spPr>
          <a:xfrm>
            <a:off x="1261872" y="1828800"/>
            <a:ext cx="8595360" cy="4786792"/>
          </a:xfrm>
        </p:spPr>
        <p:txBody>
          <a:bodyPr>
            <a:normAutofit/>
          </a:bodyPr>
          <a:lstStyle/>
          <a:p>
            <a:pPr marL="457200" indent="-457200">
              <a:buFont typeface="+mj-lt"/>
              <a:buAutoNum type="alphaUcPeriod"/>
            </a:pPr>
            <a:r>
              <a:rPr lang="en-US" sz="2400" b="1" dirty="0"/>
              <a:t>Goal</a:t>
            </a:r>
            <a:r>
              <a:rPr lang="en-US" sz="2400" dirty="0"/>
              <a:t>: get the most points in 25 minutes! Complete challenges to get points. Challenges are divided into three groups; the harder and crazier they are, the more points they’re worth.  </a:t>
            </a:r>
          </a:p>
          <a:p>
            <a:pPr marL="457200" indent="-457200">
              <a:buFont typeface="+mj-lt"/>
              <a:buAutoNum type="alphaUcPeriod"/>
            </a:pPr>
            <a:r>
              <a:rPr lang="en-US" sz="2400" dirty="0"/>
              <a:t>Each </a:t>
            </a:r>
            <a:r>
              <a:rPr lang="en-US" sz="2400" b="1" dirty="0"/>
              <a:t>group</a:t>
            </a:r>
            <a:r>
              <a:rPr lang="en-US" sz="2400" dirty="0"/>
              <a:t> must be comprised of </a:t>
            </a:r>
            <a:r>
              <a:rPr lang="en-US" sz="2400" dirty="0">
                <a:solidFill>
                  <a:srgbClr val="FF0000"/>
                </a:solidFill>
              </a:rPr>
              <a:t>3-5 people</a:t>
            </a:r>
          </a:p>
          <a:p>
            <a:pPr marL="457200" indent="-457200">
              <a:buFont typeface="+mj-lt"/>
              <a:buAutoNum type="alphaUcPeriod"/>
            </a:pPr>
            <a:r>
              <a:rPr lang="en-US" sz="2400" dirty="0"/>
              <a:t>Work together; use every team member</a:t>
            </a:r>
          </a:p>
          <a:p>
            <a:pPr marL="457200" indent="-457200">
              <a:buFont typeface="+mj-lt"/>
              <a:buAutoNum type="alphaUcPeriod"/>
            </a:pPr>
            <a:r>
              <a:rPr lang="en-US" sz="2400" dirty="0"/>
              <a:t>All groups </a:t>
            </a:r>
            <a:r>
              <a:rPr lang="en-US" sz="2400" dirty="0">
                <a:solidFill>
                  <a:srgbClr val="FF0000"/>
                </a:solidFill>
              </a:rPr>
              <a:t>start</a:t>
            </a:r>
            <a:r>
              <a:rPr lang="en-US" sz="2400" dirty="0"/>
              <a:t> and </a:t>
            </a:r>
            <a:r>
              <a:rPr lang="en-US" sz="2400" dirty="0">
                <a:solidFill>
                  <a:srgbClr val="FF0000"/>
                </a:solidFill>
              </a:rPr>
              <a:t>end</a:t>
            </a:r>
            <a:r>
              <a:rPr lang="en-US" sz="2400" dirty="0"/>
              <a:t> at the </a:t>
            </a:r>
            <a:r>
              <a:rPr lang="en-US" sz="2400" b="1" dirty="0"/>
              <a:t>same time</a:t>
            </a:r>
            <a:endParaRPr lang="en-US" sz="2400" dirty="0"/>
          </a:p>
          <a:p>
            <a:pPr marL="457200" indent="-457200">
              <a:buFont typeface="+mj-lt"/>
              <a:buAutoNum type="alphaUcPeriod"/>
            </a:pPr>
            <a:r>
              <a:rPr lang="en-US" sz="2400" dirty="0"/>
              <a:t>All groups must agree to the </a:t>
            </a:r>
            <a:r>
              <a:rPr lang="en-US" sz="2400" b="1" dirty="0"/>
              <a:t>honor system </a:t>
            </a:r>
            <a:r>
              <a:rPr lang="en-US" sz="2400" i="1" dirty="0">
                <a:solidFill>
                  <a:srgbClr val="FF0000"/>
                </a:solidFill>
              </a:rPr>
              <a:t>(no lying, destroying property, causing a riot, etc.)</a:t>
            </a:r>
          </a:p>
          <a:p>
            <a:pPr marL="457200" indent="-457200">
              <a:buFont typeface="+mj-lt"/>
              <a:buAutoNum type="alphaUcPeriod"/>
            </a:pPr>
            <a:r>
              <a:rPr lang="en-US" sz="2400" b="1" dirty="0"/>
              <a:t>Have fun!  </a:t>
            </a:r>
          </a:p>
        </p:txBody>
      </p:sp>
    </p:spTree>
    <p:extLst>
      <p:ext uri="{BB962C8B-B14F-4D97-AF65-F5344CB8AC3E}">
        <p14:creationId xmlns:p14="http://schemas.microsoft.com/office/powerpoint/2010/main" val="125632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799" y="1828800"/>
            <a:ext cx="9610405" cy="4351337"/>
          </a:xfrm>
        </p:spPr>
        <p:txBody>
          <a:bodyPr>
            <a:normAutofit/>
          </a:bodyPr>
          <a:lstStyle/>
          <a:p>
            <a:pPr marL="0" indent="0" algn="ctr">
              <a:buNone/>
            </a:pPr>
            <a:endParaRPr lang="en-US" sz="4400" dirty="0"/>
          </a:p>
          <a:p>
            <a:pPr marL="0" indent="0" algn="ctr">
              <a:buNone/>
            </a:pPr>
            <a:r>
              <a:rPr lang="en-US" sz="5400" dirty="0"/>
              <a:t>1.  Count off into groups </a:t>
            </a:r>
          </a:p>
          <a:p>
            <a:pPr marL="0" indent="0" algn="ctr">
              <a:buNone/>
            </a:pPr>
            <a:r>
              <a:rPr lang="en-US" sz="4800" i="1" dirty="0">
                <a:solidFill>
                  <a:srgbClr val="FF0000"/>
                </a:solidFill>
              </a:rPr>
              <a:t>(3-5 people/group)</a:t>
            </a:r>
          </a:p>
        </p:txBody>
      </p:sp>
    </p:spTree>
    <p:extLst>
      <p:ext uri="{BB962C8B-B14F-4D97-AF65-F5344CB8AC3E}">
        <p14:creationId xmlns:p14="http://schemas.microsoft.com/office/powerpoint/2010/main" val="641871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799" y="1828800"/>
            <a:ext cx="9610405" cy="4351337"/>
          </a:xfrm>
        </p:spPr>
        <p:txBody>
          <a:bodyPr>
            <a:normAutofit/>
          </a:bodyPr>
          <a:lstStyle/>
          <a:p>
            <a:pPr marL="0" indent="0" algn="ctr">
              <a:buNone/>
            </a:pPr>
            <a:endParaRPr lang="en-US" sz="4400" dirty="0"/>
          </a:p>
          <a:p>
            <a:pPr marL="0" indent="0" algn="ctr">
              <a:buNone/>
            </a:pPr>
            <a:r>
              <a:rPr lang="en-US" sz="5400" dirty="0"/>
              <a:t>2.  Grab a Scavenger Hunt Sheet</a:t>
            </a:r>
          </a:p>
          <a:p>
            <a:pPr marL="0" indent="0" algn="ctr">
              <a:buNone/>
            </a:pPr>
            <a:r>
              <a:rPr lang="en-US" sz="4800" i="1" dirty="0">
                <a:solidFill>
                  <a:srgbClr val="FF0000"/>
                </a:solidFill>
              </a:rPr>
              <a:t>(No reading before time starts)</a:t>
            </a:r>
          </a:p>
        </p:txBody>
      </p:sp>
    </p:spTree>
    <p:extLst>
      <p:ext uri="{BB962C8B-B14F-4D97-AF65-F5344CB8AC3E}">
        <p14:creationId xmlns:p14="http://schemas.microsoft.com/office/powerpoint/2010/main" val="3158809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799" y="1828800"/>
            <a:ext cx="9610405" cy="4351337"/>
          </a:xfrm>
        </p:spPr>
        <p:txBody>
          <a:bodyPr>
            <a:normAutofit/>
          </a:bodyPr>
          <a:lstStyle/>
          <a:p>
            <a:pPr marL="0" indent="0" algn="ctr">
              <a:buNone/>
            </a:pPr>
            <a:endParaRPr lang="en-US" sz="4400" dirty="0"/>
          </a:p>
          <a:p>
            <a:pPr marL="0" indent="0" algn="ctr">
              <a:buNone/>
            </a:pPr>
            <a:r>
              <a:rPr lang="en-US" sz="5400" dirty="0"/>
              <a:t>3.  GO!!!  </a:t>
            </a:r>
          </a:p>
          <a:p>
            <a:pPr marL="0" indent="0" algn="ctr">
              <a:buNone/>
            </a:pPr>
            <a:r>
              <a:rPr lang="en-US" sz="4800" i="1" dirty="0">
                <a:solidFill>
                  <a:srgbClr val="FF0000"/>
                </a:solidFill>
              </a:rPr>
              <a:t>(Be back in 25 minutes, or forfeit!)</a:t>
            </a:r>
          </a:p>
        </p:txBody>
      </p:sp>
    </p:spTree>
    <p:extLst>
      <p:ext uri="{BB962C8B-B14F-4D97-AF65-F5344CB8AC3E}">
        <p14:creationId xmlns:p14="http://schemas.microsoft.com/office/powerpoint/2010/main" val="979903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Debrief</a:t>
            </a:r>
          </a:p>
        </p:txBody>
      </p:sp>
      <p:sp>
        <p:nvSpPr>
          <p:cNvPr id="3" name="Content Placeholder 2"/>
          <p:cNvSpPr>
            <a:spLocks noGrp="1"/>
          </p:cNvSpPr>
          <p:nvPr>
            <p:ph idx="1"/>
          </p:nvPr>
        </p:nvSpPr>
        <p:spPr/>
        <p:txBody>
          <a:bodyPr>
            <a:normAutofit/>
          </a:bodyPr>
          <a:lstStyle/>
          <a:p>
            <a:pPr>
              <a:lnSpc>
                <a:spcPct val="150000"/>
              </a:lnSpc>
            </a:pPr>
            <a:r>
              <a:rPr lang="en-US" sz="2800" dirty="0"/>
              <a:t>Who won? </a:t>
            </a:r>
          </a:p>
          <a:p>
            <a:pPr>
              <a:lnSpc>
                <a:spcPct val="150000"/>
              </a:lnSpc>
            </a:pPr>
            <a:r>
              <a:rPr lang="en-US" sz="2800" dirty="0"/>
              <a:t>Who has the best/craziest/funniest story? </a:t>
            </a:r>
          </a:p>
          <a:p>
            <a:pPr>
              <a:lnSpc>
                <a:spcPct val="150000"/>
              </a:lnSpc>
            </a:pPr>
            <a:r>
              <a:rPr lang="en-US" sz="2800" dirty="0"/>
              <a:t>Spoils to the winners </a:t>
            </a:r>
          </a:p>
        </p:txBody>
      </p:sp>
    </p:spTree>
    <p:extLst>
      <p:ext uri="{BB962C8B-B14F-4D97-AF65-F5344CB8AC3E}">
        <p14:creationId xmlns:p14="http://schemas.microsoft.com/office/powerpoint/2010/main" val="293777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a:t>
            </a:r>
          </a:p>
        </p:txBody>
      </p:sp>
      <p:sp>
        <p:nvSpPr>
          <p:cNvPr id="3" name="Content Placeholder 2"/>
          <p:cNvSpPr>
            <a:spLocks noGrp="1"/>
          </p:cNvSpPr>
          <p:nvPr>
            <p:ph idx="1"/>
          </p:nvPr>
        </p:nvSpPr>
        <p:spPr>
          <a:xfrm>
            <a:off x="1261872" y="1828800"/>
            <a:ext cx="9324302" cy="4848161"/>
          </a:xfrm>
        </p:spPr>
        <p:txBody>
          <a:bodyPr>
            <a:normAutofit/>
          </a:bodyPr>
          <a:lstStyle/>
          <a:p>
            <a:r>
              <a:rPr lang="en-US" sz="2400" dirty="0"/>
              <a:t>Remember, the main activity here is the </a:t>
            </a:r>
            <a:r>
              <a:rPr lang="en-US" sz="2400" b="1" dirty="0"/>
              <a:t>scavenger hunt</a:t>
            </a:r>
            <a:r>
              <a:rPr lang="en-US" sz="2400" dirty="0"/>
              <a:t>; give the students plenty of time beforehand to understand the rules, and time afterward to talk about their exploits and learnings.  They will likely be excited to share what they did!  </a:t>
            </a:r>
          </a:p>
          <a:p>
            <a:r>
              <a:rPr lang="en-US" sz="2400" dirty="0"/>
              <a:t>Consider </a:t>
            </a:r>
            <a:r>
              <a:rPr lang="en-US" sz="2400" b="1" dirty="0"/>
              <a:t>reducing the time </a:t>
            </a:r>
            <a:r>
              <a:rPr lang="en-US" sz="2400" dirty="0"/>
              <a:t>for class discussion on other topics to give more time for the activity.  </a:t>
            </a:r>
          </a:p>
          <a:p>
            <a:r>
              <a:rPr lang="en-US" sz="2400" dirty="0"/>
              <a:t>Bring your favorite snack/treat for the team which wins the scavenger hunt. Ask ACME professor contact for </a:t>
            </a:r>
            <a:r>
              <a:rPr lang="en-US" sz="2400" b="1" dirty="0"/>
              <a:t>reimbursement</a:t>
            </a:r>
            <a:r>
              <a:rPr lang="en-US" sz="2400" dirty="0"/>
              <a:t> if needed. </a:t>
            </a:r>
          </a:p>
          <a:p>
            <a:r>
              <a:rPr lang="en-US" sz="2400" dirty="0"/>
              <a:t>The scavenger hunt sheet is embedded on the next page; print out </a:t>
            </a:r>
            <a:r>
              <a:rPr lang="en-US" sz="2400" b="1" dirty="0"/>
              <a:t>5-7 copies </a:t>
            </a:r>
            <a:r>
              <a:rPr lang="en-US" sz="2400" dirty="0"/>
              <a:t>for the class before class begins. </a:t>
            </a:r>
          </a:p>
        </p:txBody>
      </p:sp>
    </p:spTree>
    <p:extLst>
      <p:ext uri="{BB962C8B-B14F-4D97-AF65-F5344CB8AC3E}">
        <p14:creationId xmlns:p14="http://schemas.microsoft.com/office/powerpoint/2010/main" val="50750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 the Following</a:t>
            </a:r>
          </a:p>
        </p:txBody>
      </p:sp>
      <p:sp>
        <p:nvSpPr>
          <p:cNvPr id="3" name="Content Placeholder 2"/>
          <p:cNvSpPr>
            <a:spLocks noGrp="1"/>
          </p:cNvSpPr>
          <p:nvPr>
            <p:ph idx="1"/>
          </p:nvPr>
        </p:nvSpPr>
        <p:spPr>
          <a:xfrm>
            <a:off x="1261872" y="1828800"/>
            <a:ext cx="9692640" cy="4351337"/>
          </a:xfrm>
        </p:spPr>
        <p:txBody>
          <a:bodyPr>
            <a:normAutofit/>
          </a:bodyPr>
          <a:lstStyle/>
          <a:p>
            <a:pPr>
              <a:lnSpc>
                <a:spcPct val="150000"/>
              </a:lnSpc>
            </a:pPr>
            <a:r>
              <a:rPr lang="en-US" sz="2400" dirty="0"/>
              <a:t>How did you </a:t>
            </a:r>
            <a:r>
              <a:rPr lang="en-US" sz="2400" b="1" dirty="0"/>
              <a:t>approach</a:t>
            </a:r>
            <a:r>
              <a:rPr lang="en-US" sz="2400" dirty="0"/>
              <a:t> the Scavenger Hunt?  </a:t>
            </a:r>
          </a:p>
          <a:p>
            <a:pPr>
              <a:lnSpc>
                <a:spcPct val="150000"/>
              </a:lnSpc>
            </a:pPr>
            <a:r>
              <a:rPr lang="en-US" sz="2400" dirty="0"/>
              <a:t>What did your team do </a:t>
            </a:r>
            <a:r>
              <a:rPr lang="en-US" sz="2400" dirty="0">
                <a:solidFill>
                  <a:srgbClr val="0070C0"/>
                </a:solidFill>
              </a:rPr>
              <a:t>well</a:t>
            </a:r>
            <a:r>
              <a:rPr lang="en-US" sz="2400" dirty="0"/>
              <a:t>?  </a:t>
            </a:r>
          </a:p>
          <a:p>
            <a:pPr>
              <a:lnSpc>
                <a:spcPct val="150000"/>
              </a:lnSpc>
            </a:pPr>
            <a:r>
              <a:rPr lang="en-US" sz="2400" dirty="0"/>
              <a:t>What could you have </a:t>
            </a:r>
            <a:r>
              <a:rPr lang="en-US" sz="2400" dirty="0">
                <a:solidFill>
                  <a:srgbClr val="FF0000"/>
                </a:solidFill>
              </a:rPr>
              <a:t>improved</a:t>
            </a:r>
            <a:r>
              <a:rPr lang="en-US" sz="2400" dirty="0"/>
              <a:t>?  </a:t>
            </a:r>
          </a:p>
          <a:p>
            <a:pPr marL="0" indent="0" algn="ctr">
              <a:lnSpc>
                <a:spcPct val="150000"/>
              </a:lnSpc>
              <a:buNone/>
            </a:pPr>
            <a:r>
              <a:rPr lang="en-US" sz="2800" dirty="0"/>
              <a:t>Create a </a:t>
            </a:r>
            <a:r>
              <a:rPr lang="en-US" sz="2800" dirty="0">
                <a:solidFill>
                  <a:srgbClr val="0070C0"/>
                </a:solidFill>
              </a:rPr>
              <a:t>pros</a:t>
            </a:r>
            <a:r>
              <a:rPr lang="en-US" sz="2800" dirty="0"/>
              <a:t> and </a:t>
            </a:r>
            <a:r>
              <a:rPr lang="en-US" sz="2800" dirty="0">
                <a:solidFill>
                  <a:srgbClr val="FF0000"/>
                </a:solidFill>
              </a:rPr>
              <a:t>cons</a:t>
            </a:r>
            <a:r>
              <a:rPr lang="en-US" sz="2800" dirty="0"/>
              <a:t> list on the board</a:t>
            </a:r>
          </a:p>
        </p:txBody>
      </p:sp>
    </p:spTree>
    <p:extLst>
      <p:ext uri="{BB962C8B-B14F-4D97-AF65-F5344CB8AC3E}">
        <p14:creationId xmlns:p14="http://schemas.microsoft.com/office/powerpoint/2010/main" val="95896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90" y="0"/>
            <a:ext cx="12217486" cy="8110330"/>
          </a:xfrm>
          <a:prstGeom prst="rect">
            <a:avLst/>
          </a:prstGeom>
        </p:spPr>
      </p:pic>
      <p:sp>
        <p:nvSpPr>
          <p:cNvPr id="2" name="Title 1"/>
          <p:cNvSpPr>
            <a:spLocks noGrp="1"/>
          </p:cNvSpPr>
          <p:nvPr>
            <p:ph type="title"/>
          </p:nvPr>
        </p:nvSpPr>
        <p:spPr/>
        <p:txBody>
          <a:bodyPr/>
          <a:lstStyle/>
          <a:p>
            <a:r>
              <a:rPr lang="en-US" dirty="0"/>
              <a:t>Take-away</a:t>
            </a:r>
          </a:p>
        </p:txBody>
      </p:sp>
      <p:sp>
        <p:nvSpPr>
          <p:cNvPr id="3" name="Content Placeholder 2"/>
          <p:cNvSpPr>
            <a:spLocks noGrp="1"/>
          </p:cNvSpPr>
          <p:nvPr>
            <p:ph idx="1"/>
          </p:nvPr>
        </p:nvSpPr>
        <p:spPr>
          <a:xfrm>
            <a:off x="675861" y="2027583"/>
            <a:ext cx="10595113" cy="1351721"/>
          </a:xfrm>
        </p:spPr>
        <p:txBody>
          <a:bodyPr>
            <a:normAutofit lnSpcReduction="10000"/>
          </a:bodyPr>
          <a:lstStyle/>
          <a:p>
            <a:pPr marL="0" indent="0" algn="ctr">
              <a:lnSpc>
                <a:spcPct val="150000"/>
              </a:lnSpc>
              <a:buNone/>
            </a:pPr>
            <a:r>
              <a:rPr lang="en-US" sz="2800" dirty="0">
                <a:latin typeface="Arial" panose="020B0604020202020204" pitchFamily="34" charset="0"/>
                <a:cs typeface="Arial" panose="020B0604020202020204" pitchFamily="34" charset="0"/>
              </a:rPr>
              <a:t>Learning to problem-solve effectively in groups can be the difference between success and failure.</a:t>
            </a:r>
          </a:p>
        </p:txBody>
      </p:sp>
    </p:spTree>
    <p:extLst>
      <p:ext uri="{BB962C8B-B14F-4D97-AF65-F5344CB8AC3E}">
        <p14:creationId xmlns:p14="http://schemas.microsoft.com/office/powerpoint/2010/main" val="3587262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1872" y="758952"/>
            <a:ext cx="9870488" cy="4041648"/>
          </a:xfrm>
        </p:spPr>
        <p:txBody>
          <a:bodyPr/>
          <a:lstStyle/>
          <a:p>
            <a:r>
              <a:rPr lang="en-US" dirty="0"/>
              <a:t>Strategies for Group Problem-Solving</a:t>
            </a:r>
          </a:p>
        </p:txBody>
      </p:sp>
      <p:sp>
        <p:nvSpPr>
          <p:cNvPr id="5" name="Text Placeholder 4"/>
          <p:cNvSpPr>
            <a:spLocks noGrp="1"/>
          </p:cNvSpPr>
          <p:nvPr>
            <p:ph type="body" idx="1"/>
          </p:nvPr>
        </p:nvSpPr>
        <p:spPr/>
        <p:txBody>
          <a:bodyPr/>
          <a:lstStyle/>
          <a:p>
            <a:r>
              <a:rPr lang="en-US" dirty="0"/>
              <a:t>ACME Seminar</a:t>
            </a:r>
          </a:p>
        </p:txBody>
      </p:sp>
    </p:spTree>
    <p:extLst>
      <p:ext uri="{BB962C8B-B14F-4D97-AF65-F5344CB8AC3E}">
        <p14:creationId xmlns:p14="http://schemas.microsoft.com/office/powerpoint/2010/main" val="3830705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a:t>
            </a:r>
          </a:p>
        </p:txBody>
      </p:sp>
      <p:sp>
        <p:nvSpPr>
          <p:cNvPr id="3" name="Content Placeholder 2"/>
          <p:cNvSpPr>
            <a:spLocks noGrp="1"/>
          </p:cNvSpPr>
          <p:nvPr>
            <p:ph idx="1"/>
          </p:nvPr>
        </p:nvSpPr>
        <p:spPr>
          <a:xfrm>
            <a:off x="1261872" y="1828800"/>
            <a:ext cx="9023594" cy="4553589"/>
          </a:xfrm>
        </p:spPr>
        <p:txBody>
          <a:bodyPr>
            <a:normAutofit/>
          </a:bodyPr>
          <a:lstStyle/>
          <a:p>
            <a:pPr marL="0" indent="0">
              <a:buNone/>
            </a:pPr>
            <a:r>
              <a:rPr lang="en-US" sz="2400" dirty="0"/>
              <a:t>Consider using the following </a:t>
            </a:r>
            <a:r>
              <a:rPr lang="en-US" sz="2400" b="1" dirty="0"/>
              <a:t>strategies</a:t>
            </a:r>
            <a:r>
              <a:rPr lang="en-US" sz="2400" dirty="0"/>
              <a:t> as you problem-solve in groups or teams: </a:t>
            </a:r>
          </a:p>
          <a:p>
            <a:pPr marL="0" indent="0">
              <a:buNone/>
            </a:pPr>
            <a:endParaRPr lang="en-US" sz="1200" dirty="0"/>
          </a:p>
          <a:p>
            <a:pPr marL="0" indent="0">
              <a:buNone/>
            </a:pPr>
            <a:r>
              <a:rPr lang="en-US" sz="2400" dirty="0"/>
              <a:t>Think </a:t>
            </a:r>
            <a:r>
              <a:rPr lang="en-US" sz="2400" b="1" dirty="0"/>
              <a:t>GOAL</a:t>
            </a:r>
            <a:r>
              <a:rPr lang="en-US" sz="2400" dirty="0"/>
              <a:t>: </a:t>
            </a:r>
          </a:p>
          <a:p>
            <a:pPr marL="457200" indent="-457200">
              <a:buFont typeface="+mj-lt"/>
              <a:buAutoNum type="alphaUcPeriod"/>
            </a:pPr>
            <a:r>
              <a:rPr lang="en-US" sz="2400" dirty="0"/>
              <a:t>Develop and state the common </a:t>
            </a:r>
            <a:r>
              <a:rPr lang="en-US" sz="2400" b="1" dirty="0"/>
              <a:t>goal</a:t>
            </a:r>
          </a:p>
          <a:p>
            <a:pPr marL="457200" indent="-457200">
              <a:buFont typeface="+mj-lt"/>
              <a:buAutoNum type="alphaUcPeriod"/>
            </a:pPr>
            <a:r>
              <a:rPr lang="en-US" sz="2400" dirty="0"/>
              <a:t>Break down problem into smaller parts (</a:t>
            </a:r>
            <a:r>
              <a:rPr lang="en-US" sz="2400" b="1" dirty="0"/>
              <a:t>orchestration</a:t>
            </a:r>
            <a:r>
              <a:rPr lang="en-US" sz="2400" dirty="0"/>
              <a:t>)</a:t>
            </a:r>
            <a:endParaRPr lang="en-US" sz="2400" b="1" dirty="0"/>
          </a:p>
          <a:p>
            <a:pPr marL="457200" indent="-457200">
              <a:buFont typeface="+mj-lt"/>
              <a:buAutoNum type="alphaUcPeriod"/>
            </a:pPr>
            <a:r>
              <a:rPr lang="en-US" sz="2400" b="1" dirty="0"/>
              <a:t>Assign</a:t>
            </a:r>
            <a:r>
              <a:rPr lang="en-US" sz="2400" dirty="0"/>
              <a:t> each member equal and cooperating responsibilities in solving the problem</a:t>
            </a:r>
          </a:p>
          <a:p>
            <a:pPr marL="457200" indent="-457200">
              <a:buFont typeface="+mj-lt"/>
              <a:buAutoNum type="alphaUcPeriod"/>
            </a:pPr>
            <a:r>
              <a:rPr lang="en-US" sz="2400" dirty="0"/>
              <a:t>Be “</a:t>
            </a:r>
            <a:r>
              <a:rPr lang="en-US" sz="2400" b="1" dirty="0"/>
              <a:t>leadable</a:t>
            </a:r>
            <a:r>
              <a:rPr lang="en-US" sz="2400" dirty="0"/>
              <a:t>” (objective, thick-skinned, and optimistic)</a:t>
            </a:r>
          </a:p>
        </p:txBody>
      </p:sp>
    </p:spTree>
    <p:extLst>
      <p:ext uri="{BB962C8B-B14F-4D97-AF65-F5344CB8AC3E}">
        <p14:creationId xmlns:p14="http://schemas.microsoft.com/office/powerpoint/2010/main" val="297097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 and State the Common </a:t>
            </a:r>
            <a:r>
              <a:rPr lang="en-US" b="1" dirty="0"/>
              <a:t>G</a:t>
            </a:r>
            <a:r>
              <a:rPr lang="en-US" dirty="0"/>
              <a:t>oal</a:t>
            </a:r>
          </a:p>
        </p:txBody>
      </p:sp>
      <p:sp>
        <p:nvSpPr>
          <p:cNvPr id="3" name="Content Placeholder 2"/>
          <p:cNvSpPr>
            <a:spLocks noGrp="1"/>
          </p:cNvSpPr>
          <p:nvPr>
            <p:ph idx="1"/>
          </p:nvPr>
        </p:nvSpPr>
        <p:spPr/>
        <p:txBody>
          <a:bodyPr>
            <a:normAutofit/>
          </a:bodyPr>
          <a:lstStyle/>
          <a:p>
            <a:pPr>
              <a:lnSpc>
                <a:spcPct val="150000"/>
              </a:lnSpc>
            </a:pPr>
            <a:r>
              <a:rPr lang="en-US" sz="2400" dirty="0"/>
              <a:t>What is your goal?  What do you hope to accomplish?  </a:t>
            </a:r>
          </a:p>
          <a:p>
            <a:pPr>
              <a:lnSpc>
                <a:spcPct val="150000"/>
              </a:lnSpc>
            </a:pPr>
            <a:r>
              <a:rPr lang="en-US" sz="2400" dirty="0"/>
              <a:t>E.g.,  Win the basketball game, complete the algorithm, find the answer, etc. </a:t>
            </a:r>
          </a:p>
          <a:p>
            <a:pPr>
              <a:lnSpc>
                <a:spcPct val="150000"/>
              </a:lnSpc>
            </a:pPr>
            <a:r>
              <a:rPr lang="en-US" sz="2400" dirty="0"/>
              <a:t>Apply: think of an assignment you’re working on (preferably as a group).  What is your goal?  </a:t>
            </a:r>
          </a:p>
          <a:p>
            <a:pPr lvl="1">
              <a:lnSpc>
                <a:spcPct val="150000"/>
              </a:lnSpc>
            </a:pPr>
            <a:r>
              <a:rPr lang="en-US" sz="2200" i="1" dirty="0"/>
              <a:t>Write it down</a:t>
            </a:r>
          </a:p>
        </p:txBody>
      </p:sp>
    </p:spTree>
    <p:extLst>
      <p:ext uri="{BB962C8B-B14F-4D97-AF65-F5344CB8AC3E}">
        <p14:creationId xmlns:p14="http://schemas.microsoft.com/office/powerpoint/2010/main" val="25210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rotWithShape="1">
          <a:blip r:embed="rId3"/>
          <a:srcRect l="26739" r="4633"/>
          <a:stretch/>
        </p:blipFill>
        <p:spPr>
          <a:xfrm>
            <a:off x="0" y="-11115"/>
            <a:ext cx="7077456" cy="6857990"/>
          </a:xfrm>
          <a:prstGeom prst="rect">
            <a:avLst/>
          </a:prstGeom>
        </p:spPr>
      </p:pic>
      <p:sp>
        <p:nvSpPr>
          <p:cNvPr id="2" name="Title 1"/>
          <p:cNvSpPr>
            <a:spLocks noGrp="1"/>
          </p:cNvSpPr>
          <p:nvPr>
            <p:ph type="title"/>
          </p:nvPr>
        </p:nvSpPr>
        <p:spPr>
          <a:xfrm>
            <a:off x="7415785" y="640080"/>
            <a:ext cx="3538726" cy="1325562"/>
          </a:xfrm>
        </p:spPr>
        <p:txBody>
          <a:bodyPr>
            <a:normAutofit/>
          </a:bodyPr>
          <a:lstStyle/>
          <a:p>
            <a:r>
              <a:rPr lang="en-US" sz="3200" b="1" dirty="0"/>
              <a:t>O</a:t>
            </a:r>
            <a:r>
              <a:rPr lang="en-US" sz="3200" dirty="0"/>
              <a:t>rchestrate the Problem</a:t>
            </a:r>
          </a:p>
        </p:txBody>
      </p:sp>
      <p:sp>
        <p:nvSpPr>
          <p:cNvPr id="3" name="Content Placeholder 2"/>
          <p:cNvSpPr>
            <a:spLocks noGrp="1"/>
          </p:cNvSpPr>
          <p:nvPr>
            <p:ph idx="1"/>
          </p:nvPr>
        </p:nvSpPr>
        <p:spPr>
          <a:xfrm>
            <a:off x="7415785" y="1936955"/>
            <a:ext cx="3538726" cy="4243182"/>
          </a:xfrm>
        </p:spPr>
        <p:txBody>
          <a:bodyPr>
            <a:normAutofit/>
          </a:bodyPr>
          <a:lstStyle/>
          <a:p>
            <a:r>
              <a:rPr lang="en-US" sz="2400" dirty="0"/>
              <a:t>How can the problem be broken down?  </a:t>
            </a:r>
          </a:p>
          <a:p>
            <a:r>
              <a:rPr lang="en-US" sz="2000" dirty="0"/>
              <a:t>E.g., Basketball game: run successful plays + play tenacious defense + call time-outs at key points + increase ball movement + etc. </a:t>
            </a:r>
          </a:p>
          <a:p>
            <a:r>
              <a:rPr lang="en-US" sz="2000" dirty="0"/>
              <a:t>Apply: think back to the assignment. How can you break it down? </a:t>
            </a:r>
          </a:p>
          <a:p>
            <a:pPr lvl="1"/>
            <a:r>
              <a:rPr lang="en-US" sz="2000" i="1" dirty="0"/>
              <a:t>Write it down</a:t>
            </a:r>
          </a:p>
          <a:p>
            <a:endParaRPr lang="en-US" sz="1600" dirty="0"/>
          </a:p>
        </p:txBody>
      </p:sp>
    </p:spTree>
    <p:extLst>
      <p:ext uri="{BB962C8B-B14F-4D97-AF65-F5344CB8AC3E}">
        <p14:creationId xmlns:p14="http://schemas.microsoft.com/office/powerpoint/2010/main" val="290272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rotWithShape="1">
          <a:blip r:embed="rId3"/>
          <a:srcRect l="6678" r="34222"/>
          <a:stretch/>
        </p:blipFill>
        <p:spPr>
          <a:xfrm>
            <a:off x="20" y="10"/>
            <a:ext cx="6094799" cy="6857990"/>
          </a:xfrm>
          <a:prstGeom prst="rect">
            <a:avLst/>
          </a:prstGeom>
        </p:spPr>
      </p:pic>
      <p:sp>
        <p:nvSpPr>
          <p:cNvPr id="2" name="Title 1"/>
          <p:cNvSpPr>
            <a:spLocks noGrp="1"/>
          </p:cNvSpPr>
          <p:nvPr>
            <p:ph type="title"/>
          </p:nvPr>
        </p:nvSpPr>
        <p:spPr>
          <a:xfrm>
            <a:off x="6420464" y="365760"/>
            <a:ext cx="4534047" cy="1325562"/>
          </a:xfrm>
        </p:spPr>
        <p:txBody>
          <a:bodyPr>
            <a:normAutofit/>
          </a:bodyPr>
          <a:lstStyle/>
          <a:p>
            <a:r>
              <a:rPr lang="en-US" dirty="0"/>
              <a:t>Assign Responsibilities</a:t>
            </a:r>
          </a:p>
        </p:txBody>
      </p:sp>
      <p:sp>
        <p:nvSpPr>
          <p:cNvPr id="3" name="Content Placeholder 2"/>
          <p:cNvSpPr>
            <a:spLocks noGrp="1"/>
          </p:cNvSpPr>
          <p:nvPr>
            <p:ph idx="1"/>
          </p:nvPr>
        </p:nvSpPr>
        <p:spPr>
          <a:xfrm>
            <a:off x="6420463" y="1828800"/>
            <a:ext cx="4572002" cy="4351337"/>
          </a:xfrm>
        </p:spPr>
        <p:txBody>
          <a:bodyPr>
            <a:normAutofit lnSpcReduction="10000"/>
          </a:bodyPr>
          <a:lstStyle/>
          <a:p>
            <a:r>
              <a:rPr lang="en-US" sz="2400" dirty="0"/>
              <a:t>Now that you’ve broken down the problem, who is going to do what?  </a:t>
            </a:r>
          </a:p>
          <a:p>
            <a:r>
              <a:rPr lang="en-US" sz="2400" dirty="0"/>
              <a:t>E.g., Basketball: Point guard, Shooting guard, Small forward, Power forward, Center, Head Coach, etc.</a:t>
            </a:r>
          </a:p>
          <a:p>
            <a:r>
              <a:rPr lang="en-US" sz="2400" dirty="0"/>
              <a:t>Apply: think back to the assignment.  Who is doing what? </a:t>
            </a:r>
          </a:p>
          <a:p>
            <a:pPr lvl="1"/>
            <a:r>
              <a:rPr lang="en-US" sz="2400" i="1" dirty="0"/>
              <a:t>Write it down</a:t>
            </a:r>
          </a:p>
          <a:p>
            <a:endParaRPr lang="en-US" dirty="0"/>
          </a:p>
        </p:txBody>
      </p:sp>
    </p:spTree>
    <p:extLst>
      <p:ext uri="{BB962C8B-B14F-4D97-AF65-F5344CB8AC3E}">
        <p14:creationId xmlns:p14="http://schemas.microsoft.com/office/powerpoint/2010/main" val="391272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t="9348" b="5747"/>
          <a:stretch/>
        </p:blipFill>
        <p:spPr>
          <a:xfrm>
            <a:off x="20" y="10"/>
            <a:ext cx="12191980" cy="6857990"/>
          </a:xfrm>
          <a:prstGeom prst="rect">
            <a:avLst/>
          </a:prstGeom>
        </p:spPr>
      </p:pic>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37169" cy="68580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050889" y="365758"/>
            <a:ext cx="6784259" cy="1828800"/>
          </a:xfrm>
        </p:spPr>
        <p:txBody>
          <a:bodyPr>
            <a:normAutofit/>
          </a:bodyPr>
          <a:lstStyle/>
          <a:p>
            <a:r>
              <a:rPr lang="en-US" dirty="0"/>
              <a:t>Be “leadable” </a:t>
            </a:r>
          </a:p>
        </p:txBody>
      </p:sp>
      <p:sp>
        <p:nvSpPr>
          <p:cNvPr id="3" name="Content Placeholder 2"/>
          <p:cNvSpPr>
            <a:spLocks noGrp="1"/>
          </p:cNvSpPr>
          <p:nvPr>
            <p:ph idx="1"/>
          </p:nvPr>
        </p:nvSpPr>
        <p:spPr>
          <a:xfrm>
            <a:off x="4050889" y="2324100"/>
            <a:ext cx="6784259" cy="3875087"/>
          </a:xfrm>
        </p:spPr>
        <p:txBody>
          <a:bodyPr>
            <a:normAutofit/>
          </a:bodyPr>
          <a:lstStyle/>
          <a:p>
            <a:r>
              <a:rPr lang="en-US" sz="2000" dirty="0"/>
              <a:t>Think objectively and optimistically.  </a:t>
            </a:r>
          </a:p>
          <a:p>
            <a:r>
              <a:rPr lang="en-US" sz="2000" dirty="0"/>
              <a:t>Be thick-skinned—not every idea you have will be the right one. Allow others to improve on your methods. </a:t>
            </a:r>
          </a:p>
          <a:p>
            <a:r>
              <a:rPr lang="en-US" sz="2000" dirty="0"/>
              <a:t>E.g., Basketball: sometimes you will score the points, and sometimes you will set screens and grab rebounds.  </a:t>
            </a:r>
          </a:p>
          <a:p>
            <a:r>
              <a:rPr lang="en-US" sz="2000" dirty="0"/>
              <a:t>Apply: think back to the assignment. How might being “leadable” help you accomplish your goals? </a:t>
            </a:r>
          </a:p>
          <a:p>
            <a:pPr lvl="1"/>
            <a:r>
              <a:rPr lang="en-US" sz="2000" i="1" dirty="0"/>
              <a:t>Write it down</a:t>
            </a:r>
          </a:p>
          <a:p>
            <a:endParaRPr lang="en-US" dirty="0"/>
          </a:p>
        </p:txBody>
      </p:sp>
    </p:spTree>
    <p:extLst>
      <p:ext uri="{BB962C8B-B14F-4D97-AF65-F5344CB8AC3E}">
        <p14:creationId xmlns:p14="http://schemas.microsoft.com/office/powerpoint/2010/main" val="279298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rotWithShape="1">
          <a:blip r:embed="rId3"/>
          <a:srcRect l="20839" t="-3" r="19839" b="1"/>
          <a:stretch/>
        </p:blipFill>
        <p:spPr>
          <a:xfrm>
            <a:off x="-12665" y="0"/>
            <a:ext cx="6094799" cy="6857990"/>
          </a:xfrm>
          <a:prstGeom prst="rect">
            <a:avLst/>
          </a:prstGeom>
        </p:spPr>
      </p:pic>
      <p:sp>
        <p:nvSpPr>
          <p:cNvPr id="2" name="Title 1"/>
          <p:cNvSpPr>
            <a:spLocks noGrp="1"/>
          </p:cNvSpPr>
          <p:nvPr>
            <p:ph type="title"/>
          </p:nvPr>
        </p:nvSpPr>
        <p:spPr>
          <a:xfrm>
            <a:off x="6420464" y="365760"/>
            <a:ext cx="4534047" cy="1325562"/>
          </a:xfrm>
        </p:spPr>
        <p:txBody>
          <a:bodyPr>
            <a:normAutofit/>
          </a:bodyPr>
          <a:lstStyle/>
          <a:p>
            <a:r>
              <a:rPr lang="en-US" dirty="0"/>
              <a:t>Remember</a:t>
            </a:r>
          </a:p>
        </p:txBody>
      </p:sp>
      <p:sp>
        <p:nvSpPr>
          <p:cNvPr id="3" name="Content Placeholder 2"/>
          <p:cNvSpPr>
            <a:spLocks noGrp="1"/>
          </p:cNvSpPr>
          <p:nvPr>
            <p:ph idx="1"/>
          </p:nvPr>
        </p:nvSpPr>
        <p:spPr>
          <a:xfrm>
            <a:off x="6420463" y="1828800"/>
            <a:ext cx="4572002" cy="4351337"/>
          </a:xfrm>
        </p:spPr>
        <p:txBody>
          <a:bodyPr>
            <a:normAutofit/>
          </a:bodyPr>
          <a:lstStyle/>
          <a:p>
            <a:r>
              <a:rPr lang="en-US" sz="2400" dirty="0"/>
              <a:t>Before any of this happens, someone has to take charge—and others have to lead</a:t>
            </a:r>
          </a:p>
          <a:p>
            <a:r>
              <a:rPr lang="en-US" sz="2400" dirty="0"/>
              <a:t>Sometimes you will be the leader, and sometimes you will follow</a:t>
            </a:r>
          </a:p>
          <a:p>
            <a:r>
              <a:rPr lang="en-US" sz="2400" dirty="0"/>
              <a:t>Learn to </a:t>
            </a:r>
            <a:r>
              <a:rPr lang="en-US" sz="2400" b="1" dirty="0"/>
              <a:t>be a leader</a:t>
            </a:r>
            <a:r>
              <a:rPr lang="en-US" sz="2400" dirty="0"/>
              <a:t>, and learn to </a:t>
            </a:r>
            <a:r>
              <a:rPr lang="en-US" sz="2400" b="1" dirty="0"/>
              <a:t>be led</a:t>
            </a:r>
            <a:r>
              <a:rPr lang="en-US" sz="2400" dirty="0"/>
              <a:t>.  Both are incredibly important</a:t>
            </a:r>
            <a:r>
              <a:rPr lang="en-US" dirty="0"/>
              <a:t>. </a:t>
            </a:r>
          </a:p>
        </p:txBody>
      </p:sp>
    </p:spTree>
    <p:extLst>
      <p:ext uri="{BB962C8B-B14F-4D97-AF65-F5344CB8AC3E}">
        <p14:creationId xmlns:p14="http://schemas.microsoft.com/office/powerpoint/2010/main" val="132563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a:t>
            </a:r>
          </a:p>
        </p:txBody>
      </p:sp>
      <p:sp>
        <p:nvSpPr>
          <p:cNvPr id="3" name="Content Placeholder 2"/>
          <p:cNvSpPr>
            <a:spLocks noGrp="1"/>
          </p:cNvSpPr>
          <p:nvPr>
            <p:ph idx="1"/>
          </p:nvPr>
        </p:nvSpPr>
        <p:spPr>
          <a:xfrm>
            <a:off x="2114550" y="1828800"/>
            <a:ext cx="6991350" cy="4351337"/>
          </a:xfrm>
        </p:spPr>
        <p:txBody>
          <a:bodyPr/>
          <a:lstStyle/>
          <a:p>
            <a:pPr marL="0" indent="0" algn="ctr">
              <a:lnSpc>
                <a:spcPct val="150000"/>
              </a:lnSpc>
              <a:buNone/>
            </a:pPr>
            <a:r>
              <a:rPr lang="en-US" sz="2800" i="1" dirty="0"/>
              <a:t>Opportunities for learning are all over the place—formally, and informally.  Take advantage of each. </a:t>
            </a:r>
          </a:p>
          <a:p>
            <a:pPr marL="0" indent="0" algn="ctr">
              <a:lnSpc>
                <a:spcPct val="150000"/>
              </a:lnSpc>
              <a:buNone/>
            </a:pPr>
            <a:r>
              <a:rPr lang="en-US" sz="2800" dirty="0"/>
              <a:t>When approaching a group problem, make a </a:t>
            </a:r>
            <a:r>
              <a:rPr lang="en-US" sz="2800" b="1" dirty="0"/>
              <a:t>GOAL</a:t>
            </a:r>
            <a:r>
              <a:rPr lang="en-US" sz="2400" dirty="0"/>
              <a:t>.  </a:t>
            </a:r>
          </a:p>
        </p:txBody>
      </p:sp>
    </p:spTree>
    <p:extLst>
      <p:ext uri="{BB962C8B-B14F-4D97-AF65-F5344CB8AC3E}">
        <p14:creationId xmlns:p14="http://schemas.microsoft.com/office/powerpoint/2010/main" val="3355690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Scavenger Document </a:t>
            </a:r>
            <a:r>
              <a:rPr lang="en-US" sz="2400" i="1" dirty="0">
                <a:solidFill>
                  <a:srgbClr val="FF0000"/>
                </a:solidFill>
              </a:rPr>
              <a:t>(double click to activate) </a:t>
            </a:r>
            <a:endParaRPr lang="en-US" i="1" dirty="0">
              <a:solidFill>
                <a:srgbClr val="FF0000"/>
              </a:solidFill>
            </a:endParaRPr>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3707380571"/>
              </p:ext>
            </p:extLst>
          </p:nvPr>
        </p:nvGraphicFramePr>
        <p:xfrm>
          <a:off x="3669874" y="2651029"/>
          <a:ext cx="3825747" cy="3314317"/>
        </p:xfrm>
        <a:graphic>
          <a:graphicData uri="http://schemas.openxmlformats.org/presentationml/2006/ole">
            <mc:AlternateContent xmlns:mc="http://schemas.openxmlformats.org/markup-compatibility/2006">
              <mc:Choice xmlns:v="urn:schemas-microsoft-com:vml" Requires="v">
                <p:oleObj spid="_x0000_s1049" name="Document" showAsIcon="1" r:id="rId3" imgW="914400" imgH="791640" progId="Word.Document.12">
                  <p:embed/>
                </p:oleObj>
              </mc:Choice>
              <mc:Fallback>
                <p:oleObj name="Document" showAsIcon="1" r:id="rId3" imgW="914400" imgH="791640" progId="Word.Document.12">
                  <p:embed/>
                  <p:pic>
                    <p:nvPicPr>
                      <p:cNvPr id="6" name="Content Placeholder 5"/>
                      <p:cNvPicPr/>
                      <p:nvPr/>
                    </p:nvPicPr>
                    <p:blipFill>
                      <a:blip r:embed="rId4"/>
                      <a:stretch>
                        <a:fillRect/>
                      </a:stretch>
                    </p:blipFill>
                    <p:spPr>
                      <a:xfrm>
                        <a:off x="3669874" y="2651029"/>
                        <a:ext cx="3825747" cy="3314317"/>
                      </a:xfrm>
                      <a:prstGeom prst="rect">
                        <a:avLst/>
                      </a:prstGeom>
                    </p:spPr>
                  </p:pic>
                </p:oleObj>
              </mc:Fallback>
            </mc:AlternateContent>
          </a:graphicData>
        </a:graphic>
      </p:graphicFrame>
    </p:spTree>
    <p:extLst>
      <p:ext uri="{BB962C8B-B14F-4D97-AF65-F5344CB8AC3E}">
        <p14:creationId xmlns:p14="http://schemas.microsoft.com/office/powerpoint/2010/main" val="2163265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Outcomes </a:t>
            </a:r>
          </a:p>
        </p:txBody>
      </p:sp>
      <p:sp>
        <p:nvSpPr>
          <p:cNvPr id="3" name="Content Placeholder 2"/>
          <p:cNvSpPr>
            <a:spLocks noGrp="1"/>
          </p:cNvSpPr>
          <p:nvPr>
            <p:ph idx="1"/>
          </p:nvPr>
        </p:nvSpPr>
        <p:spPr>
          <a:xfrm>
            <a:off x="1261872" y="1828800"/>
            <a:ext cx="8931540" cy="4351337"/>
          </a:xfrm>
        </p:spPr>
        <p:txBody>
          <a:bodyPr>
            <a:normAutofit/>
          </a:bodyPr>
          <a:lstStyle/>
          <a:p>
            <a:pPr marL="342900" indent="-342900">
              <a:lnSpc>
                <a:spcPct val="150000"/>
              </a:lnSpc>
              <a:buFont typeface="+mj-lt"/>
              <a:buAutoNum type="arabicPeriod"/>
            </a:pPr>
            <a:r>
              <a:rPr lang="en-US" sz="2400" dirty="0"/>
              <a:t>Compare </a:t>
            </a:r>
            <a:r>
              <a:rPr lang="en-US" sz="2400" dirty="0">
                <a:solidFill>
                  <a:srgbClr val="FF0000"/>
                </a:solidFill>
              </a:rPr>
              <a:t>informal </a:t>
            </a:r>
            <a:r>
              <a:rPr lang="en-US" sz="2400" dirty="0"/>
              <a:t>to</a:t>
            </a:r>
            <a:r>
              <a:rPr lang="en-US" sz="2400" dirty="0">
                <a:solidFill>
                  <a:srgbClr val="FF0000"/>
                </a:solidFill>
              </a:rPr>
              <a:t> formal </a:t>
            </a:r>
            <a:r>
              <a:rPr lang="en-US" sz="2400" b="1" dirty="0"/>
              <a:t>problem-solving</a:t>
            </a:r>
            <a:r>
              <a:rPr lang="en-US" sz="2400" dirty="0">
                <a:solidFill>
                  <a:srgbClr val="FF0000"/>
                </a:solidFill>
              </a:rPr>
              <a:t> </a:t>
            </a:r>
            <a:endParaRPr lang="en-US" sz="2400" dirty="0"/>
          </a:p>
          <a:p>
            <a:pPr marL="342900" indent="-342900">
              <a:lnSpc>
                <a:spcPct val="150000"/>
              </a:lnSpc>
              <a:buFont typeface="+mj-lt"/>
              <a:buAutoNum type="arabicPeriod"/>
            </a:pPr>
            <a:r>
              <a:rPr lang="en-US" sz="2400" dirty="0"/>
              <a:t>Participate in </a:t>
            </a:r>
            <a:r>
              <a:rPr lang="en-US" sz="2400" b="1" dirty="0"/>
              <a:t>Group Scavenger Hunt </a:t>
            </a:r>
            <a:r>
              <a:rPr lang="en-US" sz="2400" dirty="0"/>
              <a:t>to practice problem-solving by doing</a:t>
            </a:r>
          </a:p>
          <a:p>
            <a:pPr marL="342900" indent="-342900">
              <a:lnSpc>
                <a:spcPct val="150000"/>
              </a:lnSpc>
              <a:buFont typeface="+mj-lt"/>
              <a:buAutoNum type="arabicPeriod"/>
            </a:pPr>
            <a:r>
              <a:rPr lang="en-US" sz="2400" dirty="0"/>
              <a:t>Review </a:t>
            </a:r>
            <a:r>
              <a:rPr lang="en-US" sz="2400" b="1" dirty="0"/>
              <a:t>strategies</a:t>
            </a:r>
            <a:r>
              <a:rPr lang="en-US" sz="2400" dirty="0"/>
              <a:t> for </a:t>
            </a:r>
            <a:r>
              <a:rPr lang="en-US" sz="2400" dirty="0">
                <a:solidFill>
                  <a:srgbClr val="FF0000"/>
                </a:solidFill>
              </a:rPr>
              <a:t>group problem-solving </a:t>
            </a:r>
            <a:r>
              <a:rPr lang="en-US" sz="2400" dirty="0"/>
              <a:t>(GOAL)</a:t>
            </a:r>
            <a:endParaRPr lang="en-US" sz="3200" dirty="0"/>
          </a:p>
        </p:txBody>
      </p:sp>
    </p:spTree>
    <p:extLst>
      <p:ext uri="{BB962C8B-B14F-4D97-AF65-F5344CB8AC3E}">
        <p14:creationId xmlns:p14="http://schemas.microsoft.com/office/powerpoint/2010/main" val="3613145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47861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262063" y="2455898"/>
            <a:ext cx="8594725" cy="3097141"/>
          </a:xfrm>
          <a:prstGeom prst="rect">
            <a:avLst/>
          </a:prstGeom>
        </p:spPr>
      </p:pic>
    </p:spTree>
    <p:extLst>
      <p:ext uri="{BB962C8B-B14F-4D97-AF65-F5344CB8AC3E}">
        <p14:creationId xmlns:p14="http://schemas.microsoft.com/office/powerpoint/2010/main" val="116795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a:xfrm>
            <a:off x="1261872" y="1828800"/>
            <a:ext cx="8931540" cy="4351337"/>
          </a:xfrm>
        </p:spPr>
        <p:txBody>
          <a:bodyPr>
            <a:normAutofit/>
          </a:bodyPr>
          <a:lstStyle/>
          <a:p>
            <a:pPr marL="342900" indent="-342900">
              <a:lnSpc>
                <a:spcPct val="150000"/>
              </a:lnSpc>
              <a:buFont typeface="+mj-lt"/>
              <a:buAutoNum type="arabicPeriod"/>
            </a:pPr>
            <a:r>
              <a:rPr lang="en-US" sz="2800" dirty="0"/>
              <a:t>Understand conflicts that affect work teams</a:t>
            </a:r>
            <a:endParaRPr lang="en-US" sz="1200" dirty="0"/>
          </a:p>
          <a:p>
            <a:pPr marL="342900" indent="-342900">
              <a:lnSpc>
                <a:spcPct val="150000"/>
              </a:lnSpc>
              <a:buFont typeface="+mj-lt"/>
              <a:buAutoNum type="arabicPeriod"/>
            </a:pPr>
            <a:r>
              <a:rPr lang="en-US" sz="2800" dirty="0"/>
              <a:t>Learn strategies for conflict management</a:t>
            </a:r>
          </a:p>
          <a:p>
            <a:pPr marL="342900" indent="-342900">
              <a:lnSpc>
                <a:spcPct val="150000"/>
              </a:lnSpc>
              <a:buFont typeface="+mj-lt"/>
              <a:buAutoNum type="arabicPeriod"/>
            </a:pPr>
            <a:r>
              <a:rPr lang="en-US" sz="2800" dirty="0"/>
              <a:t>Practice proactive listening</a:t>
            </a:r>
          </a:p>
          <a:p>
            <a:pPr marL="342900" indent="-342900">
              <a:buFont typeface="+mj-lt"/>
              <a:buAutoNum type="arabicPeriod"/>
            </a:pPr>
            <a:endParaRPr lang="en-US" sz="2800" dirty="0">
              <a:solidFill>
                <a:srgbClr val="FF0000"/>
              </a:solidFill>
            </a:endParaRPr>
          </a:p>
          <a:p>
            <a:pPr marL="0" indent="0">
              <a:buNone/>
            </a:pPr>
            <a:endParaRPr lang="en-US" sz="1200" b="1" dirty="0">
              <a:solidFill>
                <a:srgbClr val="FF0000"/>
              </a:solidFill>
            </a:endParaRPr>
          </a:p>
        </p:txBody>
      </p:sp>
    </p:spTree>
    <p:extLst>
      <p:ext uri="{BB962C8B-B14F-4D97-AF65-F5344CB8AC3E}">
        <p14:creationId xmlns:p14="http://schemas.microsoft.com/office/powerpoint/2010/main" val="1202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Outcomes </a:t>
            </a:r>
          </a:p>
        </p:txBody>
      </p:sp>
      <p:sp>
        <p:nvSpPr>
          <p:cNvPr id="3" name="Content Placeholder 2"/>
          <p:cNvSpPr>
            <a:spLocks noGrp="1"/>
          </p:cNvSpPr>
          <p:nvPr>
            <p:ph idx="1"/>
          </p:nvPr>
        </p:nvSpPr>
        <p:spPr>
          <a:xfrm>
            <a:off x="1261872" y="1828800"/>
            <a:ext cx="8931540" cy="4351337"/>
          </a:xfrm>
        </p:spPr>
        <p:txBody>
          <a:bodyPr>
            <a:normAutofit/>
          </a:bodyPr>
          <a:lstStyle/>
          <a:p>
            <a:pPr marL="342900" indent="-342900">
              <a:lnSpc>
                <a:spcPct val="150000"/>
              </a:lnSpc>
              <a:buFont typeface="+mj-lt"/>
              <a:buAutoNum type="arabicPeriod"/>
            </a:pPr>
            <a:r>
              <a:rPr lang="en-US" sz="2400" dirty="0"/>
              <a:t>Compare </a:t>
            </a:r>
            <a:r>
              <a:rPr lang="en-US" sz="2400" dirty="0">
                <a:solidFill>
                  <a:srgbClr val="FF0000"/>
                </a:solidFill>
              </a:rPr>
              <a:t>informal </a:t>
            </a:r>
            <a:r>
              <a:rPr lang="en-US" sz="2400" dirty="0"/>
              <a:t>to</a:t>
            </a:r>
            <a:r>
              <a:rPr lang="en-US" sz="2400" dirty="0">
                <a:solidFill>
                  <a:srgbClr val="FF0000"/>
                </a:solidFill>
              </a:rPr>
              <a:t> formal </a:t>
            </a:r>
            <a:r>
              <a:rPr lang="en-US" sz="2400" b="1" dirty="0"/>
              <a:t>problem-solving</a:t>
            </a:r>
            <a:r>
              <a:rPr lang="en-US" sz="2400" dirty="0">
                <a:solidFill>
                  <a:srgbClr val="FF0000"/>
                </a:solidFill>
              </a:rPr>
              <a:t> </a:t>
            </a:r>
            <a:endParaRPr lang="en-US" sz="2400" dirty="0"/>
          </a:p>
          <a:p>
            <a:pPr marL="342900" indent="-342900">
              <a:lnSpc>
                <a:spcPct val="150000"/>
              </a:lnSpc>
              <a:buFont typeface="+mj-lt"/>
              <a:buAutoNum type="arabicPeriod"/>
            </a:pPr>
            <a:r>
              <a:rPr lang="en-US" sz="2400" dirty="0"/>
              <a:t>Participate in </a:t>
            </a:r>
            <a:r>
              <a:rPr lang="en-US" sz="2400" b="1" dirty="0"/>
              <a:t>Group Scavenger Hunt </a:t>
            </a:r>
            <a:r>
              <a:rPr lang="en-US" sz="2400" dirty="0"/>
              <a:t>to practice problem-solving by doing</a:t>
            </a:r>
          </a:p>
          <a:p>
            <a:pPr marL="342900" indent="-342900">
              <a:lnSpc>
                <a:spcPct val="150000"/>
              </a:lnSpc>
              <a:buFont typeface="+mj-lt"/>
              <a:buAutoNum type="arabicPeriod"/>
            </a:pPr>
            <a:r>
              <a:rPr lang="en-US" sz="2400" dirty="0"/>
              <a:t>Review </a:t>
            </a:r>
            <a:r>
              <a:rPr lang="en-US" sz="2400" b="1" dirty="0"/>
              <a:t>strategies</a:t>
            </a:r>
            <a:r>
              <a:rPr lang="en-US" sz="2400" dirty="0"/>
              <a:t> for </a:t>
            </a:r>
            <a:r>
              <a:rPr lang="en-US" sz="2400" dirty="0">
                <a:solidFill>
                  <a:srgbClr val="FF0000"/>
                </a:solidFill>
              </a:rPr>
              <a:t>group problem-solving </a:t>
            </a:r>
            <a:r>
              <a:rPr lang="en-US" sz="2400" dirty="0"/>
              <a:t>(GOAL)</a:t>
            </a:r>
            <a:endParaRPr lang="en-US" sz="3200" dirty="0"/>
          </a:p>
        </p:txBody>
      </p:sp>
    </p:spTree>
    <p:extLst>
      <p:ext uri="{BB962C8B-B14F-4D97-AF65-F5344CB8AC3E}">
        <p14:creationId xmlns:p14="http://schemas.microsoft.com/office/powerpoint/2010/main" val="359696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Formal vs. Informal Problem-Solving</a:t>
            </a:r>
          </a:p>
        </p:txBody>
      </p:sp>
      <p:sp>
        <p:nvSpPr>
          <p:cNvPr id="5" name="Text Placeholder 4"/>
          <p:cNvSpPr>
            <a:spLocks noGrp="1"/>
          </p:cNvSpPr>
          <p:nvPr>
            <p:ph type="body" idx="1"/>
          </p:nvPr>
        </p:nvSpPr>
        <p:spPr/>
        <p:txBody>
          <a:bodyPr/>
          <a:lstStyle/>
          <a:p>
            <a:r>
              <a:rPr lang="en-US" dirty="0"/>
              <a:t>ACME Seminar</a:t>
            </a:r>
          </a:p>
        </p:txBody>
      </p:sp>
    </p:spTree>
    <p:extLst>
      <p:ext uri="{BB962C8B-B14F-4D97-AF65-F5344CB8AC3E}">
        <p14:creationId xmlns:p14="http://schemas.microsoft.com/office/powerpoint/2010/main" val="247974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7375" y="1500188"/>
            <a:ext cx="8028432" cy="4351337"/>
          </a:xfrm>
        </p:spPr>
        <p:txBody>
          <a:bodyPr>
            <a:normAutofit/>
          </a:bodyPr>
          <a:lstStyle/>
          <a:p>
            <a:pPr>
              <a:lnSpc>
                <a:spcPct val="150000"/>
              </a:lnSpc>
            </a:pPr>
            <a:r>
              <a:rPr lang="en-US" sz="2800" dirty="0"/>
              <a:t>The purpose of this class is to explore general group problem-solving </a:t>
            </a:r>
          </a:p>
          <a:p>
            <a:pPr>
              <a:lnSpc>
                <a:spcPct val="150000"/>
              </a:lnSpc>
            </a:pPr>
            <a:r>
              <a:rPr lang="en-US" sz="2800" dirty="0"/>
              <a:t>You have already encountered problems to solve—both formally, and informally</a:t>
            </a:r>
          </a:p>
          <a:p>
            <a:pPr>
              <a:lnSpc>
                <a:spcPct val="150000"/>
              </a:lnSpc>
            </a:pPr>
            <a:r>
              <a:rPr lang="en-US" sz="2800" dirty="0"/>
              <a:t>Let’s differentiate these!</a:t>
            </a:r>
          </a:p>
        </p:txBody>
      </p:sp>
    </p:spTree>
    <p:extLst>
      <p:ext uri="{BB962C8B-B14F-4D97-AF65-F5344CB8AC3E}">
        <p14:creationId xmlns:p14="http://schemas.microsoft.com/office/powerpoint/2010/main" val="269917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06498" y="523116"/>
            <a:ext cx="5476858" cy="1325562"/>
          </a:xfrm>
        </p:spPr>
        <p:txBody>
          <a:bodyPr/>
          <a:lstStyle/>
          <a:p>
            <a:r>
              <a:rPr lang="en-US" dirty="0"/>
              <a:t>Formal vs. Informal</a:t>
            </a:r>
          </a:p>
        </p:txBody>
      </p:sp>
      <p:sp>
        <p:nvSpPr>
          <p:cNvPr id="3" name="Content Placeholder 2"/>
          <p:cNvSpPr>
            <a:spLocks noGrp="1"/>
          </p:cNvSpPr>
          <p:nvPr>
            <p:ph idx="1"/>
          </p:nvPr>
        </p:nvSpPr>
        <p:spPr>
          <a:xfrm>
            <a:off x="506499" y="1848678"/>
            <a:ext cx="5476858" cy="4351337"/>
          </a:xfrm>
        </p:spPr>
        <p:txBody>
          <a:bodyPr>
            <a:normAutofit/>
          </a:bodyPr>
          <a:lstStyle/>
          <a:p>
            <a:pPr>
              <a:lnSpc>
                <a:spcPct val="150000"/>
              </a:lnSpc>
            </a:pPr>
            <a:r>
              <a:rPr lang="en-US" sz="2800" b="1" dirty="0"/>
              <a:t>Formal problem-solving</a:t>
            </a:r>
            <a:r>
              <a:rPr lang="en-US" sz="2800" dirty="0"/>
              <a:t>: approaching a problem’s solution built </a:t>
            </a:r>
            <a:r>
              <a:rPr lang="en-US" sz="2800" dirty="0">
                <a:solidFill>
                  <a:srgbClr val="0070C0"/>
                </a:solidFill>
              </a:rPr>
              <a:t>inside</a:t>
            </a:r>
            <a:r>
              <a:rPr lang="en-US" sz="2800" dirty="0"/>
              <a:t> the structure of a formal organization</a:t>
            </a:r>
          </a:p>
        </p:txBody>
      </p:sp>
      <p:sp>
        <p:nvSpPr>
          <p:cNvPr id="5" name="TextBox 4"/>
          <p:cNvSpPr txBox="1"/>
          <p:nvPr/>
        </p:nvSpPr>
        <p:spPr>
          <a:xfrm>
            <a:off x="6362699" y="5276685"/>
            <a:ext cx="5623892" cy="923330"/>
          </a:xfrm>
          <a:prstGeom prst="rect">
            <a:avLst/>
          </a:prstGeom>
          <a:noFill/>
        </p:spPr>
        <p:txBody>
          <a:bodyPr wrap="square" rtlCol="0">
            <a:spAutoFit/>
          </a:bodyPr>
          <a:lstStyle/>
          <a:p>
            <a:pPr>
              <a:lnSpc>
                <a:spcPct val="150000"/>
              </a:lnSpc>
            </a:pPr>
            <a:r>
              <a:rPr lang="en-US" dirty="0"/>
              <a:t>E.g.,  How best to allocate resources to branches of a mid-size paper company</a:t>
            </a:r>
          </a:p>
        </p:txBody>
      </p:sp>
      <p:pic>
        <p:nvPicPr>
          <p:cNvPr id="6" name="Picture 5"/>
          <p:cNvPicPr>
            <a:picLocks noChangeAspect="1"/>
          </p:cNvPicPr>
          <p:nvPr/>
        </p:nvPicPr>
        <p:blipFill>
          <a:blip r:embed="rId3"/>
          <a:stretch>
            <a:fillRect/>
          </a:stretch>
        </p:blipFill>
        <p:spPr>
          <a:xfrm>
            <a:off x="6362699" y="1569256"/>
            <a:ext cx="5021115" cy="3498043"/>
          </a:xfrm>
          <a:prstGeom prst="rect">
            <a:avLst/>
          </a:prstGeom>
        </p:spPr>
      </p:pic>
    </p:spTree>
    <p:extLst>
      <p:ext uri="{BB962C8B-B14F-4D97-AF65-F5344CB8AC3E}">
        <p14:creationId xmlns:p14="http://schemas.microsoft.com/office/powerpoint/2010/main" val="140991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rotWithShape="1">
          <a:blip r:embed="rId3"/>
          <a:srcRect l="25740" r="2949" b="1"/>
          <a:stretch/>
        </p:blipFill>
        <p:spPr>
          <a:xfrm>
            <a:off x="20" y="10"/>
            <a:ext cx="7552924" cy="6857990"/>
          </a:xfrm>
          <a:prstGeom prst="rect">
            <a:avLst/>
          </a:prstGeom>
        </p:spPr>
      </p:pic>
      <p:sp>
        <p:nvSpPr>
          <p:cNvPr id="2" name="Title 1"/>
          <p:cNvSpPr>
            <a:spLocks noGrp="1"/>
          </p:cNvSpPr>
          <p:nvPr>
            <p:ph type="title"/>
          </p:nvPr>
        </p:nvSpPr>
        <p:spPr>
          <a:xfrm>
            <a:off x="7878675" y="640080"/>
            <a:ext cx="3401566" cy="1325562"/>
          </a:xfrm>
        </p:spPr>
        <p:txBody>
          <a:bodyPr>
            <a:normAutofit fontScale="90000"/>
          </a:bodyPr>
          <a:lstStyle/>
          <a:p>
            <a:pPr>
              <a:lnSpc>
                <a:spcPct val="110000"/>
              </a:lnSpc>
            </a:pPr>
            <a:r>
              <a:rPr lang="en-US" sz="3200" b="1" dirty="0"/>
              <a:t>Informal problem-solving:</a:t>
            </a:r>
            <a:endParaRPr lang="en-US" sz="3200" dirty="0"/>
          </a:p>
        </p:txBody>
      </p:sp>
      <p:sp>
        <p:nvSpPr>
          <p:cNvPr id="3" name="Content Placeholder 2"/>
          <p:cNvSpPr>
            <a:spLocks noGrp="1"/>
          </p:cNvSpPr>
          <p:nvPr>
            <p:ph idx="1"/>
          </p:nvPr>
        </p:nvSpPr>
        <p:spPr>
          <a:xfrm>
            <a:off x="7878674" y="1936955"/>
            <a:ext cx="3401567" cy="4243182"/>
          </a:xfrm>
        </p:spPr>
        <p:txBody>
          <a:bodyPr>
            <a:normAutofit/>
          </a:bodyPr>
          <a:lstStyle/>
          <a:p>
            <a:pPr marL="0" indent="0">
              <a:buNone/>
            </a:pPr>
            <a:r>
              <a:rPr lang="en-US" sz="2800" dirty="0"/>
              <a:t>solving a problem outside the structure of a formal organization</a:t>
            </a:r>
          </a:p>
          <a:p>
            <a:pPr marL="0" indent="0">
              <a:buNone/>
            </a:pPr>
            <a:r>
              <a:rPr lang="en-US" sz="1600" dirty="0"/>
              <a:t>E.g.,  How to plan, organize, and carry out the best bachelor party ever</a:t>
            </a:r>
          </a:p>
        </p:txBody>
      </p:sp>
    </p:spTree>
    <p:extLst>
      <p:ext uri="{BB962C8B-B14F-4D97-AF65-F5344CB8AC3E}">
        <p14:creationId xmlns:p14="http://schemas.microsoft.com/office/powerpoint/2010/main" val="404187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4606</TotalTime>
  <Words>1335</Words>
  <Application>Microsoft Office PowerPoint</Application>
  <PresentationFormat>Widescreen</PresentationFormat>
  <Paragraphs>170</Paragraphs>
  <Slides>32</Slides>
  <Notes>14</Notes>
  <HiddenSlides>2</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Arial</vt:lpstr>
      <vt:lpstr>Calibri</vt:lpstr>
      <vt:lpstr>Century Schoolbook</vt:lpstr>
      <vt:lpstr>Wingdings</vt:lpstr>
      <vt:lpstr>Wingdings 2</vt:lpstr>
      <vt:lpstr>View</vt:lpstr>
      <vt:lpstr>Document</vt:lpstr>
      <vt:lpstr>Group Problem-Solving</vt:lpstr>
      <vt:lpstr>Prepare </vt:lpstr>
      <vt:lpstr>Scavenger Document (double click to activate) </vt:lpstr>
      <vt:lpstr>Review</vt:lpstr>
      <vt:lpstr>Outcomes </vt:lpstr>
      <vt:lpstr>Formal vs. Informal Problem-Solving</vt:lpstr>
      <vt:lpstr>PowerPoint Presentation</vt:lpstr>
      <vt:lpstr>Formal vs. Informal</vt:lpstr>
      <vt:lpstr>Informal problem-solving:</vt:lpstr>
      <vt:lpstr>Poll</vt:lpstr>
      <vt:lpstr>Group Problem-Solving </vt:lpstr>
      <vt:lpstr>Take-away</vt:lpstr>
      <vt:lpstr>Group Scavenger Hunt</vt:lpstr>
      <vt:lpstr>Scavenger Hunt </vt:lpstr>
      <vt:lpstr>Scavenger Hunt </vt:lpstr>
      <vt:lpstr>PowerPoint Presentation</vt:lpstr>
      <vt:lpstr>PowerPoint Presentation</vt:lpstr>
      <vt:lpstr>PowerPoint Presentation</vt:lpstr>
      <vt:lpstr>Debrief</vt:lpstr>
      <vt:lpstr>Consider the Following</vt:lpstr>
      <vt:lpstr>Take-away</vt:lpstr>
      <vt:lpstr>Strategies for Group Problem-Solving</vt:lpstr>
      <vt:lpstr>Strategies</vt:lpstr>
      <vt:lpstr>Develop and State the Common Goal</vt:lpstr>
      <vt:lpstr>Orchestrate the Problem</vt:lpstr>
      <vt:lpstr>Assign Responsibilities</vt:lpstr>
      <vt:lpstr>Be “leadable” </vt:lpstr>
      <vt:lpstr>Remember</vt:lpstr>
      <vt:lpstr>Take-away</vt:lpstr>
      <vt:lpstr>Outcomes </vt:lpstr>
      <vt:lpstr>Additional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Power of Applied mathematics</dc:title>
  <dc:creator>Jacob Brown</dc:creator>
  <cp:lastModifiedBy>Stacie Mason</cp:lastModifiedBy>
  <cp:revision>237</cp:revision>
  <dcterms:created xsi:type="dcterms:W3CDTF">2016-06-04T18:26:22Z</dcterms:created>
  <dcterms:modified xsi:type="dcterms:W3CDTF">2017-01-09T18:21:54Z</dcterms:modified>
</cp:coreProperties>
</file>