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Lst>
  <p:notesMasterIdLst>
    <p:notesMasterId r:id="rId45"/>
  </p:notesMasterIdLst>
  <p:handoutMasterIdLst>
    <p:handoutMasterId r:id="rId46"/>
  </p:handoutMasterIdLst>
  <p:sldIdLst>
    <p:sldId id="341" r:id="rId2"/>
    <p:sldId id="366" r:id="rId3"/>
    <p:sldId id="350" r:id="rId4"/>
    <p:sldId id="359" r:id="rId5"/>
    <p:sldId id="348" r:id="rId6"/>
    <p:sldId id="343" r:id="rId7"/>
    <p:sldId id="344" r:id="rId8"/>
    <p:sldId id="342" r:id="rId9"/>
    <p:sldId id="332" r:id="rId10"/>
    <p:sldId id="334" r:id="rId11"/>
    <p:sldId id="353" r:id="rId12"/>
    <p:sldId id="337" r:id="rId13"/>
    <p:sldId id="338" r:id="rId14"/>
    <p:sldId id="354" r:id="rId15"/>
    <p:sldId id="355" r:id="rId16"/>
    <p:sldId id="357" r:id="rId17"/>
    <p:sldId id="358" r:id="rId18"/>
    <p:sldId id="363" r:id="rId19"/>
    <p:sldId id="303" r:id="rId20"/>
    <p:sldId id="304" r:id="rId21"/>
    <p:sldId id="305" r:id="rId22"/>
    <p:sldId id="306" r:id="rId23"/>
    <p:sldId id="364" r:id="rId24"/>
    <p:sldId id="307" r:id="rId25"/>
    <p:sldId id="270" r:id="rId26"/>
    <p:sldId id="310" r:id="rId27"/>
    <p:sldId id="311" r:id="rId28"/>
    <p:sldId id="356" r:id="rId29"/>
    <p:sldId id="314" r:id="rId30"/>
    <p:sldId id="316" r:id="rId31"/>
    <p:sldId id="317" r:id="rId32"/>
    <p:sldId id="318" r:id="rId33"/>
    <p:sldId id="287" r:id="rId34"/>
    <p:sldId id="365" r:id="rId35"/>
    <p:sldId id="288" r:id="rId36"/>
    <p:sldId id="361" r:id="rId37"/>
    <p:sldId id="322" r:id="rId38"/>
    <p:sldId id="296" r:id="rId39"/>
    <p:sldId id="362" r:id="rId40"/>
    <p:sldId id="315" r:id="rId41"/>
    <p:sldId id="323" r:id="rId42"/>
    <p:sldId id="351" r:id="rId43"/>
    <p:sldId id="367" r:id="rId44"/>
  </p:sldIdLst>
  <p:sldSz cx="12192000" cy="6858000"/>
  <p:notesSz cx="6858000" cy="9144000"/>
  <p:kinsoku lang="ja-JP" invalStChars="、。，．・：；？！゛゜ヽヾゝゞ々ー’”）〕］｝〉》」』】°‰′″℃￠％ぁぃぅぇぉっゃゅょゎァィゥェォッャュョヮヵヶ!%),.:;?]}｡｣､･ｧｨｩｪｫｬｭｮｯｰﾞﾟ"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0EC644B-2109-4F76-87FA-B15E2C6D4BBE}">
          <p14:sldIdLst>
            <p14:sldId id="341"/>
            <p14:sldId id="366"/>
            <p14:sldId id="350"/>
            <p14:sldId id="359"/>
            <p14:sldId id="348"/>
            <p14:sldId id="343"/>
            <p14:sldId id="344"/>
            <p14:sldId id="342"/>
            <p14:sldId id="332"/>
            <p14:sldId id="334"/>
            <p14:sldId id="353"/>
            <p14:sldId id="337"/>
            <p14:sldId id="338"/>
            <p14:sldId id="354"/>
            <p14:sldId id="355"/>
            <p14:sldId id="357"/>
          </p14:sldIdLst>
        </p14:section>
        <p14:section name="Project Management" id="{DE69338C-F363-4F4D-95E2-791C1DAA9FFC}">
          <p14:sldIdLst>
            <p14:sldId id="358"/>
            <p14:sldId id="363"/>
            <p14:sldId id="303"/>
            <p14:sldId id="304"/>
            <p14:sldId id="305"/>
            <p14:sldId id="306"/>
            <p14:sldId id="364"/>
            <p14:sldId id="307"/>
            <p14:sldId id="270"/>
            <p14:sldId id="310"/>
            <p14:sldId id="311"/>
            <p14:sldId id="356"/>
            <p14:sldId id="314"/>
            <p14:sldId id="316"/>
            <p14:sldId id="317"/>
            <p14:sldId id="318"/>
            <p14:sldId id="287"/>
            <p14:sldId id="365"/>
            <p14:sldId id="288"/>
            <p14:sldId id="361"/>
            <p14:sldId id="322"/>
            <p14:sldId id="296"/>
            <p14:sldId id="362"/>
            <p14:sldId id="315"/>
            <p14:sldId id="323"/>
            <p14:sldId id="351"/>
            <p14:sldId id="3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ie Mason" initials="SM" lastIdx="0" clrIdx="0">
    <p:extLst>
      <p:ext uri="{19B8F6BF-5375-455C-9EA6-DF929625EA0E}">
        <p15:presenceInfo xmlns:p15="http://schemas.microsoft.com/office/powerpoint/2012/main" userId="e0388265751aac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060A"/>
    <a:srgbClr val="CDE612"/>
    <a:srgbClr val="D5ED21"/>
    <a:srgbClr val="F31F09"/>
    <a:srgbClr val="E2EF63"/>
    <a:srgbClr val="ECF79D"/>
    <a:srgbClr val="0F0102"/>
    <a:srgbClr val="0E02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0" autoAdjust="0"/>
    <p:restoredTop sz="89801" autoAdjust="0"/>
  </p:normalViewPr>
  <p:slideViewPr>
    <p:cSldViewPr>
      <p:cViewPr varScale="1">
        <p:scale>
          <a:sx n="84" d="100"/>
          <a:sy n="84" d="100"/>
        </p:scale>
        <p:origin x="60" y="480"/>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8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1" name="Rectangle 3"/>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1-3): 2 minutes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Time management (slides 4-16): 12-18 minutes</a:t>
            </a:r>
          </a:p>
          <a:p>
            <a:r>
              <a:rPr lang="en-US" dirty="0"/>
              <a:t>Project management (slides</a:t>
            </a:r>
            <a:r>
              <a:rPr lang="en-US" baseline="0" dirty="0"/>
              <a:t> 17-45)</a:t>
            </a:r>
            <a:r>
              <a:rPr lang="en-US" dirty="0"/>
              <a:t>:</a:t>
            </a:r>
            <a:r>
              <a:rPr lang="en-US" baseline="0" dirty="0"/>
              <a:t> 30-35 minutes</a:t>
            </a:r>
          </a:p>
          <a:p>
            <a:pPr marL="0" indent="0">
              <a:buNone/>
            </a:pPr>
            <a:r>
              <a:rPr lang="en-US" baseline="0" dirty="0"/>
              <a:t>Wrap-up: 1 minute</a:t>
            </a:r>
          </a:p>
          <a:p>
            <a:pPr marL="0" indent="0">
              <a:buNone/>
            </a:pPr>
            <a:r>
              <a:rPr lang="en-US" dirty="0"/>
              <a:t>Total:</a:t>
            </a:r>
            <a:r>
              <a:rPr lang="en-US" baseline="0" dirty="0"/>
              <a:t> 45-56 minutes</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95235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Harding, Misty. (10/27/2016). “</a:t>
            </a:r>
            <a:r>
              <a:rPr lang="en-US" sz="1200" b="0" i="0" kern="1200" dirty="0">
                <a:solidFill>
                  <a:schemeClr val="tx1"/>
                </a:solidFill>
                <a:effectLst/>
                <a:latin typeface="Times New Roman" charset="0"/>
                <a:ea typeface="ＭＳ Ｐゴシック" panose="020B0600070205080204" pitchFamily="34" charset="-128"/>
                <a:cs typeface="+mn-cs"/>
              </a:rPr>
              <a:t>2016/10/27 - IP&amp;T Seminar - Misty Harding” </a:t>
            </a:r>
            <a:r>
              <a:rPr lang="en-US" dirty="0"/>
              <a:t>https://www.youtube.com/watch?v=U18Ec-8qDLk </a:t>
            </a:r>
          </a:p>
          <a:p>
            <a:endParaRPr lang="en-US" dirty="0"/>
          </a:p>
        </p:txBody>
      </p:sp>
    </p:spTree>
    <p:extLst>
      <p:ext uri="{BB962C8B-B14F-4D97-AF65-F5344CB8AC3E}">
        <p14:creationId xmlns:p14="http://schemas.microsoft.com/office/powerpoint/2010/main" val="1287961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r>
              <a:rPr lang="en-US" dirty="0"/>
              <a:t>Intro:</a:t>
            </a:r>
            <a:r>
              <a:rPr lang="en-US" baseline="0" dirty="0"/>
              <a:t> 7-10 minutes</a:t>
            </a:r>
          </a:p>
          <a:p>
            <a:r>
              <a:rPr lang="en-US" dirty="0"/>
              <a:t>Project management (slides</a:t>
            </a:r>
            <a:r>
              <a:rPr lang="en-US" baseline="0" dirty="0"/>
              <a:t> 8-35)</a:t>
            </a:r>
            <a:r>
              <a:rPr lang="en-US" dirty="0"/>
              <a:t>:</a:t>
            </a:r>
            <a:r>
              <a:rPr lang="en-US" baseline="0" dirty="0"/>
              <a:t> 25-30 minutes</a:t>
            </a:r>
          </a:p>
          <a:p>
            <a:r>
              <a:rPr lang="en-US" baseline="0" dirty="0"/>
              <a:t>Time management (slides 36-49): 10-15 minutes</a:t>
            </a:r>
          </a:p>
          <a:p>
            <a:pPr marL="0" indent="0">
              <a:buNone/>
            </a:pPr>
            <a:r>
              <a:rPr lang="en-US" baseline="0" dirty="0"/>
              <a:t>Wrap-up: 1-2 minutes</a:t>
            </a:r>
          </a:p>
          <a:p>
            <a:pPr marL="0" indent="0">
              <a:buNone/>
            </a:pPr>
            <a:r>
              <a:rPr lang="en-US" dirty="0"/>
              <a:t>Total:</a:t>
            </a:r>
            <a:r>
              <a:rPr lang="en-US" baseline="0" dirty="0"/>
              <a:t> 43-57 minutes</a:t>
            </a:r>
            <a:endParaRPr lang="en-US"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6681950D-A960-4AD5-B857-6DF948CDC97E}" type="slidenum">
              <a:rPr lang="en-US" smtClean="0"/>
              <a:t>17</a:t>
            </a:fld>
            <a:endParaRPr lang="en-US"/>
          </a:p>
        </p:txBody>
      </p:sp>
    </p:spTree>
    <p:extLst>
      <p:ext uri="{BB962C8B-B14F-4D97-AF65-F5344CB8AC3E}">
        <p14:creationId xmlns:p14="http://schemas.microsoft.com/office/powerpoint/2010/main" val="243121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project management: https://www.youtube.com/watch?v=Jk-JwtScIlw</a:t>
            </a:r>
          </a:p>
          <a:p>
            <a:r>
              <a:rPr lang="en-US" dirty="0"/>
              <a:t>Video may take several seconds to load.</a:t>
            </a:r>
          </a:p>
        </p:txBody>
      </p:sp>
    </p:spTree>
    <p:extLst>
      <p:ext uri="{BB962C8B-B14F-4D97-AF65-F5344CB8AC3E}">
        <p14:creationId xmlns:p14="http://schemas.microsoft.com/office/powerpoint/2010/main" val="416872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81000" y="685800"/>
            <a:ext cx="6096000" cy="3429000"/>
          </a:xfrm>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Form</a:t>
            </a:r>
            <a:r>
              <a:rPr lang="en-US" altLang="en-US" baseline="0" dirty="0">
                <a:latin typeface="Times New Roman" panose="02020603050405020304" pitchFamily="18" charset="0"/>
              </a:rPr>
              <a:t> teams; spend about 2 minutes identifying a project (real or imaginary). You’ll be working on this project for the next 20-30 minutes.</a:t>
            </a:r>
          </a:p>
          <a:p>
            <a:endParaRPr lang="en-US" altLang="en-US" baseline="0" dirty="0">
              <a:latin typeface="Times New Roman" panose="02020603050405020304" pitchFamily="18" charset="0"/>
            </a:endParaRPr>
          </a:p>
          <a:p>
            <a:r>
              <a:rPr lang="en-US" altLang="en-US" baseline="0" dirty="0">
                <a:latin typeface="Times New Roman" panose="02020603050405020304" pitchFamily="18" charset="0"/>
              </a:rPr>
              <a:t>Image from https://www.pexels.com/photo/notebook-pencil-notes-sketch-8763/ CC0 License</a:t>
            </a:r>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81000" y="685800"/>
            <a:ext cx="6096000" cy="3429000"/>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Our focus today is on developing a plan.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81000" y="685800"/>
            <a:ext cx="6096000" cy="3429000"/>
          </a:xfrm>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Times New Roman" panose="02020603050405020304" pitchFamily="18" charset="0"/>
              </a:rPr>
              <a:t>Planning is an iterative process.  Some projects won’t require a proposal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81000" y="685800"/>
            <a:ext cx="6096000" cy="3429000"/>
          </a:xfrm>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rPr>
              <a:t>Image (WBS)</a:t>
            </a:r>
            <a:r>
              <a:rPr lang="en-US" altLang="en-US" baseline="0" dirty="0">
                <a:latin typeface="Times New Roman" panose="02020603050405020304" pitchFamily="18" charset="0"/>
              </a:rPr>
              <a:t> from https://www.flickr.com/photos/pshegubj/8325576453 </a:t>
            </a:r>
            <a:endParaRPr lang="en-US" altLang="en-US"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278774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81000" y="685800"/>
            <a:ext cx="6097588" cy="3430588"/>
          </a:xfrm>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This is</a:t>
            </a:r>
            <a:r>
              <a:rPr lang="en-US" altLang="en-US" baseline="0" dirty="0">
                <a:latin typeface="Times New Roman" panose="02020603050405020304" pitchFamily="18" charset="0"/>
              </a:rPr>
              <a:t> another way to write a WBS—this is just the first part of the plan.</a:t>
            </a:r>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381000" y="685800"/>
            <a:ext cx="6096000" cy="34290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lnSpc>
                <a:spcPct val="90000"/>
              </a:lnSpc>
            </a:pPr>
            <a:r>
              <a:rPr lang="en-US" altLang="en-US" sz="1200" dirty="0"/>
              <a:t>Spend 3-5 minutes (you</a:t>
            </a:r>
            <a:r>
              <a:rPr lang="en-US" altLang="en-US" sz="1200" baseline="0" dirty="0"/>
              <a:t> may not complete the WBS--that’s ok)</a:t>
            </a:r>
            <a:endParaRPr lang="en-US" altLang="en-US" sz="1200" dirty="0"/>
          </a:p>
          <a:p>
            <a:pPr eaLnBrk="1" hangingPunct="1">
              <a:lnSpc>
                <a:spcPct val="90000"/>
              </a:lnSpc>
            </a:pPr>
            <a:r>
              <a:rPr lang="en-US" altLang="en-US" sz="1200" dirty="0"/>
              <a:t>Level 1 – Identify major objective areas or categories </a:t>
            </a:r>
          </a:p>
          <a:p>
            <a:pPr eaLnBrk="1" hangingPunct="1">
              <a:lnSpc>
                <a:spcPct val="90000"/>
              </a:lnSpc>
            </a:pPr>
            <a:r>
              <a:rPr lang="en-US" altLang="en-US" sz="1200" dirty="0"/>
              <a:t>Level 2 – Begin to divide the areas into sub-tasks</a:t>
            </a:r>
          </a:p>
          <a:p>
            <a:pPr eaLnBrk="1" hangingPunct="1">
              <a:lnSpc>
                <a:spcPct val="90000"/>
              </a:lnSpc>
            </a:pPr>
            <a:r>
              <a:rPr lang="en-US" altLang="en-US" sz="1200" dirty="0"/>
              <a:t>Level 3 – Continue to break down the sub-tasks into actionable items </a:t>
            </a:r>
          </a:p>
          <a:p>
            <a:pPr eaLnBrk="1" hangingPunct="1">
              <a:lnSpc>
                <a:spcPct val="90000"/>
              </a:lnSpc>
            </a:pPr>
            <a:r>
              <a:rPr lang="en-US" altLang="en-US" sz="1200" dirty="0"/>
              <a:t>(See example on</a:t>
            </a:r>
            <a:r>
              <a:rPr lang="en-US" altLang="en-US" sz="1200" baseline="0" dirty="0"/>
              <a:t> previous slides)</a:t>
            </a:r>
            <a:endParaRPr lang="en-US" altLang="en-US" sz="1200"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discuss last</a:t>
            </a:r>
            <a:r>
              <a:rPr lang="en-US" baseline="0" dirty="0"/>
              <a:t> time?</a:t>
            </a:r>
            <a:endParaRPr lang="en-US" dirty="0"/>
          </a:p>
          <a:p>
            <a:r>
              <a:rPr lang="en-US" dirty="0"/>
              <a:t>Objectives from lesson 16</a:t>
            </a:r>
          </a:p>
        </p:txBody>
      </p:sp>
    </p:spTree>
    <p:extLst>
      <p:ext uri="{BB962C8B-B14F-4D97-AF65-F5344CB8AC3E}">
        <p14:creationId xmlns:p14="http://schemas.microsoft.com/office/powerpoint/2010/main" val="1770491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Your boss</a:t>
            </a:r>
            <a:r>
              <a:rPr lang="en-US" baseline="0" dirty="0"/>
              <a:t> will ask, “When can you have that done by?” Here are suggestions to help you answer that question.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Harding, Misty. (10/27/2016). “</a:t>
            </a:r>
            <a:r>
              <a:rPr lang="en-US" sz="1200" b="0" i="0" kern="1200" dirty="0">
                <a:solidFill>
                  <a:schemeClr val="tx1"/>
                </a:solidFill>
                <a:effectLst/>
                <a:latin typeface="Times New Roman" charset="0"/>
                <a:ea typeface="ＭＳ Ｐゴシック" panose="020B0600070205080204" pitchFamily="34" charset="-128"/>
                <a:cs typeface="+mn-cs"/>
              </a:rPr>
              <a:t>2016/10/27 - IP&amp;T Seminar - Misty Harding” </a:t>
            </a:r>
            <a:r>
              <a:rPr lang="en-US" dirty="0"/>
              <a:t>https://www.youtube.com/watch?v=U18Ec-8qDLk </a:t>
            </a:r>
          </a:p>
          <a:p>
            <a:endParaRPr lang="en-US" dirty="0"/>
          </a:p>
        </p:txBody>
      </p:sp>
    </p:spTree>
    <p:extLst>
      <p:ext uri="{BB962C8B-B14F-4D97-AF65-F5344CB8AC3E}">
        <p14:creationId xmlns:p14="http://schemas.microsoft.com/office/powerpoint/2010/main" val="2789107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81000" y="685800"/>
            <a:ext cx="6096000" cy="34290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Take a couple of minutes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81000" y="685800"/>
            <a:ext cx="6096000" cy="3429000"/>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Image from https://www.pexels.com/photo/people-laptop-industry-internet-132700/  CC0 license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Image from https://www.pexels.com/photo/late-running-work-job-24068/   CC0 license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1000" y="685800"/>
            <a:ext cx="6096000" cy="3429000"/>
          </a:xfrm>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Take</a:t>
            </a:r>
            <a:r>
              <a:rPr lang="en-US" altLang="en-US" baseline="0" dirty="0">
                <a:latin typeface="Times New Roman" panose="02020603050405020304" pitchFamily="18" charset="0"/>
              </a:rPr>
              <a:t> a couple of minutes</a:t>
            </a:r>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79413" y="684213"/>
            <a:ext cx="6100762" cy="3432175"/>
          </a:xfrm>
          <a:ln/>
        </p:spPr>
      </p:sp>
      <p:sp>
        <p:nvSpPr>
          <p:cNvPr id="64515" name="Rectangle 3"/>
          <p:cNvSpPr>
            <a:spLocks noGrp="1" noChangeArrowheads="1"/>
          </p:cNvSpPr>
          <p:nvPr>
            <p:ph type="body" idx="1"/>
          </p:nvPr>
        </p:nvSpPr>
        <p:spPr>
          <a:xfrm>
            <a:off x="914400" y="4341813"/>
            <a:ext cx="5029200" cy="41179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1000" y="685800"/>
            <a:ext cx="6097588" cy="3430588"/>
          </a:xfrm>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81000" y="685800"/>
            <a:ext cx="6096000" cy="3429000"/>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89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1-3): 3-4 minutes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Time management (slides 4-16): 12-18 minutes</a:t>
            </a:r>
          </a:p>
          <a:p>
            <a:r>
              <a:rPr lang="en-US" dirty="0"/>
              <a:t>Project management (slides</a:t>
            </a:r>
            <a:r>
              <a:rPr lang="en-US" baseline="0" dirty="0"/>
              <a:t> 17-45)</a:t>
            </a:r>
            <a:r>
              <a:rPr lang="en-US" dirty="0"/>
              <a:t>:</a:t>
            </a:r>
            <a:r>
              <a:rPr lang="en-US" baseline="0" dirty="0"/>
              <a:t> 30-35 minutes</a:t>
            </a:r>
          </a:p>
          <a:p>
            <a:pPr marL="0" indent="0">
              <a:buNone/>
            </a:pPr>
            <a:r>
              <a:rPr lang="en-US" baseline="0" dirty="0"/>
              <a:t>Wrap-up: 1-2 minutes</a:t>
            </a:r>
          </a:p>
          <a:p>
            <a:pPr marL="0" indent="0">
              <a:buNone/>
            </a:pPr>
            <a:r>
              <a:rPr lang="en-US" dirty="0"/>
              <a:t>Total:</a:t>
            </a:r>
            <a:r>
              <a:rPr lang="en-US" baseline="0" dirty="0"/>
              <a:t> 46-59 minutes</a:t>
            </a:r>
            <a:endParaRPr lang="en-US" dirty="0"/>
          </a:p>
          <a:p>
            <a:endParaRPr lang="en-US" dirty="0"/>
          </a:p>
        </p:txBody>
      </p:sp>
    </p:spTree>
    <p:extLst>
      <p:ext uri="{BB962C8B-B14F-4D97-AF65-F5344CB8AC3E}">
        <p14:creationId xmlns:p14="http://schemas.microsoft.com/office/powerpoint/2010/main" val="111867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minutes to write</a:t>
            </a:r>
          </a:p>
          <a:p>
            <a:r>
              <a:rPr lang="en-US" dirty="0"/>
              <a:t>1-2</a:t>
            </a:r>
            <a:r>
              <a:rPr lang="en-US" baseline="0" dirty="0"/>
              <a:t> minutes to share</a:t>
            </a:r>
          </a:p>
          <a:p>
            <a:r>
              <a:rPr lang="en-US" baseline="0" dirty="0"/>
              <a:t>Image source: https://www.pexels.com/photo/numbers-time-watch-white-1778/ </a:t>
            </a:r>
            <a:endParaRPr lang="en-US" dirty="0"/>
          </a:p>
        </p:txBody>
      </p:sp>
    </p:spTree>
    <p:extLst>
      <p:ext uri="{BB962C8B-B14F-4D97-AF65-F5344CB8AC3E}">
        <p14:creationId xmlns:p14="http://schemas.microsoft.com/office/powerpoint/2010/main" val="158455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 your career, you may be expected to work as fast as a </a:t>
            </a:r>
            <a:r>
              <a:rPr lang="en-US" b="1" dirty="0" err="1"/>
              <a:t>Nascar</a:t>
            </a:r>
            <a:r>
              <a:rPr lang="en-US" b="1" dirty="0"/>
              <a:t> pit crew. </a:t>
            </a:r>
          </a:p>
          <a:p>
            <a:r>
              <a:rPr lang="en-US" dirty="0"/>
              <a:t>Photo source: https://pixabay.com/en/pit-crew-nascar-tires-gasoline-916445/ </a:t>
            </a:r>
          </a:p>
          <a:p>
            <a:r>
              <a:rPr lang="en-US" dirty="0"/>
              <a:t>Ideas from Harding, Misty. (10/27/2016). “</a:t>
            </a:r>
            <a:r>
              <a:rPr lang="en-US" sz="1200" b="0" i="0" kern="1200" dirty="0">
                <a:solidFill>
                  <a:schemeClr val="tx1"/>
                </a:solidFill>
                <a:effectLst/>
                <a:latin typeface="Times New Roman" charset="0"/>
                <a:ea typeface="ＭＳ Ｐゴシック" panose="020B0600070205080204" pitchFamily="34" charset="-128"/>
                <a:cs typeface="+mn-cs"/>
              </a:rPr>
              <a:t>2016/10/27 - IP&amp;T Seminar - Misty Harding” </a:t>
            </a:r>
            <a:r>
              <a:rPr lang="en-US" dirty="0"/>
              <a:t>https://www.youtube.com/watch?v=U18Ec-8qDLk </a:t>
            </a:r>
          </a:p>
        </p:txBody>
      </p:sp>
    </p:spTree>
    <p:extLst>
      <p:ext uri="{BB962C8B-B14F-4D97-AF65-F5344CB8AC3E}">
        <p14:creationId xmlns:p14="http://schemas.microsoft.com/office/powerpoint/2010/main" val="79675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Harding, Misty. (10/27/2016). “</a:t>
            </a:r>
            <a:r>
              <a:rPr lang="en-US" sz="1200" b="0" i="0" kern="1200" dirty="0">
                <a:solidFill>
                  <a:schemeClr val="tx1"/>
                </a:solidFill>
                <a:effectLst/>
                <a:latin typeface="Times New Roman" charset="0"/>
                <a:ea typeface="ＭＳ Ｐゴシック" panose="020B0600070205080204" pitchFamily="34" charset="-128"/>
                <a:cs typeface="+mn-cs"/>
              </a:rPr>
              <a:t>2016/10/27 - IP&amp;T Seminar - Misty Harding” </a:t>
            </a:r>
            <a:r>
              <a:rPr lang="en-US" dirty="0"/>
              <a:t>https://www.youtube.com/watch?v=U18Ec-8qDLk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from http://www.paulingraham.com/how-would-you-like-your-_____-pick-two.html. Original source unknown</a:t>
            </a:r>
          </a:p>
          <a:p>
            <a:endParaRPr lang="en-US" dirty="0"/>
          </a:p>
        </p:txBody>
      </p:sp>
    </p:spTree>
    <p:extLst>
      <p:ext uri="{BB962C8B-B14F-4D97-AF65-F5344CB8AC3E}">
        <p14:creationId xmlns:p14="http://schemas.microsoft.com/office/powerpoint/2010/main" val="234437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https://www.pexels.com/photo/person-using-silver-iphone-6-beside-red-plastic-vase-on-white-surface-199093/ CC0</a:t>
            </a:r>
            <a:r>
              <a:rPr lang="en-US" baseline="0" dirty="0"/>
              <a:t> license</a:t>
            </a:r>
            <a:endParaRPr lang="en-US" dirty="0"/>
          </a:p>
        </p:txBody>
      </p:sp>
    </p:spTree>
    <p:extLst>
      <p:ext uri="{BB962C8B-B14F-4D97-AF65-F5344CB8AC3E}">
        <p14:creationId xmlns:p14="http://schemas.microsoft.com/office/powerpoint/2010/main" val="418523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About 3 minutes (you don’t need to watch the whole thing to get the idea)</a:t>
            </a:r>
            <a:endParaRPr lang="en-US" dirty="0"/>
          </a:p>
          <a:p>
            <a:r>
              <a:rPr lang="en-US" dirty="0"/>
              <a:t>Video URL:</a:t>
            </a:r>
            <a:r>
              <a:rPr lang="en-US" baseline="0" dirty="0"/>
              <a:t> https://youtu.be/sAJVfEaaw3w </a:t>
            </a:r>
          </a:p>
          <a:p>
            <a:r>
              <a:rPr lang="en-US" baseline="0" dirty="0"/>
              <a:t>Video may take several seconds to load</a:t>
            </a:r>
          </a:p>
        </p:txBody>
      </p:sp>
    </p:spTree>
    <p:extLst>
      <p:ext uri="{BB962C8B-B14F-4D97-AF65-F5344CB8AC3E}">
        <p14:creationId xmlns:p14="http://schemas.microsoft.com/office/powerpoint/2010/main" val="209695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What works</a:t>
            </a:r>
            <a:r>
              <a:rPr lang="en-US" baseline="0" dirty="0"/>
              <a:t> for you? How do you avoid putting off things you don’t want to do?</a:t>
            </a:r>
            <a:endParaRPr lang="en-US" dirty="0"/>
          </a:p>
        </p:txBody>
      </p:sp>
    </p:spTree>
    <p:extLst>
      <p:ext uri="{BB962C8B-B14F-4D97-AF65-F5344CB8AC3E}">
        <p14:creationId xmlns:p14="http://schemas.microsoft.com/office/powerpoint/2010/main" val="62561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2648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183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3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423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990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489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71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94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020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1680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89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8803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6652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75836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sAJVfEaaw3w"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ideo" Target="https://www.youtube.com/embed/Jk-JwtScIlw" TargetMode="Externa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youtu.be/A3oIiH7BLmg" TargetMode="External"/><Relationship Id="rId2" Type="http://schemas.openxmlformats.org/officeDocument/2006/relationships/hyperlink" Target="https://youtu.be/VUk6LXRZMMk?list=PLcJkeEnqH05DiZVkLO5ezibzrDuajLV0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3" y="758952"/>
            <a:ext cx="3738617" cy="4041648"/>
          </a:xfrm>
        </p:spPr>
        <p:txBody>
          <a:bodyPr>
            <a:normAutofit/>
          </a:bodyPr>
          <a:lstStyle/>
          <a:p>
            <a:r>
              <a:rPr lang="en-US" sz="4400" dirty="0"/>
              <a:t>Time and Project Management</a:t>
            </a:r>
          </a:p>
        </p:txBody>
      </p:sp>
    </p:spTree>
    <p:extLst>
      <p:ext uri="{BB962C8B-B14F-4D97-AF65-F5344CB8AC3E}">
        <p14:creationId xmlns:p14="http://schemas.microsoft.com/office/powerpoint/2010/main" val="124628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pPr eaLnBrk="1" hangingPunct="1"/>
            <a:r>
              <a:rPr lang="en-US" altLang="en-US"/>
              <a:t>Structures for Time Management</a:t>
            </a:r>
          </a:p>
        </p:txBody>
      </p:sp>
      <p:sp>
        <p:nvSpPr>
          <p:cNvPr id="86021" name="Rectangle 3"/>
          <p:cNvSpPr>
            <a:spLocks noGrp="1" noChangeArrowheads="1"/>
          </p:cNvSpPr>
          <p:nvPr>
            <p:ph idx="1"/>
          </p:nvPr>
        </p:nvSpPr>
        <p:spPr/>
        <p:txBody>
          <a:bodyPr>
            <a:normAutofit/>
          </a:bodyPr>
          <a:lstStyle/>
          <a:p>
            <a:pPr marL="0" indent="0" eaLnBrk="1" hangingPunct="1">
              <a:lnSpc>
                <a:spcPct val="80000"/>
              </a:lnSpc>
              <a:buNone/>
            </a:pPr>
            <a:r>
              <a:rPr lang="en-US" altLang="en-US" sz="2800" dirty="0"/>
              <a:t>Where is the last place you should put your commitments?</a:t>
            </a:r>
          </a:p>
          <a:p>
            <a:pPr lvl="1" eaLnBrk="1" hangingPunct="1">
              <a:lnSpc>
                <a:spcPct val="80000"/>
              </a:lnSpc>
            </a:pPr>
            <a:r>
              <a:rPr lang="en-US" altLang="en-US" sz="2400" dirty="0">
                <a:ea typeface="ＭＳ Ｐゴシック" panose="020B0600070205080204" pitchFamily="34" charset="-128"/>
              </a:rPr>
              <a:t>In your memory</a:t>
            </a:r>
          </a:p>
          <a:p>
            <a:pPr marL="0" indent="0" eaLnBrk="1" hangingPunct="1">
              <a:lnSpc>
                <a:spcPct val="80000"/>
              </a:lnSpc>
              <a:buNone/>
            </a:pPr>
            <a:r>
              <a:rPr lang="en-US" altLang="en-US" sz="2800" dirty="0"/>
              <a:t>Why?</a:t>
            </a:r>
          </a:p>
          <a:p>
            <a:pPr lvl="1" eaLnBrk="1" hangingPunct="1">
              <a:lnSpc>
                <a:spcPct val="80000"/>
              </a:lnSpc>
            </a:pPr>
            <a:r>
              <a:rPr lang="en-US" altLang="en-US" sz="2400" dirty="0">
                <a:ea typeface="ＭＳ Ｐゴシック" panose="020B0600070205080204" pitchFamily="34" charset="-128"/>
              </a:rPr>
              <a:t>How many things can you keep in your memory?</a:t>
            </a:r>
          </a:p>
          <a:p>
            <a:pPr lvl="1" eaLnBrk="1" hangingPunct="1">
              <a:lnSpc>
                <a:spcPct val="80000"/>
              </a:lnSpc>
            </a:pPr>
            <a:r>
              <a:rPr lang="en-US" altLang="en-US" sz="2400" dirty="0">
                <a:ea typeface="ＭＳ Ｐゴシック" panose="020B0600070205080204" pitchFamily="34" charset="-128"/>
              </a:rPr>
              <a:t>What do you remember when you are upset?</a:t>
            </a:r>
          </a:p>
          <a:p>
            <a:pPr lvl="1" eaLnBrk="1" hangingPunct="1">
              <a:lnSpc>
                <a:spcPct val="80000"/>
              </a:lnSpc>
            </a:pPr>
            <a:r>
              <a:rPr lang="en-US" altLang="en-US" sz="2400" dirty="0">
                <a:ea typeface="ＭＳ Ｐゴシック" panose="020B0600070205080204" pitchFamily="34" charset="-128"/>
              </a:rPr>
              <a:t>How long does it take to get upset in your normal day?</a:t>
            </a:r>
          </a:p>
          <a:p>
            <a:pPr marL="0" indent="0" eaLnBrk="1" hangingPunct="1">
              <a:lnSpc>
                <a:spcPct val="80000"/>
              </a:lnSpc>
              <a:buNone/>
            </a:pPr>
            <a:r>
              <a:rPr lang="en-US" altLang="en-US" sz="2800" dirty="0"/>
              <a:t>We need some structure outside of your memory in which commitments can exist</a:t>
            </a:r>
          </a:p>
          <a:p>
            <a:pPr eaLnBrk="1" hangingPunct="1">
              <a:lnSpc>
                <a:spcPct val="80000"/>
              </a:lnSpc>
            </a:pPr>
            <a:endParaRPr lang="en-US" altLang="en-US" sz="2800" dirty="0"/>
          </a:p>
        </p:txBody>
      </p:sp>
      <p:sp>
        <p:nvSpPr>
          <p:cNvPr id="86018"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86019"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animEffect transition="in" filter="fade">
                                      <p:cBhvr>
                                        <p:cTn id="7" dur="500"/>
                                        <p:tgtEl>
                                          <p:spTgt spid="860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021">
                                            <p:txEl>
                                              <p:pRg st="2" end="2"/>
                                            </p:txEl>
                                          </p:spTgt>
                                        </p:tgtEl>
                                        <p:attrNameLst>
                                          <p:attrName>style.visibility</p:attrName>
                                        </p:attrNameLst>
                                      </p:cBhvr>
                                      <p:to>
                                        <p:strVal val="visible"/>
                                      </p:to>
                                    </p:set>
                                    <p:animEffect transition="in" filter="fade">
                                      <p:cBhvr>
                                        <p:cTn id="12" dur="500"/>
                                        <p:tgtEl>
                                          <p:spTgt spid="860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021">
                                            <p:txEl>
                                              <p:pRg st="3" end="3"/>
                                            </p:txEl>
                                          </p:spTgt>
                                        </p:tgtEl>
                                        <p:attrNameLst>
                                          <p:attrName>style.visibility</p:attrName>
                                        </p:attrNameLst>
                                      </p:cBhvr>
                                      <p:to>
                                        <p:strVal val="visible"/>
                                      </p:to>
                                    </p:set>
                                    <p:animEffect transition="in" filter="fade">
                                      <p:cBhvr>
                                        <p:cTn id="17" dur="500"/>
                                        <p:tgtEl>
                                          <p:spTgt spid="860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021">
                                            <p:txEl>
                                              <p:pRg st="4" end="4"/>
                                            </p:txEl>
                                          </p:spTgt>
                                        </p:tgtEl>
                                        <p:attrNameLst>
                                          <p:attrName>style.visibility</p:attrName>
                                        </p:attrNameLst>
                                      </p:cBhvr>
                                      <p:to>
                                        <p:strVal val="visible"/>
                                      </p:to>
                                    </p:set>
                                    <p:animEffect transition="in" filter="fade">
                                      <p:cBhvr>
                                        <p:cTn id="22" dur="500"/>
                                        <p:tgtEl>
                                          <p:spTgt spid="8602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021">
                                            <p:txEl>
                                              <p:pRg st="5" end="5"/>
                                            </p:txEl>
                                          </p:spTgt>
                                        </p:tgtEl>
                                        <p:attrNameLst>
                                          <p:attrName>style.visibility</p:attrName>
                                        </p:attrNameLst>
                                      </p:cBhvr>
                                      <p:to>
                                        <p:strVal val="visible"/>
                                      </p:to>
                                    </p:set>
                                    <p:animEffect transition="in" filter="fade">
                                      <p:cBhvr>
                                        <p:cTn id="27" dur="500"/>
                                        <p:tgtEl>
                                          <p:spTgt spid="8602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021">
                                            <p:txEl>
                                              <p:pRg st="6" end="6"/>
                                            </p:txEl>
                                          </p:spTgt>
                                        </p:tgtEl>
                                        <p:attrNameLst>
                                          <p:attrName>style.visibility</p:attrName>
                                        </p:attrNameLst>
                                      </p:cBhvr>
                                      <p:to>
                                        <p:strVal val="visible"/>
                                      </p:to>
                                    </p:set>
                                    <p:animEffect transition="in" filter="fade">
                                      <p:cBhvr>
                                        <p:cTn id="32" dur="500"/>
                                        <p:tgtEl>
                                          <p:spTgt spid="860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p:cNvPicPr>
            <a:picLocks noChangeAspect="1"/>
          </p:cNvPicPr>
          <p:nvPr/>
        </p:nvPicPr>
        <p:blipFill rotWithShape="1">
          <a:blip r:embed="rId3"/>
          <a:srcRect l="32974" r="29395"/>
          <a:stretch/>
        </p:blipFill>
        <p:spPr>
          <a:xfrm>
            <a:off x="20" y="-97654"/>
            <a:ext cx="4653291" cy="6955654"/>
          </a:xfrm>
          <a:prstGeom prst="rect">
            <a:avLst/>
          </a:prstGeom>
        </p:spPr>
      </p:pic>
      <p:sp>
        <p:nvSpPr>
          <p:cNvPr id="80900" name="Rectangle 2"/>
          <p:cNvSpPr>
            <a:spLocks noGrp="1" noChangeArrowheads="1"/>
          </p:cNvSpPr>
          <p:nvPr>
            <p:ph type="title"/>
          </p:nvPr>
        </p:nvSpPr>
        <p:spPr>
          <a:xfrm>
            <a:off x="4965290" y="365760"/>
            <a:ext cx="5997678" cy="1325562"/>
          </a:xfrm>
        </p:spPr>
        <p:txBody>
          <a:bodyPr>
            <a:normAutofit/>
          </a:bodyPr>
          <a:lstStyle/>
          <a:p>
            <a:pPr eaLnBrk="1" hangingPunct="1"/>
            <a:r>
              <a:rPr lang="en-US" altLang="en-US" dirty="0"/>
              <a:t>Methods to Track Time</a:t>
            </a:r>
          </a:p>
        </p:txBody>
      </p:sp>
      <p:sp>
        <p:nvSpPr>
          <p:cNvPr id="80901" name="Rectangle 3"/>
          <p:cNvSpPr>
            <a:spLocks noGrp="1" noChangeArrowheads="1"/>
          </p:cNvSpPr>
          <p:nvPr>
            <p:ph idx="1"/>
          </p:nvPr>
        </p:nvSpPr>
        <p:spPr>
          <a:xfrm>
            <a:off x="4965290" y="1828800"/>
            <a:ext cx="6015571" cy="4351337"/>
          </a:xfrm>
        </p:spPr>
        <p:txBody>
          <a:bodyPr>
            <a:normAutofit/>
          </a:bodyPr>
          <a:lstStyle/>
          <a:p>
            <a:r>
              <a:rPr lang="en-US" altLang="en-US" sz="2800" dirty="0"/>
              <a:t>Time management books or schedulers</a:t>
            </a:r>
          </a:p>
          <a:p>
            <a:r>
              <a:rPr lang="en-US" altLang="en-US" sz="2800" dirty="0"/>
              <a:t>Scheduling app</a:t>
            </a:r>
          </a:p>
          <a:p>
            <a:r>
              <a:rPr lang="en-US" altLang="en-US" sz="2800" dirty="0"/>
              <a:t>A piece of paper to write things down</a:t>
            </a:r>
          </a:p>
          <a:p>
            <a:r>
              <a:rPr lang="en-US" altLang="en-US" sz="2800" dirty="0"/>
              <a:t>Memory</a:t>
            </a:r>
          </a:p>
          <a:p>
            <a:pPr>
              <a:buNone/>
            </a:pPr>
            <a:endParaRPr lang="en-US" altLang="en-US" sz="2800" dirty="0"/>
          </a:p>
        </p:txBody>
      </p:sp>
      <p:sp>
        <p:nvSpPr>
          <p:cNvPr id="80898" name="Footer Placeholder 3"/>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80000"/>
              </a:lnSpc>
            </a:pPr>
            <a:r>
              <a:rPr lang="en-US" altLang="en-US" sz="1100" dirty="0">
                <a:solidFill>
                  <a:schemeClr val="bg1"/>
                </a:solidFill>
              </a:rPr>
              <a:t>Reproduced with permission from BESTEAMS 2004</a:t>
            </a:r>
          </a:p>
        </p:txBody>
      </p:sp>
      <p:sp>
        <p:nvSpPr>
          <p:cNvPr id="80899" name="Slide Number Placeholder 4"/>
          <p:cNvSpPr>
            <a:spLocks noGrp="1"/>
          </p:cNvSpPr>
          <p:nvPr>
            <p:ph type="sldNum" sz="quarter" idx="4294967295"/>
          </p:nvPr>
        </p:nvSpPr>
        <p:spPr>
          <a:xfrm>
            <a:off x="11292840" y="6172200"/>
            <a:ext cx="914400" cy="5937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p>
        </p:txBody>
      </p:sp>
    </p:spTree>
    <p:extLst>
      <p:ext uri="{BB962C8B-B14F-4D97-AF65-F5344CB8AC3E}">
        <p14:creationId xmlns:p14="http://schemas.microsoft.com/office/powerpoint/2010/main" val="18939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animEffect transition="in" filter="fade">
                                      <p:cBhvr>
                                        <p:cTn id="7" dur="500"/>
                                        <p:tgtEl>
                                          <p:spTgt spid="809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901">
                                            <p:txEl>
                                              <p:pRg st="1" end="1"/>
                                            </p:txEl>
                                          </p:spTgt>
                                        </p:tgtEl>
                                        <p:attrNameLst>
                                          <p:attrName>style.visibility</p:attrName>
                                        </p:attrNameLst>
                                      </p:cBhvr>
                                      <p:to>
                                        <p:strVal val="visible"/>
                                      </p:to>
                                    </p:set>
                                    <p:animEffect transition="in" filter="fade">
                                      <p:cBhvr>
                                        <p:cTn id="12" dur="500"/>
                                        <p:tgtEl>
                                          <p:spTgt spid="809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901">
                                            <p:txEl>
                                              <p:pRg st="2" end="2"/>
                                            </p:txEl>
                                          </p:spTgt>
                                        </p:tgtEl>
                                        <p:attrNameLst>
                                          <p:attrName>style.visibility</p:attrName>
                                        </p:attrNameLst>
                                      </p:cBhvr>
                                      <p:to>
                                        <p:strVal val="visible"/>
                                      </p:to>
                                    </p:set>
                                    <p:animEffect transition="in" filter="fade">
                                      <p:cBhvr>
                                        <p:cTn id="17" dur="500"/>
                                        <p:tgtEl>
                                          <p:spTgt spid="809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901">
                                            <p:txEl>
                                              <p:pRg st="3" end="3"/>
                                            </p:txEl>
                                          </p:spTgt>
                                        </p:tgtEl>
                                        <p:attrNameLst>
                                          <p:attrName>style.visibility</p:attrName>
                                        </p:attrNameLst>
                                      </p:cBhvr>
                                      <p:to>
                                        <p:strVal val="visible"/>
                                      </p:to>
                                    </p:set>
                                    <p:animEffect transition="in" filter="fade">
                                      <p:cBhvr>
                                        <p:cTn id="22" dur="500"/>
                                        <p:tgtEl>
                                          <p:spTgt spid="809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a:xfrm>
            <a:off x="1600200" y="381000"/>
            <a:ext cx="8382000" cy="685800"/>
          </a:xfrm>
        </p:spPr>
        <p:txBody>
          <a:bodyPr>
            <a:normAutofit fontScale="90000"/>
          </a:bodyPr>
          <a:lstStyle/>
          <a:p>
            <a:pPr eaLnBrk="1" hangingPunct="1"/>
            <a:r>
              <a:rPr lang="en-US" altLang="en-US" dirty="0"/>
              <a:t>Open Item List</a:t>
            </a:r>
          </a:p>
        </p:txBody>
      </p:sp>
      <p:sp>
        <p:nvSpPr>
          <p:cNvPr id="88069" name="Rectangle 3"/>
          <p:cNvSpPr>
            <a:spLocks noGrp="1" noChangeArrowheads="1"/>
          </p:cNvSpPr>
          <p:nvPr>
            <p:ph idx="1"/>
          </p:nvPr>
        </p:nvSpPr>
        <p:spPr/>
        <p:txBody>
          <a:bodyPr/>
          <a:lstStyle/>
          <a:p>
            <a:pPr eaLnBrk="1" hangingPunct="1">
              <a:buFontTx/>
              <a:buNone/>
            </a:pPr>
            <a:r>
              <a:rPr lang="en-US" altLang="en-US">
                <a:cs typeface="Times New Roman" panose="02020603050405020304" pitchFamily="18" charset="0"/>
              </a:rPr>
              <a:t> </a:t>
            </a:r>
          </a:p>
          <a:p>
            <a:pPr eaLnBrk="1" hangingPunct="1"/>
            <a:endParaRPr lang="en-US" altLang="en-US"/>
          </a:p>
        </p:txBody>
      </p:sp>
      <p:sp>
        <p:nvSpPr>
          <p:cNvPr id="88066"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88067"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graphicFrame>
        <p:nvGraphicFramePr>
          <p:cNvPr id="235604" name="Group 84"/>
          <p:cNvGraphicFramePr>
            <a:graphicFrameLocks noGrp="1"/>
          </p:cNvGraphicFramePr>
          <p:nvPr>
            <p:extLst>
              <p:ext uri="{D42A27DB-BD31-4B8C-83A1-F6EECF244321}">
                <p14:modId xmlns:p14="http://schemas.microsoft.com/office/powerpoint/2010/main" val="612986818"/>
              </p:ext>
            </p:extLst>
          </p:nvPr>
        </p:nvGraphicFramePr>
        <p:xfrm>
          <a:off x="1600200" y="1143000"/>
          <a:ext cx="6477000" cy="5486400"/>
        </p:xfrm>
        <a:graphic>
          <a:graphicData uri="http://schemas.openxmlformats.org/drawingml/2006/table">
            <a:tbl>
              <a:tblPr/>
              <a:tblGrid>
                <a:gridCol w="968375">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055687">
                  <a:extLst>
                    <a:ext uri="{9D8B030D-6E8A-4147-A177-3AD203B41FA5}">
                      <a16:colId xmlns:a16="http://schemas.microsoft.com/office/drawing/2014/main" val="20004"/>
                    </a:ext>
                  </a:extLst>
                </a:gridCol>
              </a:tblGrid>
              <a:tr h="730250">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What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Who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Resources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Date Due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dirty="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738">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0375">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9738">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dirty="0">
                        <a:ln>
                          <a:noFill/>
                        </a:ln>
                        <a:solidFill>
                          <a:srgbClr val="06060A"/>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en-US" altLang="en-US"/>
              <a:t>Weekly Schedule</a:t>
            </a:r>
          </a:p>
        </p:txBody>
      </p:sp>
      <p:sp>
        <p:nvSpPr>
          <p:cNvPr id="89090"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89091"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graphicFrame>
        <p:nvGraphicFramePr>
          <p:cNvPr id="236547" name="Group 3"/>
          <p:cNvGraphicFramePr>
            <a:graphicFrameLocks noGrp="1"/>
          </p:cNvGraphicFramePr>
          <p:nvPr/>
        </p:nvGraphicFramePr>
        <p:xfrm>
          <a:off x="2590800" y="2070101"/>
          <a:ext cx="6858000" cy="4145232"/>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tblGrid>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Sun</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Mon</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Tue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Wed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Th</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Fr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2400" b="0" i="0" u="none" strike="noStrike" cap="none" normalizeH="0" baseline="0">
                          <a:ln>
                            <a:noFill/>
                          </a:ln>
                          <a:solidFill>
                            <a:srgbClr val="06060A"/>
                          </a:solidFill>
                          <a:effectLst/>
                          <a:latin typeface="Arial" charset="0"/>
                        </a:rPr>
                        <a:t>Sat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7AM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9AM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11AM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1PM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3PM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5PM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en-US" sz="1600" b="0" i="0" u="none" strike="noStrike" cap="none" normalizeH="0" baseline="0">
                          <a:ln>
                            <a:noFill/>
                          </a:ln>
                          <a:solidFill>
                            <a:srgbClr val="06060A"/>
                          </a:solidFill>
                          <a:effectLst/>
                          <a:latin typeface="Arial" charset="0"/>
                        </a:rPr>
                        <a:t>7PM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2800" b="0" i="0" u="none" strike="noStrike" cap="none" normalizeH="0" baseline="0">
                        <a:ln>
                          <a:noFill/>
                        </a:ln>
                        <a:solidFill>
                          <a:srgbClr val="06060A"/>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
            <a:ext cx="9692640" cy="624840"/>
          </a:xfrm>
        </p:spPr>
        <p:txBody>
          <a:bodyPr>
            <a:normAutofit fontScale="90000"/>
          </a:bodyPr>
          <a:lstStyle/>
          <a:p>
            <a:r>
              <a:rPr lang="en-US" dirty="0"/>
              <a:t>The problem of procrastination</a:t>
            </a:r>
          </a:p>
        </p:txBody>
      </p:sp>
      <p:pic>
        <p:nvPicPr>
          <p:cNvPr id="4" name="sAJVfEaaw3w"/>
          <p:cNvPicPr>
            <a:picLocks noGrp="1" noRot="1" noChangeAspect="1"/>
          </p:cNvPicPr>
          <p:nvPr>
            <p:ph idx="1"/>
            <a:videoFile r:link="rId1"/>
          </p:nvPr>
        </p:nvPicPr>
        <p:blipFill>
          <a:blip r:embed="rId4"/>
          <a:stretch>
            <a:fillRect/>
          </a:stretch>
        </p:blipFill>
        <p:spPr>
          <a:xfrm>
            <a:off x="202848" y="685800"/>
            <a:ext cx="10854619" cy="6105724"/>
          </a:xfrm>
          <a:prstGeom prst="rect">
            <a:avLst/>
          </a:prstGeom>
        </p:spPr>
      </p:pic>
    </p:spTree>
    <p:extLst>
      <p:ext uri="{BB962C8B-B14F-4D97-AF65-F5344CB8AC3E}">
        <p14:creationId xmlns:p14="http://schemas.microsoft.com/office/powerpoint/2010/main" val="597293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692640" cy="1325562"/>
          </a:xfrm>
        </p:spPr>
        <p:txBody>
          <a:bodyPr/>
          <a:lstStyle/>
          <a:p>
            <a:r>
              <a:rPr lang="en-US" dirty="0"/>
              <a:t>Overcoming the problem of procrastination</a:t>
            </a:r>
          </a:p>
        </p:txBody>
      </p:sp>
      <p:sp>
        <p:nvSpPr>
          <p:cNvPr id="3" name="Content Placeholder 2"/>
          <p:cNvSpPr>
            <a:spLocks noGrp="1"/>
          </p:cNvSpPr>
          <p:nvPr>
            <p:ph idx="1"/>
          </p:nvPr>
        </p:nvSpPr>
        <p:spPr>
          <a:xfrm>
            <a:off x="1255023" y="2209800"/>
            <a:ext cx="8595360" cy="4351337"/>
          </a:xfrm>
        </p:spPr>
        <p:txBody>
          <a:bodyPr>
            <a:normAutofit/>
          </a:bodyPr>
          <a:lstStyle/>
          <a:p>
            <a:r>
              <a:rPr lang="en-US" sz="3200" dirty="0"/>
              <a:t>Break down big tasks into smaller tasks</a:t>
            </a:r>
          </a:p>
          <a:p>
            <a:r>
              <a:rPr lang="en-US" sz="3200" dirty="0"/>
              <a:t>Set a timer, stick to it</a:t>
            </a:r>
          </a:p>
          <a:p>
            <a:r>
              <a:rPr lang="en-US" sz="3200" dirty="0"/>
              <a:t>Make your deadlines well before actual deadlines</a:t>
            </a:r>
          </a:p>
          <a:p>
            <a:r>
              <a:rPr lang="en-US" sz="3200" dirty="0"/>
              <a:t>Start when you get the assignment instead of waiting until it’s due</a:t>
            </a:r>
          </a:p>
        </p:txBody>
      </p:sp>
    </p:spTree>
    <p:extLst>
      <p:ext uri="{BB962C8B-B14F-4D97-AF65-F5344CB8AC3E}">
        <p14:creationId xmlns:p14="http://schemas.microsoft.com/office/powerpoint/2010/main" val="71884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for a fast-paced job</a:t>
            </a:r>
          </a:p>
        </p:txBody>
      </p:sp>
      <p:sp>
        <p:nvSpPr>
          <p:cNvPr id="3" name="Content Placeholder 2"/>
          <p:cNvSpPr>
            <a:spLocks noGrp="1"/>
          </p:cNvSpPr>
          <p:nvPr>
            <p:ph idx="1"/>
          </p:nvPr>
        </p:nvSpPr>
        <p:spPr/>
        <p:txBody>
          <a:bodyPr>
            <a:normAutofit/>
          </a:bodyPr>
          <a:lstStyle/>
          <a:p>
            <a:r>
              <a:rPr lang="en-US" sz="2800" dirty="0"/>
              <a:t>Start timing yourself</a:t>
            </a:r>
          </a:p>
          <a:p>
            <a:r>
              <a:rPr lang="en-US" sz="2800" dirty="0"/>
              <a:t>Look for ways to be efficient</a:t>
            </a:r>
          </a:p>
          <a:p>
            <a:r>
              <a:rPr lang="en-US" sz="2800" dirty="0"/>
              <a:t>Build good habits</a:t>
            </a:r>
          </a:p>
          <a:p>
            <a:pPr lvl="1"/>
            <a:r>
              <a:rPr lang="en-US" sz="2600" dirty="0"/>
              <a:t>Schedule your commitments</a:t>
            </a:r>
          </a:p>
          <a:p>
            <a:r>
              <a:rPr lang="en-US" sz="2800" dirty="0"/>
              <a:t>Reflect—after finishing a project, ask what you could have done better or faster</a:t>
            </a:r>
          </a:p>
        </p:txBody>
      </p:sp>
    </p:spTree>
    <p:extLst>
      <p:ext uri="{BB962C8B-B14F-4D97-AF65-F5344CB8AC3E}">
        <p14:creationId xmlns:p14="http://schemas.microsoft.com/office/powerpoint/2010/main" val="25667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FFFFFF"/>
                  </a:outerShdw>
                </a:effectLst>
              </a:rPr>
              <a:t>Managing Your Project: Planning &amp; Time </a:t>
            </a:r>
            <a:endParaRPr lang="en-US" dirty="0"/>
          </a:p>
        </p:txBody>
      </p:sp>
    </p:spTree>
    <p:extLst>
      <p:ext uri="{BB962C8B-B14F-4D97-AF65-F5344CB8AC3E}">
        <p14:creationId xmlns:p14="http://schemas.microsoft.com/office/powerpoint/2010/main" val="2376210187"/>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Jk-JwtScIlw"/>
          <p:cNvPicPr>
            <a:picLocks noGrp="1" noRot="1" noChangeAspect="1"/>
          </p:cNvPicPr>
          <p:nvPr>
            <p:ph idx="4294967295"/>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29268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Rectangle 1802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3" name="Rectangle 1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p:cNvPicPr>
            <a:picLocks noGrp="1" noChangeAspect="1"/>
          </p:cNvPicPr>
          <p:nvPr>
            <p:ph sz="half" idx="2"/>
          </p:nvPr>
        </p:nvPicPr>
        <p:blipFill rotWithShape="1">
          <a:blip r:embed="rId3"/>
          <a:srcRect l="18435" r="22023" b="2"/>
          <a:stretch/>
        </p:blipFill>
        <p:spPr>
          <a:xfrm>
            <a:off x="20" y="10"/>
            <a:ext cx="6094799" cy="6857990"/>
          </a:xfrm>
          <a:prstGeom prst="rect">
            <a:avLst/>
          </a:prstGeom>
        </p:spPr>
      </p:pic>
      <p:sp>
        <p:nvSpPr>
          <p:cNvPr id="180226" name="Rectangle 2"/>
          <p:cNvSpPr>
            <a:spLocks noGrp="1" noChangeArrowheads="1"/>
          </p:cNvSpPr>
          <p:nvPr>
            <p:ph type="title"/>
          </p:nvPr>
        </p:nvSpPr>
        <p:spPr>
          <a:xfrm>
            <a:off x="6420464" y="365760"/>
            <a:ext cx="4534047" cy="1325562"/>
          </a:xfrm>
        </p:spPr>
        <p:txBody>
          <a:bodyPr vert="horz" lIns="91440" tIns="45720" rIns="91440" bIns="45720" rtlCol="0" anchor="b">
            <a:normAutofit/>
          </a:bodyPr>
          <a:lstStyle/>
          <a:p>
            <a:pPr eaLnBrk="1" hangingPunct="1">
              <a:defRPr/>
            </a:pPr>
            <a:r>
              <a:rPr lang="en-US" dirty="0">
                <a:effectLst>
                  <a:outerShdw blurRad="38100" dist="38100" dir="2700000" algn="tl">
                    <a:srgbClr val="FFFFFF"/>
                  </a:outerShdw>
                </a:effectLst>
                <a:ea typeface="+mj-ea"/>
              </a:rPr>
              <a:t>Project Planning Activity</a:t>
            </a:r>
          </a:p>
        </p:txBody>
      </p:sp>
      <p:sp>
        <p:nvSpPr>
          <p:cNvPr id="28677" name="Rectangle 3"/>
          <p:cNvSpPr>
            <a:spLocks noGrp="1" noChangeArrowheads="1"/>
          </p:cNvSpPr>
          <p:nvPr>
            <p:ph type="body" sz="half" idx="1"/>
          </p:nvPr>
        </p:nvSpPr>
        <p:spPr>
          <a:xfrm>
            <a:off x="6420463" y="1828800"/>
            <a:ext cx="4572002" cy="4351337"/>
          </a:xfrm>
        </p:spPr>
        <p:txBody>
          <a:bodyPr vert="horz" lIns="91440" tIns="45720" rIns="91440" bIns="45720" rtlCol="0">
            <a:normAutofit/>
          </a:bodyPr>
          <a:lstStyle/>
          <a:p>
            <a:pPr eaLnBrk="1" hangingPunct="1">
              <a:buFontTx/>
              <a:buNone/>
            </a:pPr>
            <a:r>
              <a:rPr lang="en-US" altLang="en-US" sz="2400" dirty="0"/>
              <a:t>Identify a class project to use as we move through this lesson</a:t>
            </a:r>
          </a:p>
          <a:p>
            <a:pPr lvl="1"/>
            <a:r>
              <a:rPr lang="en-US" altLang="en-US" sz="2400" dirty="0"/>
              <a:t>What is your project name?</a:t>
            </a:r>
          </a:p>
          <a:p>
            <a:pPr lvl="1"/>
            <a:r>
              <a:rPr lang="en-US" altLang="en-US" sz="2400" dirty="0"/>
              <a:t>What is the </a:t>
            </a:r>
            <a:r>
              <a:rPr lang="en-US" altLang="en-US" sz="2400" b="1" dirty="0"/>
              <a:t>main</a:t>
            </a:r>
            <a:r>
              <a:rPr lang="en-US" altLang="en-US" sz="2400" dirty="0"/>
              <a:t> goal of your team’s project?</a:t>
            </a:r>
          </a:p>
        </p:txBody>
      </p:sp>
      <p:sp>
        <p:nvSpPr>
          <p:cNvPr id="28674" name="Footer Placeholder 4"/>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400" eaLnBrk="1" hangingPunct="1"/>
            <a:r>
              <a:rPr lang="en-US" altLang="en-US" sz="1050">
                <a:solidFill>
                  <a:schemeClr val="tx2">
                    <a:lumMod val="20000"/>
                    <a:lumOff val="80000"/>
                  </a:schemeClr>
                </a:solidFill>
                <a:latin typeface="+mn-lt"/>
                <a:ea typeface="+mn-ea"/>
              </a:rPr>
              <a:t>Reproduced with permission from BESTEAMS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7">
                                            <p:txEl>
                                              <p:pRg st="1" end="1"/>
                                            </p:txEl>
                                          </p:spTgt>
                                        </p:tgtEl>
                                        <p:attrNameLst>
                                          <p:attrName>style.visibility</p:attrName>
                                        </p:attrNameLst>
                                      </p:cBhvr>
                                      <p:to>
                                        <p:strVal val="visible"/>
                                      </p:to>
                                    </p:set>
                                    <p:animEffect transition="in" filter="fade">
                                      <p:cBhvr>
                                        <p:cTn id="7" dur="500"/>
                                        <p:tgtEl>
                                          <p:spTgt spid="286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7">
                                            <p:txEl>
                                              <p:pRg st="2" end="2"/>
                                            </p:txEl>
                                          </p:spTgt>
                                        </p:tgtEl>
                                        <p:attrNameLst>
                                          <p:attrName>style.visibility</p:attrName>
                                        </p:attrNameLst>
                                      </p:cBhvr>
                                      <p:to>
                                        <p:strVal val="visible"/>
                                      </p:to>
                                    </p:set>
                                    <p:animEffect transition="in" filter="fade">
                                      <p:cBhvr>
                                        <p:cTn id="12" dur="500"/>
                                        <p:tgtEl>
                                          <p:spTgt spid="286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pPr marL="0" indent="0">
              <a:buNone/>
            </a:pPr>
            <a:r>
              <a:rPr lang="en-US" sz="2400" dirty="0"/>
              <a:t>Objectives:</a:t>
            </a:r>
          </a:p>
          <a:p>
            <a:pPr marL="457200" indent="-457200">
              <a:buFont typeface="+mj-lt"/>
              <a:buAutoNum type="arabicPeriod"/>
            </a:pPr>
            <a:r>
              <a:rPr lang="en-US" sz="2400" dirty="0"/>
              <a:t>Understand optimism and how to increase it</a:t>
            </a:r>
          </a:p>
          <a:p>
            <a:pPr marL="457200" indent="-457200">
              <a:buFont typeface="+mj-lt"/>
              <a:buAutoNum type="arabicPeriod"/>
            </a:pPr>
            <a:r>
              <a:rPr lang="en-US" sz="2400" dirty="0"/>
              <a:t>Discuss the benefits of gratitude</a:t>
            </a:r>
          </a:p>
        </p:txBody>
      </p:sp>
    </p:spTree>
    <p:extLst>
      <p:ext uri="{BB962C8B-B14F-4D97-AF65-F5344CB8AC3E}">
        <p14:creationId xmlns:p14="http://schemas.microsoft.com/office/powerpoint/2010/main" val="40288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vert="horz" lIns="92075" tIns="46038" rIns="92075" bIns="46038" rtlCol="0" anchor="b">
            <a:normAutofit/>
          </a:bodyPr>
          <a:lstStyle/>
          <a:p>
            <a:pPr eaLnBrk="1" hangingPunct="1"/>
            <a:r>
              <a:rPr lang="en-US" altLang="en-US">
                <a:effectLst>
                  <a:outerShdw blurRad="38100" dist="38100" dir="2700000" algn="tl">
                    <a:srgbClr val="FFFFFF"/>
                  </a:outerShdw>
                </a:effectLst>
              </a:rPr>
              <a:t>Phases of Project Management</a:t>
            </a:r>
            <a:endParaRPr lang="en-US" altLang="en-US" baseline="30000">
              <a:effectLst>
                <a:outerShdw blurRad="38100" dist="38100" dir="2700000" algn="tl">
                  <a:srgbClr val="FFFFFF"/>
                </a:outerShdw>
              </a:effectLst>
            </a:endParaRPr>
          </a:p>
        </p:txBody>
      </p:sp>
      <p:sp>
        <p:nvSpPr>
          <p:cNvPr id="182275" name="Rectangle 3"/>
          <p:cNvSpPr>
            <a:spLocks noGrp="1" noChangeArrowheads="1"/>
          </p:cNvSpPr>
          <p:nvPr>
            <p:ph idx="1"/>
          </p:nvPr>
        </p:nvSpPr>
        <p:spPr/>
        <p:txBody>
          <a:bodyPr vert="horz" lIns="92075" tIns="46038" rIns="92075" bIns="46038" rtlCol="0">
            <a:normAutofit/>
          </a:bodyPr>
          <a:lstStyle/>
          <a:p>
            <a:pPr marL="609600" indent="-609600">
              <a:buSzTx/>
              <a:buFontTx/>
              <a:buChar char="•"/>
            </a:pPr>
            <a:r>
              <a:rPr lang="en-US" altLang="en-US" sz="3200" dirty="0">
                <a:effectLst>
                  <a:outerShdw blurRad="38100" dist="38100" dir="2700000" algn="tl">
                    <a:srgbClr val="FFFFFF"/>
                  </a:outerShdw>
                </a:effectLst>
              </a:rPr>
              <a:t>Define the project’s scope</a:t>
            </a:r>
          </a:p>
          <a:p>
            <a:pPr marL="609600" indent="-609600">
              <a:buSzTx/>
              <a:buFontTx/>
              <a:buChar char="•"/>
            </a:pPr>
            <a:r>
              <a:rPr lang="en-US" altLang="en-US" sz="3200" b="1" dirty="0">
                <a:effectLst>
                  <a:outerShdw blurRad="38100" dist="38100" dir="2700000" algn="tl">
                    <a:srgbClr val="FFFFFF"/>
                  </a:outerShdw>
                </a:effectLst>
              </a:rPr>
              <a:t>Develop the project’s plan</a:t>
            </a:r>
          </a:p>
          <a:p>
            <a:pPr marL="609600" indent="-609600">
              <a:buSzTx/>
              <a:buFontTx/>
              <a:buChar char="•"/>
            </a:pPr>
            <a:r>
              <a:rPr lang="en-US" altLang="en-US" sz="3200" dirty="0">
                <a:effectLst>
                  <a:outerShdw blurRad="38100" dist="38100" dir="2700000" algn="tl">
                    <a:srgbClr val="FFFFFF"/>
                  </a:outerShdw>
                </a:effectLst>
              </a:rPr>
              <a:t>Implement the plan &amp; control the process</a:t>
            </a:r>
          </a:p>
          <a:p>
            <a:pPr marL="609600" indent="-609600">
              <a:buSzTx/>
              <a:buFontTx/>
              <a:buChar char="•"/>
            </a:pPr>
            <a:r>
              <a:rPr lang="en-US" altLang="en-US" sz="3200" dirty="0">
                <a:effectLst>
                  <a:outerShdw blurRad="38100" dist="38100" dir="2700000" algn="tl">
                    <a:srgbClr val="FFFFFF"/>
                  </a:outerShdw>
                </a:effectLst>
              </a:rPr>
              <a:t>Close out the project </a:t>
            </a:r>
          </a:p>
        </p:txBody>
      </p:sp>
      <p:sp>
        <p:nvSpPr>
          <p:cNvPr id="30722"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30723"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fade">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fade">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fade">
                                      <p:cBhvr>
                                        <p:cTn id="17" dur="500"/>
                                        <p:tgtEl>
                                          <p:spTgt spid="182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fade">
                                      <p:cBhvr>
                                        <p:cTn id="22" dur="500"/>
                                        <p:tgtEl>
                                          <p:spTgt spid="182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676400" y="533400"/>
            <a:ext cx="7391400" cy="1143000"/>
          </a:xfrm>
        </p:spPr>
        <p:txBody>
          <a:bodyPr vert="horz" lIns="92075" tIns="46038" rIns="92075" bIns="46038" rtlCol="0" anchor="b">
            <a:normAutofit/>
          </a:bodyPr>
          <a:lstStyle/>
          <a:p>
            <a:pPr eaLnBrk="1" hangingPunct="1"/>
            <a:r>
              <a:rPr lang="en-US" altLang="en-US" dirty="0">
                <a:effectLst>
                  <a:outerShdw blurRad="38100" dist="38100" dir="2700000" algn="tl">
                    <a:srgbClr val="FFFFFF"/>
                  </a:outerShdw>
                </a:effectLst>
              </a:rPr>
              <a:t>Develop the Project’s Plan</a:t>
            </a:r>
            <a:endParaRPr lang="en-US" altLang="en-US" baseline="30000" dirty="0">
              <a:effectLst>
                <a:outerShdw blurRad="38100" dist="38100" dir="2700000" algn="tl">
                  <a:srgbClr val="FFFFFF"/>
                </a:outerShdw>
              </a:effectLst>
            </a:endParaRPr>
          </a:p>
        </p:txBody>
      </p:sp>
      <p:sp>
        <p:nvSpPr>
          <p:cNvPr id="32770" name="Footer Placeholder 2"/>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a:solidFill>
                  <a:srgbClr val="06060A"/>
                </a:solidFill>
              </a:rPr>
              <a:t>Reproduced with permission from BESTEAMS 2004</a:t>
            </a:r>
          </a:p>
        </p:txBody>
      </p:sp>
      <p:sp>
        <p:nvSpPr>
          <p:cNvPr id="32771" name="Slide Number Placeholder 3"/>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33D476D-062B-4B69-ACC0-52D5418580D9}" type="slidenum">
              <a:rPr lang="en-US" altLang="en-US" sz="1400">
                <a:solidFill>
                  <a:srgbClr val="06060A"/>
                </a:solidFill>
              </a:rPr>
              <a:pPr/>
              <a:t>21</a:t>
            </a:fld>
            <a:endParaRPr lang="en-US" altLang="en-US" sz="1400">
              <a:solidFill>
                <a:srgbClr val="06060A"/>
              </a:solidFill>
            </a:endParaRPr>
          </a:p>
        </p:txBody>
      </p:sp>
      <p:sp>
        <p:nvSpPr>
          <p:cNvPr id="32773" name="Rectangle 3"/>
          <p:cNvSpPr>
            <a:spLocks noChangeArrowheads="1"/>
          </p:cNvSpPr>
          <p:nvPr/>
        </p:nvSpPr>
        <p:spPr bwMode="auto">
          <a:xfrm>
            <a:off x="12572069" y="4724401"/>
            <a:ext cx="1860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b="1">
              <a:solidFill>
                <a:schemeClr val="tx2"/>
              </a:solidFill>
            </a:endParaRPr>
          </a:p>
        </p:txBody>
      </p:sp>
      <p:sp>
        <p:nvSpPr>
          <p:cNvPr id="32774" name="Line 4"/>
          <p:cNvSpPr>
            <a:spLocks noChangeShapeType="1"/>
          </p:cNvSpPr>
          <p:nvPr/>
        </p:nvSpPr>
        <p:spPr bwMode="auto">
          <a:xfrm>
            <a:off x="6108700" y="2519364"/>
            <a:ext cx="0" cy="454025"/>
          </a:xfrm>
          <a:prstGeom prst="line">
            <a:avLst/>
          </a:prstGeom>
          <a:noFill/>
          <a:ln w="762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5"/>
          <p:cNvSpPr>
            <a:spLocks noChangeShapeType="1"/>
          </p:cNvSpPr>
          <p:nvPr/>
        </p:nvSpPr>
        <p:spPr bwMode="auto">
          <a:xfrm>
            <a:off x="6108700" y="4945064"/>
            <a:ext cx="0" cy="454025"/>
          </a:xfrm>
          <a:prstGeom prst="line">
            <a:avLst/>
          </a:prstGeom>
          <a:noFill/>
          <a:ln w="762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6"/>
          <p:cNvSpPr>
            <a:spLocks noChangeShapeType="1"/>
          </p:cNvSpPr>
          <p:nvPr/>
        </p:nvSpPr>
        <p:spPr bwMode="auto">
          <a:xfrm>
            <a:off x="6108700" y="3732214"/>
            <a:ext cx="0" cy="454025"/>
          </a:xfrm>
          <a:prstGeom prst="line">
            <a:avLst/>
          </a:prstGeom>
          <a:noFill/>
          <a:ln w="762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2777" name="Group 7"/>
          <p:cNvGrpSpPr>
            <a:grpSpLocks/>
          </p:cNvGrpSpPr>
          <p:nvPr/>
        </p:nvGrpSpPr>
        <p:grpSpPr bwMode="auto">
          <a:xfrm>
            <a:off x="4895850" y="1758950"/>
            <a:ext cx="2425700" cy="762000"/>
            <a:chOff x="528" y="1104"/>
            <a:chExt cx="1528" cy="480"/>
          </a:xfrm>
        </p:grpSpPr>
        <p:sp>
          <p:nvSpPr>
            <p:cNvPr id="32796" name="Rectangle 8"/>
            <p:cNvSpPr>
              <a:spLocks noChangeArrowheads="1"/>
            </p:cNvSpPr>
            <p:nvPr/>
          </p:nvSpPr>
          <p:spPr bwMode="auto">
            <a:xfrm>
              <a:off x="528" y="1104"/>
              <a:ext cx="1528" cy="480"/>
            </a:xfrm>
            <a:prstGeom prst="rect">
              <a:avLst/>
            </a:prstGeom>
            <a:solidFill>
              <a:srgbClr val="FFFF00"/>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32797" name="Rectangle 9"/>
            <p:cNvSpPr>
              <a:spLocks noChangeArrowheads="1"/>
            </p:cNvSpPr>
            <p:nvPr/>
          </p:nvSpPr>
          <p:spPr bwMode="auto">
            <a:xfrm>
              <a:off x="533" y="1115"/>
              <a:ext cx="152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solidFill>
                    <a:schemeClr val="tx2"/>
                  </a:solidFill>
                </a:rPr>
                <a:t>Break Down Project</a:t>
              </a:r>
            </a:p>
            <a:p>
              <a:pPr algn="ctr"/>
              <a:r>
                <a:rPr lang="en-US" altLang="en-US" sz="2000" b="1">
                  <a:solidFill>
                    <a:schemeClr val="tx2"/>
                  </a:solidFill>
                </a:rPr>
                <a:t>Tasks (WBS)</a:t>
              </a:r>
            </a:p>
          </p:txBody>
        </p:sp>
      </p:grpSp>
      <p:sp>
        <p:nvSpPr>
          <p:cNvPr id="32778" name="Rectangle 10"/>
          <p:cNvSpPr>
            <a:spLocks noChangeArrowheads="1"/>
          </p:cNvSpPr>
          <p:nvPr/>
        </p:nvSpPr>
        <p:spPr bwMode="auto">
          <a:xfrm>
            <a:off x="-1477963" y="4970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chemeClr val="tx2"/>
              </a:solidFill>
            </a:endParaRPr>
          </a:p>
        </p:txBody>
      </p:sp>
      <p:sp>
        <p:nvSpPr>
          <p:cNvPr id="32779" name="Rectangle 11"/>
          <p:cNvSpPr>
            <a:spLocks noChangeArrowheads="1"/>
          </p:cNvSpPr>
          <p:nvPr/>
        </p:nvSpPr>
        <p:spPr bwMode="auto">
          <a:xfrm>
            <a:off x="-554038" y="3844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chemeClr val="tx2"/>
              </a:solidFill>
            </a:endParaRPr>
          </a:p>
        </p:txBody>
      </p:sp>
      <p:sp>
        <p:nvSpPr>
          <p:cNvPr id="32780" name="Rectangle 12"/>
          <p:cNvSpPr>
            <a:spLocks noChangeArrowheads="1"/>
          </p:cNvSpPr>
          <p:nvPr/>
        </p:nvSpPr>
        <p:spPr bwMode="auto">
          <a:xfrm>
            <a:off x="-1622425" y="3267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chemeClr val="tx2"/>
              </a:solidFill>
            </a:endParaRPr>
          </a:p>
        </p:txBody>
      </p:sp>
      <p:grpSp>
        <p:nvGrpSpPr>
          <p:cNvPr id="32781" name="Group 13"/>
          <p:cNvGrpSpPr>
            <a:grpSpLocks/>
          </p:cNvGrpSpPr>
          <p:nvPr/>
        </p:nvGrpSpPr>
        <p:grpSpPr bwMode="auto">
          <a:xfrm>
            <a:off x="4894263" y="2971800"/>
            <a:ext cx="2427288" cy="762000"/>
            <a:chOff x="527" y="1104"/>
            <a:chExt cx="1529" cy="480"/>
          </a:xfrm>
        </p:grpSpPr>
        <p:sp>
          <p:nvSpPr>
            <p:cNvPr id="32794" name="Rectangle 14"/>
            <p:cNvSpPr>
              <a:spLocks noChangeArrowheads="1"/>
            </p:cNvSpPr>
            <p:nvPr/>
          </p:nvSpPr>
          <p:spPr bwMode="auto">
            <a:xfrm>
              <a:off x="528" y="1104"/>
              <a:ext cx="1528" cy="480"/>
            </a:xfrm>
            <a:prstGeom prst="rect">
              <a:avLst/>
            </a:prstGeom>
            <a:solidFill>
              <a:srgbClr val="FFFF00"/>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32795" name="Rectangle 15"/>
            <p:cNvSpPr>
              <a:spLocks noChangeArrowheads="1"/>
            </p:cNvSpPr>
            <p:nvPr/>
          </p:nvSpPr>
          <p:spPr bwMode="auto">
            <a:xfrm>
              <a:off x="527" y="1115"/>
              <a:ext cx="148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b="1">
                  <a:solidFill>
                    <a:schemeClr val="tx2"/>
                  </a:solidFill>
                </a:rPr>
                <a:t>Time Estimation &amp; </a:t>
              </a:r>
            </a:p>
            <a:p>
              <a:pPr algn="ctr" eaLnBrk="1" hangingPunct="1"/>
              <a:r>
                <a:rPr lang="en-US" altLang="en-US" sz="2000" b="1">
                  <a:solidFill>
                    <a:schemeClr val="tx2"/>
                  </a:solidFill>
                </a:rPr>
                <a:t>Dependencies</a:t>
              </a:r>
            </a:p>
          </p:txBody>
        </p:sp>
      </p:grpSp>
      <p:grpSp>
        <p:nvGrpSpPr>
          <p:cNvPr id="32782" name="Group 16"/>
          <p:cNvGrpSpPr>
            <a:grpSpLocks/>
          </p:cNvGrpSpPr>
          <p:nvPr/>
        </p:nvGrpSpPr>
        <p:grpSpPr bwMode="auto">
          <a:xfrm>
            <a:off x="4872039" y="4184650"/>
            <a:ext cx="2473325" cy="762000"/>
            <a:chOff x="517" y="2496"/>
            <a:chExt cx="1558" cy="480"/>
          </a:xfrm>
        </p:grpSpPr>
        <p:sp>
          <p:nvSpPr>
            <p:cNvPr id="32792" name="Rectangle 17"/>
            <p:cNvSpPr>
              <a:spLocks noChangeArrowheads="1"/>
            </p:cNvSpPr>
            <p:nvPr/>
          </p:nvSpPr>
          <p:spPr bwMode="auto">
            <a:xfrm>
              <a:off x="528" y="2496"/>
              <a:ext cx="1528" cy="480"/>
            </a:xfrm>
            <a:prstGeom prst="rect">
              <a:avLst/>
            </a:prstGeom>
            <a:solidFill>
              <a:srgbClr val="FFFF00"/>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32793" name="Rectangle 18"/>
            <p:cNvSpPr>
              <a:spLocks noChangeArrowheads="1"/>
            </p:cNvSpPr>
            <p:nvPr/>
          </p:nvSpPr>
          <p:spPr bwMode="auto">
            <a:xfrm>
              <a:off x="517" y="2507"/>
              <a:ext cx="155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b="1">
                  <a:solidFill>
                    <a:schemeClr val="tx2"/>
                  </a:solidFill>
                </a:rPr>
                <a:t>Determine Resource </a:t>
              </a:r>
            </a:p>
            <a:p>
              <a:pPr algn="ctr" eaLnBrk="1" hangingPunct="1"/>
              <a:r>
                <a:rPr lang="en-US" altLang="en-US" sz="2000" b="1">
                  <a:solidFill>
                    <a:schemeClr val="tx2"/>
                  </a:solidFill>
                </a:rPr>
                <a:t>Needs</a:t>
              </a:r>
            </a:p>
          </p:txBody>
        </p:sp>
      </p:grpSp>
      <p:grpSp>
        <p:nvGrpSpPr>
          <p:cNvPr id="32783" name="Group 19"/>
          <p:cNvGrpSpPr>
            <a:grpSpLocks/>
          </p:cNvGrpSpPr>
          <p:nvPr/>
        </p:nvGrpSpPr>
        <p:grpSpPr bwMode="auto">
          <a:xfrm>
            <a:off x="4883150" y="5397500"/>
            <a:ext cx="2492376" cy="762000"/>
            <a:chOff x="1144" y="3400"/>
            <a:chExt cx="1570" cy="480"/>
          </a:xfrm>
        </p:grpSpPr>
        <p:sp>
          <p:nvSpPr>
            <p:cNvPr id="32790" name="Rectangle 20"/>
            <p:cNvSpPr>
              <a:spLocks noChangeArrowheads="1"/>
            </p:cNvSpPr>
            <p:nvPr/>
          </p:nvSpPr>
          <p:spPr bwMode="auto">
            <a:xfrm>
              <a:off x="1152" y="3400"/>
              <a:ext cx="1528" cy="480"/>
            </a:xfrm>
            <a:prstGeom prst="rect">
              <a:avLst/>
            </a:prstGeom>
            <a:solidFill>
              <a:srgbClr val="FFFF00"/>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32791" name="Rectangle 21"/>
            <p:cNvSpPr>
              <a:spLocks noChangeArrowheads="1"/>
            </p:cNvSpPr>
            <p:nvPr/>
          </p:nvSpPr>
          <p:spPr bwMode="auto">
            <a:xfrm>
              <a:off x="1144" y="3504"/>
              <a:ext cx="1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b="1">
                  <a:solidFill>
                    <a:schemeClr val="tx2"/>
                  </a:solidFill>
                </a:rPr>
                <a:t>Develop Gantt Chart</a:t>
              </a:r>
            </a:p>
          </p:txBody>
        </p:sp>
      </p:grpSp>
      <p:sp>
        <p:nvSpPr>
          <p:cNvPr id="32784" name="Line 22"/>
          <p:cNvSpPr>
            <a:spLocks noChangeShapeType="1"/>
          </p:cNvSpPr>
          <p:nvPr/>
        </p:nvSpPr>
        <p:spPr bwMode="auto">
          <a:xfrm flipH="1">
            <a:off x="4514850" y="5791200"/>
            <a:ext cx="381000"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5" name="Line 23"/>
          <p:cNvSpPr>
            <a:spLocks noChangeShapeType="1"/>
          </p:cNvSpPr>
          <p:nvPr/>
        </p:nvSpPr>
        <p:spPr bwMode="auto">
          <a:xfrm flipV="1">
            <a:off x="4514850" y="2085975"/>
            <a:ext cx="0" cy="373380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6" name="Line 24"/>
          <p:cNvSpPr>
            <a:spLocks noChangeShapeType="1"/>
          </p:cNvSpPr>
          <p:nvPr/>
        </p:nvSpPr>
        <p:spPr bwMode="auto">
          <a:xfrm>
            <a:off x="4514850" y="2124075"/>
            <a:ext cx="381000" cy="0"/>
          </a:xfrm>
          <a:prstGeom prst="line">
            <a:avLst/>
          </a:prstGeom>
          <a:noFill/>
          <a:ln w="762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32787" name="Line 25"/>
          <p:cNvSpPr>
            <a:spLocks noChangeShapeType="1"/>
          </p:cNvSpPr>
          <p:nvPr/>
        </p:nvSpPr>
        <p:spPr bwMode="auto">
          <a:xfrm>
            <a:off x="4514850" y="3352800"/>
            <a:ext cx="381000" cy="0"/>
          </a:xfrm>
          <a:prstGeom prst="line">
            <a:avLst/>
          </a:prstGeom>
          <a:noFill/>
          <a:ln w="762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32788" name="Line 26"/>
          <p:cNvSpPr>
            <a:spLocks noChangeShapeType="1"/>
          </p:cNvSpPr>
          <p:nvPr/>
        </p:nvSpPr>
        <p:spPr bwMode="auto">
          <a:xfrm>
            <a:off x="4514850" y="4572000"/>
            <a:ext cx="381000" cy="0"/>
          </a:xfrm>
          <a:prstGeom prst="line">
            <a:avLst/>
          </a:prstGeom>
          <a:noFill/>
          <a:ln w="762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32789" name="Text Box 27"/>
          <p:cNvSpPr txBox="1">
            <a:spLocks noChangeArrowheads="1"/>
          </p:cNvSpPr>
          <p:nvPr/>
        </p:nvSpPr>
        <p:spPr bwMode="auto">
          <a:xfrm>
            <a:off x="2743200" y="3581401"/>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b="1">
                <a:solidFill>
                  <a:srgbClr val="000000"/>
                </a:solidFill>
              </a:rPr>
              <a:t>Review &amp; adjust</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066800" y="609600"/>
            <a:ext cx="9525000" cy="1143000"/>
          </a:xfrm>
        </p:spPr>
        <p:txBody>
          <a:bodyPr/>
          <a:lstStyle/>
          <a:p>
            <a:pPr eaLnBrk="1" hangingPunct="1">
              <a:defRPr/>
            </a:pPr>
            <a:r>
              <a:rPr lang="en-US" sz="3600" dirty="0">
                <a:effectLst>
                  <a:outerShdw blurRad="38100" dist="38100" dir="2700000" algn="tl">
                    <a:srgbClr val="FFFFFF"/>
                  </a:outerShdw>
                </a:effectLst>
              </a:rPr>
              <a:t>1. Break down project tasks: Work Breakdown Structure (WBS)</a:t>
            </a:r>
          </a:p>
        </p:txBody>
      </p:sp>
      <p:sp>
        <p:nvSpPr>
          <p:cNvPr id="34821" name="Rectangle 3"/>
          <p:cNvSpPr>
            <a:spLocks noGrp="1" noChangeArrowheads="1"/>
          </p:cNvSpPr>
          <p:nvPr>
            <p:ph idx="1"/>
          </p:nvPr>
        </p:nvSpPr>
        <p:spPr>
          <a:xfrm>
            <a:off x="1600200" y="2133600"/>
            <a:ext cx="8077200" cy="3810000"/>
          </a:xfrm>
        </p:spPr>
        <p:txBody>
          <a:bodyPr>
            <a:normAutofit/>
          </a:bodyPr>
          <a:lstStyle/>
          <a:p>
            <a:pPr eaLnBrk="1" hangingPunct="1">
              <a:lnSpc>
                <a:spcPct val="90000"/>
              </a:lnSpc>
            </a:pPr>
            <a:r>
              <a:rPr lang="en-US" altLang="en-US" sz="2800" dirty="0"/>
              <a:t>A hierarchical representation of activities</a:t>
            </a:r>
          </a:p>
          <a:p>
            <a:pPr eaLnBrk="1" hangingPunct="1">
              <a:lnSpc>
                <a:spcPct val="90000"/>
              </a:lnSpc>
            </a:pPr>
            <a:r>
              <a:rPr lang="en-US" altLang="en-US" sz="2800" dirty="0"/>
              <a:t>It starts with the major project areas to be accomplished</a:t>
            </a:r>
          </a:p>
          <a:p>
            <a:pPr eaLnBrk="1" hangingPunct="1">
              <a:lnSpc>
                <a:spcPct val="90000"/>
              </a:lnSpc>
            </a:pPr>
            <a:r>
              <a:rPr lang="en-US" altLang="en-US" sz="2800" dirty="0"/>
              <a:t>It breaks the project areas into actionable pieces of work, segmenting elements into appropriate sublevels</a:t>
            </a:r>
          </a:p>
        </p:txBody>
      </p:sp>
      <p:sp>
        <p:nvSpPr>
          <p:cNvPr id="34818" name="Footer Placeholder 3"/>
          <p:cNvSpPr>
            <a:spLocks noGrp="1"/>
          </p:cNvSpPr>
          <p:nvPr>
            <p:ph type="ftr" sz="quarter" idx="4294967295"/>
          </p:nvPr>
        </p:nvSpPr>
        <p:spPr>
          <a:xfrm rot="16200000">
            <a:off x="9959340" y="41989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34819"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fade">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fade">
                                      <p:cBhvr>
                                        <p:cTn id="12" dur="500"/>
                                        <p:tgtEl>
                                          <p:spTgt spid="348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fade">
                                      <p:cBhvr>
                                        <p:cTn id="17" dur="500"/>
                                        <p:tgtEl>
                                          <p:spTgt spid="348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WBS</a:t>
            </a:r>
          </a:p>
        </p:txBody>
      </p:sp>
      <p:pic>
        <p:nvPicPr>
          <p:cNvPr id="4" name="Content Placeholder 3"/>
          <p:cNvPicPr>
            <a:picLocks noGrp="1" noChangeAspect="1"/>
          </p:cNvPicPr>
          <p:nvPr>
            <p:ph idx="1"/>
          </p:nvPr>
        </p:nvPicPr>
        <p:blipFill>
          <a:blip r:embed="rId3"/>
          <a:stretch>
            <a:fillRect/>
          </a:stretch>
        </p:blipFill>
        <p:spPr>
          <a:xfrm>
            <a:off x="1262063" y="2019457"/>
            <a:ext cx="8594725" cy="3970024"/>
          </a:xfrm>
          <a:prstGeom prst="rect">
            <a:avLst/>
          </a:prstGeom>
        </p:spPr>
      </p:pic>
      <p:sp>
        <p:nvSpPr>
          <p:cNvPr id="5" name="Oval 4"/>
          <p:cNvSpPr/>
          <p:nvPr/>
        </p:nvSpPr>
        <p:spPr>
          <a:xfrm>
            <a:off x="6781800" y="2185507"/>
            <a:ext cx="1447800" cy="79994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 1</a:t>
            </a:r>
          </a:p>
        </p:txBody>
      </p:sp>
      <p:sp>
        <p:nvSpPr>
          <p:cNvPr id="6" name="Oval 5"/>
          <p:cNvSpPr/>
          <p:nvPr/>
        </p:nvSpPr>
        <p:spPr>
          <a:xfrm>
            <a:off x="9487662" y="3989229"/>
            <a:ext cx="1447800" cy="79994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 2</a:t>
            </a:r>
          </a:p>
        </p:txBody>
      </p:sp>
      <p:sp>
        <p:nvSpPr>
          <p:cNvPr id="7" name="Oval 6"/>
          <p:cNvSpPr/>
          <p:nvPr/>
        </p:nvSpPr>
        <p:spPr>
          <a:xfrm>
            <a:off x="9856788" y="5117307"/>
            <a:ext cx="1447800" cy="79994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 3</a:t>
            </a:r>
          </a:p>
        </p:txBody>
      </p:sp>
    </p:spTree>
    <p:extLst>
      <p:ext uri="{BB962C8B-B14F-4D97-AF65-F5344CB8AC3E}">
        <p14:creationId xmlns:p14="http://schemas.microsoft.com/office/powerpoint/2010/main" val="345802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1752600" y="533400"/>
            <a:ext cx="8305800" cy="1143000"/>
          </a:xfrm>
        </p:spPr>
        <p:txBody>
          <a:bodyPr/>
          <a:lstStyle/>
          <a:p>
            <a:pPr eaLnBrk="1" hangingPunct="1"/>
            <a:r>
              <a:rPr lang="en-US" altLang="en-US"/>
              <a:t>WBS – Activity Levels</a:t>
            </a:r>
          </a:p>
        </p:txBody>
      </p:sp>
      <p:sp>
        <p:nvSpPr>
          <p:cNvPr id="36869" name="Rectangle 3"/>
          <p:cNvSpPr>
            <a:spLocks noGrp="1" noChangeArrowheads="1"/>
          </p:cNvSpPr>
          <p:nvPr>
            <p:ph idx="1"/>
          </p:nvPr>
        </p:nvSpPr>
        <p:spPr>
          <a:xfrm>
            <a:off x="1905000" y="1828800"/>
            <a:ext cx="7772400" cy="4191000"/>
          </a:xfrm>
        </p:spPr>
        <p:txBody>
          <a:bodyPr/>
          <a:lstStyle/>
          <a:p>
            <a:pPr eaLnBrk="1" hangingPunct="1">
              <a:lnSpc>
                <a:spcPct val="90000"/>
              </a:lnSpc>
            </a:pPr>
            <a:r>
              <a:rPr lang="en-US" altLang="en-US" sz="2800" dirty="0"/>
              <a:t>Level 1 – Identify major objective areas or categories </a:t>
            </a:r>
          </a:p>
          <a:p>
            <a:pPr eaLnBrk="1" hangingPunct="1">
              <a:lnSpc>
                <a:spcPct val="90000"/>
              </a:lnSpc>
            </a:pPr>
            <a:r>
              <a:rPr lang="en-US" altLang="en-US" sz="2800" dirty="0"/>
              <a:t>Level 2 – Begin to divide the areas into sub-tasks</a:t>
            </a:r>
          </a:p>
          <a:p>
            <a:pPr eaLnBrk="1" hangingPunct="1">
              <a:lnSpc>
                <a:spcPct val="90000"/>
              </a:lnSpc>
            </a:pPr>
            <a:r>
              <a:rPr lang="en-US" altLang="en-US" sz="2800" dirty="0"/>
              <a:t>Level 3 – Continue to break down the sub-tasks into actionable items </a:t>
            </a:r>
          </a:p>
          <a:p>
            <a:pPr eaLnBrk="1" hangingPunct="1">
              <a:lnSpc>
                <a:spcPct val="90000"/>
              </a:lnSpc>
            </a:pPr>
            <a:r>
              <a:rPr lang="en-US" altLang="en-US" sz="2800" dirty="0"/>
              <a:t>The lowest level associated with a branch in the hierarchy is referred to as a “work package”</a:t>
            </a:r>
          </a:p>
          <a:p>
            <a:pPr eaLnBrk="1" hangingPunct="1">
              <a:lnSpc>
                <a:spcPct val="90000"/>
              </a:lnSpc>
            </a:pPr>
            <a:endParaRPr lang="en-US" altLang="en-US" sz="2800" dirty="0"/>
          </a:p>
        </p:txBody>
      </p:sp>
      <p:sp>
        <p:nvSpPr>
          <p:cNvPr id="36866"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36867"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
        <p:nvSpPr>
          <p:cNvPr id="36870" name="Text Box 4"/>
          <p:cNvSpPr txBox="1">
            <a:spLocks noChangeArrowheads="1"/>
          </p:cNvSpPr>
          <p:nvPr/>
        </p:nvSpPr>
        <p:spPr bwMode="auto">
          <a:xfrm>
            <a:off x="7147401" y="5791200"/>
            <a:ext cx="3200400" cy="885825"/>
          </a:xfrm>
          <a:prstGeom prst="rect">
            <a:avLst/>
          </a:prstGeom>
          <a:solidFill>
            <a:schemeClr val="accent2">
              <a:lumMod val="20000"/>
              <a:lumOff val="80000"/>
            </a:schemeClr>
          </a:solidFill>
          <a:ln>
            <a:noFill/>
          </a:ln>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sz="2600" dirty="0">
                <a:solidFill>
                  <a:srgbClr val="000000"/>
                </a:solidFill>
              </a:rPr>
              <a:t># of levels depends on project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fade">
                                      <p:cBhvr>
                                        <p:cTn id="7" dur="5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fade">
                                      <p:cBhvr>
                                        <p:cTn id="12" dur="500"/>
                                        <p:tgtEl>
                                          <p:spTgt spid="368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fade">
                                      <p:cBhvr>
                                        <p:cTn id="17" dur="500"/>
                                        <p:tgtEl>
                                          <p:spTgt spid="368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fade">
                                      <p:cBhvr>
                                        <p:cTn id="22" dur="500"/>
                                        <p:tgtEl>
                                          <p:spTgt spid="368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dirty="0">
                <a:effectLst>
                  <a:outerShdw blurRad="38100" dist="38100" dir="2700000" algn="tl">
                    <a:srgbClr val="FFFFFF"/>
                  </a:outerShdw>
                </a:effectLst>
              </a:rPr>
              <a:t>WBS: Crane Example</a:t>
            </a:r>
          </a:p>
        </p:txBody>
      </p:sp>
      <p:sp>
        <p:nvSpPr>
          <p:cNvPr id="38917" name="Rectangle 3"/>
          <p:cNvSpPr>
            <a:spLocks noGrp="1" noChangeArrowheads="1"/>
          </p:cNvSpPr>
          <p:nvPr>
            <p:ph idx="1"/>
          </p:nvPr>
        </p:nvSpPr>
        <p:spPr/>
        <p:txBody>
          <a:bodyPr/>
          <a:lstStyle/>
          <a:p>
            <a:pPr marL="812800" indent="-812800">
              <a:lnSpc>
                <a:spcPct val="110000"/>
              </a:lnSpc>
              <a:buFontTx/>
              <a:buAutoNum type="arabicPeriod"/>
            </a:pPr>
            <a:r>
              <a:rPr lang="en-US" altLang="en-US" sz="3200" dirty="0"/>
              <a:t>Design support columns (Level 1)</a:t>
            </a:r>
          </a:p>
          <a:p>
            <a:pPr marL="1168400" lvl="1" indent="-711200">
              <a:lnSpc>
                <a:spcPct val="110000"/>
              </a:lnSpc>
              <a:buNone/>
            </a:pPr>
            <a:r>
              <a:rPr lang="en-US" altLang="en-US" sz="3200" dirty="0">
                <a:ea typeface="ＭＳ Ｐゴシック" panose="020B0600070205080204" pitchFamily="34" charset="-128"/>
              </a:rPr>
              <a:t>1.1 Select final material (Level 2)</a:t>
            </a:r>
          </a:p>
          <a:p>
            <a:pPr marL="1168400" lvl="1" indent="-711200">
              <a:lnSpc>
                <a:spcPct val="110000"/>
              </a:lnSpc>
              <a:buNone/>
            </a:pPr>
            <a:r>
              <a:rPr lang="en-US" altLang="en-US" sz="3200" dirty="0">
                <a:ea typeface="ＭＳ Ｐゴシック" panose="020B0600070205080204" pitchFamily="34" charset="-128"/>
              </a:rPr>
              <a:t>	1.1.1 Design for compression (Level 3)</a:t>
            </a:r>
          </a:p>
          <a:p>
            <a:pPr marL="1168400" lvl="1" indent="-711200">
              <a:lnSpc>
                <a:spcPct val="110000"/>
              </a:lnSpc>
              <a:buNone/>
            </a:pPr>
            <a:r>
              <a:rPr lang="en-US" altLang="en-US" sz="3200" dirty="0">
                <a:ea typeface="ＭＳ Ｐゴシック" panose="020B0600070205080204" pitchFamily="34" charset="-128"/>
              </a:rPr>
              <a:t>	1.1.2 Design for buckling (Level 3)</a:t>
            </a:r>
          </a:p>
          <a:p>
            <a:pPr marL="1168400" lvl="1" indent="-711200">
              <a:lnSpc>
                <a:spcPct val="110000"/>
              </a:lnSpc>
              <a:buNone/>
            </a:pPr>
            <a:r>
              <a:rPr lang="en-US" altLang="en-US" sz="3200" dirty="0">
                <a:ea typeface="ＭＳ Ｐゴシック" panose="020B0600070205080204" pitchFamily="34" charset="-128"/>
              </a:rPr>
              <a:t>	1.1.3 Calculate deformation (Level 3)</a:t>
            </a:r>
          </a:p>
        </p:txBody>
      </p:sp>
      <p:sp>
        <p:nvSpPr>
          <p:cNvPr id="38914"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38915"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2"/>
          </p:nvPr>
        </p:nvPicPr>
        <p:blipFill>
          <a:blip r:embed="rId3"/>
          <a:stretch>
            <a:fillRect/>
          </a:stretch>
        </p:blipFill>
        <p:spPr>
          <a:xfrm>
            <a:off x="0" y="-1209395"/>
            <a:ext cx="12192000" cy="8158265"/>
          </a:xfrm>
        </p:spPr>
      </p:pic>
      <p:sp>
        <p:nvSpPr>
          <p:cNvPr id="191490" name="Rectangle 2"/>
          <p:cNvSpPr>
            <a:spLocks noGrp="1" noChangeArrowheads="1"/>
          </p:cNvSpPr>
          <p:nvPr>
            <p:ph type="title"/>
          </p:nvPr>
        </p:nvSpPr>
        <p:spPr>
          <a:xfrm>
            <a:off x="152400" y="609600"/>
            <a:ext cx="2743200" cy="1981200"/>
          </a:xfrm>
        </p:spPr>
        <p:txBody>
          <a:bodyPr/>
          <a:lstStyle/>
          <a:p>
            <a:pPr eaLnBrk="1" hangingPunct="1">
              <a:defRPr/>
            </a:pPr>
            <a:r>
              <a:rPr lang="en-US" dirty="0">
                <a:effectLst>
                  <a:outerShdw blurRad="38100" dist="38100" dir="2700000" algn="tl">
                    <a:srgbClr val="FFFFFF"/>
                  </a:outerShdw>
                </a:effectLst>
                <a:ea typeface="+mj-ea"/>
              </a:rPr>
              <a:t>Project</a:t>
            </a:r>
            <a:r>
              <a:rPr lang="en-US" dirty="0">
                <a:solidFill>
                  <a:schemeClr val="tx1"/>
                </a:solidFill>
                <a:effectLst>
                  <a:outerShdw blurRad="38100" dist="38100" dir="2700000" algn="tl">
                    <a:srgbClr val="000000"/>
                  </a:outerShdw>
                </a:effectLst>
                <a:ea typeface="+mj-ea"/>
              </a:rPr>
              <a:t> </a:t>
            </a:r>
            <a:r>
              <a:rPr lang="en-US" dirty="0">
                <a:effectLst>
                  <a:outerShdw blurRad="38100" dist="38100" dir="2700000" algn="tl">
                    <a:srgbClr val="FFFFFF"/>
                  </a:outerShdw>
                </a:effectLst>
                <a:ea typeface="+mj-ea"/>
              </a:rPr>
              <a:t>Planning Activity</a:t>
            </a:r>
          </a:p>
        </p:txBody>
      </p:sp>
      <p:sp>
        <p:nvSpPr>
          <p:cNvPr id="44037" name="Rectangle 3"/>
          <p:cNvSpPr>
            <a:spLocks noGrp="1" noChangeArrowheads="1"/>
          </p:cNvSpPr>
          <p:nvPr>
            <p:ph type="body" sz="half" idx="1"/>
          </p:nvPr>
        </p:nvSpPr>
        <p:spPr>
          <a:xfrm>
            <a:off x="7239000" y="829729"/>
            <a:ext cx="4572000" cy="1270673"/>
          </a:xfrm>
        </p:spPr>
        <p:txBody>
          <a:bodyPr>
            <a:noAutofit/>
          </a:bodyPr>
          <a:lstStyle/>
          <a:p>
            <a:pPr marL="0" indent="0" eaLnBrk="1" hangingPunct="1">
              <a:buNone/>
            </a:pPr>
            <a:r>
              <a:rPr lang="en-US" altLang="en-US" sz="2800" dirty="0"/>
              <a:t>As a group, create a work breakdown structure (WBS) for your project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1935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p:cNvPicPr>
            <a:picLocks noGrp="1" noChangeAspect="1"/>
          </p:cNvPicPr>
          <p:nvPr>
            <p:ph sz="half" idx="2"/>
          </p:nvPr>
        </p:nvPicPr>
        <p:blipFill>
          <a:blip r:embed="rId3"/>
          <a:stretch>
            <a:fillRect/>
          </a:stretch>
        </p:blipFill>
        <p:spPr>
          <a:xfrm>
            <a:off x="20" y="1338002"/>
            <a:ext cx="5835403" cy="4376552"/>
          </a:xfrm>
          <a:prstGeom prst="rect">
            <a:avLst/>
          </a:prstGeom>
        </p:spPr>
      </p:pic>
      <p:sp>
        <p:nvSpPr>
          <p:cNvPr id="193538" name="Rectangle 2"/>
          <p:cNvSpPr>
            <a:spLocks noGrp="1" noChangeArrowheads="1"/>
          </p:cNvSpPr>
          <p:nvPr>
            <p:ph type="title"/>
          </p:nvPr>
        </p:nvSpPr>
        <p:spPr>
          <a:xfrm>
            <a:off x="6135798" y="365760"/>
            <a:ext cx="4818713" cy="1325562"/>
          </a:xfrm>
        </p:spPr>
        <p:txBody>
          <a:bodyPr vert="horz" lIns="91440" tIns="45720" rIns="91440" bIns="45720" rtlCol="0" anchor="b">
            <a:normAutofit/>
          </a:bodyPr>
          <a:lstStyle/>
          <a:p>
            <a:pPr eaLnBrk="1" hangingPunct="1">
              <a:defRPr/>
            </a:pPr>
            <a:r>
              <a:rPr lang="en-US" dirty="0">
                <a:effectLst>
                  <a:outerShdw blurRad="38100" dist="38100" dir="2700000" algn="tl">
                    <a:srgbClr val="FFFFFF"/>
                  </a:outerShdw>
                </a:effectLst>
                <a:ea typeface="+mj-ea"/>
              </a:rPr>
              <a:t>2. Time Duration</a:t>
            </a:r>
            <a:r>
              <a:rPr lang="en-US" dirty="0">
                <a:solidFill>
                  <a:schemeClr val="tx1"/>
                </a:solidFill>
                <a:effectLst>
                  <a:outerShdw blurRad="38100" dist="38100" dir="2700000" algn="tl">
                    <a:srgbClr val="000000"/>
                  </a:outerShdw>
                </a:effectLst>
                <a:ea typeface="+mj-ea"/>
              </a:rPr>
              <a:t> </a:t>
            </a:r>
          </a:p>
        </p:txBody>
      </p:sp>
      <p:sp>
        <p:nvSpPr>
          <p:cNvPr id="46085" name="Rectangle 3"/>
          <p:cNvSpPr>
            <a:spLocks noGrp="1" noChangeArrowheads="1"/>
          </p:cNvSpPr>
          <p:nvPr>
            <p:ph type="body" sz="half" idx="1"/>
          </p:nvPr>
        </p:nvSpPr>
        <p:spPr>
          <a:xfrm>
            <a:off x="5835423" y="1797462"/>
            <a:ext cx="5157042" cy="4488815"/>
          </a:xfrm>
        </p:spPr>
        <p:txBody>
          <a:bodyPr vert="horz" lIns="91440" tIns="45720" rIns="91440" bIns="45720" rtlCol="0">
            <a:normAutofit/>
          </a:bodyPr>
          <a:lstStyle/>
          <a:p>
            <a:pPr marL="533400">
              <a:lnSpc>
                <a:spcPct val="110000"/>
              </a:lnSpc>
              <a:buNone/>
            </a:pPr>
            <a:r>
              <a:rPr lang="en-US" altLang="en-US" sz="2400" dirty="0"/>
              <a:t>Managing a project requires awareness of two time frames:</a:t>
            </a:r>
          </a:p>
          <a:p>
            <a:pPr marL="914400" lvl="1">
              <a:lnSpc>
                <a:spcPct val="110000"/>
              </a:lnSpc>
              <a:buFont typeface="Wingdings" panose="05000000000000000000" pitchFamily="2" charset="2"/>
              <a:buAutoNum type="arabicPeriod"/>
            </a:pPr>
            <a:r>
              <a:rPr lang="en-US" altLang="en-US" sz="2400" dirty="0"/>
              <a:t>The amount of effort a task will take (in time), e.g., 3 hours to write a report</a:t>
            </a:r>
          </a:p>
          <a:p>
            <a:pPr marL="914400" lvl="1">
              <a:lnSpc>
                <a:spcPct val="110000"/>
              </a:lnSpc>
              <a:buFont typeface="Wingdings" panose="05000000000000000000" pitchFamily="2" charset="2"/>
              <a:buAutoNum type="arabicPeriod"/>
            </a:pPr>
            <a:r>
              <a:rPr lang="en-US" altLang="en-US" sz="2400" dirty="0"/>
              <a:t>The calendar span over which the activity will occur, e.g., the report will be done within a week</a:t>
            </a:r>
          </a:p>
        </p:txBody>
      </p:sp>
      <p:sp>
        <p:nvSpPr>
          <p:cNvPr id="46082" name="Footer Placeholder 4"/>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400" eaLnBrk="1" hangingPunct="1"/>
            <a:r>
              <a:rPr lang="en-US" altLang="en-US" sz="1050">
                <a:solidFill>
                  <a:schemeClr val="tx2">
                    <a:lumMod val="20000"/>
                    <a:lumOff val="80000"/>
                  </a:schemeClr>
                </a:solidFill>
                <a:latin typeface="+mn-lt"/>
                <a:ea typeface="+mn-ea"/>
              </a:rPr>
              <a:t>Reproduced with permission from BESTEAMS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animEffect transition="in" filter="fade">
                                      <p:cBhvr>
                                        <p:cTn id="7" dur="500"/>
                                        <p:tgtEl>
                                          <p:spTgt spid="460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085">
                                            <p:txEl>
                                              <p:pRg st="2" end="2"/>
                                            </p:txEl>
                                          </p:spTgt>
                                        </p:tgtEl>
                                        <p:attrNameLst>
                                          <p:attrName>style.visibility</p:attrName>
                                        </p:attrNameLst>
                                      </p:cBhvr>
                                      <p:to>
                                        <p:strVal val="visible"/>
                                      </p:to>
                                    </p:set>
                                    <p:animEffect transition="in" filter="fade">
                                      <p:cBhvr>
                                        <p:cTn id="12" dur="500"/>
                                        <p:tgtEl>
                                          <p:spTgt spid="460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Estimation</a:t>
            </a:r>
          </a:p>
        </p:txBody>
      </p:sp>
      <p:sp>
        <p:nvSpPr>
          <p:cNvPr id="3" name="Content Placeholder 2"/>
          <p:cNvSpPr>
            <a:spLocks noGrp="1"/>
          </p:cNvSpPr>
          <p:nvPr>
            <p:ph idx="1"/>
          </p:nvPr>
        </p:nvSpPr>
        <p:spPr/>
        <p:txBody>
          <a:bodyPr>
            <a:normAutofit lnSpcReduction="10000"/>
          </a:bodyPr>
          <a:lstStyle/>
          <a:p>
            <a:r>
              <a:rPr lang="en-US" altLang="en-US" sz="2400" dirty="0"/>
              <a:t>If feasible, have the person responsible make the estimate</a:t>
            </a:r>
          </a:p>
          <a:p>
            <a:r>
              <a:rPr lang="en-US" sz="2600" dirty="0"/>
              <a:t>Clock yourself</a:t>
            </a:r>
          </a:p>
          <a:p>
            <a:r>
              <a:rPr lang="en-US" sz="2400" dirty="0"/>
              <a:t>Make a schedule</a:t>
            </a:r>
          </a:p>
          <a:p>
            <a:pPr lvl="1"/>
            <a:r>
              <a:rPr lang="en-US" sz="2400" dirty="0"/>
              <a:t>Include time for problems, revisions</a:t>
            </a:r>
          </a:p>
          <a:p>
            <a:r>
              <a:rPr lang="en-US" sz="2400" dirty="0"/>
              <a:t>Don’t spin your wheels</a:t>
            </a:r>
          </a:p>
          <a:p>
            <a:r>
              <a:rPr lang="en-US" sz="2400" dirty="0"/>
              <a:t>Ask for help when you need it</a:t>
            </a:r>
          </a:p>
          <a:p>
            <a:r>
              <a:rPr lang="en-US" sz="2400" dirty="0"/>
              <a:t>Plan to finish early</a:t>
            </a:r>
          </a:p>
          <a:p>
            <a:r>
              <a:rPr lang="en-US" sz="2400" dirty="0"/>
              <a:t>Leave time for others</a:t>
            </a:r>
          </a:p>
        </p:txBody>
      </p:sp>
      <p:pic>
        <p:nvPicPr>
          <p:cNvPr id="4" name="Picture 4" descr="tim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8458200" y="3886200"/>
            <a:ext cx="1724025" cy="2143125"/>
          </a:xfrm>
          <a:prstGeom prst="rect">
            <a:avLst/>
          </a:prstGeom>
          <a:noFill/>
        </p:spPr>
      </p:pic>
    </p:spTree>
    <p:extLst>
      <p:ext uri="{BB962C8B-B14F-4D97-AF65-F5344CB8AC3E}">
        <p14:creationId xmlns:p14="http://schemas.microsoft.com/office/powerpoint/2010/main" val="371355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1986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3" name="Rectangle 1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p:cNvPicPr>
            <a:picLocks noGrp="1" noChangeAspect="1"/>
          </p:cNvPicPr>
          <p:nvPr>
            <p:ph sz="half" idx="2"/>
          </p:nvPr>
        </p:nvPicPr>
        <p:blipFill rotWithShape="1">
          <a:blip r:embed="rId3"/>
          <a:srcRect l="18435" r="22023" b="2"/>
          <a:stretch/>
        </p:blipFill>
        <p:spPr>
          <a:xfrm>
            <a:off x="20" y="10"/>
            <a:ext cx="6094799" cy="6857990"/>
          </a:xfrm>
          <a:prstGeom prst="rect">
            <a:avLst/>
          </a:prstGeom>
        </p:spPr>
      </p:pic>
      <p:sp>
        <p:nvSpPr>
          <p:cNvPr id="198658" name="Rectangle 2"/>
          <p:cNvSpPr>
            <a:spLocks noGrp="1" noChangeArrowheads="1"/>
          </p:cNvSpPr>
          <p:nvPr>
            <p:ph type="title"/>
          </p:nvPr>
        </p:nvSpPr>
        <p:spPr>
          <a:xfrm>
            <a:off x="6420464" y="365760"/>
            <a:ext cx="4534047" cy="1325562"/>
          </a:xfrm>
        </p:spPr>
        <p:txBody>
          <a:bodyPr vert="horz" lIns="91440" tIns="45720" rIns="91440" bIns="45720" rtlCol="0" anchor="b">
            <a:normAutofit/>
          </a:bodyPr>
          <a:lstStyle/>
          <a:p>
            <a:pPr eaLnBrk="1" hangingPunct="1">
              <a:defRPr/>
            </a:pPr>
            <a:r>
              <a:rPr lang="en-US">
                <a:effectLst>
                  <a:outerShdw blurRad="38100" dist="38100" dir="2700000" algn="tl">
                    <a:srgbClr val="FFFFFF"/>
                  </a:outerShdw>
                </a:effectLst>
                <a:ea typeface="+mj-ea"/>
              </a:rPr>
              <a:t>Project Planning Activity</a:t>
            </a:r>
          </a:p>
        </p:txBody>
      </p:sp>
      <p:sp>
        <p:nvSpPr>
          <p:cNvPr id="51205" name="Rectangle 3"/>
          <p:cNvSpPr>
            <a:spLocks noGrp="1" noChangeArrowheads="1"/>
          </p:cNvSpPr>
          <p:nvPr>
            <p:ph type="body" sz="half" idx="1"/>
          </p:nvPr>
        </p:nvSpPr>
        <p:spPr>
          <a:xfrm>
            <a:off x="6420463" y="1828800"/>
            <a:ext cx="4572002" cy="4351337"/>
          </a:xfrm>
        </p:spPr>
        <p:txBody>
          <a:bodyPr vert="horz" lIns="91440" tIns="45720" rIns="91440" bIns="45720" rtlCol="0">
            <a:normAutofit/>
          </a:bodyPr>
          <a:lstStyle/>
          <a:p>
            <a:pPr eaLnBrk="1" hangingPunct="1"/>
            <a:r>
              <a:rPr lang="en-US" altLang="en-US" sz="2400" dirty="0"/>
              <a:t>For each work package, estimate the time duration in days</a:t>
            </a:r>
          </a:p>
          <a:p>
            <a:pPr eaLnBrk="1" hangingPunct="1"/>
            <a:r>
              <a:rPr lang="en-US" altLang="en-US" sz="2400" dirty="0"/>
              <a:t>Then determine the time duration of each higher level activity</a:t>
            </a:r>
          </a:p>
          <a:p>
            <a:pPr lvl="1"/>
            <a:endParaRPr lang="en-US" altLang="en-US" dirty="0"/>
          </a:p>
        </p:txBody>
      </p:sp>
      <p:sp>
        <p:nvSpPr>
          <p:cNvPr id="51202" name="Footer Placeholder 4"/>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400" eaLnBrk="1" hangingPunct="1"/>
            <a:r>
              <a:rPr lang="en-US" altLang="en-US" sz="1050">
                <a:solidFill>
                  <a:schemeClr val="tx2">
                    <a:lumMod val="20000"/>
                    <a:lumOff val="80000"/>
                  </a:schemeClr>
                </a:solidFill>
                <a:latin typeface="+mn-lt"/>
                <a:ea typeface="+mn-ea"/>
              </a:rPr>
              <a:t>Reproduced with permission from BESTEAMS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animEffect transition="in" filter="fade">
                                      <p:cBhvr>
                                        <p:cTn id="7" dur="500"/>
                                        <p:tgtEl>
                                          <p:spTgt spid="51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5">
                                            <p:txEl>
                                              <p:pRg st="1" end="1"/>
                                            </p:txEl>
                                          </p:spTgt>
                                        </p:tgtEl>
                                        <p:attrNameLst>
                                          <p:attrName>style.visibility</p:attrName>
                                        </p:attrNameLst>
                                      </p:cBhvr>
                                      <p:to>
                                        <p:strVal val="visible"/>
                                      </p:to>
                                    </p:set>
                                    <p:animEffect transition="in" filter="fade">
                                      <p:cBhvr>
                                        <p:cTn id="12" dur="500"/>
                                        <p:tgtEl>
                                          <p:spTgt spid="512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normAutofit lnSpcReduction="10000"/>
          </a:bodyPr>
          <a:lstStyle/>
          <a:p>
            <a:pPr marL="0" indent="0">
              <a:buNone/>
            </a:pPr>
            <a:r>
              <a:rPr lang="en-US" sz="2400" dirty="0"/>
              <a:t>Objectives:</a:t>
            </a:r>
          </a:p>
          <a:p>
            <a:r>
              <a:rPr lang="en-US" altLang="en-US" sz="2400" dirty="0"/>
              <a:t>Develop a working knowledge of basic project planning and scheduling skills</a:t>
            </a:r>
          </a:p>
          <a:p>
            <a:r>
              <a:rPr lang="en-US" altLang="en-US" sz="2400" dirty="0"/>
              <a:t>Learn how to use basic tools </a:t>
            </a:r>
          </a:p>
          <a:p>
            <a:pPr lvl="1"/>
            <a:r>
              <a:rPr lang="en-US" altLang="en-US" sz="2400" dirty="0">
                <a:ea typeface="ＭＳ Ｐゴシック" panose="020B0600070205080204" pitchFamily="34" charset="-128"/>
              </a:rPr>
              <a:t>Work breakdown structures</a:t>
            </a:r>
          </a:p>
          <a:p>
            <a:pPr lvl="1"/>
            <a:r>
              <a:rPr lang="en-US" altLang="en-US" sz="2400" dirty="0">
                <a:ea typeface="ＭＳ Ｐゴシック" panose="020B0600070205080204" pitchFamily="34" charset="-128"/>
              </a:rPr>
              <a:t>Resource allocation</a:t>
            </a:r>
          </a:p>
          <a:p>
            <a:pPr lvl="1"/>
            <a:r>
              <a:rPr lang="en-US" altLang="en-US" sz="2400" dirty="0">
                <a:ea typeface="ＭＳ Ｐゴシック" panose="020B0600070205080204" pitchFamily="34" charset="-128"/>
              </a:rPr>
              <a:t>Gantt charts</a:t>
            </a:r>
          </a:p>
          <a:p>
            <a:r>
              <a:rPr lang="en-US" altLang="en-US" sz="2400" dirty="0"/>
              <a:t>Understand the need for tracking managing commitments</a:t>
            </a:r>
          </a:p>
          <a:p>
            <a:r>
              <a:rPr lang="en-US" altLang="en-US" sz="2400" dirty="0"/>
              <a:t>Practice time management</a:t>
            </a:r>
          </a:p>
          <a:p>
            <a:pPr marL="274320" lvl="1" indent="0">
              <a:buNone/>
            </a:pPr>
            <a:endParaRPr lang="en-US" altLang="en-US" sz="2400" dirty="0">
              <a:ea typeface="ＭＳ Ｐゴシック" panose="020B0600070205080204" pitchFamily="34" charset="-128"/>
            </a:endParaRPr>
          </a:p>
          <a:p>
            <a:pPr lvl="1"/>
            <a:endParaRPr lang="en-US" sz="2400" dirty="0">
              <a:ea typeface="ＭＳ Ｐゴシック" panose="020B0600070205080204" pitchFamily="34" charset="-128"/>
            </a:endParaRPr>
          </a:p>
          <a:p>
            <a:pPr marL="274320" lvl="1" indent="0">
              <a:buNone/>
            </a:pPr>
            <a:endParaRPr lang="en-US" dirty="0"/>
          </a:p>
        </p:txBody>
      </p:sp>
    </p:spTree>
    <p:extLst>
      <p:ext uri="{BB962C8B-B14F-4D97-AF65-F5344CB8AC3E}">
        <p14:creationId xmlns:p14="http://schemas.microsoft.com/office/powerpoint/2010/main" val="909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Rectangle 2017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p:cNvPicPr>
            <a:picLocks noGrp="1" noChangeAspect="1"/>
          </p:cNvPicPr>
          <p:nvPr>
            <p:ph sz="half" idx="2"/>
          </p:nvPr>
        </p:nvPicPr>
        <p:blipFill rotWithShape="1">
          <a:blip r:embed="rId3"/>
          <a:srcRect l="18692" r="36653" b="-1"/>
          <a:stretch/>
        </p:blipFill>
        <p:spPr>
          <a:xfrm>
            <a:off x="20" y="-97654"/>
            <a:ext cx="4653291" cy="6955654"/>
          </a:xfrm>
          <a:prstGeom prst="rect">
            <a:avLst/>
          </a:prstGeom>
        </p:spPr>
      </p:pic>
      <p:sp>
        <p:nvSpPr>
          <p:cNvPr id="201731" name="Rectangle 3"/>
          <p:cNvSpPr>
            <a:spLocks noGrp="1" noChangeArrowheads="1"/>
          </p:cNvSpPr>
          <p:nvPr>
            <p:ph type="title"/>
          </p:nvPr>
        </p:nvSpPr>
        <p:spPr>
          <a:xfrm>
            <a:off x="4965290" y="365760"/>
            <a:ext cx="5997678" cy="1325562"/>
          </a:xfrm>
        </p:spPr>
        <p:txBody>
          <a:bodyPr vert="horz" lIns="91440" tIns="45720" rIns="91440" bIns="45720" rtlCol="0" anchor="b">
            <a:normAutofit/>
          </a:bodyPr>
          <a:lstStyle/>
          <a:p>
            <a:pPr>
              <a:defRPr/>
            </a:pPr>
            <a:r>
              <a:rPr lang="en-US" dirty="0">
                <a:effectLst>
                  <a:outerShdw blurRad="38100" dist="38100" dir="2700000" algn="tl">
                    <a:srgbClr val="FFFFFF"/>
                  </a:outerShdw>
                </a:effectLst>
                <a:ea typeface="+mj-ea"/>
              </a:rPr>
              <a:t>3. Identifying Resources</a:t>
            </a:r>
            <a:endParaRPr lang="en-US" dirty="0">
              <a:effectLst>
                <a:outerShdw blurRad="38100" dist="38100" dir="2700000" algn="tl">
                  <a:srgbClr val="FFFFFF"/>
                </a:outerShdw>
              </a:effectLst>
            </a:endParaRPr>
          </a:p>
        </p:txBody>
      </p:sp>
      <p:sp>
        <p:nvSpPr>
          <p:cNvPr id="53255" name="Rectangle 4"/>
          <p:cNvSpPr>
            <a:spLocks noGrp="1" noChangeArrowheads="1"/>
          </p:cNvSpPr>
          <p:nvPr>
            <p:ph type="body" sz="half" idx="1"/>
          </p:nvPr>
        </p:nvSpPr>
        <p:spPr>
          <a:xfrm>
            <a:off x="4965290" y="1828800"/>
            <a:ext cx="6015571" cy="4351337"/>
          </a:xfrm>
        </p:spPr>
        <p:txBody>
          <a:bodyPr vert="horz" lIns="91440" tIns="45720" rIns="91440" bIns="45720" rtlCol="0">
            <a:normAutofit/>
          </a:bodyPr>
          <a:lstStyle/>
          <a:p>
            <a:pPr>
              <a:buNone/>
            </a:pPr>
            <a:r>
              <a:rPr lang="en-US" altLang="en-US" sz="2400" dirty="0"/>
              <a:t>To accomplish each activity identified in the WBS requires the use of resources:</a:t>
            </a:r>
          </a:p>
          <a:p>
            <a:pPr lvl="1"/>
            <a:r>
              <a:rPr lang="en-US" altLang="en-US" sz="2400" dirty="0"/>
              <a:t>Personnel (who, how many, their skills)</a:t>
            </a:r>
          </a:p>
          <a:p>
            <a:pPr lvl="1"/>
            <a:r>
              <a:rPr lang="en-US" altLang="en-US" sz="2400" dirty="0"/>
              <a:t>Space (meeting location, lab facilities)</a:t>
            </a:r>
          </a:p>
          <a:p>
            <a:pPr lvl="1"/>
            <a:r>
              <a:rPr lang="en-US" altLang="en-US" sz="2400" dirty="0"/>
              <a:t>Equipment (rent, own, purchase, how long needed)</a:t>
            </a:r>
          </a:p>
          <a:p>
            <a:pPr lvl="1"/>
            <a:r>
              <a:rPr lang="en-US" altLang="en-US" sz="2400" dirty="0"/>
              <a:t>Money (budget limitations)</a:t>
            </a:r>
          </a:p>
        </p:txBody>
      </p:sp>
      <p:sp>
        <p:nvSpPr>
          <p:cNvPr id="53251" name="Footer Placeholder 4"/>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400" eaLnBrk="1" hangingPunct="1"/>
            <a:r>
              <a:rPr lang="en-US" altLang="en-US" sz="1050">
                <a:solidFill>
                  <a:schemeClr val="tx2">
                    <a:lumMod val="20000"/>
                    <a:lumOff val="80000"/>
                  </a:schemeClr>
                </a:solidFill>
                <a:latin typeface="+mn-lt"/>
                <a:ea typeface="+mn-ea"/>
              </a:rPr>
              <a:t>Reproduced with permission from BESTEAMS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5">
                                            <p:txEl>
                                              <p:pRg st="1" end="1"/>
                                            </p:txEl>
                                          </p:spTgt>
                                        </p:tgtEl>
                                        <p:attrNameLst>
                                          <p:attrName>style.visibility</p:attrName>
                                        </p:attrNameLst>
                                      </p:cBhvr>
                                      <p:to>
                                        <p:strVal val="visible"/>
                                      </p:to>
                                    </p:set>
                                    <p:animEffect transition="in" filter="fade">
                                      <p:cBhvr>
                                        <p:cTn id="7" dur="500"/>
                                        <p:tgtEl>
                                          <p:spTgt spid="532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5">
                                            <p:txEl>
                                              <p:pRg st="2" end="2"/>
                                            </p:txEl>
                                          </p:spTgt>
                                        </p:tgtEl>
                                        <p:attrNameLst>
                                          <p:attrName>style.visibility</p:attrName>
                                        </p:attrNameLst>
                                      </p:cBhvr>
                                      <p:to>
                                        <p:strVal val="visible"/>
                                      </p:to>
                                    </p:set>
                                    <p:animEffect transition="in" filter="fade">
                                      <p:cBhvr>
                                        <p:cTn id="12" dur="500"/>
                                        <p:tgtEl>
                                          <p:spTgt spid="532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55">
                                            <p:txEl>
                                              <p:pRg st="3" end="3"/>
                                            </p:txEl>
                                          </p:spTgt>
                                        </p:tgtEl>
                                        <p:attrNameLst>
                                          <p:attrName>style.visibility</p:attrName>
                                        </p:attrNameLst>
                                      </p:cBhvr>
                                      <p:to>
                                        <p:strVal val="visible"/>
                                      </p:to>
                                    </p:set>
                                    <p:animEffect transition="in" filter="fade">
                                      <p:cBhvr>
                                        <p:cTn id="17" dur="500"/>
                                        <p:tgtEl>
                                          <p:spTgt spid="532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55">
                                            <p:txEl>
                                              <p:pRg st="4" end="4"/>
                                            </p:txEl>
                                          </p:spTgt>
                                        </p:tgtEl>
                                        <p:attrNameLst>
                                          <p:attrName>style.visibility</p:attrName>
                                        </p:attrNameLst>
                                      </p:cBhvr>
                                      <p:to>
                                        <p:strVal val="visible"/>
                                      </p:to>
                                    </p:set>
                                    <p:animEffect transition="in" filter="fade">
                                      <p:cBhvr>
                                        <p:cTn id="22" dur="500"/>
                                        <p:tgtEl>
                                          <p:spTgt spid="532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p:cNvPicPr>
            <a:picLocks noChangeAspect="1"/>
          </p:cNvPicPr>
          <p:nvPr/>
        </p:nvPicPr>
        <p:blipFill rotWithShape="1">
          <a:blip r:embed="rId3"/>
          <a:srcRect l="11927" r="43417" b="-1"/>
          <a:stretch/>
        </p:blipFill>
        <p:spPr>
          <a:xfrm>
            <a:off x="20" y="-97654"/>
            <a:ext cx="4653291" cy="6955654"/>
          </a:xfrm>
          <a:prstGeom prst="rect">
            <a:avLst/>
          </a:prstGeom>
        </p:spPr>
      </p:pic>
      <p:sp>
        <p:nvSpPr>
          <p:cNvPr id="203778" name="Rectangle 2"/>
          <p:cNvSpPr>
            <a:spLocks noGrp="1" noChangeArrowheads="1"/>
          </p:cNvSpPr>
          <p:nvPr>
            <p:ph type="title"/>
          </p:nvPr>
        </p:nvSpPr>
        <p:spPr>
          <a:xfrm>
            <a:off x="4965290" y="365760"/>
            <a:ext cx="5997678" cy="1325562"/>
          </a:xfrm>
        </p:spPr>
        <p:txBody>
          <a:bodyPr>
            <a:normAutofit/>
          </a:bodyPr>
          <a:lstStyle/>
          <a:p>
            <a:pPr eaLnBrk="1" hangingPunct="1">
              <a:defRPr/>
            </a:pPr>
            <a:r>
              <a:rPr lang="en-US">
                <a:effectLst>
                  <a:outerShdw blurRad="38100" dist="38100" dir="2700000" algn="tl">
                    <a:srgbClr val="FFFFFF"/>
                  </a:outerShdw>
                </a:effectLst>
                <a:ea typeface="+mj-ea"/>
              </a:rPr>
              <a:t>Assigning Resources</a:t>
            </a:r>
          </a:p>
        </p:txBody>
      </p:sp>
      <p:sp>
        <p:nvSpPr>
          <p:cNvPr id="55301" name="Rectangle 3"/>
          <p:cNvSpPr>
            <a:spLocks noGrp="1" noChangeArrowheads="1"/>
          </p:cNvSpPr>
          <p:nvPr>
            <p:ph idx="1"/>
          </p:nvPr>
        </p:nvSpPr>
        <p:spPr>
          <a:xfrm>
            <a:off x="4965290" y="1828800"/>
            <a:ext cx="6015571" cy="4351337"/>
          </a:xfrm>
        </p:spPr>
        <p:txBody>
          <a:bodyPr>
            <a:normAutofit/>
          </a:bodyPr>
          <a:lstStyle/>
          <a:p>
            <a:r>
              <a:rPr lang="en-US" altLang="en-US" sz="2400" dirty="0"/>
              <a:t>Assign resources to the appropriate tasks (personnel, space, equipment, money)</a:t>
            </a:r>
          </a:p>
          <a:p>
            <a:r>
              <a:rPr lang="en-US" altLang="en-US" sz="2400" dirty="0"/>
              <a:t>Be realistic– no one can be in two places at one time</a:t>
            </a:r>
          </a:p>
        </p:txBody>
      </p:sp>
      <p:sp>
        <p:nvSpPr>
          <p:cNvPr id="55298" name="Footer Placeholder 3"/>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80000"/>
              </a:lnSpc>
            </a:pPr>
            <a:r>
              <a:rPr lang="en-US" altLang="en-US" sz="1100" dirty="0">
                <a:solidFill>
                  <a:schemeClr val="bg1"/>
                </a:solidFill>
              </a:rPr>
              <a:t>Reproduced with permission from BESTEAMS 2004</a:t>
            </a:r>
          </a:p>
        </p:txBody>
      </p:sp>
      <p:sp>
        <p:nvSpPr>
          <p:cNvPr id="55299" name="Slide Number Placeholder 4"/>
          <p:cNvSpPr>
            <a:spLocks noGrp="1"/>
          </p:cNvSpPr>
          <p:nvPr>
            <p:ph type="sldNum" sz="quarter" idx="4294967295"/>
          </p:nvPr>
        </p:nvSpPr>
        <p:spPr>
          <a:xfrm>
            <a:off x="11292840" y="6172200"/>
            <a:ext cx="914400" cy="5937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 calcmode="lin" valueType="num">
                                      <p:cBhvr additive="base">
                                        <p:cTn id="7" dur="500" fill="hold"/>
                                        <p:tgtEl>
                                          <p:spTgt spid="553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xEl>
                                              <p:pRg st="1" end="1"/>
                                            </p:txEl>
                                          </p:spTgt>
                                        </p:tgtEl>
                                        <p:attrNameLst>
                                          <p:attrName>style.visibility</p:attrName>
                                        </p:attrNameLst>
                                      </p:cBhvr>
                                      <p:to>
                                        <p:strVal val="visible"/>
                                      </p:to>
                                    </p:set>
                                    <p:anim calcmode="lin" valueType="num">
                                      <p:cBhvr additive="base">
                                        <p:cTn id="13" dur="500" fill="hold"/>
                                        <p:tgtEl>
                                          <p:spTgt spid="553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3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2058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3" name="Rectangle 1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p:cNvPicPr>
            <a:picLocks noGrp="1" noChangeAspect="1"/>
          </p:cNvPicPr>
          <p:nvPr>
            <p:ph sz="half" idx="2"/>
          </p:nvPr>
        </p:nvPicPr>
        <p:blipFill rotWithShape="1">
          <a:blip r:embed="rId3"/>
          <a:srcRect l="18435" r="22023" b="2"/>
          <a:stretch/>
        </p:blipFill>
        <p:spPr>
          <a:xfrm>
            <a:off x="20" y="10"/>
            <a:ext cx="6094799" cy="6857990"/>
          </a:xfrm>
          <a:prstGeom prst="rect">
            <a:avLst/>
          </a:prstGeom>
        </p:spPr>
      </p:pic>
      <p:sp>
        <p:nvSpPr>
          <p:cNvPr id="205826" name="Rectangle 2"/>
          <p:cNvSpPr>
            <a:spLocks noGrp="1" noChangeArrowheads="1"/>
          </p:cNvSpPr>
          <p:nvPr>
            <p:ph type="title"/>
          </p:nvPr>
        </p:nvSpPr>
        <p:spPr>
          <a:xfrm>
            <a:off x="6420464" y="365760"/>
            <a:ext cx="4534047" cy="1325562"/>
          </a:xfrm>
        </p:spPr>
        <p:txBody>
          <a:bodyPr vert="horz" lIns="91440" tIns="45720" rIns="91440" bIns="45720" rtlCol="0" anchor="b">
            <a:normAutofit/>
          </a:bodyPr>
          <a:lstStyle/>
          <a:p>
            <a:pPr eaLnBrk="1" hangingPunct="1">
              <a:defRPr/>
            </a:pPr>
            <a:r>
              <a:rPr lang="en-US">
                <a:effectLst>
                  <a:outerShdw blurRad="38100" dist="38100" dir="2700000" algn="tl">
                    <a:srgbClr val="FFFFFF"/>
                  </a:outerShdw>
                </a:effectLst>
                <a:ea typeface="+mj-ea"/>
              </a:rPr>
              <a:t>Project Planning Activity</a:t>
            </a:r>
          </a:p>
        </p:txBody>
      </p:sp>
      <p:sp>
        <p:nvSpPr>
          <p:cNvPr id="57349" name="Rectangle 3"/>
          <p:cNvSpPr>
            <a:spLocks noGrp="1" noChangeArrowheads="1"/>
          </p:cNvSpPr>
          <p:nvPr>
            <p:ph type="body" sz="half" idx="1"/>
          </p:nvPr>
        </p:nvSpPr>
        <p:spPr>
          <a:xfrm>
            <a:off x="6420463" y="1828800"/>
            <a:ext cx="4572002" cy="4351337"/>
          </a:xfrm>
        </p:spPr>
        <p:txBody>
          <a:bodyPr vert="horz" lIns="91440" tIns="45720" rIns="91440" bIns="45720" rtlCol="0">
            <a:normAutofit/>
          </a:bodyPr>
          <a:lstStyle/>
          <a:p>
            <a:pPr eaLnBrk="1" hangingPunct="1"/>
            <a:r>
              <a:rPr lang="en-US" altLang="en-US" sz="2800" dirty="0"/>
              <a:t>As a group, identify the resources needed for each task in the WBS  </a:t>
            </a:r>
          </a:p>
        </p:txBody>
      </p:sp>
      <p:sp>
        <p:nvSpPr>
          <p:cNvPr id="57346" name="Footer Placeholder 4"/>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400" eaLnBrk="1" hangingPunct="1"/>
            <a:r>
              <a:rPr lang="en-US" altLang="en-US" sz="1050">
                <a:solidFill>
                  <a:schemeClr val="tx2">
                    <a:lumMod val="20000"/>
                    <a:lumOff val="80000"/>
                  </a:schemeClr>
                </a:solidFill>
                <a:latin typeface="+mn-lt"/>
                <a:ea typeface="+mn-ea"/>
              </a:rPr>
              <a:t>Reproduced with permission from BESTEAMS 2004</a:t>
            </a:r>
          </a:p>
        </p:txBody>
      </p:sp>
      <p:sp>
        <p:nvSpPr>
          <p:cNvPr id="57347" name="Slide Number Placeholder 5"/>
          <p:cNvSpPr>
            <a:spLocks noGrp="1"/>
          </p:cNvSpPr>
          <p:nvPr>
            <p:ph type="sldNum" sz="quarter" idx="4294967295"/>
          </p:nvPr>
        </p:nvSpPr>
        <p:spPr>
          <a:xfrm>
            <a:off x="11292840" y="6172200"/>
            <a:ext cx="914400" cy="5937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defTabSz="914400" eaLnBrk="1" hangingPunct="1">
              <a:lnSpc>
                <a:spcPct val="90000"/>
              </a:lnSpc>
            </a:pPr>
            <a:endParaRPr lang="en-US" altLang="en-US" sz="3600" dirty="0">
              <a:solidFill>
                <a:schemeClr val="tx2">
                  <a:lumMod val="60000"/>
                  <a:lumOff val="40000"/>
                </a:schemeClr>
              </a:solidFill>
              <a:latin typeface="+mn-lt"/>
              <a:ea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143000" y="381000"/>
            <a:ext cx="8839200" cy="1524000"/>
          </a:xfrm>
        </p:spPr>
        <p:txBody>
          <a:bodyPr>
            <a:normAutofit fontScale="90000"/>
          </a:bodyPr>
          <a:lstStyle/>
          <a:p>
            <a:pPr eaLnBrk="1" hangingPunct="1">
              <a:defRPr/>
            </a:pPr>
            <a:br>
              <a:rPr lang="en-US" dirty="0">
                <a:effectLst>
                  <a:outerShdw blurRad="38100" dist="38100" dir="2700000" algn="tl">
                    <a:srgbClr val="FFFFFF"/>
                  </a:outerShdw>
                </a:effectLst>
              </a:rPr>
            </a:br>
            <a:r>
              <a:rPr lang="en-US" dirty="0">
                <a:effectLst>
                  <a:outerShdw blurRad="38100" dist="38100" dir="2700000" algn="tl">
                    <a:srgbClr val="FFFFFF"/>
                  </a:outerShdw>
                </a:effectLst>
              </a:rPr>
              <a:t>The Gantt Chart: A </a:t>
            </a:r>
            <a:r>
              <a:rPr lang="en-US" dirty="0"/>
              <a:t>Visual Scheduling Tool</a:t>
            </a:r>
          </a:p>
        </p:txBody>
      </p:sp>
      <p:sp>
        <p:nvSpPr>
          <p:cNvPr id="63493" name="Rectangle 3"/>
          <p:cNvSpPr>
            <a:spLocks noGrp="1" noChangeArrowheads="1"/>
          </p:cNvSpPr>
          <p:nvPr>
            <p:ph idx="1"/>
          </p:nvPr>
        </p:nvSpPr>
        <p:spPr>
          <a:xfrm>
            <a:off x="1264920" y="2193925"/>
            <a:ext cx="8595360" cy="4275137"/>
          </a:xfrm>
        </p:spPr>
        <p:txBody>
          <a:bodyPr>
            <a:normAutofit/>
          </a:bodyPr>
          <a:lstStyle/>
          <a:p>
            <a:pPr eaLnBrk="1" hangingPunct="1"/>
            <a:r>
              <a:rPr lang="en-US" altLang="en-US" sz="2800" dirty="0">
                <a:cs typeface="Times New Roman" panose="02020603050405020304" pitchFamily="18" charset="0"/>
              </a:rPr>
              <a:t>Graphically represents WBS information</a:t>
            </a:r>
          </a:p>
          <a:p>
            <a:pPr eaLnBrk="1" hangingPunct="1"/>
            <a:r>
              <a:rPr lang="en-US" altLang="en-US" sz="2800" dirty="0">
                <a:cs typeface="Times New Roman" panose="02020603050405020304" pitchFamily="18" charset="0"/>
              </a:rPr>
              <a:t>Shows dependencies between tasks, time duration, personnel, and other resource allocations </a:t>
            </a:r>
          </a:p>
          <a:p>
            <a:pPr eaLnBrk="1" hangingPunct="1"/>
            <a:r>
              <a:rPr lang="en-US" altLang="en-US" sz="2800" dirty="0">
                <a:cs typeface="Times New Roman" panose="02020603050405020304" pitchFamily="18" charset="0"/>
              </a:rPr>
              <a:t>Tracks progress towards project completion</a:t>
            </a:r>
          </a:p>
        </p:txBody>
      </p:sp>
      <p:sp>
        <p:nvSpPr>
          <p:cNvPr id="63490"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63491"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fade">
                                      <p:cBhvr>
                                        <p:cTn id="7" dur="500"/>
                                        <p:tgtEl>
                                          <p:spTgt spid="63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3">
                                            <p:txEl>
                                              <p:pRg st="1" end="1"/>
                                            </p:txEl>
                                          </p:spTgt>
                                        </p:tgtEl>
                                        <p:attrNameLst>
                                          <p:attrName>style.visibility</p:attrName>
                                        </p:attrNameLst>
                                      </p:cBhvr>
                                      <p:to>
                                        <p:strVal val="visible"/>
                                      </p:to>
                                    </p:set>
                                    <p:animEffect transition="in" filter="fade">
                                      <p:cBhvr>
                                        <p:cTn id="12" dur="500"/>
                                        <p:tgtEl>
                                          <p:spTgt spid="63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3">
                                            <p:txEl>
                                              <p:pRg st="2" end="2"/>
                                            </p:txEl>
                                          </p:spTgt>
                                        </p:tgtEl>
                                        <p:attrNameLst>
                                          <p:attrName>style.visibility</p:attrName>
                                        </p:attrNameLst>
                                      </p:cBhvr>
                                      <p:to>
                                        <p:strVal val="visible"/>
                                      </p:to>
                                    </p:set>
                                    <p:animEffect transition="in" filter="fade">
                                      <p:cBhvr>
                                        <p:cTn id="17" dur="500"/>
                                        <p:tgtEl>
                                          <p:spTgt spid="634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3732" name="Picture 2" descr="https://upload.wikimedia.org/wikipedia/commons/7/74/Gantt_Chart_10-21.JPG"/>
          <p:cNvPicPr>
            <a:picLocks noChangeAspect="1"/>
          </p:cNvPicPr>
          <p:nvPr/>
        </p:nvPicPr>
        <p:blipFill rotWithShape="1">
          <a:blip r:embed="rId2"/>
          <a:srcRect/>
          <a:stretch/>
        </p:blipFill>
        <p:spPr>
          <a:xfrm>
            <a:off x="1143000" y="1078948"/>
            <a:ext cx="8510002" cy="5786800"/>
          </a:xfrm>
          <a:prstGeom prst="rect">
            <a:avLst/>
          </a:prstGeom>
        </p:spPr>
      </p:pic>
      <p:sp>
        <p:nvSpPr>
          <p:cNvPr id="2" name="Title 1"/>
          <p:cNvSpPr>
            <a:spLocks noGrp="1"/>
          </p:cNvSpPr>
          <p:nvPr>
            <p:ph type="title"/>
          </p:nvPr>
        </p:nvSpPr>
        <p:spPr>
          <a:xfrm>
            <a:off x="1181100" y="271228"/>
            <a:ext cx="4610100" cy="807720"/>
          </a:xfrm>
        </p:spPr>
        <p:txBody>
          <a:bodyPr>
            <a:normAutofit/>
          </a:bodyPr>
          <a:lstStyle/>
          <a:p>
            <a:r>
              <a:rPr lang="en-US" sz="3200" dirty="0"/>
              <a:t>Gantt Chart Example</a:t>
            </a:r>
          </a:p>
        </p:txBody>
      </p:sp>
    </p:spTree>
    <p:extLst>
      <p:ext uri="{BB962C8B-B14F-4D97-AF65-F5344CB8AC3E}">
        <p14:creationId xmlns:p14="http://schemas.microsoft.com/office/powerpoint/2010/main" val="3358455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a:effectLst>
                  <a:outerShdw blurRad="38100" dist="38100" dir="2700000" algn="tl">
                    <a:srgbClr val="FFFFFF"/>
                  </a:outerShdw>
                </a:effectLst>
                <a:ea typeface="+mj-ea"/>
              </a:rPr>
              <a:t>Building a Gantt Chart - Axes</a:t>
            </a:r>
          </a:p>
        </p:txBody>
      </p:sp>
      <p:sp>
        <p:nvSpPr>
          <p:cNvPr id="65541" name="Rectangle 3"/>
          <p:cNvSpPr>
            <a:spLocks noGrp="1" noChangeArrowheads="1"/>
          </p:cNvSpPr>
          <p:nvPr>
            <p:ph idx="1"/>
          </p:nvPr>
        </p:nvSpPr>
        <p:spPr/>
        <p:txBody>
          <a:bodyPr/>
          <a:lstStyle/>
          <a:p>
            <a:pPr eaLnBrk="1" hangingPunct="1"/>
            <a:r>
              <a:rPr lang="en-US" altLang="en-US"/>
              <a:t>List all tasks and milestones from the WBS along the vertical axis</a:t>
            </a:r>
          </a:p>
          <a:p>
            <a:pPr eaLnBrk="1" hangingPunct="1"/>
            <a:r>
              <a:rPr lang="en-US" altLang="en-US"/>
              <a:t>List time frame along the horizontal axis</a:t>
            </a:r>
          </a:p>
          <a:p>
            <a:pPr eaLnBrk="1" hangingPunct="1"/>
            <a:endParaRPr lang="en-US" altLang="en-US"/>
          </a:p>
        </p:txBody>
      </p:sp>
      <p:sp>
        <p:nvSpPr>
          <p:cNvPr id="65538" name="Footer Placeholder 3"/>
          <p:cNvSpPr>
            <a:spLocks noGrp="1"/>
          </p:cNvSpPr>
          <p:nvPr>
            <p:ph type="ftr" sz="quarter" idx="4294967295"/>
          </p:nvPr>
        </p:nvSpPr>
        <p:spPr>
          <a:xfrm rot="16200000">
            <a:off x="10019726" y="4367213"/>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65542" name="Line 4"/>
          <p:cNvSpPr>
            <a:spLocks noChangeShapeType="1"/>
          </p:cNvSpPr>
          <p:nvPr/>
        </p:nvSpPr>
        <p:spPr bwMode="auto">
          <a:xfrm>
            <a:off x="4876800" y="3657600"/>
            <a:ext cx="0" cy="2133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5543" name="Line 5"/>
          <p:cNvSpPr>
            <a:spLocks noChangeShapeType="1"/>
          </p:cNvSpPr>
          <p:nvPr/>
        </p:nvSpPr>
        <p:spPr bwMode="auto">
          <a:xfrm>
            <a:off x="4876800" y="5791200"/>
            <a:ext cx="3276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5544" name="Text Box 6"/>
          <p:cNvSpPr txBox="1">
            <a:spLocks noChangeArrowheads="1"/>
          </p:cNvSpPr>
          <p:nvPr/>
        </p:nvSpPr>
        <p:spPr bwMode="auto">
          <a:xfrm>
            <a:off x="2209800" y="4038601"/>
            <a:ext cx="24384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sz="2000" b="1" dirty="0">
                <a:solidFill>
                  <a:srgbClr val="06060A"/>
                </a:solidFill>
              </a:rPr>
              <a:t>Tasks:</a:t>
            </a:r>
          </a:p>
          <a:p>
            <a:pPr eaLnBrk="1" hangingPunct="1">
              <a:spcBef>
                <a:spcPct val="50000"/>
              </a:spcBef>
            </a:pPr>
            <a:r>
              <a:rPr lang="en-US" altLang="en-US" sz="1600" dirty="0">
                <a:solidFill>
                  <a:srgbClr val="06060A"/>
                </a:solidFill>
              </a:rPr>
              <a:t>Design support columns</a:t>
            </a:r>
          </a:p>
          <a:p>
            <a:pPr eaLnBrk="1" hangingPunct="1">
              <a:spcBef>
                <a:spcPct val="50000"/>
              </a:spcBef>
            </a:pPr>
            <a:r>
              <a:rPr lang="en-US" altLang="en-US" sz="1600" dirty="0">
                <a:solidFill>
                  <a:srgbClr val="06060A"/>
                </a:solidFill>
              </a:rPr>
              <a:t>    Select final material</a:t>
            </a:r>
          </a:p>
          <a:p>
            <a:pPr eaLnBrk="1" hangingPunct="1">
              <a:spcBef>
                <a:spcPct val="50000"/>
              </a:spcBef>
            </a:pPr>
            <a:r>
              <a:rPr lang="en-US" altLang="en-US" sz="1600" dirty="0">
                <a:solidFill>
                  <a:srgbClr val="06060A"/>
                </a:solidFill>
              </a:rPr>
              <a:t>            Design…</a:t>
            </a:r>
          </a:p>
        </p:txBody>
      </p:sp>
      <p:sp>
        <p:nvSpPr>
          <p:cNvPr id="65545" name="Text Box 7"/>
          <p:cNvSpPr txBox="1">
            <a:spLocks noChangeArrowheads="1"/>
          </p:cNvSpPr>
          <p:nvPr/>
        </p:nvSpPr>
        <p:spPr bwMode="auto">
          <a:xfrm>
            <a:off x="3657600" y="5943601"/>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sz="2000" b="1">
                <a:solidFill>
                  <a:srgbClr val="06060A"/>
                </a:solidFill>
              </a:rPr>
              <a:t>Time Frame:</a:t>
            </a:r>
            <a:r>
              <a:rPr lang="en-US" altLang="en-US" sz="2000">
                <a:solidFill>
                  <a:srgbClr val="06060A"/>
                </a:solidFill>
              </a:rPr>
              <a:t>    day 1  day 2  day 3</a:t>
            </a:r>
          </a:p>
        </p:txBody>
      </p:sp>
      <p:sp>
        <p:nvSpPr>
          <p:cNvPr id="65546" name="Line 8"/>
          <p:cNvSpPr>
            <a:spLocks noChangeShapeType="1"/>
          </p:cNvSpPr>
          <p:nvPr/>
        </p:nvSpPr>
        <p:spPr bwMode="auto">
          <a:xfrm>
            <a:off x="5562600" y="5638800"/>
            <a:ext cx="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5547" name="Line 9"/>
          <p:cNvSpPr>
            <a:spLocks noChangeShapeType="1"/>
          </p:cNvSpPr>
          <p:nvPr/>
        </p:nvSpPr>
        <p:spPr bwMode="auto">
          <a:xfrm>
            <a:off x="6934200" y="5638800"/>
            <a:ext cx="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5548" name="Line 10"/>
          <p:cNvSpPr>
            <a:spLocks noChangeShapeType="1"/>
          </p:cNvSpPr>
          <p:nvPr/>
        </p:nvSpPr>
        <p:spPr bwMode="auto">
          <a:xfrm>
            <a:off x="6248400" y="5638800"/>
            <a:ext cx="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2099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3" name="Rectangle 1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p:cNvPicPr>
            <a:picLocks noGrp="1" noChangeAspect="1"/>
          </p:cNvPicPr>
          <p:nvPr>
            <p:ph sz="half" idx="2"/>
          </p:nvPr>
        </p:nvPicPr>
        <p:blipFill rotWithShape="1">
          <a:blip r:embed="rId3"/>
          <a:srcRect l="18435" r="22023" b="2"/>
          <a:stretch/>
        </p:blipFill>
        <p:spPr>
          <a:xfrm>
            <a:off x="20" y="10"/>
            <a:ext cx="6094799" cy="6857990"/>
          </a:xfrm>
          <a:prstGeom prst="rect">
            <a:avLst/>
          </a:prstGeom>
        </p:spPr>
      </p:pic>
      <p:sp>
        <p:nvSpPr>
          <p:cNvPr id="209922" name="Rectangle 2"/>
          <p:cNvSpPr>
            <a:spLocks noGrp="1" noChangeArrowheads="1"/>
          </p:cNvSpPr>
          <p:nvPr>
            <p:ph type="title"/>
          </p:nvPr>
        </p:nvSpPr>
        <p:spPr>
          <a:xfrm>
            <a:off x="6420464" y="365760"/>
            <a:ext cx="4534047" cy="1325562"/>
          </a:xfrm>
        </p:spPr>
        <p:txBody>
          <a:bodyPr vert="horz" lIns="91440" tIns="45720" rIns="91440" bIns="45720" rtlCol="0" anchor="b">
            <a:normAutofit/>
          </a:bodyPr>
          <a:lstStyle/>
          <a:p>
            <a:pPr eaLnBrk="1" hangingPunct="1">
              <a:defRPr/>
            </a:pPr>
            <a:r>
              <a:rPr lang="en-US">
                <a:effectLst>
                  <a:outerShdw blurRad="38100" dist="38100" dir="2700000" algn="tl">
                    <a:srgbClr val="FFFFFF"/>
                  </a:outerShdw>
                </a:effectLst>
                <a:ea typeface="+mj-ea"/>
              </a:rPr>
              <a:t>Project Planning Activity</a:t>
            </a:r>
          </a:p>
        </p:txBody>
      </p:sp>
      <p:sp>
        <p:nvSpPr>
          <p:cNvPr id="61445" name="Rectangle 3"/>
          <p:cNvSpPr>
            <a:spLocks noGrp="1" noChangeArrowheads="1"/>
          </p:cNvSpPr>
          <p:nvPr>
            <p:ph type="body" sz="half" idx="1"/>
          </p:nvPr>
        </p:nvSpPr>
        <p:spPr>
          <a:xfrm>
            <a:off x="6420463" y="1828800"/>
            <a:ext cx="4572002" cy="4351337"/>
          </a:xfrm>
        </p:spPr>
        <p:txBody>
          <a:bodyPr vert="horz" lIns="91440" tIns="45720" rIns="91440" bIns="45720" rtlCol="0">
            <a:normAutofit/>
          </a:bodyPr>
          <a:lstStyle/>
          <a:p>
            <a:r>
              <a:rPr lang="en-US" altLang="en-US" sz="2400" dirty="0"/>
              <a:t>Based on the WBS (tasks, durations) create a Gantt Chart</a:t>
            </a:r>
          </a:p>
        </p:txBody>
      </p:sp>
      <p:sp>
        <p:nvSpPr>
          <p:cNvPr id="61442" name="Footer Placeholder 4"/>
          <p:cNvSpPr>
            <a:spLocks noGrp="1"/>
          </p:cNvSpPr>
          <p:nvPr>
            <p:ph type="ftr" sz="quarter" idx="4294967295"/>
          </p:nvPr>
        </p:nvSpPr>
        <p:spPr>
          <a:xfrm rot="16200000">
            <a:off x="9959341" y="4046537"/>
            <a:ext cx="3581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400" eaLnBrk="1" hangingPunct="1"/>
            <a:r>
              <a:rPr lang="en-US" altLang="en-US" sz="1050">
                <a:solidFill>
                  <a:schemeClr val="tx2">
                    <a:lumMod val="20000"/>
                    <a:lumOff val="80000"/>
                  </a:schemeClr>
                </a:solidFill>
                <a:latin typeface="+mn-lt"/>
                <a:ea typeface="+mn-ea"/>
              </a:rPr>
              <a:t>Reproduced with permission from BESTEAMS 2004</a:t>
            </a:r>
          </a:p>
        </p:txBody>
      </p:sp>
    </p:spTree>
    <p:extLst>
      <p:ext uri="{BB962C8B-B14F-4D97-AF65-F5344CB8AC3E}">
        <p14:creationId xmlns:p14="http://schemas.microsoft.com/office/powerpoint/2010/main" val="261586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5">
                                            <p:txEl>
                                              <p:pRg st="0" end="0"/>
                                            </p:txEl>
                                          </p:spTgt>
                                        </p:tgtEl>
                                        <p:attrNameLst>
                                          <p:attrName>style.visibility</p:attrName>
                                        </p:attrNameLst>
                                      </p:cBhvr>
                                      <p:to>
                                        <p:strVal val="visible"/>
                                      </p:to>
                                    </p:set>
                                    <p:animEffect transition="in" filter="fade">
                                      <p:cBhvr>
                                        <p:cTn id="7" dur="500"/>
                                        <p:tgtEl>
                                          <p:spTgt spid="614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eaLnBrk="1" hangingPunct="1"/>
            <a:r>
              <a:rPr lang="en-US" altLang="en-US"/>
              <a:t>Next Step: Implement the Plan</a:t>
            </a:r>
          </a:p>
        </p:txBody>
      </p:sp>
      <p:sp>
        <p:nvSpPr>
          <p:cNvPr id="70661" name="Rectangle 3"/>
          <p:cNvSpPr>
            <a:spLocks noGrp="1" noChangeArrowheads="1"/>
          </p:cNvSpPr>
          <p:nvPr>
            <p:ph idx="1"/>
          </p:nvPr>
        </p:nvSpPr>
        <p:spPr/>
        <p:txBody>
          <a:bodyPr/>
          <a:lstStyle/>
          <a:p>
            <a:pPr algn="ctr" eaLnBrk="1" hangingPunct="1">
              <a:buFontTx/>
              <a:buNone/>
            </a:pPr>
            <a:r>
              <a:rPr lang="en-US" altLang="en-US" dirty="0"/>
              <a:t>	</a:t>
            </a:r>
            <a:r>
              <a:rPr lang="en-US" altLang="en-US" sz="4000" dirty="0">
                <a:solidFill>
                  <a:schemeClr val="accent2">
                    <a:lumMod val="50000"/>
                  </a:schemeClr>
                </a:solidFill>
                <a:latin typeface="Arial Rounded MT Bold" panose="020F0704030504030204" pitchFamily="34" charset="0"/>
              </a:rPr>
              <a:t>After the plan is complete, everyone should know who is responsible for each activity and when each task must be complete to ensure project success</a:t>
            </a:r>
          </a:p>
        </p:txBody>
      </p:sp>
      <p:sp>
        <p:nvSpPr>
          <p:cNvPr id="70658"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anim calcmode="lin" valueType="num">
                                      <p:cBhvr>
                                        <p:cTn id="7" dur="500" fill="hold"/>
                                        <p:tgtEl>
                                          <p:spTgt spid="7066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066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06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a:effectLst>
                  <a:outerShdw blurRad="38100" dist="38100" dir="2700000" algn="tl">
                    <a:srgbClr val="FFFFFF"/>
                  </a:outerShdw>
                </a:effectLst>
                <a:ea typeface="+mj-ea"/>
              </a:rPr>
              <a:t>Project Planning Summary</a:t>
            </a:r>
          </a:p>
        </p:txBody>
      </p:sp>
      <p:sp>
        <p:nvSpPr>
          <p:cNvPr id="72710" name="Rectangle 3"/>
          <p:cNvSpPr>
            <a:spLocks noGrp="1" noChangeArrowheads="1"/>
          </p:cNvSpPr>
          <p:nvPr>
            <p:ph type="body" sz="half" idx="1"/>
          </p:nvPr>
        </p:nvSpPr>
        <p:spPr>
          <a:xfrm>
            <a:off x="2209800" y="1981200"/>
            <a:ext cx="8077200" cy="3962400"/>
          </a:xfrm>
        </p:spPr>
        <p:txBody>
          <a:bodyPr>
            <a:normAutofit lnSpcReduction="10000"/>
          </a:bodyPr>
          <a:lstStyle/>
          <a:p>
            <a:pPr eaLnBrk="1" hangingPunct="1">
              <a:lnSpc>
                <a:spcPct val="90000"/>
              </a:lnSpc>
            </a:pPr>
            <a:r>
              <a:rPr lang="en-US" altLang="en-US" sz="2800" dirty="0"/>
              <a:t>Create WBS to identify activities</a:t>
            </a:r>
          </a:p>
          <a:p>
            <a:pPr eaLnBrk="1" hangingPunct="1">
              <a:lnSpc>
                <a:spcPct val="90000"/>
              </a:lnSpc>
            </a:pPr>
            <a:r>
              <a:rPr lang="en-US" altLang="en-US" sz="2800" dirty="0"/>
              <a:t>Estimate time durations</a:t>
            </a:r>
          </a:p>
          <a:p>
            <a:pPr eaLnBrk="1" hangingPunct="1">
              <a:lnSpc>
                <a:spcPct val="90000"/>
              </a:lnSpc>
            </a:pPr>
            <a:r>
              <a:rPr lang="en-US" altLang="en-US" sz="2800" dirty="0"/>
              <a:t>Identify resource needs</a:t>
            </a:r>
          </a:p>
          <a:p>
            <a:pPr eaLnBrk="1" hangingPunct="1">
              <a:lnSpc>
                <a:spcPct val="90000"/>
              </a:lnSpc>
            </a:pPr>
            <a:r>
              <a:rPr lang="en-US" altLang="en-US" sz="2800" dirty="0"/>
              <a:t>Schedule activities using a Gantt chart</a:t>
            </a:r>
          </a:p>
          <a:p>
            <a:pPr eaLnBrk="1" hangingPunct="1">
              <a:lnSpc>
                <a:spcPct val="90000"/>
              </a:lnSpc>
            </a:pPr>
            <a:r>
              <a:rPr lang="en-US" altLang="en-US" sz="2800" dirty="0"/>
              <a:t>Review plan until you reach agreement</a:t>
            </a:r>
          </a:p>
          <a:p>
            <a:pPr eaLnBrk="1" hangingPunct="1">
              <a:lnSpc>
                <a:spcPct val="90000"/>
              </a:lnSpc>
              <a:buFontTx/>
              <a:buNone/>
            </a:pPr>
            <a:r>
              <a:rPr lang="en-US" altLang="en-US" sz="2800" dirty="0"/>
              <a:t>				</a:t>
            </a:r>
          </a:p>
          <a:p>
            <a:pPr eaLnBrk="1" hangingPunct="1">
              <a:lnSpc>
                <a:spcPct val="90000"/>
              </a:lnSpc>
              <a:buFontTx/>
              <a:buNone/>
            </a:pPr>
            <a:r>
              <a:rPr lang="en-US" altLang="en-US" sz="2800" dirty="0"/>
              <a:t>					Put plan into action!</a:t>
            </a:r>
          </a:p>
        </p:txBody>
      </p:sp>
      <p:graphicFrame>
        <p:nvGraphicFramePr>
          <p:cNvPr id="72706" name="Object 2"/>
          <p:cNvGraphicFramePr>
            <a:graphicFrameLocks noGrp="1" noChangeAspect="1"/>
          </p:cNvGraphicFramePr>
          <p:nvPr>
            <p:ph sz="half" idx="2"/>
          </p:nvPr>
        </p:nvGraphicFramePr>
        <p:xfrm>
          <a:off x="3352800" y="5029200"/>
          <a:ext cx="1905000" cy="914400"/>
        </p:xfrm>
        <a:graphic>
          <a:graphicData uri="http://schemas.openxmlformats.org/presentationml/2006/ole">
            <mc:AlternateContent xmlns:mc="http://schemas.openxmlformats.org/markup-compatibility/2006">
              <mc:Choice xmlns:v="urn:schemas-microsoft-com:vml" Requires="v">
                <p:oleObj spid="_x0000_s72743" name="Photo Editor Photo" r:id="rId3" imgW="952633" imgH="457143" progId="MSPhotoEd.3">
                  <p:embed/>
                </p:oleObj>
              </mc:Choice>
              <mc:Fallback>
                <p:oleObj name="Photo Editor Photo" r:id="rId3" imgW="952633" imgH="457143"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029200"/>
                        <a:ext cx="1905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7" name="Footer Placeholder 4"/>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710">
                                            <p:txEl>
                                              <p:pRg st="0" end="0"/>
                                            </p:txEl>
                                          </p:spTgt>
                                        </p:tgtEl>
                                        <p:attrNameLst>
                                          <p:attrName>style.visibility</p:attrName>
                                        </p:attrNameLst>
                                      </p:cBhvr>
                                      <p:to>
                                        <p:strVal val="visible"/>
                                      </p:to>
                                    </p:set>
                                    <p:animEffect transition="in" filter="fade">
                                      <p:cBhvr>
                                        <p:cTn id="7" dur="500"/>
                                        <p:tgtEl>
                                          <p:spTgt spid="727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710">
                                            <p:txEl>
                                              <p:pRg st="1" end="1"/>
                                            </p:txEl>
                                          </p:spTgt>
                                        </p:tgtEl>
                                        <p:attrNameLst>
                                          <p:attrName>style.visibility</p:attrName>
                                        </p:attrNameLst>
                                      </p:cBhvr>
                                      <p:to>
                                        <p:strVal val="visible"/>
                                      </p:to>
                                    </p:set>
                                    <p:animEffect transition="in" filter="fade">
                                      <p:cBhvr>
                                        <p:cTn id="12" dur="500"/>
                                        <p:tgtEl>
                                          <p:spTgt spid="727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710">
                                            <p:txEl>
                                              <p:pRg st="2" end="2"/>
                                            </p:txEl>
                                          </p:spTgt>
                                        </p:tgtEl>
                                        <p:attrNameLst>
                                          <p:attrName>style.visibility</p:attrName>
                                        </p:attrNameLst>
                                      </p:cBhvr>
                                      <p:to>
                                        <p:strVal val="visible"/>
                                      </p:to>
                                    </p:set>
                                    <p:animEffect transition="in" filter="fade">
                                      <p:cBhvr>
                                        <p:cTn id="17" dur="500"/>
                                        <p:tgtEl>
                                          <p:spTgt spid="727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710">
                                            <p:txEl>
                                              <p:pRg st="3" end="3"/>
                                            </p:txEl>
                                          </p:spTgt>
                                        </p:tgtEl>
                                        <p:attrNameLst>
                                          <p:attrName>style.visibility</p:attrName>
                                        </p:attrNameLst>
                                      </p:cBhvr>
                                      <p:to>
                                        <p:strVal val="visible"/>
                                      </p:to>
                                    </p:set>
                                    <p:animEffect transition="in" filter="fade">
                                      <p:cBhvr>
                                        <p:cTn id="22" dur="500"/>
                                        <p:tgtEl>
                                          <p:spTgt spid="727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710">
                                            <p:txEl>
                                              <p:pRg st="4" end="4"/>
                                            </p:txEl>
                                          </p:spTgt>
                                        </p:tgtEl>
                                        <p:attrNameLst>
                                          <p:attrName>style.visibility</p:attrName>
                                        </p:attrNameLst>
                                      </p:cBhvr>
                                      <p:to>
                                        <p:strVal val="visible"/>
                                      </p:to>
                                    </p:set>
                                    <p:animEffect transition="in" filter="fade">
                                      <p:cBhvr>
                                        <p:cTn id="27" dur="500"/>
                                        <p:tgtEl>
                                          <p:spTgt spid="727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6"/>
                                        </p:tgtEl>
                                        <p:attrNameLst>
                                          <p:attrName>style.visibility</p:attrName>
                                        </p:attrNameLst>
                                      </p:cBhvr>
                                      <p:to>
                                        <p:strVal val="visible"/>
                                      </p:to>
                                    </p:set>
                                    <p:animEffect transition="in" filter="fade">
                                      <p:cBhvr>
                                        <p:cTn id="32" dur="500"/>
                                        <p:tgtEl>
                                          <p:spTgt spid="727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2710">
                                            <p:txEl>
                                              <p:pRg st="6" end="6"/>
                                            </p:txEl>
                                          </p:spTgt>
                                        </p:tgtEl>
                                        <p:attrNameLst>
                                          <p:attrName>style.visibility</p:attrName>
                                        </p:attrNameLst>
                                      </p:cBhvr>
                                      <p:to>
                                        <p:strVal val="visible"/>
                                      </p:to>
                                    </p:set>
                                    <p:animEffect transition="in" filter="fade">
                                      <p:cBhvr>
                                        <p:cTn id="37" dur="500"/>
                                        <p:tgtEl>
                                          <p:spTgt spid="727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sz="2800" dirty="0"/>
              <a:t>If you aren’t using a scheduling tool (e.g., calendar or app), start now</a:t>
            </a:r>
          </a:p>
          <a:p>
            <a:r>
              <a:rPr lang="en-US" sz="2800" dirty="0"/>
              <a:t>On your next project, practice using w</a:t>
            </a:r>
            <a:r>
              <a:rPr lang="en-US" altLang="en-US" sz="2800" dirty="0">
                <a:ea typeface="ＭＳ Ｐゴシック" panose="020B0600070205080204" pitchFamily="34" charset="-128"/>
              </a:rPr>
              <a:t>ork breakdown structures, resource allocation, and Gantt charts</a:t>
            </a:r>
          </a:p>
          <a:p>
            <a:endParaRPr lang="en-US" dirty="0"/>
          </a:p>
        </p:txBody>
      </p:sp>
    </p:spTree>
    <p:extLst>
      <p:ext uri="{BB962C8B-B14F-4D97-AF65-F5344CB8AC3E}">
        <p14:creationId xmlns:p14="http://schemas.microsoft.com/office/powerpoint/2010/main" val="202854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903038"/>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Acknowledgment of Support</a:t>
            </a:r>
          </a:p>
        </p:txBody>
      </p:sp>
      <p:sp>
        <p:nvSpPr>
          <p:cNvPr id="20485" name="Rectangle 3"/>
          <p:cNvSpPr>
            <a:spLocks noGrp="1" noChangeArrowheads="1"/>
          </p:cNvSpPr>
          <p:nvPr>
            <p:ph idx="1"/>
          </p:nvPr>
        </p:nvSpPr>
        <p:spPr>
          <a:xfrm>
            <a:off x="1261872" y="2057400"/>
            <a:ext cx="8595360" cy="4122737"/>
          </a:xfrm>
        </p:spPr>
        <p:txBody>
          <a:bodyPr/>
          <a:lstStyle/>
          <a:p>
            <a:pPr eaLnBrk="1" hangingPunct="1">
              <a:lnSpc>
                <a:spcPct val="110000"/>
              </a:lnSpc>
            </a:pPr>
            <a:r>
              <a:rPr lang="en-US" altLang="en-US" sz="2000" dirty="0"/>
              <a:t>The material is based on work supported by the National Science Foundation under grant No. DUE-0089079: “Implementing the BESTEAMS model of team development across the curriculum.”</a:t>
            </a:r>
          </a:p>
          <a:p>
            <a:pPr eaLnBrk="1" hangingPunct="1">
              <a:lnSpc>
                <a:spcPct val="110000"/>
              </a:lnSpc>
              <a:buFontTx/>
              <a:buNone/>
            </a:pPr>
            <a:r>
              <a:rPr lang="en-US" altLang="en-US" sz="2000" dirty="0"/>
              <a:t>	Any opinions, findings, and conclusions or recommendations expressed in this material are those of the author(s) and do not necessarily reflect the views of the National Science Foundation.</a:t>
            </a:r>
          </a:p>
          <a:p>
            <a:pPr eaLnBrk="1" hangingPunct="1">
              <a:lnSpc>
                <a:spcPct val="110000"/>
              </a:lnSpc>
            </a:pPr>
            <a:r>
              <a:rPr lang="en-US" altLang="en-US" sz="2000" dirty="0"/>
              <a:t>Additional support was provided by the A. James Clark School of Engineering, the Mechanical Engineering department at the University of Maryland, College Park, and Morgan State University, the United States Naval Academy, and Howard University.</a:t>
            </a:r>
          </a:p>
          <a:p>
            <a:pPr eaLnBrk="1" hangingPunct="1">
              <a:lnSpc>
                <a:spcPct val="80000"/>
              </a:lnSpc>
            </a:pPr>
            <a:endParaRPr lang="en-US" altLang="en-US" sz="2000" dirty="0"/>
          </a:p>
        </p:txBody>
      </p:sp>
      <p:sp>
        <p:nvSpPr>
          <p:cNvPr id="20482" name="Footer Placeholder 3"/>
          <p:cNvSpPr>
            <a:spLocks noGrp="1"/>
          </p:cNvSpPr>
          <p:nvPr>
            <p:ph type="ftr" sz="quarter" idx="4294967295"/>
          </p:nvPr>
        </p:nvSpPr>
        <p:spPr>
          <a:xfrm rot="16200000">
            <a:off x="10012841" y="3993038"/>
            <a:ext cx="3581400" cy="4721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
        <p:nvSpPr>
          <p:cNvPr id="20483" name="Slide Number Placeholder 4"/>
          <p:cNvSpPr>
            <a:spLocks noGrp="1"/>
          </p:cNvSpPr>
          <p:nvPr>
            <p:ph type="sldNum" sz="quarter" idx="4294967295"/>
          </p:nvPr>
        </p:nvSpPr>
        <p:spPr>
          <a:xfrm>
            <a:off x="11292840" y="6172200"/>
            <a:ext cx="914400" cy="593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1400" dirty="0">
              <a:solidFill>
                <a:srgbClr val="06060A"/>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r>
              <a:rPr lang="en-US" altLang="en-US" dirty="0"/>
              <a:t>References</a:t>
            </a:r>
          </a:p>
        </p:txBody>
      </p:sp>
      <p:sp>
        <p:nvSpPr>
          <p:cNvPr id="73733" name="Rectangle 3"/>
          <p:cNvSpPr>
            <a:spLocks noGrp="1" noChangeArrowheads="1"/>
          </p:cNvSpPr>
          <p:nvPr>
            <p:ph idx="1"/>
          </p:nvPr>
        </p:nvSpPr>
        <p:spPr/>
        <p:txBody>
          <a:bodyPr>
            <a:normAutofit/>
          </a:bodyPr>
          <a:lstStyle/>
          <a:p>
            <a:pPr marL="609600" indent="-609600">
              <a:lnSpc>
                <a:spcPct val="90000"/>
              </a:lnSpc>
              <a:buFontTx/>
              <a:buAutoNum type="arabicPeriod"/>
            </a:pPr>
            <a:r>
              <a:rPr lang="en-US" altLang="en-US" sz="2400" dirty="0">
                <a:solidFill>
                  <a:srgbClr val="000000"/>
                </a:solidFill>
              </a:rPr>
              <a:t>Van </a:t>
            </a:r>
            <a:r>
              <a:rPr lang="en-US" altLang="en-US" sz="2400" dirty="0" err="1">
                <a:solidFill>
                  <a:srgbClr val="000000"/>
                </a:solidFill>
              </a:rPr>
              <a:t>Aken</a:t>
            </a:r>
            <a:r>
              <a:rPr lang="en-US" altLang="en-US" sz="2400" dirty="0">
                <a:solidFill>
                  <a:srgbClr val="000000"/>
                </a:solidFill>
              </a:rPr>
              <a:t>, S. (2001) University Leadership Development, Virginia Tech, Blacksburg, VA</a:t>
            </a:r>
          </a:p>
          <a:p>
            <a:pPr marL="609600" indent="-609600">
              <a:lnSpc>
                <a:spcPct val="90000"/>
              </a:lnSpc>
              <a:buFontTx/>
              <a:buAutoNum type="arabicPeriod"/>
            </a:pPr>
            <a:r>
              <a:rPr lang="en-US" altLang="en-US" sz="2400" dirty="0" err="1">
                <a:solidFill>
                  <a:srgbClr val="000000"/>
                </a:solidFill>
              </a:rPr>
              <a:t>Gido</a:t>
            </a:r>
            <a:r>
              <a:rPr lang="en-US" altLang="en-US" sz="2400" dirty="0">
                <a:solidFill>
                  <a:srgbClr val="000000"/>
                </a:solidFill>
              </a:rPr>
              <a:t>, J., &amp; Clements, J.P. (1999).  Successful project management. South-Western College Publishing.</a:t>
            </a:r>
          </a:p>
          <a:p>
            <a:pPr marL="609600" indent="-609600">
              <a:lnSpc>
                <a:spcPct val="90000"/>
              </a:lnSpc>
              <a:buFontTx/>
              <a:buAutoNum type="arabicPeriod"/>
            </a:pPr>
            <a:r>
              <a:rPr lang="en-US" altLang="en-US" sz="2400" dirty="0">
                <a:solidFill>
                  <a:srgbClr val="000000"/>
                </a:solidFill>
              </a:rPr>
              <a:t>Weiss, J.W., and </a:t>
            </a:r>
            <a:r>
              <a:rPr lang="en-US" altLang="en-US" sz="2400" dirty="0" err="1">
                <a:solidFill>
                  <a:srgbClr val="000000"/>
                </a:solidFill>
              </a:rPr>
              <a:t>Wysocki</a:t>
            </a:r>
            <a:r>
              <a:rPr lang="en-US" altLang="en-US" sz="2400" dirty="0">
                <a:solidFill>
                  <a:srgbClr val="000000"/>
                </a:solidFill>
              </a:rPr>
              <a:t>, R.K. (1992) 5-Phase Project Management: A Practical Planning and Implementation Guide.  Reading, MA: Addison Wesley.</a:t>
            </a:r>
          </a:p>
          <a:p>
            <a:pPr marL="609600" indent="-609600">
              <a:lnSpc>
                <a:spcPct val="90000"/>
              </a:lnSpc>
              <a:buNone/>
            </a:pPr>
            <a:endParaRPr lang="en-US" altLang="en-US" sz="2400" dirty="0"/>
          </a:p>
        </p:txBody>
      </p:sp>
      <p:sp>
        <p:nvSpPr>
          <p:cNvPr id="73730" name="Footer Placeholder 3"/>
          <p:cNvSpPr>
            <a:spLocks noGrp="1"/>
          </p:cNvSpPr>
          <p:nvPr>
            <p:ph type="ftr" sz="quarter" idx="4294967295"/>
          </p:nvPr>
        </p:nvSpPr>
        <p:spPr>
          <a:xfrm rot="16200000">
            <a:off x="9959341" y="4046537"/>
            <a:ext cx="35814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400" dirty="0">
                <a:solidFill>
                  <a:schemeClr val="bg1"/>
                </a:solidFill>
              </a:rPr>
              <a:t>Reproduced with permission from BESTEAMS 2004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sz="2000" dirty="0"/>
              <a:t>Videos:</a:t>
            </a:r>
          </a:p>
          <a:p>
            <a:pPr lvl="1"/>
            <a:r>
              <a:rPr lang="en-US" sz="2000" dirty="0"/>
              <a:t>How to Manage Your Time Better: </a:t>
            </a:r>
            <a:r>
              <a:rPr lang="en-US" sz="2000" dirty="0">
                <a:hlinkClick r:id="rId2"/>
              </a:rPr>
              <a:t>https://youtu.be/VUk6LXRZMMk?list=PLcJkeEnqH05DiZVkLO5ezibzrDuajLV0z</a:t>
            </a:r>
            <a:endParaRPr lang="en-US" sz="2000" dirty="0"/>
          </a:p>
          <a:p>
            <a:pPr lvl="1"/>
            <a:r>
              <a:rPr lang="en-US" sz="2000" dirty="0"/>
              <a:t>The Secret Powers of Time, Philip Zimbardo</a:t>
            </a:r>
          </a:p>
          <a:p>
            <a:pPr marL="548640" lvl="2" indent="0">
              <a:buNone/>
            </a:pPr>
            <a:r>
              <a:rPr lang="en-US" sz="2000" dirty="0">
                <a:hlinkClick r:id="rId3"/>
              </a:rPr>
              <a:t>https://youtu.be/A3oIiH7BLmg</a:t>
            </a:r>
            <a:r>
              <a:rPr lang="en-US" sz="2000" dirty="0"/>
              <a:t>  </a:t>
            </a:r>
          </a:p>
          <a:p>
            <a:pPr lvl="1"/>
            <a:endParaRPr lang="en-US" dirty="0"/>
          </a:p>
        </p:txBody>
      </p:sp>
    </p:spTree>
    <p:extLst>
      <p:ext uri="{BB962C8B-B14F-4D97-AF65-F5344CB8AC3E}">
        <p14:creationId xmlns:p14="http://schemas.microsoft.com/office/powerpoint/2010/main" val="2351368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pic>
        <p:nvPicPr>
          <p:cNvPr id="1025" name="Picture 1"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424" y="6393220"/>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541834" y="6177776"/>
            <a:ext cx="3813717" cy="215444"/>
          </a:xfrm>
          <a:prstGeom prst="rect">
            <a:avLst/>
          </a:prstGeom>
          <a:noFill/>
        </p:spPr>
        <p:txBody>
          <a:bodyPr wrap="square" rtlCol="0">
            <a:spAutoFit/>
          </a:bodyPr>
          <a:lstStyle/>
          <a:p>
            <a:r>
              <a:rPr lang="en-US" sz="800" dirty="0"/>
              <a:t>Content (not images or videos) copyright information:</a:t>
            </a:r>
          </a:p>
        </p:txBody>
      </p:sp>
    </p:spTree>
    <p:extLst>
      <p:ext uri="{BB962C8B-B14F-4D97-AF65-F5344CB8AC3E}">
        <p14:creationId xmlns:p14="http://schemas.microsoft.com/office/powerpoint/2010/main" val="426536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p:cNvPicPr>
            <a:picLocks noChangeAspect="1"/>
          </p:cNvPicPr>
          <p:nvPr/>
        </p:nvPicPr>
        <p:blipFill rotWithShape="1">
          <a:blip r:embed="rId3"/>
          <a:srcRect r="40677" b="-1"/>
          <a:stretch/>
        </p:blipFill>
        <p:spPr>
          <a:xfrm>
            <a:off x="20" y="10"/>
            <a:ext cx="6094799" cy="6857990"/>
          </a:xfrm>
          <a:prstGeom prst="rect">
            <a:avLst/>
          </a:prstGeom>
        </p:spPr>
      </p:pic>
      <p:sp>
        <p:nvSpPr>
          <p:cNvPr id="2" name="Title 1"/>
          <p:cNvSpPr>
            <a:spLocks noGrp="1"/>
          </p:cNvSpPr>
          <p:nvPr>
            <p:ph type="title"/>
          </p:nvPr>
        </p:nvSpPr>
        <p:spPr>
          <a:xfrm>
            <a:off x="6420464" y="365760"/>
            <a:ext cx="4534047" cy="1325562"/>
          </a:xfrm>
        </p:spPr>
        <p:txBody>
          <a:bodyPr>
            <a:normAutofit/>
          </a:bodyPr>
          <a:lstStyle/>
          <a:p>
            <a:r>
              <a:rPr lang="en-US" dirty="0"/>
              <a:t>Activity</a:t>
            </a:r>
          </a:p>
        </p:txBody>
      </p:sp>
      <p:sp>
        <p:nvSpPr>
          <p:cNvPr id="3" name="Content Placeholder 2"/>
          <p:cNvSpPr>
            <a:spLocks noGrp="1"/>
          </p:cNvSpPr>
          <p:nvPr>
            <p:ph idx="1"/>
          </p:nvPr>
        </p:nvSpPr>
        <p:spPr>
          <a:xfrm>
            <a:off x="6420463" y="1828800"/>
            <a:ext cx="4572002" cy="4351337"/>
          </a:xfrm>
        </p:spPr>
        <p:txBody>
          <a:bodyPr>
            <a:normAutofit/>
          </a:bodyPr>
          <a:lstStyle/>
          <a:p>
            <a:pPr marL="0" indent="0">
              <a:buNone/>
            </a:pPr>
            <a:r>
              <a:rPr lang="en-US" sz="2800" dirty="0"/>
              <a:t>How are you at time management?</a:t>
            </a:r>
          </a:p>
          <a:p>
            <a:r>
              <a:rPr lang="en-US" sz="2800" dirty="0"/>
              <a:t>Write down your strengths and weaknesses</a:t>
            </a:r>
          </a:p>
          <a:p>
            <a:r>
              <a:rPr lang="en-US" sz="2800" dirty="0"/>
              <a:t>What do you hope to gain from this discussion of time management?</a:t>
            </a:r>
          </a:p>
        </p:txBody>
      </p:sp>
    </p:spTree>
    <p:extLst>
      <p:ext uri="{BB962C8B-B14F-4D97-AF65-F5344CB8AC3E}">
        <p14:creationId xmlns:p14="http://schemas.microsoft.com/office/powerpoint/2010/main" val="19962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954463" y="2049462"/>
            <a:ext cx="8670925" cy="762001"/>
          </a:xfrm>
        </p:spPr>
        <p:txBody>
          <a:bodyPr>
            <a:normAutofit/>
          </a:bodyPr>
          <a:lstStyle/>
          <a:p>
            <a:r>
              <a:rPr lang="en-US" dirty="0">
                <a:latin typeface="Arial Black" panose="020B0A04020102020204" pitchFamily="34" charset="0"/>
              </a:rPr>
              <a:t>The power of speed</a:t>
            </a:r>
          </a:p>
        </p:txBody>
      </p:sp>
      <p:sp>
        <p:nvSpPr>
          <p:cNvPr id="5" name="Slide Number Placeholder 4"/>
          <p:cNvSpPr>
            <a:spLocks noGrp="1"/>
          </p:cNvSpPr>
          <p:nvPr>
            <p:ph type="sldNum" sz="quarter" idx="4294967295"/>
          </p:nvPr>
        </p:nvSpPr>
        <p:spPr>
          <a:xfrm>
            <a:off x="11292840" y="6172200"/>
            <a:ext cx="914400" cy="593725"/>
          </a:xfrm>
          <a:prstGeom prst="rect">
            <a:avLst/>
          </a:prstGeom>
        </p:spPr>
        <p:txBody>
          <a:bodyPr>
            <a:normAutofit/>
          </a:bodyPr>
          <a:lstStyle/>
          <a:p>
            <a:fld id="{560BABF0-CF76-471C-8CA2-E824AD9E043A}" type="slidenum">
              <a:rPr lang="en-US" altLang="en-US" smtClean="0"/>
              <a:pPr/>
              <a:t>6</a:t>
            </a:fld>
            <a:endParaRPr lang="en-US" altLang="en-US"/>
          </a:p>
        </p:txBody>
      </p:sp>
      <p:pic>
        <p:nvPicPr>
          <p:cNvPr id="4" name="Picture 3"/>
          <p:cNvPicPr>
            <a:picLocks noChangeAspect="1"/>
          </p:cNvPicPr>
          <p:nvPr/>
        </p:nvPicPr>
        <p:blipFill>
          <a:blip r:embed="rId3"/>
          <a:stretch>
            <a:fillRect/>
          </a:stretch>
        </p:blipFill>
        <p:spPr>
          <a:xfrm>
            <a:off x="761999" y="0"/>
            <a:ext cx="11541527" cy="6858000"/>
          </a:xfrm>
          <a:prstGeom prst="rect">
            <a:avLst/>
          </a:prstGeom>
        </p:spPr>
      </p:pic>
    </p:spTree>
    <p:extLst>
      <p:ext uri="{BB962C8B-B14F-4D97-AF65-F5344CB8AC3E}">
        <p14:creationId xmlns:p14="http://schemas.microsoft.com/office/powerpoint/2010/main" val="55471483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p:cNvPicPr>
            <a:picLocks noChangeAspect="1"/>
          </p:cNvPicPr>
          <p:nvPr/>
        </p:nvPicPr>
        <p:blipFill rotWithShape="1">
          <a:blip r:embed="rId3"/>
          <a:srcRect l="2179" r="5586" b="2"/>
          <a:stretch/>
        </p:blipFill>
        <p:spPr>
          <a:xfrm>
            <a:off x="0" y="304800"/>
            <a:ext cx="6847994" cy="6217920"/>
          </a:xfrm>
          <a:prstGeom prst="rect">
            <a:avLst/>
          </a:prstGeom>
        </p:spPr>
      </p:pic>
      <p:sp>
        <p:nvSpPr>
          <p:cNvPr id="2" name="Title 1"/>
          <p:cNvSpPr>
            <a:spLocks noGrp="1"/>
          </p:cNvSpPr>
          <p:nvPr>
            <p:ph type="title"/>
          </p:nvPr>
        </p:nvSpPr>
        <p:spPr>
          <a:xfrm>
            <a:off x="6934200" y="640080"/>
            <a:ext cx="4020311" cy="883920"/>
          </a:xfrm>
        </p:spPr>
        <p:txBody>
          <a:bodyPr>
            <a:normAutofit/>
          </a:bodyPr>
          <a:lstStyle/>
          <a:p>
            <a:r>
              <a:rPr lang="en-US" sz="3200" dirty="0"/>
              <a:t>What people want</a:t>
            </a:r>
          </a:p>
        </p:txBody>
      </p:sp>
      <p:sp>
        <p:nvSpPr>
          <p:cNvPr id="3" name="Content Placeholder 2"/>
          <p:cNvSpPr>
            <a:spLocks noGrp="1"/>
          </p:cNvSpPr>
          <p:nvPr>
            <p:ph idx="1"/>
          </p:nvPr>
        </p:nvSpPr>
        <p:spPr>
          <a:xfrm>
            <a:off x="7186323" y="1676400"/>
            <a:ext cx="3854394" cy="4846319"/>
          </a:xfrm>
        </p:spPr>
        <p:txBody>
          <a:bodyPr>
            <a:normAutofit/>
          </a:bodyPr>
          <a:lstStyle/>
          <a:p>
            <a:r>
              <a:rPr lang="en-US" sz="2000" dirty="0"/>
              <a:t>Fast</a:t>
            </a:r>
          </a:p>
          <a:p>
            <a:r>
              <a:rPr lang="en-US" sz="2000" dirty="0"/>
              <a:t>Cheap</a:t>
            </a:r>
          </a:p>
          <a:p>
            <a:r>
              <a:rPr lang="en-US" sz="2000" dirty="0"/>
              <a:t>Great</a:t>
            </a:r>
          </a:p>
          <a:p>
            <a:r>
              <a:rPr lang="en-US" sz="2000" dirty="0"/>
              <a:t>(Impossible)</a:t>
            </a:r>
          </a:p>
          <a:p>
            <a:pPr marL="0" indent="0">
              <a:buNone/>
            </a:pPr>
            <a:r>
              <a:rPr lang="en-US" sz="2000" dirty="0"/>
              <a:t>Therefore, learn to</a:t>
            </a:r>
          </a:p>
          <a:p>
            <a:r>
              <a:rPr lang="en-US" sz="2000" dirty="0"/>
              <a:t>Work within constraints</a:t>
            </a:r>
          </a:p>
          <a:p>
            <a:r>
              <a:rPr lang="en-US" sz="2000" dirty="0"/>
              <a:t>Focus on what matters most</a:t>
            </a:r>
          </a:p>
          <a:p>
            <a:r>
              <a:rPr lang="en-US" sz="2000" dirty="0"/>
              <a:t>Accept that you can’t produce your best work on every project</a:t>
            </a:r>
          </a:p>
          <a:p>
            <a:endParaRPr lang="en-US" sz="1600" dirty="0"/>
          </a:p>
          <a:p>
            <a:endParaRPr lang="en-US" sz="1600" dirty="0"/>
          </a:p>
        </p:txBody>
      </p:sp>
    </p:spTree>
    <p:extLst>
      <p:ext uri="{BB962C8B-B14F-4D97-AF65-F5344CB8AC3E}">
        <p14:creationId xmlns:p14="http://schemas.microsoft.com/office/powerpoint/2010/main" val="4779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There’s never enough time</a:t>
            </a:r>
          </a:p>
        </p:txBody>
      </p:sp>
      <p:sp>
        <p:nvSpPr>
          <p:cNvPr id="3" name="Content Placeholder 2"/>
          <p:cNvSpPr>
            <a:spLocks noGrp="1"/>
          </p:cNvSpPr>
          <p:nvPr>
            <p:ph idx="1"/>
          </p:nvPr>
        </p:nvSpPr>
        <p:spPr/>
        <p:txBody>
          <a:bodyPr>
            <a:normAutofit/>
          </a:bodyPr>
          <a:lstStyle/>
          <a:p>
            <a:r>
              <a:rPr lang="en-US" sz="2400" dirty="0"/>
              <a:t>Many companies tout their “fast-paced work environments”</a:t>
            </a:r>
          </a:p>
          <a:p>
            <a:r>
              <a:rPr lang="en-US" sz="2400" dirty="0"/>
              <a:t>Work deadlines are often much faster than we’re used to in school</a:t>
            </a:r>
          </a:p>
          <a:p>
            <a:r>
              <a:rPr lang="en-US" sz="2600" dirty="0"/>
              <a:t>Instead of having a month or a semester to do a project, you might have week, a day, or a few hours</a:t>
            </a:r>
          </a:p>
        </p:txBody>
      </p:sp>
      <p:sp>
        <p:nvSpPr>
          <p:cNvPr id="5" name="Slide Number Placeholder 4"/>
          <p:cNvSpPr>
            <a:spLocks noGrp="1"/>
          </p:cNvSpPr>
          <p:nvPr>
            <p:ph type="sldNum" sz="quarter" idx="4294967295"/>
          </p:nvPr>
        </p:nvSpPr>
        <p:spPr>
          <a:xfrm>
            <a:off x="11292840" y="6172200"/>
            <a:ext cx="914400" cy="593725"/>
          </a:xfrm>
          <a:prstGeom prst="rect">
            <a:avLst/>
          </a:prstGeom>
        </p:spPr>
        <p:txBody>
          <a:bodyPr>
            <a:normAutofit/>
          </a:bodyPr>
          <a:lstStyle/>
          <a:p>
            <a:fld id="{560BABF0-CF76-471C-8CA2-E824AD9E043A}" type="slidenum">
              <a:rPr lang="en-US" altLang="en-US" smtClean="0"/>
              <a:pPr/>
              <a:t>8</a:t>
            </a:fld>
            <a:endParaRPr lang="en-US" altLang="en-US"/>
          </a:p>
        </p:txBody>
      </p:sp>
    </p:spTree>
    <p:extLst>
      <p:ext uri="{BB962C8B-B14F-4D97-AF65-F5344CB8AC3E}">
        <p14:creationId xmlns:p14="http://schemas.microsoft.com/office/powerpoint/2010/main" val="337948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eaLnBrk="1" hangingPunct="1"/>
            <a:r>
              <a:rPr lang="en-US" altLang="en-US"/>
              <a:t>What Do You Manage?</a:t>
            </a:r>
          </a:p>
        </p:txBody>
      </p:sp>
      <p:sp>
        <p:nvSpPr>
          <p:cNvPr id="83973" name="Rectangle 3"/>
          <p:cNvSpPr>
            <a:spLocks noGrp="1" noChangeArrowheads="1"/>
          </p:cNvSpPr>
          <p:nvPr>
            <p:ph idx="1"/>
          </p:nvPr>
        </p:nvSpPr>
        <p:spPr/>
        <p:txBody>
          <a:bodyPr>
            <a:normAutofit/>
          </a:bodyPr>
          <a:lstStyle/>
          <a:p>
            <a:pPr algn="ctr" eaLnBrk="1" hangingPunct="1"/>
            <a:endParaRPr lang="en-US" altLang="en-US" sz="3200" dirty="0"/>
          </a:p>
          <a:p>
            <a:pPr algn="ctr" eaLnBrk="1" hangingPunct="1"/>
            <a:r>
              <a:rPr lang="en-US" altLang="en-US" sz="3200" dirty="0"/>
              <a:t>You do not manage time</a:t>
            </a:r>
          </a:p>
          <a:p>
            <a:pPr algn="ctr" eaLnBrk="1" hangingPunct="1"/>
            <a:r>
              <a:rPr lang="en-US" altLang="en-US" sz="3200" dirty="0"/>
              <a:t>You manage your commitments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animEffect transition="in" filter="fade">
                                      <p:cBhvr>
                                        <p:cTn id="7" dur="500"/>
                                        <p:tgtEl>
                                          <p:spTgt spid="8397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3">
                                            <p:txEl>
                                              <p:pRg st="2" end="2"/>
                                            </p:txEl>
                                          </p:spTgt>
                                        </p:tgtEl>
                                        <p:attrNameLst>
                                          <p:attrName>style.visibility</p:attrName>
                                        </p:attrNameLst>
                                      </p:cBhvr>
                                      <p:to>
                                        <p:strVal val="visible"/>
                                      </p:to>
                                    </p:set>
                                    <p:animEffect transition="in" filter="fade">
                                      <p:cBhvr>
                                        <p:cTn id="12" dur="500"/>
                                        <p:tgtEl>
                                          <p:spTgt spid="839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5172</TotalTime>
  <Words>1807</Words>
  <Application>Microsoft Office PowerPoint</Application>
  <PresentationFormat>Widescreen</PresentationFormat>
  <Paragraphs>283</Paragraphs>
  <Slides>43</Slides>
  <Notes>28</Notes>
  <HiddenSlides>0</HiddenSlides>
  <MMClips>2</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ＭＳ Ｐゴシック</vt:lpstr>
      <vt:lpstr>Arial</vt:lpstr>
      <vt:lpstr>Arial Black</vt:lpstr>
      <vt:lpstr>Arial Rounded MT Bold</vt:lpstr>
      <vt:lpstr>Calibri</vt:lpstr>
      <vt:lpstr>Century Schoolbook</vt:lpstr>
      <vt:lpstr>Times New Roman</vt:lpstr>
      <vt:lpstr>Wingdings</vt:lpstr>
      <vt:lpstr>Wingdings 2</vt:lpstr>
      <vt:lpstr>View</vt:lpstr>
      <vt:lpstr>Photo Editor Photo</vt:lpstr>
      <vt:lpstr>Time and Project Management</vt:lpstr>
      <vt:lpstr>Review</vt:lpstr>
      <vt:lpstr>Today</vt:lpstr>
      <vt:lpstr>Time Management</vt:lpstr>
      <vt:lpstr>Activity</vt:lpstr>
      <vt:lpstr>The power of speed</vt:lpstr>
      <vt:lpstr>What people want</vt:lpstr>
      <vt:lpstr>There’s never enough time</vt:lpstr>
      <vt:lpstr>What Do You Manage?</vt:lpstr>
      <vt:lpstr>Structures for Time Management</vt:lpstr>
      <vt:lpstr>Methods to Track Time</vt:lpstr>
      <vt:lpstr>Open Item List</vt:lpstr>
      <vt:lpstr>Weekly Schedule</vt:lpstr>
      <vt:lpstr>The problem of procrastination</vt:lpstr>
      <vt:lpstr>Overcoming the problem of procrastination</vt:lpstr>
      <vt:lpstr>Prepare for a fast-paced job</vt:lpstr>
      <vt:lpstr>Managing Your Project: Planning &amp; Time </vt:lpstr>
      <vt:lpstr>PowerPoint Presentation</vt:lpstr>
      <vt:lpstr>Project Planning Activity</vt:lpstr>
      <vt:lpstr>Phases of Project Management</vt:lpstr>
      <vt:lpstr>Develop the Project’s Plan</vt:lpstr>
      <vt:lpstr>1. Break down project tasks: Work Breakdown Structure (WBS)</vt:lpstr>
      <vt:lpstr>Example of WBS</vt:lpstr>
      <vt:lpstr>WBS – Activity Levels</vt:lpstr>
      <vt:lpstr>WBS: Crane Example</vt:lpstr>
      <vt:lpstr>Project Planning Activity</vt:lpstr>
      <vt:lpstr>2. Time Duration </vt:lpstr>
      <vt:lpstr>Time Estimation</vt:lpstr>
      <vt:lpstr>Project Planning Activity</vt:lpstr>
      <vt:lpstr>3. Identifying Resources</vt:lpstr>
      <vt:lpstr>Assigning Resources</vt:lpstr>
      <vt:lpstr>Project Planning Activity</vt:lpstr>
      <vt:lpstr> The Gantt Chart: A Visual Scheduling Tool</vt:lpstr>
      <vt:lpstr>Gantt Chart Example</vt:lpstr>
      <vt:lpstr>Building a Gantt Chart - Axes</vt:lpstr>
      <vt:lpstr>Project Planning Activity</vt:lpstr>
      <vt:lpstr>Next Step: Implement the Plan</vt:lpstr>
      <vt:lpstr>Project Planning Summary</vt:lpstr>
      <vt:lpstr>Assignment</vt:lpstr>
      <vt:lpstr>Acknowledgment of Support</vt:lpstr>
      <vt:lpstr>References</vt:lpstr>
      <vt:lpstr>Resources</vt:lpstr>
      <vt:lpstr>PowerPoint Presentation</vt:lpstr>
    </vt:vector>
  </TitlesOfParts>
  <Company>TECHNOLOGY RESOURCES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Project Planning</dc:title>
  <dc:creator>TECHNOLOGY RESOURCES</dc:creator>
  <cp:lastModifiedBy>Stacie Mason</cp:lastModifiedBy>
  <cp:revision>92</cp:revision>
  <cp:lastPrinted>1998-09-14T17:56:57Z</cp:lastPrinted>
  <dcterms:created xsi:type="dcterms:W3CDTF">1998-09-14T17:21:09Z</dcterms:created>
  <dcterms:modified xsi:type="dcterms:W3CDTF">2017-01-11T17:02:36Z</dcterms:modified>
</cp:coreProperties>
</file>