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1"/>
  </p:notesMasterIdLst>
  <p:sldIdLst>
    <p:sldId id="257" r:id="rId2"/>
    <p:sldId id="258" r:id="rId3"/>
    <p:sldId id="259" r:id="rId4"/>
    <p:sldId id="260" r:id="rId5"/>
    <p:sldId id="264" r:id="rId6"/>
    <p:sldId id="269" r:id="rId7"/>
    <p:sldId id="265" r:id="rId8"/>
    <p:sldId id="271" r:id="rId9"/>
    <p:sldId id="272" r:id="rId10"/>
    <p:sldId id="273" r:id="rId11"/>
    <p:sldId id="275" r:id="rId12"/>
    <p:sldId id="274" r:id="rId13"/>
    <p:sldId id="276" r:id="rId14"/>
    <p:sldId id="277" r:id="rId15"/>
    <p:sldId id="278" r:id="rId16"/>
    <p:sldId id="279" r:id="rId17"/>
    <p:sldId id="280" r:id="rId18"/>
    <p:sldId id="270" r:id="rId19"/>
    <p:sldId id="281" r:id="rId20"/>
    <p:sldId id="282" r:id="rId21"/>
    <p:sldId id="285" r:id="rId22"/>
    <p:sldId id="283" r:id="rId23"/>
    <p:sldId id="268" r:id="rId24"/>
    <p:sldId id="289" r:id="rId25"/>
    <p:sldId id="290" r:id="rId26"/>
    <p:sldId id="291" r:id="rId27"/>
    <p:sldId id="292" r:id="rId28"/>
    <p:sldId id="286" r:id="rId29"/>
    <p:sldId id="287" r:id="rId30"/>
    <p:sldId id="293" r:id="rId31"/>
    <p:sldId id="294" r:id="rId32"/>
    <p:sldId id="295" r:id="rId33"/>
    <p:sldId id="288" r:id="rId34"/>
    <p:sldId id="307" r:id="rId35"/>
    <p:sldId id="308" r:id="rId36"/>
    <p:sldId id="298" r:id="rId37"/>
    <p:sldId id="299" r:id="rId38"/>
    <p:sldId id="296" r:id="rId39"/>
    <p:sldId id="309" r:id="rId40"/>
    <p:sldId id="297" r:id="rId41"/>
    <p:sldId id="300" r:id="rId42"/>
    <p:sldId id="301" r:id="rId43"/>
    <p:sldId id="302" r:id="rId44"/>
    <p:sldId id="303" r:id="rId45"/>
    <p:sldId id="304" r:id="rId46"/>
    <p:sldId id="305" r:id="rId47"/>
    <p:sldId id="266" r:id="rId48"/>
    <p:sldId id="261" r:id="rId49"/>
    <p:sldId id="26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9463B7-AD79-41D3-A4CC-D144A286C864}">
          <p14:sldIdLst>
            <p14:sldId id="257"/>
            <p14:sldId id="258"/>
            <p14:sldId id="259"/>
            <p14:sldId id="260"/>
          </p14:sldIdLst>
        </p14:section>
        <p14:section name="SMART Goals" id="{BCABCF16-3D5B-4ADC-9BB4-52FFE6620757}">
          <p14:sldIdLst>
            <p14:sldId id="264"/>
            <p14:sldId id="269"/>
            <p14:sldId id="265"/>
            <p14:sldId id="271"/>
            <p14:sldId id="272"/>
            <p14:sldId id="273"/>
            <p14:sldId id="275"/>
            <p14:sldId id="274"/>
            <p14:sldId id="276"/>
            <p14:sldId id="277"/>
            <p14:sldId id="278"/>
            <p14:sldId id="279"/>
            <p14:sldId id="280"/>
            <p14:sldId id="270"/>
            <p14:sldId id="281"/>
            <p14:sldId id="282"/>
            <p14:sldId id="285"/>
            <p14:sldId id="283"/>
          </p14:sldIdLst>
        </p14:section>
        <p14:section name="Motivation" id="{93802373-8FDF-4811-BB48-AF30BBDC19D6}">
          <p14:sldIdLst>
            <p14:sldId id="268"/>
            <p14:sldId id="289"/>
            <p14:sldId id="290"/>
            <p14:sldId id="291"/>
            <p14:sldId id="292"/>
            <p14:sldId id="286"/>
            <p14:sldId id="287"/>
            <p14:sldId id="293"/>
            <p14:sldId id="294"/>
            <p14:sldId id="295"/>
            <p14:sldId id="288"/>
            <p14:sldId id="307"/>
            <p14:sldId id="308"/>
            <p14:sldId id="298"/>
            <p14:sldId id="299"/>
            <p14:sldId id="296"/>
            <p14:sldId id="309"/>
            <p14:sldId id="297"/>
            <p14:sldId id="300"/>
            <p14:sldId id="301"/>
            <p14:sldId id="302"/>
            <p14:sldId id="303"/>
            <p14:sldId id="304"/>
            <p14:sldId id="305"/>
          </p14:sldIdLst>
        </p14:section>
        <p14:section name="Conclusion" id="{6B5DC7D1-A9A2-4525-90A9-088153A1FF17}">
          <p14:sldIdLst>
            <p14:sldId id="266"/>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4307" autoAdjust="0"/>
  </p:normalViewPr>
  <p:slideViewPr>
    <p:cSldViewPr snapToGrid="0">
      <p:cViewPr varScale="1">
        <p:scale>
          <a:sx n="58" d="100"/>
          <a:sy n="58" d="100"/>
        </p:scale>
        <p:origin x="3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smtClean="0"/>
            <a:t>Specific</a:t>
          </a:r>
          <a:endParaRPr lang="en-US" dirty="0"/>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smtClean="0"/>
            <a:t>Timely</a:t>
          </a:r>
          <a:endParaRPr lang="en-US" dirty="0"/>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smtClean="0"/>
            <a:t>Measurable</a:t>
          </a:r>
          <a:endParaRPr lang="en-US" dirty="0"/>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smtClean="0"/>
            <a:t>Accountable</a:t>
          </a:r>
          <a:endParaRPr lang="en-US" dirty="0"/>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smtClean="0"/>
            <a:t>Relevant</a:t>
          </a:r>
          <a:endParaRPr lang="en-US" dirty="0"/>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t>
        <a:bodyPr/>
        <a:lstStyle/>
        <a:p>
          <a:endParaRPr lang="en-US"/>
        </a:p>
      </dgm:t>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t>
        <a:bodyPr/>
        <a:lstStyle/>
        <a:p>
          <a:endParaRPr lang="en-US"/>
        </a:p>
      </dgm:t>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t>
        <a:bodyPr/>
        <a:lstStyle/>
        <a:p>
          <a:endParaRPr lang="en-US"/>
        </a:p>
      </dgm:t>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t>
        <a:bodyPr/>
        <a:lstStyle/>
        <a:p>
          <a:endParaRPr lang="en-US"/>
        </a:p>
      </dgm:t>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t>
        <a:bodyPr/>
        <a:lstStyle/>
        <a:p>
          <a:endParaRPr lang="en-US"/>
        </a:p>
      </dgm:t>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t>
        <a:bodyPr/>
        <a:lstStyle/>
        <a:p>
          <a:endParaRPr lang="en-US"/>
        </a:p>
      </dgm:t>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t>
        <a:bodyPr/>
        <a:lstStyle/>
        <a:p>
          <a:endParaRPr lang="en-US"/>
        </a:p>
      </dgm:t>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t>
        <a:bodyPr/>
        <a:lstStyle/>
        <a:p>
          <a:endParaRPr lang="en-US"/>
        </a:p>
      </dgm:t>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4391E38-4CED-48AA-9557-10AB3443AF5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D7D431E-F346-456C-86FE-811CDAC90317}">
      <dgm:prSet phldrT="[Text]"/>
      <dgm:spPr/>
      <dgm:t>
        <a:bodyPr/>
        <a:lstStyle/>
        <a:p>
          <a:r>
            <a:rPr lang="en-US" dirty="0" smtClean="0"/>
            <a:t>Company policies</a:t>
          </a:r>
          <a:endParaRPr lang="en-US" dirty="0"/>
        </a:p>
      </dgm:t>
    </dgm:pt>
    <dgm:pt modelId="{BB350619-E9B6-4DB3-A5BC-37DD4290A0FF}" type="parTrans" cxnId="{EA8DB6EB-FF7B-4E9E-BDF5-BAEC2C9B535B}">
      <dgm:prSet/>
      <dgm:spPr/>
      <dgm:t>
        <a:bodyPr/>
        <a:lstStyle/>
        <a:p>
          <a:endParaRPr lang="en-US"/>
        </a:p>
      </dgm:t>
    </dgm:pt>
    <dgm:pt modelId="{65927368-FC0F-4298-B98C-75955225F552}" type="sibTrans" cxnId="{EA8DB6EB-FF7B-4E9E-BDF5-BAEC2C9B535B}">
      <dgm:prSet/>
      <dgm:spPr/>
      <dgm:t>
        <a:bodyPr/>
        <a:lstStyle/>
        <a:p>
          <a:endParaRPr lang="en-US"/>
        </a:p>
      </dgm:t>
    </dgm:pt>
    <dgm:pt modelId="{A8F915B9-8CC8-4BEA-B9C4-E980A830B87A}">
      <dgm:prSet/>
      <dgm:spPr/>
      <dgm:t>
        <a:bodyPr/>
        <a:lstStyle/>
        <a:p>
          <a:r>
            <a:rPr lang="en-US" smtClean="0"/>
            <a:t>Supervision </a:t>
          </a:r>
          <a:endParaRPr lang="en-US" dirty="0"/>
        </a:p>
      </dgm:t>
    </dgm:pt>
    <dgm:pt modelId="{3E9F57A8-639B-4C01-92A1-D8E6DEBC76B9}" type="parTrans" cxnId="{CFA590CD-96A4-4CF3-B4FC-B2694D88A5C4}">
      <dgm:prSet/>
      <dgm:spPr/>
      <dgm:t>
        <a:bodyPr/>
        <a:lstStyle/>
        <a:p>
          <a:endParaRPr lang="en-US"/>
        </a:p>
      </dgm:t>
    </dgm:pt>
    <dgm:pt modelId="{47272B84-609C-4CDE-8B91-FC9DBC591800}" type="sibTrans" cxnId="{CFA590CD-96A4-4CF3-B4FC-B2694D88A5C4}">
      <dgm:prSet/>
      <dgm:spPr/>
      <dgm:t>
        <a:bodyPr/>
        <a:lstStyle/>
        <a:p>
          <a:endParaRPr lang="en-US"/>
        </a:p>
      </dgm:t>
    </dgm:pt>
    <dgm:pt modelId="{4399F659-4F6B-4464-ADE4-BE5A202BB08F}">
      <dgm:prSet/>
      <dgm:spPr/>
      <dgm:t>
        <a:bodyPr/>
        <a:lstStyle/>
        <a:p>
          <a:r>
            <a:rPr lang="en-US" smtClean="0"/>
            <a:t>Relationship with manager </a:t>
          </a:r>
          <a:endParaRPr lang="en-US" dirty="0"/>
        </a:p>
      </dgm:t>
    </dgm:pt>
    <dgm:pt modelId="{A923BE79-9176-422D-9921-2A9198AD2130}" type="parTrans" cxnId="{B7D0CE9E-3901-45C4-BE60-0677141FA49F}">
      <dgm:prSet/>
      <dgm:spPr/>
      <dgm:t>
        <a:bodyPr/>
        <a:lstStyle/>
        <a:p>
          <a:endParaRPr lang="en-US"/>
        </a:p>
      </dgm:t>
    </dgm:pt>
    <dgm:pt modelId="{656DE0FF-2A8C-4D15-A766-1FDCB0698CCF}" type="sibTrans" cxnId="{B7D0CE9E-3901-45C4-BE60-0677141FA49F}">
      <dgm:prSet/>
      <dgm:spPr/>
      <dgm:t>
        <a:bodyPr/>
        <a:lstStyle/>
        <a:p>
          <a:endParaRPr lang="en-US"/>
        </a:p>
      </dgm:t>
    </dgm:pt>
    <dgm:pt modelId="{121A298B-460C-4CF5-8B83-DD9566C7D4A8}">
      <dgm:prSet/>
      <dgm:spPr/>
      <dgm:t>
        <a:bodyPr/>
        <a:lstStyle/>
        <a:p>
          <a:r>
            <a:rPr lang="en-US" smtClean="0"/>
            <a:t>Work conditions </a:t>
          </a:r>
          <a:endParaRPr lang="en-US" dirty="0"/>
        </a:p>
      </dgm:t>
    </dgm:pt>
    <dgm:pt modelId="{35FB7175-0F18-474C-B3B1-7AB2BB0ABEED}" type="parTrans" cxnId="{CAA808CF-7483-4CD1-90B6-66B0E724B2D2}">
      <dgm:prSet/>
      <dgm:spPr/>
      <dgm:t>
        <a:bodyPr/>
        <a:lstStyle/>
        <a:p>
          <a:endParaRPr lang="en-US"/>
        </a:p>
      </dgm:t>
    </dgm:pt>
    <dgm:pt modelId="{D5B3058A-5F88-4DA4-A4F3-AAB3191E0BE2}" type="sibTrans" cxnId="{CAA808CF-7483-4CD1-90B6-66B0E724B2D2}">
      <dgm:prSet/>
      <dgm:spPr/>
      <dgm:t>
        <a:bodyPr/>
        <a:lstStyle/>
        <a:p>
          <a:endParaRPr lang="en-US"/>
        </a:p>
      </dgm:t>
    </dgm:pt>
    <dgm:pt modelId="{F65B285B-483C-43C4-A09A-D93A239072CF}">
      <dgm:prSet/>
      <dgm:spPr/>
      <dgm:t>
        <a:bodyPr/>
        <a:lstStyle/>
        <a:p>
          <a:r>
            <a:rPr lang="en-US" smtClean="0"/>
            <a:t>Salary </a:t>
          </a:r>
          <a:endParaRPr lang="en-US" dirty="0"/>
        </a:p>
      </dgm:t>
    </dgm:pt>
    <dgm:pt modelId="{1C9EEA27-0D83-4D4A-A7EC-302117447E12}" type="parTrans" cxnId="{C838EE2B-EC30-4A6C-B2F3-FF05FBF70D9B}">
      <dgm:prSet/>
      <dgm:spPr/>
      <dgm:t>
        <a:bodyPr/>
        <a:lstStyle/>
        <a:p>
          <a:endParaRPr lang="en-US"/>
        </a:p>
      </dgm:t>
    </dgm:pt>
    <dgm:pt modelId="{01D3068C-47D5-457F-B852-4B9EF68588B7}" type="sibTrans" cxnId="{C838EE2B-EC30-4A6C-B2F3-FF05FBF70D9B}">
      <dgm:prSet/>
      <dgm:spPr/>
      <dgm:t>
        <a:bodyPr/>
        <a:lstStyle/>
        <a:p>
          <a:endParaRPr lang="en-US"/>
        </a:p>
      </dgm:t>
    </dgm:pt>
    <dgm:pt modelId="{E82612A5-217F-4A48-A23B-0852F983A564}">
      <dgm:prSet/>
      <dgm:spPr/>
      <dgm:t>
        <a:bodyPr/>
        <a:lstStyle/>
        <a:p>
          <a:r>
            <a:rPr lang="en-US" smtClean="0"/>
            <a:t>Relationship with peers</a:t>
          </a:r>
          <a:endParaRPr lang="en-US" dirty="0"/>
        </a:p>
      </dgm:t>
    </dgm:pt>
    <dgm:pt modelId="{28BD0CC6-96BF-4CEF-90EA-9B3A8A6A6A9A}" type="parTrans" cxnId="{D0CC0B89-5821-4EB3-9AA2-E66830A8A786}">
      <dgm:prSet/>
      <dgm:spPr/>
      <dgm:t>
        <a:bodyPr/>
        <a:lstStyle/>
        <a:p>
          <a:endParaRPr lang="en-US"/>
        </a:p>
      </dgm:t>
    </dgm:pt>
    <dgm:pt modelId="{CCD82FD6-B323-47A4-9FA5-C51C338F7158}" type="sibTrans" cxnId="{D0CC0B89-5821-4EB3-9AA2-E66830A8A786}">
      <dgm:prSet/>
      <dgm:spPr/>
      <dgm:t>
        <a:bodyPr/>
        <a:lstStyle/>
        <a:p>
          <a:endParaRPr lang="en-US"/>
        </a:p>
      </dgm:t>
    </dgm:pt>
    <dgm:pt modelId="{7277B220-0C7A-4B78-A44D-DD0C021812EF}" type="pres">
      <dgm:prSet presAssocID="{74391E38-4CED-48AA-9557-10AB3443AF57}" presName="linear" presStyleCnt="0">
        <dgm:presLayoutVars>
          <dgm:animLvl val="lvl"/>
          <dgm:resizeHandles val="exact"/>
        </dgm:presLayoutVars>
      </dgm:prSet>
      <dgm:spPr/>
    </dgm:pt>
    <dgm:pt modelId="{680D0757-1A2D-455D-8BDE-43078FF98A7F}" type="pres">
      <dgm:prSet presAssocID="{FD7D431E-F346-456C-86FE-811CDAC90317}" presName="parentText" presStyleLbl="node1" presStyleIdx="0" presStyleCnt="6">
        <dgm:presLayoutVars>
          <dgm:chMax val="0"/>
          <dgm:bulletEnabled val="1"/>
        </dgm:presLayoutVars>
      </dgm:prSet>
      <dgm:spPr/>
      <dgm:t>
        <a:bodyPr/>
        <a:lstStyle/>
        <a:p>
          <a:endParaRPr lang="en-US"/>
        </a:p>
      </dgm:t>
    </dgm:pt>
    <dgm:pt modelId="{6B95851C-4592-4CE1-B606-4E1DAF7A2678}" type="pres">
      <dgm:prSet presAssocID="{65927368-FC0F-4298-B98C-75955225F552}" presName="spacer" presStyleCnt="0"/>
      <dgm:spPr/>
    </dgm:pt>
    <dgm:pt modelId="{E406D022-5CEA-4E88-8A81-5C84A4FC997A}" type="pres">
      <dgm:prSet presAssocID="{A8F915B9-8CC8-4BEA-B9C4-E980A830B87A}" presName="parentText" presStyleLbl="node1" presStyleIdx="1" presStyleCnt="6">
        <dgm:presLayoutVars>
          <dgm:chMax val="0"/>
          <dgm:bulletEnabled val="1"/>
        </dgm:presLayoutVars>
      </dgm:prSet>
      <dgm:spPr/>
    </dgm:pt>
    <dgm:pt modelId="{2A138C85-4E72-4089-B982-379DA3EC6462}" type="pres">
      <dgm:prSet presAssocID="{47272B84-609C-4CDE-8B91-FC9DBC591800}" presName="spacer" presStyleCnt="0"/>
      <dgm:spPr/>
    </dgm:pt>
    <dgm:pt modelId="{81BEF748-66D6-4D65-A801-E1EF1FC5E4F3}" type="pres">
      <dgm:prSet presAssocID="{4399F659-4F6B-4464-ADE4-BE5A202BB08F}" presName="parentText" presStyleLbl="node1" presStyleIdx="2" presStyleCnt="6">
        <dgm:presLayoutVars>
          <dgm:chMax val="0"/>
          <dgm:bulletEnabled val="1"/>
        </dgm:presLayoutVars>
      </dgm:prSet>
      <dgm:spPr/>
    </dgm:pt>
    <dgm:pt modelId="{E1827CD7-8620-4FAA-A365-A36959D8ECF2}" type="pres">
      <dgm:prSet presAssocID="{656DE0FF-2A8C-4D15-A766-1FDCB0698CCF}" presName="spacer" presStyleCnt="0"/>
      <dgm:spPr/>
    </dgm:pt>
    <dgm:pt modelId="{1FCFAC7A-DA73-4616-8322-604EA3CD78C0}" type="pres">
      <dgm:prSet presAssocID="{121A298B-460C-4CF5-8B83-DD9566C7D4A8}" presName="parentText" presStyleLbl="node1" presStyleIdx="3" presStyleCnt="6">
        <dgm:presLayoutVars>
          <dgm:chMax val="0"/>
          <dgm:bulletEnabled val="1"/>
        </dgm:presLayoutVars>
      </dgm:prSet>
      <dgm:spPr/>
    </dgm:pt>
    <dgm:pt modelId="{C5B672A0-3502-4223-B9CF-FB575574AAB7}" type="pres">
      <dgm:prSet presAssocID="{D5B3058A-5F88-4DA4-A4F3-AAB3191E0BE2}" presName="spacer" presStyleCnt="0"/>
      <dgm:spPr/>
    </dgm:pt>
    <dgm:pt modelId="{78C765C1-407F-4F85-895B-1D493BB40480}" type="pres">
      <dgm:prSet presAssocID="{F65B285B-483C-43C4-A09A-D93A239072CF}" presName="parentText" presStyleLbl="node1" presStyleIdx="4" presStyleCnt="6">
        <dgm:presLayoutVars>
          <dgm:chMax val="0"/>
          <dgm:bulletEnabled val="1"/>
        </dgm:presLayoutVars>
      </dgm:prSet>
      <dgm:spPr/>
    </dgm:pt>
    <dgm:pt modelId="{AE3FBDEE-CAE1-4B4D-A835-81FB1E1C1E68}" type="pres">
      <dgm:prSet presAssocID="{01D3068C-47D5-457F-B852-4B9EF68588B7}" presName="spacer" presStyleCnt="0"/>
      <dgm:spPr/>
    </dgm:pt>
    <dgm:pt modelId="{94BD7CCC-DF1D-4831-A9C0-C4601BD13599}" type="pres">
      <dgm:prSet presAssocID="{E82612A5-217F-4A48-A23B-0852F983A564}" presName="parentText" presStyleLbl="node1" presStyleIdx="5" presStyleCnt="6">
        <dgm:presLayoutVars>
          <dgm:chMax val="0"/>
          <dgm:bulletEnabled val="1"/>
        </dgm:presLayoutVars>
      </dgm:prSet>
      <dgm:spPr/>
    </dgm:pt>
  </dgm:ptLst>
  <dgm:cxnLst>
    <dgm:cxn modelId="{94116B2A-69B1-4890-97D0-B6391FFB631D}" type="presOf" srcId="{74391E38-4CED-48AA-9557-10AB3443AF57}" destId="{7277B220-0C7A-4B78-A44D-DD0C021812EF}" srcOrd="0" destOrd="0" presId="urn:microsoft.com/office/officeart/2005/8/layout/vList2"/>
    <dgm:cxn modelId="{5E06C862-3465-4C03-8EAB-B3D8685DAB38}" type="presOf" srcId="{F65B285B-483C-43C4-A09A-D93A239072CF}" destId="{78C765C1-407F-4F85-895B-1D493BB40480}" srcOrd="0" destOrd="0" presId="urn:microsoft.com/office/officeart/2005/8/layout/vList2"/>
    <dgm:cxn modelId="{63A3C5F0-24F5-42AA-988B-AE8C9FD3DB18}" type="presOf" srcId="{FD7D431E-F346-456C-86FE-811CDAC90317}" destId="{680D0757-1A2D-455D-8BDE-43078FF98A7F}" srcOrd="0" destOrd="0" presId="urn:microsoft.com/office/officeart/2005/8/layout/vList2"/>
    <dgm:cxn modelId="{DC3A99FC-0D70-425D-856C-1CEBC525EDAB}" type="presOf" srcId="{E82612A5-217F-4A48-A23B-0852F983A564}" destId="{94BD7CCC-DF1D-4831-A9C0-C4601BD13599}" srcOrd="0" destOrd="0" presId="urn:microsoft.com/office/officeart/2005/8/layout/vList2"/>
    <dgm:cxn modelId="{66CE86E5-C596-43A5-B830-20C0F5266844}" type="presOf" srcId="{4399F659-4F6B-4464-ADE4-BE5A202BB08F}" destId="{81BEF748-66D6-4D65-A801-E1EF1FC5E4F3}" srcOrd="0" destOrd="0" presId="urn:microsoft.com/office/officeart/2005/8/layout/vList2"/>
    <dgm:cxn modelId="{B7D0CE9E-3901-45C4-BE60-0677141FA49F}" srcId="{74391E38-4CED-48AA-9557-10AB3443AF57}" destId="{4399F659-4F6B-4464-ADE4-BE5A202BB08F}" srcOrd="2" destOrd="0" parTransId="{A923BE79-9176-422D-9921-2A9198AD2130}" sibTransId="{656DE0FF-2A8C-4D15-A766-1FDCB0698CCF}"/>
    <dgm:cxn modelId="{CAA808CF-7483-4CD1-90B6-66B0E724B2D2}" srcId="{74391E38-4CED-48AA-9557-10AB3443AF57}" destId="{121A298B-460C-4CF5-8B83-DD9566C7D4A8}" srcOrd="3" destOrd="0" parTransId="{35FB7175-0F18-474C-B3B1-7AB2BB0ABEED}" sibTransId="{D5B3058A-5F88-4DA4-A4F3-AAB3191E0BE2}"/>
    <dgm:cxn modelId="{DD706529-0B2D-4B39-B3EA-382CB5CEC154}" type="presOf" srcId="{121A298B-460C-4CF5-8B83-DD9566C7D4A8}" destId="{1FCFAC7A-DA73-4616-8322-604EA3CD78C0}" srcOrd="0" destOrd="0" presId="urn:microsoft.com/office/officeart/2005/8/layout/vList2"/>
    <dgm:cxn modelId="{EA8DB6EB-FF7B-4E9E-BDF5-BAEC2C9B535B}" srcId="{74391E38-4CED-48AA-9557-10AB3443AF57}" destId="{FD7D431E-F346-456C-86FE-811CDAC90317}" srcOrd="0" destOrd="0" parTransId="{BB350619-E9B6-4DB3-A5BC-37DD4290A0FF}" sibTransId="{65927368-FC0F-4298-B98C-75955225F552}"/>
    <dgm:cxn modelId="{C2D41A0A-28B3-442E-BC61-3E4D2C852900}" type="presOf" srcId="{A8F915B9-8CC8-4BEA-B9C4-E980A830B87A}" destId="{E406D022-5CEA-4E88-8A81-5C84A4FC997A}" srcOrd="0" destOrd="0" presId="urn:microsoft.com/office/officeart/2005/8/layout/vList2"/>
    <dgm:cxn modelId="{CFA590CD-96A4-4CF3-B4FC-B2694D88A5C4}" srcId="{74391E38-4CED-48AA-9557-10AB3443AF57}" destId="{A8F915B9-8CC8-4BEA-B9C4-E980A830B87A}" srcOrd="1" destOrd="0" parTransId="{3E9F57A8-639B-4C01-92A1-D8E6DEBC76B9}" sibTransId="{47272B84-609C-4CDE-8B91-FC9DBC591800}"/>
    <dgm:cxn modelId="{C838EE2B-EC30-4A6C-B2F3-FF05FBF70D9B}" srcId="{74391E38-4CED-48AA-9557-10AB3443AF57}" destId="{F65B285B-483C-43C4-A09A-D93A239072CF}" srcOrd="4" destOrd="0" parTransId="{1C9EEA27-0D83-4D4A-A7EC-302117447E12}" sibTransId="{01D3068C-47D5-457F-B852-4B9EF68588B7}"/>
    <dgm:cxn modelId="{D0CC0B89-5821-4EB3-9AA2-E66830A8A786}" srcId="{74391E38-4CED-48AA-9557-10AB3443AF57}" destId="{E82612A5-217F-4A48-A23B-0852F983A564}" srcOrd="5" destOrd="0" parTransId="{28BD0CC6-96BF-4CEF-90EA-9B3A8A6A6A9A}" sibTransId="{CCD82FD6-B323-47A4-9FA5-C51C338F7158}"/>
    <dgm:cxn modelId="{9FB14C2D-A893-43C9-A207-BB7996C20636}" type="presParOf" srcId="{7277B220-0C7A-4B78-A44D-DD0C021812EF}" destId="{680D0757-1A2D-455D-8BDE-43078FF98A7F}" srcOrd="0" destOrd="0" presId="urn:microsoft.com/office/officeart/2005/8/layout/vList2"/>
    <dgm:cxn modelId="{3B1B8F43-42C0-4CBB-9F31-305C9206A48C}" type="presParOf" srcId="{7277B220-0C7A-4B78-A44D-DD0C021812EF}" destId="{6B95851C-4592-4CE1-B606-4E1DAF7A2678}" srcOrd="1" destOrd="0" presId="urn:microsoft.com/office/officeart/2005/8/layout/vList2"/>
    <dgm:cxn modelId="{68EA1381-F854-4CA3-8A02-F866FC531138}" type="presParOf" srcId="{7277B220-0C7A-4B78-A44D-DD0C021812EF}" destId="{E406D022-5CEA-4E88-8A81-5C84A4FC997A}" srcOrd="2" destOrd="0" presId="urn:microsoft.com/office/officeart/2005/8/layout/vList2"/>
    <dgm:cxn modelId="{06CBCC02-0BAD-4E1E-95EB-AF9DD332417C}" type="presParOf" srcId="{7277B220-0C7A-4B78-A44D-DD0C021812EF}" destId="{2A138C85-4E72-4089-B982-379DA3EC6462}" srcOrd="3" destOrd="0" presId="urn:microsoft.com/office/officeart/2005/8/layout/vList2"/>
    <dgm:cxn modelId="{68A8AA55-7F67-4D23-B9F6-7028814782DA}" type="presParOf" srcId="{7277B220-0C7A-4B78-A44D-DD0C021812EF}" destId="{81BEF748-66D6-4D65-A801-E1EF1FC5E4F3}" srcOrd="4" destOrd="0" presId="urn:microsoft.com/office/officeart/2005/8/layout/vList2"/>
    <dgm:cxn modelId="{19FFD025-BF33-4866-B0ED-E749123B5A4D}" type="presParOf" srcId="{7277B220-0C7A-4B78-A44D-DD0C021812EF}" destId="{E1827CD7-8620-4FAA-A365-A36959D8ECF2}" srcOrd="5" destOrd="0" presId="urn:microsoft.com/office/officeart/2005/8/layout/vList2"/>
    <dgm:cxn modelId="{0AE60A34-507E-4E67-84D4-0A1D87B18CF8}" type="presParOf" srcId="{7277B220-0C7A-4B78-A44D-DD0C021812EF}" destId="{1FCFAC7A-DA73-4616-8322-604EA3CD78C0}" srcOrd="6" destOrd="0" presId="urn:microsoft.com/office/officeart/2005/8/layout/vList2"/>
    <dgm:cxn modelId="{3B81267B-F03B-4A51-AEE4-F8249626AB3F}" type="presParOf" srcId="{7277B220-0C7A-4B78-A44D-DD0C021812EF}" destId="{C5B672A0-3502-4223-B9CF-FB575574AAB7}" srcOrd="7" destOrd="0" presId="urn:microsoft.com/office/officeart/2005/8/layout/vList2"/>
    <dgm:cxn modelId="{5A19D53C-C3BE-4360-B40F-6745E363639F}" type="presParOf" srcId="{7277B220-0C7A-4B78-A44D-DD0C021812EF}" destId="{78C765C1-407F-4F85-895B-1D493BB40480}" srcOrd="8" destOrd="0" presId="urn:microsoft.com/office/officeart/2005/8/layout/vList2"/>
    <dgm:cxn modelId="{BB9EEEE7-C72C-4D0C-9ABF-C2D1C57DAA8B}" type="presParOf" srcId="{7277B220-0C7A-4B78-A44D-DD0C021812EF}" destId="{AE3FBDEE-CAE1-4B4D-A835-81FB1E1C1E68}" srcOrd="9" destOrd="0" presId="urn:microsoft.com/office/officeart/2005/8/layout/vList2"/>
    <dgm:cxn modelId="{7B2469CA-081B-4C5C-A758-E499D2BBF26C}" type="presParOf" srcId="{7277B220-0C7A-4B78-A44D-DD0C021812EF}" destId="{94BD7CCC-DF1D-4831-A9C0-C4601BD1359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CC1C1C-AACC-4A91-B1B9-D9699F034E5E}" type="doc">
      <dgm:prSet loTypeId="urn:microsoft.com/office/officeart/2005/8/layout/gear1" loCatId="cycle" qsTypeId="urn:microsoft.com/office/officeart/2005/8/quickstyle/simple1" qsCatId="simple" csTypeId="urn:microsoft.com/office/officeart/2005/8/colors/colorful1" csCatId="colorful" phldr="1"/>
      <dgm:spPr/>
    </dgm:pt>
    <dgm:pt modelId="{D4407939-DE02-46AB-B8E7-0488540ACA3A}">
      <dgm:prSet phldrT="[Text]"/>
      <dgm:spPr/>
      <dgm:t>
        <a:bodyPr/>
        <a:lstStyle/>
        <a:p>
          <a:r>
            <a:rPr lang="en-US" dirty="0"/>
            <a:t>Motivations</a:t>
          </a:r>
        </a:p>
      </dgm:t>
    </dgm:pt>
    <dgm:pt modelId="{0F9D8B79-F26C-4BD7-B5D9-967C463FF5E8}" type="parTrans" cxnId="{E137F2F5-315B-46DA-ADBD-10A86F5CD476}">
      <dgm:prSet/>
      <dgm:spPr/>
      <dgm:t>
        <a:bodyPr/>
        <a:lstStyle/>
        <a:p>
          <a:endParaRPr lang="en-US"/>
        </a:p>
      </dgm:t>
    </dgm:pt>
    <dgm:pt modelId="{56DCD3BC-6755-4CB2-BD0A-A8A576304E7B}" type="sibTrans" cxnId="{E137F2F5-315B-46DA-ADBD-10A86F5CD476}">
      <dgm:prSet/>
      <dgm:spPr/>
      <dgm:t>
        <a:bodyPr/>
        <a:lstStyle/>
        <a:p>
          <a:endParaRPr lang="en-US"/>
        </a:p>
      </dgm:t>
    </dgm:pt>
    <dgm:pt modelId="{47BF0EB5-9E80-4D6D-9A2D-451D44796590}">
      <dgm:prSet phldrT="[Text]"/>
      <dgm:spPr/>
      <dgm:t>
        <a:bodyPr/>
        <a:lstStyle/>
        <a:p>
          <a:r>
            <a:rPr lang="en-US" dirty="0"/>
            <a:t>Goals</a:t>
          </a:r>
        </a:p>
      </dgm:t>
    </dgm:pt>
    <dgm:pt modelId="{F351E020-E6AE-442F-8329-39C884A7B6FD}" type="parTrans" cxnId="{984BA045-2449-4328-B999-0F4008601445}">
      <dgm:prSet/>
      <dgm:spPr/>
      <dgm:t>
        <a:bodyPr/>
        <a:lstStyle/>
        <a:p>
          <a:endParaRPr lang="en-US"/>
        </a:p>
      </dgm:t>
    </dgm:pt>
    <dgm:pt modelId="{6FE32F17-624D-4515-9BD8-31801B134289}" type="sibTrans" cxnId="{984BA045-2449-4328-B999-0F4008601445}">
      <dgm:prSet/>
      <dgm:spPr/>
      <dgm:t>
        <a:bodyPr/>
        <a:lstStyle/>
        <a:p>
          <a:endParaRPr lang="en-US"/>
        </a:p>
      </dgm:t>
    </dgm:pt>
    <dgm:pt modelId="{F227BED3-D250-4667-B35A-064F7026D4A6}" type="pres">
      <dgm:prSet presAssocID="{1CCC1C1C-AACC-4A91-B1B9-D9699F034E5E}" presName="composite" presStyleCnt="0">
        <dgm:presLayoutVars>
          <dgm:chMax val="3"/>
          <dgm:animLvl val="lvl"/>
          <dgm:resizeHandles val="exact"/>
        </dgm:presLayoutVars>
      </dgm:prSet>
      <dgm:spPr/>
    </dgm:pt>
    <dgm:pt modelId="{768ABCF8-BA07-487F-B3B2-AC2018F9EEA7}" type="pres">
      <dgm:prSet presAssocID="{D4407939-DE02-46AB-B8E7-0488540ACA3A}" presName="gear1" presStyleLbl="node1" presStyleIdx="0" presStyleCnt="2">
        <dgm:presLayoutVars>
          <dgm:chMax val="1"/>
          <dgm:bulletEnabled val="1"/>
        </dgm:presLayoutVars>
      </dgm:prSet>
      <dgm:spPr/>
      <dgm:t>
        <a:bodyPr/>
        <a:lstStyle/>
        <a:p>
          <a:endParaRPr lang="en-US"/>
        </a:p>
      </dgm:t>
    </dgm:pt>
    <dgm:pt modelId="{3FDB574D-ACE5-4DD5-BA8F-CAB5806E4A84}" type="pres">
      <dgm:prSet presAssocID="{D4407939-DE02-46AB-B8E7-0488540ACA3A}" presName="gear1srcNode" presStyleLbl="node1" presStyleIdx="0" presStyleCnt="2"/>
      <dgm:spPr/>
      <dgm:t>
        <a:bodyPr/>
        <a:lstStyle/>
        <a:p>
          <a:endParaRPr lang="en-US"/>
        </a:p>
      </dgm:t>
    </dgm:pt>
    <dgm:pt modelId="{6FFE4AE3-2828-41C4-A790-FBF73074DE46}" type="pres">
      <dgm:prSet presAssocID="{D4407939-DE02-46AB-B8E7-0488540ACA3A}" presName="gear1dstNode" presStyleLbl="node1" presStyleIdx="0" presStyleCnt="2"/>
      <dgm:spPr/>
      <dgm:t>
        <a:bodyPr/>
        <a:lstStyle/>
        <a:p>
          <a:endParaRPr lang="en-US"/>
        </a:p>
      </dgm:t>
    </dgm:pt>
    <dgm:pt modelId="{77125FFC-ABB2-4879-A393-60EC3FD01C43}" type="pres">
      <dgm:prSet presAssocID="{47BF0EB5-9E80-4D6D-9A2D-451D44796590}" presName="gear2" presStyleLbl="node1" presStyleIdx="1" presStyleCnt="2">
        <dgm:presLayoutVars>
          <dgm:chMax val="1"/>
          <dgm:bulletEnabled val="1"/>
        </dgm:presLayoutVars>
      </dgm:prSet>
      <dgm:spPr/>
      <dgm:t>
        <a:bodyPr/>
        <a:lstStyle/>
        <a:p>
          <a:endParaRPr lang="en-US"/>
        </a:p>
      </dgm:t>
    </dgm:pt>
    <dgm:pt modelId="{FC2A453A-7911-4B7B-95C2-195AFE4D9CED}" type="pres">
      <dgm:prSet presAssocID="{47BF0EB5-9E80-4D6D-9A2D-451D44796590}" presName="gear2srcNode" presStyleLbl="node1" presStyleIdx="1" presStyleCnt="2"/>
      <dgm:spPr/>
      <dgm:t>
        <a:bodyPr/>
        <a:lstStyle/>
        <a:p>
          <a:endParaRPr lang="en-US"/>
        </a:p>
      </dgm:t>
    </dgm:pt>
    <dgm:pt modelId="{9DF6E437-03B3-4DE0-99B1-9ACA400B5BB2}" type="pres">
      <dgm:prSet presAssocID="{47BF0EB5-9E80-4D6D-9A2D-451D44796590}" presName="gear2dstNode" presStyleLbl="node1" presStyleIdx="1" presStyleCnt="2"/>
      <dgm:spPr/>
      <dgm:t>
        <a:bodyPr/>
        <a:lstStyle/>
        <a:p>
          <a:endParaRPr lang="en-US"/>
        </a:p>
      </dgm:t>
    </dgm:pt>
    <dgm:pt modelId="{9E767592-BD47-4F09-A723-E7C3E754A4D1}" type="pres">
      <dgm:prSet presAssocID="{56DCD3BC-6755-4CB2-BD0A-A8A576304E7B}" presName="connector1" presStyleLbl="sibTrans2D1" presStyleIdx="0" presStyleCnt="2"/>
      <dgm:spPr/>
      <dgm:t>
        <a:bodyPr/>
        <a:lstStyle/>
        <a:p>
          <a:endParaRPr lang="en-US"/>
        </a:p>
      </dgm:t>
    </dgm:pt>
    <dgm:pt modelId="{19BFC00D-C765-456A-9A59-1D7B7933CE2E}" type="pres">
      <dgm:prSet presAssocID="{6FE32F17-624D-4515-9BD8-31801B134289}" presName="connector2" presStyleLbl="sibTrans2D1" presStyleIdx="1" presStyleCnt="2"/>
      <dgm:spPr/>
      <dgm:t>
        <a:bodyPr/>
        <a:lstStyle/>
        <a:p>
          <a:endParaRPr lang="en-US"/>
        </a:p>
      </dgm:t>
    </dgm:pt>
  </dgm:ptLst>
  <dgm:cxnLst>
    <dgm:cxn modelId="{E827AE1E-07A7-464C-93B2-1F8731869060}" type="presOf" srcId="{D4407939-DE02-46AB-B8E7-0488540ACA3A}" destId="{3FDB574D-ACE5-4DD5-BA8F-CAB5806E4A84}" srcOrd="1" destOrd="0" presId="urn:microsoft.com/office/officeart/2005/8/layout/gear1"/>
    <dgm:cxn modelId="{B752416F-4DD2-4A48-BD5F-2FFED5C2B1C3}" type="presOf" srcId="{D4407939-DE02-46AB-B8E7-0488540ACA3A}" destId="{768ABCF8-BA07-487F-B3B2-AC2018F9EEA7}" srcOrd="0" destOrd="0" presId="urn:microsoft.com/office/officeart/2005/8/layout/gear1"/>
    <dgm:cxn modelId="{F0107A85-79BB-4CBD-A4D8-54282A5EC5B2}" type="presOf" srcId="{47BF0EB5-9E80-4D6D-9A2D-451D44796590}" destId="{77125FFC-ABB2-4879-A393-60EC3FD01C43}" srcOrd="0" destOrd="0" presId="urn:microsoft.com/office/officeart/2005/8/layout/gear1"/>
    <dgm:cxn modelId="{4D8D074F-69F9-47CF-B4AC-C86C2A5FDE23}" type="presOf" srcId="{1CCC1C1C-AACC-4A91-B1B9-D9699F034E5E}" destId="{F227BED3-D250-4667-B35A-064F7026D4A6}" srcOrd="0" destOrd="0" presId="urn:microsoft.com/office/officeart/2005/8/layout/gear1"/>
    <dgm:cxn modelId="{2A1F0D00-4879-4A25-AD9F-8FD9B58D7499}" type="presOf" srcId="{56DCD3BC-6755-4CB2-BD0A-A8A576304E7B}" destId="{9E767592-BD47-4F09-A723-E7C3E754A4D1}" srcOrd="0" destOrd="0" presId="urn:microsoft.com/office/officeart/2005/8/layout/gear1"/>
    <dgm:cxn modelId="{E137F2F5-315B-46DA-ADBD-10A86F5CD476}" srcId="{1CCC1C1C-AACC-4A91-B1B9-D9699F034E5E}" destId="{D4407939-DE02-46AB-B8E7-0488540ACA3A}" srcOrd="0" destOrd="0" parTransId="{0F9D8B79-F26C-4BD7-B5D9-967C463FF5E8}" sibTransId="{56DCD3BC-6755-4CB2-BD0A-A8A576304E7B}"/>
    <dgm:cxn modelId="{D421C5E1-EF4C-44DF-B890-AEA6CDC2753A}" type="presOf" srcId="{6FE32F17-624D-4515-9BD8-31801B134289}" destId="{19BFC00D-C765-456A-9A59-1D7B7933CE2E}" srcOrd="0" destOrd="0" presId="urn:microsoft.com/office/officeart/2005/8/layout/gear1"/>
    <dgm:cxn modelId="{984BA045-2449-4328-B999-0F4008601445}" srcId="{1CCC1C1C-AACC-4A91-B1B9-D9699F034E5E}" destId="{47BF0EB5-9E80-4D6D-9A2D-451D44796590}" srcOrd="1" destOrd="0" parTransId="{F351E020-E6AE-442F-8329-39C884A7B6FD}" sibTransId="{6FE32F17-624D-4515-9BD8-31801B134289}"/>
    <dgm:cxn modelId="{8F4A3E95-8FDD-46FC-9068-EB0823DC14D9}" type="presOf" srcId="{D4407939-DE02-46AB-B8E7-0488540ACA3A}" destId="{6FFE4AE3-2828-41C4-A790-FBF73074DE46}" srcOrd="2" destOrd="0" presId="urn:microsoft.com/office/officeart/2005/8/layout/gear1"/>
    <dgm:cxn modelId="{9A355191-8327-4CDE-90E1-602E38D71A55}" type="presOf" srcId="{47BF0EB5-9E80-4D6D-9A2D-451D44796590}" destId="{9DF6E437-03B3-4DE0-99B1-9ACA400B5BB2}" srcOrd="2" destOrd="0" presId="urn:microsoft.com/office/officeart/2005/8/layout/gear1"/>
    <dgm:cxn modelId="{95F7E813-D736-45D0-8DEF-1575BE840008}" type="presOf" srcId="{47BF0EB5-9E80-4D6D-9A2D-451D44796590}" destId="{FC2A453A-7911-4B7B-95C2-195AFE4D9CED}" srcOrd="1" destOrd="0" presId="urn:microsoft.com/office/officeart/2005/8/layout/gear1"/>
    <dgm:cxn modelId="{059D84D4-323F-4F3F-AD5D-C7A174F6FFE1}" type="presParOf" srcId="{F227BED3-D250-4667-B35A-064F7026D4A6}" destId="{768ABCF8-BA07-487F-B3B2-AC2018F9EEA7}" srcOrd="0" destOrd="0" presId="urn:microsoft.com/office/officeart/2005/8/layout/gear1"/>
    <dgm:cxn modelId="{D0275527-30BD-4826-A9DC-22DD7960EECB}" type="presParOf" srcId="{F227BED3-D250-4667-B35A-064F7026D4A6}" destId="{3FDB574D-ACE5-4DD5-BA8F-CAB5806E4A84}" srcOrd="1" destOrd="0" presId="urn:microsoft.com/office/officeart/2005/8/layout/gear1"/>
    <dgm:cxn modelId="{47353242-E895-4687-A8E2-0B16D9836B7E}" type="presParOf" srcId="{F227BED3-D250-4667-B35A-064F7026D4A6}" destId="{6FFE4AE3-2828-41C4-A790-FBF73074DE46}" srcOrd="2" destOrd="0" presId="urn:microsoft.com/office/officeart/2005/8/layout/gear1"/>
    <dgm:cxn modelId="{F13649EE-097E-4EF0-B1E3-7219A7E9AC48}" type="presParOf" srcId="{F227BED3-D250-4667-B35A-064F7026D4A6}" destId="{77125FFC-ABB2-4879-A393-60EC3FD01C43}" srcOrd="3" destOrd="0" presId="urn:microsoft.com/office/officeart/2005/8/layout/gear1"/>
    <dgm:cxn modelId="{06526EAA-3D01-4799-BFB5-AF8F9A89C542}" type="presParOf" srcId="{F227BED3-D250-4667-B35A-064F7026D4A6}" destId="{FC2A453A-7911-4B7B-95C2-195AFE4D9CED}" srcOrd="4" destOrd="0" presId="urn:microsoft.com/office/officeart/2005/8/layout/gear1"/>
    <dgm:cxn modelId="{15DF4463-18FD-4721-BD19-2AB412780D61}" type="presParOf" srcId="{F227BED3-D250-4667-B35A-064F7026D4A6}" destId="{9DF6E437-03B3-4DE0-99B1-9ACA400B5BB2}" srcOrd="5" destOrd="0" presId="urn:microsoft.com/office/officeart/2005/8/layout/gear1"/>
    <dgm:cxn modelId="{A04228A8-7E14-434D-9101-92CB99CF3B37}" type="presParOf" srcId="{F227BED3-D250-4667-B35A-064F7026D4A6}" destId="{9E767592-BD47-4F09-A723-E7C3E754A4D1}" srcOrd="6" destOrd="0" presId="urn:microsoft.com/office/officeart/2005/8/layout/gear1"/>
    <dgm:cxn modelId="{6A42530B-8B1D-430F-A149-A3B7DFDB9F72}" type="presParOf" srcId="{F227BED3-D250-4667-B35A-064F7026D4A6}" destId="{19BFC00D-C765-456A-9A59-1D7B7933CE2E}"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smtClean="0"/>
            <a:t>Specific</a:t>
          </a:r>
          <a:endParaRPr lang="en-US" dirty="0"/>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smtClean="0"/>
            <a:t>Timely</a:t>
          </a:r>
          <a:endParaRPr lang="en-US" dirty="0"/>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smtClean="0"/>
            <a:t>Measurable</a:t>
          </a:r>
          <a:endParaRPr lang="en-US" dirty="0"/>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smtClean="0"/>
            <a:t>Accountable</a:t>
          </a:r>
          <a:endParaRPr lang="en-US" dirty="0"/>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smtClean="0"/>
            <a:t>Relevant</a:t>
          </a:r>
          <a:endParaRPr lang="en-US" dirty="0"/>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t>
        <a:bodyPr/>
        <a:lstStyle/>
        <a:p>
          <a:endParaRPr lang="en-US"/>
        </a:p>
      </dgm:t>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t>
        <a:bodyPr/>
        <a:lstStyle/>
        <a:p>
          <a:endParaRPr lang="en-US"/>
        </a:p>
      </dgm:t>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t>
        <a:bodyPr/>
        <a:lstStyle/>
        <a:p>
          <a:endParaRPr lang="en-US"/>
        </a:p>
      </dgm:t>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t>
        <a:bodyPr/>
        <a:lstStyle/>
        <a:p>
          <a:endParaRPr lang="en-US"/>
        </a:p>
      </dgm:t>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t>
        <a:bodyPr/>
        <a:lstStyle/>
        <a:p>
          <a:endParaRPr lang="en-US"/>
        </a:p>
      </dgm:t>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t>
        <a:bodyPr/>
        <a:lstStyle/>
        <a:p>
          <a:endParaRPr lang="en-US"/>
        </a:p>
      </dgm:t>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t>
        <a:bodyPr/>
        <a:lstStyle/>
        <a:p>
          <a:endParaRPr lang="en-US"/>
        </a:p>
      </dgm:t>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t>
        <a:bodyPr/>
        <a:lstStyle/>
        <a:p>
          <a:endParaRPr lang="en-US"/>
        </a:p>
      </dgm:t>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a:solidFill>
          <a:srgbClr val="FF0000"/>
        </a:solidFill>
      </dgm:spPr>
      <dgm:t>
        <a:bodyPr/>
        <a:lstStyle/>
        <a:p>
          <a:r>
            <a:rPr lang="en-US" b="1" dirty="0" smtClean="0"/>
            <a:t>Specific</a:t>
          </a:r>
          <a:endParaRPr lang="en-US" b="1" dirty="0"/>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smtClean="0"/>
            <a:t>Timely</a:t>
          </a:r>
          <a:endParaRPr lang="en-US" dirty="0"/>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smtClean="0"/>
            <a:t>Measurable</a:t>
          </a:r>
          <a:endParaRPr lang="en-US" dirty="0"/>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smtClean="0"/>
            <a:t>Accountable</a:t>
          </a:r>
          <a:endParaRPr lang="en-US" dirty="0"/>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smtClean="0"/>
            <a:t>Relevant</a:t>
          </a:r>
          <a:endParaRPr lang="en-US" dirty="0"/>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t>
        <a:bodyPr/>
        <a:lstStyle/>
        <a:p>
          <a:endParaRPr lang="en-US"/>
        </a:p>
      </dgm:t>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t>
        <a:bodyPr/>
        <a:lstStyle/>
        <a:p>
          <a:endParaRPr lang="en-US"/>
        </a:p>
      </dgm:t>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t>
        <a:bodyPr/>
        <a:lstStyle/>
        <a:p>
          <a:endParaRPr lang="en-US"/>
        </a:p>
      </dgm:t>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t>
        <a:bodyPr/>
        <a:lstStyle/>
        <a:p>
          <a:endParaRPr lang="en-US"/>
        </a:p>
      </dgm:t>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t>
        <a:bodyPr/>
        <a:lstStyle/>
        <a:p>
          <a:endParaRPr lang="en-US"/>
        </a:p>
      </dgm:t>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t>
        <a:bodyPr/>
        <a:lstStyle/>
        <a:p>
          <a:endParaRPr lang="en-US"/>
        </a:p>
      </dgm:t>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t>
        <a:bodyPr/>
        <a:lstStyle/>
        <a:p>
          <a:endParaRPr lang="en-US"/>
        </a:p>
      </dgm:t>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t>
        <a:bodyPr/>
        <a:lstStyle/>
        <a:p>
          <a:endParaRPr lang="en-US"/>
        </a:p>
      </dgm:t>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smtClean="0"/>
            <a:t>Specific</a:t>
          </a:r>
          <a:endParaRPr lang="en-US" dirty="0"/>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smtClean="0"/>
            <a:t>Timely</a:t>
          </a:r>
          <a:endParaRPr lang="en-US" dirty="0"/>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a:solidFill>
          <a:srgbClr val="FFC000"/>
        </a:solidFill>
      </dgm:spPr>
      <dgm:t>
        <a:bodyPr/>
        <a:lstStyle/>
        <a:p>
          <a:r>
            <a:rPr lang="en-US" b="1" dirty="0" smtClean="0">
              <a:solidFill>
                <a:schemeClr val="tx1"/>
              </a:solidFill>
            </a:rPr>
            <a:t>Measurable</a:t>
          </a:r>
          <a:endParaRPr lang="en-US" b="1" dirty="0">
            <a:solidFill>
              <a:schemeClr val="tx1"/>
            </a:solidFill>
          </a:endParaRP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smtClean="0"/>
            <a:t>Accountable</a:t>
          </a:r>
          <a:endParaRPr lang="en-US" dirty="0"/>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smtClean="0"/>
            <a:t>Relevant</a:t>
          </a:r>
          <a:endParaRPr lang="en-US" dirty="0"/>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t>
        <a:bodyPr/>
        <a:lstStyle/>
        <a:p>
          <a:endParaRPr lang="en-US"/>
        </a:p>
      </dgm:t>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t>
        <a:bodyPr/>
        <a:lstStyle/>
        <a:p>
          <a:endParaRPr lang="en-US"/>
        </a:p>
      </dgm:t>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t>
        <a:bodyPr/>
        <a:lstStyle/>
        <a:p>
          <a:endParaRPr lang="en-US"/>
        </a:p>
      </dgm:t>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t>
        <a:bodyPr/>
        <a:lstStyle/>
        <a:p>
          <a:endParaRPr lang="en-US"/>
        </a:p>
      </dgm:t>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t>
        <a:bodyPr/>
        <a:lstStyle/>
        <a:p>
          <a:endParaRPr lang="en-US"/>
        </a:p>
      </dgm:t>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t>
        <a:bodyPr/>
        <a:lstStyle/>
        <a:p>
          <a:endParaRPr lang="en-US"/>
        </a:p>
      </dgm:t>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t>
        <a:bodyPr/>
        <a:lstStyle/>
        <a:p>
          <a:endParaRPr lang="en-US"/>
        </a:p>
      </dgm:t>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t>
        <a:bodyPr/>
        <a:lstStyle/>
        <a:p>
          <a:endParaRPr lang="en-US"/>
        </a:p>
      </dgm:t>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smtClean="0"/>
            <a:t>Specific</a:t>
          </a:r>
          <a:endParaRPr lang="en-US" dirty="0"/>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smtClean="0"/>
            <a:t>Timely</a:t>
          </a:r>
          <a:endParaRPr lang="en-US" dirty="0"/>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smtClean="0"/>
            <a:t>Measurable</a:t>
          </a:r>
          <a:endParaRPr lang="en-US" dirty="0"/>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a:solidFill>
          <a:srgbClr val="FFFF00"/>
        </a:solidFill>
      </dgm:spPr>
      <dgm:t>
        <a:bodyPr/>
        <a:lstStyle/>
        <a:p>
          <a:r>
            <a:rPr lang="en-US" b="1" dirty="0" smtClean="0">
              <a:solidFill>
                <a:schemeClr val="tx1"/>
              </a:solidFill>
            </a:rPr>
            <a:t>Accountable</a:t>
          </a:r>
          <a:endParaRPr lang="en-US" b="1" dirty="0">
            <a:solidFill>
              <a:schemeClr val="tx1"/>
            </a:solidFill>
          </a:endParaRP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smtClean="0"/>
            <a:t>Relevant</a:t>
          </a:r>
          <a:endParaRPr lang="en-US" dirty="0"/>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t>
        <a:bodyPr/>
        <a:lstStyle/>
        <a:p>
          <a:endParaRPr lang="en-US"/>
        </a:p>
      </dgm:t>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t>
        <a:bodyPr/>
        <a:lstStyle/>
        <a:p>
          <a:endParaRPr lang="en-US"/>
        </a:p>
      </dgm:t>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t>
        <a:bodyPr/>
        <a:lstStyle/>
        <a:p>
          <a:endParaRPr lang="en-US"/>
        </a:p>
      </dgm:t>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t>
        <a:bodyPr/>
        <a:lstStyle/>
        <a:p>
          <a:endParaRPr lang="en-US"/>
        </a:p>
      </dgm:t>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t>
        <a:bodyPr/>
        <a:lstStyle/>
        <a:p>
          <a:endParaRPr lang="en-US"/>
        </a:p>
      </dgm:t>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t>
        <a:bodyPr/>
        <a:lstStyle/>
        <a:p>
          <a:endParaRPr lang="en-US"/>
        </a:p>
      </dgm:t>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t>
        <a:bodyPr/>
        <a:lstStyle/>
        <a:p>
          <a:endParaRPr lang="en-US"/>
        </a:p>
      </dgm:t>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t>
        <a:bodyPr/>
        <a:lstStyle/>
        <a:p>
          <a:endParaRPr lang="en-US"/>
        </a:p>
      </dgm:t>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smtClean="0"/>
            <a:t>Specific</a:t>
          </a:r>
          <a:endParaRPr lang="en-US" dirty="0"/>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smtClean="0"/>
            <a:t>Timely</a:t>
          </a:r>
          <a:endParaRPr lang="en-US" dirty="0"/>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smtClean="0"/>
            <a:t>Measurable</a:t>
          </a:r>
          <a:endParaRPr lang="en-US" dirty="0"/>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smtClean="0"/>
            <a:t>Accountable</a:t>
          </a:r>
          <a:endParaRPr lang="en-US" dirty="0"/>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a:solidFill>
          <a:srgbClr val="00B050"/>
        </a:solidFill>
      </dgm:spPr>
      <dgm:t>
        <a:bodyPr/>
        <a:lstStyle/>
        <a:p>
          <a:r>
            <a:rPr lang="en-US" b="1" dirty="0" smtClean="0">
              <a:solidFill>
                <a:schemeClr val="bg1"/>
              </a:solidFill>
            </a:rPr>
            <a:t>Relevant</a:t>
          </a:r>
          <a:endParaRPr lang="en-US" b="1" dirty="0">
            <a:solidFill>
              <a:schemeClr val="bg1"/>
            </a:solidFill>
          </a:endParaRP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t>
        <a:bodyPr/>
        <a:lstStyle/>
        <a:p>
          <a:endParaRPr lang="en-US"/>
        </a:p>
      </dgm:t>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t>
        <a:bodyPr/>
        <a:lstStyle/>
        <a:p>
          <a:endParaRPr lang="en-US"/>
        </a:p>
      </dgm:t>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t>
        <a:bodyPr/>
        <a:lstStyle/>
        <a:p>
          <a:endParaRPr lang="en-US"/>
        </a:p>
      </dgm:t>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t>
        <a:bodyPr/>
        <a:lstStyle/>
        <a:p>
          <a:endParaRPr lang="en-US"/>
        </a:p>
      </dgm:t>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t>
        <a:bodyPr/>
        <a:lstStyle/>
        <a:p>
          <a:endParaRPr lang="en-US"/>
        </a:p>
      </dgm:t>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t>
        <a:bodyPr/>
        <a:lstStyle/>
        <a:p>
          <a:endParaRPr lang="en-US"/>
        </a:p>
      </dgm:t>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t>
        <a:bodyPr/>
        <a:lstStyle/>
        <a:p>
          <a:endParaRPr lang="en-US"/>
        </a:p>
      </dgm:t>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t>
        <a:bodyPr/>
        <a:lstStyle/>
        <a:p>
          <a:endParaRPr lang="en-US"/>
        </a:p>
      </dgm:t>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smtClean="0"/>
            <a:t>Specific</a:t>
          </a:r>
          <a:endParaRPr lang="en-US" dirty="0"/>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a:solidFill>
          <a:srgbClr val="0070C0"/>
        </a:solidFill>
      </dgm:spPr>
      <dgm:t>
        <a:bodyPr/>
        <a:lstStyle/>
        <a:p>
          <a:r>
            <a:rPr lang="en-US" b="1" dirty="0" smtClean="0"/>
            <a:t>Timely</a:t>
          </a:r>
          <a:endParaRPr lang="en-US" b="1" dirty="0"/>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smtClean="0"/>
            <a:t>Measurable</a:t>
          </a:r>
          <a:endParaRPr lang="en-US" dirty="0"/>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smtClean="0"/>
            <a:t>Accountable</a:t>
          </a:r>
          <a:endParaRPr lang="en-US" dirty="0"/>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smtClean="0"/>
            <a:t>Relevant</a:t>
          </a:r>
          <a:endParaRPr lang="en-US" dirty="0"/>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t>
        <a:bodyPr/>
        <a:lstStyle/>
        <a:p>
          <a:endParaRPr lang="en-US"/>
        </a:p>
      </dgm:t>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t>
        <a:bodyPr/>
        <a:lstStyle/>
        <a:p>
          <a:endParaRPr lang="en-US"/>
        </a:p>
      </dgm:t>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t>
        <a:bodyPr/>
        <a:lstStyle/>
        <a:p>
          <a:endParaRPr lang="en-US"/>
        </a:p>
      </dgm:t>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t>
        <a:bodyPr/>
        <a:lstStyle/>
        <a:p>
          <a:endParaRPr lang="en-US"/>
        </a:p>
      </dgm:t>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t>
        <a:bodyPr/>
        <a:lstStyle/>
        <a:p>
          <a:endParaRPr lang="en-US"/>
        </a:p>
      </dgm:t>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t>
        <a:bodyPr/>
        <a:lstStyle/>
        <a:p>
          <a:endParaRPr lang="en-US"/>
        </a:p>
      </dgm:t>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t>
        <a:bodyPr/>
        <a:lstStyle/>
        <a:p>
          <a:endParaRPr lang="en-US"/>
        </a:p>
      </dgm:t>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t>
        <a:bodyPr/>
        <a:lstStyle/>
        <a:p>
          <a:endParaRPr lang="en-US"/>
        </a:p>
      </dgm:t>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D2A186-C95F-4458-A90E-00AFE54AF51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39CF35D-49FF-4AD6-9CB1-25104B5429C4}">
      <dgm:prSet phldrT="[Text]"/>
      <dgm:spPr/>
      <dgm:t>
        <a:bodyPr/>
        <a:lstStyle/>
        <a:p>
          <a:r>
            <a:rPr lang="en-US" dirty="0" smtClean="0"/>
            <a:t>Autonomy</a:t>
          </a:r>
          <a:endParaRPr lang="en-US" dirty="0"/>
        </a:p>
      </dgm:t>
    </dgm:pt>
    <dgm:pt modelId="{20467DF1-DCDD-446F-AAF8-5C89EB886BB4}" type="parTrans" cxnId="{5F508BEC-3155-4137-8AFB-FACBB2583F86}">
      <dgm:prSet/>
      <dgm:spPr/>
      <dgm:t>
        <a:bodyPr/>
        <a:lstStyle/>
        <a:p>
          <a:endParaRPr lang="en-US"/>
        </a:p>
      </dgm:t>
    </dgm:pt>
    <dgm:pt modelId="{8B887254-D91F-48D2-8D7C-B6FF096936FE}" type="sibTrans" cxnId="{5F508BEC-3155-4137-8AFB-FACBB2583F86}">
      <dgm:prSet/>
      <dgm:spPr/>
      <dgm:t>
        <a:bodyPr/>
        <a:lstStyle/>
        <a:p>
          <a:endParaRPr lang="en-US"/>
        </a:p>
      </dgm:t>
    </dgm:pt>
    <dgm:pt modelId="{27E8CBCD-AC68-4312-9E15-1F51385D7CF8}">
      <dgm:prSet phldrT="[Text]"/>
      <dgm:spPr/>
      <dgm:t>
        <a:bodyPr/>
        <a:lstStyle/>
        <a:p>
          <a:r>
            <a:rPr lang="en-US" dirty="0" smtClean="0"/>
            <a:t>Mastery</a:t>
          </a:r>
          <a:endParaRPr lang="en-US" dirty="0"/>
        </a:p>
      </dgm:t>
    </dgm:pt>
    <dgm:pt modelId="{6289D7B0-290F-4CF7-AC2C-781EBD93F847}" type="parTrans" cxnId="{2B36C68A-0D79-426F-839F-6C833B4FDDC6}">
      <dgm:prSet/>
      <dgm:spPr/>
      <dgm:t>
        <a:bodyPr/>
        <a:lstStyle/>
        <a:p>
          <a:endParaRPr lang="en-US"/>
        </a:p>
      </dgm:t>
    </dgm:pt>
    <dgm:pt modelId="{4EAFECF3-42E1-4445-BDE1-130416C0F478}" type="sibTrans" cxnId="{2B36C68A-0D79-426F-839F-6C833B4FDDC6}">
      <dgm:prSet/>
      <dgm:spPr/>
      <dgm:t>
        <a:bodyPr/>
        <a:lstStyle/>
        <a:p>
          <a:endParaRPr lang="en-US"/>
        </a:p>
      </dgm:t>
    </dgm:pt>
    <dgm:pt modelId="{223C7C6C-CA45-42E5-AE11-95E702F4C8EF}">
      <dgm:prSet phldrT="[Text]"/>
      <dgm:spPr/>
      <dgm:t>
        <a:bodyPr/>
        <a:lstStyle/>
        <a:p>
          <a:r>
            <a:rPr lang="en-US" dirty="0" smtClean="0"/>
            <a:t>Purpose</a:t>
          </a:r>
          <a:endParaRPr lang="en-US" dirty="0"/>
        </a:p>
      </dgm:t>
    </dgm:pt>
    <dgm:pt modelId="{1764C002-4A87-4C89-8C40-675201D9D425}" type="parTrans" cxnId="{9D6B70D8-5F51-4BF7-860B-0C24C1C12177}">
      <dgm:prSet/>
      <dgm:spPr/>
      <dgm:t>
        <a:bodyPr/>
        <a:lstStyle/>
        <a:p>
          <a:endParaRPr lang="en-US"/>
        </a:p>
      </dgm:t>
    </dgm:pt>
    <dgm:pt modelId="{6956503C-8053-4FCF-BED3-04D45DC1DE33}" type="sibTrans" cxnId="{9D6B70D8-5F51-4BF7-860B-0C24C1C12177}">
      <dgm:prSet/>
      <dgm:spPr/>
      <dgm:t>
        <a:bodyPr/>
        <a:lstStyle/>
        <a:p>
          <a:endParaRPr lang="en-US"/>
        </a:p>
      </dgm:t>
    </dgm:pt>
    <dgm:pt modelId="{E7316667-B0F3-4023-AC8C-C272F5151C4B}" type="pres">
      <dgm:prSet presAssocID="{E6D2A186-C95F-4458-A90E-00AFE54AF518}" presName="diagram" presStyleCnt="0">
        <dgm:presLayoutVars>
          <dgm:dir/>
          <dgm:resizeHandles val="exact"/>
        </dgm:presLayoutVars>
      </dgm:prSet>
      <dgm:spPr/>
    </dgm:pt>
    <dgm:pt modelId="{7CEF7651-4190-4FC9-AB41-FA78BE77A22B}" type="pres">
      <dgm:prSet presAssocID="{139CF35D-49FF-4AD6-9CB1-25104B5429C4}" presName="node" presStyleLbl="node1" presStyleIdx="0" presStyleCnt="3">
        <dgm:presLayoutVars>
          <dgm:bulletEnabled val="1"/>
        </dgm:presLayoutVars>
      </dgm:prSet>
      <dgm:spPr/>
    </dgm:pt>
    <dgm:pt modelId="{88A1CE08-DDA8-444B-8017-E611AC94681D}" type="pres">
      <dgm:prSet presAssocID="{8B887254-D91F-48D2-8D7C-B6FF096936FE}" presName="sibTrans" presStyleCnt="0"/>
      <dgm:spPr/>
    </dgm:pt>
    <dgm:pt modelId="{338DEB31-C5CB-4310-BD13-8580B956D7F4}" type="pres">
      <dgm:prSet presAssocID="{27E8CBCD-AC68-4312-9E15-1F51385D7CF8}" presName="node" presStyleLbl="node1" presStyleIdx="1" presStyleCnt="3">
        <dgm:presLayoutVars>
          <dgm:bulletEnabled val="1"/>
        </dgm:presLayoutVars>
      </dgm:prSet>
      <dgm:spPr/>
    </dgm:pt>
    <dgm:pt modelId="{90843089-D66B-4A86-8F6C-1B115E0685B9}" type="pres">
      <dgm:prSet presAssocID="{4EAFECF3-42E1-4445-BDE1-130416C0F478}" presName="sibTrans" presStyleCnt="0"/>
      <dgm:spPr/>
    </dgm:pt>
    <dgm:pt modelId="{AF6EF89F-2EBA-43DF-9B6A-083B65B64065}" type="pres">
      <dgm:prSet presAssocID="{223C7C6C-CA45-42E5-AE11-95E702F4C8EF}" presName="node" presStyleLbl="node1" presStyleIdx="2" presStyleCnt="3">
        <dgm:presLayoutVars>
          <dgm:bulletEnabled val="1"/>
        </dgm:presLayoutVars>
      </dgm:prSet>
      <dgm:spPr/>
      <dgm:t>
        <a:bodyPr/>
        <a:lstStyle/>
        <a:p>
          <a:endParaRPr lang="en-US"/>
        </a:p>
      </dgm:t>
    </dgm:pt>
  </dgm:ptLst>
  <dgm:cxnLst>
    <dgm:cxn modelId="{58CFCB5B-61A4-45CB-9944-F3A745C7D90F}" type="presOf" srcId="{223C7C6C-CA45-42E5-AE11-95E702F4C8EF}" destId="{AF6EF89F-2EBA-43DF-9B6A-083B65B64065}" srcOrd="0" destOrd="0" presId="urn:microsoft.com/office/officeart/2005/8/layout/default"/>
    <dgm:cxn modelId="{5F508BEC-3155-4137-8AFB-FACBB2583F86}" srcId="{E6D2A186-C95F-4458-A90E-00AFE54AF518}" destId="{139CF35D-49FF-4AD6-9CB1-25104B5429C4}" srcOrd="0" destOrd="0" parTransId="{20467DF1-DCDD-446F-AAF8-5C89EB886BB4}" sibTransId="{8B887254-D91F-48D2-8D7C-B6FF096936FE}"/>
    <dgm:cxn modelId="{9D6B70D8-5F51-4BF7-860B-0C24C1C12177}" srcId="{E6D2A186-C95F-4458-A90E-00AFE54AF518}" destId="{223C7C6C-CA45-42E5-AE11-95E702F4C8EF}" srcOrd="2" destOrd="0" parTransId="{1764C002-4A87-4C89-8C40-675201D9D425}" sibTransId="{6956503C-8053-4FCF-BED3-04D45DC1DE33}"/>
    <dgm:cxn modelId="{9B4A5295-F068-48B2-BFE4-BEDB45B80FD2}" type="presOf" srcId="{27E8CBCD-AC68-4312-9E15-1F51385D7CF8}" destId="{338DEB31-C5CB-4310-BD13-8580B956D7F4}" srcOrd="0" destOrd="0" presId="urn:microsoft.com/office/officeart/2005/8/layout/default"/>
    <dgm:cxn modelId="{EEC711AC-6C74-4976-85EC-C2F59243EDF3}" type="presOf" srcId="{E6D2A186-C95F-4458-A90E-00AFE54AF518}" destId="{E7316667-B0F3-4023-AC8C-C272F5151C4B}" srcOrd="0" destOrd="0" presId="urn:microsoft.com/office/officeart/2005/8/layout/default"/>
    <dgm:cxn modelId="{3583838B-2EE5-4770-9CD0-0F45458C214D}" type="presOf" srcId="{139CF35D-49FF-4AD6-9CB1-25104B5429C4}" destId="{7CEF7651-4190-4FC9-AB41-FA78BE77A22B}" srcOrd="0" destOrd="0" presId="urn:microsoft.com/office/officeart/2005/8/layout/default"/>
    <dgm:cxn modelId="{2B36C68A-0D79-426F-839F-6C833B4FDDC6}" srcId="{E6D2A186-C95F-4458-A90E-00AFE54AF518}" destId="{27E8CBCD-AC68-4312-9E15-1F51385D7CF8}" srcOrd="1" destOrd="0" parTransId="{6289D7B0-290F-4CF7-AC2C-781EBD93F847}" sibTransId="{4EAFECF3-42E1-4445-BDE1-130416C0F478}"/>
    <dgm:cxn modelId="{CA331382-0B7E-4776-890F-D98ABBBC3E5C}" type="presParOf" srcId="{E7316667-B0F3-4023-AC8C-C272F5151C4B}" destId="{7CEF7651-4190-4FC9-AB41-FA78BE77A22B}" srcOrd="0" destOrd="0" presId="urn:microsoft.com/office/officeart/2005/8/layout/default"/>
    <dgm:cxn modelId="{AEBD303E-63AA-405E-BE0C-12F7CB7DF310}" type="presParOf" srcId="{E7316667-B0F3-4023-AC8C-C272F5151C4B}" destId="{88A1CE08-DDA8-444B-8017-E611AC94681D}" srcOrd="1" destOrd="0" presId="urn:microsoft.com/office/officeart/2005/8/layout/default"/>
    <dgm:cxn modelId="{E90C065A-199A-4817-B178-DF7543AE3657}" type="presParOf" srcId="{E7316667-B0F3-4023-AC8C-C272F5151C4B}" destId="{338DEB31-C5CB-4310-BD13-8580B956D7F4}" srcOrd="2" destOrd="0" presId="urn:microsoft.com/office/officeart/2005/8/layout/default"/>
    <dgm:cxn modelId="{DC14E80E-F9F3-4879-BD21-D41D09881B49}" type="presParOf" srcId="{E7316667-B0F3-4023-AC8C-C272F5151C4B}" destId="{90843089-D66B-4A86-8F6C-1B115E0685B9}" srcOrd="3" destOrd="0" presId="urn:microsoft.com/office/officeart/2005/8/layout/default"/>
    <dgm:cxn modelId="{D29EBCAC-5C31-48AB-9977-25CDBF8CCB00}" type="presParOf" srcId="{E7316667-B0F3-4023-AC8C-C272F5151C4B}" destId="{AF6EF89F-2EBA-43DF-9B6A-083B65B64065}"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7A5841-1A07-4368-9619-FD3E1DAFBF7A}" type="doc">
      <dgm:prSet loTypeId="urn:microsoft.com/office/officeart/2005/8/layout/vList2" loCatId="list" qsTypeId="urn:microsoft.com/office/officeart/2005/8/quickstyle/3d3" qsCatId="3D" csTypeId="urn:microsoft.com/office/officeart/2005/8/colors/colorful1" csCatId="colorful" phldr="1"/>
      <dgm:spPr/>
    </dgm:pt>
    <dgm:pt modelId="{D2B87746-4986-4F39-B8DB-16413A081970}">
      <dgm:prSet phldrT="[Text]"/>
      <dgm:spPr/>
      <dgm:t>
        <a:bodyPr/>
        <a:lstStyle/>
        <a:p>
          <a:r>
            <a:rPr lang="en-US" dirty="0" smtClean="0"/>
            <a:t>1. Achievement</a:t>
          </a:r>
          <a:endParaRPr lang="en-US" dirty="0"/>
        </a:p>
      </dgm:t>
    </dgm:pt>
    <dgm:pt modelId="{0CD9715D-07DF-4D0E-9897-7DDE37E66CE8}" type="parTrans" cxnId="{239A8147-A182-42A4-B18F-DA94342DBAF2}">
      <dgm:prSet/>
      <dgm:spPr/>
      <dgm:t>
        <a:bodyPr/>
        <a:lstStyle/>
        <a:p>
          <a:endParaRPr lang="en-US"/>
        </a:p>
      </dgm:t>
    </dgm:pt>
    <dgm:pt modelId="{8D87A551-3C94-4477-B882-9787E85581E5}" type="sibTrans" cxnId="{239A8147-A182-42A4-B18F-DA94342DBAF2}">
      <dgm:prSet/>
      <dgm:spPr/>
      <dgm:t>
        <a:bodyPr/>
        <a:lstStyle/>
        <a:p>
          <a:endParaRPr lang="en-US"/>
        </a:p>
      </dgm:t>
    </dgm:pt>
    <dgm:pt modelId="{0B9A878B-A21E-49D9-9460-3E9119CB1D57}">
      <dgm:prSet phldrT="[Text]"/>
      <dgm:spPr/>
      <dgm:t>
        <a:bodyPr/>
        <a:lstStyle/>
        <a:p>
          <a:r>
            <a:rPr lang="en-US" dirty="0" smtClean="0"/>
            <a:t>2. Recognition</a:t>
          </a:r>
          <a:endParaRPr lang="en-US" dirty="0"/>
        </a:p>
      </dgm:t>
    </dgm:pt>
    <dgm:pt modelId="{765AB1F6-A161-490B-BCF4-E3BD7CB0D46B}" type="parTrans" cxnId="{F2F1D940-2D8F-423D-8E80-1017C22352C6}">
      <dgm:prSet/>
      <dgm:spPr/>
      <dgm:t>
        <a:bodyPr/>
        <a:lstStyle/>
        <a:p>
          <a:endParaRPr lang="en-US"/>
        </a:p>
      </dgm:t>
    </dgm:pt>
    <dgm:pt modelId="{B7C50FBE-FC6D-440A-B577-21F348FE410A}" type="sibTrans" cxnId="{F2F1D940-2D8F-423D-8E80-1017C22352C6}">
      <dgm:prSet/>
      <dgm:spPr/>
      <dgm:t>
        <a:bodyPr/>
        <a:lstStyle/>
        <a:p>
          <a:endParaRPr lang="en-US"/>
        </a:p>
      </dgm:t>
    </dgm:pt>
    <dgm:pt modelId="{5EB15ACA-DFA9-4BAA-9743-A098C21CCD95}">
      <dgm:prSet phldrT="[Text]"/>
      <dgm:spPr/>
      <dgm:t>
        <a:bodyPr/>
        <a:lstStyle/>
        <a:p>
          <a:r>
            <a:rPr lang="en-US" dirty="0" smtClean="0"/>
            <a:t>3. The work itself</a:t>
          </a:r>
          <a:endParaRPr lang="en-US" dirty="0"/>
        </a:p>
      </dgm:t>
    </dgm:pt>
    <dgm:pt modelId="{09A7DEC4-0661-43FD-8370-6517DA5DA1C5}" type="parTrans" cxnId="{3AC2661B-B114-463E-AFE7-42B94C321BCA}">
      <dgm:prSet/>
      <dgm:spPr/>
      <dgm:t>
        <a:bodyPr/>
        <a:lstStyle/>
        <a:p>
          <a:endParaRPr lang="en-US"/>
        </a:p>
      </dgm:t>
    </dgm:pt>
    <dgm:pt modelId="{A7655716-3F1E-4EE5-BD5D-8C92EAE8E910}" type="sibTrans" cxnId="{3AC2661B-B114-463E-AFE7-42B94C321BCA}">
      <dgm:prSet/>
      <dgm:spPr/>
      <dgm:t>
        <a:bodyPr/>
        <a:lstStyle/>
        <a:p>
          <a:endParaRPr lang="en-US"/>
        </a:p>
      </dgm:t>
    </dgm:pt>
    <dgm:pt modelId="{5C700D6D-9053-47D4-8D8F-96E52201E8FC}">
      <dgm:prSet phldrT="[Text]"/>
      <dgm:spPr/>
      <dgm:t>
        <a:bodyPr/>
        <a:lstStyle/>
        <a:p>
          <a:r>
            <a:rPr lang="en-US" dirty="0" smtClean="0"/>
            <a:t>4. Responsibility</a:t>
          </a:r>
          <a:endParaRPr lang="en-US" dirty="0"/>
        </a:p>
      </dgm:t>
    </dgm:pt>
    <dgm:pt modelId="{11EB4CCC-3299-4AD1-9A40-E73ED7A9F80F}" type="parTrans" cxnId="{32BD28D2-4490-458E-8AB0-6387C4A3499B}">
      <dgm:prSet/>
      <dgm:spPr/>
      <dgm:t>
        <a:bodyPr/>
        <a:lstStyle/>
        <a:p>
          <a:endParaRPr lang="en-US"/>
        </a:p>
      </dgm:t>
    </dgm:pt>
    <dgm:pt modelId="{F5A43F2B-AAF2-4B7C-8D5E-D67DAE0F7CB5}" type="sibTrans" cxnId="{32BD28D2-4490-458E-8AB0-6387C4A3499B}">
      <dgm:prSet/>
      <dgm:spPr/>
      <dgm:t>
        <a:bodyPr/>
        <a:lstStyle/>
        <a:p>
          <a:endParaRPr lang="en-US"/>
        </a:p>
      </dgm:t>
    </dgm:pt>
    <dgm:pt modelId="{E0781E2E-52A1-4A9F-A9B9-6F9FB689BA9D}">
      <dgm:prSet phldrT="[Text]"/>
      <dgm:spPr/>
      <dgm:t>
        <a:bodyPr/>
        <a:lstStyle/>
        <a:p>
          <a:r>
            <a:rPr lang="en-US" dirty="0" smtClean="0"/>
            <a:t>5. Advancement</a:t>
          </a:r>
          <a:endParaRPr lang="en-US" dirty="0"/>
        </a:p>
      </dgm:t>
    </dgm:pt>
    <dgm:pt modelId="{A8E3B902-7D42-4DBD-8528-BC84393D122C}" type="parTrans" cxnId="{834DF221-2EA4-4F8A-A3A2-1C7EE936AD5B}">
      <dgm:prSet/>
      <dgm:spPr/>
      <dgm:t>
        <a:bodyPr/>
        <a:lstStyle/>
        <a:p>
          <a:endParaRPr lang="en-US"/>
        </a:p>
      </dgm:t>
    </dgm:pt>
    <dgm:pt modelId="{77919A14-F97B-4FD3-AFCB-42C91128CC3D}" type="sibTrans" cxnId="{834DF221-2EA4-4F8A-A3A2-1C7EE936AD5B}">
      <dgm:prSet/>
      <dgm:spPr/>
      <dgm:t>
        <a:bodyPr/>
        <a:lstStyle/>
        <a:p>
          <a:endParaRPr lang="en-US"/>
        </a:p>
      </dgm:t>
    </dgm:pt>
    <dgm:pt modelId="{5796ED0F-071F-4DE9-841D-8DD171044B5E}">
      <dgm:prSet phldrT="[Text]"/>
      <dgm:spPr/>
      <dgm:t>
        <a:bodyPr/>
        <a:lstStyle/>
        <a:p>
          <a:r>
            <a:rPr lang="en-US" dirty="0" smtClean="0"/>
            <a:t>6. Growth</a:t>
          </a:r>
          <a:endParaRPr lang="en-US" dirty="0"/>
        </a:p>
      </dgm:t>
    </dgm:pt>
    <dgm:pt modelId="{65B7B4F8-EA65-4D98-829D-11A08998A5CA}" type="parTrans" cxnId="{A3AB2353-E5C7-41E1-8E52-488167F40223}">
      <dgm:prSet/>
      <dgm:spPr/>
      <dgm:t>
        <a:bodyPr/>
        <a:lstStyle/>
        <a:p>
          <a:endParaRPr lang="en-US"/>
        </a:p>
      </dgm:t>
    </dgm:pt>
    <dgm:pt modelId="{B8528537-60F1-4128-88CE-7A5185C6661E}" type="sibTrans" cxnId="{A3AB2353-E5C7-41E1-8E52-488167F40223}">
      <dgm:prSet/>
      <dgm:spPr/>
      <dgm:t>
        <a:bodyPr/>
        <a:lstStyle/>
        <a:p>
          <a:endParaRPr lang="en-US"/>
        </a:p>
      </dgm:t>
    </dgm:pt>
    <dgm:pt modelId="{53189BE4-9C97-4BBB-B4E9-A21AA3B53232}" type="pres">
      <dgm:prSet presAssocID="{527A5841-1A07-4368-9619-FD3E1DAFBF7A}" presName="linear" presStyleCnt="0">
        <dgm:presLayoutVars>
          <dgm:animLvl val="lvl"/>
          <dgm:resizeHandles val="exact"/>
        </dgm:presLayoutVars>
      </dgm:prSet>
      <dgm:spPr/>
    </dgm:pt>
    <dgm:pt modelId="{1919DBC8-E7FD-441A-B93E-D1B8AF5C805A}" type="pres">
      <dgm:prSet presAssocID="{D2B87746-4986-4F39-B8DB-16413A081970}" presName="parentText" presStyleLbl="node1" presStyleIdx="0" presStyleCnt="6">
        <dgm:presLayoutVars>
          <dgm:chMax val="0"/>
          <dgm:bulletEnabled val="1"/>
        </dgm:presLayoutVars>
      </dgm:prSet>
      <dgm:spPr/>
    </dgm:pt>
    <dgm:pt modelId="{589D73DE-D934-4128-B230-A5794FFFE981}" type="pres">
      <dgm:prSet presAssocID="{8D87A551-3C94-4477-B882-9787E85581E5}" presName="spacer" presStyleCnt="0"/>
      <dgm:spPr/>
    </dgm:pt>
    <dgm:pt modelId="{2C746C7A-0934-4139-A00D-73939508EF79}" type="pres">
      <dgm:prSet presAssocID="{0B9A878B-A21E-49D9-9460-3E9119CB1D57}" presName="parentText" presStyleLbl="node1" presStyleIdx="1" presStyleCnt="6">
        <dgm:presLayoutVars>
          <dgm:chMax val="0"/>
          <dgm:bulletEnabled val="1"/>
        </dgm:presLayoutVars>
      </dgm:prSet>
      <dgm:spPr/>
    </dgm:pt>
    <dgm:pt modelId="{207FFCC3-2F5A-454A-BCEC-FCD27926D7C7}" type="pres">
      <dgm:prSet presAssocID="{B7C50FBE-FC6D-440A-B577-21F348FE410A}" presName="spacer" presStyleCnt="0"/>
      <dgm:spPr/>
    </dgm:pt>
    <dgm:pt modelId="{ED7161B7-D830-4000-89F4-66BD364BD7DF}" type="pres">
      <dgm:prSet presAssocID="{5EB15ACA-DFA9-4BAA-9743-A098C21CCD95}" presName="parentText" presStyleLbl="node1" presStyleIdx="2" presStyleCnt="6">
        <dgm:presLayoutVars>
          <dgm:chMax val="0"/>
          <dgm:bulletEnabled val="1"/>
        </dgm:presLayoutVars>
      </dgm:prSet>
      <dgm:spPr/>
    </dgm:pt>
    <dgm:pt modelId="{3A9CAC7E-CA56-4E22-A50C-757BF0491E7F}" type="pres">
      <dgm:prSet presAssocID="{A7655716-3F1E-4EE5-BD5D-8C92EAE8E910}" presName="spacer" presStyleCnt="0"/>
      <dgm:spPr/>
    </dgm:pt>
    <dgm:pt modelId="{8EAD9ADE-A92C-4D90-9FE7-439440158CCA}" type="pres">
      <dgm:prSet presAssocID="{5C700D6D-9053-47D4-8D8F-96E52201E8FC}" presName="parentText" presStyleLbl="node1" presStyleIdx="3" presStyleCnt="6">
        <dgm:presLayoutVars>
          <dgm:chMax val="0"/>
          <dgm:bulletEnabled val="1"/>
        </dgm:presLayoutVars>
      </dgm:prSet>
      <dgm:spPr/>
    </dgm:pt>
    <dgm:pt modelId="{AA450831-7EDA-4639-AB9E-05E877CECFD1}" type="pres">
      <dgm:prSet presAssocID="{F5A43F2B-AAF2-4B7C-8D5E-D67DAE0F7CB5}" presName="spacer" presStyleCnt="0"/>
      <dgm:spPr/>
    </dgm:pt>
    <dgm:pt modelId="{377AF49E-EB36-49EB-9ACA-EE561C825A02}" type="pres">
      <dgm:prSet presAssocID="{E0781E2E-52A1-4A9F-A9B9-6F9FB689BA9D}" presName="parentText" presStyleLbl="node1" presStyleIdx="4" presStyleCnt="6">
        <dgm:presLayoutVars>
          <dgm:chMax val="0"/>
          <dgm:bulletEnabled val="1"/>
        </dgm:presLayoutVars>
      </dgm:prSet>
      <dgm:spPr/>
    </dgm:pt>
    <dgm:pt modelId="{B281A938-22B9-451F-BEB7-B9A1F0C34E65}" type="pres">
      <dgm:prSet presAssocID="{77919A14-F97B-4FD3-AFCB-42C91128CC3D}" presName="spacer" presStyleCnt="0"/>
      <dgm:spPr/>
    </dgm:pt>
    <dgm:pt modelId="{9911A2B8-21D9-42BE-8225-304198AB32CE}" type="pres">
      <dgm:prSet presAssocID="{5796ED0F-071F-4DE9-841D-8DD171044B5E}" presName="parentText" presStyleLbl="node1" presStyleIdx="5" presStyleCnt="6">
        <dgm:presLayoutVars>
          <dgm:chMax val="0"/>
          <dgm:bulletEnabled val="1"/>
        </dgm:presLayoutVars>
      </dgm:prSet>
      <dgm:spPr/>
    </dgm:pt>
  </dgm:ptLst>
  <dgm:cxnLst>
    <dgm:cxn modelId="{14DDA5D5-27AF-463A-9753-97173BCA9287}" type="presOf" srcId="{5EB15ACA-DFA9-4BAA-9743-A098C21CCD95}" destId="{ED7161B7-D830-4000-89F4-66BD364BD7DF}" srcOrd="0" destOrd="0" presId="urn:microsoft.com/office/officeart/2005/8/layout/vList2"/>
    <dgm:cxn modelId="{32BD28D2-4490-458E-8AB0-6387C4A3499B}" srcId="{527A5841-1A07-4368-9619-FD3E1DAFBF7A}" destId="{5C700D6D-9053-47D4-8D8F-96E52201E8FC}" srcOrd="3" destOrd="0" parTransId="{11EB4CCC-3299-4AD1-9A40-E73ED7A9F80F}" sibTransId="{F5A43F2B-AAF2-4B7C-8D5E-D67DAE0F7CB5}"/>
    <dgm:cxn modelId="{834DF221-2EA4-4F8A-A3A2-1C7EE936AD5B}" srcId="{527A5841-1A07-4368-9619-FD3E1DAFBF7A}" destId="{E0781E2E-52A1-4A9F-A9B9-6F9FB689BA9D}" srcOrd="4" destOrd="0" parTransId="{A8E3B902-7D42-4DBD-8528-BC84393D122C}" sibTransId="{77919A14-F97B-4FD3-AFCB-42C91128CC3D}"/>
    <dgm:cxn modelId="{36C04BB4-99CA-4F81-8CA5-FF923F7004EB}" type="presOf" srcId="{D2B87746-4986-4F39-B8DB-16413A081970}" destId="{1919DBC8-E7FD-441A-B93E-D1B8AF5C805A}" srcOrd="0" destOrd="0" presId="urn:microsoft.com/office/officeart/2005/8/layout/vList2"/>
    <dgm:cxn modelId="{C629F8CC-82CA-4FAA-AFC1-4CDA9D3418A5}" type="presOf" srcId="{527A5841-1A07-4368-9619-FD3E1DAFBF7A}" destId="{53189BE4-9C97-4BBB-B4E9-A21AA3B53232}" srcOrd="0" destOrd="0" presId="urn:microsoft.com/office/officeart/2005/8/layout/vList2"/>
    <dgm:cxn modelId="{F2F1D940-2D8F-423D-8E80-1017C22352C6}" srcId="{527A5841-1A07-4368-9619-FD3E1DAFBF7A}" destId="{0B9A878B-A21E-49D9-9460-3E9119CB1D57}" srcOrd="1" destOrd="0" parTransId="{765AB1F6-A161-490B-BCF4-E3BD7CB0D46B}" sibTransId="{B7C50FBE-FC6D-440A-B577-21F348FE410A}"/>
    <dgm:cxn modelId="{D071A1C4-60D3-400C-917C-2D73C05205E6}" type="presOf" srcId="{0B9A878B-A21E-49D9-9460-3E9119CB1D57}" destId="{2C746C7A-0934-4139-A00D-73939508EF79}" srcOrd="0" destOrd="0" presId="urn:microsoft.com/office/officeart/2005/8/layout/vList2"/>
    <dgm:cxn modelId="{239A8147-A182-42A4-B18F-DA94342DBAF2}" srcId="{527A5841-1A07-4368-9619-FD3E1DAFBF7A}" destId="{D2B87746-4986-4F39-B8DB-16413A081970}" srcOrd="0" destOrd="0" parTransId="{0CD9715D-07DF-4D0E-9897-7DDE37E66CE8}" sibTransId="{8D87A551-3C94-4477-B882-9787E85581E5}"/>
    <dgm:cxn modelId="{3AC2661B-B114-463E-AFE7-42B94C321BCA}" srcId="{527A5841-1A07-4368-9619-FD3E1DAFBF7A}" destId="{5EB15ACA-DFA9-4BAA-9743-A098C21CCD95}" srcOrd="2" destOrd="0" parTransId="{09A7DEC4-0661-43FD-8370-6517DA5DA1C5}" sibTransId="{A7655716-3F1E-4EE5-BD5D-8C92EAE8E910}"/>
    <dgm:cxn modelId="{FFB0D785-442E-464A-AA4A-C0BF6AE63706}" type="presOf" srcId="{5C700D6D-9053-47D4-8D8F-96E52201E8FC}" destId="{8EAD9ADE-A92C-4D90-9FE7-439440158CCA}" srcOrd="0" destOrd="0" presId="urn:microsoft.com/office/officeart/2005/8/layout/vList2"/>
    <dgm:cxn modelId="{A3AB2353-E5C7-41E1-8E52-488167F40223}" srcId="{527A5841-1A07-4368-9619-FD3E1DAFBF7A}" destId="{5796ED0F-071F-4DE9-841D-8DD171044B5E}" srcOrd="5" destOrd="0" parTransId="{65B7B4F8-EA65-4D98-829D-11A08998A5CA}" sibTransId="{B8528537-60F1-4128-88CE-7A5185C6661E}"/>
    <dgm:cxn modelId="{FF5F9FFC-AE2A-468D-8E64-ECA098ED617D}" type="presOf" srcId="{E0781E2E-52A1-4A9F-A9B9-6F9FB689BA9D}" destId="{377AF49E-EB36-49EB-9ACA-EE561C825A02}" srcOrd="0" destOrd="0" presId="urn:microsoft.com/office/officeart/2005/8/layout/vList2"/>
    <dgm:cxn modelId="{2A4C42A5-05DE-4FC1-95AD-03F4B2EB4DFF}" type="presOf" srcId="{5796ED0F-071F-4DE9-841D-8DD171044B5E}" destId="{9911A2B8-21D9-42BE-8225-304198AB32CE}" srcOrd="0" destOrd="0" presId="urn:microsoft.com/office/officeart/2005/8/layout/vList2"/>
    <dgm:cxn modelId="{FDBECD53-3ED0-45A5-877F-96D87283A442}" type="presParOf" srcId="{53189BE4-9C97-4BBB-B4E9-A21AA3B53232}" destId="{1919DBC8-E7FD-441A-B93E-D1B8AF5C805A}" srcOrd="0" destOrd="0" presId="urn:microsoft.com/office/officeart/2005/8/layout/vList2"/>
    <dgm:cxn modelId="{309D8B70-5301-4895-A306-B0EC8DCB8FC1}" type="presParOf" srcId="{53189BE4-9C97-4BBB-B4E9-A21AA3B53232}" destId="{589D73DE-D934-4128-B230-A5794FFFE981}" srcOrd="1" destOrd="0" presId="urn:microsoft.com/office/officeart/2005/8/layout/vList2"/>
    <dgm:cxn modelId="{94C2E2B2-BF74-47EF-8E2F-9E4C7F792BA5}" type="presParOf" srcId="{53189BE4-9C97-4BBB-B4E9-A21AA3B53232}" destId="{2C746C7A-0934-4139-A00D-73939508EF79}" srcOrd="2" destOrd="0" presId="urn:microsoft.com/office/officeart/2005/8/layout/vList2"/>
    <dgm:cxn modelId="{FB32A14F-BE7A-4D89-BB53-9144D0EBE73C}" type="presParOf" srcId="{53189BE4-9C97-4BBB-B4E9-A21AA3B53232}" destId="{207FFCC3-2F5A-454A-BCEC-FCD27926D7C7}" srcOrd="3" destOrd="0" presId="urn:microsoft.com/office/officeart/2005/8/layout/vList2"/>
    <dgm:cxn modelId="{A5135E51-0B77-4737-94A0-9595170E009F}" type="presParOf" srcId="{53189BE4-9C97-4BBB-B4E9-A21AA3B53232}" destId="{ED7161B7-D830-4000-89F4-66BD364BD7DF}" srcOrd="4" destOrd="0" presId="urn:microsoft.com/office/officeart/2005/8/layout/vList2"/>
    <dgm:cxn modelId="{75E887F2-48A4-4267-9AF3-0662FB0B34D2}" type="presParOf" srcId="{53189BE4-9C97-4BBB-B4E9-A21AA3B53232}" destId="{3A9CAC7E-CA56-4E22-A50C-757BF0491E7F}" srcOrd="5" destOrd="0" presId="urn:microsoft.com/office/officeart/2005/8/layout/vList2"/>
    <dgm:cxn modelId="{6543D95B-7303-460A-BF9E-5448C21FBE49}" type="presParOf" srcId="{53189BE4-9C97-4BBB-B4E9-A21AA3B53232}" destId="{8EAD9ADE-A92C-4D90-9FE7-439440158CCA}" srcOrd="6" destOrd="0" presId="urn:microsoft.com/office/officeart/2005/8/layout/vList2"/>
    <dgm:cxn modelId="{28EDCA21-DA8D-40C0-A872-73FD757E10E1}" type="presParOf" srcId="{53189BE4-9C97-4BBB-B4E9-A21AA3B53232}" destId="{AA450831-7EDA-4639-AB9E-05E877CECFD1}" srcOrd="7" destOrd="0" presId="urn:microsoft.com/office/officeart/2005/8/layout/vList2"/>
    <dgm:cxn modelId="{E685D7E9-65A7-45BD-8DDE-0A2E33C1C62D}" type="presParOf" srcId="{53189BE4-9C97-4BBB-B4E9-A21AA3B53232}" destId="{377AF49E-EB36-49EB-9ACA-EE561C825A02}" srcOrd="8" destOrd="0" presId="urn:microsoft.com/office/officeart/2005/8/layout/vList2"/>
    <dgm:cxn modelId="{807434C4-B6A3-4614-92B3-274F1DC4126A}" type="presParOf" srcId="{53189BE4-9C97-4BBB-B4E9-A21AA3B53232}" destId="{B281A938-22B9-451F-BEB7-B9A1F0C34E65}" srcOrd="9" destOrd="0" presId="urn:microsoft.com/office/officeart/2005/8/layout/vList2"/>
    <dgm:cxn modelId="{B336D88D-D853-4D3F-B645-465B6A80F0D0}" type="presParOf" srcId="{53189BE4-9C97-4BBB-B4E9-A21AA3B53232}" destId="{9911A2B8-21D9-42BE-8225-304198AB32C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792604" y="1487"/>
          <a:ext cx="2688907" cy="805252"/>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487"/>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Specific</a:t>
          </a:r>
          <a:endParaRPr lang="en-US" sz="2000" kern="1200" dirty="0"/>
        </a:p>
      </dsp:txBody>
      <dsp:txXfrm>
        <a:off x="39309" y="40796"/>
        <a:ext cx="1713986" cy="726634"/>
      </dsp:txXfrm>
    </dsp:sp>
    <dsp:sp modelId="{1BEE2FD5-3F3D-463B-9A11-46BC42D4F282}">
      <dsp:nvSpPr>
        <dsp:cNvPr id="0" name=""/>
        <dsp:cNvSpPr/>
      </dsp:nvSpPr>
      <dsp:spPr>
        <a:xfrm>
          <a:off x="1792604" y="887265"/>
          <a:ext cx="2688907" cy="805252"/>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887265"/>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Measurable</a:t>
          </a:r>
          <a:endParaRPr lang="en-US" sz="2000" kern="1200" dirty="0"/>
        </a:p>
      </dsp:txBody>
      <dsp:txXfrm>
        <a:off x="39309" y="926574"/>
        <a:ext cx="1713986" cy="726634"/>
      </dsp:txXfrm>
    </dsp:sp>
    <dsp:sp modelId="{AEBFFA70-6174-44A3-8EB3-EAA9186CAF0F}">
      <dsp:nvSpPr>
        <dsp:cNvPr id="0" name=""/>
        <dsp:cNvSpPr/>
      </dsp:nvSpPr>
      <dsp:spPr>
        <a:xfrm>
          <a:off x="1792604" y="1773042"/>
          <a:ext cx="2688907" cy="805252"/>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773042"/>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Accountable</a:t>
          </a:r>
          <a:endParaRPr lang="en-US" sz="2000" kern="1200" dirty="0"/>
        </a:p>
      </dsp:txBody>
      <dsp:txXfrm>
        <a:off x="39309" y="1812351"/>
        <a:ext cx="1713986" cy="726634"/>
      </dsp:txXfrm>
    </dsp:sp>
    <dsp:sp modelId="{57E0EAA9-9082-49B7-A15F-A22FDFA1C63C}">
      <dsp:nvSpPr>
        <dsp:cNvPr id="0" name=""/>
        <dsp:cNvSpPr/>
      </dsp:nvSpPr>
      <dsp:spPr>
        <a:xfrm>
          <a:off x="1792604" y="2658820"/>
          <a:ext cx="2688907" cy="805252"/>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658820"/>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Relevant</a:t>
          </a:r>
          <a:endParaRPr lang="en-US" sz="2000" kern="1200" dirty="0"/>
        </a:p>
      </dsp:txBody>
      <dsp:txXfrm>
        <a:off x="39309" y="2698129"/>
        <a:ext cx="1713986" cy="726634"/>
      </dsp:txXfrm>
    </dsp:sp>
    <dsp:sp modelId="{FD200BF5-DCCC-4CDA-90D9-0DE698DDD2E7}">
      <dsp:nvSpPr>
        <dsp:cNvPr id="0" name=""/>
        <dsp:cNvSpPr/>
      </dsp:nvSpPr>
      <dsp:spPr>
        <a:xfrm>
          <a:off x="1792604" y="3544598"/>
          <a:ext cx="2688907" cy="805252"/>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544598"/>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Timely</a:t>
          </a:r>
          <a:endParaRPr lang="en-US" sz="2000" kern="1200" dirty="0"/>
        </a:p>
      </dsp:txBody>
      <dsp:txXfrm>
        <a:off x="39309" y="3583907"/>
        <a:ext cx="1713986" cy="7266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D0757-1A2D-455D-8BDE-43078FF98A7F}">
      <dsp:nvSpPr>
        <dsp:cNvPr id="0" name=""/>
        <dsp:cNvSpPr/>
      </dsp:nvSpPr>
      <dsp:spPr>
        <a:xfrm>
          <a:off x="0" y="18063"/>
          <a:ext cx="5847404" cy="815490"/>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Company policies</a:t>
          </a:r>
          <a:endParaRPr lang="en-US" sz="3400" kern="1200" dirty="0"/>
        </a:p>
      </dsp:txBody>
      <dsp:txXfrm>
        <a:off x="39809" y="57872"/>
        <a:ext cx="5767786" cy="735872"/>
      </dsp:txXfrm>
    </dsp:sp>
    <dsp:sp modelId="{E406D022-5CEA-4E88-8A81-5C84A4FC997A}">
      <dsp:nvSpPr>
        <dsp:cNvPr id="0" name=""/>
        <dsp:cNvSpPr/>
      </dsp:nvSpPr>
      <dsp:spPr>
        <a:xfrm>
          <a:off x="0" y="931473"/>
          <a:ext cx="5847404" cy="815490"/>
        </a:xfrm>
        <a:prstGeom prst="roundRect">
          <a:avLst/>
        </a:prstGeom>
        <a:solidFill>
          <a:schemeClr val="accent2">
            <a:hueOff val="-1484934"/>
            <a:satOff val="484"/>
            <a:lumOff val="-431"/>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smtClean="0"/>
            <a:t>Supervision </a:t>
          </a:r>
          <a:endParaRPr lang="en-US" sz="3400" kern="1200" dirty="0"/>
        </a:p>
      </dsp:txBody>
      <dsp:txXfrm>
        <a:off x="39809" y="971282"/>
        <a:ext cx="5767786" cy="735872"/>
      </dsp:txXfrm>
    </dsp:sp>
    <dsp:sp modelId="{81BEF748-66D6-4D65-A801-E1EF1FC5E4F3}">
      <dsp:nvSpPr>
        <dsp:cNvPr id="0" name=""/>
        <dsp:cNvSpPr/>
      </dsp:nvSpPr>
      <dsp:spPr>
        <a:xfrm>
          <a:off x="0" y="1844883"/>
          <a:ext cx="5847404" cy="815490"/>
        </a:xfrm>
        <a:prstGeom prst="roundRect">
          <a:avLst/>
        </a:prstGeom>
        <a:solidFill>
          <a:schemeClr val="accent2">
            <a:hueOff val="-2969867"/>
            <a:satOff val="969"/>
            <a:lumOff val="-863"/>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smtClean="0"/>
            <a:t>Relationship with manager </a:t>
          </a:r>
          <a:endParaRPr lang="en-US" sz="3400" kern="1200" dirty="0"/>
        </a:p>
      </dsp:txBody>
      <dsp:txXfrm>
        <a:off x="39809" y="1884692"/>
        <a:ext cx="5767786" cy="735872"/>
      </dsp:txXfrm>
    </dsp:sp>
    <dsp:sp modelId="{1FCFAC7A-DA73-4616-8322-604EA3CD78C0}">
      <dsp:nvSpPr>
        <dsp:cNvPr id="0" name=""/>
        <dsp:cNvSpPr/>
      </dsp:nvSpPr>
      <dsp:spPr>
        <a:xfrm>
          <a:off x="0" y="2758293"/>
          <a:ext cx="5847404" cy="815490"/>
        </a:xfrm>
        <a:prstGeom prst="roundRect">
          <a:avLst/>
        </a:prstGeom>
        <a:solidFill>
          <a:schemeClr val="accent2">
            <a:hueOff val="-4454801"/>
            <a:satOff val="1453"/>
            <a:lumOff val="-1294"/>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smtClean="0"/>
            <a:t>Work conditions </a:t>
          </a:r>
          <a:endParaRPr lang="en-US" sz="3400" kern="1200" dirty="0"/>
        </a:p>
      </dsp:txBody>
      <dsp:txXfrm>
        <a:off x="39809" y="2798102"/>
        <a:ext cx="5767786" cy="735872"/>
      </dsp:txXfrm>
    </dsp:sp>
    <dsp:sp modelId="{78C765C1-407F-4F85-895B-1D493BB40480}">
      <dsp:nvSpPr>
        <dsp:cNvPr id="0" name=""/>
        <dsp:cNvSpPr/>
      </dsp:nvSpPr>
      <dsp:spPr>
        <a:xfrm>
          <a:off x="0" y="3671703"/>
          <a:ext cx="5847404" cy="815490"/>
        </a:xfrm>
        <a:prstGeom prst="roundRect">
          <a:avLst/>
        </a:prstGeom>
        <a:solidFill>
          <a:schemeClr val="accent2">
            <a:hueOff val="-5939734"/>
            <a:satOff val="1938"/>
            <a:lumOff val="-1726"/>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smtClean="0"/>
            <a:t>Salary </a:t>
          </a:r>
          <a:endParaRPr lang="en-US" sz="3400" kern="1200" dirty="0"/>
        </a:p>
      </dsp:txBody>
      <dsp:txXfrm>
        <a:off x="39809" y="3711512"/>
        <a:ext cx="5767786" cy="735872"/>
      </dsp:txXfrm>
    </dsp:sp>
    <dsp:sp modelId="{94BD7CCC-DF1D-4831-A9C0-C4601BD13599}">
      <dsp:nvSpPr>
        <dsp:cNvPr id="0" name=""/>
        <dsp:cNvSpPr/>
      </dsp:nvSpPr>
      <dsp:spPr>
        <a:xfrm>
          <a:off x="0" y="4585113"/>
          <a:ext cx="5847404" cy="815490"/>
        </a:xfrm>
        <a:prstGeom prst="roundRect">
          <a:avLst/>
        </a:prstGeom>
        <a:solidFill>
          <a:schemeClr val="accent2">
            <a:hueOff val="-7424668"/>
            <a:satOff val="2422"/>
            <a:lumOff val="-21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smtClean="0"/>
            <a:t>Relationship with peers</a:t>
          </a:r>
          <a:endParaRPr lang="en-US" sz="3400" kern="1200" dirty="0"/>
        </a:p>
      </dsp:txBody>
      <dsp:txXfrm>
        <a:off x="39809" y="4624922"/>
        <a:ext cx="5767786" cy="7358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ABCF8-BA07-487F-B3B2-AC2018F9EEA7}">
      <dsp:nvSpPr>
        <dsp:cNvPr id="0" name=""/>
        <dsp:cNvSpPr/>
      </dsp:nvSpPr>
      <dsp:spPr>
        <a:xfrm>
          <a:off x="3793066" y="1896533"/>
          <a:ext cx="2980266" cy="2980266"/>
        </a:xfrm>
        <a:prstGeom prst="gear9">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Motivations</a:t>
          </a:r>
        </a:p>
      </dsp:txBody>
      <dsp:txXfrm>
        <a:off x="4392232" y="2594646"/>
        <a:ext cx="1781934" cy="1531918"/>
      </dsp:txXfrm>
    </dsp:sp>
    <dsp:sp modelId="{77125FFC-ABB2-4879-A393-60EC3FD01C43}">
      <dsp:nvSpPr>
        <dsp:cNvPr id="0" name=""/>
        <dsp:cNvSpPr/>
      </dsp:nvSpPr>
      <dsp:spPr>
        <a:xfrm>
          <a:off x="2059093" y="1192106"/>
          <a:ext cx="2167466" cy="2167466"/>
        </a:xfrm>
        <a:prstGeom prst="gear6">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Goals</a:t>
          </a:r>
        </a:p>
      </dsp:txBody>
      <dsp:txXfrm>
        <a:off x="2604759" y="1741070"/>
        <a:ext cx="1076134" cy="1069538"/>
      </dsp:txXfrm>
    </dsp:sp>
    <dsp:sp modelId="{9E767592-BD47-4F09-A723-E7C3E754A4D1}">
      <dsp:nvSpPr>
        <dsp:cNvPr id="0" name=""/>
        <dsp:cNvSpPr/>
      </dsp:nvSpPr>
      <dsp:spPr>
        <a:xfrm>
          <a:off x="3968642" y="1368719"/>
          <a:ext cx="3665728" cy="3665728"/>
        </a:xfrm>
        <a:prstGeom prst="circularArrow">
          <a:avLst>
            <a:gd name="adj1" fmla="val 4878"/>
            <a:gd name="adj2" fmla="val 312630"/>
            <a:gd name="adj3" fmla="val 3224359"/>
            <a:gd name="adj4" fmla="val 15113656"/>
            <a:gd name="adj5" fmla="val 5691"/>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BFC00D-C765-456A-9A59-1D7B7933CE2E}">
      <dsp:nvSpPr>
        <dsp:cNvPr id="0" name=""/>
        <dsp:cNvSpPr/>
      </dsp:nvSpPr>
      <dsp:spPr>
        <a:xfrm>
          <a:off x="1675238" y="707273"/>
          <a:ext cx="2771648" cy="2771648"/>
        </a:xfrm>
        <a:prstGeom prst="leftCircularArrow">
          <a:avLst>
            <a:gd name="adj1" fmla="val 6452"/>
            <a:gd name="adj2" fmla="val 429999"/>
            <a:gd name="adj3" fmla="val 10489124"/>
            <a:gd name="adj4" fmla="val 14837806"/>
            <a:gd name="adj5" fmla="val 752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357225" y="1277"/>
          <a:ext cx="2035838" cy="691415"/>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277"/>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Specific</a:t>
          </a:r>
          <a:endParaRPr lang="en-US" sz="1500" kern="1200" dirty="0"/>
        </a:p>
      </dsp:txBody>
      <dsp:txXfrm>
        <a:off x="33752" y="35029"/>
        <a:ext cx="1289721" cy="623911"/>
      </dsp:txXfrm>
    </dsp:sp>
    <dsp:sp modelId="{1BEE2FD5-3F3D-463B-9A11-46BC42D4F282}">
      <dsp:nvSpPr>
        <dsp:cNvPr id="0" name=""/>
        <dsp:cNvSpPr/>
      </dsp:nvSpPr>
      <dsp:spPr>
        <a:xfrm>
          <a:off x="1357225" y="761833"/>
          <a:ext cx="2035838" cy="691415"/>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761833"/>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Measurable</a:t>
          </a:r>
          <a:endParaRPr lang="en-US" sz="1500" kern="1200" dirty="0"/>
        </a:p>
      </dsp:txBody>
      <dsp:txXfrm>
        <a:off x="33752" y="795585"/>
        <a:ext cx="1289721" cy="623911"/>
      </dsp:txXfrm>
    </dsp:sp>
    <dsp:sp modelId="{AEBFFA70-6174-44A3-8EB3-EAA9186CAF0F}">
      <dsp:nvSpPr>
        <dsp:cNvPr id="0" name=""/>
        <dsp:cNvSpPr/>
      </dsp:nvSpPr>
      <dsp:spPr>
        <a:xfrm>
          <a:off x="1357225" y="1522390"/>
          <a:ext cx="2035838" cy="691415"/>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522390"/>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Accountable</a:t>
          </a:r>
          <a:endParaRPr lang="en-US" sz="1500" kern="1200" dirty="0"/>
        </a:p>
      </dsp:txBody>
      <dsp:txXfrm>
        <a:off x="33752" y="1556142"/>
        <a:ext cx="1289721" cy="623911"/>
      </dsp:txXfrm>
    </dsp:sp>
    <dsp:sp modelId="{57E0EAA9-9082-49B7-A15F-A22FDFA1C63C}">
      <dsp:nvSpPr>
        <dsp:cNvPr id="0" name=""/>
        <dsp:cNvSpPr/>
      </dsp:nvSpPr>
      <dsp:spPr>
        <a:xfrm>
          <a:off x="1357225" y="2282947"/>
          <a:ext cx="2035838" cy="691415"/>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282947"/>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Relevant</a:t>
          </a:r>
          <a:endParaRPr lang="en-US" sz="1500" kern="1200" dirty="0"/>
        </a:p>
      </dsp:txBody>
      <dsp:txXfrm>
        <a:off x="33752" y="2316699"/>
        <a:ext cx="1289721" cy="623911"/>
      </dsp:txXfrm>
    </dsp:sp>
    <dsp:sp modelId="{FD200BF5-DCCC-4CDA-90D9-0DE698DDD2E7}">
      <dsp:nvSpPr>
        <dsp:cNvPr id="0" name=""/>
        <dsp:cNvSpPr/>
      </dsp:nvSpPr>
      <dsp:spPr>
        <a:xfrm>
          <a:off x="1357225" y="3043503"/>
          <a:ext cx="2035838" cy="691415"/>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043503"/>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Timely</a:t>
          </a:r>
          <a:endParaRPr lang="en-US" sz="1500" kern="1200" dirty="0"/>
        </a:p>
      </dsp:txBody>
      <dsp:txXfrm>
        <a:off x="33752" y="3077255"/>
        <a:ext cx="1289721" cy="6239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473141" y="1356"/>
          <a:ext cx="2209713" cy="734488"/>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356"/>
          <a:ext cx="1473142" cy="734488"/>
        </a:xfrm>
        <a:prstGeom prst="roundRect">
          <a:avLst/>
        </a:prstGeom>
        <a:solidFill>
          <a:srgbClr val="FF000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b="1" kern="1200" dirty="0" smtClean="0"/>
            <a:t>Specific</a:t>
          </a:r>
          <a:endParaRPr lang="en-US" sz="1600" b="1" kern="1200" dirty="0"/>
        </a:p>
      </dsp:txBody>
      <dsp:txXfrm>
        <a:off x="35855" y="37211"/>
        <a:ext cx="1401432" cy="662778"/>
      </dsp:txXfrm>
    </dsp:sp>
    <dsp:sp modelId="{1BEE2FD5-3F3D-463B-9A11-46BC42D4F282}">
      <dsp:nvSpPr>
        <dsp:cNvPr id="0" name=""/>
        <dsp:cNvSpPr/>
      </dsp:nvSpPr>
      <dsp:spPr>
        <a:xfrm>
          <a:off x="1473141" y="809294"/>
          <a:ext cx="2209713" cy="734488"/>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809294"/>
          <a:ext cx="1473142" cy="73448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Measurable</a:t>
          </a:r>
          <a:endParaRPr lang="en-US" sz="1600" kern="1200" dirty="0"/>
        </a:p>
      </dsp:txBody>
      <dsp:txXfrm>
        <a:off x="35855" y="845149"/>
        <a:ext cx="1401432" cy="662778"/>
      </dsp:txXfrm>
    </dsp:sp>
    <dsp:sp modelId="{AEBFFA70-6174-44A3-8EB3-EAA9186CAF0F}">
      <dsp:nvSpPr>
        <dsp:cNvPr id="0" name=""/>
        <dsp:cNvSpPr/>
      </dsp:nvSpPr>
      <dsp:spPr>
        <a:xfrm>
          <a:off x="1473141" y="1617232"/>
          <a:ext cx="2209713" cy="734488"/>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617232"/>
          <a:ext cx="1473142" cy="73448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Accountable</a:t>
          </a:r>
          <a:endParaRPr lang="en-US" sz="1600" kern="1200" dirty="0"/>
        </a:p>
      </dsp:txBody>
      <dsp:txXfrm>
        <a:off x="35855" y="1653087"/>
        <a:ext cx="1401432" cy="662778"/>
      </dsp:txXfrm>
    </dsp:sp>
    <dsp:sp modelId="{57E0EAA9-9082-49B7-A15F-A22FDFA1C63C}">
      <dsp:nvSpPr>
        <dsp:cNvPr id="0" name=""/>
        <dsp:cNvSpPr/>
      </dsp:nvSpPr>
      <dsp:spPr>
        <a:xfrm>
          <a:off x="1473141" y="2425169"/>
          <a:ext cx="2209713" cy="734488"/>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425169"/>
          <a:ext cx="1473142" cy="73448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Relevant</a:t>
          </a:r>
          <a:endParaRPr lang="en-US" sz="1600" kern="1200" dirty="0"/>
        </a:p>
      </dsp:txBody>
      <dsp:txXfrm>
        <a:off x="35855" y="2461024"/>
        <a:ext cx="1401432" cy="662778"/>
      </dsp:txXfrm>
    </dsp:sp>
    <dsp:sp modelId="{FD200BF5-DCCC-4CDA-90D9-0DE698DDD2E7}">
      <dsp:nvSpPr>
        <dsp:cNvPr id="0" name=""/>
        <dsp:cNvSpPr/>
      </dsp:nvSpPr>
      <dsp:spPr>
        <a:xfrm>
          <a:off x="1473141" y="3233107"/>
          <a:ext cx="2209713" cy="734488"/>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233107"/>
          <a:ext cx="1473142" cy="73448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Timely</a:t>
          </a:r>
          <a:endParaRPr lang="en-US" sz="1600" kern="1200" dirty="0"/>
        </a:p>
      </dsp:txBody>
      <dsp:txXfrm>
        <a:off x="35855" y="3268962"/>
        <a:ext cx="1401432" cy="6627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656483" y="1312"/>
          <a:ext cx="2484726" cy="710713"/>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312"/>
          <a:ext cx="1656484" cy="71071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Specific</a:t>
          </a:r>
          <a:endParaRPr lang="en-US" sz="1700" kern="1200" dirty="0"/>
        </a:p>
      </dsp:txBody>
      <dsp:txXfrm>
        <a:off x="34694" y="36006"/>
        <a:ext cx="1587096" cy="641325"/>
      </dsp:txXfrm>
    </dsp:sp>
    <dsp:sp modelId="{1BEE2FD5-3F3D-463B-9A11-46BC42D4F282}">
      <dsp:nvSpPr>
        <dsp:cNvPr id="0" name=""/>
        <dsp:cNvSpPr/>
      </dsp:nvSpPr>
      <dsp:spPr>
        <a:xfrm>
          <a:off x="1656483" y="783097"/>
          <a:ext cx="2484726" cy="710713"/>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783097"/>
          <a:ext cx="1656484" cy="710713"/>
        </a:xfrm>
        <a:prstGeom prst="roundRect">
          <a:avLst/>
        </a:prstGeom>
        <a:solidFill>
          <a:srgbClr val="FFC00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b="1" kern="1200" dirty="0" smtClean="0">
              <a:solidFill>
                <a:schemeClr val="tx1"/>
              </a:solidFill>
            </a:rPr>
            <a:t>Measurable</a:t>
          </a:r>
          <a:endParaRPr lang="en-US" sz="1700" b="1" kern="1200" dirty="0">
            <a:solidFill>
              <a:schemeClr val="tx1"/>
            </a:solidFill>
          </a:endParaRPr>
        </a:p>
      </dsp:txBody>
      <dsp:txXfrm>
        <a:off x="34694" y="817791"/>
        <a:ext cx="1587096" cy="641325"/>
      </dsp:txXfrm>
    </dsp:sp>
    <dsp:sp modelId="{AEBFFA70-6174-44A3-8EB3-EAA9186CAF0F}">
      <dsp:nvSpPr>
        <dsp:cNvPr id="0" name=""/>
        <dsp:cNvSpPr/>
      </dsp:nvSpPr>
      <dsp:spPr>
        <a:xfrm>
          <a:off x="1656483" y="1564883"/>
          <a:ext cx="2484726" cy="710713"/>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564883"/>
          <a:ext cx="1656484" cy="71071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Accountable</a:t>
          </a:r>
          <a:endParaRPr lang="en-US" sz="1700" kern="1200" dirty="0"/>
        </a:p>
      </dsp:txBody>
      <dsp:txXfrm>
        <a:off x="34694" y="1599577"/>
        <a:ext cx="1587096" cy="641325"/>
      </dsp:txXfrm>
    </dsp:sp>
    <dsp:sp modelId="{57E0EAA9-9082-49B7-A15F-A22FDFA1C63C}">
      <dsp:nvSpPr>
        <dsp:cNvPr id="0" name=""/>
        <dsp:cNvSpPr/>
      </dsp:nvSpPr>
      <dsp:spPr>
        <a:xfrm>
          <a:off x="1656483" y="2346668"/>
          <a:ext cx="2484726" cy="710713"/>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346668"/>
          <a:ext cx="1656484" cy="71071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Relevant</a:t>
          </a:r>
          <a:endParaRPr lang="en-US" sz="1700" kern="1200" dirty="0"/>
        </a:p>
      </dsp:txBody>
      <dsp:txXfrm>
        <a:off x="34694" y="2381362"/>
        <a:ext cx="1587096" cy="641325"/>
      </dsp:txXfrm>
    </dsp:sp>
    <dsp:sp modelId="{FD200BF5-DCCC-4CDA-90D9-0DE698DDD2E7}">
      <dsp:nvSpPr>
        <dsp:cNvPr id="0" name=""/>
        <dsp:cNvSpPr/>
      </dsp:nvSpPr>
      <dsp:spPr>
        <a:xfrm>
          <a:off x="1656483" y="3128453"/>
          <a:ext cx="2484726" cy="710713"/>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128453"/>
          <a:ext cx="1656484" cy="71071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Timely</a:t>
          </a:r>
          <a:endParaRPr lang="en-US" sz="1700" kern="1200" dirty="0"/>
        </a:p>
      </dsp:txBody>
      <dsp:txXfrm>
        <a:off x="34694" y="3163147"/>
        <a:ext cx="1587096" cy="6413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473141" y="1250"/>
          <a:ext cx="2209713" cy="676870"/>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250"/>
          <a:ext cx="1473142" cy="67687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t>Specific</a:t>
          </a:r>
          <a:endParaRPr lang="en-US" sz="1400" kern="1200" dirty="0"/>
        </a:p>
      </dsp:txBody>
      <dsp:txXfrm>
        <a:off x="33042" y="34292"/>
        <a:ext cx="1407058" cy="610786"/>
      </dsp:txXfrm>
    </dsp:sp>
    <dsp:sp modelId="{1BEE2FD5-3F3D-463B-9A11-46BC42D4F282}">
      <dsp:nvSpPr>
        <dsp:cNvPr id="0" name=""/>
        <dsp:cNvSpPr/>
      </dsp:nvSpPr>
      <dsp:spPr>
        <a:xfrm>
          <a:off x="1473141" y="745807"/>
          <a:ext cx="2209713" cy="676870"/>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745807"/>
          <a:ext cx="1473142" cy="67687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t>Measurable</a:t>
          </a:r>
          <a:endParaRPr lang="en-US" sz="1400" kern="1200" dirty="0"/>
        </a:p>
      </dsp:txBody>
      <dsp:txXfrm>
        <a:off x="33042" y="778849"/>
        <a:ext cx="1407058" cy="610786"/>
      </dsp:txXfrm>
    </dsp:sp>
    <dsp:sp modelId="{AEBFFA70-6174-44A3-8EB3-EAA9186CAF0F}">
      <dsp:nvSpPr>
        <dsp:cNvPr id="0" name=""/>
        <dsp:cNvSpPr/>
      </dsp:nvSpPr>
      <dsp:spPr>
        <a:xfrm>
          <a:off x="1473141" y="1490364"/>
          <a:ext cx="2209713" cy="676870"/>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490364"/>
          <a:ext cx="1473142" cy="676870"/>
        </a:xfrm>
        <a:prstGeom prst="roundRect">
          <a:avLst/>
        </a:prstGeom>
        <a:solidFill>
          <a:srgbClr val="FFFF0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rPr>
            <a:t>Accountable</a:t>
          </a:r>
          <a:endParaRPr lang="en-US" sz="1400" b="1" kern="1200" dirty="0">
            <a:solidFill>
              <a:schemeClr val="tx1"/>
            </a:solidFill>
          </a:endParaRPr>
        </a:p>
      </dsp:txBody>
      <dsp:txXfrm>
        <a:off x="33042" y="1523406"/>
        <a:ext cx="1407058" cy="610786"/>
      </dsp:txXfrm>
    </dsp:sp>
    <dsp:sp modelId="{57E0EAA9-9082-49B7-A15F-A22FDFA1C63C}">
      <dsp:nvSpPr>
        <dsp:cNvPr id="0" name=""/>
        <dsp:cNvSpPr/>
      </dsp:nvSpPr>
      <dsp:spPr>
        <a:xfrm>
          <a:off x="1473141" y="2234922"/>
          <a:ext cx="2209713" cy="676870"/>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234922"/>
          <a:ext cx="1473142" cy="67687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t>Relevant</a:t>
          </a:r>
          <a:endParaRPr lang="en-US" sz="1400" kern="1200" dirty="0"/>
        </a:p>
      </dsp:txBody>
      <dsp:txXfrm>
        <a:off x="33042" y="2267964"/>
        <a:ext cx="1407058" cy="610786"/>
      </dsp:txXfrm>
    </dsp:sp>
    <dsp:sp modelId="{FD200BF5-DCCC-4CDA-90D9-0DE698DDD2E7}">
      <dsp:nvSpPr>
        <dsp:cNvPr id="0" name=""/>
        <dsp:cNvSpPr/>
      </dsp:nvSpPr>
      <dsp:spPr>
        <a:xfrm>
          <a:off x="1473141" y="2979479"/>
          <a:ext cx="2209713" cy="676870"/>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2979479"/>
          <a:ext cx="1473142" cy="67687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t>Timely</a:t>
          </a:r>
          <a:endParaRPr lang="en-US" sz="1400" kern="1200" dirty="0"/>
        </a:p>
      </dsp:txBody>
      <dsp:txXfrm>
        <a:off x="33042" y="3012521"/>
        <a:ext cx="1407058" cy="6107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536115" y="1295"/>
          <a:ext cx="2304173" cy="701483"/>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295"/>
          <a:ext cx="1536115" cy="70148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Specific</a:t>
          </a:r>
          <a:endParaRPr lang="en-US" sz="1700" kern="1200" dirty="0"/>
        </a:p>
      </dsp:txBody>
      <dsp:txXfrm>
        <a:off x="34244" y="35539"/>
        <a:ext cx="1467627" cy="632995"/>
      </dsp:txXfrm>
    </dsp:sp>
    <dsp:sp modelId="{1BEE2FD5-3F3D-463B-9A11-46BC42D4F282}">
      <dsp:nvSpPr>
        <dsp:cNvPr id="0" name=""/>
        <dsp:cNvSpPr/>
      </dsp:nvSpPr>
      <dsp:spPr>
        <a:xfrm>
          <a:off x="1536115" y="772927"/>
          <a:ext cx="2304173" cy="701483"/>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772927"/>
          <a:ext cx="1536115" cy="70148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Measurable</a:t>
          </a:r>
          <a:endParaRPr lang="en-US" sz="1700" kern="1200" dirty="0"/>
        </a:p>
      </dsp:txBody>
      <dsp:txXfrm>
        <a:off x="34244" y="807171"/>
        <a:ext cx="1467627" cy="632995"/>
      </dsp:txXfrm>
    </dsp:sp>
    <dsp:sp modelId="{AEBFFA70-6174-44A3-8EB3-EAA9186CAF0F}">
      <dsp:nvSpPr>
        <dsp:cNvPr id="0" name=""/>
        <dsp:cNvSpPr/>
      </dsp:nvSpPr>
      <dsp:spPr>
        <a:xfrm>
          <a:off x="1536115" y="1544560"/>
          <a:ext cx="2304173" cy="701483"/>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544560"/>
          <a:ext cx="1536115" cy="70148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Accountable</a:t>
          </a:r>
          <a:endParaRPr lang="en-US" sz="1700" kern="1200" dirty="0"/>
        </a:p>
      </dsp:txBody>
      <dsp:txXfrm>
        <a:off x="34244" y="1578804"/>
        <a:ext cx="1467627" cy="632995"/>
      </dsp:txXfrm>
    </dsp:sp>
    <dsp:sp modelId="{57E0EAA9-9082-49B7-A15F-A22FDFA1C63C}">
      <dsp:nvSpPr>
        <dsp:cNvPr id="0" name=""/>
        <dsp:cNvSpPr/>
      </dsp:nvSpPr>
      <dsp:spPr>
        <a:xfrm>
          <a:off x="1536115" y="2316192"/>
          <a:ext cx="2304173" cy="701483"/>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316192"/>
          <a:ext cx="1536115" cy="701483"/>
        </a:xfrm>
        <a:prstGeom prst="roundRect">
          <a:avLst/>
        </a:prstGeom>
        <a:solidFill>
          <a:srgbClr val="00B05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b="1" kern="1200" dirty="0" smtClean="0">
              <a:solidFill>
                <a:schemeClr val="bg1"/>
              </a:solidFill>
            </a:rPr>
            <a:t>Relevant</a:t>
          </a:r>
          <a:endParaRPr lang="en-US" sz="1700" b="1" kern="1200" dirty="0">
            <a:solidFill>
              <a:schemeClr val="bg1"/>
            </a:solidFill>
          </a:endParaRPr>
        </a:p>
      </dsp:txBody>
      <dsp:txXfrm>
        <a:off x="34244" y="2350436"/>
        <a:ext cx="1467627" cy="632995"/>
      </dsp:txXfrm>
    </dsp:sp>
    <dsp:sp modelId="{FD200BF5-DCCC-4CDA-90D9-0DE698DDD2E7}">
      <dsp:nvSpPr>
        <dsp:cNvPr id="0" name=""/>
        <dsp:cNvSpPr/>
      </dsp:nvSpPr>
      <dsp:spPr>
        <a:xfrm>
          <a:off x="1536115" y="3087824"/>
          <a:ext cx="2304173" cy="701483"/>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087824"/>
          <a:ext cx="1536115" cy="70148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Timely</a:t>
          </a:r>
          <a:endParaRPr lang="en-US" sz="1700" kern="1200" dirty="0"/>
        </a:p>
      </dsp:txBody>
      <dsp:txXfrm>
        <a:off x="34244" y="3122068"/>
        <a:ext cx="1467627" cy="6329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649245" y="1358"/>
          <a:ext cx="2473867" cy="735327"/>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358"/>
          <a:ext cx="1649245" cy="73532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Specific</a:t>
          </a:r>
          <a:endParaRPr lang="en-US" sz="1800" kern="1200" dirty="0"/>
        </a:p>
      </dsp:txBody>
      <dsp:txXfrm>
        <a:off x="35896" y="37254"/>
        <a:ext cx="1577453" cy="663535"/>
      </dsp:txXfrm>
    </dsp:sp>
    <dsp:sp modelId="{1BEE2FD5-3F3D-463B-9A11-46BC42D4F282}">
      <dsp:nvSpPr>
        <dsp:cNvPr id="0" name=""/>
        <dsp:cNvSpPr/>
      </dsp:nvSpPr>
      <dsp:spPr>
        <a:xfrm>
          <a:off x="1649245" y="810218"/>
          <a:ext cx="2473867" cy="735327"/>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810218"/>
          <a:ext cx="1649245" cy="73532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Measurable</a:t>
          </a:r>
          <a:endParaRPr lang="en-US" sz="1800" kern="1200" dirty="0"/>
        </a:p>
      </dsp:txBody>
      <dsp:txXfrm>
        <a:off x="35896" y="846114"/>
        <a:ext cx="1577453" cy="663535"/>
      </dsp:txXfrm>
    </dsp:sp>
    <dsp:sp modelId="{AEBFFA70-6174-44A3-8EB3-EAA9186CAF0F}">
      <dsp:nvSpPr>
        <dsp:cNvPr id="0" name=""/>
        <dsp:cNvSpPr/>
      </dsp:nvSpPr>
      <dsp:spPr>
        <a:xfrm>
          <a:off x="1649245" y="1619078"/>
          <a:ext cx="2473867" cy="735327"/>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619078"/>
          <a:ext cx="1649245" cy="73532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Accountable</a:t>
          </a:r>
          <a:endParaRPr lang="en-US" sz="1800" kern="1200" dirty="0"/>
        </a:p>
      </dsp:txBody>
      <dsp:txXfrm>
        <a:off x="35896" y="1654974"/>
        <a:ext cx="1577453" cy="663535"/>
      </dsp:txXfrm>
    </dsp:sp>
    <dsp:sp modelId="{57E0EAA9-9082-49B7-A15F-A22FDFA1C63C}">
      <dsp:nvSpPr>
        <dsp:cNvPr id="0" name=""/>
        <dsp:cNvSpPr/>
      </dsp:nvSpPr>
      <dsp:spPr>
        <a:xfrm>
          <a:off x="1649245" y="2427938"/>
          <a:ext cx="2473867" cy="735327"/>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427938"/>
          <a:ext cx="1649245" cy="73532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Relevant</a:t>
          </a:r>
          <a:endParaRPr lang="en-US" sz="1800" kern="1200" dirty="0"/>
        </a:p>
      </dsp:txBody>
      <dsp:txXfrm>
        <a:off x="35896" y="2463834"/>
        <a:ext cx="1577453" cy="663535"/>
      </dsp:txXfrm>
    </dsp:sp>
    <dsp:sp modelId="{FD200BF5-DCCC-4CDA-90D9-0DE698DDD2E7}">
      <dsp:nvSpPr>
        <dsp:cNvPr id="0" name=""/>
        <dsp:cNvSpPr/>
      </dsp:nvSpPr>
      <dsp:spPr>
        <a:xfrm>
          <a:off x="1649245" y="3236798"/>
          <a:ext cx="2473867" cy="735327"/>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236798"/>
          <a:ext cx="1649245" cy="735327"/>
        </a:xfrm>
        <a:prstGeom prst="roundRect">
          <a:avLst/>
        </a:prstGeom>
        <a:solidFill>
          <a:srgbClr val="0070C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t>Timely</a:t>
          </a:r>
          <a:endParaRPr lang="en-US" sz="1800" b="1" kern="1200" dirty="0"/>
        </a:p>
      </dsp:txBody>
      <dsp:txXfrm>
        <a:off x="35896" y="3272694"/>
        <a:ext cx="1577453" cy="6635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F7651-4190-4FC9-AB41-FA78BE77A22B}">
      <dsp:nvSpPr>
        <dsp:cNvPr id="0" name=""/>
        <dsp:cNvSpPr/>
      </dsp:nvSpPr>
      <dsp:spPr>
        <a:xfrm>
          <a:off x="1326058" y="1960"/>
          <a:ext cx="2935882" cy="1761529"/>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kern="1200" dirty="0" smtClean="0"/>
            <a:t>Autonomy</a:t>
          </a:r>
          <a:endParaRPr lang="en-US" sz="4300" kern="1200" dirty="0"/>
        </a:p>
      </dsp:txBody>
      <dsp:txXfrm>
        <a:off x="1326058" y="1960"/>
        <a:ext cx="2935882" cy="1761529"/>
      </dsp:txXfrm>
    </dsp:sp>
    <dsp:sp modelId="{338DEB31-C5CB-4310-BD13-8580B956D7F4}">
      <dsp:nvSpPr>
        <dsp:cNvPr id="0" name=""/>
        <dsp:cNvSpPr/>
      </dsp:nvSpPr>
      <dsp:spPr>
        <a:xfrm>
          <a:off x="1326058" y="2057078"/>
          <a:ext cx="2935882" cy="1761529"/>
        </a:xfrm>
        <a:prstGeom prst="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kern="1200" dirty="0" smtClean="0"/>
            <a:t>Mastery</a:t>
          </a:r>
          <a:endParaRPr lang="en-US" sz="4300" kern="1200" dirty="0"/>
        </a:p>
      </dsp:txBody>
      <dsp:txXfrm>
        <a:off x="1326058" y="2057078"/>
        <a:ext cx="2935882" cy="1761529"/>
      </dsp:txXfrm>
    </dsp:sp>
    <dsp:sp modelId="{AF6EF89F-2EBA-43DF-9B6A-083B65B64065}">
      <dsp:nvSpPr>
        <dsp:cNvPr id="0" name=""/>
        <dsp:cNvSpPr/>
      </dsp:nvSpPr>
      <dsp:spPr>
        <a:xfrm>
          <a:off x="1326058" y="4112196"/>
          <a:ext cx="2935882" cy="1761529"/>
        </a:xfrm>
        <a:prstGeom prst="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4300" kern="1200" dirty="0" smtClean="0"/>
            <a:t>Purpose</a:t>
          </a:r>
          <a:endParaRPr lang="en-US" sz="4300" kern="1200" dirty="0"/>
        </a:p>
      </dsp:txBody>
      <dsp:txXfrm>
        <a:off x="1326058" y="4112196"/>
        <a:ext cx="2935882" cy="17615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9DBC8-E7FD-441A-B93E-D1B8AF5C805A}">
      <dsp:nvSpPr>
        <dsp:cNvPr id="0" name=""/>
        <dsp:cNvSpPr/>
      </dsp:nvSpPr>
      <dsp:spPr>
        <a:xfrm>
          <a:off x="0" y="15776"/>
          <a:ext cx="4221804" cy="767520"/>
        </a:xfrm>
        <a:prstGeom prst="roundRect">
          <a:avLst/>
        </a:prstGeom>
        <a:solidFill>
          <a:schemeClr val="accent2">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1. Achievement</a:t>
          </a:r>
          <a:endParaRPr lang="en-US" sz="3200" kern="1200" dirty="0"/>
        </a:p>
      </dsp:txBody>
      <dsp:txXfrm>
        <a:off x="37467" y="53243"/>
        <a:ext cx="4146870" cy="692586"/>
      </dsp:txXfrm>
    </dsp:sp>
    <dsp:sp modelId="{2C746C7A-0934-4139-A00D-73939508EF79}">
      <dsp:nvSpPr>
        <dsp:cNvPr id="0" name=""/>
        <dsp:cNvSpPr/>
      </dsp:nvSpPr>
      <dsp:spPr>
        <a:xfrm>
          <a:off x="0" y="875456"/>
          <a:ext cx="4221804" cy="767520"/>
        </a:xfrm>
        <a:prstGeom prst="roundRect">
          <a:avLst/>
        </a:prstGeom>
        <a:solidFill>
          <a:schemeClr val="accent3">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2. Recognition</a:t>
          </a:r>
          <a:endParaRPr lang="en-US" sz="3200" kern="1200" dirty="0"/>
        </a:p>
      </dsp:txBody>
      <dsp:txXfrm>
        <a:off x="37467" y="912923"/>
        <a:ext cx="4146870" cy="692586"/>
      </dsp:txXfrm>
    </dsp:sp>
    <dsp:sp modelId="{ED7161B7-D830-4000-89F4-66BD364BD7DF}">
      <dsp:nvSpPr>
        <dsp:cNvPr id="0" name=""/>
        <dsp:cNvSpPr/>
      </dsp:nvSpPr>
      <dsp:spPr>
        <a:xfrm>
          <a:off x="0" y="1735136"/>
          <a:ext cx="4221804" cy="767520"/>
        </a:xfrm>
        <a:prstGeom prst="roundRect">
          <a:avLst/>
        </a:prstGeom>
        <a:solidFill>
          <a:schemeClr val="accent4">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3. The work itself</a:t>
          </a:r>
          <a:endParaRPr lang="en-US" sz="3200" kern="1200" dirty="0"/>
        </a:p>
      </dsp:txBody>
      <dsp:txXfrm>
        <a:off x="37467" y="1772603"/>
        <a:ext cx="4146870" cy="692586"/>
      </dsp:txXfrm>
    </dsp:sp>
    <dsp:sp modelId="{8EAD9ADE-A92C-4D90-9FE7-439440158CCA}">
      <dsp:nvSpPr>
        <dsp:cNvPr id="0" name=""/>
        <dsp:cNvSpPr/>
      </dsp:nvSpPr>
      <dsp:spPr>
        <a:xfrm>
          <a:off x="0" y="2594817"/>
          <a:ext cx="4221804" cy="767520"/>
        </a:xfrm>
        <a:prstGeom prst="roundRect">
          <a:avLst/>
        </a:prstGeom>
        <a:solidFill>
          <a:schemeClr val="accent5">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4. Responsibility</a:t>
          </a:r>
          <a:endParaRPr lang="en-US" sz="3200" kern="1200" dirty="0"/>
        </a:p>
      </dsp:txBody>
      <dsp:txXfrm>
        <a:off x="37467" y="2632284"/>
        <a:ext cx="4146870" cy="692586"/>
      </dsp:txXfrm>
    </dsp:sp>
    <dsp:sp modelId="{377AF49E-EB36-49EB-9ACA-EE561C825A02}">
      <dsp:nvSpPr>
        <dsp:cNvPr id="0" name=""/>
        <dsp:cNvSpPr/>
      </dsp:nvSpPr>
      <dsp:spPr>
        <a:xfrm>
          <a:off x="0" y="3454497"/>
          <a:ext cx="4221804" cy="767520"/>
        </a:xfrm>
        <a:prstGeom prst="roundRect">
          <a:avLst/>
        </a:prstGeom>
        <a:solidFill>
          <a:schemeClr val="accent6">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5. Advancement</a:t>
          </a:r>
          <a:endParaRPr lang="en-US" sz="3200" kern="1200" dirty="0"/>
        </a:p>
      </dsp:txBody>
      <dsp:txXfrm>
        <a:off x="37467" y="3491964"/>
        <a:ext cx="4146870" cy="692586"/>
      </dsp:txXfrm>
    </dsp:sp>
    <dsp:sp modelId="{9911A2B8-21D9-42BE-8225-304198AB32CE}">
      <dsp:nvSpPr>
        <dsp:cNvPr id="0" name=""/>
        <dsp:cNvSpPr/>
      </dsp:nvSpPr>
      <dsp:spPr>
        <a:xfrm>
          <a:off x="0" y="4314177"/>
          <a:ext cx="4221804" cy="767520"/>
        </a:xfrm>
        <a:prstGeom prst="roundRect">
          <a:avLst/>
        </a:prstGeom>
        <a:solidFill>
          <a:schemeClr val="accent2">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6. Growth</a:t>
          </a:r>
          <a:endParaRPr lang="en-US" sz="3200" kern="1200" dirty="0"/>
        </a:p>
      </dsp:txBody>
      <dsp:txXfrm>
        <a:off x="37467" y="4351644"/>
        <a:ext cx="4146870"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DBF24-B5F1-49DF-9BD9-0809863C42B1}" type="datetimeFigureOut">
              <a:rPr lang="en-US" smtClean="0"/>
              <a:t>8/19/2016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2B7E0-C804-4E6C-992F-D6942FEB1FBE}" type="slidenum">
              <a:rPr lang="en-US" smtClean="0"/>
              <a:t>‹#›</a:t>
            </a:fld>
            <a:endParaRPr lang="en-US"/>
          </a:p>
        </p:txBody>
      </p:sp>
    </p:spTree>
    <p:extLst>
      <p:ext uri="{BB962C8B-B14F-4D97-AF65-F5344CB8AC3E}">
        <p14:creationId xmlns:p14="http://schemas.microsoft.com/office/powerpoint/2010/main" val="1657346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21vOE3szOAhVP12MKHbqFCQwQjB0IBg&amp;url=https://commons.wikimedia.org/wiki/File:FirstClassLever4.svg&amp;bvm=bv.129759880,d.cGc&amp;psig=AFQjCNFCUDMDV51saiZvc1RoCzy71GDPAA&amp;ust=1471670457181944"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KvIKMhszOAhVDKGMKHS1JCe8QjB0IBg&amp;url=https://commons.wikimedia.org/wiki/File:Usdollar100front.jpg&amp;bvm=bv.129759880,d.cGc&amp;psig=AFQjCNG2fDbvnMcrl5fyh4Dk2rtokFoDKg&amp;ust=1471646895406509"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stock.tookapic.com/photos/35763" TargetMode="External"/><Relationship Id="rId4" Type="http://schemas.openxmlformats.org/officeDocument/2006/relationships/hyperlink" Target="https://www.google.com/url?sa=i&amp;rct=j&amp;q=&amp;esrc=s&amp;source=images&amp;cd=&amp;cad=rja&amp;uact=8&amp;ved=0ahUKEwj_3M39hszOAhVS-mMKHWMjApcQjB0IBg&amp;url=https://pixabay.com/en/photos/family%20silhouette/&amp;bvm=bv.129759880,d.cGc&amp;psig=AFQjCNHfC9dQxmJJGhd2DBVE4ydA0sml3g&amp;ust=1471647127761928"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6qKyW_M3OAhUB92MKHXYeABMQjB0IBg&amp;url=http%3A%2F%2Fwww.istockphoto.com%2Fpt%2Ffotos%2Fpeople&amp;bvm=bv.129759880,d.cGc&amp;psig=AFQjCNHjoqN2ZmIMqhZWY-apQ4ANBFiNNQ&amp;ust=1471712920016951"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youtube.com/watch?v=V-BcXI1rV4I"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I0Jy2gc7OAhVW92MKHaPADcQQjB0IBg&amp;url=https%3A%2F%2Fwww.flickr.com%2Fphotos%2Fscragz%2F91147636&amp;bvm=bv.129759880,d.cGc&amp;psig=AFQjCNE2huG9l1Xnr6l84WpoifFErcD2fA&amp;ust=1471714331421856"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creativevix.com/stock.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tartupstockphotos.com/post/123128014991/at-barrel-soho-nyc"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r>
              <a:rPr lang="en-US" baseline="0" dirty="0"/>
              <a:t> </a:t>
            </a:r>
          </a:p>
          <a:p>
            <a:pPr marL="228600" indent="-228600">
              <a:buAutoNum type="arabicPeriod"/>
            </a:pPr>
            <a:r>
              <a:rPr lang="en-US" baseline="0" dirty="0"/>
              <a:t>Read through the whole lesson (including all the notes) before the day of class</a:t>
            </a:r>
          </a:p>
          <a:p>
            <a:pPr marL="228600" indent="-228600">
              <a:buAutoNum type="arabicPeriod"/>
            </a:pPr>
            <a:r>
              <a:rPr lang="en-US" baseline="0" dirty="0"/>
              <a:t>Make note of and gather any supplies you need to bring</a:t>
            </a:r>
          </a:p>
          <a:p>
            <a:pPr marL="228600" indent="-228600">
              <a:buAutoNum type="arabicPeriod"/>
            </a:pPr>
            <a:r>
              <a:rPr lang="en-US" baseline="0" dirty="0"/>
              <a:t>Prepare examples, stories</a:t>
            </a:r>
          </a:p>
          <a:p>
            <a:pPr marL="228600" indent="-228600">
              <a:buAutoNum type="arabicPeriod"/>
            </a:pPr>
            <a:r>
              <a:rPr lang="en-US" baseline="0" dirty="0"/>
              <a:t>Think through how much time you want to spend on individual activities; make notes</a:t>
            </a:r>
          </a:p>
          <a:p>
            <a:pPr marL="228600" indent="-228600">
              <a:buAutoNum type="arabicPeriod"/>
            </a:pPr>
            <a:r>
              <a:rPr lang="en-US" baseline="0" dirty="0"/>
              <a:t>Be sure to allow time to announce the assignment at the end</a:t>
            </a:r>
          </a:p>
          <a:p>
            <a:pPr marL="0" indent="0">
              <a:buNone/>
            </a:pPr>
            <a:endParaRPr lang="en-US" baseline="0" dirty="0"/>
          </a:p>
          <a:p>
            <a:pPr marL="0" indent="0">
              <a:buNone/>
            </a:pPr>
            <a:r>
              <a:rPr lang="en-US" baseline="0" dirty="0"/>
              <a:t>Overview:</a:t>
            </a:r>
          </a:p>
          <a:p>
            <a:pPr marL="0" indent="0">
              <a:buNone/>
            </a:pPr>
            <a:r>
              <a:rPr lang="en-US" baseline="0" dirty="0"/>
              <a:t>Intro (slides 1-4): </a:t>
            </a:r>
            <a:r>
              <a:rPr lang="en-US" baseline="0" dirty="0" smtClean="0"/>
              <a:t>2-3 </a:t>
            </a:r>
            <a:r>
              <a:rPr lang="en-US" baseline="0" dirty="0"/>
              <a:t>minutes</a:t>
            </a:r>
          </a:p>
          <a:p>
            <a:r>
              <a:rPr lang="en-US" dirty="0" smtClean="0"/>
              <a:t>Smart</a:t>
            </a:r>
            <a:r>
              <a:rPr lang="en-US" baseline="0" dirty="0" smtClean="0"/>
              <a:t> goals (5-22)</a:t>
            </a:r>
            <a:r>
              <a:rPr lang="en-US" dirty="0" smtClean="0"/>
              <a:t>:</a:t>
            </a:r>
            <a:r>
              <a:rPr lang="en-US" baseline="0" dirty="0" smtClean="0"/>
              <a:t> 15-20 </a:t>
            </a:r>
            <a:r>
              <a:rPr lang="en-US" baseline="0" dirty="0"/>
              <a:t>minutes</a:t>
            </a:r>
          </a:p>
          <a:p>
            <a:r>
              <a:rPr lang="en-US" baseline="0" dirty="0" smtClean="0"/>
              <a:t>Motivation (23-46): 20-25 minutes</a:t>
            </a:r>
          </a:p>
          <a:p>
            <a:r>
              <a:rPr lang="en-US" baseline="0" dirty="0" smtClean="0"/>
              <a:t>Wrap up (47-49): 2-3 minutes</a:t>
            </a:r>
          </a:p>
          <a:p>
            <a:r>
              <a:rPr lang="en-US" baseline="0" dirty="0" smtClean="0"/>
              <a:t>Total: 45-51 minutes</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92E9EBC7-72EA-4374-9157-45C9B31727DB}" type="slidenum">
              <a:rPr lang="en-US" smtClean="0"/>
              <a:t>1</a:t>
            </a:fld>
            <a:endParaRPr lang="en-US"/>
          </a:p>
        </p:txBody>
      </p:sp>
    </p:spTree>
    <p:extLst>
      <p:ext uri="{BB962C8B-B14F-4D97-AF65-F5344CB8AC3E}">
        <p14:creationId xmlns:p14="http://schemas.microsoft.com/office/powerpoint/2010/main" val="1497368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3-5</a:t>
            </a:r>
            <a:r>
              <a:rPr lang="en-US" baseline="0" dirty="0" smtClean="0"/>
              <a:t> minutes to write goals; 1-2 minutes to share at least one goal with a partner</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19</a:t>
            </a:fld>
            <a:endParaRPr lang="en-US"/>
          </a:p>
        </p:txBody>
      </p:sp>
    </p:spTree>
    <p:extLst>
      <p:ext uri="{BB962C8B-B14F-4D97-AF65-F5344CB8AC3E}">
        <p14:creationId xmlns:p14="http://schemas.microsoft.com/office/powerpoint/2010/main" val="3559176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from </a:t>
            </a:r>
            <a:r>
              <a:rPr lang="en-US" sz="1200" b="0" i="0" u="sng" kern="1200" dirty="0" smtClean="0">
                <a:solidFill>
                  <a:schemeClr val="tx1"/>
                </a:solidFill>
                <a:effectLst/>
                <a:latin typeface="+mn-lt"/>
                <a:ea typeface="+mn-ea"/>
                <a:cs typeface="+mn-cs"/>
                <a:hlinkClick r:id="rId3"/>
              </a:rPr>
              <a:t>commons.wikimedia.org</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24</a:t>
            </a:fld>
            <a:endParaRPr lang="en-US"/>
          </a:p>
        </p:txBody>
      </p:sp>
    </p:spTree>
    <p:extLst>
      <p:ext uri="{BB962C8B-B14F-4D97-AF65-F5344CB8AC3E}">
        <p14:creationId xmlns:p14="http://schemas.microsoft.com/office/powerpoint/2010/main" val="3603502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p>
          <a:p>
            <a:pPr marL="228600" indent="-228600">
              <a:buAutoNum type="arabicPeriod"/>
            </a:pPr>
            <a:r>
              <a:rPr lang="en-US" dirty="0"/>
              <a:t>Boundless. “Defining Motivation.” </a:t>
            </a:r>
            <a:r>
              <a:rPr lang="en-US" i="1" dirty="0"/>
              <a:t>Boundless Psychology</a:t>
            </a:r>
            <a:r>
              <a:rPr lang="en-US" dirty="0"/>
              <a:t>. Boundless, 26 May. 2016. Retrieved 17 Aug. 2016 </a:t>
            </a:r>
          </a:p>
          <a:p>
            <a:pPr marL="685800" lvl="1" indent="-228600">
              <a:buAutoNum type="arabicPeriod"/>
            </a:pPr>
            <a:r>
              <a:rPr lang="en-US" dirty="0"/>
              <a:t>https://www.boundless.com/psychology/textbooks/boundless-psychology-textbook/motivation-12/introduction-to-motivation-64/defining-motivation-247-12782/</a:t>
            </a:r>
          </a:p>
          <a:p>
            <a:pPr marL="228600" indent="-228600">
              <a:buAutoNum type="arabicPeriod"/>
            </a:pPr>
            <a:endParaRPr lang="en-US" dirty="0"/>
          </a:p>
          <a:p>
            <a:pPr marL="228600" indent="-228600">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26</a:t>
            </a:fld>
            <a:endParaRPr lang="en-US"/>
          </a:p>
        </p:txBody>
      </p:sp>
    </p:spTree>
    <p:extLst>
      <p:ext uri="{BB962C8B-B14F-4D97-AF65-F5344CB8AC3E}">
        <p14:creationId xmlns:p14="http://schemas.microsoft.com/office/powerpoint/2010/main" val="33398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p>
          <a:p>
            <a:pPr marL="228600" indent="-228600">
              <a:buAutoNum type="arabicPeriod"/>
            </a:pPr>
            <a:r>
              <a:rPr lang="en-US" dirty="0"/>
              <a:t>https://en.wikipedia.org/wiki/Motivation</a:t>
            </a:r>
          </a:p>
          <a:p>
            <a:pPr marL="228600" indent="-228600">
              <a:buAutoNum type="arabicPeriod"/>
            </a:pPr>
            <a:r>
              <a:rPr lang="en-US" sz="1200" b="0" i="0" kern="1200" dirty="0" err="1">
                <a:solidFill>
                  <a:schemeClr val="tx1"/>
                </a:solidFill>
                <a:effectLst/>
                <a:latin typeface="+mn-lt"/>
                <a:ea typeface="+mn-ea"/>
                <a:cs typeface="+mn-cs"/>
              </a:rPr>
              <a:t>Ellliot</a:t>
            </a:r>
            <a:r>
              <a:rPr lang="en-US" sz="1200" b="0" i="0" kern="1200" dirty="0">
                <a:solidFill>
                  <a:schemeClr val="tx1"/>
                </a:solidFill>
                <a:effectLst/>
                <a:latin typeface="+mn-lt"/>
                <a:ea typeface="+mn-ea"/>
                <a:cs typeface="+mn-cs"/>
              </a:rPr>
              <a:t>, Andrew J; Covington, Martin. "Approach and Avoidance Motivation". </a:t>
            </a:r>
            <a:r>
              <a:rPr lang="en-US" sz="1200" b="0" i="1" kern="1200" dirty="0">
                <a:solidFill>
                  <a:schemeClr val="tx1"/>
                </a:solidFill>
                <a:effectLst/>
                <a:latin typeface="+mn-lt"/>
                <a:ea typeface="+mn-ea"/>
                <a:cs typeface="+mn-cs"/>
              </a:rPr>
              <a:t>Educational Psychology Review</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13</a:t>
            </a:r>
            <a:r>
              <a:rPr lang="en-US" sz="1200" b="0" i="0" kern="1200" dirty="0">
                <a:solidFill>
                  <a:schemeClr val="tx1"/>
                </a:solidFill>
                <a:effectLst/>
                <a:latin typeface="+mn-lt"/>
                <a:ea typeface="+mn-ea"/>
                <a:cs typeface="+mn-cs"/>
              </a:rPr>
              <a:t> (2001): 2.</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27</a:t>
            </a:fld>
            <a:endParaRPr lang="en-US"/>
          </a:p>
        </p:txBody>
      </p:sp>
    </p:spTree>
    <p:extLst>
      <p:ext uri="{BB962C8B-B14F-4D97-AF65-F5344CB8AC3E}">
        <p14:creationId xmlns:p14="http://schemas.microsoft.com/office/powerpoint/2010/main" val="793705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from </a:t>
            </a:r>
            <a:r>
              <a:rPr lang="en-US" sz="1200" b="0" i="0" u="none" strike="noStrike" kern="1200" dirty="0" smtClean="0">
                <a:solidFill>
                  <a:schemeClr val="tx1"/>
                </a:solidFill>
                <a:effectLst/>
                <a:latin typeface="+mn-lt"/>
                <a:ea typeface="+mn-ea"/>
                <a:cs typeface="+mn-cs"/>
                <a:hlinkClick r:id="rId3"/>
              </a:rPr>
              <a:t>commons.wikimedia.org</a:t>
            </a:r>
            <a:r>
              <a:rPr lang="en-US" sz="1200" b="0" i="0" u="none" strike="noStrike" kern="1200" dirty="0" smtClean="0">
                <a:solidFill>
                  <a:schemeClr val="tx1"/>
                </a:solidFill>
                <a:effectLst/>
                <a:latin typeface="+mn-lt"/>
                <a:ea typeface="+mn-ea"/>
                <a:cs typeface="+mn-cs"/>
              </a:rPr>
              <a:t> </a:t>
            </a:r>
          </a:p>
          <a:p>
            <a:r>
              <a:rPr lang="en-US" sz="1200" b="0" i="0" u="none" strike="noStrike" kern="1200" dirty="0" smtClean="0">
                <a:solidFill>
                  <a:schemeClr val="tx1"/>
                </a:solidFill>
                <a:effectLst/>
                <a:latin typeface="+mn-lt"/>
                <a:ea typeface="+mn-ea"/>
                <a:cs typeface="+mn-cs"/>
                <a:hlinkClick r:id="rId4"/>
              </a:rPr>
              <a:t>pixabay.com</a:t>
            </a:r>
            <a:endParaRPr lang="en-US" sz="1200" b="0" i="0" u="none" strike="noStrike"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hlinkClick r:id="rId5"/>
              </a:rPr>
              <a:t>stock.tookapic.com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pexels.com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29</a:t>
            </a:fld>
            <a:endParaRPr lang="en-US"/>
          </a:p>
        </p:txBody>
      </p:sp>
    </p:spTree>
    <p:extLst>
      <p:ext uri="{BB962C8B-B14F-4D97-AF65-F5344CB8AC3E}">
        <p14:creationId xmlns:p14="http://schemas.microsoft.com/office/powerpoint/2010/main" val="2058442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from pexels.com</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31</a:t>
            </a:fld>
            <a:endParaRPr lang="en-US"/>
          </a:p>
        </p:txBody>
      </p:sp>
    </p:spTree>
    <p:extLst>
      <p:ext uri="{BB962C8B-B14F-4D97-AF65-F5344CB8AC3E}">
        <p14:creationId xmlns:p14="http://schemas.microsoft.com/office/powerpoint/2010/main" val="1720903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a:t>
            </a:r>
            <a:r>
              <a:rPr lang="en-US" baseline="0" dirty="0" smtClean="0"/>
              <a:t> from pexels.com</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32</a:t>
            </a:fld>
            <a:endParaRPr lang="en-US"/>
          </a:p>
        </p:txBody>
      </p:sp>
    </p:spTree>
    <p:extLst>
      <p:ext uri="{BB962C8B-B14F-4D97-AF65-F5344CB8AC3E}">
        <p14:creationId xmlns:p14="http://schemas.microsoft.com/office/powerpoint/2010/main" val="1560102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a:t>
            </a:r>
            <a:r>
              <a:rPr lang="en-US" dirty="0" smtClean="0"/>
              <a:t>students write their answers or share with a partner</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33</a:t>
            </a:fld>
            <a:endParaRPr lang="en-US"/>
          </a:p>
        </p:txBody>
      </p:sp>
    </p:spTree>
    <p:extLst>
      <p:ext uri="{BB962C8B-B14F-4D97-AF65-F5344CB8AC3E}">
        <p14:creationId xmlns:p14="http://schemas.microsoft.com/office/powerpoint/2010/main" val="1775413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Instructions for teacher (explain to class):</a:t>
            </a:r>
            <a:endParaRPr lang="en-US" sz="1200" dirty="0" smtClean="0"/>
          </a:p>
          <a:p>
            <a:r>
              <a:rPr lang="en-US" sz="1200" dirty="0" smtClean="0"/>
              <a:t>1. Identify one side of the classroom as the </a:t>
            </a:r>
            <a:r>
              <a:rPr lang="en-US" sz="1200" b="1" dirty="0" smtClean="0"/>
              <a:t>extrinsic</a:t>
            </a:r>
            <a:r>
              <a:rPr lang="en-US" sz="1200" dirty="0" smtClean="0"/>
              <a:t> side, and the opposite as </a:t>
            </a:r>
            <a:r>
              <a:rPr lang="en-US" sz="1200" b="1" dirty="0" smtClean="0"/>
              <a:t>intrinsic</a:t>
            </a:r>
            <a:r>
              <a:rPr lang="en-US" sz="1200" dirty="0" smtClean="0"/>
              <a:t>.  </a:t>
            </a:r>
          </a:p>
          <a:p>
            <a:r>
              <a:rPr lang="en-US" sz="1200" dirty="0" smtClean="0"/>
              <a:t>2. Read a</a:t>
            </a:r>
            <a:r>
              <a:rPr lang="en-US" sz="1200" baseline="0" dirty="0" smtClean="0"/>
              <a:t> </a:t>
            </a:r>
            <a:r>
              <a:rPr lang="en-US" sz="1200" dirty="0" smtClean="0"/>
              <a:t>situation,</a:t>
            </a:r>
            <a:r>
              <a:rPr lang="en-US" sz="1200" baseline="0" dirty="0" smtClean="0"/>
              <a:t> ask students</a:t>
            </a:r>
            <a:r>
              <a:rPr lang="en-US" sz="1200" dirty="0" smtClean="0"/>
              <a:t> to determine whether the motivator at play is extrinsic and intrinsic, then move to the appropriate side of the room and prepare to potentially defend their answer. </a:t>
            </a:r>
          </a:p>
          <a:p>
            <a:r>
              <a:rPr lang="en-US" sz="1200" dirty="0" smtClean="0"/>
              <a:t>3. Call on someone and ask them to explain their answer.  The class will determine which is “correct” together.  </a:t>
            </a:r>
          </a:p>
          <a:p>
            <a:r>
              <a:rPr lang="en-US" sz="1200" dirty="0" smtClean="0"/>
              <a:t>Ready?</a:t>
            </a:r>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34</a:t>
            </a:fld>
            <a:endParaRPr lang="en-US"/>
          </a:p>
        </p:txBody>
      </p:sp>
    </p:spTree>
    <p:extLst>
      <p:ext uri="{BB962C8B-B14F-4D97-AF65-F5344CB8AC3E}">
        <p14:creationId xmlns:p14="http://schemas.microsoft.com/office/powerpoint/2010/main" val="3337854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people believe</a:t>
            </a:r>
            <a:r>
              <a:rPr lang="en-US" baseline="0" dirty="0" smtClean="0"/>
              <a:t> that teachers and parents need to start with extrinsic motivators (rewards and punishments) to get kids to do certain things (e.g., behave, practice piano, do chores or homework), but that eventually the intrinsic motivation will kick in. Other experts say that if you provide too much extrinsic motivation, then you extinguish intrinsic motivation.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35</a:t>
            </a:fld>
            <a:endParaRPr lang="en-US"/>
          </a:p>
        </p:txBody>
      </p:sp>
    </p:spTree>
    <p:extLst>
      <p:ext uri="{BB962C8B-B14F-4D97-AF65-F5344CB8AC3E}">
        <p14:creationId xmlns:p14="http://schemas.microsoft.com/office/powerpoint/2010/main" val="872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Ask: What did we go over last class?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2</a:t>
            </a:fld>
            <a:endParaRPr lang="en-US"/>
          </a:p>
        </p:txBody>
      </p:sp>
    </p:spTree>
    <p:extLst>
      <p:ext uri="{BB962C8B-B14F-4D97-AF65-F5344CB8AC3E}">
        <p14:creationId xmlns:p14="http://schemas.microsoft.com/office/powerpoint/2010/main" val="919498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from </a:t>
            </a:r>
            <a:r>
              <a:rPr lang="en-US" sz="1200" b="0" i="0" u="none" strike="noStrike" kern="1200" dirty="0" smtClean="0">
                <a:solidFill>
                  <a:schemeClr val="tx1"/>
                </a:solidFill>
                <a:effectLst/>
                <a:latin typeface="+mn-lt"/>
                <a:ea typeface="+mn-ea"/>
                <a:cs typeface="+mn-cs"/>
                <a:hlinkClick r:id="rId3"/>
              </a:rPr>
              <a:t>www.istockphoto.com</a:t>
            </a:r>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36</a:t>
            </a:fld>
            <a:endParaRPr lang="en-US"/>
          </a:p>
        </p:txBody>
      </p:sp>
    </p:spTree>
    <p:extLst>
      <p:ext uri="{BB962C8B-B14F-4D97-AF65-F5344CB8AC3E}">
        <p14:creationId xmlns:p14="http://schemas.microsoft.com/office/powerpoint/2010/main" val="435431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hlinkClick r:id="rId3"/>
              </a:rPr>
              <a:t>https</a:t>
            </a:r>
            <a:r>
              <a:rPr lang="en-US" sz="1200" dirty="0" smtClean="0">
                <a:hlinkClick r:id="rId3"/>
              </a:rPr>
              <a:t>://www.youtube.com/watch?v=V-BcXI1rV4I</a:t>
            </a:r>
            <a:endParaRPr lang="en-US" sz="1200" dirty="0" smtClean="0"/>
          </a:p>
          <a:p>
            <a:r>
              <a:rPr lang="en-US" dirty="0" smtClean="0"/>
              <a:t>The</a:t>
            </a:r>
            <a:r>
              <a:rPr lang="en-US" baseline="0" dirty="0" smtClean="0"/>
              <a:t> video </a:t>
            </a:r>
            <a:r>
              <a:rPr lang="en-US" dirty="0" smtClean="0"/>
              <a:t>may take a minute to load—sometimes</a:t>
            </a:r>
            <a:r>
              <a:rPr lang="en-US" baseline="0" dirty="0" smtClean="0"/>
              <a:t> it helps to advance one slide, then come back.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38</a:t>
            </a:fld>
            <a:endParaRPr lang="en-US"/>
          </a:p>
        </p:txBody>
      </p:sp>
    </p:spTree>
    <p:extLst>
      <p:ext uri="{BB962C8B-B14F-4D97-AF65-F5344CB8AC3E}">
        <p14:creationId xmlns:p14="http://schemas.microsoft.com/office/powerpoint/2010/main" val="789119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http://www.danpink.com/books/drive/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39</a:t>
            </a:fld>
            <a:endParaRPr lang="en-US"/>
          </a:p>
        </p:txBody>
      </p:sp>
    </p:spTree>
    <p:extLst>
      <p:ext uri="{BB962C8B-B14F-4D97-AF65-F5344CB8AC3E}">
        <p14:creationId xmlns:p14="http://schemas.microsoft.com/office/powerpoint/2010/main" val="264803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www.flickr.com</a:t>
            </a:r>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43</a:t>
            </a:fld>
            <a:endParaRPr lang="en-US"/>
          </a:p>
        </p:txBody>
      </p:sp>
    </p:spTree>
    <p:extLst>
      <p:ext uri="{BB962C8B-B14F-4D97-AF65-F5344CB8AC3E}">
        <p14:creationId xmlns:p14="http://schemas.microsoft.com/office/powerpoint/2010/main" val="3300059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47</a:t>
            </a:fld>
            <a:endParaRPr lang="en-US"/>
          </a:p>
        </p:txBody>
      </p:sp>
    </p:spTree>
    <p:extLst>
      <p:ext uri="{BB962C8B-B14F-4D97-AF65-F5344CB8AC3E}">
        <p14:creationId xmlns:p14="http://schemas.microsoft.com/office/powerpoint/2010/main" val="3293122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48</a:t>
            </a:fld>
            <a:endParaRPr lang="en-US"/>
          </a:p>
        </p:txBody>
      </p:sp>
    </p:spTree>
    <p:extLst>
      <p:ext uri="{BB962C8B-B14F-4D97-AF65-F5344CB8AC3E}">
        <p14:creationId xmlns:p14="http://schemas.microsoft.com/office/powerpoint/2010/main" val="3550797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3</a:t>
            </a:fld>
            <a:endParaRPr lang="en-US"/>
          </a:p>
        </p:txBody>
      </p:sp>
    </p:spTree>
    <p:extLst>
      <p:ext uri="{BB962C8B-B14F-4D97-AF65-F5344CB8AC3E}">
        <p14:creationId xmlns:p14="http://schemas.microsoft.com/office/powerpoint/2010/main" val="260405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4</a:t>
            </a:fld>
            <a:endParaRPr lang="en-US"/>
          </a:p>
        </p:txBody>
      </p:sp>
    </p:spTree>
    <p:extLst>
      <p:ext uri="{BB962C8B-B14F-4D97-AF65-F5344CB8AC3E}">
        <p14:creationId xmlns:p14="http://schemas.microsoft.com/office/powerpoint/2010/main" val="1977946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Overview:</a:t>
            </a:r>
          </a:p>
          <a:p>
            <a:pPr marL="0" indent="0">
              <a:buNone/>
            </a:pPr>
            <a:r>
              <a:rPr lang="en-US" baseline="0" dirty="0" smtClean="0"/>
              <a:t>Intro (slides 1-4): 2-3 minutes</a:t>
            </a:r>
          </a:p>
          <a:p>
            <a:r>
              <a:rPr lang="en-US" dirty="0" smtClean="0"/>
              <a:t>Smart</a:t>
            </a:r>
            <a:r>
              <a:rPr lang="en-US" baseline="0" dirty="0" smtClean="0"/>
              <a:t> goals (5-22)</a:t>
            </a:r>
            <a:r>
              <a:rPr lang="en-US" dirty="0" smtClean="0"/>
              <a:t>:</a:t>
            </a:r>
            <a:r>
              <a:rPr lang="en-US" baseline="0" dirty="0" smtClean="0"/>
              <a:t> 15-20 minutes</a:t>
            </a:r>
          </a:p>
          <a:p>
            <a:r>
              <a:rPr lang="en-US" baseline="0" dirty="0" smtClean="0"/>
              <a:t>Motivation (23-46): 20-25 minutes</a:t>
            </a:r>
          </a:p>
          <a:p>
            <a:r>
              <a:rPr lang="en-US" baseline="0" dirty="0" smtClean="0"/>
              <a:t>Wrap up (47-49): 2-3 minutes</a:t>
            </a:r>
          </a:p>
          <a:p>
            <a:r>
              <a:rPr lang="en-US" baseline="0" dirty="0" smtClean="0"/>
              <a:t>Total: 45-51 minutes</a:t>
            </a:r>
            <a:endParaRPr lang="en-US" dirty="0" smtClean="0"/>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5</a:t>
            </a:fld>
            <a:endParaRPr lang="en-US"/>
          </a:p>
        </p:txBody>
      </p:sp>
    </p:spTree>
    <p:extLst>
      <p:ext uri="{BB962C8B-B14F-4D97-AF65-F5344CB8AC3E}">
        <p14:creationId xmlns:p14="http://schemas.microsoft.com/office/powerpoint/2010/main" val="3417630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Instructor:</a:t>
            </a:r>
            <a:r>
              <a:rPr lang="en-US" baseline="0" dirty="0" smtClean="0"/>
              <a:t> </a:t>
            </a:r>
            <a:r>
              <a:rPr lang="en-US" sz="1200" u="none" dirty="0" smtClean="0"/>
              <a:t>Write a few </a:t>
            </a:r>
            <a:r>
              <a:rPr lang="en-US" sz="1200" u="none" dirty="0" smtClean="0"/>
              <a:t>responses </a:t>
            </a:r>
            <a:r>
              <a:rPr lang="en-US" sz="1200" u="none" dirty="0" smtClean="0"/>
              <a:t>to the questions above on the </a:t>
            </a:r>
            <a:r>
              <a:rPr lang="en-US" sz="1200" u="none" dirty="0" smtClean="0"/>
              <a:t>board (or ask students to write their answers). </a:t>
            </a:r>
            <a:endParaRPr lang="en-US" sz="1200"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dirty="0" smtClean="0"/>
              <a:t>Image from unsplash.com</a:t>
            </a:r>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7</a:t>
            </a:fld>
            <a:endParaRPr lang="en-US"/>
          </a:p>
        </p:txBody>
      </p:sp>
    </p:spTree>
    <p:extLst>
      <p:ext uri="{BB962C8B-B14F-4D97-AF65-F5344CB8AC3E}">
        <p14:creationId xmlns:p14="http://schemas.microsoft.com/office/powerpoint/2010/main" val="3623448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from pixabay.com</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8</a:t>
            </a:fld>
            <a:endParaRPr lang="en-US"/>
          </a:p>
        </p:txBody>
      </p:sp>
    </p:spTree>
    <p:extLst>
      <p:ext uri="{BB962C8B-B14F-4D97-AF65-F5344CB8AC3E}">
        <p14:creationId xmlns:p14="http://schemas.microsoft.com/office/powerpoint/2010/main" val="247406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 free to think up your own example.</a:t>
            </a:r>
            <a:r>
              <a:rPr lang="en-US" baseline="0" dirty="0" smtClean="0"/>
              <a:t> Start with something vague.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11</a:t>
            </a:fld>
            <a:endParaRPr lang="en-US"/>
          </a:p>
        </p:txBody>
      </p:sp>
    </p:spTree>
    <p:extLst>
      <p:ext uri="{BB962C8B-B14F-4D97-AF65-F5344CB8AC3E}">
        <p14:creationId xmlns:p14="http://schemas.microsoft.com/office/powerpoint/2010/main" val="2824260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Images from </a:t>
            </a:r>
            <a:r>
              <a:rPr lang="en-US" sz="1200" b="0" i="0" kern="1200" dirty="0" smtClean="0">
                <a:solidFill>
                  <a:schemeClr val="tx1"/>
                </a:solidFill>
                <a:effectLst/>
                <a:latin typeface="+mn-lt"/>
                <a:ea typeface="+mn-ea"/>
                <a:cs typeface="+mn-cs"/>
                <a:hlinkClick r:id="rId3"/>
              </a:rPr>
              <a:t>creativevix.com</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Pexels.com</a:t>
            </a:r>
          </a:p>
          <a:p>
            <a:r>
              <a:rPr lang="en-US" sz="1200" b="0" i="0" kern="1200" dirty="0" smtClean="0">
                <a:solidFill>
                  <a:schemeClr val="tx1"/>
                </a:solidFill>
                <a:effectLst/>
                <a:latin typeface="+mn-lt"/>
                <a:ea typeface="+mn-ea"/>
                <a:cs typeface="+mn-cs"/>
                <a:hlinkClick r:id="rId4"/>
              </a:rPr>
              <a:t>startupstockphotos.com</a:t>
            </a:r>
            <a:r>
              <a:rPr lang="en-US" sz="1200" b="0" i="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18</a:t>
            </a:fld>
            <a:endParaRPr lang="en-US"/>
          </a:p>
        </p:txBody>
      </p:sp>
    </p:spTree>
    <p:extLst>
      <p:ext uri="{BB962C8B-B14F-4D97-AF65-F5344CB8AC3E}">
        <p14:creationId xmlns:p14="http://schemas.microsoft.com/office/powerpoint/2010/main" val="236014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110F0B5-9096-402A-B25A-FDE18D8A2624}" type="datetimeFigureOut">
              <a:rPr lang="en-US" smtClean="0"/>
              <a:t>8/19/2016</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1C51656-A8D7-4798-A69E-DB7625D5D2A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884125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0F0B5-9096-402A-B25A-FDE18D8A2624}" type="datetimeFigureOut">
              <a:rPr lang="en-US" smtClean="0"/>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348899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0F0B5-9096-402A-B25A-FDE18D8A2624}" type="datetimeFigureOut">
              <a:rPr lang="en-US" smtClean="0"/>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0896889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0F0B5-9096-402A-B25A-FDE18D8A2624}" type="datetimeFigureOut">
              <a:rPr lang="en-US" smtClean="0"/>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258843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10F0B5-9096-402A-B25A-FDE18D8A2624}" type="datetimeFigureOut">
              <a:rPr lang="en-US" smtClean="0"/>
              <a:t>8/19/2016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1656-A8D7-4798-A69E-DB7625D5D2A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160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10F0B5-9096-402A-B25A-FDE18D8A2624}" type="datetimeFigureOut">
              <a:rPr lang="en-US" smtClean="0"/>
              <a:t>8/19/2016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410649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10F0B5-9096-402A-B25A-FDE18D8A2624}" type="datetimeFigureOut">
              <a:rPr lang="en-US" smtClean="0"/>
              <a:t>8/19/2016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20623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10F0B5-9096-402A-B25A-FDE18D8A2624}" type="datetimeFigureOut">
              <a:rPr lang="en-US" smtClean="0"/>
              <a:t>8/19/2016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48026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0F0B5-9096-402A-B25A-FDE18D8A2624}" type="datetimeFigureOut">
              <a:rPr lang="en-US" smtClean="0"/>
              <a:t>8/19/2016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21424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10F0B5-9096-402A-B25A-FDE18D8A2624}" type="datetimeFigureOut">
              <a:rPr lang="en-US" smtClean="0"/>
              <a:t>8/19/2016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103413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10F0B5-9096-402A-B25A-FDE18D8A2624}" type="datetimeFigureOut">
              <a:rPr lang="en-US" smtClean="0"/>
              <a:t>8/19/2016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106345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110F0B5-9096-402A-B25A-FDE18D8A2624}" type="datetimeFigureOut">
              <a:rPr lang="en-US" smtClean="0"/>
              <a:t>8/19/2016</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1C51656-A8D7-4798-A69E-DB7625D5D2A6}" type="slidenum">
              <a:rPr lang="en-US" smtClean="0"/>
              <a:t>‹#›</a:t>
            </a:fld>
            <a:endParaRPr lang="en-US"/>
          </a:p>
        </p:txBody>
      </p:sp>
    </p:spTree>
    <p:extLst>
      <p:ext uri="{BB962C8B-B14F-4D97-AF65-F5344CB8AC3E}">
        <p14:creationId xmlns:p14="http://schemas.microsoft.com/office/powerpoint/2010/main" val="35133904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ideo" Target="https://www.youtube.com/embed/V-BcXI1rV4I" TargetMode="External"/><Relationship Id="rId5" Type="http://schemas.openxmlformats.org/officeDocument/2006/relationships/image" Target="../media/image19.png"/><Relationship Id="rId4" Type="http://schemas.openxmlformats.org/officeDocument/2006/relationships/hyperlink" Target="https://youtu.be/Sg06eAgKNqI?t=3m39s" TargetMode="Externa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www.youtube.com/watch?v=u6XAPnuFjJc" TargetMode="External"/><Relationship Id="rId3" Type="http://schemas.openxmlformats.org/officeDocument/2006/relationships/hyperlink" Target="topachievement.com/smart.html" TargetMode="External"/><Relationship Id="rId7" Type="http://schemas.openxmlformats.org/officeDocument/2006/relationships/hyperlink" Target="https://www.boundless.com/psychology/textbooks/boundless-psychology-textbook/motivation-12/introduction-to-motivation-64/defining-motivation-247-12782/"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www.netmba.com/mgmt/ob/motivation/herzberg/" TargetMode="External"/><Relationship Id="rId5" Type="http://schemas.openxmlformats.org/officeDocument/2006/relationships/hyperlink" Target="http://www.simplypsychology.org/maslow.html" TargetMode="External"/><Relationship Id="rId4" Type="http://schemas.openxmlformats.org/officeDocument/2006/relationships/hyperlink" Target="http://www.danpink.com/books/drive/"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224" y="0"/>
            <a:ext cx="609935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944183" y="1287865"/>
            <a:ext cx="5151817" cy="4273170"/>
          </a:xfrm>
          <a:prstGeom prst="rect">
            <a:avLst/>
          </a:prstGeom>
        </p:spPr>
      </p:pic>
      <p:sp>
        <p:nvSpPr>
          <p:cNvPr id="2" name="Title 1"/>
          <p:cNvSpPr>
            <a:spLocks noGrp="1"/>
          </p:cNvSpPr>
          <p:nvPr>
            <p:ph type="ctrTitle"/>
          </p:nvPr>
        </p:nvSpPr>
        <p:spPr>
          <a:xfrm>
            <a:off x="6941573" y="758952"/>
            <a:ext cx="3738617" cy="4041648"/>
          </a:xfrm>
        </p:spPr>
        <p:txBody>
          <a:bodyPr>
            <a:normAutofit/>
          </a:bodyPr>
          <a:lstStyle/>
          <a:p>
            <a:r>
              <a:rPr lang="en-US" sz="6600" dirty="0"/>
              <a:t>Goals and </a:t>
            </a:r>
            <a:br>
              <a:rPr lang="en-US" sz="6600" dirty="0"/>
            </a:br>
            <a:r>
              <a:rPr lang="en-US" sz="6600" dirty="0"/>
              <a:t>Your Job</a:t>
            </a:r>
          </a:p>
        </p:txBody>
      </p:sp>
      <p:sp>
        <p:nvSpPr>
          <p:cNvPr id="3" name="Subtitle 2"/>
          <p:cNvSpPr>
            <a:spLocks noGrp="1"/>
          </p:cNvSpPr>
          <p:nvPr>
            <p:ph type="subTitle" idx="1"/>
          </p:nvPr>
        </p:nvSpPr>
        <p:spPr>
          <a:xfrm>
            <a:off x="6927095" y="4800600"/>
            <a:ext cx="3753096" cy="1691640"/>
          </a:xfrm>
        </p:spPr>
        <p:txBody>
          <a:bodyPr>
            <a:normAutofit/>
          </a:bodyPr>
          <a:lstStyle/>
          <a:p>
            <a:r>
              <a:rPr lang="en-US" sz="2400" dirty="0">
                <a:solidFill>
                  <a:schemeClr val="tx1">
                    <a:lumMod val="85000"/>
                  </a:schemeClr>
                </a:solidFill>
              </a:rPr>
              <a:t>Starting Out</a:t>
            </a:r>
          </a:p>
        </p:txBody>
      </p:sp>
    </p:spTree>
    <p:extLst>
      <p:ext uri="{BB962C8B-B14F-4D97-AF65-F5344CB8AC3E}">
        <p14:creationId xmlns:p14="http://schemas.microsoft.com/office/powerpoint/2010/main" val="1556323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a:t>
            </a:r>
          </a:p>
        </p:txBody>
      </p:sp>
      <p:sp>
        <p:nvSpPr>
          <p:cNvPr id="3" name="Content Placeholder 2"/>
          <p:cNvSpPr>
            <a:spLocks noGrp="1"/>
          </p:cNvSpPr>
          <p:nvPr>
            <p:ph sz="half" idx="1"/>
          </p:nvPr>
        </p:nvSpPr>
        <p:spPr>
          <a:xfrm>
            <a:off x="1261872" y="1828800"/>
            <a:ext cx="4590288" cy="5029200"/>
          </a:xfrm>
        </p:spPr>
        <p:txBody>
          <a:bodyPr>
            <a:noAutofit/>
          </a:bodyPr>
          <a:lstStyle/>
          <a:p>
            <a:pPr marL="0" indent="0">
              <a:buNone/>
            </a:pPr>
            <a:r>
              <a:rPr lang="en-US" sz="2800" dirty="0"/>
              <a:t>You may have heard this before, but let’s explore SMART Goal-Setting</a:t>
            </a:r>
          </a:p>
          <a:p>
            <a:r>
              <a:rPr lang="en-US" sz="2800" b="1" dirty="0"/>
              <a:t>S</a:t>
            </a:r>
            <a:r>
              <a:rPr lang="en-US" sz="2800" dirty="0"/>
              <a:t>pecific</a:t>
            </a:r>
          </a:p>
          <a:p>
            <a:r>
              <a:rPr lang="en-US" sz="2800" b="1" dirty="0"/>
              <a:t>M</a:t>
            </a:r>
            <a:r>
              <a:rPr lang="en-US" sz="2800" dirty="0"/>
              <a:t>easurable</a:t>
            </a:r>
          </a:p>
          <a:p>
            <a:r>
              <a:rPr lang="en-US" sz="2800" b="1" dirty="0"/>
              <a:t>A</a:t>
            </a:r>
            <a:r>
              <a:rPr lang="en-US" sz="2800" dirty="0"/>
              <a:t>ccountable</a:t>
            </a:r>
          </a:p>
          <a:p>
            <a:r>
              <a:rPr lang="en-US" sz="2800" b="1" dirty="0"/>
              <a:t>R</a:t>
            </a:r>
            <a:r>
              <a:rPr lang="en-US" sz="2800" dirty="0"/>
              <a:t>elevant</a:t>
            </a:r>
          </a:p>
          <a:p>
            <a:r>
              <a:rPr lang="en-US" sz="2800" b="1" dirty="0"/>
              <a:t>T</a:t>
            </a:r>
            <a:r>
              <a:rPr lang="en-US" sz="2800" dirty="0"/>
              <a:t>imely</a:t>
            </a:r>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3771651746"/>
              </p:ext>
            </p:extLst>
          </p:nvPr>
        </p:nvGraphicFramePr>
        <p:xfrm>
          <a:off x="6126163" y="1828800"/>
          <a:ext cx="4481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32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4" name="Content Placeholder 3"/>
          <p:cNvSpPr>
            <a:spLocks noGrp="1"/>
          </p:cNvSpPr>
          <p:nvPr>
            <p:ph sz="half" idx="2"/>
          </p:nvPr>
        </p:nvSpPr>
        <p:spPr>
          <a:xfrm>
            <a:off x="6126480" y="1828801"/>
            <a:ext cx="4480560" cy="4043766"/>
          </a:xfrm>
        </p:spPr>
        <p:txBody>
          <a:bodyPr>
            <a:normAutofit fontScale="92500" lnSpcReduction="10000"/>
          </a:bodyPr>
          <a:lstStyle/>
          <a:p>
            <a:r>
              <a:rPr lang="en-US" sz="3200" dirty="0" smtClean="0"/>
              <a:t>As </a:t>
            </a:r>
            <a:r>
              <a:rPr lang="en-US" sz="3200" dirty="0"/>
              <a:t>we move </a:t>
            </a:r>
            <a:r>
              <a:rPr lang="en-US" sz="3200" dirty="0" smtClean="0"/>
              <a:t>through </a:t>
            </a:r>
            <a:r>
              <a:rPr lang="en-US" sz="3200" dirty="0"/>
              <a:t>this presentation, think of a goal you </a:t>
            </a:r>
            <a:r>
              <a:rPr lang="en-US" sz="3200" dirty="0" smtClean="0"/>
              <a:t>have, </a:t>
            </a:r>
            <a:r>
              <a:rPr lang="en-US" sz="3200" dirty="0"/>
              <a:t>and apply </a:t>
            </a:r>
            <a:r>
              <a:rPr lang="en-US" sz="3200" dirty="0" smtClean="0"/>
              <a:t>the principles we discuss to your goal</a:t>
            </a:r>
            <a:endParaRPr lang="en-US" sz="3200" dirty="0"/>
          </a:p>
          <a:p>
            <a:r>
              <a:rPr lang="en-US" sz="3200" dirty="0" smtClean="0"/>
              <a:t>E.g., </a:t>
            </a:r>
            <a:r>
              <a:rPr lang="en-US" sz="3200" dirty="0"/>
              <a:t>“I want to be the smartest person in the room.”</a:t>
            </a:r>
          </a:p>
        </p:txBody>
      </p:sp>
      <p:graphicFrame>
        <p:nvGraphicFramePr>
          <p:cNvPr id="5" name="Content Placeholder 10"/>
          <p:cNvGraphicFramePr>
            <a:graphicFrameLocks noGrp="1"/>
          </p:cNvGraphicFramePr>
          <p:nvPr>
            <p:ph sz="half" idx="1"/>
            <p:extLst>
              <p:ext uri="{D42A27DB-BD31-4B8C-83A1-F6EECF244321}">
                <p14:modId xmlns:p14="http://schemas.microsoft.com/office/powerpoint/2010/main" val="4190509781"/>
              </p:ext>
            </p:extLst>
          </p:nvPr>
        </p:nvGraphicFramePr>
        <p:xfrm>
          <a:off x="1594573" y="2136370"/>
          <a:ext cx="3393064" cy="37361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736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
            </a:r>
            <a:r>
              <a:rPr lang="en-US" dirty="0"/>
              <a:t>pecific</a:t>
            </a:r>
            <a:endParaRPr lang="en-US" b="1" dirty="0"/>
          </a:p>
        </p:txBody>
      </p:sp>
      <p:sp>
        <p:nvSpPr>
          <p:cNvPr id="3" name="Content Placeholder 2"/>
          <p:cNvSpPr>
            <a:spLocks noGrp="1"/>
          </p:cNvSpPr>
          <p:nvPr>
            <p:ph sz="half" idx="1"/>
          </p:nvPr>
        </p:nvSpPr>
        <p:spPr/>
        <p:txBody>
          <a:bodyPr>
            <a:normAutofit/>
          </a:bodyPr>
          <a:lstStyle/>
          <a:p>
            <a:pPr marL="0" indent="0">
              <a:buNone/>
            </a:pPr>
            <a:r>
              <a:rPr lang="en-US" sz="2800" dirty="0"/>
              <a:t>Take </a:t>
            </a:r>
            <a:r>
              <a:rPr lang="en-US" sz="2800" i="1" dirty="0"/>
              <a:t>general ambitions </a:t>
            </a:r>
            <a:r>
              <a:rPr lang="en-US" sz="2800" dirty="0"/>
              <a:t>to </a:t>
            </a:r>
            <a:r>
              <a:rPr lang="en-US" sz="2800" i="1" dirty="0"/>
              <a:t>targeted objectives</a:t>
            </a:r>
          </a:p>
          <a:p>
            <a:r>
              <a:rPr lang="en-US" sz="2800" dirty="0" smtClean="0"/>
              <a:t>Think</a:t>
            </a:r>
            <a:r>
              <a:rPr lang="en-US" sz="2800" dirty="0"/>
              <a:t>: how can you make your situation more </a:t>
            </a:r>
            <a:r>
              <a:rPr lang="en-US" sz="2800" i="1" dirty="0"/>
              <a:t>specific</a:t>
            </a:r>
            <a:r>
              <a:rPr lang="en-US" sz="2800" dirty="0"/>
              <a:t>?</a:t>
            </a:r>
          </a:p>
          <a:p>
            <a:r>
              <a:rPr lang="en-US" sz="2800" dirty="0" smtClean="0"/>
              <a:t>E.g., </a:t>
            </a:r>
            <a:r>
              <a:rPr lang="en-US" sz="2800" dirty="0"/>
              <a:t>“I want to be the smartest person in the room  = “</a:t>
            </a:r>
            <a:r>
              <a:rPr lang="en-US" sz="2800" b="1" dirty="0"/>
              <a:t>I want to get really good grades</a:t>
            </a:r>
            <a:r>
              <a:rPr lang="en-US" sz="2800" dirty="0"/>
              <a:t>.”</a:t>
            </a:r>
          </a:p>
        </p:txBody>
      </p:sp>
      <p:graphicFrame>
        <p:nvGraphicFramePr>
          <p:cNvPr id="5" name="Content Placeholder 10"/>
          <p:cNvGraphicFramePr>
            <a:graphicFrameLocks noGrp="1"/>
          </p:cNvGraphicFramePr>
          <p:nvPr>
            <p:ph sz="half" idx="2"/>
            <p:extLst>
              <p:ext uri="{D42A27DB-BD31-4B8C-83A1-F6EECF244321}">
                <p14:modId xmlns:p14="http://schemas.microsoft.com/office/powerpoint/2010/main" val="3997677851"/>
              </p:ext>
            </p:extLst>
          </p:nvPr>
        </p:nvGraphicFramePr>
        <p:xfrm>
          <a:off x="6225915" y="1828800"/>
          <a:ext cx="3682855" cy="3968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598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
            </a:r>
            <a:r>
              <a:rPr lang="en-US" dirty="0"/>
              <a:t>easurable</a:t>
            </a:r>
            <a:endParaRPr lang="en-US" b="1" dirty="0"/>
          </a:p>
        </p:txBody>
      </p:sp>
      <p:sp>
        <p:nvSpPr>
          <p:cNvPr id="4" name="Content Placeholder 3"/>
          <p:cNvSpPr>
            <a:spLocks noGrp="1"/>
          </p:cNvSpPr>
          <p:nvPr>
            <p:ph sz="half" idx="2"/>
          </p:nvPr>
        </p:nvSpPr>
        <p:spPr/>
        <p:txBody>
          <a:bodyPr>
            <a:normAutofit lnSpcReduction="10000"/>
          </a:bodyPr>
          <a:lstStyle/>
          <a:p>
            <a:r>
              <a:rPr lang="en-US" sz="2800" dirty="0"/>
              <a:t>Think of specific ways to show that you’ve </a:t>
            </a:r>
            <a:r>
              <a:rPr lang="en-US" sz="2800" i="1" dirty="0"/>
              <a:t>completed</a:t>
            </a:r>
            <a:r>
              <a:rPr lang="en-US" sz="2800" dirty="0"/>
              <a:t> your goal</a:t>
            </a:r>
            <a:endParaRPr lang="en-US" sz="2800" i="1" dirty="0"/>
          </a:p>
          <a:p>
            <a:r>
              <a:rPr lang="en-US" sz="2800" dirty="0" smtClean="0"/>
              <a:t>Think</a:t>
            </a:r>
            <a:r>
              <a:rPr lang="en-US" sz="2800" dirty="0"/>
              <a:t>: how can you make your situation </a:t>
            </a:r>
            <a:r>
              <a:rPr lang="en-US" sz="2800" i="1" dirty="0"/>
              <a:t>measurable</a:t>
            </a:r>
            <a:r>
              <a:rPr lang="en-US" sz="2800" dirty="0"/>
              <a:t>?</a:t>
            </a:r>
          </a:p>
          <a:p>
            <a:r>
              <a:rPr lang="en-US" sz="2800" dirty="0" smtClean="0"/>
              <a:t>E.g., </a:t>
            </a:r>
            <a:r>
              <a:rPr lang="en-US" sz="2800" dirty="0"/>
              <a:t>“I want to get really good grades.” = “</a:t>
            </a:r>
            <a:r>
              <a:rPr lang="en-US" sz="2800" b="1" dirty="0"/>
              <a:t>I want to get on the dean’s list</a:t>
            </a:r>
            <a:r>
              <a:rPr lang="en-US" sz="2800" dirty="0"/>
              <a:t>.”</a:t>
            </a:r>
          </a:p>
          <a:p>
            <a:endParaRPr lang="en-US" sz="2400" dirty="0"/>
          </a:p>
        </p:txBody>
      </p:sp>
      <p:graphicFrame>
        <p:nvGraphicFramePr>
          <p:cNvPr id="5" name="Content Placeholder 10"/>
          <p:cNvGraphicFramePr>
            <a:graphicFrameLocks noGrp="1"/>
          </p:cNvGraphicFramePr>
          <p:nvPr>
            <p:ph sz="half" idx="1"/>
            <p:extLst>
              <p:ext uri="{D42A27DB-BD31-4B8C-83A1-F6EECF244321}">
                <p14:modId xmlns:p14="http://schemas.microsoft.com/office/powerpoint/2010/main" val="2726908892"/>
              </p:ext>
            </p:extLst>
          </p:nvPr>
        </p:nvGraphicFramePr>
        <p:xfrm>
          <a:off x="1262064" y="1828800"/>
          <a:ext cx="4141210" cy="384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689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a:t>
            </a:r>
            <a:r>
              <a:rPr lang="en-US" dirty="0"/>
              <a:t>ccountable</a:t>
            </a:r>
            <a:endParaRPr lang="en-US" b="1" dirty="0"/>
          </a:p>
        </p:txBody>
      </p:sp>
      <p:sp>
        <p:nvSpPr>
          <p:cNvPr id="3" name="Content Placeholder 2"/>
          <p:cNvSpPr>
            <a:spLocks noGrp="1"/>
          </p:cNvSpPr>
          <p:nvPr>
            <p:ph sz="half" idx="1"/>
          </p:nvPr>
        </p:nvSpPr>
        <p:spPr>
          <a:xfrm>
            <a:off x="1261872" y="1828800"/>
            <a:ext cx="4480560" cy="4655127"/>
          </a:xfrm>
        </p:spPr>
        <p:txBody>
          <a:bodyPr>
            <a:noAutofit/>
          </a:bodyPr>
          <a:lstStyle/>
          <a:p>
            <a:r>
              <a:rPr lang="en-US" sz="2800" dirty="0"/>
              <a:t>Involve someone that you can report your progress to</a:t>
            </a:r>
            <a:endParaRPr lang="en-US" sz="2800" i="1" dirty="0"/>
          </a:p>
          <a:p>
            <a:r>
              <a:rPr lang="en-US" sz="2800" dirty="0" smtClean="0"/>
              <a:t>Think</a:t>
            </a:r>
            <a:r>
              <a:rPr lang="en-US" sz="2800" dirty="0"/>
              <a:t>: </a:t>
            </a:r>
            <a:r>
              <a:rPr lang="en-US" sz="2800" i="1" dirty="0"/>
              <a:t>who </a:t>
            </a:r>
            <a:r>
              <a:rPr lang="en-US" sz="2800" dirty="0"/>
              <a:t>do you want to have know about your goal?</a:t>
            </a:r>
          </a:p>
          <a:p>
            <a:r>
              <a:rPr lang="en-US" sz="2800" dirty="0" smtClean="0"/>
              <a:t>E.g., </a:t>
            </a:r>
            <a:r>
              <a:rPr lang="en-US" sz="2800" dirty="0"/>
              <a:t>“I want to get on the dean’s list.” = “</a:t>
            </a:r>
            <a:r>
              <a:rPr lang="en-US" sz="2800" b="1" dirty="0"/>
              <a:t>I want to get on the dean’s list (my dad)</a:t>
            </a:r>
            <a:r>
              <a:rPr lang="en-US" sz="2800" dirty="0"/>
              <a:t>.”</a:t>
            </a:r>
          </a:p>
        </p:txBody>
      </p:sp>
      <p:graphicFrame>
        <p:nvGraphicFramePr>
          <p:cNvPr id="5" name="Content Placeholder 10"/>
          <p:cNvGraphicFramePr>
            <a:graphicFrameLocks noGrp="1"/>
          </p:cNvGraphicFramePr>
          <p:nvPr>
            <p:ph sz="half" idx="2"/>
            <p:extLst>
              <p:ext uri="{D42A27DB-BD31-4B8C-83A1-F6EECF244321}">
                <p14:modId xmlns:p14="http://schemas.microsoft.com/office/powerpoint/2010/main" val="767814427"/>
              </p:ext>
            </p:extLst>
          </p:nvPr>
        </p:nvGraphicFramePr>
        <p:xfrm>
          <a:off x="6126163" y="1828800"/>
          <a:ext cx="3682855"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65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
            </a:r>
            <a:r>
              <a:rPr lang="en-US" dirty="0"/>
              <a:t>elevant</a:t>
            </a:r>
            <a:endParaRPr lang="en-US" b="1" dirty="0"/>
          </a:p>
        </p:txBody>
      </p:sp>
      <p:sp>
        <p:nvSpPr>
          <p:cNvPr id="4" name="Content Placeholder 3"/>
          <p:cNvSpPr>
            <a:spLocks noGrp="1"/>
          </p:cNvSpPr>
          <p:nvPr>
            <p:ph sz="half" idx="2"/>
          </p:nvPr>
        </p:nvSpPr>
        <p:spPr>
          <a:xfrm>
            <a:off x="5619404" y="1828800"/>
            <a:ext cx="4987636" cy="4351337"/>
          </a:xfrm>
        </p:spPr>
        <p:txBody>
          <a:bodyPr>
            <a:normAutofit lnSpcReduction="10000"/>
          </a:bodyPr>
          <a:lstStyle/>
          <a:p>
            <a:r>
              <a:rPr lang="en-US" sz="2800" dirty="0"/>
              <a:t>Think of goals that apply to other goals or principles in your life</a:t>
            </a:r>
            <a:endParaRPr lang="en-US" sz="2800" i="1" dirty="0"/>
          </a:p>
          <a:p>
            <a:r>
              <a:rPr lang="en-US" sz="2800" dirty="0" smtClean="0"/>
              <a:t>Think</a:t>
            </a:r>
            <a:r>
              <a:rPr lang="en-US" sz="2800" dirty="0"/>
              <a:t>: how can you make your situation </a:t>
            </a:r>
            <a:r>
              <a:rPr lang="en-US" sz="2800" i="1" dirty="0"/>
              <a:t>relevant</a:t>
            </a:r>
            <a:r>
              <a:rPr lang="en-US" sz="2800" dirty="0"/>
              <a:t>?</a:t>
            </a:r>
          </a:p>
          <a:p>
            <a:r>
              <a:rPr lang="en-US" sz="2800" dirty="0" smtClean="0"/>
              <a:t>E.g., </a:t>
            </a:r>
            <a:r>
              <a:rPr lang="en-US" sz="2800" dirty="0"/>
              <a:t>“I want to get on the dean’s list (my dad).” = “</a:t>
            </a:r>
            <a:r>
              <a:rPr lang="en-US" sz="2800" b="1" dirty="0"/>
              <a:t>I want to get on the dean’s list &amp; be valedictorian (my dad)</a:t>
            </a:r>
            <a:r>
              <a:rPr lang="en-US" sz="2800" dirty="0"/>
              <a:t>.”</a:t>
            </a:r>
          </a:p>
          <a:p>
            <a:endParaRPr lang="en-US" sz="2400" dirty="0"/>
          </a:p>
        </p:txBody>
      </p:sp>
      <p:graphicFrame>
        <p:nvGraphicFramePr>
          <p:cNvPr id="5" name="Content Placeholder 10"/>
          <p:cNvGraphicFramePr>
            <a:graphicFrameLocks noGrp="1"/>
          </p:cNvGraphicFramePr>
          <p:nvPr>
            <p:ph sz="half" idx="1"/>
            <p:extLst>
              <p:ext uri="{D42A27DB-BD31-4B8C-83A1-F6EECF244321}">
                <p14:modId xmlns:p14="http://schemas.microsoft.com/office/powerpoint/2010/main" val="29041121"/>
              </p:ext>
            </p:extLst>
          </p:nvPr>
        </p:nvGraphicFramePr>
        <p:xfrm>
          <a:off x="1261872" y="2109166"/>
          <a:ext cx="3840289" cy="3790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44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t>
            </a:r>
            <a:r>
              <a:rPr lang="en-US" dirty="0"/>
              <a:t>imely</a:t>
            </a:r>
            <a:endParaRPr lang="en-US" b="1" dirty="0"/>
          </a:p>
        </p:txBody>
      </p:sp>
      <p:sp>
        <p:nvSpPr>
          <p:cNvPr id="3" name="Content Placeholder 2"/>
          <p:cNvSpPr>
            <a:spLocks noGrp="1"/>
          </p:cNvSpPr>
          <p:nvPr>
            <p:ph sz="half" idx="1"/>
          </p:nvPr>
        </p:nvSpPr>
        <p:spPr>
          <a:xfrm>
            <a:off x="1261872" y="1828800"/>
            <a:ext cx="4480560" cy="4710545"/>
          </a:xfrm>
        </p:spPr>
        <p:txBody>
          <a:bodyPr>
            <a:normAutofit/>
          </a:bodyPr>
          <a:lstStyle/>
          <a:p>
            <a:r>
              <a:rPr lang="en-US" sz="2400" dirty="0"/>
              <a:t>Give yourself a timeframe</a:t>
            </a:r>
            <a:endParaRPr lang="en-US" sz="2400" i="1" dirty="0"/>
          </a:p>
          <a:p>
            <a:r>
              <a:rPr lang="en-US" sz="2400" dirty="0" smtClean="0"/>
              <a:t>Think</a:t>
            </a:r>
            <a:r>
              <a:rPr lang="en-US" sz="2400" dirty="0"/>
              <a:t>: how long will this goal take to complete?</a:t>
            </a:r>
          </a:p>
          <a:p>
            <a:r>
              <a:rPr lang="en-US" sz="2400" dirty="0" smtClean="0"/>
              <a:t>E.g., </a:t>
            </a:r>
            <a:r>
              <a:rPr lang="en-US" sz="2400" dirty="0"/>
              <a:t>“I want to get on the dean’s list and be valedictorian (my dad).” = “</a:t>
            </a:r>
            <a:r>
              <a:rPr lang="en-US" sz="2400" b="1" dirty="0"/>
              <a:t>I want to get on the dean’s list this semester and be valedictorian at graduation (my dad)</a:t>
            </a:r>
            <a:r>
              <a:rPr lang="en-US" sz="2400" dirty="0"/>
              <a:t>.”</a:t>
            </a:r>
          </a:p>
        </p:txBody>
      </p:sp>
      <p:graphicFrame>
        <p:nvGraphicFramePr>
          <p:cNvPr id="5" name="Content Placeholder 10"/>
          <p:cNvGraphicFramePr>
            <a:graphicFrameLocks noGrp="1"/>
          </p:cNvGraphicFramePr>
          <p:nvPr>
            <p:ph sz="half" idx="2"/>
            <p:extLst>
              <p:ext uri="{D42A27DB-BD31-4B8C-83A1-F6EECF244321}">
                <p14:modId xmlns:p14="http://schemas.microsoft.com/office/powerpoint/2010/main" val="2011829286"/>
              </p:ext>
            </p:extLst>
          </p:nvPr>
        </p:nvGraphicFramePr>
        <p:xfrm>
          <a:off x="6350923" y="1828801"/>
          <a:ext cx="4123113" cy="3973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815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a:t>
            </a:r>
          </a:p>
        </p:txBody>
      </p:sp>
      <p:sp>
        <p:nvSpPr>
          <p:cNvPr id="3" name="Content Placeholder 2"/>
          <p:cNvSpPr>
            <a:spLocks noGrp="1"/>
          </p:cNvSpPr>
          <p:nvPr>
            <p:ph sz="half" idx="1"/>
          </p:nvPr>
        </p:nvSpPr>
        <p:spPr>
          <a:xfrm>
            <a:off x="1261871" y="1828800"/>
            <a:ext cx="9079161" cy="4351337"/>
          </a:xfrm>
        </p:spPr>
        <p:txBody>
          <a:bodyPr>
            <a:noAutofit/>
          </a:bodyPr>
          <a:lstStyle/>
          <a:p>
            <a:r>
              <a:rPr lang="en-US" sz="3200" dirty="0"/>
              <a:t>Before: “I want to be the smartest person in the room.”</a:t>
            </a:r>
          </a:p>
          <a:p>
            <a:r>
              <a:rPr lang="en-US" sz="3200" dirty="0"/>
              <a:t>After: “</a:t>
            </a:r>
            <a:r>
              <a:rPr lang="en-US" sz="3200" b="1" dirty="0"/>
              <a:t>I want to get on the dean’s list this semester and be valedictorian at graduation (my dad)</a:t>
            </a:r>
            <a:r>
              <a:rPr lang="en-US" sz="3200" dirty="0"/>
              <a:t>.”</a:t>
            </a:r>
          </a:p>
          <a:p>
            <a:r>
              <a:rPr lang="en-US" sz="3200" dirty="0" smtClean="0"/>
              <a:t>Why </a:t>
            </a:r>
            <a:r>
              <a:rPr lang="en-US" sz="3200" dirty="0"/>
              <a:t>is the </a:t>
            </a:r>
            <a:r>
              <a:rPr lang="en-US" sz="3200" dirty="0" smtClean="0"/>
              <a:t>second goal </a:t>
            </a:r>
            <a:r>
              <a:rPr lang="en-US" sz="3200" dirty="0"/>
              <a:t>more </a:t>
            </a:r>
            <a:r>
              <a:rPr lang="en-US" sz="3200" dirty="0" smtClean="0"/>
              <a:t>effective than the original?  </a:t>
            </a:r>
            <a:endParaRPr lang="en-US" sz="3200" dirty="0"/>
          </a:p>
        </p:txBody>
      </p:sp>
    </p:spTree>
    <p:extLst>
      <p:ext uri="{BB962C8B-B14F-4D97-AF65-F5344CB8AC3E}">
        <p14:creationId xmlns:p14="http://schemas.microsoft.com/office/powerpoint/2010/main" val="163222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a:t>
            </a:r>
          </a:p>
        </p:txBody>
      </p:sp>
      <p:sp>
        <p:nvSpPr>
          <p:cNvPr id="5" name="Content Placeholder 4"/>
          <p:cNvSpPr>
            <a:spLocks noGrp="1"/>
          </p:cNvSpPr>
          <p:nvPr>
            <p:ph sz="half" idx="2"/>
          </p:nvPr>
        </p:nvSpPr>
        <p:spPr>
          <a:xfrm>
            <a:off x="1261872" y="1828800"/>
            <a:ext cx="9345168" cy="4351337"/>
          </a:xfrm>
        </p:spPr>
        <p:txBody>
          <a:bodyPr>
            <a:noAutofit/>
          </a:bodyPr>
          <a:lstStyle/>
          <a:p>
            <a:pPr marL="0" indent="0">
              <a:buNone/>
            </a:pPr>
            <a:r>
              <a:rPr lang="en-US" sz="2400" dirty="0"/>
              <a:t>Another thing to consider is using SMART goals in </a:t>
            </a:r>
            <a:r>
              <a:rPr lang="en-US" sz="2400" b="1" dirty="0"/>
              <a:t>categories</a:t>
            </a:r>
            <a:r>
              <a:rPr lang="en-US" sz="2400" dirty="0"/>
              <a:t>.  For example, </a:t>
            </a:r>
          </a:p>
          <a:p>
            <a:r>
              <a:rPr lang="en-US" sz="2400" dirty="0"/>
              <a:t>Academic</a:t>
            </a:r>
          </a:p>
          <a:p>
            <a:r>
              <a:rPr lang="en-US" sz="2400" dirty="0"/>
              <a:t>Financial </a:t>
            </a:r>
          </a:p>
          <a:p>
            <a:r>
              <a:rPr lang="en-US" sz="2400" dirty="0"/>
              <a:t>Athletic</a:t>
            </a:r>
          </a:p>
          <a:p>
            <a:r>
              <a:rPr lang="en-US" sz="2400" dirty="0" smtClean="0"/>
              <a:t>Social</a:t>
            </a:r>
          </a:p>
          <a:p>
            <a:r>
              <a:rPr lang="en-US" sz="2400" dirty="0" smtClean="0"/>
              <a:t>Spiritual</a:t>
            </a:r>
            <a:endParaRPr lang="en-US" sz="2400" dirty="0"/>
          </a:p>
          <a:p>
            <a:pPr marL="0" indent="0">
              <a:buNone/>
            </a:pPr>
            <a:endParaRPr lang="en-US" sz="24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944" r="14396"/>
          <a:stretch/>
        </p:blipFill>
        <p:spPr>
          <a:xfrm>
            <a:off x="3486608" y="2834167"/>
            <a:ext cx="3163573" cy="2340601"/>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756" t="28810" r="24151" b="-1"/>
          <a:stretch/>
        </p:blipFill>
        <p:spPr>
          <a:xfrm>
            <a:off x="5849086" y="4191877"/>
            <a:ext cx="3657599" cy="284135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3345" y="2410690"/>
            <a:ext cx="3072109" cy="2046922"/>
          </a:xfrm>
          <a:prstGeom prst="rect">
            <a:avLst/>
          </a:prstGeom>
        </p:spPr>
      </p:pic>
    </p:spTree>
    <p:extLst>
      <p:ext uri="{BB962C8B-B14F-4D97-AF65-F5344CB8AC3E}">
        <p14:creationId xmlns:p14="http://schemas.microsoft.com/office/powerpoint/2010/main" val="32198265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254" y="365760"/>
            <a:ext cx="9443258" cy="1163782"/>
          </a:xfrm>
        </p:spPr>
        <p:txBody>
          <a:bodyPr/>
          <a:lstStyle/>
          <a:p>
            <a:r>
              <a:rPr lang="en-US" dirty="0" smtClean="0"/>
              <a:t>Activity</a:t>
            </a:r>
            <a:endParaRPr lang="en-US" dirty="0"/>
          </a:p>
        </p:txBody>
      </p:sp>
      <p:sp>
        <p:nvSpPr>
          <p:cNvPr id="3" name="Content Placeholder 2"/>
          <p:cNvSpPr>
            <a:spLocks noGrp="1"/>
          </p:cNvSpPr>
          <p:nvPr>
            <p:ph sz="half" idx="1"/>
          </p:nvPr>
        </p:nvSpPr>
        <p:spPr>
          <a:xfrm>
            <a:off x="1511254" y="1691322"/>
            <a:ext cx="4480560" cy="4351337"/>
          </a:xfrm>
        </p:spPr>
        <p:txBody>
          <a:bodyPr>
            <a:normAutofit/>
          </a:bodyPr>
          <a:lstStyle/>
          <a:p>
            <a:pPr marL="0" indent="0">
              <a:buNone/>
            </a:pPr>
            <a:r>
              <a:rPr lang="en-US" sz="2800" dirty="0" smtClean="0"/>
              <a:t>Write down </a:t>
            </a:r>
            <a:r>
              <a:rPr lang="en-US" sz="2800" dirty="0"/>
              <a:t>SMART goals for the following categories in your life:</a:t>
            </a:r>
          </a:p>
          <a:p>
            <a:pPr marL="457200" indent="-457200">
              <a:buFont typeface="+mj-lt"/>
              <a:buAutoNum type="arabicPeriod"/>
            </a:pPr>
            <a:r>
              <a:rPr lang="en-US" sz="2800" dirty="0"/>
              <a:t>Academic</a:t>
            </a:r>
          </a:p>
          <a:p>
            <a:pPr marL="457200" indent="-457200">
              <a:buFont typeface="+mj-lt"/>
              <a:buAutoNum type="arabicPeriod"/>
            </a:pPr>
            <a:r>
              <a:rPr lang="en-US" sz="2800" dirty="0"/>
              <a:t>Financial</a:t>
            </a:r>
          </a:p>
          <a:p>
            <a:pPr marL="457200" indent="-457200">
              <a:buFont typeface="+mj-lt"/>
              <a:buAutoNum type="arabicPeriod"/>
            </a:pPr>
            <a:r>
              <a:rPr lang="en-US" sz="2800" dirty="0"/>
              <a:t>Social</a:t>
            </a:r>
          </a:p>
          <a:p>
            <a:endParaRPr lang="en-US" sz="2400" dirty="0"/>
          </a:p>
        </p:txBody>
      </p:sp>
      <p:sp>
        <p:nvSpPr>
          <p:cNvPr id="4" name="Content Placeholder 3"/>
          <p:cNvSpPr>
            <a:spLocks noGrp="1"/>
          </p:cNvSpPr>
          <p:nvPr>
            <p:ph sz="half" idx="2"/>
          </p:nvPr>
        </p:nvSpPr>
        <p:spPr>
          <a:xfrm>
            <a:off x="6711097" y="1691323"/>
            <a:ext cx="3002530" cy="3795078"/>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marL="0" indent="0">
              <a:buNone/>
            </a:pPr>
            <a:r>
              <a:rPr lang="en-US" sz="2800" b="1" dirty="0"/>
              <a:t>Remember:  </a:t>
            </a:r>
            <a:endParaRPr lang="en-US" sz="2800" b="1" dirty="0" smtClean="0"/>
          </a:p>
          <a:p>
            <a:r>
              <a:rPr lang="en-US" sz="2800" b="1" dirty="0" smtClean="0"/>
              <a:t>S</a:t>
            </a:r>
            <a:r>
              <a:rPr lang="en-US" sz="2800" dirty="0" smtClean="0"/>
              <a:t>pecific </a:t>
            </a:r>
          </a:p>
          <a:p>
            <a:r>
              <a:rPr lang="en-US" sz="2800" b="1" dirty="0" smtClean="0"/>
              <a:t>M</a:t>
            </a:r>
            <a:r>
              <a:rPr lang="en-US" sz="2800" dirty="0" smtClean="0"/>
              <a:t>easurable </a:t>
            </a:r>
          </a:p>
          <a:p>
            <a:r>
              <a:rPr lang="en-US" sz="2800" b="1" dirty="0" smtClean="0"/>
              <a:t>A</a:t>
            </a:r>
            <a:r>
              <a:rPr lang="en-US" sz="2800" dirty="0" smtClean="0"/>
              <a:t>ccountable </a:t>
            </a:r>
          </a:p>
          <a:p>
            <a:r>
              <a:rPr lang="en-US" sz="2800" b="1" dirty="0" smtClean="0"/>
              <a:t>R</a:t>
            </a:r>
            <a:r>
              <a:rPr lang="en-US" sz="2800" dirty="0" smtClean="0"/>
              <a:t>elevant </a:t>
            </a:r>
          </a:p>
          <a:p>
            <a:r>
              <a:rPr lang="en-US" sz="2800" b="1" dirty="0" smtClean="0"/>
              <a:t>T</a:t>
            </a:r>
            <a:r>
              <a:rPr lang="en-US" sz="2800" dirty="0" smtClean="0"/>
              <a:t>imely</a:t>
            </a:r>
            <a:endParaRPr lang="en-US" sz="2800" dirty="0"/>
          </a:p>
          <a:p>
            <a:endParaRPr lang="en-US" dirty="0"/>
          </a:p>
        </p:txBody>
      </p:sp>
    </p:spTree>
    <p:extLst>
      <p:ext uri="{BB962C8B-B14F-4D97-AF65-F5344CB8AC3E}">
        <p14:creationId xmlns:p14="http://schemas.microsoft.com/office/powerpoint/2010/main" val="135822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fade">
                                      <p:cBhvr>
                                        <p:cTn id="30" dur="500"/>
                                        <p:tgtEl>
                                          <p:spTgt spid="4">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500"/>
                                        <p:tgtEl>
                                          <p:spTgt spid="4">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500"/>
                                        <p:tgtEl>
                                          <p:spTgt spid="4">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pPr marL="274320" lvl="1" indent="0">
              <a:buNone/>
            </a:pPr>
            <a:r>
              <a:rPr lang="en-US" sz="3200" dirty="0"/>
              <a:t>Get Noticed</a:t>
            </a:r>
          </a:p>
          <a:p>
            <a:pPr marL="1373886" lvl="2" indent="-514350">
              <a:buFont typeface="+mj-lt"/>
              <a:buAutoNum type="arabicPeriod"/>
            </a:pPr>
            <a:r>
              <a:rPr lang="en-US" sz="3200" dirty="0"/>
              <a:t>Discuss potential difficulties with life after college</a:t>
            </a:r>
          </a:p>
          <a:p>
            <a:pPr marL="1373886" lvl="2" indent="-514350">
              <a:buFont typeface="+mj-lt"/>
              <a:buAutoNum type="arabicPeriod"/>
            </a:pPr>
            <a:r>
              <a:rPr lang="en-US" sz="3200" dirty="0"/>
              <a:t>Walk through the process of moving to a new place and starting out fresh</a:t>
            </a:r>
          </a:p>
          <a:p>
            <a:pPr marL="1373886" lvl="2" indent="-514350">
              <a:buFont typeface="+mj-lt"/>
              <a:buAutoNum type="arabicPeriod"/>
            </a:pPr>
            <a:r>
              <a:rPr lang="en-US" sz="3200" dirty="0"/>
              <a:t>Discuss the role of </a:t>
            </a:r>
            <a:r>
              <a:rPr lang="en-US" sz="3200" dirty="0" smtClean="0"/>
              <a:t>grit </a:t>
            </a:r>
            <a:r>
              <a:rPr lang="en-US" sz="3200" dirty="0"/>
              <a:t>in starting something new</a:t>
            </a:r>
          </a:p>
          <a:p>
            <a:pPr lvl="1"/>
            <a:endParaRPr lang="en-US" dirty="0"/>
          </a:p>
        </p:txBody>
      </p:sp>
    </p:spTree>
    <p:extLst>
      <p:ext uri="{BB962C8B-B14F-4D97-AF65-F5344CB8AC3E}">
        <p14:creationId xmlns:p14="http://schemas.microsoft.com/office/powerpoint/2010/main" val="101446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3" name="Content Placeholder 2"/>
          <p:cNvSpPr>
            <a:spLocks noGrp="1"/>
          </p:cNvSpPr>
          <p:nvPr>
            <p:ph sz="half" idx="1"/>
          </p:nvPr>
        </p:nvSpPr>
        <p:spPr>
          <a:xfrm>
            <a:off x="1261872" y="1828800"/>
            <a:ext cx="8631636" cy="4351337"/>
          </a:xfrm>
        </p:spPr>
        <p:txBody>
          <a:bodyPr>
            <a:normAutofit/>
          </a:bodyPr>
          <a:lstStyle/>
          <a:p>
            <a:pPr marL="0" indent="0" algn="ctr">
              <a:lnSpc>
                <a:spcPct val="150000"/>
              </a:lnSpc>
              <a:buNone/>
            </a:pPr>
            <a:r>
              <a:rPr lang="en-US" sz="3200" dirty="0" smtClean="0"/>
              <a:t>Use </a:t>
            </a:r>
            <a:r>
              <a:rPr lang="en-US" sz="3200" dirty="0"/>
              <a:t>SMART goals to direct your efforts</a:t>
            </a:r>
            <a:r>
              <a:rPr lang="en-US" sz="3200" dirty="0" smtClean="0"/>
              <a:t>—</a:t>
            </a:r>
          </a:p>
          <a:p>
            <a:pPr marL="0" indent="0" algn="ctr">
              <a:lnSpc>
                <a:spcPct val="150000"/>
              </a:lnSpc>
              <a:buNone/>
            </a:pPr>
            <a:r>
              <a:rPr lang="en-US" sz="3200" dirty="0" smtClean="0"/>
              <a:t>particularly </a:t>
            </a:r>
            <a:r>
              <a:rPr lang="en-US" sz="3200" dirty="0"/>
              <a:t>in novel situations </a:t>
            </a:r>
          </a:p>
        </p:txBody>
      </p:sp>
    </p:spTree>
    <p:extLst>
      <p:ext uri="{BB962C8B-B14F-4D97-AF65-F5344CB8AC3E}">
        <p14:creationId xmlns:p14="http://schemas.microsoft.com/office/powerpoint/2010/main" val="436241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354" y="-56233"/>
            <a:ext cx="11391333" cy="7589954"/>
          </a:xfrm>
        </p:spPr>
      </p:pic>
      <p:sp>
        <p:nvSpPr>
          <p:cNvPr id="2" name="Title 1"/>
          <p:cNvSpPr>
            <a:spLocks noGrp="1"/>
          </p:cNvSpPr>
          <p:nvPr>
            <p:ph type="title"/>
          </p:nvPr>
        </p:nvSpPr>
        <p:spPr/>
        <p:txBody>
          <a:bodyPr/>
          <a:lstStyle/>
          <a:p>
            <a:r>
              <a:rPr lang="en-US" dirty="0">
                <a:solidFill>
                  <a:schemeClr val="bg1"/>
                </a:solidFill>
              </a:rPr>
              <a:t>A thought</a:t>
            </a:r>
          </a:p>
        </p:txBody>
      </p:sp>
      <p:sp>
        <p:nvSpPr>
          <p:cNvPr id="4" name="Content Placeholder 3"/>
          <p:cNvSpPr>
            <a:spLocks noGrp="1"/>
          </p:cNvSpPr>
          <p:nvPr>
            <p:ph sz="half" idx="2"/>
          </p:nvPr>
        </p:nvSpPr>
        <p:spPr>
          <a:xfrm>
            <a:off x="6941127" y="748145"/>
            <a:ext cx="4480560" cy="4351337"/>
          </a:xfrm>
        </p:spPr>
        <p:txBody>
          <a:bodyPr>
            <a:normAutofit/>
          </a:bodyPr>
          <a:lstStyle/>
          <a:p>
            <a:r>
              <a:rPr lang="en-US" sz="2400" dirty="0">
                <a:solidFill>
                  <a:schemeClr val="bg1"/>
                </a:solidFill>
              </a:rPr>
              <a:t>We can </a:t>
            </a:r>
            <a:r>
              <a:rPr lang="en-US" sz="2400" i="1" dirty="0">
                <a:solidFill>
                  <a:schemeClr val="bg1"/>
                </a:solidFill>
              </a:rPr>
              <a:t>always</a:t>
            </a:r>
            <a:r>
              <a:rPr lang="en-US" sz="2400" dirty="0">
                <a:solidFill>
                  <a:schemeClr val="bg1"/>
                </a:solidFill>
              </a:rPr>
              <a:t> do better</a:t>
            </a:r>
          </a:p>
          <a:p>
            <a:r>
              <a:rPr lang="en-US" sz="2400" dirty="0">
                <a:solidFill>
                  <a:schemeClr val="bg1"/>
                </a:solidFill>
              </a:rPr>
              <a:t>Part of goal-setting is knowing which goals are worthy of pursuit, and how hard we should pursue them</a:t>
            </a:r>
          </a:p>
          <a:p>
            <a:r>
              <a:rPr lang="en-US" sz="2400" dirty="0">
                <a:solidFill>
                  <a:schemeClr val="bg1"/>
                </a:solidFill>
              </a:rPr>
              <a:t>Be thoughtful about which goals you should pursue</a:t>
            </a:r>
          </a:p>
        </p:txBody>
      </p:sp>
    </p:spTree>
    <p:extLst>
      <p:ext uri="{BB962C8B-B14F-4D97-AF65-F5344CB8AC3E}">
        <p14:creationId xmlns:p14="http://schemas.microsoft.com/office/powerpoint/2010/main" val="320393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a:t>
            </a:r>
          </a:p>
        </p:txBody>
      </p:sp>
      <p:sp>
        <p:nvSpPr>
          <p:cNvPr id="3" name="Content Placeholder 2"/>
          <p:cNvSpPr>
            <a:spLocks noGrp="1"/>
          </p:cNvSpPr>
          <p:nvPr>
            <p:ph sz="half" idx="1"/>
          </p:nvPr>
        </p:nvSpPr>
        <p:spPr/>
        <p:txBody>
          <a:bodyPr>
            <a:normAutofit/>
          </a:bodyPr>
          <a:lstStyle/>
          <a:p>
            <a:endParaRPr lang="en-US" sz="2400" b="1" dirty="0"/>
          </a:p>
          <a:p>
            <a:r>
              <a:rPr lang="en-US" sz="3200" b="1" dirty="0"/>
              <a:t>Think</a:t>
            </a:r>
            <a:r>
              <a:rPr lang="en-US" sz="3200" dirty="0"/>
              <a:t>: Which SMART goals could you set for your life, that will prepare you for what you want to accomplish in the future? </a:t>
            </a:r>
          </a:p>
        </p:txBody>
      </p:sp>
      <p:sp>
        <p:nvSpPr>
          <p:cNvPr id="4" name="Content Placeholder 3"/>
          <p:cNvSpPr>
            <a:spLocks noGrp="1"/>
          </p:cNvSpPr>
          <p:nvPr>
            <p:ph sz="half" idx="2"/>
          </p:nvPr>
        </p:nvSpPr>
        <p:spPr>
          <a:xfrm>
            <a:off x="6126480" y="1691322"/>
            <a:ext cx="4480560" cy="4488815"/>
          </a:xfrm>
        </p:spPr>
        <p:txBody>
          <a:bodyPr>
            <a:normAutofit/>
          </a:bodyPr>
          <a:lstStyle/>
          <a:p>
            <a:endParaRPr lang="en-US" sz="3200" b="1" dirty="0" smtClean="0"/>
          </a:p>
          <a:p>
            <a:r>
              <a:rPr lang="en-US" sz="3200" b="1" dirty="0" smtClean="0"/>
              <a:t>Act</a:t>
            </a:r>
            <a:r>
              <a:rPr lang="en-US" sz="3200" dirty="0"/>
              <a:t>: Set three goals that you want to accomplish in the next </a:t>
            </a:r>
            <a:r>
              <a:rPr lang="en-US" sz="3200" dirty="0" smtClean="0"/>
              <a:t>year (maybe in the next week).</a:t>
            </a:r>
            <a:endParaRPr lang="en-US" sz="3200" b="1" dirty="0"/>
          </a:p>
          <a:p>
            <a:endParaRPr lang="en-US" sz="3200" dirty="0"/>
          </a:p>
        </p:txBody>
      </p:sp>
    </p:spTree>
    <p:extLst>
      <p:ext uri="{BB962C8B-B14F-4D97-AF65-F5344CB8AC3E}">
        <p14:creationId xmlns:p14="http://schemas.microsoft.com/office/powerpoint/2010/main" val="176485420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Motivation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60861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503238"/>
            <a:ext cx="9692640" cy="1325562"/>
          </a:xfrm>
        </p:spPr>
        <p:txBody>
          <a:bodyPr/>
          <a:lstStyle/>
          <a:p>
            <a:r>
              <a:rPr lang="en-US" dirty="0" smtClean="0"/>
              <a:t>Motivation</a:t>
            </a:r>
            <a:endParaRPr lang="en-US" dirty="0"/>
          </a:p>
        </p:txBody>
      </p:sp>
      <p:sp>
        <p:nvSpPr>
          <p:cNvPr id="3" name="Content Placeholder 2"/>
          <p:cNvSpPr>
            <a:spLocks noGrp="1"/>
          </p:cNvSpPr>
          <p:nvPr>
            <p:ph sz="half" idx="1"/>
          </p:nvPr>
        </p:nvSpPr>
        <p:spPr>
          <a:xfrm>
            <a:off x="1261871" y="1828800"/>
            <a:ext cx="7067481" cy="2643447"/>
          </a:xfrm>
        </p:spPr>
        <p:txBody>
          <a:bodyPr>
            <a:noAutofit/>
          </a:bodyPr>
          <a:lstStyle/>
          <a:p>
            <a:r>
              <a:rPr lang="en-US" sz="2800" dirty="0" smtClean="0"/>
              <a:t>Goals </a:t>
            </a:r>
            <a:r>
              <a:rPr lang="en-US" sz="2800" dirty="0"/>
              <a:t>are important, yes, but they’re not the driving force behind our actions</a:t>
            </a:r>
          </a:p>
          <a:p>
            <a:r>
              <a:rPr lang="en-US" sz="2800" dirty="0"/>
              <a:t>That role belongs to </a:t>
            </a:r>
            <a:r>
              <a:rPr lang="en-US" sz="2800" b="1" dirty="0"/>
              <a:t>motivation</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934" y="3572271"/>
            <a:ext cx="8977745" cy="3471862"/>
          </a:xfrm>
          <a:prstGeom prst="rect">
            <a:avLst/>
          </a:prstGeom>
        </p:spPr>
      </p:pic>
    </p:spTree>
    <p:extLst>
      <p:ext uri="{BB962C8B-B14F-4D97-AF65-F5344CB8AC3E}">
        <p14:creationId xmlns:p14="http://schemas.microsoft.com/office/powerpoint/2010/main" val="3122502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4" name="Content Placeholder 3"/>
          <p:cNvSpPr>
            <a:spLocks noGrp="1"/>
          </p:cNvSpPr>
          <p:nvPr>
            <p:ph sz="half" idx="2"/>
          </p:nvPr>
        </p:nvSpPr>
        <p:spPr>
          <a:xfrm>
            <a:off x="1261872" y="1828800"/>
            <a:ext cx="9345168" cy="4351337"/>
          </a:xfrm>
        </p:spPr>
        <p:txBody>
          <a:bodyPr>
            <a:normAutofit/>
          </a:bodyPr>
          <a:lstStyle/>
          <a:p>
            <a:endParaRPr lang="en-US" sz="2400" dirty="0"/>
          </a:p>
          <a:p>
            <a:pPr marL="0" indent="0" algn="ctr">
              <a:buNone/>
            </a:pPr>
            <a:r>
              <a:rPr lang="en-US" sz="3600" dirty="0"/>
              <a:t>What is motivation? </a:t>
            </a:r>
          </a:p>
          <a:p>
            <a:pPr marL="0" indent="0" algn="ctr">
              <a:buNone/>
            </a:pPr>
            <a:r>
              <a:rPr lang="en-US" sz="2400" dirty="0"/>
              <a:t>Write down </a:t>
            </a:r>
            <a:r>
              <a:rPr lang="en-US" sz="2400" dirty="0" smtClean="0"/>
              <a:t>a one-sentence definition.  </a:t>
            </a:r>
            <a:endParaRPr lang="en-US" sz="2400" dirty="0"/>
          </a:p>
        </p:txBody>
      </p:sp>
    </p:spTree>
    <p:extLst>
      <p:ext uri="{BB962C8B-B14F-4D97-AF65-F5344CB8AC3E}">
        <p14:creationId xmlns:p14="http://schemas.microsoft.com/office/powerpoint/2010/main" val="35188036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Definitions</a:t>
            </a:r>
          </a:p>
        </p:txBody>
      </p:sp>
      <p:sp>
        <p:nvSpPr>
          <p:cNvPr id="3" name="Content Placeholder 2"/>
          <p:cNvSpPr>
            <a:spLocks noGrp="1"/>
          </p:cNvSpPr>
          <p:nvPr>
            <p:ph sz="half" idx="1"/>
          </p:nvPr>
        </p:nvSpPr>
        <p:spPr/>
        <p:txBody>
          <a:bodyPr>
            <a:normAutofit/>
          </a:bodyPr>
          <a:lstStyle/>
          <a:p>
            <a:pPr marL="0" indent="0">
              <a:buNone/>
            </a:pPr>
            <a:r>
              <a:rPr lang="en-US" sz="3200" dirty="0">
                <a:solidFill>
                  <a:schemeClr val="bg1"/>
                </a:solidFill>
              </a:rPr>
              <a:t>There are many definitions for </a:t>
            </a:r>
            <a:r>
              <a:rPr lang="en-US" sz="3200" dirty="0" smtClean="0">
                <a:solidFill>
                  <a:schemeClr val="bg1"/>
                </a:solidFill>
              </a:rPr>
              <a:t>motivation</a:t>
            </a:r>
            <a:r>
              <a:rPr lang="en-US" sz="3200" dirty="0" smtClean="0">
                <a:solidFill>
                  <a:schemeClr val="bg1"/>
                </a:solidFill>
              </a:rPr>
              <a:t>, </a:t>
            </a:r>
            <a:r>
              <a:rPr lang="en-US" sz="3200" dirty="0">
                <a:solidFill>
                  <a:schemeClr val="bg1"/>
                </a:solidFill>
              </a:rPr>
              <a:t>similar to </a:t>
            </a:r>
            <a:r>
              <a:rPr lang="en-US" sz="3200" dirty="0" smtClean="0">
                <a:solidFill>
                  <a:schemeClr val="bg1"/>
                </a:solidFill>
              </a:rPr>
              <a:t>those you </a:t>
            </a:r>
            <a:r>
              <a:rPr lang="en-US" sz="3200" dirty="0">
                <a:solidFill>
                  <a:schemeClr val="bg1"/>
                </a:solidFill>
              </a:rPr>
              <a:t>provided: </a:t>
            </a:r>
          </a:p>
          <a:p>
            <a:pPr marL="0" indent="0">
              <a:buNone/>
            </a:pPr>
            <a:endParaRPr lang="en-US" sz="2400" dirty="0">
              <a:solidFill>
                <a:schemeClr val="bg1"/>
              </a:solidFill>
            </a:endParaRPr>
          </a:p>
        </p:txBody>
      </p:sp>
      <p:sp>
        <p:nvSpPr>
          <p:cNvPr id="4" name="Content Placeholder 3"/>
          <p:cNvSpPr>
            <a:spLocks noGrp="1"/>
          </p:cNvSpPr>
          <p:nvPr>
            <p:ph sz="half" idx="2"/>
          </p:nvPr>
        </p:nvSpPr>
        <p:spPr/>
        <p:txBody>
          <a:bodyPr>
            <a:normAutofit/>
          </a:bodyPr>
          <a:lstStyle/>
          <a:p>
            <a:pPr marL="0" indent="0">
              <a:buNone/>
            </a:pPr>
            <a:r>
              <a:rPr lang="en-US" sz="3200" b="1" dirty="0">
                <a:solidFill>
                  <a:schemeClr val="bg1"/>
                </a:solidFill>
              </a:rPr>
              <a:t>“Motivation is an urge to behave or act in a way that will satisfy certain conditions, such as wishes, desires, or goals.”</a:t>
            </a:r>
            <a:endParaRPr lang="en-US" sz="3200" b="1" dirty="0">
              <a:solidFill>
                <a:schemeClr val="bg1"/>
              </a:solidFill>
            </a:endParaRPr>
          </a:p>
        </p:txBody>
      </p:sp>
    </p:spTree>
    <p:extLst>
      <p:ext uri="{BB962C8B-B14F-4D97-AF65-F5344CB8AC3E}">
        <p14:creationId xmlns:p14="http://schemas.microsoft.com/office/powerpoint/2010/main" val="395449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Definitions</a:t>
            </a:r>
          </a:p>
        </p:txBody>
      </p:sp>
      <p:sp>
        <p:nvSpPr>
          <p:cNvPr id="3" name="Content Placeholder 2"/>
          <p:cNvSpPr>
            <a:spLocks noGrp="1"/>
          </p:cNvSpPr>
          <p:nvPr>
            <p:ph sz="half" idx="1"/>
          </p:nvPr>
        </p:nvSpPr>
        <p:spPr/>
        <p:txBody>
          <a:bodyPr/>
          <a:lstStyle/>
          <a:p>
            <a:pPr marL="0" indent="0">
              <a:buNone/>
            </a:pPr>
            <a:r>
              <a:rPr lang="en-US" sz="3200" i="1" dirty="0">
                <a:solidFill>
                  <a:schemeClr val="bg1"/>
                </a:solidFill>
              </a:rPr>
              <a:t>“</a:t>
            </a:r>
            <a:r>
              <a:rPr lang="en-US" sz="3200" b="1" i="1" dirty="0">
                <a:solidFill>
                  <a:schemeClr val="bg1"/>
                </a:solidFill>
              </a:rPr>
              <a:t>Motivation</a:t>
            </a:r>
            <a:r>
              <a:rPr lang="en-US" sz="3200" i="1" dirty="0">
                <a:solidFill>
                  <a:schemeClr val="bg1"/>
                </a:solidFill>
              </a:rPr>
              <a:t> is a theoretical construct used to explain behavior. </a:t>
            </a:r>
          </a:p>
          <a:p>
            <a:pPr marL="0" indent="0">
              <a:buNone/>
            </a:pPr>
            <a:r>
              <a:rPr lang="en-US" sz="3200" i="1" dirty="0">
                <a:solidFill>
                  <a:schemeClr val="bg1"/>
                </a:solidFill>
              </a:rPr>
              <a:t>It represents the reasons for people's actions, desires, and needs.”</a:t>
            </a:r>
          </a:p>
          <a:p>
            <a:endParaRPr lang="en-US" dirty="0"/>
          </a:p>
        </p:txBody>
      </p:sp>
      <p:sp>
        <p:nvSpPr>
          <p:cNvPr id="4" name="Content Placeholder 3"/>
          <p:cNvSpPr>
            <a:spLocks noGrp="1"/>
          </p:cNvSpPr>
          <p:nvPr>
            <p:ph sz="half" idx="2"/>
          </p:nvPr>
        </p:nvSpPr>
        <p:spPr/>
        <p:txBody>
          <a:bodyPr>
            <a:normAutofit/>
          </a:bodyPr>
          <a:lstStyle/>
          <a:p>
            <a:pPr marL="0" indent="0">
              <a:buNone/>
            </a:pPr>
            <a:r>
              <a:rPr lang="en-US" sz="3200" dirty="0" smtClean="0">
                <a:solidFill>
                  <a:schemeClr val="bg1"/>
                </a:solidFill>
                <a:latin typeface="Arial" panose="020B0604020202020204" pitchFamily="34" charset="0"/>
                <a:cs typeface="Arial" panose="020B0604020202020204" pitchFamily="34" charset="0"/>
              </a:rPr>
              <a:t>“</a:t>
            </a:r>
            <a:r>
              <a:rPr lang="en-US" sz="3200" dirty="0">
                <a:solidFill>
                  <a:schemeClr val="bg1"/>
                </a:solidFill>
                <a:latin typeface="Arial" panose="020B0604020202020204" pitchFamily="34" charset="0"/>
                <a:cs typeface="Arial" panose="020B0604020202020204" pitchFamily="34" charset="0"/>
              </a:rPr>
              <a:t>Motivation can also be defined as </a:t>
            </a:r>
            <a:r>
              <a:rPr lang="en-US" sz="3200" dirty="0" smtClean="0">
                <a:solidFill>
                  <a:schemeClr val="bg1"/>
                </a:solidFill>
                <a:latin typeface="Arial" panose="020B0604020202020204" pitchFamily="34" charset="0"/>
                <a:cs typeface="Arial" panose="020B0604020202020204" pitchFamily="34" charset="0"/>
              </a:rPr>
              <a:t>‘one's </a:t>
            </a:r>
            <a:r>
              <a:rPr lang="en-US" sz="3200" dirty="0">
                <a:solidFill>
                  <a:schemeClr val="bg1"/>
                </a:solidFill>
                <a:latin typeface="Arial" panose="020B0604020202020204" pitchFamily="34" charset="0"/>
                <a:cs typeface="Arial" panose="020B0604020202020204" pitchFamily="34" charset="0"/>
              </a:rPr>
              <a:t>direction to behavior, or what causes a person to want to repeat a behavior and vice versa</a:t>
            </a:r>
            <a:r>
              <a:rPr lang="en-US" sz="3200" dirty="0" smtClean="0">
                <a:solidFill>
                  <a:schemeClr val="bg1"/>
                </a:solidFill>
                <a:latin typeface="Arial" panose="020B0604020202020204" pitchFamily="34" charset="0"/>
                <a:cs typeface="Arial" panose="020B0604020202020204" pitchFamily="34" charset="0"/>
              </a:rPr>
              <a:t>.’”</a:t>
            </a:r>
            <a:endParaRPr lang="en-US" sz="3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41304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“why” in behavior</a:t>
            </a:r>
          </a:p>
        </p:txBody>
      </p:sp>
      <p:sp>
        <p:nvSpPr>
          <p:cNvPr id="3" name="Content Placeholder 2"/>
          <p:cNvSpPr>
            <a:spLocks noGrp="1"/>
          </p:cNvSpPr>
          <p:nvPr>
            <p:ph sz="half" idx="1"/>
          </p:nvPr>
        </p:nvSpPr>
        <p:spPr>
          <a:xfrm>
            <a:off x="1261871" y="1828800"/>
            <a:ext cx="8699251" cy="4351337"/>
          </a:xfrm>
        </p:spPr>
        <p:txBody>
          <a:bodyPr>
            <a:normAutofit/>
          </a:bodyPr>
          <a:lstStyle/>
          <a:p>
            <a:endParaRPr lang="en-US" sz="2400" dirty="0"/>
          </a:p>
          <a:p>
            <a:pPr marL="0" indent="0" algn="ctr">
              <a:buNone/>
            </a:pPr>
            <a:r>
              <a:rPr lang="en-US" sz="3200" dirty="0"/>
              <a:t>Psychologists, economists,  anthropologists, sociologists, and others have sought an answer to this question: </a:t>
            </a:r>
          </a:p>
          <a:p>
            <a:pPr marL="0" indent="0" algn="ctr">
              <a:buNone/>
            </a:pPr>
            <a:r>
              <a:rPr lang="en-US" sz="3200" b="1" dirty="0"/>
              <a:t>“Why do we do what we do?”</a:t>
            </a:r>
          </a:p>
        </p:txBody>
      </p:sp>
    </p:spTree>
    <p:extLst>
      <p:ext uri="{BB962C8B-B14F-4D97-AF65-F5344CB8AC3E}">
        <p14:creationId xmlns:p14="http://schemas.microsoft.com/office/powerpoint/2010/main" val="288183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870" y="365760"/>
            <a:ext cx="6271641" cy="847898"/>
          </a:xfrm>
        </p:spPr>
        <p:txBody>
          <a:bodyPr/>
          <a:lstStyle/>
          <a:p>
            <a:r>
              <a:rPr lang="en-US" dirty="0"/>
              <a:t>Motivators</a:t>
            </a:r>
          </a:p>
        </p:txBody>
      </p:sp>
      <p:sp>
        <p:nvSpPr>
          <p:cNvPr id="4" name="Content Placeholder 3"/>
          <p:cNvSpPr>
            <a:spLocks noGrp="1"/>
          </p:cNvSpPr>
          <p:nvPr>
            <p:ph sz="half" idx="2"/>
          </p:nvPr>
        </p:nvSpPr>
        <p:spPr>
          <a:xfrm>
            <a:off x="4682870" y="1404827"/>
            <a:ext cx="6271641" cy="2387047"/>
          </a:xfrm>
        </p:spPr>
        <p:txBody>
          <a:bodyPr>
            <a:normAutofit/>
          </a:bodyPr>
          <a:lstStyle/>
          <a:p>
            <a:r>
              <a:rPr lang="en-US" sz="2800" dirty="0"/>
              <a:t>There are many things that </a:t>
            </a:r>
            <a:r>
              <a:rPr lang="en-US" sz="2800" i="1" dirty="0"/>
              <a:t>could</a:t>
            </a:r>
            <a:r>
              <a:rPr lang="en-US" sz="2800" dirty="0"/>
              <a:t> motivate us</a:t>
            </a:r>
          </a:p>
          <a:p>
            <a:r>
              <a:rPr lang="en-US" sz="2800" dirty="0" smtClean="0"/>
              <a:t>What motivates you?</a:t>
            </a:r>
            <a:endParaRPr lang="en-US" sz="2800"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2147943">
            <a:off x="8989152" y="4254549"/>
            <a:ext cx="3113646" cy="13106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95" y="365760"/>
            <a:ext cx="4392129" cy="310194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870" y="3658870"/>
            <a:ext cx="4412000" cy="292481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295" y="3658870"/>
            <a:ext cx="4392129" cy="2926441"/>
          </a:xfrm>
          <a:prstGeom prst="rect">
            <a:avLst/>
          </a:prstGeom>
        </p:spPr>
      </p:pic>
    </p:spTree>
    <p:extLst>
      <p:ext uri="{BB962C8B-B14F-4D97-AF65-F5344CB8AC3E}">
        <p14:creationId xmlns:p14="http://schemas.microsoft.com/office/powerpoint/2010/main" val="29307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57" y="365760"/>
            <a:ext cx="10721755" cy="1325562"/>
          </a:xfrm>
        </p:spPr>
        <p:txBody>
          <a:bodyPr/>
          <a:lstStyle/>
          <a:p>
            <a:pPr algn="ctr"/>
            <a:r>
              <a:rPr lang="en-US" dirty="0"/>
              <a:t>Reflect</a:t>
            </a:r>
          </a:p>
        </p:txBody>
      </p:sp>
      <p:sp>
        <p:nvSpPr>
          <p:cNvPr id="3" name="Content Placeholder 2"/>
          <p:cNvSpPr>
            <a:spLocks noGrp="1"/>
          </p:cNvSpPr>
          <p:nvPr>
            <p:ph idx="1"/>
          </p:nvPr>
        </p:nvSpPr>
        <p:spPr>
          <a:xfrm>
            <a:off x="232757" y="1828800"/>
            <a:ext cx="10781608" cy="4351337"/>
          </a:xfrm>
        </p:spPr>
        <p:txBody>
          <a:bodyPr/>
          <a:lstStyle/>
          <a:p>
            <a:pPr marL="0" indent="0" algn="ctr">
              <a:buNone/>
            </a:pPr>
            <a:r>
              <a:rPr lang="en-US" sz="3200" dirty="0"/>
              <a:t>Consider this: </a:t>
            </a:r>
          </a:p>
          <a:p>
            <a:pPr marL="0" indent="0" algn="ctr">
              <a:buNone/>
            </a:pPr>
            <a:r>
              <a:rPr lang="en-US" sz="3200" dirty="0"/>
              <a:t>Your future is in your hands.  </a:t>
            </a:r>
            <a:endParaRPr lang="en-US" sz="3200" dirty="0" smtClean="0"/>
          </a:p>
          <a:p>
            <a:pPr marL="0" indent="0" algn="ctr">
              <a:buNone/>
            </a:pPr>
            <a:r>
              <a:rPr lang="en-US" sz="3200" i="1" dirty="0" smtClean="0"/>
              <a:t>What </a:t>
            </a:r>
            <a:r>
              <a:rPr lang="en-US" sz="3200" i="1" dirty="0"/>
              <a:t>will you make of it? </a:t>
            </a:r>
          </a:p>
          <a:p>
            <a:pPr marL="514350" indent="-514350">
              <a:buFont typeface="+mj-lt"/>
              <a:buAutoNum type="arabicPeriod"/>
            </a:pPr>
            <a:endParaRPr lang="en-US" sz="3200" dirty="0"/>
          </a:p>
          <a:p>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4164884" y="4150302"/>
            <a:ext cx="2857500" cy="2381250"/>
          </a:xfrm>
          <a:prstGeom prst="rect">
            <a:avLst/>
          </a:prstGeom>
        </p:spPr>
      </p:pic>
    </p:spTree>
    <p:extLst>
      <p:ext uri="{BB962C8B-B14F-4D97-AF65-F5344CB8AC3E}">
        <p14:creationId xmlns:p14="http://schemas.microsoft.com/office/powerpoint/2010/main" val="220732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&amp; Outside</a:t>
            </a:r>
          </a:p>
        </p:txBody>
      </p:sp>
      <p:sp>
        <p:nvSpPr>
          <p:cNvPr id="3" name="Content Placeholder 2"/>
          <p:cNvSpPr>
            <a:spLocks noGrp="1"/>
          </p:cNvSpPr>
          <p:nvPr>
            <p:ph sz="half" idx="1"/>
          </p:nvPr>
        </p:nvSpPr>
        <p:spPr>
          <a:xfrm>
            <a:off x="1261872" y="1828800"/>
            <a:ext cx="8524154" cy="4351337"/>
          </a:xfrm>
        </p:spPr>
        <p:txBody>
          <a:bodyPr>
            <a:normAutofit/>
          </a:bodyPr>
          <a:lstStyle/>
          <a:p>
            <a:endParaRPr lang="en-US" sz="2400" dirty="0"/>
          </a:p>
          <a:p>
            <a:pPr marL="0" indent="0">
              <a:buNone/>
            </a:pPr>
            <a:r>
              <a:rPr lang="en-US" sz="3200" dirty="0" smtClean="0"/>
              <a:t>Another </a:t>
            </a:r>
            <a:r>
              <a:rPr lang="en-US" sz="3200" dirty="0"/>
              <a:t>long-standing discussion in psychology is the distinct importance and differences between </a:t>
            </a:r>
            <a:r>
              <a:rPr lang="en-US" sz="3200" b="1" dirty="0"/>
              <a:t>extrinsic</a:t>
            </a:r>
            <a:r>
              <a:rPr lang="en-US" sz="3200" dirty="0"/>
              <a:t> (external; outside) and </a:t>
            </a:r>
            <a:r>
              <a:rPr lang="en-US" sz="3200" b="1" dirty="0"/>
              <a:t>intrinsic</a:t>
            </a:r>
            <a:r>
              <a:rPr lang="en-US" sz="3200" dirty="0"/>
              <a:t> (internal; self-managed) motivators</a:t>
            </a:r>
          </a:p>
        </p:txBody>
      </p:sp>
    </p:spTree>
    <p:extLst>
      <p:ext uri="{BB962C8B-B14F-4D97-AF65-F5344CB8AC3E}">
        <p14:creationId xmlns:p14="http://schemas.microsoft.com/office/powerpoint/2010/main" val="11173739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47406" y="-1"/>
            <a:ext cx="11144595" cy="7425555"/>
          </a:xfrm>
        </p:spPr>
      </p:pic>
      <p:sp>
        <p:nvSpPr>
          <p:cNvPr id="2" name="Title 1"/>
          <p:cNvSpPr>
            <a:spLocks noGrp="1"/>
          </p:cNvSpPr>
          <p:nvPr>
            <p:ph type="title"/>
          </p:nvPr>
        </p:nvSpPr>
        <p:spPr>
          <a:xfrm rot="16200000">
            <a:off x="-1188717" y="1188720"/>
            <a:ext cx="3291840" cy="914402"/>
          </a:xfrm>
        </p:spPr>
        <p:txBody>
          <a:bodyPr>
            <a:normAutofit/>
          </a:bodyPr>
          <a:lstStyle/>
          <a:p>
            <a:r>
              <a:rPr lang="en-US" dirty="0">
                <a:latin typeface="Arial Black" panose="020B0A04020102020204" pitchFamily="34" charset="0"/>
              </a:rPr>
              <a:t>Extrinsic</a:t>
            </a:r>
          </a:p>
        </p:txBody>
      </p:sp>
      <p:sp>
        <p:nvSpPr>
          <p:cNvPr id="3" name="Content Placeholder 2"/>
          <p:cNvSpPr>
            <a:spLocks noGrp="1"/>
          </p:cNvSpPr>
          <p:nvPr>
            <p:ph sz="half" idx="1"/>
          </p:nvPr>
        </p:nvSpPr>
        <p:spPr>
          <a:xfrm>
            <a:off x="1047406" y="1"/>
            <a:ext cx="7797336" cy="3291840"/>
          </a:xfrm>
        </p:spPr>
        <p:txBody>
          <a:bodyPr>
            <a:normAutofit/>
          </a:bodyPr>
          <a:lstStyle/>
          <a:p>
            <a:endParaRPr lang="en-US" sz="2400" b="1" dirty="0"/>
          </a:p>
          <a:p>
            <a:r>
              <a:rPr lang="en-US" sz="2400" b="1" dirty="0"/>
              <a:t>Extrinsic</a:t>
            </a:r>
            <a:r>
              <a:rPr lang="en-US" sz="2400" dirty="0"/>
              <a:t> motivators describe the </a:t>
            </a:r>
            <a:r>
              <a:rPr lang="en-US" sz="2400" i="1" dirty="0"/>
              <a:t>external</a:t>
            </a:r>
            <a:r>
              <a:rPr lang="en-US" sz="2400" dirty="0"/>
              <a:t> things which drive our behavior</a:t>
            </a:r>
          </a:p>
          <a:p>
            <a:r>
              <a:rPr lang="en-US" sz="2400" dirty="0" smtClean="0"/>
              <a:t>E.g., </a:t>
            </a:r>
            <a:r>
              <a:rPr lang="en-US" sz="2400" dirty="0"/>
              <a:t>Money, grades, a place on the dean’s list, a new car, etc.</a:t>
            </a:r>
          </a:p>
        </p:txBody>
      </p:sp>
    </p:spTree>
    <p:extLst>
      <p:ext uri="{BB962C8B-B14F-4D97-AF65-F5344CB8AC3E}">
        <p14:creationId xmlns:p14="http://schemas.microsoft.com/office/powerpoint/2010/main" val="1037132500"/>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992283" y="992283"/>
            <a:ext cx="2960993" cy="976427"/>
          </a:xfrm>
        </p:spPr>
        <p:txBody>
          <a:bodyPr/>
          <a:lstStyle/>
          <a:p>
            <a:r>
              <a:rPr lang="en-US" dirty="0">
                <a:latin typeface="Arial Black" panose="020B0A04020102020204" pitchFamily="34" charset="0"/>
              </a:rPr>
              <a:t>Intri</a:t>
            </a:r>
            <a:r>
              <a:rPr lang="en-US" b="1" dirty="0">
                <a:latin typeface="Arial Black" panose="020B0A04020102020204" pitchFamily="34" charset="0"/>
              </a:rPr>
              <a:t>ns</a:t>
            </a:r>
            <a:r>
              <a:rPr lang="en-US" dirty="0">
                <a:latin typeface="Arial Black" panose="020B0A04020102020204" pitchFamily="34" charset="0"/>
              </a:rPr>
              <a:t>ic</a:t>
            </a:r>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15982" y="-6218"/>
            <a:ext cx="10287003" cy="6858000"/>
          </a:xfrm>
        </p:spPr>
      </p:pic>
      <p:sp>
        <p:nvSpPr>
          <p:cNvPr id="4" name="Content Placeholder 3"/>
          <p:cNvSpPr>
            <a:spLocks noGrp="1"/>
          </p:cNvSpPr>
          <p:nvPr>
            <p:ph sz="half" idx="2"/>
          </p:nvPr>
        </p:nvSpPr>
        <p:spPr>
          <a:xfrm>
            <a:off x="2743200" y="1213658"/>
            <a:ext cx="8229600" cy="1747335"/>
          </a:xfrm>
        </p:spPr>
        <p:txBody>
          <a:bodyPr>
            <a:normAutofit/>
          </a:bodyPr>
          <a:lstStyle/>
          <a:p>
            <a:r>
              <a:rPr lang="en-US" sz="2400" b="1" dirty="0">
                <a:latin typeface="Arial" panose="020B0604020202020204" pitchFamily="34" charset="0"/>
                <a:cs typeface="Arial" panose="020B0604020202020204" pitchFamily="34" charset="0"/>
              </a:rPr>
              <a:t>Intrinsic</a:t>
            </a:r>
            <a:r>
              <a:rPr lang="en-US" sz="2400" dirty="0">
                <a:latin typeface="Arial" panose="020B0604020202020204" pitchFamily="34" charset="0"/>
                <a:cs typeface="Arial" panose="020B0604020202020204" pitchFamily="34" charset="0"/>
              </a:rPr>
              <a:t> motivators describe the </a:t>
            </a:r>
            <a:r>
              <a:rPr lang="en-US" sz="2400" i="1" dirty="0">
                <a:latin typeface="Arial" panose="020B0604020202020204" pitchFamily="34" charset="0"/>
                <a:cs typeface="Arial" panose="020B0604020202020204" pitchFamily="34" charset="0"/>
              </a:rPr>
              <a:t>internal</a:t>
            </a:r>
            <a:r>
              <a:rPr lang="en-US" sz="2400" dirty="0">
                <a:latin typeface="Arial" panose="020B0604020202020204" pitchFamily="34" charset="0"/>
                <a:cs typeface="Arial" panose="020B0604020202020204" pitchFamily="34" charset="0"/>
              </a:rPr>
              <a:t> things which drive our behavior</a:t>
            </a:r>
          </a:p>
          <a:p>
            <a:r>
              <a:rPr lang="en-US" sz="2400" dirty="0">
                <a:latin typeface="Arial" panose="020B0604020202020204" pitchFamily="34" charset="0"/>
                <a:cs typeface="Arial" panose="020B0604020202020204" pitchFamily="34" charset="0"/>
              </a:rPr>
              <a:t>These are deeper, and more complex to understand</a:t>
            </a:r>
          </a:p>
          <a:p>
            <a:endParaRPr lang="en-US" sz="2400" b="1" dirty="0"/>
          </a:p>
          <a:p>
            <a:endParaRPr lang="en-US" sz="2400" dirty="0"/>
          </a:p>
        </p:txBody>
      </p:sp>
      <p:sp>
        <p:nvSpPr>
          <p:cNvPr id="6" name="TextBox 5"/>
          <p:cNvSpPr txBox="1"/>
          <p:nvPr/>
        </p:nvSpPr>
        <p:spPr>
          <a:xfrm>
            <a:off x="6118167" y="2776451"/>
            <a:ext cx="5151814" cy="129266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E.g.,  The need to belong to something, the desire to succeed, pushing against hardship, etc. </a:t>
            </a:r>
          </a:p>
          <a:p>
            <a:endParaRPr lang="en-US" dirty="0"/>
          </a:p>
        </p:txBody>
      </p:sp>
    </p:spTree>
    <p:extLst>
      <p:ext uri="{BB962C8B-B14F-4D97-AF65-F5344CB8AC3E}">
        <p14:creationId xmlns:p14="http://schemas.microsoft.com/office/powerpoint/2010/main" val="820722569"/>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sz="half" idx="1"/>
          </p:nvPr>
        </p:nvSpPr>
        <p:spPr>
          <a:xfrm>
            <a:off x="1261872" y="1828800"/>
            <a:ext cx="9692640" cy="4351337"/>
          </a:xfrm>
        </p:spPr>
        <p:txBody>
          <a:bodyPr>
            <a:normAutofit/>
          </a:bodyPr>
          <a:lstStyle/>
          <a:p>
            <a:pPr marL="0" indent="0">
              <a:buNone/>
            </a:pPr>
            <a:r>
              <a:rPr lang="en-US" sz="3200" dirty="0"/>
              <a:t>Take a moment and answer these two questions: </a:t>
            </a:r>
          </a:p>
          <a:p>
            <a:pPr marL="457200" indent="-457200">
              <a:buFont typeface="+mj-lt"/>
              <a:buAutoNum type="arabicPeriod"/>
            </a:pPr>
            <a:r>
              <a:rPr lang="en-US" sz="3200" dirty="0" smtClean="0"/>
              <a:t>What </a:t>
            </a:r>
            <a:r>
              <a:rPr lang="en-US" sz="3200" dirty="0"/>
              <a:t>are three </a:t>
            </a:r>
            <a:r>
              <a:rPr lang="en-US" sz="3200" b="1" dirty="0"/>
              <a:t>external</a:t>
            </a:r>
            <a:r>
              <a:rPr lang="en-US" sz="3200" dirty="0"/>
              <a:t> motivators in my life? </a:t>
            </a:r>
          </a:p>
          <a:p>
            <a:pPr marL="457200" indent="-457200">
              <a:buFont typeface="+mj-lt"/>
              <a:buAutoNum type="arabicPeriod"/>
            </a:pPr>
            <a:r>
              <a:rPr lang="en-US" sz="3200" dirty="0"/>
              <a:t>What are three </a:t>
            </a:r>
            <a:r>
              <a:rPr lang="en-US" sz="3200" b="1" dirty="0"/>
              <a:t>internal</a:t>
            </a:r>
            <a:r>
              <a:rPr lang="en-US" sz="3200" dirty="0"/>
              <a:t> motivators in my life? </a:t>
            </a:r>
          </a:p>
        </p:txBody>
      </p:sp>
    </p:spTree>
    <p:extLst>
      <p:ext uri="{BB962C8B-B14F-4D97-AF65-F5344CB8AC3E}">
        <p14:creationId xmlns:p14="http://schemas.microsoft.com/office/powerpoint/2010/main" val="350993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Activity: Intrinsic or Extrinsic?</a:t>
            </a:r>
            <a:endParaRPr lang="en-US" dirty="0"/>
          </a:p>
        </p:txBody>
      </p:sp>
      <p:sp>
        <p:nvSpPr>
          <p:cNvPr id="3" name="Content Placeholder 2"/>
          <p:cNvSpPr>
            <a:spLocks noGrp="1"/>
          </p:cNvSpPr>
          <p:nvPr>
            <p:ph idx="1"/>
          </p:nvPr>
        </p:nvSpPr>
        <p:spPr>
          <a:xfrm>
            <a:off x="1261872" y="1828800"/>
            <a:ext cx="9025128" cy="4724400"/>
          </a:xfrm>
        </p:spPr>
        <p:txBody>
          <a:bodyPr>
            <a:normAutofit/>
          </a:bodyPr>
          <a:lstStyle/>
          <a:p>
            <a:pPr marL="457200" indent="-457200">
              <a:buFont typeface="+mj-lt"/>
              <a:buAutoNum type="arabicPeriod"/>
            </a:pPr>
            <a:r>
              <a:rPr lang="en-US" sz="2200" dirty="0"/>
              <a:t>“My mom is paying me to get good grades.”</a:t>
            </a:r>
          </a:p>
          <a:p>
            <a:pPr marL="457200" indent="-457200">
              <a:buFont typeface="+mj-lt"/>
              <a:buAutoNum type="arabicPeriod"/>
            </a:pPr>
            <a:r>
              <a:rPr lang="en-US" sz="2200" dirty="0"/>
              <a:t>“I love working on cars.”</a:t>
            </a:r>
          </a:p>
          <a:p>
            <a:pPr marL="457200" indent="-457200">
              <a:buFont typeface="+mj-lt"/>
              <a:buAutoNum type="arabicPeriod"/>
            </a:pPr>
            <a:r>
              <a:rPr lang="en-US" sz="2200" dirty="0"/>
              <a:t>“I want to be successful.”</a:t>
            </a:r>
          </a:p>
          <a:p>
            <a:pPr marL="457200" indent="-457200">
              <a:buFont typeface="+mj-lt"/>
              <a:buAutoNum type="arabicPeriod"/>
            </a:pPr>
            <a:r>
              <a:rPr lang="en-US" sz="2200" dirty="0"/>
              <a:t>“Growing up in Singapore, I learned to give value to things.  Now, I want to teach that to my children.”</a:t>
            </a:r>
          </a:p>
          <a:p>
            <a:pPr marL="457200" indent="-457200">
              <a:buFont typeface="+mj-lt"/>
              <a:buAutoNum type="arabicPeriod"/>
            </a:pPr>
            <a:r>
              <a:rPr lang="en-US" sz="2200" dirty="0"/>
              <a:t>“I want to make the world a better place, maybe try to win the Nobel prize in Chemistry.”</a:t>
            </a:r>
          </a:p>
          <a:p>
            <a:pPr marL="457200" indent="-457200">
              <a:buFont typeface="+mj-lt"/>
              <a:buAutoNum type="arabicPeriod"/>
            </a:pPr>
            <a:r>
              <a:rPr lang="en-US" sz="2200" dirty="0"/>
              <a:t>“I am sick of seeing so much poverty, I need to do something!”</a:t>
            </a:r>
          </a:p>
          <a:p>
            <a:pPr marL="457200" indent="-457200">
              <a:buFont typeface="+mj-lt"/>
              <a:buAutoNum type="arabicPeriod"/>
            </a:pPr>
            <a:r>
              <a:rPr lang="en-US" sz="2200" dirty="0"/>
              <a:t>“I want to get a raise at work to better provide for my family.”</a:t>
            </a:r>
          </a:p>
          <a:p>
            <a:pPr marL="457200" indent="-457200">
              <a:buFont typeface="+mj-lt"/>
              <a:buAutoNum type="arabicPeriod"/>
            </a:pPr>
            <a:r>
              <a:rPr lang="en-US" sz="2200" dirty="0"/>
              <a:t>“I’m hungry.”</a:t>
            </a:r>
          </a:p>
        </p:txBody>
      </p:sp>
    </p:spTree>
    <p:extLst>
      <p:ext uri="{BB962C8B-B14F-4D97-AF65-F5344CB8AC3E}">
        <p14:creationId xmlns:p14="http://schemas.microsoft.com/office/powerpoint/2010/main" val="134665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a:t>
            </a:r>
          </a:p>
        </p:txBody>
      </p:sp>
      <p:sp>
        <p:nvSpPr>
          <p:cNvPr id="3" name="Content Placeholder 2"/>
          <p:cNvSpPr>
            <a:spLocks noGrp="1"/>
          </p:cNvSpPr>
          <p:nvPr>
            <p:ph sz="half" idx="1"/>
          </p:nvPr>
        </p:nvSpPr>
        <p:spPr/>
        <p:txBody>
          <a:bodyPr>
            <a:normAutofit/>
          </a:bodyPr>
          <a:lstStyle/>
          <a:p>
            <a:pPr marL="0" indent="0">
              <a:lnSpc>
                <a:spcPct val="150000"/>
              </a:lnSpc>
              <a:buNone/>
            </a:pPr>
            <a:r>
              <a:rPr lang="en-US" sz="3200" dirty="0" smtClean="0"/>
              <a:t>Why </a:t>
            </a:r>
            <a:r>
              <a:rPr lang="en-US" sz="3200" dirty="0"/>
              <a:t>might it be important to be able to differentiate extrinsic from intrinsic motivators? </a:t>
            </a:r>
          </a:p>
        </p:txBody>
      </p:sp>
      <p:sp>
        <p:nvSpPr>
          <p:cNvPr id="4" name="Content Placeholder 3"/>
          <p:cNvSpPr>
            <a:spLocks noGrp="1"/>
          </p:cNvSpPr>
          <p:nvPr>
            <p:ph sz="half" idx="2"/>
          </p:nvPr>
        </p:nvSpPr>
        <p:spPr/>
        <p:txBody>
          <a:bodyPr/>
          <a:lstStyle/>
          <a:p>
            <a:pPr marL="0" indent="0">
              <a:lnSpc>
                <a:spcPct val="150000"/>
              </a:lnSpc>
              <a:buNone/>
            </a:pPr>
            <a:r>
              <a:rPr lang="en-US" sz="2800" b="1" i="1" dirty="0"/>
              <a:t>Shoot for intrinsic motivators—they are deeper and more powerful than extrinsic ones</a:t>
            </a:r>
            <a:r>
              <a:rPr lang="en-US" sz="2800" dirty="0"/>
              <a:t>.  </a:t>
            </a:r>
          </a:p>
          <a:p>
            <a:pPr>
              <a:lnSpc>
                <a:spcPct val="150000"/>
              </a:lnSpc>
            </a:pPr>
            <a:endParaRPr lang="en-US" dirty="0"/>
          </a:p>
        </p:txBody>
      </p:sp>
    </p:spTree>
    <p:extLst>
      <p:ext uri="{BB962C8B-B14F-4D97-AF65-F5344CB8AC3E}">
        <p14:creationId xmlns:p14="http://schemas.microsoft.com/office/powerpoint/2010/main" val="32962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perspectives</a:t>
            </a:r>
          </a:p>
        </p:txBody>
      </p:sp>
      <p:sp>
        <p:nvSpPr>
          <p:cNvPr id="3" name="Content Placeholder 2"/>
          <p:cNvSpPr>
            <a:spLocks noGrp="1"/>
          </p:cNvSpPr>
          <p:nvPr>
            <p:ph sz="half" idx="1"/>
          </p:nvPr>
        </p:nvSpPr>
        <p:spPr/>
        <p:txBody>
          <a:bodyPr>
            <a:normAutofit/>
          </a:bodyPr>
          <a:lstStyle/>
          <a:p>
            <a:pPr marL="0" indent="0">
              <a:lnSpc>
                <a:spcPct val="150000"/>
              </a:lnSpc>
              <a:buNone/>
            </a:pPr>
            <a:r>
              <a:rPr lang="en-US" sz="3200" dirty="0"/>
              <a:t>Let’s examine a few perspectives on motivation and see which </a:t>
            </a:r>
            <a:r>
              <a:rPr lang="en-US" sz="3200" dirty="0" smtClean="0"/>
              <a:t>you </a:t>
            </a:r>
            <a:r>
              <a:rPr lang="en-US" sz="3200" dirty="0"/>
              <a:t>agree with </a:t>
            </a:r>
            <a:r>
              <a:rPr lang="en-US" sz="3200" dirty="0" smtClean="0"/>
              <a:t>most.</a:t>
            </a:r>
            <a:endParaRPr lang="en-US" sz="3200"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742432" y="2140086"/>
            <a:ext cx="4976788" cy="3303740"/>
          </a:xfrm>
          <a:prstGeom prst="rect">
            <a:avLst/>
          </a:prstGeom>
        </p:spPr>
      </p:pic>
    </p:spTree>
    <p:extLst>
      <p:ext uri="{BB962C8B-B14F-4D97-AF65-F5344CB8AC3E}">
        <p14:creationId xmlns:p14="http://schemas.microsoft.com/office/powerpoint/2010/main" val="14852637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325562"/>
          </a:xfrm>
        </p:spPr>
        <p:txBody>
          <a:bodyPr/>
          <a:lstStyle/>
          <a:p>
            <a:r>
              <a:rPr lang="en-US" dirty="0"/>
              <a:t>Hierarchy of Needs</a:t>
            </a:r>
          </a:p>
        </p:txBody>
      </p:sp>
      <p:sp>
        <p:nvSpPr>
          <p:cNvPr id="3" name="Content Placeholder 2"/>
          <p:cNvSpPr>
            <a:spLocks noGrp="1"/>
          </p:cNvSpPr>
          <p:nvPr>
            <p:ph sz="half" idx="1"/>
          </p:nvPr>
        </p:nvSpPr>
        <p:spPr>
          <a:xfrm>
            <a:off x="1261872" y="1828800"/>
            <a:ext cx="3660648" cy="4351337"/>
          </a:xfrm>
        </p:spPr>
        <p:txBody>
          <a:bodyPr>
            <a:normAutofit/>
          </a:bodyPr>
          <a:lstStyle/>
          <a:p>
            <a:pPr marL="0" indent="0">
              <a:buNone/>
            </a:pPr>
            <a:r>
              <a:rPr lang="en-US" sz="2800" dirty="0" smtClean="0"/>
              <a:t>Abraham </a:t>
            </a:r>
            <a:r>
              <a:rPr lang="en-US" sz="2800" dirty="0"/>
              <a:t>Maslow thought that our needs were essentially hierarchical—baser needs (e.g., food, shelter, etc.) need to be met before other things </a:t>
            </a:r>
            <a:r>
              <a:rPr lang="en-US" sz="2800" dirty="0" smtClean="0"/>
              <a:t>can.</a:t>
            </a:r>
            <a:endParaRPr lang="en-US" sz="2800" dirty="0"/>
          </a:p>
        </p:txBody>
      </p:sp>
      <p:grpSp>
        <p:nvGrpSpPr>
          <p:cNvPr id="6" name="Group 5"/>
          <p:cNvGrpSpPr/>
          <p:nvPr/>
        </p:nvGrpSpPr>
        <p:grpSpPr>
          <a:xfrm>
            <a:off x="4244000" y="184793"/>
            <a:ext cx="6710512" cy="5995344"/>
            <a:chOff x="3147144" y="2446734"/>
            <a:chExt cx="6710512" cy="5995344"/>
          </a:xfrm>
        </p:grpSpPr>
        <p:sp>
          <p:nvSpPr>
            <p:cNvPr id="7" name="Shape 156"/>
            <p:cNvSpPr/>
            <p:nvPr/>
          </p:nvSpPr>
          <p:spPr>
            <a:xfrm>
              <a:off x="3147144" y="2446734"/>
              <a:ext cx="6710512" cy="599534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lgn="ctr">
                <a:defRPr sz="2400" cap="all" spc="384">
                  <a:solidFill>
                    <a:srgbClr val="000000"/>
                  </a:solidFill>
                  <a:latin typeface="Avenir Medium"/>
                  <a:ea typeface="Avenir Medium"/>
                  <a:cs typeface="Avenir Medium"/>
                  <a:sym typeface="Avenir Medium"/>
                </a:defRPr>
              </a:pPr>
              <a:endParaRPr/>
            </a:p>
          </p:txBody>
        </p:sp>
        <p:sp>
          <p:nvSpPr>
            <p:cNvPr id="8" name="Shape 157"/>
            <p:cNvSpPr/>
            <p:nvPr/>
          </p:nvSpPr>
          <p:spPr>
            <a:xfrm>
              <a:off x="3712716" y="7454900"/>
              <a:ext cx="5589241" cy="99517"/>
            </a:xfrm>
            <a:prstGeom prst="rect">
              <a:avLst/>
            </a:prstGeom>
            <a:solidFill>
              <a:schemeClr val="accent1">
                <a:hueOff val="450000"/>
                <a:satOff val="-18071"/>
                <a:lumOff val="-14609"/>
              </a:schemeClr>
            </a:solidFill>
            <a:ln w="12700">
              <a:miter lim="400000"/>
            </a:ln>
          </p:spPr>
          <p:txBody>
            <a:bodyPr lIns="50800" tIns="50800" rIns="50800" bIns="50800" anchor="ctr"/>
            <a:lstStyle/>
            <a:p>
              <a:pPr>
                <a:defRPr sz="2400" cap="all" spc="384">
                  <a:latin typeface="Avenir Medium"/>
                  <a:ea typeface="Avenir Medium"/>
                  <a:cs typeface="Avenir Medium"/>
                  <a:sym typeface="Avenir Medium"/>
                </a:defRPr>
              </a:pPr>
              <a:endParaRPr/>
            </a:p>
          </p:txBody>
        </p:sp>
        <p:sp>
          <p:nvSpPr>
            <p:cNvPr id="9" name="Shape 158"/>
            <p:cNvSpPr/>
            <p:nvPr/>
          </p:nvSpPr>
          <p:spPr>
            <a:xfrm>
              <a:off x="4271838" y="6477000"/>
              <a:ext cx="4461124" cy="99517"/>
            </a:xfrm>
            <a:prstGeom prst="rect">
              <a:avLst/>
            </a:prstGeom>
            <a:solidFill>
              <a:schemeClr val="accent1">
                <a:hueOff val="450000"/>
                <a:satOff val="-18071"/>
                <a:lumOff val="-14609"/>
              </a:schemeClr>
            </a:solidFill>
            <a:ln w="12700">
              <a:miter lim="400000"/>
            </a:ln>
          </p:spPr>
          <p:txBody>
            <a:bodyPr lIns="50800" tIns="50800" rIns="50800" bIns="50800" anchor="ctr"/>
            <a:lstStyle/>
            <a:p>
              <a:pPr>
                <a:defRPr sz="2400" cap="all" spc="384">
                  <a:latin typeface="Avenir Medium"/>
                  <a:ea typeface="Avenir Medium"/>
                  <a:cs typeface="Avenir Medium"/>
                  <a:sym typeface="Avenir Medium"/>
                </a:defRPr>
              </a:pPr>
              <a:endParaRPr/>
            </a:p>
          </p:txBody>
        </p:sp>
        <p:sp>
          <p:nvSpPr>
            <p:cNvPr id="10" name="Shape 159"/>
            <p:cNvSpPr/>
            <p:nvPr/>
          </p:nvSpPr>
          <p:spPr>
            <a:xfrm>
              <a:off x="4835897" y="5394647"/>
              <a:ext cx="3333006" cy="99517"/>
            </a:xfrm>
            <a:prstGeom prst="rect">
              <a:avLst/>
            </a:prstGeom>
            <a:solidFill>
              <a:schemeClr val="accent1">
                <a:hueOff val="450000"/>
                <a:satOff val="-18071"/>
                <a:lumOff val="-14609"/>
              </a:schemeClr>
            </a:solidFill>
            <a:ln w="12700">
              <a:miter lim="400000"/>
            </a:ln>
          </p:spPr>
          <p:txBody>
            <a:bodyPr lIns="50800" tIns="50800" rIns="50800" bIns="50800" anchor="ctr"/>
            <a:lstStyle/>
            <a:p>
              <a:pPr>
                <a:defRPr sz="2400" cap="all" spc="384">
                  <a:latin typeface="Avenir Medium"/>
                  <a:ea typeface="Avenir Medium"/>
                  <a:cs typeface="Avenir Medium"/>
                  <a:sym typeface="Avenir Medium"/>
                </a:defRPr>
              </a:pPr>
              <a:endParaRPr/>
            </a:p>
          </p:txBody>
        </p:sp>
        <p:sp>
          <p:nvSpPr>
            <p:cNvPr id="11" name="Shape 160"/>
            <p:cNvSpPr/>
            <p:nvPr/>
          </p:nvSpPr>
          <p:spPr>
            <a:xfrm>
              <a:off x="5444306" y="4420641"/>
              <a:ext cx="2116188" cy="99518"/>
            </a:xfrm>
            <a:prstGeom prst="rect">
              <a:avLst/>
            </a:prstGeom>
            <a:solidFill>
              <a:schemeClr val="accent1">
                <a:hueOff val="450000"/>
                <a:satOff val="-18071"/>
                <a:lumOff val="-14609"/>
              </a:schemeClr>
            </a:solidFill>
            <a:ln w="12700">
              <a:miter lim="400000"/>
            </a:ln>
          </p:spPr>
          <p:txBody>
            <a:bodyPr lIns="50800" tIns="50800" rIns="50800" bIns="50800" anchor="ctr"/>
            <a:lstStyle/>
            <a:p>
              <a:pPr>
                <a:defRPr sz="2400" cap="all" spc="384">
                  <a:latin typeface="Avenir Medium"/>
                  <a:ea typeface="Avenir Medium"/>
                  <a:cs typeface="Avenir Medium"/>
                  <a:sym typeface="Avenir Medium"/>
                </a:defRPr>
              </a:pPr>
              <a:endParaRPr/>
            </a:p>
          </p:txBody>
        </p:sp>
        <p:sp>
          <p:nvSpPr>
            <p:cNvPr id="12" name="Shape 161"/>
            <p:cNvSpPr/>
            <p:nvPr/>
          </p:nvSpPr>
          <p:spPr>
            <a:xfrm>
              <a:off x="5751393" y="7769607"/>
              <a:ext cx="1502013"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r>
                <a:t>Physiological</a:t>
              </a:r>
            </a:p>
          </p:txBody>
        </p:sp>
        <p:sp>
          <p:nvSpPr>
            <p:cNvPr id="13" name="Shape 162"/>
            <p:cNvSpPr/>
            <p:nvPr/>
          </p:nvSpPr>
          <p:spPr>
            <a:xfrm>
              <a:off x="6111267" y="6825913"/>
              <a:ext cx="782265"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r>
                <a:t>Safety</a:t>
              </a:r>
            </a:p>
          </p:txBody>
        </p:sp>
        <p:sp>
          <p:nvSpPr>
            <p:cNvPr id="14" name="Shape 163"/>
            <p:cNvSpPr/>
            <p:nvPr/>
          </p:nvSpPr>
          <p:spPr>
            <a:xfrm>
              <a:off x="6132908" y="5797734"/>
              <a:ext cx="738985"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r>
                <a:t>Social</a:t>
              </a:r>
            </a:p>
          </p:txBody>
        </p:sp>
        <p:sp>
          <p:nvSpPr>
            <p:cNvPr id="15" name="Shape 164"/>
            <p:cNvSpPr/>
            <p:nvPr/>
          </p:nvSpPr>
          <p:spPr>
            <a:xfrm>
              <a:off x="6051155" y="4821781"/>
              <a:ext cx="902490"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r>
                <a:rPr dirty="0"/>
                <a:t>Esteem</a:t>
              </a:r>
            </a:p>
          </p:txBody>
        </p:sp>
        <p:sp>
          <p:nvSpPr>
            <p:cNvPr id="16" name="Shape 165"/>
            <p:cNvSpPr/>
            <p:nvPr/>
          </p:nvSpPr>
          <p:spPr>
            <a:xfrm>
              <a:off x="5736164" y="3418206"/>
              <a:ext cx="1532471"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r>
                <a:rPr dirty="0"/>
                <a:t>Self-</a:t>
              </a:r>
              <a:endParaRPr lang="en-US" dirty="0"/>
            </a:p>
            <a:p>
              <a:pPr algn="ctr"/>
              <a:r>
                <a:rPr dirty="0"/>
                <a:t>Actualization</a:t>
              </a:r>
            </a:p>
          </p:txBody>
        </p:sp>
      </p:grpSp>
    </p:spTree>
    <p:extLst>
      <p:ext uri="{BB962C8B-B14F-4D97-AF65-F5344CB8AC3E}">
        <p14:creationId xmlns:p14="http://schemas.microsoft.com/office/powerpoint/2010/main" val="1952508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55974" y="6089514"/>
            <a:ext cx="10776808" cy="881253"/>
          </a:xfrm>
        </p:spPr>
        <p:txBody>
          <a:bodyPr>
            <a:normAutofit/>
          </a:bodyPr>
          <a:lstStyle/>
          <a:p>
            <a:pPr marL="0" indent="0">
              <a:buNone/>
            </a:pPr>
            <a:r>
              <a:rPr lang="en-US" sz="2400" dirty="0"/>
              <a:t>This is Chester Elton, who coined “the Carrot Principle”—essentially, “reward your employees and you will increase profits and productivity”. </a:t>
            </a:r>
          </a:p>
          <a:p>
            <a:endParaRPr lang="en-US" dirty="0">
              <a:hlinkClick r:id="rId4"/>
            </a:endParaRPr>
          </a:p>
          <a:p>
            <a:endParaRPr lang="en-US" sz="2400" dirty="0"/>
          </a:p>
        </p:txBody>
      </p:sp>
      <p:pic>
        <p:nvPicPr>
          <p:cNvPr id="3" name="V-BcXI1rV4I"/>
          <p:cNvPicPr>
            <a:picLocks noRot="1" noChangeAspect="1"/>
          </p:cNvPicPr>
          <p:nvPr>
            <a:videoFile r:link="rId1"/>
          </p:nvPr>
        </p:nvPicPr>
        <p:blipFill>
          <a:blip r:embed="rId5"/>
          <a:stretch>
            <a:fillRect/>
          </a:stretch>
        </p:blipFill>
        <p:spPr>
          <a:xfrm>
            <a:off x="555974" y="136187"/>
            <a:ext cx="10309881" cy="5799308"/>
          </a:xfrm>
          <a:prstGeom prst="rect">
            <a:avLst/>
          </a:prstGeom>
        </p:spPr>
      </p:pic>
    </p:spTree>
    <p:extLst>
      <p:ext uri="{BB962C8B-B14F-4D97-AF65-F5344CB8AC3E}">
        <p14:creationId xmlns:p14="http://schemas.microsoft.com/office/powerpoint/2010/main" val="588127182"/>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Contrasting View</a:t>
            </a:r>
            <a:endParaRPr lang="en-US" dirty="0"/>
          </a:p>
        </p:txBody>
      </p:sp>
      <p:sp>
        <p:nvSpPr>
          <p:cNvPr id="3" name="Content Placeholder 2"/>
          <p:cNvSpPr>
            <a:spLocks noGrp="1"/>
          </p:cNvSpPr>
          <p:nvPr>
            <p:ph idx="1"/>
          </p:nvPr>
        </p:nvSpPr>
        <p:spPr>
          <a:xfrm>
            <a:off x="1261872" y="1828800"/>
            <a:ext cx="4555268" cy="4351337"/>
          </a:xfrm>
        </p:spPr>
        <p:txBody>
          <a:bodyPr>
            <a:normAutofit/>
          </a:bodyPr>
          <a:lstStyle/>
          <a:p>
            <a:pPr marL="0" indent="0">
              <a:buNone/>
            </a:pPr>
            <a:r>
              <a:rPr lang="en-US" sz="3200" dirty="0" smtClean="0"/>
              <a:t>In</a:t>
            </a:r>
            <a:r>
              <a:rPr lang="en-US" sz="3200" dirty="0"/>
              <a:t> </a:t>
            </a:r>
            <a:r>
              <a:rPr lang="en-US" sz="3200" i="1" dirty="0"/>
              <a:t>Drive</a:t>
            </a:r>
            <a:r>
              <a:rPr lang="en-US" sz="3200" dirty="0"/>
              <a:t>, </a:t>
            </a:r>
            <a:r>
              <a:rPr lang="en-US" sz="3200" dirty="0" smtClean="0"/>
              <a:t>Daniel Pink argues that </a:t>
            </a:r>
            <a:r>
              <a:rPr lang="en-US" sz="3200" dirty="0" smtClean="0"/>
              <a:t>in complex tasks, carrots </a:t>
            </a:r>
            <a:r>
              <a:rPr lang="en-US" sz="3200" dirty="0" smtClean="0"/>
              <a:t>and sticks </a:t>
            </a:r>
            <a:r>
              <a:rPr lang="en-US" sz="3200" dirty="0" smtClean="0"/>
              <a:t>don’t </a:t>
            </a:r>
            <a:r>
              <a:rPr lang="en-US" sz="3200" dirty="0" smtClean="0"/>
              <a:t>motivate </a:t>
            </a:r>
            <a:r>
              <a:rPr lang="en-US" sz="3200" dirty="0" smtClean="0"/>
              <a:t>people nearly as well as these three elements: </a:t>
            </a:r>
            <a:endParaRPr lang="en-US" sz="3200" dirty="0" smtClean="0"/>
          </a:p>
        </p:txBody>
      </p:sp>
      <p:graphicFrame>
        <p:nvGraphicFramePr>
          <p:cNvPr id="4" name="Diagram 3"/>
          <p:cNvGraphicFramePr/>
          <p:nvPr>
            <p:extLst>
              <p:ext uri="{D42A27DB-BD31-4B8C-83A1-F6EECF244321}">
                <p14:modId xmlns:p14="http://schemas.microsoft.com/office/powerpoint/2010/main" val="1181205141"/>
              </p:ext>
            </p:extLst>
          </p:nvPr>
        </p:nvGraphicFramePr>
        <p:xfrm>
          <a:off x="5408579" y="583479"/>
          <a:ext cx="5588000" cy="5875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07549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a:t>
            </a:r>
          </a:p>
        </p:txBody>
      </p:sp>
      <p:sp>
        <p:nvSpPr>
          <p:cNvPr id="3" name="Content Placeholder 2"/>
          <p:cNvSpPr>
            <a:spLocks noGrp="1"/>
          </p:cNvSpPr>
          <p:nvPr>
            <p:ph idx="1"/>
          </p:nvPr>
        </p:nvSpPr>
        <p:spPr>
          <a:xfrm>
            <a:off x="1261872" y="1828800"/>
            <a:ext cx="10057292" cy="4351337"/>
          </a:xfrm>
        </p:spPr>
        <p:txBody>
          <a:bodyPr>
            <a:normAutofit/>
          </a:bodyPr>
          <a:lstStyle/>
          <a:p>
            <a:pPr marL="0" indent="0">
              <a:buNone/>
            </a:pPr>
            <a:r>
              <a:rPr lang="en-US" sz="3200" dirty="0"/>
              <a:t>Objectives:</a:t>
            </a:r>
          </a:p>
          <a:p>
            <a:pPr marL="457200" indent="-457200">
              <a:buFont typeface="+mj-lt"/>
              <a:buAutoNum type="arabicPeriod"/>
            </a:pPr>
            <a:r>
              <a:rPr lang="en-US" sz="3200" dirty="0"/>
              <a:t>Explore the importance of SMART goal-setting</a:t>
            </a:r>
          </a:p>
          <a:p>
            <a:pPr marL="457200" indent="-457200">
              <a:buFont typeface="+mj-lt"/>
              <a:buAutoNum type="arabicPeriod"/>
            </a:pPr>
            <a:r>
              <a:rPr lang="en-US" sz="3200" dirty="0"/>
              <a:t>Discussion motivation and how to harness ours</a:t>
            </a:r>
          </a:p>
        </p:txBody>
      </p:sp>
    </p:spTree>
    <p:extLst>
      <p:ext uri="{BB962C8B-B14F-4D97-AF65-F5344CB8AC3E}">
        <p14:creationId xmlns:p14="http://schemas.microsoft.com/office/powerpoint/2010/main" val="1427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lstStyle/>
          <a:p>
            <a:endParaRPr lang="en-US"/>
          </a:p>
        </p:txBody>
      </p:sp>
      <p:sp>
        <p:nvSpPr>
          <p:cNvPr id="6" name="Content Placeholder 5"/>
          <p:cNvSpPr>
            <a:spLocks noGrp="1"/>
          </p:cNvSpPr>
          <p:nvPr>
            <p:ph sz="half" idx="2"/>
          </p:nvPr>
        </p:nvSpPr>
        <p:spPr/>
        <p:txBody>
          <a:bodyPr/>
          <a:lstStyle/>
          <a:p>
            <a:endParaRPr lang="en-US"/>
          </a:p>
        </p:txBody>
      </p:sp>
      <p:pic>
        <p:nvPicPr>
          <p:cNvPr id="7" name="grizzly.jpg"/>
          <p:cNvPicPr>
            <a:picLocks noChangeAspect="1"/>
          </p:cNvPicPr>
          <p:nvPr/>
        </p:nvPicPr>
        <p:blipFill>
          <a:blip r:embed="rId2">
            <a:extLst/>
          </a:blip>
          <a:srcRect/>
          <a:stretch>
            <a:fillRect/>
          </a:stretch>
        </p:blipFill>
        <p:spPr>
          <a:xfrm>
            <a:off x="30480" y="-567532"/>
            <a:ext cx="12192000" cy="9144000"/>
          </a:xfrm>
          <a:prstGeom prst="rect">
            <a:avLst/>
          </a:prstGeom>
        </p:spPr>
      </p:pic>
      <p:sp>
        <p:nvSpPr>
          <p:cNvPr id="9" name="Shape 169"/>
          <p:cNvSpPr txBox="1">
            <a:spLocks/>
          </p:cNvSpPr>
          <p:nvPr/>
        </p:nvSpPr>
        <p:spPr>
          <a:xfrm>
            <a:off x="8153400" y="4114800"/>
            <a:ext cx="3825240" cy="240792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dirty="0">
                <a:solidFill>
                  <a:schemeClr val="bg1"/>
                </a:solidFill>
                <a:latin typeface="Arial" panose="020B0604020202020204" pitchFamily="34" charset="0"/>
                <a:cs typeface="Arial" panose="020B0604020202020204" pitchFamily="34" charset="0"/>
              </a:rPr>
              <a:t>What about </a:t>
            </a:r>
            <a:r>
              <a:rPr lang="en-US" b="1" dirty="0">
                <a:solidFill>
                  <a:schemeClr val="bg1"/>
                </a:solidFill>
                <a:latin typeface="Arial" panose="020B0604020202020204" pitchFamily="34" charset="0"/>
                <a:cs typeface="Arial" panose="020B0604020202020204" pitchFamily="34" charset="0"/>
              </a:rPr>
              <a:t>fight, flight, </a:t>
            </a:r>
            <a:r>
              <a:rPr lang="en-US" dirty="0">
                <a:solidFill>
                  <a:schemeClr val="bg1"/>
                </a:solidFill>
                <a:latin typeface="Arial" panose="020B0604020202020204" pitchFamily="34" charset="0"/>
                <a:cs typeface="Arial" panose="020B0604020202020204" pitchFamily="34" charset="0"/>
              </a:rPr>
              <a:t>or</a:t>
            </a:r>
            <a:r>
              <a:rPr lang="en-US" b="1" dirty="0">
                <a:solidFill>
                  <a:schemeClr val="bg1"/>
                </a:solidFill>
                <a:latin typeface="Arial" panose="020B0604020202020204" pitchFamily="34" charset="0"/>
                <a:cs typeface="Arial" panose="020B0604020202020204" pitchFamily="34" charset="0"/>
              </a:rPr>
              <a:t> freeze </a:t>
            </a:r>
            <a:r>
              <a:rPr lang="en-US" dirty="0">
                <a:solidFill>
                  <a:schemeClr val="bg1"/>
                </a:solidFill>
                <a:latin typeface="Arial" panose="020B0604020202020204" pitchFamily="34" charset="0"/>
                <a:cs typeface="Arial" panose="020B0604020202020204" pitchFamily="34" charset="0"/>
              </a:rPr>
              <a:t>as  motivators?  </a:t>
            </a:r>
          </a:p>
        </p:txBody>
      </p:sp>
    </p:spTree>
    <p:extLst>
      <p:ext uri="{BB962C8B-B14F-4D97-AF65-F5344CB8AC3E}">
        <p14:creationId xmlns:p14="http://schemas.microsoft.com/office/powerpoint/2010/main" val="63258457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Herzberg</a:t>
            </a:r>
          </a:p>
        </p:txBody>
      </p:sp>
      <p:sp>
        <p:nvSpPr>
          <p:cNvPr id="3" name="Content Placeholder 2"/>
          <p:cNvSpPr>
            <a:spLocks noGrp="1"/>
          </p:cNvSpPr>
          <p:nvPr>
            <p:ph sz="half" idx="1"/>
          </p:nvPr>
        </p:nvSpPr>
        <p:spPr>
          <a:xfrm>
            <a:off x="1261872" y="1828800"/>
            <a:ext cx="4360715" cy="4351337"/>
          </a:xfrm>
        </p:spPr>
        <p:txBody>
          <a:bodyPr>
            <a:normAutofit/>
          </a:bodyPr>
          <a:lstStyle/>
          <a:p>
            <a:pPr marL="0" indent="0">
              <a:buNone/>
            </a:pPr>
            <a:r>
              <a:rPr lang="en-US" sz="3200" dirty="0"/>
              <a:t>Frederick Herzberg (</a:t>
            </a:r>
            <a:r>
              <a:rPr lang="en-US" sz="3200" dirty="0" smtClean="0"/>
              <a:t>1959) showed </a:t>
            </a:r>
            <a:r>
              <a:rPr lang="en-US" sz="3200" dirty="0"/>
              <a:t>six factors as the top motivational </a:t>
            </a:r>
            <a:r>
              <a:rPr lang="en-US" sz="3200" dirty="0" smtClean="0"/>
              <a:t>factors:</a:t>
            </a:r>
            <a:endParaRPr lang="en-US" sz="3200" dirty="0"/>
          </a:p>
          <a:p>
            <a:endParaRPr lang="en-US" sz="2400" dirty="0"/>
          </a:p>
        </p:txBody>
      </p:sp>
      <p:graphicFrame>
        <p:nvGraphicFramePr>
          <p:cNvPr id="4" name="Diagram 3"/>
          <p:cNvGraphicFramePr/>
          <p:nvPr>
            <p:extLst>
              <p:ext uri="{D42A27DB-BD31-4B8C-83A1-F6EECF244321}">
                <p14:modId xmlns:p14="http://schemas.microsoft.com/office/powerpoint/2010/main" val="3714141756"/>
              </p:ext>
            </p:extLst>
          </p:nvPr>
        </p:nvGraphicFramePr>
        <p:xfrm>
          <a:off x="6108192" y="1082663"/>
          <a:ext cx="4221804" cy="5097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891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Herzberg</a:t>
            </a:r>
          </a:p>
        </p:txBody>
      </p:sp>
      <p:sp>
        <p:nvSpPr>
          <p:cNvPr id="4" name="Content Placeholder 3"/>
          <p:cNvSpPr>
            <a:spLocks noGrp="1"/>
          </p:cNvSpPr>
          <p:nvPr>
            <p:ph sz="half" idx="2"/>
          </p:nvPr>
        </p:nvSpPr>
        <p:spPr>
          <a:xfrm>
            <a:off x="1261872" y="1828800"/>
            <a:ext cx="3570526" cy="4588625"/>
          </a:xfrm>
        </p:spPr>
        <p:txBody>
          <a:bodyPr>
            <a:noAutofit/>
          </a:bodyPr>
          <a:lstStyle/>
          <a:p>
            <a:pPr marL="0" indent="0">
              <a:buNone/>
            </a:pPr>
            <a:r>
              <a:rPr lang="en-US" sz="3200" dirty="0"/>
              <a:t>He also showed the following as the top “hygiene factors”:</a:t>
            </a:r>
          </a:p>
          <a:p>
            <a:endParaRPr lang="en-US" sz="2400" dirty="0"/>
          </a:p>
        </p:txBody>
      </p:sp>
      <p:graphicFrame>
        <p:nvGraphicFramePr>
          <p:cNvPr id="3" name="Diagram 2"/>
          <p:cNvGraphicFramePr/>
          <p:nvPr>
            <p:extLst>
              <p:ext uri="{D42A27DB-BD31-4B8C-83A1-F6EECF244321}">
                <p14:modId xmlns:p14="http://schemas.microsoft.com/office/powerpoint/2010/main" val="3886675583"/>
              </p:ext>
            </p:extLst>
          </p:nvPr>
        </p:nvGraphicFramePr>
        <p:xfrm>
          <a:off x="4969753" y="998758"/>
          <a:ext cx="584740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79442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Graphic spid="3"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88695" y="1835455"/>
            <a:ext cx="4823228" cy="4351337"/>
          </a:xfrm>
        </p:spPr>
        <p:txBody>
          <a:bodyPr>
            <a:normAutofit/>
          </a:bodyPr>
          <a:lstStyle/>
          <a:p>
            <a:endParaRPr lang="en-US" sz="2400" dirty="0"/>
          </a:p>
          <a:p>
            <a:pPr marL="0" indent="0" algn="ctr">
              <a:buNone/>
            </a:pPr>
            <a:r>
              <a:rPr lang="en-US" sz="3200" dirty="0"/>
              <a:t>OK, all of this is super great, mega important, blah blah blah. </a:t>
            </a:r>
          </a:p>
          <a:p>
            <a:pPr marL="0" indent="0" algn="ctr">
              <a:buNone/>
            </a:pPr>
            <a:r>
              <a:rPr lang="en-US" sz="3200" i="1" dirty="0"/>
              <a:t>Why should we care?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246" r="16370"/>
          <a:stretch/>
        </p:blipFill>
        <p:spPr>
          <a:xfrm>
            <a:off x="188262" y="1016834"/>
            <a:ext cx="5920708" cy="5169958"/>
          </a:xfrm>
          <a:prstGeom prst="rect">
            <a:avLst/>
          </a:prstGeom>
        </p:spPr>
      </p:pic>
    </p:spTree>
    <p:extLst>
      <p:ext uri="{BB962C8B-B14F-4D97-AF65-F5344CB8AC3E}">
        <p14:creationId xmlns:p14="http://schemas.microsoft.com/office/powerpoint/2010/main" val="41709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953315" y="0"/>
            <a:ext cx="10355253" cy="6903502"/>
          </a:xfrm>
        </p:spPr>
      </p:pic>
      <p:sp>
        <p:nvSpPr>
          <p:cNvPr id="2" name="Title 1"/>
          <p:cNvSpPr>
            <a:spLocks noGrp="1"/>
          </p:cNvSpPr>
          <p:nvPr>
            <p:ph type="title"/>
          </p:nvPr>
        </p:nvSpPr>
        <p:spPr>
          <a:xfrm rot="16200000">
            <a:off x="-1089496" y="1128406"/>
            <a:ext cx="3171219" cy="914401"/>
          </a:xfrm>
        </p:spPr>
        <p:txBody>
          <a:bodyPr/>
          <a:lstStyle/>
          <a:p>
            <a:r>
              <a:rPr lang="en-US" dirty="0"/>
              <a:t>Take-away</a:t>
            </a:r>
          </a:p>
        </p:txBody>
      </p:sp>
      <p:sp>
        <p:nvSpPr>
          <p:cNvPr id="3" name="Content Placeholder 2"/>
          <p:cNvSpPr>
            <a:spLocks noGrp="1"/>
          </p:cNvSpPr>
          <p:nvPr>
            <p:ph sz="half" idx="1"/>
          </p:nvPr>
        </p:nvSpPr>
        <p:spPr>
          <a:xfrm>
            <a:off x="4539920" y="257517"/>
            <a:ext cx="6127326" cy="2219675"/>
          </a:xfrm>
        </p:spPr>
        <p:txBody>
          <a:bodyPr>
            <a:noAutofit/>
          </a:bodyPr>
          <a:lstStyle/>
          <a:p>
            <a:r>
              <a:rPr lang="en-US" sz="2800" dirty="0">
                <a:latin typeface="Arial" panose="020B0604020202020204" pitchFamily="34" charset="0"/>
                <a:cs typeface="Arial" panose="020B0604020202020204" pitchFamily="34" charset="0"/>
              </a:rPr>
              <a:t>In understanding the roots of motivation, you can exert greater control on your life and make goals that will push you in the direction you want to move.  </a:t>
            </a:r>
          </a:p>
        </p:txBody>
      </p:sp>
      <p:sp>
        <p:nvSpPr>
          <p:cNvPr id="6" name="TextBox 5"/>
          <p:cNvSpPr txBox="1"/>
          <p:nvPr/>
        </p:nvSpPr>
        <p:spPr>
          <a:xfrm>
            <a:off x="1115077" y="5349895"/>
            <a:ext cx="5160684" cy="1508105"/>
          </a:xfrm>
          <a:prstGeom prst="rect">
            <a:avLst/>
          </a:prstGeom>
          <a:noFill/>
        </p:spPr>
        <p:txBody>
          <a:bodyPr wrap="square" rtlCol="0">
            <a:spAutoFit/>
          </a:bodyPr>
          <a:lstStyle/>
          <a:p>
            <a:r>
              <a:rPr lang="en-US" sz="3200" dirty="0">
                <a:solidFill>
                  <a:srgbClr val="FFFF00"/>
                </a:solidFill>
                <a:latin typeface="Arial" panose="020B0604020202020204" pitchFamily="34" charset="0"/>
                <a:cs typeface="Arial" panose="020B0604020202020204" pitchFamily="34" charset="0"/>
              </a:rPr>
              <a:t>That means success, improvement, happiness!</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015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820573837"/>
              </p:ext>
            </p:extLst>
          </p:nvPr>
        </p:nvGraphicFramePr>
        <p:xfrm>
          <a:off x="2826512" y="122258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a:t>Invitation</a:t>
            </a:r>
          </a:p>
        </p:txBody>
      </p:sp>
      <p:sp>
        <p:nvSpPr>
          <p:cNvPr id="9" name="Content Placeholder 8"/>
          <p:cNvSpPr>
            <a:spLocks noGrp="1"/>
          </p:cNvSpPr>
          <p:nvPr>
            <p:ph sz="half" idx="1"/>
          </p:nvPr>
        </p:nvSpPr>
        <p:spPr>
          <a:xfrm>
            <a:off x="1261872" y="1828800"/>
            <a:ext cx="3127248" cy="4351337"/>
          </a:xfrm>
        </p:spPr>
        <p:txBody>
          <a:bodyPr>
            <a:normAutofit/>
          </a:bodyPr>
          <a:lstStyle/>
          <a:p>
            <a:endParaRPr lang="en-US" sz="2400" dirty="0"/>
          </a:p>
          <a:p>
            <a:pPr marL="0" indent="0">
              <a:buNone/>
            </a:pPr>
            <a:r>
              <a:rPr lang="en-US" sz="3200" dirty="0"/>
              <a:t>Think about your </a:t>
            </a:r>
            <a:r>
              <a:rPr lang="en-US" sz="3200" b="1" dirty="0"/>
              <a:t>motivations</a:t>
            </a:r>
            <a:r>
              <a:rPr lang="en-US" sz="3200" dirty="0"/>
              <a:t>, and how </a:t>
            </a:r>
            <a:r>
              <a:rPr lang="en-US" sz="3200" b="1" dirty="0"/>
              <a:t>goals</a:t>
            </a:r>
            <a:r>
              <a:rPr lang="en-US" sz="3200" dirty="0"/>
              <a:t> can help you achieve more with </a:t>
            </a:r>
            <a:r>
              <a:rPr lang="en-US" sz="3200" dirty="0" smtClean="0"/>
              <a:t>them.</a:t>
            </a:r>
            <a:endParaRPr lang="en-US" sz="3200" dirty="0"/>
          </a:p>
        </p:txBody>
      </p:sp>
    </p:spTree>
    <p:extLst>
      <p:ext uri="{BB962C8B-B14F-4D97-AF65-F5344CB8AC3E}">
        <p14:creationId xmlns:p14="http://schemas.microsoft.com/office/powerpoint/2010/main" val="17033216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a:t>
            </a:r>
          </a:p>
        </p:txBody>
      </p:sp>
      <p:sp>
        <p:nvSpPr>
          <p:cNvPr id="3" name="Content Placeholder 2"/>
          <p:cNvSpPr>
            <a:spLocks noGrp="1"/>
          </p:cNvSpPr>
          <p:nvPr>
            <p:ph sz="half" idx="1"/>
          </p:nvPr>
        </p:nvSpPr>
        <p:spPr>
          <a:xfrm>
            <a:off x="1261872" y="1828800"/>
            <a:ext cx="4864608" cy="4351337"/>
          </a:xfrm>
        </p:spPr>
        <p:txBody>
          <a:bodyPr>
            <a:normAutofit/>
          </a:bodyPr>
          <a:lstStyle/>
          <a:p>
            <a:r>
              <a:rPr lang="en-US" sz="3600" dirty="0"/>
              <a:t>Identify your major </a:t>
            </a:r>
            <a:r>
              <a:rPr lang="en-US" sz="3600" dirty="0" smtClean="0"/>
              <a:t>motivators</a:t>
            </a:r>
            <a:endParaRPr lang="en-US" sz="3600" dirty="0"/>
          </a:p>
        </p:txBody>
      </p:sp>
      <p:sp>
        <p:nvSpPr>
          <p:cNvPr id="4" name="Content Placeholder 3"/>
          <p:cNvSpPr>
            <a:spLocks noGrp="1"/>
          </p:cNvSpPr>
          <p:nvPr>
            <p:ph sz="half" idx="2"/>
          </p:nvPr>
        </p:nvSpPr>
        <p:spPr/>
        <p:txBody>
          <a:bodyPr/>
          <a:lstStyle/>
          <a:p>
            <a:r>
              <a:rPr lang="en-US" sz="3600" dirty="0"/>
              <a:t>Set (SMART) goals that will push you toward success with those motivators</a:t>
            </a:r>
          </a:p>
          <a:p>
            <a:endParaRPr lang="en-US" dirty="0"/>
          </a:p>
        </p:txBody>
      </p:sp>
    </p:spTree>
    <p:extLst>
      <p:ext uri="{BB962C8B-B14F-4D97-AF65-F5344CB8AC3E}">
        <p14:creationId xmlns:p14="http://schemas.microsoft.com/office/powerpoint/2010/main" val="35530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1261872" y="1828800"/>
            <a:ext cx="10057292" cy="4351337"/>
          </a:xfrm>
        </p:spPr>
        <p:txBody>
          <a:bodyPr>
            <a:normAutofit/>
          </a:bodyPr>
          <a:lstStyle/>
          <a:p>
            <a:pPr marL="0" indent="0">
              <a:buNone/>
            </a:pPr>
            <a:r>
              <a:rPr lang="en-US" sz="3200" dirty="0"/>
              <a:t>Objectives:</a:t>
            </a:r>
          </a:p>
          <a:p>
            <a:pPr marL="457200" indent="-457200">
              <a:buFont typeface="+mj-lt"/>
              <a:buAutoNum type="arabicPeriod"/>
            </a:pPr>
            <a:r>
              <a:rPr lang="en-US" sz="3200" dirty="0"/>
              <a:t>Explore the importance of SMART goal-setting</a:t>
            </a:r>
          </a:p>
          <a:p>
            <a:pPr marL="457200" indent="-457200">
              <a:buFont typeface="+mj-lt"/>
              <a:buAutoNum type="arabicPeriod"/>
            </a:pPr>
            <a:r>
              <a:rPr lang="en-US" sz="3200" dirty="0" smtClean="0"/>
              <a:t>Discuss </a:t>
            </a:r>
            <a:r>
              <a:rPr lang="en-US" sz="3200" dirty="0"/>
              <a:t>motivation and how to harness ours</a:t>
            </a:r>
          </a:p>
        </p:txBody>
      </p:sp>
    </p:spTree>
    <p:extLst>
      <p:ext uri="{BB962C8B-B14F-4D97-AF65-F5344CB8AC3E}">
        <p14:creationId xmlns:p14="http://schemas.microsoft.com/office/powerpoint/2010/main" val="263579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1261872" y="1807700"/>
            <a:ext cx="8595360" cy="4351337"/>
          </a:xfrm>
        </p:spPr>
        <p:txBody>
          <a:bodyPr>
            <a:normAutofit fontScale="92500" lnSpcReduction="10000"/>
          </a:bodyPr>
          <a:lstStyle/>
          <a:p>
            <a:r>
              <a:rPr lang="en-US" sz="2400" dirty="0" smtClean="0"/>
              <a:t>SMART goals: </a:t>
            </a:r>
            <a:r>
              <a:rPr lang="en-US" sz="2400" dirty="0" smtClean="0">
                <a:hlinkClick r:id="rId3"/>
              </a:rPr>
              <a:t>topachievement.com/</a:t>
            </a:r>
            <a:r>
              <a:rPr lang="en-US" sz="2400" b="1" dirty="0" smtClean="0">
                <a:hlinkClick r:id="rId3"/>
              </a:rPr>
              <a:t>smart</a:t>
            </a:r>
            <a:r>
              <a:rPr lang="en-US" sz="2400" dirty="0" smtClean="0">
                <a:hlinkClick r:id="rId3"/>
              </a:rPr>
              <a:t>.html </a:t>
            </a:r>
            <a:endParaRPr lang="en-US" sz="2400" dirty="0" smtClean="0">
              <a:hlinkClick r:id="rId4"/>
            </a:endParaRPr>
          </a:p>
          <a:p>
            <a:r>
              <a:rPr lang="en-US" sz="2400" dirty="0" smtClean="0"/>
              <a:t>Maslow’s Hierarchy: </a:t>
            </a:r>
            <a:r>
              <a:rPr lang="en-US" sz="2400" dirty="0" smtClean="0">
                <a:hlinkClick r:id="rId5"/>
              </a:rPr>
              <a:t>www.simplypsychology.org/</a:t>
            </a:r>
            <a:r>
              <a:rPr lang="en-US" sz="2400" b="1" dirty="0" smtClean="0">
                <a:hlinkClick r:id="rId5"/>
              </a:rPr>
              <a:t>maslow</a:t>
            </a:r>
            <a:r>
              <a:rPr lang="en-US" sz="2400" dirty="0" smtClean="0">
                <a:hlinkClick r:id="rId5"/>
              </a:rPr>
              <a:t>.html</a:t>
            </a:r>
            <a:r>
              <a:rPr lang="en-US" sz="2400" dirty="0" smtClean="0"/>
              <a:t> </a:t>
            </a:r>
          </a:p>
          <a:p>
            <a:r>
              <a:rPr lang="en-US" sz="2400" dirty="0"/>
              <a:t>Herzberg: </a:t>
            </a:r>
            <a:r>
              <a:rPr lang="en-US" sz="2400" dirty="0">
                <a:hlinkClick r:id="rId6"/>
              </a:rPr>
              <a:t>http://</a:t>
            </a:r>
            <a:r>
              <a:rPr lang="en-US" sz="2400" dirty="0" smtClean="0">
                <a:hlinkClick r:id="rId6"/>
              </a:rPr>
              <a:t>www.netmba.com/mgmt/ob/motivation/herzberg/</a:t>
            </a:r>
            <a:endParaRPr lang="en-US" sz="2400" dirty="0" smtClean="0"/>
          </a:p>
          <a:p>
            <a:r>
              <a:rPr lang="en-US" sz="2400" dirty="0" smtClean="0"/>
              <a:t>Motivation: </a:t>
            </a:r>
            <a:r>
              <a:rPr lang="en-US" sz="2400" dirty="0" smtClean="0">
                <a:hlinkClick r:id="rId7"/>
              </a:rPr>
              <a:t>https</a:t>
            </a:r>
            <a:r>
              <a:rPr lang="en-US" sz="2400" dirty="0">
                <a:hlinkClick r:id="rId7"/>
              </a:rPr>
              <a:t>://www.boundless.com/psychology/textbooks/boundless-psychology-textbook/motivation-12/introduction-to-motivation-64/defining-motivation-247-12782/</a:t>
            </a:r>
            <a:endParaRPr lang="en-US" sz="2400" dirty="0"/>
          </a:p>
          <a:p>
            <a:r>
              <a:rPr lang="en-US" sz="2400" dirty="0" smtClean="0"/>
              <a:t>Drive</a:t>
            </a:r>
            <a:r>
              <a:rPr lang="en-US" sz="2400" dirty="0"/>
              <a:t>, Daniel Pink</a:t>
            </a:r>
          </a:p>
          <a:p>
            <a:pPr lvl="1"/>
            <a:r>
              <a:rPr lang="en-US" sz="2400" dirty="0">
                <a:hlinkClick r:id="rId4"/>
              </a:rPr>
              <a:t>http://www.danpink.com/books/drive/</a:t>
            </a:r>
            <a:r>
              <a:rPr lang="en-US" sz="2400" dirty="0"/>
              <a:t> </a:t>
            </a:r>
          </a:p>
          <a:p>
            <a:pPr lvl="1"/>
            <a:r>
              <a:rPr lang="en-US" sz="2400" dirty="0" smtClean="0">
                <a:hlinkClick r:id="rId8"/>
              </a:rPr>
              <a:t>https</a:t>
            </a:r>
            <a:r>
              <a:rPr lang="en-US" sz="2400" dirty="0">
                <a:hlinkClick r:id="rId8"/>
              </a:rPr>
              <a:t>://www.youtube.com/watch?v=u6XAPnuFjJc</a:t>
            </a:r>
            <a:r>
              <a:rPr lang="en-US" sz="2400" dirty="0"/>
              <a:t> </a:t>
            </a:r>
          </a:p>
          <a:p>
            <a:endParaRPr lang="en-US" dirty="0"/>
          </a:p>
        </p:txBody>
      </p:sp>
    </p:spTree>
    <p:extLst>
      <p:ext uri="{BB962C8B-B14F-4D97-AF65-F5344CB8AC3E}">
        <p14:creationId xmlns:p14="http://schemas.microsoft.com/office/powerpoint/2010/main" val="5957234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62063" y="2455898"/>
            <a:ext cx="8594725" cy="3097141"/>
          </a:xfrm>
          <a:prstGeom prst="rect">
            <a:avLst/>
          </a:prstGeom>
        </p:spPr>
      </p:pic>
    </p:spTree>
    <p:extLst>
      <p:ext uri="{BB962C8B-B14F-4D97-AF65-F5344CB8AC3E}">
        <p14:creationId xmlns:p14="http://schemas.microsoft.com/office/powerpoint/2010/main" val="1930732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SMART Goals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132425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endParaRPr lang="en-US" sz="2400" dirty="0"/>
          </a:p>
          <a:p>
            <a:r>
              <a:rPr lang="en-US" sz="3200" dirty="0"/>
              <a:t>Last time we talked about starting a new life – new place to live, doing things even when they’re hard, etc. </a:t>
            </a:r>
          </a:p>
          <a:p>
            <a:r>
              <a:rPr lang="en-US" sz="3200" dirty="0"/>
              <a:t>Let’s expand on </a:t>
            </a:r>
            <a:r>
              <a:rPr lang="en-US" sz="3200" dirty="0" smtClean="0"/>
              <a:t>those ideas</a:t>
            </a:r>
            <a:endParaRPr lang="en-US" sz="3200" dirty="0"/>
          </a:p>
        </p:txBody>
      </p:sp>
    </p:spTree>
    <p:extLst>
      <p:ext uri="{BB962C8B-B14F-4D97-AF65-F5344CB8AC3E}">
        <p14:creationId xmlns:p14="http://schemas.microsoft.com/office/powerpoint/2010/main" val="4197869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0"/>
            <a:ext cx="3548495" cy="1257300"/>
          </a:xfrm>
        </p:spPr>
        <p:txBody>
          <a:bodyPr/>
          <a:lstStyle/>
          <a:p>
            <a:pPr algn="ctr"/>
            <a:r>
              <a:rPr lang="en-US" dirty="0"/>
              <a:t>Activity</a:t>
            </a:r>
          </a:p>
        </p:txBody>
      </p:sp>
      <p:sp>
        <p:nvSpPr>
          <p:cNvPr id="3" name="Content Placeholder 2"/>
          <p:cNvSpPr>
            <a:spLocks noGrp="1"/>
          </p:cNvSpPr>
          <p:nvPr>
            <p:ph idx="1"/>
          </p:nvPr>
        </p:nvSpPr>
        <p:spPr>
          <a:xfrm>
            <a:off x="166255" y="1257300"/>
            <a:ext cx="4049560" cy="5367787"/>
          </a:xfrm>
        </p:spPr>
        <p:txBody>
          <a:bodyPr>
            <a:normAutofit/>
          </a:bodyPr>
          <a:lstStyle/>
          <a:p>
            <a:pPr marL="0" indent="0">
              <a:buNone/>
            </a:pPr>
            <a:r>
              <a:rPr lang="en-US" sz="2800" dirty="0"/>
              <a:t>Imagine you’ve moved in to your new place and you’re about to start the first day of work.</a:t>
            </a:r>
          </a:p>
          <a:p>
            <a:r>
              <a:rPr lang="en-US" sz="2800" dirty="0" smtClean="0"/>
              <a:t>Where </a:t>
            </a:r>
            <a:r>
              <a:rPr lang="en-US" sz="2800" dirty="0"/>
              <a:t>will you be working? </a:t>
            </a:r>
          </a:p>
          <a:p>
            <a:r>
              <a:rPr lang="en-US" sz="2800" dirty="0"/>
              <a:t>How much will you be </a:t>
            </a:r>
            <a:r>
              <a:rPr lang="en-US" sz="2800" dirty="0" smtClean="0"/>
              <a:t>earning</a:t>
            </a:r>
            <a:r>
              <a:rPr lang="en-US" sz="2800" dirty="0"/>
              <a:t>? </a:t>
            </a:r>
          </a:p>
          <a:p>
            <a:r>
              <a:rPr lang="en-US" sz="2800" dirty="0"/>
              <a:t>What will you be doing? </a:t>
            </a:r>
          </a:p>
          <a:p>
            <a:pPr marL="0" indent="0">
              <a:buNone/>
            </a:pPr>
            <a:endParaRPr lang="en-US" sz="24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573" t="9369" r="16565" b="1014"/>
          <a:stretch/>
        </p:blipFill>
        <p:spPr>
          <a:xfrm>
            <a:off x="4215815" y="1"/>
            <a:ext cx="7976185" cy="6858000"/>
          </a:xfrm>
          <a:prstGeom prst="rect">
            <a:avLst/>
          </a:prstGeom>
        </p:spPr>
      </p:pic>
    </p:spTree>
    <p:extLst>
      <p:ext uri="{BB962C8B-B14F-4D97-AF65-F5344CB8AC3E}">
        <p14:creationId xmlns:p14="http://schemas.microsoft.com/office/powerpoint/2010/main" val="191085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95148" y="1338966"/>
            <a:ext cx="7954650" cy="5300120"/>
          </a:xfrm>
        </p:spPr>
      </p:pic>
      <p:sp>
        <p:nvSpPr>
          <p:cNvPr id="2" name="Title 1"/>
          <p:cNvSpPr>
            <a:spLocks noGrp="1"/>
          </p:cNvSpPr>
          <p:nvPr>
            <p:ph type="title"/>
          </p:nvPr>
        </p:nvSpPr>
        <p:spPr>
          <a:xfrm>
            <a:off x="195148" y="13404"/>
            <a:ext cx="3612081" cy="1325562"/>
          </a:xfrm>
        </p:spPr>
        <p:txBody>
          <a:bodyPr/>
          <a:lstStyle/>
          <a:p>
            <a:r>
              <a:rPr lang="en-US" dirty="0"/>
              <a:t>…now what? </a:t>
            </a:r>
          </a:p>
        </p:txBody>
      </p:sp>
      <p:sp>
        <p:nvSpPr>
          <p:cNvPr id="4" name="Content Placeholder 3"/>
          <p:cNvSpPr>
            <a:spLocks noGrp="1"/>
          </p:cNvSpPr>
          <p:nvPr>
            <p:ph sz="half" idx="1"/>
          </p:nvPr>
        </p:nvSpPr>
        <p:spPr>
          <a:xfrm>
            <a:off x="8332677" y="4170510"/>
            <a:ext cx="2939381" cy="2468576"/>
          </a:xfrm>
        </p:spPr>
        <p:txBody>
          <a:bodyPr>
            <a:noAutofit/>
          </a:bodyPr>
          <a:lstStyle/>
          <a:p>
            <a:pPr marL="0" indent="0">
              <a:buNone/>
            </a:pPr>
            <a:r>
              <a:rPr lang="en-US" sz="3200" dirty="0" smtClean="0"/>
              <a:t>Further</a:t>
            </a:r>
            <a:r>
              <a:rPr lang="en-US" sz="3200" dirty="0"/>
              <a:t>, how can you take advantage of your current opportunities? </a:t>
            </a:r>
          </a:p>
        </p:txBody>
      </p:sp>
      <p:sp>
        <p:nvSpPr>
          <p:cNvPr id="6" name="TextBox 5"/>
          <p:cNvSpPr txBox="1"/>
          <p:nvPr/>
        </p:nvSpPr>
        <p:spPr>
          <a:xfrm>
            <a:off x="8332677" y="1338966"/>
            <a:ext cx="2939381" cy="2831544"/>
          </a:xfrm>
          <a:prstGeom prst="rect">
            <a:avLst/>
          </a:prstGeom>
          <a:noFill/>
        </p:spPr>
        <p:txBody>
          <a:bodyPr wrap="square" rtlCol="0">
            <a:spAutoFit/>
          </a:bodyPr>
          <a:lstStyle/>
          <a:p>
            <a:r>
              <a:rPr lang="en-US" sz="3200" dirty="0"/>
              <a:t>How can you take advantage of that </a:t>
            </a:r>
            <a:r>
              <a:rPr lang="en-US" sz="3200" dirty="0" smtClean="0"/>
              <a:t>new </a:t>
            </a:r>
            <a:r>
              <a:rPr lang="en-US" sz="3200" dirty="0"/>
              <a:t>opportunity? </a:t>
            </a:r>
          </a:p>
          <a:p>
            <a:endParaRPr lang="en-US" dirty="0"/>
          </a:p>
        </p:txBody>
      </p:sp>
    </p:spTree>
    <p:extLst>
      <p:ext uri="{BB962C8B-B14F-4D97-AF65-F5344CB8AC3E}">
        <p14:creationId xmlns:p14="http://schemas.microsoft.com/office/powerpoint/2010/main" val="8104908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 </a:t>
            </a:r>
            <a:r>
              <a:rPr lang="en-US" b="1" dirty="0"/>
              <a:t>Goals</a:t>
            </a:r>
            <a:endParaRPr lang="en-US" dirty="0"/>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1590" t="2137" r="16633" b="2564"/>
          <a:stretch/>
        </p:blipFill>
        <p:spPr>
          <a:xfrm>
            <a:off x="1207698" y="2087593"/>
            <a:ext cx="4330460" cy="3847382"/>
          </a:xfrm>
        </p:spPr>
      </p:pic>
      <p:sp>
        <p:nvSpPr>
          <p:cNvPr id="4" name="Content Placeholder 3"/>
          <p:cNvSpPr>
            <a:spLocks noGrp="1"/>
          </p:cNvSpPr>
          <p:nvPr>
            <p:ph sz="half" idx="2"/>
          </p:nvPr>
        </p:nvSpPr>
        <p:spPr/>
        <p:txBody>
          <a:bodyPr>
            <a:normAutofit/>
          </a:bodyPr>
          <a:lstStyle/>
          <a:p>
            <a:r>
              <a:rPr lang="en-US" sz="3200" dirty="0" smtClean="0"/>
              <a:t>Setting </a:t>
            </a:r>
            <a:r>
              <a:rPr lang="en-US" sz="3200" dirty="0"/>
              <a:t>goals is a way to provide purpose and direction to your actions. </a:t>
            </a:r>
          </a:p>
          <a:p>
            <a:r>
              <a:rPr lang="en-US" sz="3200" dirty="0"/>
              <a:t>They have the power to propel you toward meaningful life accomplishments</a:t>
            </a:r>
          </a:p>
        </p:txBody>
      </p:sp>
    </p:spTree>
    <p:extLst>
      <p:ext uri="{BB962C8B-B14F-4D97-AF65-F5344CB8AC3E}">
        <p14:creationId xmlns:p14="http://schemas.microsoft.com/office/powerpoint/2010/main" val="399490041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1814</TotalTime>
  <Words>1902</Words>
  <Application>Microsoft Office PowerPoint</Application>
  <PresentationFormat>Widescreen</PresentationFormat>
  <Paragraphs>318</Paragraphs>
  <Slides>49</Slides>
  <Notes>25</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Arial Black</vt:lpstr>
      <vt:lpstr>Avenir Medium</vt:lpstr>
      <vt:lpstr>Calibri</vt:lpstr>
      <vt:lpstr>Century Schoolbook</vt:lpstr>
      <vt:lpstr>Wingdings 2</vt:lpstr>
      <vt:lpstr>View</vt:lpstr>
      <vt:lpstr>Goals and  Your Job</vt:lpstr>
      <vt:lpstr>Review</vt:lpstr>
      <vt:lpstr>Reflect</vt:lpstr>
      <vt:lpstr>Today </vt:lpstr>
      <vt:lpstr>SMART Goals</vt:lpstr>
      <vt:lpstr>Review</vt:lpstr>
      <vt:lpstr>Activity</vt:lpstr>
      <vt:lpstr>…now what? </vt:lpstr>
      <vt:lpstr>Answer = Goals</vt:lpstr>
      <vt:lpstr>SMART</vt:lpstr>
      <vt:lpstr>Application</vt:lpstr>
      <vt:lpstr>Specific</vt:lpstr>
      <vt:lpstr>Measurable</vt:lpstr>
      <vt:lpstr>Accountable</vt:lpstr>
      <vt:lpstr>Relevant</vt:lpstr>
      <vt:lpstr>Timely</vt:lpstr>
      <vt:lpstr>Compare</vt:lpstr>
      <vt:lpstr>Categories</vt:lpstr>
      <vt:lpstr>Activity</vt:lpstr>
      <vt:lpstr>Take-away</vt:lpstr>
      <vt:lpstr>A thought</vt:lpstr>
      <vt:lpstr>HW</vt:lpstr>
      <vt:lpstr>Motivation</vt:lpstr>
      <vt:lpstr>Motivation</vt:lpstr>
      <vt:lpstr>Question</vt:lpstr>
      <vt:lpstr>Definitions</vt:lpstr>
      <vt:lpstr>Definitions</vt:lpstr>
      <vt:lpstr>The “why” in behavior</vt:lpstr>
      <vt:lpstr>Motivators</vt:lpstr>
      <vt:lpstr>Inside &amp; Outside</vt:lpstr>
      <vt:lpstr>Extrinsic</vt:lpstr>
      <vt:lpstr>Intrinsic</vt:lpstr>
      <vt:lpstr>Activity</vt:lpstr>
      <vt:lpstr>Class Activity: Intrinsic or Extrinsic?</vt:lpstr>
      <vt:lpstr>Reflect</vt:lpstr>
      <vt:lpstr>Different perspectives</vt:lpstr>
      <vt:lpstr>Hierarchy of Needs</vt:lpstr>
      <vt:lpstr>PowerPoint Presentation</vt:lpstr>
      <vt:lpstr>Contrasting View</vt:lpstr>
      <vt:lpstr>PowerPoint Presentation</vt:lpstr>
      <vt:lpstr>Herzberg</vt:lpstr>
      <vt:lpstr>Herzberg</vt:lpstr>
      <vt:lpstr>PowerPoint Presentation</vt:lpstr>
      <vt:lpstr>Take-away</vt:lpstr>
      <vt:lpstr>Invitation</vt:lpstr>
      <vt:lpstr>HW</vt:lpstr>
      <vt:lpstr>Review</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and your job</dc:title>
  <dc:creator>Jacob Brown</dc:creator>
  <cp:lastModifiedBy>Stacie Mason</cp:lastModifiedBy>
  <cp:revision>125</cp:revision>
  <dcterms:created xsi:type="dcterms:W3CDTF">2016-07-18T23:04:28Z</dcterms:created>
  <dcterms:modified xsi:type="dcterms:W3CDTF">2016-08-19T18:10:50Z</dcterms:modified>
</cp:coreProperties>
</file>