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5" r:id="rId4"/>
    <p:sldId id="278" r:id="rId5"/>
    <p:sldId id="279" r:id="rId6"/>
    <p:sldId id="277" r:id="rId7"/>
    <p:sldId id="282" r:id="rId8"/>
    <p:sldId id="280" r:id="rId9"/>
    <p:sldId id="328" r:id="rId10"/>
    <p:sldId id="448" r:id="rId11"/>
    <p:sldId id="327" r:id="rId12"/>
    <p:sldId id="329" r:id="rId13"/>
    <p:sldId id="318" r:id="rId14"/>
    <p:sldId id="325" r:id="rId15"/>
    <p:sldId id="303" r:id="rId16"/>
    <p:sldId id="326" r:id="rId17"/>
    <p:sldId id="284" r:id="rId18"/>
    <p:sldId id="33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reasciencepark.sharepoint.com/sites/RET-ORFEO/Documenti%20condivisi/ORFEO/PresentazioniTecniche/Performance-ORFE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STREAM performance</a:t>
            </a:r>
            <a:r>
              <a:rPr lang="it-IT" baseline="0"/>
              <a:t> on 1 socket  </a:t>
            </a:r>
            <a:endParaRPr lang="it-IT"/>
          </a:p>
        </c:rich>
      </c:tx>
      <c:layout>
        <c:manualLayout>
          <c:xMode val="edge"/>
          <c:yMode val="edge"/>
          <c:x val="0.31743714640289483"/>
          <c:y val="2.2222074786958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memory!$B$2</c:f>
              <c:strCache>
                <c:ptCount val="1"/>
                <c:pt idx="0">
                  <c:v>socket 0/1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memory!$A$3:$A$14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memory!$B$3:$B$14</c:f>
              <c:numCache>
                <c:formatCode>General</c:formatCode>
                <c:ptCount val="12"/>
                <c:pt idx="0">
                  <c:v>8485.4</c:v>
                </c:pt>
                <c:pt idx="1">
                  <c:v>16309.9</c:v>
                </c:pt>
                <c:pt idx="2">
                  <c:v>22951</c:v>
                </c:pt>
                <c:pt idx="3">
                  <c:v>29575.3</c:v>
                </c:pt>
                <c:pt idx="4">
                  <c:v>33471.300000000003</c:v>
                </c:pt>
                <c:pt idx="5">
                  <c:v>34306.300000000003</c:v>
                </c:pt>
                <c:pt idx="6">
                  <c:v>34264.6</c:v>
                </c:pt>
                <c:pt idx="7">
                  <c:v>34382.199999999997</c:v>
                </c:pt>
                <c:pt idx="8">
                  <c:v>34295.699999999997</c:v>
                </c:pt>
                <c:pt idx="9">
                  <c:v>34320.800000000003</c:v>
                </c:pt>
                <c:pt idx="10">
                  <c:v>34270.6</c:v>
                </c:pt>
                <c:pt idx="11">
                  <c:v>34137.199999999997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15-4B80-A30F-1C1FB4481C8D}"/>
            </c:ext>
          </c:extLst>
        </c:ser>
        <c:ser>
          <c:idx val="1"/>
          <c:order val="1"/>
          <c:tx>
            <c:strRef>
              <c:f>memory!$C$2</c:f>
              <c:strCache>
                <c:ptCount val="1"/>
                <c:pt idx="0">
                  <c:v>socket 0/0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memory!$A$3:$A$14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memory!$C$3:$C$14</c:f>
              <c:numCache>
                <c:formatCode>General</c:formatCode>
                <c:ptCount val="12"/>
                <c:pt idx="0">
                  <c:v>11759.4</c:v>
                </c:pt>
                <c:pt idx="1">
                  <c:v>22721.4</c:v>
                </c:pt>
                <c:pt idx="2">
                  <c:v>32836.300000000003</c:v>
                </c:pt>
                <c:pt idx="3">
                  <c:v>43982.7</c:v>
                </c:pt>
                <c:pt idx="4">
                  <c:v>52356.3</c:v>
                </c:pt>
                <c:pt idx="5">
                  <c:v>56962.2</c:v>
                </c:pt>
                <c:pt idx="6">
                  <c:v>60761.599999999999</c:v>
                </c:pt>
                <c:pt idx="7">
                  <c:v>64948.800000000003</c:v>
                </c:pt>
                <c:pt idx="8">
                  <c:v>66890.5</c:v>
                </c:pt>
                <c:pt idx="9">
                  <c:v>69284.5</c:v>
                </c:pt>
                <c:pt idx="10">
                  <c:v>70168.600000000006</c:v>
                </c:pt>
                <c:pt idx="11">
                  <c:v>70254.899999999994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15-4B80-A30F-1C1FB4481C8D}"/>
            </c:ext>
          </c:extLst>
        </c:ser>
        <c:ser>
          <c:idx val="2"/>
          <c:order val="2"/>
          <c:tx>
            <c:strRef>
              <c:f>memory!$D$2</c:f>
              <c:strCache>
                <c:ptCount val="1"/>
                <c:pt idx="0">
                  <c:v>socket1/0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memory!$A$3:$A$14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memory!$D$3:$D$14</c:f>
              <c:numCache>
                <c:formatCode>General</c:formatCode>
                <c:ptCount val="12"/>
                <c:pt idx="0">
                  <c:v>8498.4</c:v>
                </c:pt>
                <c:pt idx="1">
                  <c:v>16355.4</c:v>
                </c:pt>
                <c:pt idx="2">
                  <c:v>23067.8</c:v>
                </c:pt>
                <c:pt idx="3">
                  <c:v>29563.7</c:v>
                </c:pt>
                <c:pt idx="4">
                  <c:v>33499.199999999997</c:v>
                </c:pt>
                <c:pt idx="5">
                  <c:v>34310.300000000003</c:v>
                </c:pt>
                <c:pt idx="6">
                  <c:v>34175.300000000003</c:v>
                </c:pt>
                <c:pt idx="7">
                  <c:v>34348.699999999997</c:v>
                </c:pt>
                <c:pt idx="8">
                  <c:v>34259.599999999999</c:v>
                </c:pt>
                <c:pt idx="9">
                  <c:v>34326.9</c:v>
                </c:pt>
                <c:pt idx="10">
                  <c:v>34240.699999999997</c:v>
                </c:pt>
                <c:pt idx="11">
                  <c:v>33783.9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215-4B80-A30F-1C1FB4481C8D}"/>
            </c:ext>
          </c:extLst>
        </c:ser>
        <c:ser>
          <c:idx val="3"/>
          <c:order val="3"/>
          <c:tx>
            <c:strRef>
              <c:f>memory!$E$2</c:f>
              <c:strCache>
                <c:ptCount val="1"/>
                <c:pt idx="0">
                  <c:v>socket1/1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memory!$A$3:$A$14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memory!$E$3:$E$14</c:f>
              <c:numCache>
                <c:formatCode>General</c:formatCode>
                <c:ptCount val="12"/>
                <c:pt idx="0">
                  <c:v>11768.1</c:v>
                </c:pt>
                <c:pt idx="1">
                  <c:v>22687</c:v>
                </c:pt>
                <c:pt idx="2">
                  <c:v>32861.800000000003</c:v>
                </c:pt>
                <c:pt idx="3">
                  <c:v>44147.9</c:v>
                </c:pt>
                <c:pt idx="4">
                  <c:v>52243.6</c:v>
                </c:pt>
                <c:pt idx="5">
                  <c:v>56843.1</c:v>
                </c:pt>
                <c:pt idx="6">
                  <c:v>60696.6</c:v>
                </c:pt>
                <c:pt idx="7">
                  <c:v>64912.7</c:v>
                </c:pt>
                <c:pt idx="8">
                  <c:v>66852.600000000006</c:v>
                </c:pt>
                <c:pt idx="9">
                  <c:v>69348.5</c:v>
                </c:pt>
                <c:pt idx="10">
                  <c:v>70212.600000000006</c:v>
                </c:pt>
                <c:pt idx="11">
                  <c:v>69655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215-4B80-A30F-1C1FB4481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8060095"/>
        <c:axId val="1878058015"/>
      </c:scatterChart>
      <c:valAx>
        <c:axId val="1878060095"/>
        <c:scaling>
          <c:orientation val="minMax"/>
          <c:max val="12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78058015"/>
        <c:crosses val="autoZero"/>
        <c:crossBetween val="midCat"/>
        <c:majorUnit val="1"/>
      </c:valAx>
      <c:valAx>
        <c:axId val="187805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780600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B8565-BF08-409F-BB55-9EDA08A4CA77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D244-3BE5-4FD8-A4B3-56668019C9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89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E4A9C-6A2F-455C-A9A1-A4ED9683E6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95B55E-E1F1-42E1-9D48-C8D8D19713EA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9C77B8-9391-41C1-AB98-58A472F61A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203200" y="835025"/>
            <a:ext cx="7321550" cy="4119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CC21A-89CC-4B3E-BFF4-16316871FF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91559" y="5218920"/>
            <a:ext cx="5532840" cy="4944600"/>
          </a:xfrm>
        </p:spPr>
        <p:txBody>
          <a:bodyPr>
            <a:spAutoFit/>
          </a:bodyPr>
          <a:lstStyle/>
          <a:p>
            <a:pPr marL="0" indent="0" algn="just"/>
            <a:endParaRPr lang="en-US" sz="1400">
              <a:latin typeface="Bitstream Vera Sans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18692-C352-41B1-8279-7597EDFEAB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16F3DB-DC03-4E92-A510-0549CDE3B9D0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AC724-50E3-4209-AD86-5A82CD37B5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203200" y="835025"/>
            <a:ext cx="7321550" cy="4119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A6E12-3FDB-4C22-A8D3-C957C05ACB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91559" y="5218920"/>
            <a:ext cx="5532840" cy="4944600"/>
          </a:xfrm>
        </p:spPr>
        <p:txBody>
          <a:bodyPr>
            <a:spAutoFit/>
          </a:bodyPr>
          <a:lstStyle/>
          <a:p>
            <a:pPr marL="0" indent="0" algn="just"/>
            <a:endParaRPr lang="en-US" sz="1400">
              <a:latin typeface="Bitstream Vera Sans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8BF13-3BED-41B7-88D8-CBFAFC85C3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79D9DB-DA2C-4294-B08B-721A7D3986BB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61839-7DA0-43C8-97B1-ACE18995C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203200" y="835025"/>
            <a:ext cx="7321550" cy="4119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60C31-E062-476C-80F8-C21CC5CAF1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91559" y="5218920"/>
            <a:ext cx="5532840" cy="4944600"/>
          </a:xfrm>
        </p:spPr>
        <p:txBody>
          <a:bodyPr>
            <a:spAutoFit/>
          </a:bodyPr>
          <a:lstStyle/>
          <a:p>
            <a:pPr marL="0" indent="0" algn="just"/>
            <a:endParaRPr lang="en-US" sz="1400">
              <a:latin typeface="Bitstream Vera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-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1DE76F-6D56-44B3-8FC6-AC468690D789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9"/>
          <a:stretch/>
        </p:blipFill>
        <p:spPr>
          <a:xfrm>
            <a:off x="0" y="0"/>
            <a:ext cx="12192000" cy="4773706"/>
          </a:xfrm>
          <a:prstGeom prst="rect">
            <a:avLst/>
          </a:prstGeom>
          <a:effectLst>
            <a:outerShdw blurRad="139700" dist="1143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AD749-EA79-446F-AC19-2A8026B9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6106"/>
            <a:ext cx="9144000" cy="184252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CD4D1-0D98-4EBA-A5F2-B0E603AC4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8175"/>
            <a:ext cx="9144000" cy="1092979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FB3D22-42A0-4C32-A51A-6364AECA3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91" y="0"/>
            <a:ext cx="590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4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5D49-3BAD-4D78-9E9A-BE8A5181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39"/>
            <a:ext cx="10515600" cy="435133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A9ACC-4053-4B40-9D3B-C44849C1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320" baseline="0"/>
            </a:lvl1pPr>
          </a:lstStyle>
          <a:p>
            <a:fld id="{53BA83FB-E637-454C-9F9C-121C716E0996}" type="datetime1">
              <a:rPr lang="it-IT" smtClean="0"/>
              <a:t>01/12/2022</a:t>
            </a:fld>
            <a:endParaRPr lang="it-IT" sz="132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90348-0A3E-499D-A2F3-07A99DC0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9999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Foundation of High Performance Computing</a:t>
            </a:r>
            <a:endParaRPr lang="it-IT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4793-A668-4990-81CF-8990AE1D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8765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‹N›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524776-4580-4E1D-8D57-30E15F9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95943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1CD5-C6C2-43BC-AAE5-D343F15F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C98D-8A58-48E7-8E7B-A5E3DCAF5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BDFF3-1AE4-41A8-8051-4E31EEFA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FE9FE3-CB21-48E4-9296-06ACC7E80FEC}"/>
              </a:ext>
            </a:extLst>
          </p:cNvPr>
          <p:cNvGrpSpPr/>
          <p:nvPr userDrawn="1"/>
        </p:nvGrpSpPr>
        <p:grpSpPr>
          <a:xfrm>
            <a:off x="0" y="6488765"/>
            <a:ext cx="12192000" cy="369235"/>
            <a:chOff x="0" y="6488765"/>
            <a:chExt cx="12192000" cy="369235"/>
          </a:xfrm>
        </p:grpSpPr>
        <p:sp>
          <p:nvSpPr>
            <p:cNvPr id="8" name="Date Placeholder 3">
              <a:extLst>
                <a:ext uri="{FF2B5EF4-FFF2-40B4-BE49-F238E27FC236}">
                  <a16:creationId xmlns:a16="http://schemas.microsoft.com/office/drawing/2014/main" id="{AD8A7E9F-4E8E-47FF-A5BF-C768BD2FB2D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6492875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320" kern="1200" baseline="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A4A2182-1239-432A-9B12-86CE34E9E411}" type="datetime1">
                <a:rPr lang="it-IT" smtClean="0"/>
                <a:pPr/>
                <a:t>01/12/2022</a:t>
              </a:fld>
              <a:endParaRPr lang="it-IT" dirty="0"/>
            </a:p>
          </p:txBody>
        </p:sp>
        <p:sp>
          <p:nvSpPr>
            <p:cNvPr id="9" name="Footer Placeholder 4">
              <a:extLst>
                <a:ext uri="{FF2B5EF4-FFF2-40B4-BE49-F238E27FC236}">
                  <a16:creationId xmlns:a16="http://schemas.microsoft.com/office/drawing/2014/main" id="{C0C85F4C-1830-4119-B5D8-1152643209F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09999" y="6492874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it-IT"/>
              </a:defPPr>
              <a:lvl1pPr marL="0" algn="ctr" defTabSz="914400" rtl="0" eaLnBrk="1" latinLnBrk="0" hangingPunct="1"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Foundation of High Performance Computing</a:t>
              </a:r>
              <a:endParaRPr lang="it-IT" dirty="0"/>
            </a:p>
          </p:txBody>
        </p:sp>
        <p:sp>
          <p:nvSpPr>
            <p:cNvPr id="10" name="Slide Number Placeholder 5">
              <a:extLst>
                <a:ext uri="{FF2B5EF4-FFF2-40B4-BE49-F238E27FC236}">
                  <a16:creationId xmlns:a16="http://schemas.microsoft.com/office/drawing/2014/main" id="{8B900FB0-F2D0-4574-9996-B1BCB801F55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448800" y="6488765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it-IT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0AFE039-E366-4C7F-993D-7C5C7C2967B7}" type="slidenum">
                <a:rPr lang="it-IT" smtClean="0"/>
                <a:pPr/>
                <a:t>‹N›</a:t>
              </a:fld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2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5C65-D1AA-4DF0-B8E7-75F30705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4496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30A3-9971-49AA-A29F-C3DF0EEE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128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E843E7-2726-4B68-B2C0-C7D8A377079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32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4A2182-1239-432A-9B12-86CE34E9E411}" type="datetime1">
              <a:rPr lang="it-IT" smtClean="0"/>
              <a:pPr/>
              <a:t>01/12/2022</a:t>
            </a:fld>
            <a:endParaRPr lang="it-IT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4FBD304-1E84-482B-A18C-C544517B6923}"/>
              </a:ext>
            </a:extLst>
          </p:cNvPr>
          <p:cNvSpPr txBox="1">
            <a:spLocks/>
          </p:cNvSpPr>
          <p:nvPr userDrawn="1"/>
        </p:nvSpPr>
        <p:spPr>
          <a:xfrm>
            <a:off x="3809999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Foundation of High Performance Computing</a:t>
            </a:r>
            <a:endParaRPr lang="it-IT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0470EA-56B6-4347-960D-FBFA8EC572A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887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AFE039-E366-4C7F-993D-7C5C7C2967B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1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8817-3022-468D-AD69-CA1838BF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EB9CD-0183-43BD-B850-C789C6A5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26512-095A-488B-B3B2-54B5CEE06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B41D6-61C2-4D0C-A1C4-D644782A4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646C8-E79B-4231-91A1-821B05F06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1E58DD2-B6BF-4F02-8301-629EAB5C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320" baseline="0"/>
            </a:lvl1pPr>
          </a:lstStyle>
          <a:p>
            <a:fld id="{2A4A2182-1239-432A-9B12-86CE34E9E411}" type="datetime1">
              <a:rPr lang="it-IT" smtClean="0"/>
              <a:pPr/>
              <a:t>01/12/2022</a:t>
            </a:fld>
            <a:endParaRPr lang="it-IT" sz="132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4E95838-F325-4B0D-88E3-3C448EB6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9999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Foundation of High Performance Computing</a:t>
            </a:r>
            <a:endParaRPr lang="it-IT" sz="14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BFBAF80-0920-4685-AD97-00A12C8E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8765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14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03E6-1B66-438E-AF83-F3590925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0A1E0EA-664F-4EB9-9AB1-C3129EC1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320" baseline="0"/>
            </a:lvl1pPr>
          </a:lstStyle>
          <a:p>
            <a:fld id="{2A4A2182-1239-432A-9B12-86CE34E9E411}" type="datetime1">
              <a:rPr lang="it-IT" smtClean="0"/>
              <a:pPr/>
              <a:t>01/12/2022</a:t>
            </a:fld>
            <a:endParaRPr lang="it-IT" sz="132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7BDA67-ADF3-47F3-AD82-E7D8D4C2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9999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Foundation of High Performance Computing</a:t>
            </a:r>
            <a:endParaRPr lang="it-IT" sz="1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C6B0FB1-8575-490D-AA2E-4CD04A01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8765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79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D1F8-D509-4C7D-86D9-D48ECE67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E876263-3D5B-4184-B130-1D1DC67B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320" baseline="0"/>
            </a:lvl1pPr>
          </a:lstStyle>
          <a:p>
            <a:fld id="{2A4A2182-1239-432A-9B12-86CE34E9E411}" type="datetime1">
              <a:rPr lang="it-IT" smtClean="0"/>
              <a:pPr/>
              <a:t>01/12/2022</a:t>
            </a:fld>
            <a:endParaRPr lang="it-IT" sz="132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4E5E823-B98D-4736-B301-BE13812F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9999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Foundation of High Performance Computing</a:t>
            </a:r>
            <a:endParaRPr lang="it-IT" sz="1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39746D-B0D9-4610-85D5-39AE3C15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8765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238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560F11-3691-4094-A3D7-3E308ADA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320" baseline="0"/>
            </a:lvl1pPr>
          </a:lstStyle>
          <a:p>
            <a:fld id="{2A4A2182-1239-432A-9B12-86CE34E9E411}" type="datetime1">
              <a:rPr lang="it-IT" smtClean="0"/>
              <a:pPr/>
              <a:t>01/12/2022</a:t>
            </a:fld>
            <a:endParaRPr lang="it-IT" sz="132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4ABDE5-D9B2-4AEA-9675-E06A9BB2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9999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Foundation of High Performance Computing</a:t>
            </a:r>
            <a:endParaRPr lang="it-IT" sz="14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4137B6-0381-4236-8E43-21C43A40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8765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99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64DEC-AA11-4B83-8B46-0C7B9F9F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2304D-F13D-4DF2-8247-56983B7F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A77A46-C757-4EAE-9F61-E28431D70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8260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320" baseline="0"/>
            </a:lvl1pPr>
          </a:lstStyle>
          <a:p>
            <a:fld id="{2A4A2182-1239-432A-9B12-86CE34E9E411}" type="datetime1">
              <a:rPr lang="it-IT" smtClean="0"/>
              <a:pPr/>
              <a:t>01/12/2022</a:t>
            </a:fld>
            <a:endParaRPr lang="it-IT" sz="132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46E9798-3D0A-49A6-8EC1-CA15639E3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9999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Foundation of High Performance Computing</a:t>
            </a:r>
            <a:endParaRPr lang="it-IT" sz="1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0A73D1A-6073-4632-856F-47A27BFC9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8765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468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6" r:id="rId7"/>
    <p:sldLayoutId id="214748365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virginia.edu/stre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novopress.com/lp0742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ducts/processors/xeon/scalable/gold-processors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5EC5-B8E7-4543-8B14-4D6029AA5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6106"/>
            <a:ext cx="9274629" cy="3049494"/>
          </a:xfrm>
        </p:spPr>
        <p:txBody>
          <a:bodyPr/>
          <a:lstStyle/>
          <a:p>
            <a:r>
              <a:rPr lang="en-US" dirty="0"/>
              <a:t>benchmarking STREAM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E9695-0756-4023-BA20-B30F62C20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Stefano Cozzini</a:t>
            </a:r>
          </a:p>
          <a:p>
            <a:r>
              <a:rPr lang="en-US" dirty="0" err="1"/>
              <a:t>AreaSciencePark</a:t>
            </a:r>
            <a:r>
              <a:rPr lang="en-US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516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04CB9-4251-4008-A60F-A01473E0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3FB-E637-454C-9F9C-121C716E0996}" type="datetime1">
              <a:rPr lang="it-IT" smtClean="0"/>
              <a:t>02/12/2022</a:t>
            </a:fld>
            <a:endParaRPr lang="it-IT" sz="132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5BB66-0600-4A9E-B16C-801B772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 of High Performance Computing</a:t>
            </a:r>
            <a:endParaRPr lang="it-IT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793A-E425-4DB3-97B0-6BD82CBC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10</a:t>
            </a:fld>
            <a:endParaRPr lang="it-I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598130-DAA1-4CF9-B646-471BE26F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171531"/>
            <a:ext cx="10515600" cy="1325563"/>
          </a:xfrm>
        </p:spPr>
        <p:txBody>
          <a:bodyPr/>
          <a:lstStyle/>
          <a:p>
            <a:r>
              <a:rPr lang="en-US" dirty="0"/>
              <a:t>Memory layout on ORFEO fat node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5D15D-C82B-42B6-804E-00F68210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8" y="2142023"/>
            <a:ext cx="8890000" cy="389129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F554AC-2639-4962-8346-F846F0679886}"/>
              </a:ext>
            </a:extLst>
          </p:cNvPr>
          <p:cNvSpPr/>
          <p:nvPr/>
        </p:nvSpPr>
        <p:spPr>
          <a:xfrm>
            <a:off x="1865088" y="1374007"/>
            <a:ext cx="7135727" cy="902155"/>
          </a:xfrm>
          <a:prstGeom prst="roundRect">
            <a:avLst/>
          </a:prstGeom>
          <a:solidFill>
            <a:schemeClr val="bg2"/>
          </a:solidFill>
          <a:ln w="222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RAM=1536GB 24 LRDIMM of 64 GB each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on each single processor   </a:t>
            </a:r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20A6F3-17A9-48D5-916A-86B99E83D2C8}"/>
              </a:ext>
            </a:extLst>
          </p:cNvPr>
          <p:cNvSpPr/>
          <p:nvPr/>
        </p:nvSpPr>
        <p:spPr>
          <a:xfrm>
            <a:off x="1865088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057E1-69C9-48C9-8FA4-B55F58658B4F}"/>
              </a:ext>
            </a:extLst>
          </p:cNvPr>
          <p:cNvSpPr/>
          <p:nvPr/>
        </p:nvSpPr>
        <p:spPr>
          <a:xfrm>
            <a:off x="2831123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C9661-846B-48E4-A224-B166E991096E}"/>
              </a:ext>
            </a:extLst>
          </p:cNvPr>
          <p:cNvSpPr/>
          <p:nvPr/>
        </p:nvSpPr>
        <p:spPr>
          <a:xfrm>
            <a:off x="3709235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FA7BD-1882-491A-8413-58A608C6DA83}"/>
              </a:ext>
            </a:extLst>
          </p:cNvPr>
          <p:cNvSpPr/>
          <p:nvPr/>
        </p:nvSpPr>
        <p:spPr>
          <a:xfrm>
            <a:off x="6419360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DAE48-6970-4290-BC27-2EB541E55954}"/>
              </a:ext>
            </a:extLst>
          </p:cNvPr>
          <p:cNvSpPr/>
          <p:nvPr/>
        </p:nvSpPr>
        <p:spPr>
          <a:xfrm>
            <a:off x="7297472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702095-3A51-4841-9A10-944C1773F2AD}"/>
              </a:ext>
            </a:extLst>
          </p:cNvPr>
          <p:cNvSpPr/>
          <p:nvPr/>
        </p:nvSpPr>
        <p:spPr>
          <a:xfrm>
            <a:off x="8251373" y="4256825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EFD3499-AAB5-9C9B-8897-D26E166F9D6C}"/>
              </a:ext>
            </a:extLst>
          </p:cNvPr>
          <p:cNvSpPr/>
          <p:nvPr/>
        </p:nvSpPr>
        <p:spPr>
          <a:xfrm>
            <a:off x="8265223" y="4852577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BEB147A-1B4D-8CBC-AB57-A565ABA1BF1C}"/>
              </a:ext>
            </a:extLst>
          </p:cNvPr>
          <p:cNvSpPr/>
          <p:nvPr/>
        </p:nvSpPr>
        <p:spPr>
          <a:xfrm>
            <a:off x="3697865" y="4852577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B55C20E-B3FF-3589-2338-E54B4B95DD1A}"/>
              </a:ext>
            </a:extLst>
          </p:cNvPr>
          <p:cNvSpPr/>
          <p:nvPr/>
        </p:nvSpPr>
        <p:spPr>
          <a:xfrm>
            <a:off x="2807041" y="4852577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2A9A62F-DAF7-85BF-2275-B9AED6A3609C}"/>
              </a:ext>
            </a:extLst>
          </p:cNvPr>
          <p:cNvSpPr/>
          <p:nvPr/>
        </p:nvSpPr>
        <p:spPr>
          <a:xfrm>
            <a:off x="1865088" y="4842209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513AEE2-EE61-A3F8-8E5C-F8AC17D87B95}"/>
              </a:ext>
            </a:extLst>
          </p:cNvPr>
          <p:cNvSpPr/>
          <p:nvPr/>
        </p:nvSpPr>
        <p:spPr>
          <a:xfrm>
            <a:off x="7320736" y="4864954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C36AA79-015B-3CA5-C9ED-03B28D6417CC}"/>
              </a:ext>
            </a:extLst>
          </p:cNvPr>
          <p:cNvSpPr/>
          <p:nvPr/>
        </p:nvSpPr>
        <p:spPr>
          <a:xfrm>
            <a:off x="6419360" y="4883100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0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04CB9-4251-4008-A60F-A01473E0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3FB-E637-454C-9F9C-121C716E0996}" type="datetime1">
              <a:rPr lang="it-IT" smtClean="0"/>
              <a:t>01/12/2022</a:t>
            </a:fld>
            <a:endParaRPr lang="it-IT" sz="132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5BB66-0600-4A9E-B16C-801B772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 of High Performance Computing</a:t>
            </a:r>
            <a:endParaRPr lang="it-IT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793A-E425-4DB3-97B0-6BD82CBC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11</a:t>
            </a:fld>
            <a:endParaRPr lang="it-I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598130-DAA1-4CF9-B646-471BE26F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171531"/>
            <a:ext cx="10515600" cy="1325563"/>
          </a:xfrm>
        </p:spPr>
        <p:txBody>
          <a:bodyPr/>
          <a:lstStyle/>
          <a:p>
            <a:r>
              <a:rPr lang="en-US" dirty="0"/>
              <a:t>Memory layout on ORFEO </a:t>
            </a:r>
            <a:r>
              <a:rPr lang="en-US" dirty="0" err="1"/>
              <a:t>gpu</a:t>
            </a:r>
            <a:r>
              <a:rPr lang="en-US" dirty="0"/>
              <a:t> node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5D15D-C82B-42B6-804E-00F68210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8" y="2142023"/>
            <a:ext cx="8890000" cy="389129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F554AC-2639-4962-8346-F846F0679886}"/>
              </a:ext>
            </a:extLst>
          </p:cNvPr>
          <p:cNvSpPr/>
          <p:nvPr/>
        </p:nvSpPr>
        <p:spPr>
          <a:xfrm>
            <a:off x="1865088" y="1374007"/>
            <a:ext cx="7135727" cy="902155"/>
          </a:xfrm>
          <a:prstGeom prst="roundRect">
            <a:avLst/>
          </a:prstGeom>
          <a:solidFill>
            <a:schemeClr val="bg2"/>
          </a:solidFill>
          <a:ln w="222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RAM=256 GB 8 LRDIMM of 32GB each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on each single processor   </a:t>
            </a:r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20A6F3-17A9-48D5-916A-86B99E83D2C8}"/>
              </a:ext>
            </a:extLst>
          </p:cNvPr>
          <p:cNvSpPr/>
          <p:nvPr/>
        </p:nvSpPr>
        <p:spPr>
          <a:xfrm>
            <a:off x="1865088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057E1-69C9-48C9-8FA4-B55F58658B4F}"/>
              </a:ext>
            </a:extLst>
          </p:cNvPr>
          <p:cNvSpPr/>
          <p:nvPr/>
        </p:nvSpPr>
        <p:spPr>
          <a:xfrm>
            <a:off x="2831123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FA7BD-1882-491A-8413-58A608C6DA83}"/>
              </a:ext>
            </a:extLst>
          </p:cNvPr>
          <p:cNvSpPr/>
          <p:nvPr/>
        </p:nvSpPr>
        <p:spPr>
          <a:xfrm>
            <a:off x="6419360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DAE48-6970-4290-BC27-2EB541E55954}"/>
              </a:ext>
            </a:extLst>
          </p:cNvPr>
          <p:cNvSpPr/>
          <p:nvPr/>
        </p:nvSpPr>
        <p:spPr>
          <a:xfrm>
            <a:off x="7297472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7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BE9200-8A20-4559-BFC9-3A0E808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ORFEO Intel nodes: peak performance 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AC376-F2C9-4331-B808-AC84F0F4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3FB-E637-454C-9F9C-121C716E0996}" type="datetime1">
              <a:rPr lang="it-IT" smtClean="0"/>
              <a:t>01/12/2022</a:t>
            </a:fld>
            <a:endParaRPr lang="it-IT" sz="132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225E-F119-46CF-91E7-B703251E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 of High Performance Computing</a:t>
            </a:r>
            <a:endParaRPr lang="it-IT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D6C77-3651-4284-BCE5-47C73722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12</a:t>
            </a:fld>
            <a:endParaRPr lang="it-IT" dirty="0"/>
          </a:p>
        </p:txBody>
      </p:sp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235EA4E8-C916-4731-8C0E-AD42ADE23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73169"/>
              </p:ext>
            </p:extLst>
          </p:nvPr>
        </p:nvGraphicFramePr>
        <p:xfrm>
          <a:off x="553026" y="1690688"/>
          <a:ext cx="11445420" cy="30038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26506">
                  <a:extLst>
                    <a:ext uri="{9D8B030D-6E8A-4147-A177-3AD203B41FA5}">
                      <a16:colId xmlns:a16="http://schemas.microsoft.com/office/drawing/2014/main" val="1488117767"/>
                    </a:ext>
                  </a:extLst>
                </a:gridCol>
                <a:gridCol w="3008930">
                  <a:extLst>
                    <a:ext uri="{9D8B030D-6E8A-4147-A177-3AD203B41FA5}">
                      <a16:colId xmlns:a16="http://schemas.microsoft.com/office/drawing/2014/main" val="220940022"/>
                    </a:ext>
                  </a:extLst>
                </a:gridCol>
                <a:gridCol w="1823103">
                  <a:extLst>
                    <a:ext uri="{9D8B030D-6E8A-4147-A177-3AD203B41FA5}">
                      <a16:colId xmlns:a16="http://schemas.microsoft.com/office/drawing/2014/main" val="1764714955"/>
                    </a:ext>
                  </a:extLst>
                </a:gridCol>
                <a:gridCol w="1331139">
                  <a:extLst>
                    <a:ext uri="{9D8B030D-6E8A-4147-A177-3AD203B41FA5}">
                      <a16:colId xmlns:a16="http://schemas.microsoft.com/office/drawing/2014/main" val="3496190964"/>
                    </a:ext>
                  </a:extLst>
                </a:gridCol>
                <a:gridCol w="3455742">
                  <a:extLst>
                    <a:ext uri="{9D8B030D-6E8A-4147-A177-3AD203B41FA5}">
                      <a16:colId xmlns:a16="http://schemas.microsoft.com/office/drawing/2014/main" val="1141285872"/>
                    </a:ext>
                  </a:extLst>
                </a:gridCol>
              </a:tblGrid>
              <a:tr h="1033041">
                <a:tc>
                  <a:txBody>
                    <a:bodyPr/>
                    <a:lstStyle/>
                    <a:p>
                      <a:r>
                        <a:rPr lang="en-US" sz="2400" dirty="0"/>
                        <a:t>NODE TYPE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processor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 Channels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 socket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Memory types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20936"/>
                  </a:ext>
                </a:extLst>
              </a:tr>
              <a:tr h="57391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THIN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2400" dirty="0"/>
                        <a:t>Xeon(R) Gold 6126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6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2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6x2666x8x2 =~ 256GB/sec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88291"/>
                  </a:ext>
                </a:extLst>
              </a:tr>
              <a:tr h="21926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FAT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sz="2400" dirty="0"/>
                        <a:t>Xeon(R) Gold 6154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6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2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6x2666x8x2 =~ 256GB/sec</a:t>
                      </a:r>
                      <a:endParaRPr lang="it-IT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37260"/>
                  </a:ext>
                </a:extLst>
              </a:tr>
              <a:tr h="57391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GPU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sz="2400" dirty="0"/>
                        <a:t>Xeon(R) Gold 6226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4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4x2933x8x2 =~ 188GB/sec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7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24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5E5C-BCD7-4C20-BAB4-30CEB51A03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NUMA performance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7CB59-ADB5-4C77-B29E-83E405CFE6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5654" y="1588741"/>
            <a:ext cx="10258146" cy="4812059"/>
          </a:xfrm>
        </p:spPr>
        <p:txBody>
          <a:bodyPr/>
          <a:lstStyle/>
          <a:p>
            <a:pPr lvl="0"/>
            <a:r>
              <a:rPr lang="en-US" dirty="0" err="1"/>
              <a:t>NUma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Whole memory is transparently accessible</a:t>
            </a:r>
          </a:p>
          <a:p>
            <a:pPr lvl="1"/>
            <a:r>
              <a:rPr lang="en-US" dirty="0"/>
              <a:t>But physically distributed with different latency and bandwidth</a:t>
            </a:r>
          </a:p>
          <a:p>
            <a:pPr marL="457200" lvl="1" indent="0">
              <a:buNone/>
            </a:pPr>
            <a:r>
              <a:rPr lang="en-US" dirty="0"/>
              <a:t>              =&gt; potential  contention</a:t>
            </a:r>
          </a:p>
          <a:p>
            <a:pPr lvl="0"/>
            <a:r>
              <a:rPr lang="en-US" dirty="0"/>
              <a:t>How to we make sure that memory access is always as “local” and “distribute” as possible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EA080-5640-462B-831E-E2ECDBD0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8131" y="4482024"/>
            <a:ext cx="5981739" cy="157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320A-6EB3-49FA-9D19-E938F4D708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n-US"/>
              <a:t>Thread Affinity and Data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3A564-E5C8-435F-B2CF-5723960213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0" y="167124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Affinity</a:t>
            </a:r>
          </a:p>
          <a:p>
            <a:pPr lvl="1"/>
            <a:r>
              <a:rPr lang="en-US" dirty="0"/>
              <a:t>Process Affinity: bind processes (MPI tasks, etc.) to CPUs</a:t>
            </a:r>
          </a:p>
          <a:p>
            <a:pPr lvl="1"/>
            <a:r>
              <a:rPr lang="en-US" dirty="0"/>
              <a:t>Thread Affinity: further binding threads to CPUs that are allocated to their parent process</a:t>
            </a:r>
          </a:p>
          <a:p>
            <a:pPr lvl="0"/>
            <a:r>
              <a:rPr lang="en-US" dirty="0"/>
              <a:t>Data Locality</a:t>
            </a:r>
          </a:p>
          <a:p>
            <a:pPr lvl="1"/>
            <a:r>
              <a:rPr lang="en-US" dirty="0"/>
              <a:t>Memory Locality: allocate memory as close as possible to the core on which the task that requested the memory is running</a:t>
            </a:r>
          </a:p>
          <a:p>
            <a:pPr lvl="1"/>
            <a:r>
              <a:rPr lang="en-US" dirty="0"/>
              <a:t>Cache Locality: use data in cache as much as possible</a:t>
            </a:r>
          </a:p>
          <a:p>
            <a:pPr lvl="0"/>
            <a:r>
              <a:rPr lang="en-US" dirty="0"/>
              <a:t> Correct process, thread and memory affinity is the basis for getting optimal performance.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1E2-AA63-4A24-A820-581E8DB164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Thread placement - </a:t>
            </a:r>
            <a:r>
              <a:rPr lang="en-US" dirty="0" err="1"/>
              <a:t>numactl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0AC0D-551B-405D-804B-F4C8B9566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5818" y="1678390"/>
            <a:ext cx="10156626" cy="425956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numactl</a:t>
            </a:r>
            <a:r>
              <a:rPr lang="en-US" dirty="0"/>
              <a:t> is a command of the operating system providing  much focused on the NUMA features of a system.</a:t>
            </a:r>
          </a:p>
          <a:p>
            <a:pPr lvl="0"/>
            <a:r>
              <a:rPr lang="en-US" dirty="0" err="1"/>
              <a:t>numactl</a:t>
            </a:r>
            <a:r>
              <a:rPr lang="en-US" dirty="0"/>
              <a:t> understands which processors form a NUMA node and how threads need to be grouped together</a:t>
            </a:r>
          </a:p>
          <a:p>
            <a:pPr lvl="0"/>
            <a:r>
              <a:rPr lang="en-US" dirty="0"/>
              <a:t>Important options:</a:t>
            </a:r>
          </a:p>
          <a:p>
            <a:pPr lvl="0">
              <a:buNone/>
            </a:pPr>
            <a:r>
              <a:rPr lang="en-US" dirty="0"/>
              <a:t>			--</a:t>
            </a:r>
            <a:r>
              <a:rPr lang="en-US" dirty="0" err="1"/>
              <a:t>membind</a:t>
            </a:r>
            <a:r>
              <a:rPr lang="en-US" dirty="0"/>
              <a:t> &lt;n&gt;: place pages on NUMA node &lt;n&gt;</a:t>
            </a:r>
          </a:p>
          <a:p>
            <a:pPr lvl="0">
              <a:buNone/>
            </a:pPr>
            <a:r>
              <a:rPr lang="en-US" dirty="0"/>
              <a:t>			--</a:t>
            </a:r>
            <a:r>
              <a:rPr lang="en-US" dirty="0" err="1"/>
              <a:t>cpunodebind</a:t>
            </a:r>
            <a:r>
              <a:rPr lang="en-US" dirty="0"/>
              <a:t> &lt;n&gt;: pin threads to node &lt;n&gt;</a:t>
            </a:r>
          </a:p>
          <a:p>
            <a:pPr lvl="0">
              <a:buNone/>
            </a:pPr>
            <a:r>
              <a:rPr lang="en-US" dirty="0"/>
              <a:t>			--interleave &lt;nodes&gt;: put the pages round-robin on &lt;nodes&gt;</a:t>
            </a:r>
          </a:p>
          <a:p>
            <a:pPr lvl="0">
              <a:buNone/>
            </a:pPr>
            <a:r>
              <a:rPr lang="en-US" u="sng" dirty="0"/>
              <a:t>Example:</a:t>
            </a:r>
          </a:p>
          <a:p>
            <a:pPr lvl="0">
              <a:buNone/>
            </a:pPr>
            <a:r>
              <a:rPr lang="en-US" dirty="0" err="1">
                <a:latin typeface="Courier New" pitchFamily="50"/>
              </a:rPr>
              <a:t>numactl</a:t>
            </a:r>
            <a:r>
              <a:rPr lang="en-US" dirty="0">
                <a:latin typeface="Courier New" pitchFamily="50"/>
              </a:rPr>
              <a:t> --</a:t>
            </a:r>
            <a:r>
              <a:rPr lang="it-IT" dirty="0" err="1">
                <a:latin typeface="Courier New" pitchFamily="50"/>
              </a:rPr>
              <a:t>cpunodebind</a:t>
            </a:r>
            <a:r>
              <a:rPr lang="en-US" dirty="0">
                <a:latin typeface="Courier New" pitchFamily="50"/>
              </a:rPr>
              <a:t>=0 --</a:t>
            </a:r>
            <a:r>
              <a:rPr lang="en-US" dirty="0" err="1">
                <a:latin typeface="Courier New" pitchFamily="50"/>
              </a:rPr>
              <a:t>membind</a:t>
            </a:r>
            <a:r>
              <a:rPr lang="en-US" dirty="0">
                <a:latin typeface="Courier New" pitchFamily="50"/>
              </a:rPr>
              <a:t>=0,1 ./</a:t>
            </a:r>
            <a:r>
              <a:rPr lang="en-US" dirty="0" err="1">
                <a:latin typeface="Courier New" pitchFamily="50"/>
              </a:rPr>
              <a:t>a.out</a:t>
            </a:r>
            <a:endParaRPr lang="en-US" dirty="0">
              <a:latin typeface="Courier New" pitchFamily="50"/>
            </a:endParaRPr>
          </a:p>
          <a:p>
            <a:pPr lvl="0">
              <a:buNone/>
            </a:pPr>
            <a:r>
              <a:rPr lang="en-US" dirty="0"/>
              <a:t>This puts memory on nodes 0 and 1, but threads only on node 0.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5E1808-3EFD-4F30-A0D9-E4B4B11A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performance on 1 socket (thin node) </a:t>
            </a:r>
            <a:endParaRPr lang="it-IT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1C565F-9942-4356-91DB-C553C8ECE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97147"/>
              </p:ext>
            </p:extLst>
          </p:nvPr>
        </p:nvGraphicFramePr>
        <p:xfrm>
          <a:off x="1710102" y="1395943"/>
          <a:ext cx="8682127" cy="4903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844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3DD9F-A717-4046-A544-9D867A11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way: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it-IT" dirty="0"/>
          </a:p>
          <a:p>
            <a:r>
              <a:rPr lang="it-IT" dirty="0" err="1"/>
              <a:t>Pinning</a:t>
            </a:r>
            <a:r>
              <a:rPr lang="it-IT" dirty="0"/>
              <a:t> processor:  </a:t>
            </a:r>
            <a:r>
              <a:rPr lang="it-IT" dirty="0" err="1"/>
              <a:t>likwid</a:t>
            </a:r>
            <a:r>
              <a:rPr lang="it-IT" dirty="0"/>
              <a:t>-pin –c N:0-23 ./</a:t>
            </a:r>
            <a:r>
              <a:rPr lang="it-IT" dirty="0" err="1"/>
              <a:t>stream.x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DB946A-B381-4AFD-BC76-2FC61FC1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in action: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5A067-B3B5-439F-94CC-6960CC24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10" y="1690688"/>
            <a:ext cx="7370860" cy="1892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4EB61-C603-4D9F-8E99-9E446D02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10" y="4271618"/>
            <a:ext cx="7562590" cy="21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9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4926-0C31-4386-A26F-C4FA8515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576263"/>
            <a:ext cx="10515600" cy="2852737"/>
          </a:xfrm>
        </p:spPr>
        <p:txBody>
          <a:bodyPr/>
          <a:lstStyle/>
          <a:p>
            <a:r>
              <a:rPr lang="en-US" dirty="0"/>
              <a:t>Stream on ORFEO </a:t>
            </a:r>
            <a:r>
              <a:rPr lang="en-US" dirty="0" err="1"/>
              <a:t>Epyc</a:t>
            </a:r>
            <a:r>
              <a:rPr lang="en-US" dirty="0"/>
              <a:t> nodes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C9875F-3F1D-4A86-AEA2-7FAA9F618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</a:t>
            </a:r>
            <a:r>
              <a:rPr lang="en-US" dirty="0" err="1"/>
              <a:t>the</a:t>
            </a:r>
            <a:r>
              <a:rPr lang="en-US" dirty="0"/>
              <a:t> excellent tutorial prepared by Niccolo on the </a:t>
            </a:r>
            <a:r>
              <a:rPr lang="en-US" dirty="0" err="1"/>
              <a:t>github</a:t>
            </a:r>
            <a:r>
              <a:rPr lang="en-US" dirty="0"/>
              <a:t> repo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26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A5D80F-8F9B-490E-AB9D-025B932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to benchmark</a:t>
            </a:r>
            <a:endParaRPr lang="it-IT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Pyramid">
                <a:extLst>
                  <a:ext uri="{FF2B5EF4-FFF2-40B4-BE49-F238E27FC236}">
                    <a16:creationId xmlns:a16="http://schemas.microsoft.com/office/drawing/2014/main" id="{46BF683C-30ED-4102-82E7-68F6317B4D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794999"/>
                  </p:ext>
                </p:extLst>
              </p:nvPr>
            </p:nvGraphicFramePr>
            <p:xfrm>
              <a:off x="2277555" y="706724"/>
              <a:ext cx="7171245" cy="566652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171245" cy="5666522"/>
                    </a:xfrm>
                    <a:prstGeom prst="rect">
                      <a:avLst/>
                    </a:prstGeom>
                  </am3d:spPr>
                  <am3d:camera>
                    <am3d:pos x="0" y="0" z="709606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134103" d="1000000"/>
                    <am3d:preTrans dx="0" dy="-1069508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13007" ay="-5020914" az="50994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17616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Pyramid">
                <a:extLst>
                  <a:ext uri="{FF2B5EF4-FFF2-40B4-BE49-F238E27FC236}">
                    <a16:creationId xmlns:a16="http://schemas.microsoft.com/office/drawing/2014/main" id="{46BF683C-30ED-4102-82E7-68F6317B4D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7555" y="706724"/>
                <a:ext cx="7171245" cy="5666522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F4597F8E-3832-4226-A2FA-C80C96039DA3}"/>
              </a:ext>
            </a:extLst>
          </p:cNvPr>
          <p:cNvSpPr/>
          <p:nvPr/>
        </p:nvSpPr>
        <p:spPr>
          <a:xfrm>
            <a:off x="3809999" y="1393371"/>
            <a:ext cx="4303487" cy="1992086"/>
          </a:xfrm>
          <a:prstGeom prst="ellipse">
            <a:avLst/>
          </a:prstGeom>
          <a:solidFill>
            <a:schemeClr val="bg2">
              <a:alpha val="33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CPU/GPU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Computational speed</a:t>
            </a:r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9D71B1-A64F-4BBE-A725-EBCBA0E5FEF1}"/>
              </a:ext>
            </a:extLst>
          </p:cNvPr>
          <p:cNvSpPr/>
          <p:nvPr/>
        </p:nvSpPr>
        <p:spPr>
          <a:xfrm>
            <a:off x="420917" y="4159190"/>
            <a:ext cx="5080000" cy="1992086"/>
          </a:xfrm>
          <a:prstGeom prst="ellipse">
            <a:avLst/>
          </a:prstGeom>
          <a:solidFill>
            <a:schemeClr val="bg2">
              <a:alpha val="27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 Hierarchy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bandwith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/latency)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EC589A-833D-4D79-A193-83B402737EF4}"/>
              </a:ext>
            </a:extLst>
          </p:cNvPr>
          <p:cNvSpPr/>
          <p:nvPr/>
        </p:nvSpPr>
        <p:spPr>
          <a:xfrm>
            <a:off x="6836227" y="4072104"/>
            <a:ext cx="4303487" cy="1992086"/>
          </a:xfrm>
          <a:prstGeom prst="ellipse">
            <a:avLst/>
          </a:prstGeom>
          <a:solidFill>
            <a:schemeClr val="bg2">
              <a:alpha val="33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Interconnect</a:t>
            </a:r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49E205-8D91-42E9-A097-7672F4AB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412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Created in 1991</a:t>
            </a:r>
          </a:p>
          <a:p>
            <a:pPr lvl="0">
              <a:tabLst>
                <a:tab pos="1868399" algn="l"/>
              </a:tabLst>
            </a:pPr>
            <a:r>
              <a:rPr lang="en-US" dirty="0"/>
              <a:t>Intended to be an oversimplified representation of low-computing intensity and long vector operations</a:t>
            </a:r>
          </a:p>
          <a:p>
            <a:pPr lvl="0">
              <a:tabLst>
                <a:tab pos="1868399" algn="l"/>
              </a:tabLst>
            </a:pPr>
            <a:r>
              <a:rPr lang="en-US" dirty="0"/>
              <a:t>Realistic baseline for memory bandwidth on HPC system</a:t>
            </a:r>
          </a:p>
          <a:p>
            <a:pPr lvl="0">
              <a:tabLst>
                <a:tab pos="1868399" algn="l"/>
              </a:tabLst>
            </a:pPr>
            <a:r>
              <a:rPr lang="en-US" dirty="0"/>
              <a:t>Widely used, more 1100 results in the database</a:t>
            </a:r>
          </a:p>
          <a:p>
            <a:pPr lvl="0">
              <a:tabLst>
                <a:tab pos="1868399" algn="l"/>
              </a:tabLst>
            </a:pPr>
            <a:r>
              <a:rPr lang="en-US" dirty="0"/>
              <a:t>Hosted at </a:t>
            </a:r>
            <a:r>
              <a:rPr lang="en-US" dirty="0">
                <a:hlinkClick r:id="rId2"/>
              </a:rPr>
              <a:t>www.cs.virginia.edu/stream</a:t>
            </a:r>
          </a:p>
          <a:p>
            <a:pPr lvl="0">
              <a:tabLst>
                <a:tab pos="1868399" algn="l"/>
              </a:tabLst>
            </a:pPr>
            <a:r>
              <a:rPr lang="en-US" dirty="0"/>
              <a:t>Compilation and execution trivial</a:t>
            </a:r>
          </a:p>
          <a:p>
            <a:pPr lvl="0">
              <a:tabLst>
                <a:tab pos="1868399" algn="l"/>
              </a:tabLst>
            </a:pPr>
            <a:r>
              <a:rPr lang="en-US" dirty="0"/>
              <a:t>Warning: reported and actual BW numbers may differ..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6C81C-983E-4676-9FAE-1759707A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3FB-E637-454C-9F9C-121C716E0996}" type="datetime1">
              <a:rPr lang="it-IT" smtClean="0"/>
              <a:t>01/12/2022</a:t>
            </a:fld>
            <a:endParaRPr lang="it-IT" sz="132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F5DB2-B294-4AD9-9A64-B5CF853A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 of High Performance Computing</a:t>
            </a:r>
            <a:endParaRPr lang="it-IT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D95ED-7D84-4FFD-9868-2B6FE872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3</a:t>
            </a:fld>
            <a:endParaRPr lang="it-I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EB3CAA-3C29-42A8-9870-948287CF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benchmark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990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3CAAE9-6519-4AED-BC70-3B8F8124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59109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Four kernels, separately timed:</a:t>
            </a:r>
          </a:p>
          <a:p>
            <a:pPr lvl="0"/>
            <a:endParaRPr lang="en-US" sz="300" b="0" i="0" u="none" strike="noStrike" baseline="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endParaRPr lang="en-US" sz="30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endParaRPr lang="en-US" sz="300" b="0" i="0" u="none" strike="noStrike" baseline="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endParaRPr lang="en-US" sz="30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endParaRPr lang="en-US" sz="300" b="0" i="0" u="none" strike="noStrike" baseline="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endParaRPr lang="en-US" sz="30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endParaRPr lang="en-US" sz="300" b="0" i="0" u="none" strike="noStrike" baseline="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endParaRPr lang="en-US" sz="30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endParaRPr lang="en-US" sz="300" b="0" i="0" u="none" strike="noStrike" baseline="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endParaRPr lang="en-US" sz="300" dirty="0">
              <a:solidFill>
                <a:srgbClr val="970440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300" b="0" i="0" u="none" strike="noStrike" baseline="0" dirty="0">
                <a:solidFill>
                  <a:srgbClr val="970440"/>
                </a:solidFill>
                <a:latin typeface="Courier New" panose="02070309020205020404" pitchFamily="49" charset="0"/>
              </a:rPr>
              <a:t>	</a:t>
            </a:r>
            <a:endParaRPr lang="en-US" dirty="0"/>
          </a:p>
          <a:p>
            <a:pPr lvl="0">
              <a:tabLst>
                <a:tab pos="1868399" algn="l"/>
              </a:tabLst>
            </a:pPr>
            <a:endParaRPr lang="en-US" dirty="0"/>
          </a:p>
          <a:p>
            <a:pPr lvl="0">
              <a:tabLst>
                <a:tab pos="1868399" algn="l"/>
              </a:tabLst>
            </a:pPr>
            <a:endParaRPr lang="en-US" dirty="0"/>
          </a:p>
          <a:p>
            <a:pPr lvl="0">
              <a:tabLst>
                <a:tab pos="1868399" algn="l"/>
              </a:tabLst>
            </a:pPr>
            <a:endParaRPr lang="en-US" dirty="0"/>
          </a:p>
          <a:p>
            <a:pPr lvl="0">
              <a:tabLst>
                <a:tab pos="1868399" algn="l"/>
              </a:tabLst>
            </a:pPr>
            <a:r>
              <a:rPr lang="en-US" dirty="0"/>
              <a:t>N chosen to make each array &gt;&gt; cache size</a:t>
            </a:r>
          </a:p>
          <a:p>
            <a:pPr lvl="0">
              <a:tabLst>
                <a:tab pos="1868399" algn="l"/>
              </a:tabLst>
            </a:pPr>
            <a:r>
              <a:rPr lang="en-US" dirty="0"/>
              <a:t>Repeated several times, first iteration ignored</a:t>
            </a:r>
          </a:p>
          <a:p>
            <a:pPr lvl="0">
              <a:tabLst>
                <a:tab pos="1868399" algn="l"/>
              </a:tabLst>
            </a:pPr>
            <a:r>
              <a:rPr lang="en-US" dirty="0"/>
              <a:t>Min/Max/Avg reported and the best time used to compute Bandwidth</a:t>
            </a:r>
          </a:p>
          <a:p>
            <a:endParaRPr lang="it-I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BFD23D-E258-4E77-8958-AAB52D4D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  <a:endParaRPr lang="it-IT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AF3732D-6F7C-4E89-9EBB-9419638A0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59548"/>
              </p:ext>
            </p:extLst>
          </p:nvPr>
        </p:nvGraphicFramePr>
        <p:xfrm>
          <a:off x="1349828" y="2078876"/>
          <a:ext cx="8795658" cy="25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0">
                  <a:extLst>
                    <a:ext uri="{9D8B030D-6E8A-4147-A177-3AD203B41FA5}">
                      <a16:colId xmlns:a16="http://schemas.microsoft.com/office/drawing/2014/main" val="3841468557"/>
                    </a:ext>
                  </a:extLst>
                </a:gridCol>
                <a:gridCol w="3179874">
                  <a:extLst>
                    <a:ext uri="{9D8B030D-6E8A-4147-A177-3AD203B41FA5}">
                      <a16:colId xmlns:a16="http://schemas.microsoft.com/office/drawing/2014/main" val="1012818255"/>
                    </a:ext>
                  </a:extLst>
                </a:gridCol>
                <a:gridCol w="1867644">
                  <a:extLst>
                    <a:ext uri="{9D8B030D-6E8A-4147-A177-3AD203B41FA5}">
                      <a16:colId xmlns:a16="http://schemas.microsoft.com/office/drawing/2014/main" val="3414047843"/>
                    </a:ext>
                  </a:extLst>
                </a:gridCol>
                <a:gridCol w="1749880">
                  <a:extLst>
                    <a:ext uri="{9D8B030D-6E8A-4147-A177-3AD203B41FA5}">
                      <a16:colId xmlns:a16="http://schemas.microsoft.com/office/drawing/2014/main" val="529092509"/>
                    </a:ext>
                  </a:extLst>
                </a:gridCol>
              </a:tblGrid>
              <a:tr h="70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OPERATION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BYTE/cycle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FLOPS/cycle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87275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400" dirty="0"/>
                        <a:t>COPY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A(:) = C(:)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93539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SCALE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A(:) = s * C(:)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55162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A(:) = B(:) + C(:)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30379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TRIAD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A(:) = B(:) + s * C(:)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0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9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88F915-3889-4CBA-960E-11E1AD66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Stream: which kind of performance can we expect ?  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F46785-87EC-49D2-B21A-A1BFC15A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take a look how memory is organized on modern Intel CPU on ORFEO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949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98130-DAA1-4CF9-B646-471BE26F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on </a:t>
            </a:r>
            <a:r>
              <a:rPr lang="en-US" dirty="0" err="1"/>
              <a:t>skylakeX</a:t>
            </a:r>
            <a:r>
              <a:rPr lang="en-US" dirty="0"/>
              <a:t> processors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5D15D-C82B-42B6-804E-00F68210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27" y="1501734"/>
            <a:ext cx="8890000" cy="389129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F10A4D-AFC5-4145-9E32-E96D22E6BBF2}"/>
              </a:ext>
            </a:extLst>
          </p:cNvPr>
          <p:cNvSpPr/>
          <p:nvPr/>
        </p:nvSpPr>
        <p:spPr>
          <a:xfrm>
            <a:off x="1371597" y="5440189"/>
            <a:ext cx="8766630" cy="481440"/>
          </a:xfrm>
          <a:prstGeom prst="roundRect">
            <a:avLst/>
          </a:prstGeom>
          <a:solidFill>
            <a:schemeClr val="bg2"/>
          </a:solidFill>
          <a:ln w="222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hlinkClick r:id="rId3"/>
              </a:rPr>
              <a:t>Picture from : Intel Xeon Scalable Family Balanced Memory Configurations (lenovopress.com)</a:t>
            </a:r>
            <a:endParaRPr lang="it-IT" sz="16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00F646-33AA-4BAC-A4D4-486F1CCD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9238"/>
            <a:ext cx="10875579" cy="4068237"/>
          </a:xfrm>
        </p:spPr>
        <p:txBody>
          <a:bodyPr/>
          <a:lstStyle/>
          <a:p>
            <a:r>
              <a:rPr lang="en-US" dirty="0"/>
              <a:t>Three rules:</a:t>
            </a:r>
          </a:p>
          <a:p>
            <a:pPr lvl="1"/>
            <a:r>
              <a:rPr lang="en-US" dirty="0"/>
              <a:t>All populated memory channels should have the same total memory capacity </a:t>
            </a:r>
          </a:p>
          <a:p>
            <a:pPr lvl="1"/>
            <a:r>
              <a:rPr lang="en-US" dirty="0"/>
              <a:t>All memory controllers on a processor socket should have the same configuration of DIMMs </a:t>
            </a:r>
          </a:p>
          <a:p>
            <a:pPr lvl="1"/>
            <a:r>
              <a:rPr lang="en-US" dirty="0"/>
              <a:t> All processor sockets on the same physical server should have the same configuration of DIMMs</a:t>
            </a:r>
          </a:p>
          <a:p>
            <a:pPr lvl="1"/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429E8-32AA-4EF2-B4BC-AF06B62F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3FB-E637-454C-9F9C-121C716E0996}" type="datetime1">
              <a:rPr lang="it-IT" smtClean="0"/>
              <a:t>01/12/2022</a:t>
            </a:fld>
            <a:endParaRPr lang="it-IT" sz="132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D6276-1FD2-42FB-91D9-6DF4A889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 of High Performance Computing</a:t>
            </a:r>
            <a:endParaRPr lang="it-IT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70D4F-B33A-49EB-9A51-ECB6E626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7</a:t>
            </a:fld>
            <a:endParaRPr lang="it-I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D30954-FD48-4D17-BA31-803AB667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should be balanced ! </a:t>
            </a:r>
            <a:endParaRPr lang="it-IT" dirty="0"/>
          </a:p>
        </p:txBody>
      </p:sp>
      <p:pic>
        <p:nvPicPr>
          <p:cNvPr id="1026" name="Picture 2" descr="Dell memoria aggiornamento - 64GB - 4RX4 DDR4 LRDIMM 2666MHz 1">
            <a:extLst>
              <a:ext uri="{FF2B5EF4-FFF2-40B4-BE49-F238E27FC236}">
                <a16:creationId xmlns:a16="http://schemas.microsoft.com/office/drawing/2014/main" id="{CACF86CD-373F-464E-8726-FC6AF883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29" y="3631265"/>
            <a:ext cx="2605471" cy="260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3E4E4AE-C0AC-4AD7-A808-87F8FAC852A7}"/>
              </a:ext>
            </a:extLst>
          </p:cNvPr>
          <p:cNvGrpSpPr/>
          <p:nvPr/>
        </p:nvGrpSpPr>
        <p:grpSpPr>
          <a:xfrm>
            <a:off x="4546599" y="3266140"/>
            <a:ext cx="6807201" cy="2108200"/>
            <a:chOff x="7182107" y="3380721"/>
            <a:chExt cx="1985014" cy="208677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309A7A-66F5-4233-838B-4AF41594B2F7}"/>
                </a:ext>
              </a:extLst>
            </p:cNvPr>
            <p:cNvSpPr/>
            <p:nvPr/>
          </p:nvSpPr>
          <p:spPr>
            <a:xfrm>
              <a:off x="8105576" y="4504604"/>
              <a:ext cx="1061545" cy="962890"/>
            </a:xfrm>
            <a:prstGeom prst="ellipse">
              <a:avLst/>
            </a:prstGeom>
            <a:solidFill>
              <a:schemeClr val="bg2">
                <a:alpha val="1600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DC0DB3-F386-4BCA-9C6B-F12D8BC683D5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7182107" y="3380721"/>
              <a:ext cx="1454241" cy="11238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18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BE9200-8A20-4559-BFC9-3A0E808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ORFEO Intel : RAM 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AC376-F2C9-4331-B808-AC84F0F4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3FB-E637-454C-9F9C-121C716E0996}" type="datetime1">
              <a:rPr lang="it-IT" smtClean="0"/>
              <a:t>01/12/2022</a:t>
            </a:fld>
            <a:endParaRPr lang="it-IT" sz="132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225E-F119-46CF-91E7-B703251E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 of High Performance Computing</a:t>
            </a:r>
            <a:endParaRPr lang="it-IT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D6C77-3651-4284-BCE5-47C73722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8</a:t>
            </a:fld>
            <a:endParaRPr lang="it-IT" dirty="0"/>
          </a:p>
        </p:txBody>
      </p:sp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235EA4E8-C916-4731-8C0E-AD42ADE23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84545"/>
              </p:ext>
            </p:extLst>
          </p:nvPr>
        </p:nvGraphicFramePr>
        <p:xfrm>
          <a:off x="838200" y="1655124"/>
          <a:ext cx="10515599" cy="27547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8121">
                  <a:extLst>
                    <a:ext uri="{9D8B030D-6E8A-4147-A177-3AD203B41FA5}">
                      <a16:colId xmlns:a16="http://schemas.microsoft.com/office/drawing/2014/main" val="1488117767"/>
                    </a:ext>
                  </a:extLst>
                </a:gridCol>
                <a:gridCol w="2764486">
                  <a:extLst>
                    <a:ext uri="{9D8B030D-6E8A-4147-A177-3AD203B41FA5}">
                      <a16:colId xmlns:a16="http://schemas.microsoft.com/office/drawing/2014/main" val="220940022"/>
                    </a:ext>
                  </a:extLst>
                </a:gridCol>
                <a:gridCol w="1674995">
                  <a:extLst>
                    <a:ext uri="{9D8B030D-6E8A-4147-A177-3AD203B41FA5}">
                      <a16:colId xmlns:a16="http://schemas.microsoft.com/office/drawing/2014/main" val="1764714955"/>
                    </a:ext>
                  </a:extLst>
                </a:gridCol>
                <a:gridCol w="1956379">
                  <a:extLst>
                    <a:ext uri="{9D8B030D-6E8A-4147-A177-3AD203B41FA5}">
                      <a16:colId xmlns:a16="http://schemas.microsoft.com/office/drawing/2014/main" val="3496190964"/>
                    </a:ext>
                  </a:extLst>
                </a:gridCol>
                <a:gridCol w="2441618">
                  <a:extLst>
                    <a:ext uri="{9D8B030D-6E8A-4147-A177-3AD203B41FA5}">
                      <a16:colId xmlns:a16="http://schemas.microsoft.com/office/drawing/2014/main" val="1141285872"/>
                    </a:ext>
                  </a:extLst>
                </a:gridCol>
              </a:tblGrid>
              <a:tr h="1033041">
                <a:tc>
                  <a:txBody>
                    <a:bodyPr/>
                    <a:lstStyle/>
                    <a:p>
                      <a:r>
                        <a:rPr lang="en-US" sz="2400" dirty="0"/>
                        <a:t>NODE TYPE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processor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 Channels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Max speed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Memory types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20936"/>
                  </a:ext>
                </a:extLst>
              </a:tr>
              <a:tr h="57391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THIN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2400" dirty="0"/>
                        <a:t>Xeon(R) Gold 6126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6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2666MT/sec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DDR4-2666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88291"/>
                  </a:ext>
                </a:extLst>
              </a:tr>
              <a:tr h="57391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FAT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sz="2400" dirty="0"/>
                        <a:t>Xeon(R) Gold 6154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6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2666MT/sec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DDR4-2666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37260"/>
                  </a:ext>
                </a:extLst>
              </a:tr>
              <a:tr h="57391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GPU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sz="2400" dirty="0"/>
                        <a:t>Xeon(R) Gold 6226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4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2933MT/sec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DDR4-2933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76879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42C957-AA30-4A36-A8DB-BE588F8F56D3}"/>
              </a:ext>
            </a:extLst>
          </p:cNvPr>
          <p:cNvSpPr/>
          <p:nvPr/>
        </p:nvSpPr>
        <p:spPr>
          <a:xfrm>
            <a:off x="674004" y="5754306"/>
            <a:ext cx="11241315" cy="571351"/>
          </a:xfrm>
          <a:prstGeom prst="roundRect">
            <a:avLst/>
          </a:prstGeom>
          <a:solidFill>
            <a:schemeClr val="bg2"/>
          </a:solidFill>
          <a:ln w="222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hlinkClick r:id="rId2"/>
              </a:rPr>
              <a:t> </a:t>
            </a:r>
            <a:r>
              <a:rPr lang="it-IT" sz="2400" dirty="0" err="1">
                <a:hlinkClick r:id="rId2"/>
              </a:rPr>
              <a:t>see</a:t>
            </a:r>
            <a:r>
              <a:rPr lang="it-IT" sz="2400" dirty="0">
                <a:hlinkClick r:id="rId2"/>
              </a:rPr>
              <a:t> </a:t>
            </a:r>
            <a:r>
              <a:rPr lang="it-IT" dirty="0">
                <a:hlinkClick r:id="rId2"/>
              </a:rPr>
              <a:t>https://www.intel.com/content/www/us/en/products/processors/xeon/scalable/gold-processors.html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FF789D-02D6-4188-B64E-6DFC3F75F62B}"/>
              </a:ext>
            </a:extLst>
          </p:cNvPr>
          <p:cNvSpPr/>
          <p:nvPr/>
        </p:nvSpPr>
        <p:spPr>
          <a:xfrm>
            <a:off x="2195284" y="4638834"/>
            <a:ext cx="7344229" cy="1088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 𝑏</a:t>
            </a:r>
            <a:r>
              <a:rPr lang="en-US" sz="3200" baseline="-25000" dirty="0"/>
              <a:t>𝑝𝑒𝑎𝑘</a:t>
            </a:r>
            <a:r>
              <a:rPr lang="en-US" sz="3200" dirty="0"/>
              <a:t>= # 𝐶ℎ𝑎𝑛𝑛𝑒𝑙𝑠 × 𝑓</a:t>
            </a:r>
            <a:r>
              <a:rPr lang="en-US" sz="3200" baseline="-25000" dirty="0"/>
              <a:t>𝑀𝐸𝑀 </a:t>
            </a:r>
            <a:r>
              <a:rPr lang="en-US" sz="3200" dirty="0"/>
              <a:t>× 8𝐵/𝑐𝑦𝑐𝑙𝑒</a:t>
            </a:r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3587FC-5F6D-490A-A252-7AC3A0DD4927}"/>
              </a:ext>
            </a:extLst>
          </p:cNvPr>
          <p:cNvGrpSpPr/>
          <p:nvPr/>
        </p:nvGrpSpPr>
        <p:grpSpPr>
          <a:xfrm>
            <a:off x="6096000" y="3767960"/>
            <a:ext cx="1219200" cy="1959446"/>
            <a:chOff x="6096000" y="3767960"/>
            <a:chExt cx="1219200" cy="1959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457C9C6-B911-4583-906C-914248EA6923}"/>
                </a:ext>
              </a:extLst>
            </p:cNvPr>
            <p:cNvSpPr/>
            <p:nvPr/>
          </p:nvSpPr>
          <p:spPr>
            <a:xfrm>
              <a:off x="6096000" y="4764516"/>
              <a:ext cx="1061545" cy="962890"/>
            </a:xfrm>
            <a:prstGeom prst="ellipse">
              <a:avLst/>
            </a:prstGeom>
            <a:solidFill>
              <a:schemeClr val="bg2">
                <a:alpha val="1600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8537FB-B2FE-47C1-AD70-ADB09E0B30F8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6626773" y="3767960"/>
              <a:ext cx="688427" cy="9965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5C7290-1293-4523-9840-3E376DE5824D}"/>
              </a:ext>
            </a:extLst>
          </p:cNvPr>
          <p:cNvGrpSpPr/>
          <p:nvPr/>
        </p:nvGrpSpPr>
        <p:grpSpPr>
          <a:xfrm>
            <a:off x="7294177" y="4266237"/>
            <a:ext cx="924276" cy="1404460"/>
            <a:chOff x="6096000" y="4260346"/>
            <a:chExt cx="1061545" cy="14670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CE501A-6A88-496B-956F-464B8E924292}"/>
                </a:ext>
              </a:extLst>
            </p:cNvPr>
            <p:cNvSpPr/>
            <p:nvPr/>
          </p:nvSpPr>
          <p:spPr>
            <a:xfrm>
              <a:off x="6096000" y="4764516"/>
              <a:ext cx="1061545" cy="962890"/>
            </a:xfrm>
            <a:prstGeom prst="ellipse">
              <a:avLst/>
            </a:prstGeom>
            <a:solidFill>
              <a:schemeClr val="bg2">
                <a:alpha val="1600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58A575F-5CA7-4D28-B98A-7B214EB1D99C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6626772" y="4260346"/>
              <a:ext cx="426485" cy="50417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234C9D-5F1D-4563-95E0-F8D7973B7ED0}"/>
              </a:ext>
            </a:extLst>
          </p:cNvPr>
          <p:cNvGrpSpPr/>
          <p:nvPr/>
        </p:nvGrpSpPr>
        <p:grpSpPr>
          <a:xfrm>
            <a:off x="3865348" y="3670300"/>
            <a:ext cx="2032733" cy="1937336"/>
            <a:chOff x="6096000" y="3640634"/>
            <a:chExt cx="1061545" cy="20867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A1EA1B-727B-4184-A845-9C6B92B668B3}"/>
                </a:ext>
              </a:extLst>
            </p:cNvPr>
            <p:cNvSpPr/>
            <p:nvPr/>
          </p:nvSpPr>
          <p:spPr>
            <a:xfrm>
              <a:off x="6096000" y="4764516"/>
              <a:ext cx="1061545" cy="962890"/>
            </a:xfrm>
            <a:prstGeom prst="ellipse">
              <a:avLst/>
            </a:prstGeom>
            <a:solidFill>
              <a:schemeClr val="bg2">
                <a:alpha val="1600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282E42-EDFF-4768-87AC-7235DD05B8D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626773" y="3640634"/>
              <a:ext cx="275988" cy="11238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3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04CB9-4251-4008-A60F-A01473E0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3FB-E637-454C-9F9C-121C716E0996}" type="datetime1">
              <a:rPr lang="it-IT" smtClean="0"/>
              <a:t>02/12/2022</a:t>
            </a:fld>
            <a:endParaRPr lang="it-IT" sz="132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5BB66-0600-4A9E-B16C-801B772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 of High Performance Computing</a:t>
            </a:r>
            <a:endParaRPr lang="it-IT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793A-E425-4DB3-97B0-6BD82CBC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0AFE039-E366-4C7F-993D-7C5C7C2967B7}" type="slidenum">
              <a:rPr lang="it-IT" smtClean="0"/>
              <a:pPr algn="r"/>
              <a:t>9</a:t>
            </a:fld>
            <a:endParaRPr lang="it-I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598130-DAA1-4CF9-B646-471BE26F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171531"/>
            <a:ext cx="10515600" cy="1325563"/>
          </a:xfrm>
        </p:spPr>
        <p:txBody>
          <a:bodyPr/>
          <a:lstStyle/>
          <a:p>
            <a:r>
              <a:rPr lang="en-US" dirty="0"/>
              <a:t>Memory layout on ORFEO thin node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5D15D-C82B-42B6-804E-00F68210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8" y="2142023"/>
            <a:ext cx="8890000" cy="389129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F554AC-2639-4962-8346-F846F0679886}"/>
              </a:ext>
            </a:extLst>
          </p:cNvPr>
          <p:cNvSpPr/>
          <p:nvPr/>
        </p:nvSpPr>
        <p:spPr>
          <a:xfrm>
            <a:off x="1865088" y="1374007"/>
            <a:ext cx="7135727" cy="902155"/>
          </a:xfrm>
          <a:prstGeom prst="roundRect">
            <a:avLst/>
          </a:prstGeom>
          <a:solidFill>
            <a:schemeClr val="bg2"/>
          </a:solidFill>
          <a:ln w="222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RAM=768 GB 12 LRDIMM of 64 GB each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on each single processor   </a:t>
            </a:r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20A6F3-17A9-48D5-916A-86B99E83D2C8}"/>
              </a:ext>
            </a:extLst>
          </p:cNvPr>
          <p:cNvSpPr/>
          <p:nvPr/>
        </p:nvSpPr>
        <p:spPr>
          <a:xfrm>
            <a:off x="1865088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057E1-69C9-48C9-8FA4-B55F58658B4F}"/>
              </a:ext>
            </a:extLst>
          </p:cNvPr>
          <p:cNvSpPr/>
          <p:nvPr/>
        </p:nvSpPr>
        <p:spPr>
          <a:xfrm>
            <a:off x="2831123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C9661-846B-48E4-A224-B166E991096E}"/>
              </a:ext>
            </a:extLst>
          </p:cNvPr>
          <p:cNvSpPr/>
          <p:nvPr/>
        </p:nvSpPr>
        <p:spPr>
          <a:xfrm>
            <a:off x="3709235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FA7BD-1882-491A-8413-58A608C6DA83}"/>
              </a:ext>
            </a:extLst>
          </p:cNvPr>
          <p:cNvSpPr/>
          <p:nvPr/>
        </p:nvSpPr>
        <p:spPr>
          <a:xfrm>
            <a:off x="6419360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DAE48-6970-4290-BC27-2EB541E55954}"/>
              </a:ext>
            </a:extLst>
          </p:cNvPr>
          <p:cNvSpPr/>
          <p:nvPr/>
        </p:nvSpPr>
        <p:spPr>
          <a:xfrm>
            <a:off x="7297472" y="4238171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702095-3A51-4841-9A10-944C1773F2AD}"/>
              </a:ext>
            </a:extLst>
          </p:cNvPr>
          <p:cNvSpPr/>
          <p:nvPr/>
        </p:nvSpPr>
        <p:spPr>
          <a:xfrm>
            <a:off x="8251373" y="4256825"/>
            <a:ext cx="878112" cy="355030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4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2222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DSSC" id="{E1B43052-AB3A-4E91-9704-319442AB5D2D}" vid="{FCD2D77B-C046-4249-AB22-EF7C614888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templateDSSC</Template>
  <TotalTime>0</TotalTime>
  <Words>826</Words>
  <Application>Microsoft Office PowerPoint</Application>
  <PresentationFormat>Widescreen</PresentationFormat>
  <Paragraphs>176</Paragraphs>
  <Slides>18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Bitstream Vera Sans</vt:lpstr>
      <vt:lpstr>Calibri</vt:lpstr>
      <vt:lpstr>Calibri Light</vt:lpstr>
      <vt:lpstr>Courier New</vt:lpstr>
      <vt:lpstr>Office Theme</vt:lpstr>
      <vt:lpstr>benchmarking STREAM</vt:lpstr>
      <vt:lpstr>Resource to benchmark</vt:lpstr>
      <vt:lpstr>Stream benchmark</vt:lpstr>
      <vt:lpstr>Stream</vt:lpstr>
      <vt:lpstr>Stream: which kind of performance can we expect ?  </vt:lpstr>
      <vt:lpstr>Memory layout on skylakeX processors</vt:lpstr>
      <vt:lpstr>Memory should be balanced ! </vt:lpstr>
      <vt:lpstr>ORFEO Intel : RAM </vt:lpstr>
      <vt:lpstr>Memory layout on ORFEO thin node</vt:lpstr>
      <vt:lpstr>Memory layout on ORFEO fat node</vt:lpstr>
      <vt:lpstr>Memory layout on ORFEO gpu node</vt:lpstr>
      <vt:lpstr>ORFEO Intel nodes: peak performance </vt:lpstr>
      <vt:lpstr>NUMA performance problem</vt:lpstr>
      <vt:lpstr>Thread Affinity and Data Locality</vt:lpstr>
      <vt:lpstr>Thread placement - numactl</vt:lpstr>
      <vt:lpstr>STREAM performance on 1 socket (thin node) </vt:lpstr>
      <vt:lpstr>Stream in action:</vt:lpstr>
      <vt:lpstr>Stream on ORFEO Epyc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benchmarking HPC systems</dc:title>
  <dc:creator>Cozzini Stefano</dc:creator>
  <cp:lastModifiedBy>Cozzini Stefano</cp:lastModifiedBy>
  <cp:revision>48</cp:revision>
  <dcterms:created xsi:type="dcterms:W3CDTF">2020-12-24T08:54:05Z</dcterms:created>
  <dcterms:modified xsi:type="dcterms:W3CDTF">2022-12-05T07:25:51Z</dcterms:modified>
</cp:coreProperties>
</file>