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sldIdLst>
    <p:sldId id="389" r:id="rId5"/>
    <p:sldId id="390" r:id="rId6"/>
    <p:sldId id="391" r:id="rId7"/>
    <p:sldId id="428" r:id="rId8"/>
    <p:sldId id="426" r:id="rId9"/>
    <p:sldId id="429" r:id="rId10"/>
    <p:sldId id="427" r:id="rId11"/>
    <p:sldId id="430" r:id="rId12"/>
    <p:sldId id="431" r:id="rId13"/>
    <p:sldId id="432" r:id="rId14"/>
    <p:sldId id="433" r:id="rId15"/>
    <p:sldId id="434" r:id="rId16"/>
    <p:sldId id="435" r:id="rId17"/>
    <p:sldId id="468" r:id="rId18"/>
    <p:sldId id="465" r:id="rId19"/>
    <p:sldId id="466" r:id="rId20"/>
    <p:sldId id="443" r:id="rId21"/>
    <p:sldId id="444" r:id="rId22"/>
    <p:sldId id="445" r:id="rId23"/>
    <p:sldId id="446" r:id="rId24"/>
    <p:sldId id="447" r:id="rId25"/>
    <p:sldId id="457" r:id="rId26"/>
    <p:sldId id="449" r:id="rId27"/>
    <p:sldId id="450" r:id="rId28"/>
    <p:sldId id="453" r:id="rId29"/>
    <p:sldId id="454" r:id="rId30"/>
    <p:sldId id="452" r:id="rId31"/>
    <p:sldId id="456" r:id="rId32"/>
    <p:sldId id="451" r:id="rId33"/>
    <p:sldId id="458" r:id="rId34"/>
    <p:sldId id="459" r:id="rId35"/>
    <p:sldId id="461" r:id="rId36"/>
    <p:sldId id="460" r:id="rId37"/>
    <p:sldId id="448" r:id="rId38"/>
    <p:sldId id="438" r:id="rId39"/>
    <p:sldId id="290" r:id="rId40"/>
    <p:sldId id="291" r:id="rId41"/>
    <p:sldId id="292" r:id="rId42"/>
    <p:sldId id="469" r:id="rId43"/>
    <p:sldId id="47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972" autoAdjust="0"/>
  </p:normalViewPr>
  <p:slideViewPr>
    <p:cSldViewPr snapToGrid="0">
      <p:cViewPr varScale="1">
        <p:scale>
          <a:sx n="100" d="100"/>
          <a:sy n="100" d="100"/>
        </p:scale>
        <p:origin x="1866" y="90"/>
      </p:cViewPr>
      <p:guideLst/>
    </p:cSldViewPr>
  </p:slideViewPr>
  <p:outlineViewPr>
    <p:cViewPr>
      <p:scale>
        <a:sx n="33" d="100"/>
        <a:sy n="33" d="100"/>
      </p:scale>
      <p:origin x="0" y="-30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-8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reasciencepark.sharepoint.com/sites/RET-ORFEO/Documenti%20condivisi/ORFEO/PresentazioniTecniche/Performance-ORFE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reasciencepark.sharepoint.com/sites/RET-ORFEO/Documenti%20condivisi/ORFEO/PresentazioniTecniche/Performance-ORFE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areasciencepark.sharepoint.com/sites/RET-ORFEO/Documenti%20condivisi/ORFEO/PresentazioniTecniche/Performance-ORFEO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635582715422402E-2"/>
          <c:y val="0.11425009524509037"/>
          <c:w val="0.8872884345883475"/>
          <c:h val="0.63500931986174813"/>
        </c:manualLayout>
      </c:layout>
      <c:lineChart>
        <c:grouping val="stacked"/>
        <c:varyColors val="0"/>
        <c:ser>
          <c:idx val="1"/>
          <c:order val="0"/>
          <c:tx>
            <c:strRef>
              <c:f>network!$C$3</c:f>
              <c:strCache>
                <c:ptCount val="1"/>
                <c:pt idx="0">
                  <c:v>t[usec]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network!$A$4:$A$27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  <c:pt idx="19">
                  <c:v>262144</c:v>
                </c:pt>
                <c:pt idx="20">
                  <c:v>524288</c:v>
                </c:pt>
                <c:pt idx="21">
                  <c:v>1048576</c:v>
                </c:pt>
                <c:pt idx="22">
                  <c:v>2097152</c:v>
                </c:pt>
                <c:pt idx="23">
                  <c:v>4194304</c:v>
                </c:pt>
              </c:numCache>
            </c:numRef>
          </c:cat>
          <c:val>
            <c:numRef>
              <c:f>network!$C$4:$C$15</c:f>
              <c:numCache>
                <c:formatCode>General</c:formatCode>
                <c:ptCount val="12"/>
                <c:pt idx="0">
                  <c:v>1.37</c:v>
                </c:pt>
                <c:pt idx="1">
                  <c:v>1.36</c:v>
                </c:pt>
                <c:pt idx="2">
                  <c:v>1.36</c:v>
                </c:pt>
                <c:pt idx="3">
                  <c:v>1.36</c:v>
                </c:pt>
                <c:pt idx="4">
                  <c:v>1.37</c:v>
                </c:pt>
                <c:pt idx="5">
                  <c:v>1.37</c:v>
                </c:pt>
                <c:pt idx="6">
                  <c:v>1.4</c:v>
                </c:pt>
                <c:pt idx="7">
                  <c:v>1.69</c:v>
                </c:pt>
                <c:pt idx="8">
                  <c:v>1.73</c:v>
                </c:pt>
                <c:pt idx="9">
                  <c:v>2.0099999999999998</c:v>
                </c:pt>
                <c:pt idx="10">
                  <c:v>2.0699999999999998</c:v>
                </c:pt>
                <c:pt idx="11">
                  <c:v>2.3199999999999998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F3-4BF5-92DB-17CDC1888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640639"/>
        <c:axId val="608639391"/>
      </c:lineChart>
      <c:lineChart>
        <c:grouping val="stacked"/>
        <c:varyColors val="0"/>
        <c:ser>
          <c:idx val="2"/>
          <c:order val="1"/>
          <c:tx>
            <c:strRef>
              <c:f>network!$D$3</c:f>
              <c:strCache>
                <c:ptCount val="1"/>
                <c:pt idx="0">
                  <c:v>Mbytes/sec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network!$A$4:$A$27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  <c:pt idx="19">
                  <c:v>262144</c:v>
                </c:pt>
                <c:pt idx="20">
                  <c:v>524288</c:v>
                </c:pt>
                <c:pt idx="21">
                  <c:v>1048576</c:v>
                </c:pt>
                <c:pt idx="22">
                  <c:v>2097152</c:v>
                </c:pt>
                <c:pt idx="23">
                  <c:v>4194304</c:v>
                </c:pt>
              </c:numCache>
            </c:numRef>
          </c:cat>
          <c:val>
            <c:numRef>
              <c:f>network!$D$4:$D$27</c:f>
              <c:numCache>
                <c:formatCode>General</c:formatCode>
                <c:ptCount val="24"/>
                <c:pt idx="0">
                  <c:v>0</c:v>
                </c:pt>
                <c:pt idx="1">
                  <c:v>0.73</c:v>
                </c:pt>
                <c:pt idx="2">
                  <c:v>1.47</c:v>
                </c:pt>
                <c:pt idx="3">
                  <c:v>2.94</c:v>
                </c:pt>
                <c:pt idx="4">
                  <c:v>5.86</c:v>
                </c:pt>
                <c:pt idx="5">
                  <c:v>11.7</c:v>
                </c:pt>
                <c:pt idx="6">
                  <c:v>22.85</c:v>
                </c:pt>
                <c:pt idx="7">
                  <c:v>37.78</c:v>
                </c:pt>
                <c:pt idx="8">
                  <c:v>73.790000000000006</c:v>
                </c:pt>
                <c:pt idx="9">
                  <c:v>127.62</c:v>
                </c:pt>
                <c:pt idx="10">
                  <c:v>247.85</c:v>
                </c:pt>
                <c:pt idx="11">
                  <c:v>440.65</c:v>
                </c:pt>
                <c:pt idx="12">
                  <c:v>687.22</c:v>
                </c:pt>
                <c:pt idx="13">
                  <c:v>1046.17</c:v>
                </c:pt>
                <c:pt idx="14">
                  <c:v>1491.26</c:v>
                </c:pt>
                <c:pt idx="15">
                  <c:v>2249.5700000000002</c:v>
                </c:pt>
                <c:pt idx="16">
                  <c:v>3267.95</c:v>
                </c:pt>
                <c:pt idx="17">
                  <c:v>4521.88</c:v>
                </c:pt>
                <c:pt idx="18">
                  <c:v>5573.24</c:v>
                </c:pt>
                <c:pt idx="19">
                  <c:v>7902.31</c:v>
                </c:pt>
                <c:pt idx="20">
                  <c:v>9453.94</c:v>
                </c:pt>
                <c:pt idx="21">
                  <c:v>10614.12</c:v>
                </c:pt>
                <c:pt idx="22">
                  <c:v>11273.64</c:v>
                </c:pt>
                <c:pt idx="23">
                  <c:v>11826.55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F3-4BF5-92DB-17CDC1888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277375"/>
        <c:axId val="707848815"/>
      </c:lineChart>
      <c:catAx>
        <c:axId val="608640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39391"/>
        <c:crosses val="autoZero"/>
        <c:auto val="0"/>
        <c:lblAlgn val="ctr"/>
        <c:lblOffset val="100"/>
        <c:noMultiLvlLbl val="0"/>
      </c:catAx>
      <c:valAx>
        <c:axId val="6086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40639"/>
        <c:crosses val="autoZero"/>
        <c:crossBetween val="between"/>
      </c:valAx>
      <c:valAx>
        <c:axId val="707848815"/>
        <c:scaling>
          <c:orientation val="minMax"/>
          <c:max val="12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9277375"/>
        <c:crosses val="max"/>
        <c:crossBetween val="between"/>
      </c:valAx>
      <c:catAx>
        <c:axId val="609277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848815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794476147065309"/>
          <c:y val="0.89965952105833646"/>
          <c:w val="0.64688320529741139"/>
          <c:h val="0.10034047894166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8635582715422402E-2"/>
          <c:y val="0.11425009524509037"/>
          <c:w val="0.8872884345883475"/>
          <c:h val="0.63500931986174813"/>
        </c:manualLayout>
      </c:layou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640639"/>
        <c:axId val="608639391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network!$C$3</c15:sqref>
                        </c15:formulaRef>
                      </c:ext>
                    </c:extLst>
                    <c:strCache>
                      <c:ptCount val="1"/>
                      <c:pt idx="0">
                        <c:v>t[usec]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network!$A$4:$A$27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4</c:v>
                      </c:pt>
                      <c:pt idx="4">
                        <c:v>8</c:v>
                      </c:pt>
                      <c:pt idx="5">
                        <c:v>16</c:v>
                      </c:pt>
                      <c:pt idx="6">
                        <c:v>32</c:v>
                      </c:pt>
                      <c:pt idx="7">
                        <c:v>64</c:v>
                      </c:pt>
                      <c:pt idx="8">
                        <c:v>128</c:v>
                      </c:pt>
                      <c:pt idx="9">
                        <c:v>256</c:v>
                      </c:pt>
                      <c:pt idx="10">
                        <c:v>512</c:v>
                      </c:pt>
                      <c:pt idx="11">
                        <c:v>1024</c:v>
                      </c:pt>
                      <c:pt idx="12">
                        <c:v>2048</c:v>
                      </c:pt>
                      <c:pt idx="13">
                        <c:v>4096</c:v>
                      </c:pt>
                      <c:pt idx="14">
                        <c:v>8192</c:v>
                      </c:pt>
                      <c:pt idx="15">
                        <c:v>16384</c:v>
                      </c:pt>
                      <c:pt idx="16">
                        <c:v>32768</c:v>
                      </c:pt>
                      <c:pt idx="17">
                        <c:v>65536</c:v>
                      </c:pt>
                      <c:pt idx="18">
                        <c:v>131072</c:v>
                      </c:pt>
                      <c:pt idx="19">
                        <c:v>262144</c:v>
                      </c:pt>
                      <c:pt idx="20">
                        <c:v>524288</c:v>
                      </c:pt>
                      <c:pt idx="21">
                        <c:v>1048576</c:v>
                      </c:pt>
                      <c:pt idx="22">
                        <c:v>2097152</c:v>
                      </c:pt>
                      <c:pt idx="23">
                        <c:v>4194304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network!$C$4:$C$15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1.37</c:v>
                      </c:pt>
                      <c:pt idx="1">
                        <c:v>1.36</c:v>
                      </c:pt>
                      <c:pt idx="2">
                        <c:v>1.36</c:v>
                      </c:pt>
                      <c:pt idx="3">
                        <c:v>1.36</c:v>
                      </c:pt>
                      <c:pt idx="4">
                        <c:v>1.37</c:v>
                      </c:pt>
                      <c:pt idx="5">
                        <c:v>1.37</c:v>
                      </c:pt>
                      <c:pt idx="6">
                        <c:v>1.4</c:v>
                      </c:pt>
                      <c:pt idx="7">
                        <c:v>1.69</c:v>
                      </c:pt>
                      <c:pt idx="8">
                        <c:v>1.73</c:v>
                      </c:pt>
                      <c:pt idx="9">
                        <c:v>2.0099999999999998</c:v>
                      </c:pt>
                      <c:pt idx="10">
                        <c:v>2.0699999999999998</c:v>
                      </c:pt>
                      <c:pt idx="11">
                        <c:v>2.3199999999999998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5C4-4DB8-9D4C-346372F5E639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2"/>
          <c:order val="1"/>
          <c:tx>
            <c:strRef>
              <c:f>network!$D$3</c:f>
              <c:strCache>
                <c:ptCount val="1"/>
                <c:pt idx="0">
                  <c:v>Mbytes/sec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network!$A$4:$A$33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  <c:pt idx="19">
                  <c:v>262144</c:v>
                </c:pt>
                <c:pt idx="20">
                  <c:v>524288</c:v>
                </c:pt>
                <c:pt idx="21">
                  <c:v>1048576</c:v>
                </c:pt>
                <c:pt idx="22">
                  <c:v>2097152</c:v>
                </c:pt>
                <c:pt idx="23">
                  <c:v>4194304</c:v>
                </c:pt>
                <c:pt idx="24">
                  <c:v>8388608</c:v>
                </c:pt>
                <c:pt idx="25">
                  <c:v>16777216</c:v>
                </c:pt>
                <c:pt idx="26">
                  <c:v>33554432</c:v>
                </c:pt>
                <c:pt idx="27">
                  <c:v>67108864</c:v>
                </c:pt>
                <c:pt idx="28">
                  <c:v>134217728</c:v>
                </c:pt>
                <c:pt idx="29">
                  <c:v>268435456</c:v>
                </c:pt>
              </c:numCache>
            </c:numRef>
          </c:cat>
          <c:val>
            <c:numRef>
              <c:f>network!$D$4:$D$33</c:f>
              <c:numCache>
                <c:formatCode>General</c:formatCode>
                <c:ptCount val="30"/>
                <c:pt idx="0">
                  <c:v>0</c:v>
                </c:pt>
                <c:pt idx="1">
                  <c:v>0.73</c:v>
                </c:pt>
                <c:pt idx="2">
                  <c:v>1.47</c:v>
                </c:pt>
                <c:pt idx="3">
                  <c:v>2.94</c:v>
                </c:pt>
                <c:pt idx="4">
                  <c:v>5.86</c:v>
                </c:pt>
                <c:pt idx="5">
                  <c:v>11.7</c:v>
                </c:pt>
                <c:pt idx="6">
                  <c:v>22.85</c:v>
                </c:pt>
                <c:pt idx="7">
                  <c:v>37.78</c:v>
                </c:pt>
                <c:pt idx="8">
                  <c:v>73.790000000000006</c:v>
                </c:pt>
                <c:pt idx="9">
                  <c:v>127.62</c:v>
                </c:pt>
                <c:pt idx="10">
                  <c:v>247.85</c:v>
                </c:pt>
                <c:pt idx="11">
                  <c:v>440.65</c:v>
                </c:pt>
                <c:pt idx="12">
                  <c:v>687.22</c:v>
                </c:pt>
                <c:pt idx="13">
                  <c:v>1046.17</c:v>
                </c:pt>
                <c:pt idx="14">
                  <c:v>1491.26</c:v>
                </c:pt>
                <c:pt idx="15">
                  <c:v>2249.5700000000002</c:v>
                </c:pt>
                <c:pt idx="16">
                  <c:v>3267.95</c:v>
                </c:pt>
                <c:pt idx="17">
                  <c:v>4521.88</c:v>
                </c:pt>
                <c:pt idx="18">
                  <c:v>5573.24</c:v>
                </c:pt>
                <c:pt idx="19">
                  <c:v>7902.31</c:v>
                </c:pt>
                <c:pt idx="20">
                  <c:v>9453.94</c:v>
                </c:pt>
                <c:pt idx="21">
                  <c:v>10614.12</c:v>
                </c:pt>
                <c:pt idx="22">
                  <c:v>11273.64</c:v>
                </c:pt>
                <c:pt idx="23">
                  <c:v>11826.55</c:v>
                </c:pt>
                <c:pt idx="24">
                  <c:v>12032.92</c:v>
                </c:pt>
                <c:pt idx="25">
                  <c:v>12138.48</c:v>
                </c:pt>
                <c:pt idx="26">
                  <c:v>12167.91</c:v>
                </c:pt>
                <c:pt idx="27">
                  <c:v>12200.04</c:v>
                </c:pt>
                <c:pt idx="28">
                  <c:v>12187.92</c:v>
                </c:pt>
                <c:pt idx="29">
                  <c:v>12171.25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C4-4DB8-9D4C-346372F5E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277375"/>
        <c:axId val="707848815"/>
      </c:lineChart>
      <c:catAx>
        <c:axId val="60864063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39391"/>
        <c:crosses val="autoZero"/>
        <c:auto val="1"/>
        <c:lblAlgn val="ctr"/>
        <c:lblOffset val="100"/>
        <c:noMultiLvlLbl val="0"/>
      </c:catAx>
      <c:valAx>
        <c:axId val="6086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40639"/>
        <c:crosses val="autoZero"/>
        <c:crossBetween val="between"/>
      </c:valAx>
      <c:valAx>
        <c:axId val="707848815"/>
        <c:scaling>
          <c:orientation val="minMax"/>
          <c:max val="13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9277375"/>
        <c:crosses val="max"/>
        <c:crossBetween val="between"/>
      </c:valAx>
      <c:catAx>
        <c:axId val="609277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848815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2693227416958019E-2"/>
          <c:y val="0.12044170974725299"/>
          <c:w val="0.8872884345883475"/>
          <c:h val="0.63500931986174813"/>
        </c:manualLayout>
      </c:layou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640639"/>
        <c:axId val="608639391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network!$C$3</c15:sqref>
                        </c15:formulaRef>
                      </c:ext>
                    </c:extLst>
                    <c:strCache>
                      <c:ptCount val="1"/>
                      <c:pt idx="0">
                        <c:v>t[usec]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network!$A$4:$A$27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  <c:pt idx="4">
                        <c:v>16384</c:v>
                      </c:pt>
                      <c:pt idx="5">
                        <c:v>32768</c:v>
                      </c:pt>
                      <c:pt idx="6">
                        <c:v>65536</c:v>
                      </c:pt>
                      <c:pt idx="7">
                        <c:v>131072</c:v>
                      </c:pt>
                      <c:pt idx="8">
                        <c:v>262144</c:v>
                      </c:pt>
                      <c:pt idx="9">
                        <c:v>524288</c:v>
                      </c:pt>
                      <c:pt idx="10">
                        <c:v>1048576</c:v>
                      </c:pt>
                      <c:pt idx="11">
                        <c:v>2097152</c:v>
                      </c:pt>
                      <c:pt idx="12">
                        <c:v>4194304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network!$C$4:$C$15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2.3199999999999998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642-4908-ABF0-C95FF7621001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2"/>
          <c:order val="1"/>
          <c:tx>
            <c:strRef>
              <c:f>network!$D$3</c:f>
              <c:strCache>
                <c:ptCount val="1"/>
                <c:pt idx="0">
                  <c:v>Mbytes/sec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network!$A$13:$A$33</c:f>
              <c:numCache>
                <c:formatCode>General</c:formatCode>
                <c:ptCount val="10"/>
                <c:pt idx="0">
                  <c:v>524288</c:v>
                </c:pt>
                <c:pt idx="1">
                  <c:v>1048576</c:v>
                </c:pt>
                <c:pt idx="2">
                  <c:v>2097152</c:v>
                </c:pt>
                <c:pt idx="3">
                  <c:v>4194304</c:v>
                </c:pt>
                <c:pt idx="4">
                  <c:v>8388608</c:v>
                </c:pt>
                <c:pt idx="5">
                  <c:v>16777216</c:v>
                </c:pt>
                <c:pt idx="6">
                  <c:v>33554432</c:v>
                </c:pt>
                <c:pt idx="7">
                  <c:v>67108864</c:v>
                </c:pt>
                <c:pt idx="8">
                  <c:v>134217728</c:v>
                </c:pt>
                <c:pt idx="9">
                  <c:v>268435456</c:v>
                </c:pt>
              </c:numCache>
              <c:extLst/>
            </c:numRef>
          </c:cat>
          <c:val>
            <c:numRef>
              <c:f>network!$D$13:$D$33</c:f>
              <c:numCache>
                <c:formatCode>General</c:formatCode>
                <c:ptCount val="10"/>
                <c:pt idx="0">
                  <c:v>9453.94</c:v>
                </c:pt>
                <c:pt idx="1">
                  <c:v>10614.12</c:v>
                </c:pt>
                <c:pt idx="2">
                  <c:v>11273.64</c:v>
                </c:pt>
                <c:pt idx="3">
                  <c:v>11826.55</c:v>
                </c:pt>
                <c:pt idx="4">
                  <c:v>12032.92</c:v>
                </c:pt>
                <c:pt idx="5">
                  <c:v>12138.48</c:v>
                </c:pt>
                <c:pt idx="6">
                  <c:v>12167.91</c:v>
                </c:pt>
                <c:pt idx="7">
                  <c:v>12200.04</c:v>
                </c:pt>
                <c:pt idx="8">
                  <c:v>12187.92</c:v>
                </c:pt>
                <c:pt idx="9">
                  <c:v>12171.25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642-4908-ABF0-C95FF762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277375"/>
        <c:axId val="707848815"/>
      </c:lineChart>
      <c:catAx>
        <c:axId val="608640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39391"/>
        <c:crosses val="autoZero"/>
        <c:auto val="1"/>
        <c:lblAlgn val="ctr"/>
        <c:lblOffset val="100"/>
        <c:noMultiLvlLbl val="0"/>
      </c:catAx>
      <c:valAx>
        <c:axId val="6086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640639"/>
        <c:crosses val="autoZero"/>
        <c:crossBetween val="between"/>
      </c:valAx>
      <c:valAx>
        <c:axId val="707848815"/>
        <c:scaling>
          <c:orientation val="minMax"/>
          <c:max val="13000"/>
          <c:min val="1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9277375"/>
        <c:crosses val="max"/>
        <c:crossBetween val="between"/>
      </c:valAx>
      <c:catAx>
        <c:axId val="6092773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848815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0.59358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377D6B4-77EB-4D69-8EB9-66DAA15CA52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4436836" y="2166089"/>
          <a:ext cx="4707163" cy="148312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B9063-BED7-4368-B39E-EA7999F8371B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F9CD1-3001-44EE-B2E8-A4B7938E8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6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F49E6F7D-2001-4328-9328-43A35527BF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3964B8-CD36-404E-B703-F9896287A766}" type="slidenum">
              <a:t>36</a:t>
            </a:fld>
            <a:endParaRPr lang="en-US" sz="1400" b="0" i="0" u="none" strike="noStrike" kern="1200" cap="none" spc="0" baseline="0">
              <a:solidFill>
                <a:srgbClr val="18A303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egnaposto immagine diapositiva 1">
            <a:extLst>
              <a:ext uri="{FF2B5EF4-FFF2-40B4-BE49-F238E27FC236}">
                <a16:creationId xmlns:a16="http://schemas.microsoft.com/office/drawing/2014/main" id="{D4CEBACA-237E-4E6F-969D-5CD59C917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>
            <a:extLst>
              <a:ext uri="{FF2B5EF4-FFF2-40B4-BE49-F238E27FC236}">
                <a16:creationId xmlns:a16="http://schemas.microsoft.com/office/drawing/2014/main" id="{E2EB7A67-6A13-4604-A821-3F98A4B075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FCFB0B6-133B-4259-8AEC-A215063B6E5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CF7802-F178-4E7E-810B-411CC2F72B5C}" type="slidenum">
              <a:t>37</a:t>
            </a:fld>
            <a:endParaRPr lang="en-US" sz="1400" b="0" i="0" u="none" strike="noStrike" kern="1200" cap="none" spc="0" baseline="0">
              <a:solidFill>
                <a:srgbClr val="18A303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egnaposto immagine diapositiva 1">
            <a:extLst>
              <a:ext uri="{FF2B5EF4-FFF2-40B4-BE49-F238E27FC236}">
                <a16:creationId xmlns:a16="http://schemas.microsoft.com/office/drawing/2014/main" id="{A77169D8-A55B-4BA5-A1F5-78524F35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>
            <a:extLst>
              <a:ext uri="{FF2B5EF4-FFF2-40B4-BE49-F238E27FC236}">
                <a16:creationId xmlns:a16="http://schemas.microsoft.com/office/drawing/2014/main" id="{B4250F3B-9209-44F2-B7D8-4696572583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4144542-0D91-4028-8EDB-64DA5B16828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45CF63-8392-4D55-99C4-E511D56133C6}" type="slidenum">
              <a:t>38</a:t>
            </a:fld>
            <a:endParaRPr lang="en-US" sz="1400" b="0" i="0" u="none" strike="noStrike" kern="1200" cap="none" spc="0" baseline="0">
              <a:solidFill>
                <a:srgbClr val="18A303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egnaposto immagine diapositiva 1">
            <a:extLst>
              <a:ext uri="{FF2B5EF4-FFF2-40B4-BE49-F238E27FC236}">
                <a16:creationId xmlns:a16="http://schemas.microsoft.com/office/drawing/2014/main" id="{7B97CFCC-9456-4BFD-A9C3-C9A14B66B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Segnaposto note 2">
            <a:extLst>
              <a:ext uri="{FF2B5EF4-FFF2-40B4-BE49-F238E27FC236}">
                <a16:creationId xmlns:a16="http://schemas.microsoft.com/office/drawing/2014/main" id="{864C7592-0038-48A3-BB37-88B7440A3D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2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5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65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37" y="6584950"/>
            <a:ext cx="8622727" cy="273167"/>
          </a:xfrm>
          <a:custGeom>
            <a:avLst/>
            <a:gdLst/>
            <a:ahLst/>
            <a:cxnLst/>
            <a:rect l="l" t="t" r="r" b="b"/>
            <a:pathLst>
              <a:path w="10083800" h="300990">
                <a:moveTo>
                  <a:pt x="0" y="0"/>
                </a:moveTo>
                <a:lnTo>
                  <a:pt x="10083800" y="0"/>
                </a:lnTo>
                <a:lnTo>
                  <a:pt x="10083800" y="300860"/>
                </a:lnTo>
                <a:lnTo>
                  <a:pt x="0" y="300860"/>
                </a:lnTo>
                <a:lnTo>
                  <a:pt x="0" y="0"/>
                </a:lnTo>
                <a:close/>
              </a:path>
            </a:pathLst>
          </a:custGeom>
          <a:solidFill>
            <a:srgbClr val="009EE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260637" y="6781801"/>
            <a:ext cx="8622727" cy="1729"/>
          </a:xfrm>
          <a:custGeom>
            <a:avLst/>
            <a:gdLst/>
            <a:ahLst/>
            <a:cxnLst/>
            <a:rect l="l" t="t" r="r" b="b"/>
            <a:pathLst>
              <a:path w="10083800" h="1904">
                <a:moveTo>
                  <a:pt x="0" y="0"/>
                </a:moveTo>
                <a:lnTo>
                  <a:pt x="10083801" y="1749"/>
                </a:lnTo>
              </a:path>
            </a:pathLst>
          </a:custGeom>
          <a:ln w="139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799557" y="6184900"/>
            <a:ext cx="836823" cy="34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260637" y="6134100"/>
            <a:ext cx="8622727" cy="1729"/>
          </a:xfrm>
          <a:custGeom>
            <a:avLst/>
            <a:gdLst/>
            <a:ahLst/>
            <a:cxnLst/>
            <a:rect l="l" t="t" r="r" b="b"/>
            <a:pathLst>
              <a:path w="10083800" h="1904">
                <a:moveTo>
                  <a:pt x="0" y="0"/>
                </a:moveTo>
                <a:lnTo>
                  <a:pt x="10083801" y="1749"/>
                </a:lnTo>
              </a:path>
            </a:pathLst>
          </a:custGeom>
          <a:ln w="13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260637" y="0"/>
            <a:ext cx="443625" cy="2057400"/>
          </a:xfrm>
          <a:custGeom>
            <a:avLst/>
            <a:gdLst/>
            <a:ahLst/>
            <a:cxnLst/>
            <a:rect l="l" t="t" r="r" b="b"/>
            <a:pathLst>
              <a:path w="518794" h="2266950">
                <a:moveTo>
                  <a:pt x="0" y="0"/>
                </a:moveTo>
                <a:lnTo>
                  <a:pt x="518195" y="0"/>
                </a:lnTo>
                <a:lnTo>
                  <a:pt x="518195" y="2266950"/>
                </a:lnTo>
                <a:lnTo>
                  <a:pt x="0" y="2266950"/>
                </a:lnTo>
                <a:lnTo>
                  <a:pt x="0" y="0"/>
                </a:lnTo>
                <a:close/>
              </a:path>
            </a:pathLst>
          </a:custGeom>
          <a:solidFill>
            <a:srgbClr val="009EE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49" b="0" i="0">
                <a:solidFill>
                  <a:srgbClr val="9913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1720">
              <a:spcBef>
                <a:spcPts val="111"/>
              </a:spcBef>
            </a:pPr>
            <a:fld id="{81D60167-4931-47E6-BA6A-407CBD079E47}" type="slidenum">
              <a:rPr lang="it-IT" spc="13" smtClean="0"/>
              <a:pPr marL="21720">
                <a:spcBef>
                  <a:spcPts val="111"/>
                </a:spcBef>
              </a:pPr>
              <a:t>‹N›</a:t>
            </a:fld>
            <a:endParaRPr lang="it-IT" spc="13" dirty="0"/>
          </a:p>
        </p:txBody>
      </p:sp>
    </p:spTree>
    <p:extLst>
      <p:ext uri="{BB962C8B-B14F-4D97-AF65-F5344CB8AC3E}">
        <p14:creationId xmlns:p14="http://schemas.microsoft.com/office/powerpoint/2010/main" val="29767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70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9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1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35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78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9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5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2949-00C4-4A37-A44F-7EC528010928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67E1-5486-44C6-B8C8-5C7A9A0F0F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52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benchmarks/" TargetMode="External"/><Relationship Id="rId2" Type="http://schemas.openxmlformats.org/officeDocument/2006/relationships/hyperlink" Target="https://github.com/intel/mpi-benchmark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/>
          <a:stretch/>
        </p:blipFill>
        <p:spPr>
          <a:xfrm>
            <a:off x="15647" y="18534"/>
            <a:ext cx="9128353" cy="3849736"/>
          </a:xfrm>
          <a:prstGeom prst="rect">
            <a:avLst/>
          </a:prstGeom>
          <a:effectLst>
            <a:outerShdw blurRad="139700" dist="1143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1"/>
          <p:cNvSpPr txBox="1"/>
          <p:nvPr/>
        </p:nvSpPr>
        <p:spPr>
          <a:xfrm>
            <a:off x="486597" y="1772817"/>
            <a:ext cx="817082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GB" sz="4200" b="1" dirty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38100" stA="58000" endPos="66000" dist="29997" dir="5400000" sy="-100000" algn="bl" rotWithShape="0"/>
                </a:effectLst>
                <a:latin typeface="Lato Thin" pitchFamily="34" charset="0"/>
                <a:cs typeface="Lato Thin" pitchFamily="34" charset="0"/>
              </a:rPr>
            </a:br>
            <a:r>
              <a:rPr lang="en-GB" sz="5000" b="1" dirty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38100" stA="58000" endPos="66000" dist="29997" dir="5400000" sy="-100000" algn="bl" rotWithShape="0"/>
                </a:effectLst>
                <a:latin typeface="Lato Thin" pitchFamily="34" charset="0"/>
                <a:cs typeface="Lato Thin" pitchFamily="34" charset="0"/>
              </a:rPr>
              <a:t>High Performance Computing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36348" y="3928659"/>
            <a:ext cx="6259986" cy="2375802"/>
            <a:chOff x="2176476" y="4266903"/>
            <a:chExt cx="5659733" cy="1966529"/>
          </a:xfrm>
        </p:grpSpPr>
        <p:grpSp>
          <p:nvGrpSpPr>
            <p:cNvPr id="9" name="Group 10"/>
            <p:cNvGrpSpPr/>
            <p:nvPr/>
          </p:nvGrpSpPr>
          <p:grpSpPr>
            <a:xfrm>
              <a:off x="3076490" y="4266903"/>
              <a:ext cx="4759719" cy="1851345"/>
              <a:chOff x="3076490" y="3169103"/>
              <a:chExt cx="4759719" cy="1388509"/>
            </a:xfrm>
          </p:grpSpPr>
          <p:sp>
            <p:nvSpPr>
              <p:cNvPr id="11" name="CasellaDiTesto 7"/>
              <p:cNvSpPr txBox="1"/>
              <p:nvPr/>
            </p:nvSpPr>
            <p:spPr>
              <a:xfrm>
                <a:off x="3076490" y="3169103"/>
                <a:ext cx="4759719" cy="1388509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lstStyle/>
              <a:p>
                <a:pPr algn="ctr"/>
                <a:r>
                  <a:rPr lang="en-GB" sz="2400" b="1" dirty="0">
                    <a:solidFill>
                      <a:prstClr val="black"/>
                    </a:solidFill>
                    <a:latin typeface="Lato Light" pitchFamily="34" charset="0"/>
                    <a:cs typeface="Lato Light" pitchFamily="34" charset="0"/>
                  </a:rPr>
                  <a:t>Lecture 7: network basics </a:t>
                </a:r>
              </a:p>
              <a:p>
                <a:pPr algn="ctr"/>
                <a:r>
                  <a:rPr lang="en-GB" sz="2400" b="1" dirty="0">
                    <a:solidFill>
                      <a:prstClr val="black"/>
                    </a:solidFill>
                    <a:latin typeface="Lato Light" pitchFamily="34" charset="0"/>
                    <a:cs typeface="Lato Light" pitchFamily="34" charset="0"/>
                  </a:rPr>
                  <a:t>for parallel computing</a:t>
                </a:r>
              </a:p>
              <a:p>
                <a:pPr algn="ctr"/>
                <a:endParaRPr lang="en-GB" sz="2400" b="1" dirty="0">
                  <a:solidFill>
                    <a:prstClr val="black"/>
                  </a:solidFill>
                  <a:latin typeface="Lato Light" pitchFamily="34" charset="0"/>
                  <a:cs typeface="Lato Light" pitchFamily="34" charset="0"/>
                </a:endParaRPr>
              </a:p>
              <a:p>
                <a:pPr algn="ctr"/>
                <a:endParaRPr lang="en-GB" dirty="0">
                  <a:solidFill>
                    <a:prstClr val="black"/>
                  </a:solidFill>
                </a:endParaRPr>
              </a:p>
              <a:p>
                <a:r>
                  <a:rPr lang="en-GB" sz="2400" spc="120">
                    <a:solidFill>
                      <a:prstClr val="black"/>
                    </a:solidFill>
                  </a:rPr>
                  <a:t>     </a:t>
                </a:r>
                <a:endParaRPr lang="en-GB" b="1" dirty="0">
                  <a:solidFill>
                    <a:prstClr val="black"/>
                  </a:solidFill>
                  <a:latin typeface="Lato Light" pitchFamily="34" charset="0"/>
                  <a:cs typeface="Lato Light" pitchFamily="34" charset="0"/>
                </a:endParaRPr>
              </a:p>
            </p:txBody>
          </p:sp>
          <p:sp>
            <p:nvSpPr>
              <p:cNvPr id="12" name="TextBox 13"/>
              <p:cNvSpPr txBox="1"/>
              <p:nvPr/>
            </p:nvSpPr>
            <p:spPr>
              <a:xfrm>
                <a:off x="3637814" y="3830722"/>
                <a:ext cx="2735110" cy="229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prstClr val="black"/>
                    </a:solidFill>
                    <a:latin typeface="Lato Light" pitchFamily="34" charset="0"/>
                    <a:cs typeface="Lato Light" pitchFamily="34" charset="0"/>
                  </a:rPr>
                  <a:t>2023-2024   Stefano Cozzini</a:t>
                </a:r>
              </a:p>
            </p:txBody>
          </p:sp>
        </p:grpSp>
        <p:pic>
          <p:nvPicPr>
            <p:cNvPr id="8" name="Picture 2" descr="https://dssc.units.it/sites/all/themes/dssc/images/logo-dssc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7" t="7460" r="64701" b="16104"/>
            <a:stretch/>
          </p:blipFill>
          <p:spPr bwMode="auto">
            <a:xfrm>
              <a:off x="2176476" y="5149061"/>
              <a:ext cx="844441" cy="1084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08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6"/>
    </mc:Choice>
    <mc:Fallback xmlns="">
      <p:transition spd="slow" advTm="225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476A-5864-4E41-96C4-E9DC41F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estimate/measure latency and bandwidth ?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6BFA-F23E-4231-9C01-40302615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simple “Ping-Pong” program :</a:t>
            </a:r>
          </a:p>
          <a:p>
            <a:pPr lvl="1"/>
            <a:r>
              <a:rPr lang="en-US" dirty="0"/>
              <a:t>Two processes on the network exchange point-to-point message. </a:t>
            </a:r>
          </a:p>
          <a:p>
            <a:pPr lvl="1"/>
            <a:r>
              <a:rPr lang="en-US" dirty="0"/>
              <a:t>A single message of N Bytes is sent forward and backward: data transfer is 2N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28760-C5DC-47A5-9094-F4C2AC54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78" y="3856411"/>
            <a:ext cx="4151227" cy="28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925F-97D2-4E22-9DB5-BC7A5563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Ping-Pong algorithm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16BE-F95E-4E0C-9204-DAEE0D5D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31256" cy="44949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myID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=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get_process_ID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()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C9A"/>
                </a:solidFill>
                <a:latin typeface="Courier New" panose="02070309020205020404" pitchFamily="49" charset="0"/>
              </a:rPr>
              <a:t>2 </a:t>
            </a:r>
            <a:r>
              <a:rPr lang="en-US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if(myID.eq.0) then</a:t>
            </a:r>
            <a:endParaRPr lang="en-US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3  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targetID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= 1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4    S =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get_walltime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()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5   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call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Send_message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buffer,N,targetID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it-IT" sz="1800" b="0" i="0" u="none" strike="noStrike" baseline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6   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call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Receive_message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buffer,N,targetID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1800" b="0" i="0" u="none" strike="noStrike" baseline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7    E =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get_walltime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()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8   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MBYTES = 2*N/(E-S)/1.d6 ! MBytes/sec rate</a:t>
            </a: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9    TIME = (E-S)/(2*1.d6) ! transfer time in microsecs</a:t>
            </a:r>
            <a:endParaRPr lang="en-US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10                          ! for single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message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11 else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12  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targetID</a:t>
            </a: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= 0</a:t>
            </a:r>
            <a:endParaRPr lang="it-IT" sz="1800" b="0" i="0" u="none" strike="noStrike" baseline="0" dirty="0">
              <a:solidFill>
                <a:srgbClr val="002C9A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13   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call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Receive_message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buffer,N,targetID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1800" b="0" i="0" u="none" strike="noStrike" baseline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14   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call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Send_message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buffer,N,targetID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it-IT" sz="1800" b="0" i="0" u="none" strike="noStrike" baseline="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i="0" u="none" strike="noStrike" baseline="0" dirty="0">
                <a:solidFill>
                  <a:srgbClr val="002C9A"/>
                </a:solidFill>
                <a:latin typeface="Courier New" panose="02070309020205020404" pitchFamily="49" charset="0"/>
              </a:rPr>
              <a:t>15 </a:t>
            </a:r>
            <a:r>
              <a:rPr lang="it-IT" sz="1800" b="1" i="0" u="none" strike="noStrike" baseline="0" dirty="0" err="1">
                <a:solidFill>
                  <a:srgbClr val="002C9A"/>
                </a:solidFill>
                <a:latin typeface="Courier New" panose="02070309020205020404" pitchFamily="49" charset="0"/>
              </a:rPr>
              <a:t>endif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00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502E-F2A5-4ADD-8E23-282617F9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Pong implementations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0C33-84CA-4A0A-A0BC-7B8BC285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the most common benchmark suite: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IMB: Intel MPI benchmark </a:t>
            </a:r>
          </a:p>
          <a:p>
            <a:pPr lvl="1"/>
            <a:r>
              <a:rPr lang="it-IT" dirty="0" err="1">
                <a:hlinkClick r:id="rId2"/>
              </a:rPr>
              <a:t>intel</a:t>
            </a:r>
            <a:r>
              <a:rPr lang="it-IT" dirty="0">
                <a:hlinkClick r:id="rId2"/>
              </a:rPr>
              <a:t>/</a:t>
            </a:r>
            <a:r>
              <a:rPr lang="it-IT" dirty="0" err="1">
                <a:hlinkClick r:id="rId2"/>
              </a:rPr>
              <a:t>mpi-benchmarks</a:t>
            </a:r>
            <a:r>
              <a:rPr lang="it-IT" dirty="0">
                <a:hlinkClick r:id="rId2"/>
              </a:rPr>
              <a:t> (github.com)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OSU microbenchmarks </a:t>
            </a:r>
          </a:p>
          <a:p>
            <a:pPr lvl="1"/>
            <a:r>
              <a:rPr lang="it-IT" dirty="0">
                <a:hlinkClick r:id="rId3"/>
              </a:rPr>
              <a:t>MVAPICH :: </a:t>
            </a:r>
            <a:r>
              <a:rPr lang="it-IT" dirty="0" err="1">
                <a:hlinkClick r:id="rId3"/>
              </a:rPr>
              <a:t>Benchmarks</a:t>
            </a:r>
            <a:r>
              <a:rPr lang="it-IT" dirty="0">
                <a:hlinkClick r:id="rId3"/>
              </a:rPr>
              <a:t> (ohio-state.edu)</a:t>
            </a:r>
            <a:endParaRPr lang="en-US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87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073F-48A5-42DB-9DC1-470DC84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 MPI point-to-point performance on Orfeo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9B9B20-792D-44BC-979B-61950FFB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7931"/>
            <a:ext cx="7886700" cy="4351338"/>
          </a:xfrm>
        </p:spPr>
        <p:txBody>
          <a:bodyPr/>
          <a:lstStyle/>
          <a:p>
            <a:r>
              <a:rPr lang="en-US" dirty="0"/>
              <a:t>Download Intel MPI benchmark </a:t>
            </a:r>
          </a:p>
          <a:p>
            <a:r>
              <a:rPr lang="en-US" dirty="0"/>
              <a:t>Compile it </a:t>
            </a:r>
          </a:p>
          <a:p>
            <a:r>
              <a:rPr lang="en-US" dirty="0"/>
              <a:t>Run it </a:t>
            </a:r>
          </a:p>
          <a:p>
            <a:r>
              <a:rPr lang="en-US" dirty="0"/>
              <a:t>Get results and interpret it</a:t>
            </a:r>
          </a:p>
          <a:p>
            <a:r>
              <a:rPr lang="en-US" dirty="0"/>
              <a:t>See README file in MPI directory..</a:t>
            </a:r>
          </a:p>
        </p:txBody>
      </p:sp>
    </p:spTree>
    <p:extLst>
      <p:ext uri="{BB962C8B-B14F-4D97-AF65-F5344CB8AC3E}">
        <p14:creationId xmlns:p14="http://schemas.microsoft.com/office/powerpoint/2010/main" val="23770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073F-48A5-42DB-9DC1-470DC84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7545" cy="1325563"/>
          </a:xfrm>
        </p:spPr>
        <p:txBody>
          <a:bodyPr/>
          <a:lstStyle/>
          <a:p>
            <a:r>
              <a:rPr lang="en-US" dirty="0"/>
              <a:t>Measuring  MPI point-to-point performance on Orfeo 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B4ED47-F9F6-46A2-A57D-0F1E872BC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8227" y="1825625"/>
          <a:ext cx="8187546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64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073F-48A5-42DB-9DC1-470DC84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MPI performance on Orfeo</a:t>
            </a:r>
            <a:endParaRPr lang="it-IT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B4ED47-F9F6-46A2-A57D-0F1E872BC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250185"/>
              </p:ext>
            </p:extLst>
          </p:nvPr>
        </p:nvGraphicFramePr>
        <p:xfrm>
          <a:off x="379639" y="1793501"/>
          <a:ext cx="8384721" cy="469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26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D566B-ED25-4875-9433-9B545188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690689"/>
            <a:ext cx="6272816" cy="2518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4601D-D26A-4EBD-99F8-3CD8774D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Extrapolating  values for internode communication 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AE7EA-DA40-4987-B6D3-F23083AD1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319384"/>
              </p:ext>
            </p:extLst>
          </p:nvPr>
        </p:nvGraphicFramePr>
        <p:xfrm>
          <a:off x="4436836" y="3070904"/>
          <a:ext cx="4707163" cy="3649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B01CF6-B3A8-4CFB-9419-00169349CD72}"/>
              </a:ext>
            </a:extLst>
          </p:cNvPr>
          <p:cNvSpPr txBox="1"/>
          <p:nvPr/>
        </p:nvSpPr>
        <p:spPr>
          <a:xfrm>
            <a:off x="517160" y="2782669"/>
            <a:ext cx="78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𝜆</a:t>
            </a:r>
            <a:endParaRPr lang="it-IT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2FBCB-CB42-44D0-9E99-BD307D5F4EE3}"/>
              </a:ext>
            </a:extLst>
          </p:cNvPr>
          <p:cNvSpPr txBox="1"/>
          <p:nvPr/>
        </p:nvSpPr>
        <p:spPr>
          <a:xfrm>
            <a:off x="2286000" y="523541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𝑏</a:t>
            </a:r>
            <a:r>
              <a:rPr lang="en-US" sz="4000" baseline="-25000" dirty="0"/>
              <a:t>𝑛𝑒𝑡𝑤𝑜𝑟𝑘</a:t>
            </a:r>
            <a:endParaRPr lang="it-IT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9594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68E8-E093-4319-A857-AC272D84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95C9-F6AD-4CB6-A1A5-61289343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How the components are connected.</a:t>
            </a:r>
          </a:p>
          <a:p>
            <a:r>
              <a:rPr lang="en-US" dirty="0"/>
              <a:t>Important properties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Diameter</a:t>
            </a:r>
            <a:r>
              <a:rPr lang="en-US" dirty="0"/>
              <a:t>: maximum distance between any two nodes in the network (hop count, or # of links).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Nodal degree: </a:t>
            </a:r>
            <a:r>
              <a:rPr lang="en-US" dirty="0"/>
              <a:t>how many links connect to each node.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Bisection bandwidth:</a:t>
            </a:r>
            <a:r>
              <a:rPr lang="en-US" dirty="0"/>
              <a:t> The smallest bandwidth between half of the nodes to another half of the nodes.</a:t>
            </a:r>
          </a:p>
          <a:p>
            <a:r>
              <a:rPr lang="en-US" dirty="0"/>
              <a:t>A good topology: small diameter, small nodal degree, large bisection bandwidth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13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12D9-7751-43B4-BA99-1170784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Bisection bandwidth: B</a:t>
            </a:r>
            <a:r>
              <a:rPr lang="en-US" baseline="-25000"/>
              <a:t>b</a:t>
            </a:r>
            <a:r>
              <a:rPr lang="en-US"/>
              <a:t>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5439-E21A-4C11-A6BD-5982E1AA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04" y="1865966"/>
            <a:ext cx="4233846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Split N nodes into two groups of N/2 nodes such that the bandwidth between these two groups is minimum</a:t>
            </a:r>
          </a:p>
          <a:p>
            <a:r>
              <a:rPr lang="en-US"/>
              <a:t>general metric for the data transfer “capability” of a system</a:t>
            </a:r>
          </a:p>
          <a:p>
            <a:r>
              <a:rPr lang="en-US"/>
              <a:t>More meaningful metric in terms of system scalability: B</a:t>
            </a:r>
            <a:r>
              <a:rPr lang="en-US" baseline="-25000"/>
              <a:t>b </a:t>
            </a:r>
            <a:r>
              <a:rPr lang="en-US"/>
              <a:t>/Nodes</a:t>
            </a:r>
          </a:p>
          <a:p>
            <a:endParaRPr lang="en-US"/>
          </a:p>
          <a:p>
            <a:endParaRPr lang="it-IT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A606126-3C5C-488A-BE33-B304809370AD}"/>
              </a:ext>
            </a:extLst>
          </p:cNvPr>
          <p:cNvGrpSpPr>
            <a:grpSpLocks/>
          </p:cNvGrpSpPr>
          <p:nvPr/>
        </p:nvGrpSpPr>
        <p:grpSpPr bwMode="auto">
          <a:xfrm>
            <a:off x="4620445" y="1865965"/>
            <a:ext cx="4523546" cy="3852663"/>
            <a:chOff x="7697" y="-31"/>
            <a:chExt cx="6648" cy="5400"/>
          </a:xfrm>
        </p:grpSpPr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94AAFEB4-2E0C-4665-94BF-57A2DDB14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" y="-31"/>
              <a:ext cx="6648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CC4725F4-7897-48B0-8DDC-DF49AC5C9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2" y="4841"/>
              <a:ext cx="18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7">
              <a:extLst>
                <a:ext uri="{FF2B5EF4-FFF2-40B4-BE49-F238E27FC236}">
                  <a16:creationId xmlns:a16="http://schemas.microsoft.com/office/drawing/2014/main" id="{4409FCD6-AA0A-4374-94A5-E2C1F9F93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" y="4649"/>
              <a:ext cx="20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9">
              <a:extLst>
                <a:ext uri="{FF2B5EF4-FFF2-40B4-BE49-F238E27FC236}">
                  <a16:creationId xmlns:a16="http://schemas.microsoft.com/office/drawing/2014/main" id="{45341351-5A68-438F-B137-4A68B64CE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1" y="3200"/>
              <a:ext cx="10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995D95A4-9E25-44E2-9BDD-88E41922F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2" y="4650"/>
              <a:ext cx="2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308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1F0A-2548-4D19-86D2-DD3EB2A3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Topologies in HPC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23C0-2458-4CB4-A6F3-C607920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</a:t>
            </a:r>
          </a:p>
          <a:p>
            <a:r>
              <a:rPr lang="en-US" dirty="0"/>
              <a:t>Crossbar switches</a:t>
            </a:r>
          </a:p>
          <a:p>
            <a:r>
              <a:rPr lang="en-US" dirty="0"/>
              <a:t>Fat tree</a:t>
            </a:r>
          </a:p>
          <a:p>
            <a:r>
              <a:rPr lang="en-US" dirty="0"/>
              <a:t>CBB (Constant Bi-sectional Bandwidth)</a:t>
            </a:r>
          </a:p>
          <a:p>
            <a:r>
              <a:rPr lang="en-US" dirty="0"/>
              <a:t>Mesh</a:t>
            </a:r>
          </a:p>
          <a:p>
            <a:pPr lvl="1"/>
            <a:r>
              <a:rPr lang="en-US" dirty="0"/>
              <a:t>3D torus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7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851361-54AE-411A-AFBB-1E2C0183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F3264-751E-4D24-8453-2C482BD1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dirty="0"/>
              <a:t>Network basic for parallel architecture </a:t>
            </a:r>
          </a:p>
          <a:p>
            <a:r>
              <a:rPr lang="en-US" dirty="0"/>
              <a:t>Network basic performance characteristics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46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DFAA-BD10-495E-AA18-9590D8F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5606"/>
            <a:ext cx="7886700" cy="1325563"/>
          </a:xfrm>
        </p:spPr>
        <p:txBody>
          <a:bodyPr/>
          <a:lstStyle/>
          <a:p>
            <a:r>
              <a:rPr lang="en-US" dirty="0"/>
              <a:t>Bus topology </a:t>
            </a:r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C9475-AB2B-4C50-8820-A82473D5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30" y="3010764"/>
            <a:ext cx="3434509" cy="24858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13F9-D058-438F-A9BA-EF6F454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60" y="1731169"/>
            <a:ext cx="7466479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Bus can be </a:t>
            </a:r>
            <a:r>
              <a:rPr lang="it-IT" dirty="0" err="1"/>
              <a:t>used</a:t>
            </a:r>
            <a:r>
              <a:rPr lang="it-IT" dirty="0"/>
              <a:t> by one connection </a:t>
            </a:r>
            <a:r>
              <a:rPr lang="it-IT" dirty="0" err="1"/>
              <a:t>at</a:t>
            </a:r>
            <a:r>
              <a:rPr lang="it-IT" dirty="0"/>
              <a:t> a time</a:t>
            </a:r>
          </a:p>
          <a:p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devices</a:t>
            </a:r>
          </a:p>
          <a:p>
            <a:r>
              <a:rPr lang="it-IT" dirty="0" err="1"/>
              <a:t>Bisection</a:t>
            </a:r>
            <a:r>
              <a:rPr lang="it-IT" dirty="0"/>
              <a:t> BW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: </a:t>
            </a:r>
            <a:r>
              <a:rPr lang="it-IT" dirty="0" err="1"/>
              <a:t>Bb</a:t>
            </a:r>
            <a:r>
              <a:rPr lang="it-IT" dirty="0"/>
              <a:t>/</a:t>
            </a:r>
            <a:r>
              <a:rPr lang="it-IT" dirty="0" err="1"/>
              <a:t>Nnodes</a:t>
            </a:r>
            <a:r>
              <a:rPr lang="it-IT" dirty="0"/>
              <a:t> ~ 1/</a:t>
            </a:r>
            <a:r>
              <a:rPr lang="it-IT" dirty="0" err="1"/>
              <a:t>Nnodes</a:t>
            </a:r>
            <a:endParaRPr lang="it-IT" dirty="0"/>
          </a:p>
          <a:p>
            <a:r>
              <a:rPr lang="it-IT" dirty="0" err="1"/>
              <a:t>Examples</a:t>
            </a:r>
            <a:r>
              <a:rPr lang="it-IT" dirty="0"/>
              <a:t>: PCI bus</a:t>
            </a:r>
          </a:p>
          <a:p>
            <a:r>
              <a:rPr lang="it-IT" dirty="0" err="1"/>
              <a:t>Advantages</a:t>
            </a:r>
            <a:endParaRPr lang="it-IT" dirty="0"/>
          </a:p>
          <a:p>
            <a:pPr lvl="1"/>
            <a:r>
              <a:rPr lang="it-IT" dirty="0"/>
              <a:t>Low </a:t>
            </a:r>
            <a:r>
              <a:rPr lang="it-IT" dirty="0" err="1"/>
              <a:t>latency</a:t>
            </a:r>
            <a:endParaRPr lang="it-IT" dirty="0"/>
          </a:p>
          <a:p>
            <a:pPr lvl="1"/>
            <a:r>
              <a:rPr lang="it-IT" dirty="0"/>
              <a:t>Easy to </a:t>
            </a:r>
            <a:r>
              <a:rPr lang="it-IT" dirty="0" err="1"/>
              <a:t>implement</a:t>
            </a:r>
            <a:endParaRPr lang="it-IT" dirty="0"/>
          </a:p>
          <a:p>
            <a:r>
              <a:rPr lang="it-IT" dirty="0" err="1"/>
              <a:t>Disadvantages</a:t>
            </a:r>
            <a:endParaRPr lang="it-IT" dirty="0"/>
          </a:p>
          <a:p>
            <a:pPr lvl="1"/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scalable</a:t>
            </a:r>
            <a:endParaRPr lang="it-IT" dirty="0"/>
          </a:p>
          <a:p>
            <a:pPr lvl="1"/>
            <a:r>
              <a:rPr lang="it-IT" dirty="0" err="1"/>
              <a:t>Problems</a:t>
            </a:r>
            <a:r>
              <a:rPr lang="it-IT" dirty="0"/>
              <a:t> with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resiliency</a:t>
            </a:r>
            <a:r>
              <a:rPr lang="it-IT" dirty="0"/>
              <a:t> (one </a:t>
            </a:r>
            <a:r>
              <a:rPr lang="it-IT" dirty="0" err="1"/>
              <a:t>defective</a:t>
            </a:r>
            <a:r>
              <a:rPr lang="it-IT" dirty="0"/>
              <a:t> agent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bus)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778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876-A4A9-42D1-B2F9-1499C770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0472"/>
            <a:ext cx="7886700" cy="1325563"/>
          </a:xfrm>
        </p:spPr>
        <p:txBody>
          <a:bodyPr/>
          <a:lstStyle/>
          <a:p>
            <a:r>
              <a:rPr lang="en-US" dirty="0"/>
              <a:t>Non blocking crossbar switch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8BBA-8538-42F4-A356-43FD090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0" y="1630504"/>
            <a:ext cx="4829711" cy="44610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non-blocking crossbar can mediate a number of connections between a group of input and a group of output elements</a:t>
            </a:r>
          </a:p>
          <a:p>
            <a:r>
              <a:rPr lang="en-US" dirty="0"/>
              <a:t>This can be used as a 4-port non-blocking switch</a:t>
            </a:r>
          </a:p>
          <a:p>
            <a:r>
              <a:rPr lang="en-US" dirty="0"/>
              <a:t>Switches can be cascaded to form hierarchies (common case)</a:t>
            </a:r>
          </a:p>
          <a:p>
            <a:r>
              <a:rPr lang="en-US" dirty="0"/>
              <a:t>Allows scalable communication at high hardware/energy costs</a:t>
            </a:r>
          </a:p>
          <a:p>
            <a:r>
              <a:rPr lang="en-US" dirty="0"/>
              <a:t>Not feasible for large HPC installations </a:t>
            </a: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A19B29-0058-46EB-8864-76405ED4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776182"/>
            <a:ext cx="36295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84317-3407-4D88-BE1B-5173A22F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59" y="2056449"/>
            <a:ext cx="2558691" cy="2488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FA319-16D5-4A6E-ADA2-BB7D8D73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Meshes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C3A1-D1AD-4E1E-B043-FB9B99DB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16586" cy="4610358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Fat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can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prohibitively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large systems</a:t>
            </a:r>
          </a:p>
          <a:p>
            <a:r>
              <a:rPr lang="it-IT" dirty="0"/>
              <a:t>Compromise: Meshes</a:t>
            </a:r>
          </a:p>
          <a:p>
            <a:pPr lvl="1"/>
            <a:r>
              <a:rPr lang="it-IT" dirty="0"/>
              <a:t>n-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dirty="0" err="1"/>
              <a:t>Hypercubes</a:t>
            </a:r>
            <a:endParaRPr lang="it-IT" dirty="0"/>
          </a:p>
          <a:p>
            <a:pPr lvl="1"/>
            <a:r>
              <a:rPr lang="it-IT" dirty="0" err="1"/>
              <a:t>Toruses</a:t>
            </a:r>
            <a:r>
              <a:rPr lang="it-IT" dirty="0"/>
              <a:t> (2D / 3D)</a:t>
            </a:r>
          </a:p>
          <a:p>
            <a:pPr lvl="1"/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 (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hybrids</a:t>
            </a:r>
            <a:r>
              <a:rPr lang="it-IT" dirty="0"/>
              <a:t>)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“router”</a:t>
            </a:r>
          </a:p>
          <a:p>
            <a:r>
              <a:rPr lang="it-IT" dirty="0"/>
              <a:t>Direct connections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neighbors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from a  </a:t>
            </a:r>
            <a:r>
              <a:rPr lang="it-IT" dirty="0" err="1"/>
              <a:t>crossbar</a:t>
            </a:r>
            <a:r>
              <a:rPr lang="it-IT" dirty="0"/>
              <a:t>!</a:t>
            </a:r>
          </a:p>
          <a:p>
            <a:r>
              <a:rPr lang="it-IT" dirty="0" err="1"/>
              <a:t>Intelligent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management and </a:t>
            </a:r>
            <a:r>
              <a:rPr lang="it-IT" dirty="0" err="1"/>
              <a:t>routing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are </a:t>
            </a:r>
            <a:r>
              <a:rPr lang="it-IT" dirty="0" err="1"/>
              <a:t>essential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84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E44E-C7BC-4911-B718-A44C066A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193317"/>
            <a:ext cx="7886700" cy="1325563"/>
          </a:xfrm>
        </p:spPr>
        <p:txBody>
          <a:bodyPr/>
          <a:lstStyle/>
          <a:p>
            <a:r>
              <a:rPr lang="it-IT" dirty="0"/>
              <a:t>Switches and </a:t>
            </a:r>
            <a:r>
              <a:rPr lang="it-IT" dirty="0" err="1"/>
              <a:t>Fat-Trees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85DD9-006B-4A7B-AC94-C3115757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518880"/>
            <a:ext cx="8453886" cy="3536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HPC clusters are built with switched networks</a:t>
            </a:r>
          </a:p>
          <a:p>
            <a:r>
              <a:rPr lang="en-US" dirty="0"/>
              <a:t>Compute nodes (“devices”) are split up in groups – each group is connected to single (non-blocking crossbar-) switch (“leaf/edge switches”)</a:t>
            </a:r>
          </a:p>
          <a:p>
            <a:r>
              <a:rPr lang="en-US" dirty="0"/>
              <a:t>Leaf switches are connected with each other using an additional switch hierarchy (“spine switches”) or directly (for small configs.)</a:t>
            </a:r>
          </a:p>
          <a:p>
            <a:r>
              <a:rPr lang="en-US" dirty="0"/>
              <a:t>“Perfect” world: </a:t>
            </a:r>
            <a:r>
              <a:rPr lang="en-US" dirty="0">
                <a:sym typeface="Wingdings" panose="05000000000000000000" pitchFamily="2" charset="2"/>
              </a:rPr>
              <a:t>fat- trees 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17410" name="Picture 2" descr="Title: Typical spine-and-leaf topology">
            <a:extLst>
              <a:ext uri="{FF2B5EF4-FFF2-40B4-BE49-F238E27FC236}">
                <a16:creationId xmlns:a16="http://schemas.microsoft.com/office/drawing/2014/main" id="{A652C0BA-F809-4D71-A2A2-9A81F9A7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05" y="4733026"/>
            <a:ext cx="5427094" cy="211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6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A7BE-14FE-4281-8584-122F60F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Fat-trees switch hierarchy..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5829-0724-40A0-8D17-BB7AC7C1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695079" cy="4351338"/>
          </a:xfrm>
        </p:spPr>
        <p:txBody>
          <a:bodyPr/>
          <a:lstStyle/>
          <a:p>
            <a:r>
              <a:rPr lang="en-US" dirty="0"/>
              <a:t>Fully non-blocking: </a:t>
            </a:r>
          </a:p>
          <a:p>
            <a:pPr lvl="1"/>
            <a:r>
              <a:rPr lang="en-US" dirty="0"/>
              <a:t>Each level double  the number of link of the switches </a:t>
            </a:r>
          </a:p>
          <a:p>
            <a:pPr lvl="1"/>
            <a:r>
              <a:rPr lang="en-US" dirty="0"/>
              <a:t>Not practical. Root is NXN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23867-98B7-48BE-A77A-76BAAD7F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2" y="3016252"/>
            <a:ext cx="565864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AC1D-E97C-4DC9-95B6-32AEDC3F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fat-tree implementation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9ED14-7E7F-4F1F-B1F5-18E33ED4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8" y="3593064"/>
            <a:ext cx="8554644" cy="3019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BF79-8221-4416-9263-BB6E9077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186"/>
            <a:ext cx="7886700" cy="2743741"/>
          </a:xfrm>
        </p:spPr>
        <p:txBody>
          <a:bodyPr>
            <a:normAutofit fontScale="92500"/>
          </a:bodyPr>
          <a:lstStyle/>
          <a:p>
            <a:pPr lvl="0">
              <a:buSzPct val="45000"/>
              <a:buFont typeface="OpenSymbol"/>
              <a:buChar char="●"/>
            </a:pPr>
            <a:r>
              <a:rPr lang="en-US" dirty="0"/>
              <a:t>Use smaller switches to approximate large switches.</a:t>
            </a:r>
          </a:p>
          <a:p>
            <a:pPr lvl="0">
              <a:buSzPct val="45000"/>
              <a:buFont typeface="OpenSymbol"/>
              <a:buChar char="●"/>
            </a:pPr>
            <a:r>
              <a:rPr lang="en-US" dirty="0"/>
              <a:t>Most commodity large clusters use this topology.</a:t>
            </a:r>
          </a:p>
          <a:p>
            <a:pPr lvl="0">
              <a:buSzPct val="45000"/>
              <a:buFont typeface="OpenSymbol"/>
              <a:buChar char="●"/>
            </a:pPr>
            <a:r>
              <a:rPr lang="en-US" dirty="0"/>
              <a:t>Also call constant bisection bandwidth network (CBB)</a:t>
            </a:r>
          </a:p>
          <a:p>
            <a:pPr lvl="1"/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en-US" dirty="0"/>
              <a:t>/2 end-to-end connections with full bandwidth</a:t>
            </a:r>
          </a:p>
          <a:p>
            <a:pPr lvl="1"/>
            <a:r>
              <a:rPr lang="en-US" dirty="0"/>
              <a:t>B</a:t>
            </a:r>
            <a:r>
              <a:rPr lang="en-US" baseline="-18000" dirty="0"/>
              <a:t>b</a:t>
            </a:r>
            <a:r>
              <a:rPr lang="en-US" dirty="0"/>
              <a:t> = B * </a:t>
            </a:r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en-US" baseline="-18000" dirty="0"/>
              <a:t> </a:t>
            </a:r>
            <a:r>
              <a:rPr lang="en-US" dirty="0"/>
              <a:t>/2</a:t>
            </a:r>
          </a:p>
          <a:p>
            <a:pPr lvl="1"/>
            <a:r>
              <a:rPr lang="en-US" dirty="0"/>
              <a:t>B</a:t>
            </a:r>
            <a:r>
              <a:rPr lang="en-US" baseline="-18000" dirty="0"/>
              <a:t>b </a:t>
            </a:r>
            <a:r>
              <a:rPr lang="fr-FR" dirty="0"/>
              <a:t>/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fr-FR" dirty="0"/>
              <a:t>  = </a:t>
            </a:r>
            <a:r>
              <a:rPr lang="fr-FR" dirty="0" err="1"/>
              <a:t>const</a:t>
            </a:r>
            <a:r>
              <a:rPr lang="fr-FR" dirty="0"/>
              <a:t>. = B/2</a:t>
            </a:r>
            <a:endParaRPr lang="en-US" dirty="0"/>
          </a:p>
          <a:p>
            <a:pPr lvl="1">
              <a:buSzPct val="45000"/>
              <a:buFont typeface="OpenSymbol"/>
              <a:buChar char="●"/>
            </a:pP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439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38ED-233C-40BD-91DB-75183E55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CBB example </a:t>
            </a:r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1BC7AE-08B4-4FBE-9353-1937AA76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232"/>
            <a:ext cx="8036379" cy="4351338"/>
          </a:xfrm>
        </p:spPr>
        <p:txBody>
          <a:bodyPr/>
          <a:lstStyle/>
          <a:p>
            <a:pPr lvl="1"/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en-US" dirty="0"/>
              <a:t>/2 end-to-end connections with full bandwidth: 8</a:t>
            </a:r>
          </a:p>
          <a:p>
            <a:pPr lvl="1"/>
            <a:r>
              <a:rPr lang="en-US" dirty="0"/>
              <a:t>B</a:t>
            </a:r>
            <a:r>
              <a:rPr lang="en-US" baseline="-18000" dirty="0"/>
              <a:t>b</a:t>
            </a:r>
            <a:r>
              <a:rPr lang="en-US" dirty="0"/>
              <a:t> = B * </a:t>
            </a:r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en-US" baseline="-18000" dirty="0"/>
              <a:t> </a:t>
            </a:r>
            <a:r>
              <a:rPr lang="en-US" dirty="0"/>
              <a:t>/2= 8B</a:t>
            </a:r>
          </a:p>
          <a:p>
            <a:pPr lvl="1"/>
            <a:r>
              <a:rPr lang="en-US" dirty="0"/>
              <a:t>B</a:t>
            </a:r>
            <a:r>
              <a:rPr lang="en-US" baseline="-18000" dirty="0"/>
              <a:t>b </a:t>
            </a:r>
            <a:r>
              <a:rPr lang="fr-FR" dirty="0"/>
              <a:t>/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baseline="-18000" dirty="0" err="1"/>
              <a:t>nodes</a:t>
            </a:r>
            <a:r>
              <a:rPr lang="fr-FR" dirty="0"/>
              <a:t>  = </a:t>
            </a:r>
            <a:r>
              <a:rPr lang="fr-FR" dirty="0" err="1"/>
              <a:t>const</a:t>
            </a:r>
            <a:r>
              <a:rPr lang="fr-FR" dirty="0"/>
              <a:t>. = B/2</a:t>
            </a:r>
            <a:endParaRPr lang="en-US" dirty="0"/>
          </a:p>
          <a:p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4A970-2B8D-45E0-A47D-C8880549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7" y="2945092"/>
            <a:ext cx="819264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1372-7DF3-4116-B741-FE00B8ED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tree and static routing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1DE-8DCA-44F8-AE0F-137B718F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8"/>
            <a:ext cx="8036379" cy="450691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252525"/>
                </a:solidFill>
              </a:rPr>
              <a:t>Generally, CBB are using static routing algorithm.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</a:rPr>
              <a:t>path taken between any two node pairs is statically computed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</a:rPr>
              <a:t>Full bandwidth is not always seen in practice.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</a:rPr>
              <a:t>The number of potential routes </a:t>
            </a:r>
            <a:r>
              <a:rPr lang="en-US" b="0" i="1" dirty="0">
                <a:solidFill>
                  <a:srgbClr val="252525"/>
                </a:solidFill>
                <a:effectLst/>
              </a:rPr>
              <a:t>R</a:t>
            </a:r>
            <a:r>
              <a:rPr lang="en-US" b="0" i="0" dirty="0">
                <a:solidFill>
                  <a:srgbClr val="252525"/>
                </a:solidFill>
                <a:effectLst/>
              </a:rPr>
              <a:t> for a total node count of </a:t>
            </a:r>
            <a:r>
              <a:rPr lang="en-US" b="0" i="1" dirty="0">
                <a:solidFill>
                  <a:srgbClr val="252525"/>
                </a:solidFill>
                <a:effectLst/>
              </a:rPr>
              <a:t>N:   </a:t>
            </a:r>
            <a:r>
              <a:rPr lang="en-US" b="0" i="0" dirty="0">
                <a:solidFill>
                  <a:srgbClr val="252525"/>
                </a:solidFill>
                <a:effectLst/>
              </a:rPr>
              <a:t> </a:t>
            </a:r>
            <a:r>
              <a:rPr lang="en-US" b="0" i="1" dirty="0">
                <a:solidFill>
                  <a:srgbClr val="252525"/>
                </a:solidFill>
                <a:effectLst/>
              </a:rPr>
              <a:t>R=N(N-1)=N²-N</a:t>
            </a:r>
            <a:r>
              <a:rPr lang="en-US" b="0" i="0" dirty="0">
                <a:solidFill>
                  <a:srgbClr val="252525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252525"/>
                </a:solidFill>
                <a:effectLst/>
              </a:rPr>
              <a:t>Number of routes  o(</a:t>
            </a:r>
            <a:r>
              <a:rPr lang="en-US" b="0" i="1" dirty="0">
                <a:solidFill>
                  <a:srgbClr val="252525"/>
                </a:solidFill>
                <a:effectLst/>
              </a:rPr>
              <a:t>N²</a:t>
            </a:r>
            <a:r>
              <a:rPr lang="en-US" dirty="0">
                <a:solidFill>
                  <a:srgbClr val="252525"/>
                </a:solidFill>
              </a:rPr>
              <a:t>)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r>
              <a:rPr lang="en-US" dirty="0">
                <a:solidFill>
                  <a:srgbClr val="252525"/>
                </a:solidFill>
              </a:rPr>
              <a:t>N</a:t>
            </a:r>
            <a:r>
              <a:rPr lang="en-US" b="0" i="0" dirty="0">
                <a:solidFill>
                  <a:srgbClr val="252525"/>
                </a:solidFill>
                <a:effectLst/>
              </a:rPr>
              <a:t>umber of Intermediate Spine link  is o(N)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b="0" i="0" dirty="0">
                <a:solidFill>
                  <a:srgbClr val="252525"/>
                </a:solidFill>
                <a:effectLst/>
              </a:rPr>
              <a:t>There are scenarios where certain host communications will use the same Intermediate Spine link </a:t>
            </a:r>
          </a:p>
        </p:txBody>
      </p:sp>
    </p:spTree>
    <p:extLst>
      <p:ext uri="{BB962C8B-B14F-4D97-AF65-F5344CB8AC3E}">
        <p14:creationId xmlns:p14="http://schemas.microsoft.com/office/powerpoint/2010/main" val="71373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242-D13A-4473-A42A-C8686DD2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88D2B-AEDF-4CDF-988A-645E7424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1-&gt;5,2-&gt;6,3-&gt;7,4-&gt;8 is ok</a:t>
            </a:r>
          </a:p>
          <a:p>
            <a:r>
              <a:rPr lang="en-US" dirty="0"/>
              <a:t>For 1-&gt;5,2-&gt;7,3-&gt;6,4-&gt;8  is no longer fine if there is static routing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F9E20-2315-44AE-86FA-0E4B7C3A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2" y="3221316"/>
            <a:ext cx="8116856" cy="36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D06E-F803-46D3-813C-8DDB03FD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E8FE-47DD-4D68-B0FE-E7E26C42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84" y="1523549"/>
            <a:ext cx="7681632" cy="4351338"/>
          </a:xfrm>
        </p:spPr>
        <p:txBody>
          <a:bodyPr/>
          <a:lstStyle/>
          <a:p>
            <a:pPr marL="342900" marR="0" lvl="0" indent="-3429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4285"/>
              </a:buClr>
              <a:buSzPts val="2150"/>
              <a:buFont typeface="Arial" panose="020B0604020202020204" pitchFamily="34" charset="0"/>
              <a:buChar char="•"/>
              <a:tabLst>
                <a:tab pos="810260" algn="l"/>
                <a:tab pos="810895" algn="l"/>
              </a:tabLst>
            </a:pPr>
            <a:r>
              <a:rPr lang="en-US" dirty="0"/>
              <a:t>Spine does not support </a:t>
            </a:r>
            <a:r>
              <a:rPr lang="en-US" dirty="0" err="1"/>
              <a:t>N</a:t>
            </a:r>
            <a:r>
              <a:rPr lang="en-US" baseline="-25000" dirty="0" err="1"/>
              <a:t>nodes</a:t>
            </a:r>
            <a:r>
              <a:rPr lang="en-US" dirty="0"/>
              <a:t>/2 full BW end-to-end connections</a:t>
            </a:r>
            <a:endParaRPr lang="it-IT" dirty="0"/>
          </a:p>
          <a:p>
            <a:pPr marL="342900" marR="0" lvl="0" indent="-3429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4285"/>
              </a:buClr>
              <a:buSzPts val="2150"/>
              <a:buFont typeface="Arial" panose="020B0604020202020204" pitchFamily="34" charset="0"/>
              <a:buChar char="•"/>
              <a:tabLst>
                <a:tab pos="810260" algn="l"/>
                <a:tab pos="810895" algn="l"/>
              </a:tabLst>
            </a:pPr>
            <a:r>
              <a:rPr lang="en-US" dirty="0"/>
              <a:t>B</a:t>
            </a:r>
            <a:r>
              <a:rPr lang="en-US" baseline="-25000" dirty="0"/>
              <a:t>b</a:t>
            </a:r>
            <a:r>
              <a:rPr lang="en-US" dirty="0"/>
              <a:t>/ </a:t>
            </a:r>
            <a:r>
              <a:rPr lang="en-US" dirty="0" err="1"/>
              <a:t>N</a:t>
            </a:r>
            <a:r>
              <a:rPr lang="en-US" baseline="-25000" dirty="0" err="1"/>
              <a:t>nodes</a:t>
            </a:r>
            <a:r>
              <a:rPr lang="en-US" dirty="0"/>
              <a:t> = const. = B/(2k), with k oversubscription factor (k=3 for the example)</a:t>
            </a:r>
            <a:endParaRPr lang="it-IT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4285"/>
              </a:buClr>
              <a:buSzPts val="2150"/>
              <a:buFont typeface="Arial" panose="020B0604020202020204" pitchFamily="34" charset="0"/>
              <a:buChar char="•"/>
              <a:tabLst>
                <a:tab pos="810260" algn="l"/>
                <a:tab pos="810895" algn="l"/>
              </a:tabLst>
            </a:pPr>
            <a:r>
              <a:rPr lang="en-US" dirty="0"/>
              <a:t>Resource management</a:t>
            </a:r>
            <a:r>
              <a:rPr lang="it-IT" dirty="0"/>
              <a:t> </a:t>
            </a:r>
            <a:r>
              <a:rPr lang="en-US" dirty="0"/>
              <a:t>(job placement) is crucial</a:t>
            </a:r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C1836-BD7E-44D6-9E98-7CA60E1B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4" y="3466154"/>
            <a:ext cx="7101151" cy="30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882A1-4EEF-4D0B-9D76-DFFAA0C2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HPC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89CA0-E26C-4853-ACE6-42C4D7D0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44" y="1253331"/>
            <a:ext cx="7886700" cy="4351338"/>
          </a:xfrm>
        </p:spPr>
        <p:txBody>
          <a:bodyPr/>
          <a:lstStyle/>
          <a:p>
            <a:endParaRPr lang="en-US" dirty="0"/>
          </a:p>
          <a:p>
            <a:pPr marL="177120" lvl="0">
              <a:spcAft>
                <a:spcPts val="1417"/>
              </a:spcAft>
              <a:buSzPct val="45000"/>
              <a:buFont typeface="OpenSymbol"/>
              <a:buChar char="●"/>
            </a:pPr>
            <a:r>
              <a:rPr lang="en-US" dirty="0"/>
              <a:t>Several computers (nodes) often in special cases for easy mounting in a rack</a:t>
            </a:r>
          </a:p>
          <a:p>
            <a:pPr marL="177120" lvl="0">
              <a:spcAft>
                <a:spcPts val="1417"/>
              </a:spcAft>
              <a:buSzPct val="45000"/>
              <a:buFont typeface="OpenSymbol"/>
              <a:buChar char="●"/>
            </a:pPr>
            <a:r>
              <a:rPr lang="en-US" dirty="0"/>
              <a:t>One or more networks (interconnects) to hook the nodes together</a:t>
            </a:r>
          </a:p>
          <a:p>
            <a:pPr marL="177120" lvl="0">
              <a:spcAft>
                <a:spcPts val="1417"/>
              </a:spcAft>
              <a:buSzPct val="45000"/>
              <a:buFont typeface="OpenSymbol"/>
              <a:buChar char="●"/>
            </a:pPr>
            <a:r>
              <a:rPr lang="en-US" dirty="0"/>
              <a:t>MP application’ performance rely on the characteristics of the  networks.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3CCC3-6EDC-40BC-B9D7-4E352D23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6944" y="4918869"/>
            <a:ext cx="8499600" cy="137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47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F64D-04E3-4081-9664-B87C44E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speed networks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C7E2-94E8-465D-BEDB-77558E3B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Infiniband</a:t>
            </a:r>
            <a:endParaRPr lang="en-US" dirty="0"/>
          </a:p>
          <a:p>
            <a:pPr lvl="1"/>
            <a:r>
              <a:rPr lang="en-US" dirty="0"/>
              <a:t>The de-facto standard</a:t>
            </a:r>
          </a:p>
          <a:p>
            <a:pPr lvl="1"/>
            <a:r>
              <a:rPr lang="en-US" dirty="0"/>
              <a:t>27% of ToP500 are based on </a:t>
            </a:r>
            <a:r>
              <a:rPr lang="en-US" dirty="0" err="1"/>
              <a:t>infiniband</a:t>
            </a:r>
            <a:endParaRPr lang="en-US" dirty="0"/>
          </a:p>
          <a:p>
            <a:r>
              <a:rPr lang="en-US" dirty="0"/>
              <a:t>Omni Path</a:t>
            </a:r>
          </a:p>
          <a:p>
            <a:pPr lvl="1"/>
            <a:r>
              <a:rPr lang="en-US" dirty="0"/>
              <a:t> started by Intel in 2015</a:t>
            </a:r>
          </a:p>
          <a:p>
            <a:pPr lvl="1"/>
            <a:r>
              <a:rPr lang="en-US" dirty="0"/>
              <a:t>one of the youngest HPC interconnects</a:t>
            </a:r>
          </a:p>
          <a:p>
            <a:pPr lvl="1"/>
            <a:r>
              <a:rPr lang="en-US" dirty="0"/>
              <a:t> 8.6% of Top500 are Omni-Path systems</a:t>
            </a:r>
          </a:p>
          <a:p>
            <a:r>
              <a:rPr lang="en-US" dirty="0"/>
              <a:t>Both are used behind a MPI implementation..</a:t>
            </a:r>
          </a:p>
        </p:txBody>
      </p:sp>
    </p:spTree>
    <p:extLst>
      <p:ext uri="{BB962C8B-B14F-4D97-AF65-F5344CB8AC3E}">
        <p14:creationId xmlns:p14="http://schemas.microsoft.com/office/powerpoint/2010/main" val="297355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83B3-D64E-42FA-BDC1-76D0D34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Infiniband</a:t>
            </a:r>
            <a:r>
              <a:rPr lang="en-US" dirty="0"/>
              <a:t> speed: physical layer..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524B-6A7E-47B4-9A3E-5D439F32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InfiniBand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serial stream of bits for data transfer</a:t>
            </a:r>
          </a:p>
          <a:p>
            <a:r>
              <a:rPr lang="it-IT" dirty="0" err="1"/>
              <a:t>Linkwidth</a:t>
            </a:r>
            <a:endParaRPr lang="it-IT" dirty="0"/>
          </a:p>
          <a:p>
            <a:pPr lvl="1"/>
            <a:r>
              <a:rPr lang="it-IT" dirty="0"/>
              <a:t>1x – One </a:t>
            </a:r>
            <a:r>
              <a:rPr lang="it-IT" dirty="0" err="1"/>
              <a:t>differential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per </a:t>
            </a:r>
            <a:r>
              <a:rPr lang="it-IT" dirty="0" err="1"/>
              <a:t>Tx</a:t>
            </a:r>
            <a:r>
              <a:rPr lang="it-IT" dirty="0"/>
              <a:t>/</a:t>
            </a:r>
            <a:r>
              <a:rPr lang="it-IT" dirty="0" err="1"/>
              <a:t>Rx</a:t>
            </a:r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4x – </a:t>
            </a:r>
            <a:r>
              <a:rPr lang="it-IT" dirty="0" err="1">
                <a:solidFill>
                  <a:srgbClr val="FF0000"/>
                </a:solidFill>
              </a:rPr>
              <a:t>Four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differential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pairs</a:t>
            </a:r>
            <a:r>
              <a:rPr lang="it-IT" dirty="0">
                <a:solidFill>
                  <a:srgbClr val="FF0000"/>
                </a:solidFill>
              </a:rPr>
              <a:t> per </a:t>
            </a:r>
            <a:r>
              <a:rPr lang="it-IT" dirty="0" err="1">
                <a:solidFill>
                  <a:srgbClr val="FF0000"/>
                </a:solidFill>
              </a:rPr>
              <a:t>Tx</a:t>
            </a:r>
            <a:r>
              <a:rPr lang="it-IT" dirty="0">
                <a:solidFill>
                  <a:srgbClr val="FF0000"/>
                </a:solidFill>
              </a:rPr>
              <a:t>/</a:t>
            </a:r>
            <a:r>
              <a:rPr lang="it-IT" dirty="0" err="1">
                <a:solidFill>
                  <a:srgbClr val="FF0000"/>
                </a:solidFill>
              </a:rPr>
              <a:t>Rx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/>
              <a:t>12x - </a:t>
            </a:r>
            <a:r>
              <a:rPr lang="it-IT" dirty="0" err="1"/>
              <a:t>Twelve</a:t>
            </a:r>
            <a:r>
              <a:rPr lang="it-IT" dirty="0"/>
              <a:t> </a:t>
            </a:r>
            <a:r>
              <a:rPr lang="it-IT" dirty="0" err="1"/>
              <a:t>differential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per </a:t>
            </a:r>
            <a:r>
              <a:rPr lang="it-IT" dirty="0" err="1"/>
              <a:t>Tx</a:t>
            </a:r>
            <a:r>
              <a:rPr lang="it-IT" dirty="0"/>
              <a:t> and per </a:t>
            </a:r>
            <a:r>
              <a:rPr lang="it-IT" dirty="0" err="1"/>
              <a:t>Rx</a:t>
            </a:r>
            <a:endParaRPr lang="it-IT" dirty="0"/>
          </a:p>
          <a:p>
            <a:r>
              <a:rPr lang="it-IT" dirty="0" err="1"/>
              <a:t>LinkSpeed</a:t>
            </a:r>
            <a:endParaRPr lang="it-IT" dirty="0"/>
          </a:p>
          <a:p>
            <a:pPr lvl="1"/>
            <a:r>
              <a:rPr lang="it-IT" dirty="0"/>
              <a:t>Single Data Rate (SDR) - 2.5Gb/s per lane (10Gb/s for 4x)</a:t>
            </a:r>
          </a:p>
          <a:p>
            <a:pPr lvl="1"/>
            <a:r>
              <a:rPr lang="it-IT" dirty="0"/>
              <a:t>Double Data Rate (DDR) - 5Gb/s per lane (20Gb/s for 4x)</a:t>
            </a:r>
          </a:p>
          <a:p>
            <a:pPr lvl="1"/>
            <a:r>
              <a:rPr lang="it-IT" dirty="0"/>
              <a:t>Quad Data Rate (QDR) - 10Gb/s per lane (40Gb/s for 4x)</a:t>
            </a:r>
          </a:p>
          <a:p>
            <a:pPr lvl="1"/>
            <a:r>
              <a:rPr lang="it-IT" dirty="0" err="1"/>
              <a:t>Fourteen</a:t>
            </a:r>
            <a:r>
              <a:rPr lang="it-IT" dirty="0"/>
              <a:t> Data Rate (FDR) - 14Gb/s per lane (56Gb/s for 4x)</a:t>
            </a:r>
          </a:p>
          <a:p>
            <a:pPr lvl="1"/>
            <a:r>
              <a:rPr lang="it-IT" dirty="0" err="1"/>
              <a:t>Enhanced</a:t>
            </a:r>
            <a:r>
              <a:rPr lang="it-IT" dirty="0"/>
              <a:t> Data rate (EDR) - 25Gb/s per lane (100Gb/s for 4x)</a:t>
            </a:r>
          </a:p>
          <a:p>
            <a:r>
              <a:rPr lang="it-IT" dirty="0"/>
              <a:t> </a:t>
            </a:r>
            <a:r>
              <a:rPr lang="it-IT" dirty="0" err="1"/>
              <a:t>Linkrate</a:t>
            </a:r>
            <a:endParaRPr lang="it-IT" dirty="0"/>
          </a:p>
          <a:p>
            <a:pPr lvl="1"/>
            <a:r>
              <a:rPr lang="it-IT" dirty="0" err="1"/>
              <a:t>Multiplication</a:t>
            </a:r>
            <a:r>
              <a:rPr lang="it-IT" dirty="0"/>
              <a:t> of the link </a:t>
            </a:r>
            <a:r>
              <a:rPr lang="it-IT" dirty="0" err="1"/>
              <a:t>width</a:t>
            </a:r>
            <a:r>
              <a:rPr lang="it-IT" dirty="0"/>
              <a:t> and link speed</a:t>
            </a:r>
          </a:p>
          <a:p>
            <a:pPr lvl="1"/>
            <a:r>
              <a:rPr lang="it-IT" dirty="0" err="1"/>
              <a:t>Most</a:t>
            </a:r>
            <a:r>
              <a:rPr lang="it-IT" dirty="0"/>
              <a:t> common shipping </a:t>
            </a:r>
            <a:r>
              <a:rPr lang="it-IT" dirty="0" err="1"/>
              <a:t>today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4x ports DFR/EDR</a:t>
            </a:r>
          </a:p>
        </p:txBody>
      </p:sp>
    </p:spTree>
    <p:extLst>
      <p:ext uri="{BB962C8B-B14F-4D97-AF65-F5344CB8AC3E}">
        <p14:creationId xmlns:p14="http://schemas.microsoft.com/office/powerpoint/2010/main" val="176452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83B3-D64E-42FA-BDC1-76D0D34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Infiniband</a:t>
            </a:r>
            <a:r>
              <a:rPr lang="en-US" dirty="0"/>
              <a:t> speed: data encoding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524B-6A7E-47B4-9A3E-5D439F32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For SDR, DDR and QDR, links use 8b/10b encoding:</a:t>
            </a:r>
          </a:p>
          <a:p>
            <a:pPr lvl="1"/>
            <a:r>
              <a:rPr lang="en-US" dirty="0"/>
              <a:t>every 10 bits sent carry 8bits of data</a:t>
            </a:r>
          </a:p>
          <a:p>
            <a:r>
              <a:rPr lang="en-US" dirty="0"/>
              <a:t>Thus single, double, and quad data rates carry 2, 4, or 8 Gbit/s useful data, respectively.</a:t>
            </a:r>
          </a:p>
          <a:p>
            <a:r>
              <a:rPr lang="en-US" dirty="0"/>
              <a:t>For FDR and EDR, links use 64b/66b encoding</a:t>
            </a:r>
          </a:p>
          <a:p>
            <a:pPr lvl="1"/>
            <a:r>
              <a:rPr lang="en-US" dirty="0"/>
              <a:t> every 66 bits sent carry 64 bits of data.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27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933A-7E71-4569-B2B8-330C318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InfiniBand performance</a:t>
            </a:r>
            <a:endParaRPr lang="it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44F2D-AB3A-46F2-AE52-15AC0AEAA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8692" y="1690689"/>
            <a:ext cx="8276658" cy="37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DC7961-6F8F-4897-97AF-6B940A303C88}"/>
              </a:ext>
            </a:extLst>
          </p:cNvPr>
          <p:cNvSpPr/>
          <p:nvPr/>
        </p:nvSpPr>
        <p:spPr>
          <a:xfrm>
            <a:off x="3846286" y="3860800"/>
            <a:ext cx="4397828" cy="6821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07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4.jpeg">
            <a:extLst>
              <a:ext uri="{FF2B5EF4-FFF2-40B4-BE49-F238E27FC236}">
                <a16:creationId xmlns:a16="http://schemas.microsoft.com/office/drawing/2014/main" id="{036B1138-093A-4BCE-9784-9C6E93AC47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526643"/>
            <a:ext cx="4272878" cy="360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0A4C4-6CD1-4765-A05A-310BB5D7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299809"/>
            <a:ext cx="7886700" cy="1325563"/>
          </a:xfrm>
        </p:spPr>
        <p:txBody>
          <a:bodyPr/>
          <a:lstStyle/>
          <a:p>
            <a:r>
              <a:rPr lang="en-US" dirty="0"/>
              <a:t>ORFEO IB network 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FE6E5-4CD7-4499-B2BE-66E3D002AF6E}"/>
              </a:ext>
            </a:extLst>
          </p:cNvPr>
          <p:cNvSpPr txBox="1"/>
          <p:nvPr/>
        </p:nvSpPr>
        <p:spPr>
          <a:xfrm>
            <a:off x="299122" y="2816537"/>
            <a:ext cx="585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Performance</a:t>
            </a:r>
          </a:p>
          <a:p>
            <a:r>
              <a:rPr lang="en-US" sz="2400" dirty="0"/>
              <a:t>• 40 x HDR 200Gb/s ports in a 1U switch</a:t>
            </a:r>
          </a:p>
          <a:p>
            <a:r>
              <a:rPr lang="en-US" sz="2400" dirty="0"/>
              <a:t>• 80 x HDR100 100Gb/s ports (using splitter</a:t>
            </a:r>
          </a:p>
          <a:p>
            <a:r>
              <a:rPr lang="en-US" sz="2400" dirty="0"/>
              <a:t>cables)</a:t>
            </a:r>
          </a:p>
          <a:p>
            <a:r>
              <a:rPr lang="en-US" sz="2400" dirty="0"/>
              <a:t>• 16Tb/s aggregate switch throughput</a:t>
            </a:r>
          </a:p>
          <a:p>
            <a:r>
              <a:rPr lang="en-US" sz="2400" dirty="0"/>
              <a:t>• Sub-130ns switch latency</a:t>
            </a:r>
            <a:endParaRPr lang="it-IT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B89B4B8-166A-4FC1-8390-5275CB746C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6" y="1490974"/>
            <a:ext cx="7886700" cy="8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497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4462-2C79-4F13-BFD0-70C9340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Gbit ethernet performance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6ADF-A7F1-4BBB-9C70-A420FF3A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6664" cy="4351338"/>
          </a:xfrm>
        </p:spPr>
        <p:txBody>
          <a:bodyPr/>
          <a:lstStyle/>
          <a:p>
            <a:r>
              <a:rPr lang="en-US" dirty="0"/>
              <a:t>Latency: ~44 microsecond</a:t>
            </a:r>
          </a:p>
          <a:p>
            <a:r>
              <a:rPr lang="en-US" dirty="0"/>
              <a:t>BW: ~ 111 Mb/second  (theoretical one: 1000/8=125) </a:t>
            </a:r>
            <a:endParaRPr lang="it-IT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10370E88-914C-4167-88B4-15923F26C5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380" y="3126630"/>
            <a:ext cx="6417608" cy="33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146EA93-9632-4C63-BD4F-DE9CD75420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8650" y="677042"/>
            <a:ext cx="7886700" cy="701731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Infiniband</a:t>
            </a:r>
            <a:r>
              <a:rPr lang="en-US" dirty="0"/>
              <a:t> vs Ethernet..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7AAFA41-2429-426E-AAA1-E3254136217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835" y="1980745"/>
            <a:ext cx="8490330" cy="3355317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F735C98-66E4-413D-B025-9C982558DB5E}"/>
              </a:ext>
            </a:extLst>
          </p:cNvPr>
          <p:cNvSpPr txBox="1"/>
          <p:nvPr/>
        </p:nvSpPr>
        <p:spPr>
          <a:xfrm>
            <a:off x="8163780" y="6439950"/>
            <a:ext cx="653101" cy="1890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algn="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AFD1E5-C8B4-4269-B61E-E0FE78D34C76}" type="slidenum">
              <a:rPr sz="1633"/>
              <a:pPr algn="r"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37</a:t>
            </a:fld>
            <a:endParaRPr lang="en-US" sz="1270">
              <a:solidFill>
                <a:srgbClr val="18A303"/>
              </a:solidFill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D3FF101-5AD9-4FA3-837C-3430E0758B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8650" y="686567"/>
            <a:ext cx="7886700" cy="701731"/>
          </a:xfrm>
        </p:spPr>
        <p:txBody>
          <a:bodyPr>
            <a:spAutoFit/>
          </a:bodyPr>
          <a:lstStyle/>
          <a:p>
            <a:pPr lvl="0"/>
            <a:r>
              <a:rPr lang="en-US"/>
              <a:t>TCP/IP and IPoIB protocol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C632FC9-36D3-42ED-87D7-EA94BA7F5FC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51" y="1550501"/>
            <a:ext cx="8490330" cy="3816079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C519C94-7B91-4005-8976-856A9E6DED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TCP/IP and IPoIB protocol vs native infiniband ones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93CA5B3-4746-4D7F-8AB6-1EDE95C854A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51" y="1502170"/>
            <a:ext cx="8490330" cy="3912734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3D1-22B7-4C9F-9C8F-3024E0F4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network: ORFEO ones..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FEB7-66D4-44E7-B5C2-C7EB12DE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assume full non-blocking network:</a:t>
            </a:r>
          </a:p>
          <a:p>
            <a:pPr marL="457200" lvl="1" indent="0">
              <a:buNone/>
            </a:pPr>
            <a:r>
              <a:rPr lang="en-US" dirty="0"/>
              <a:t>P/2 pair of nodes communicate in parallel at full speed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it-IT" sz="24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              𝑇</a:t>
            </a:r>
            <a:r>
              <a:rPr lang="it-IT" sz="2400" b="0" i="0" u="none" strike="noStrike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𝑐𝑜𝑚𝑚</a:t>
            </a:r>
            <a:r>
              <a:rPr lang="it-IT" sz="24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 =𝜆+ </a:t>
            </a:r>
            <a:r>
              <a:rPr lang="it-IT" sz="2400" b="0" i="0" u="none" strike="noStrike" baseline="0" dirty="0" err="1">
                <a:solidFill>
                  <a:srgbClr val="C00000"/>
                </a:solidFill>
                <a:latin typeface="Cambria Math" panose="02040503050406030204" pitchFamily="18" charset="0"/>
              </a:rPr>
              <a:t>message</a:t>
            </a:r>
            <a:r>
              <a:rPr lang="it-IT" sz="24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-size/𝑏</a:t>
            </a:r>
            <a:r>
              <a:rPr lang="it-IT" sz="2400" b="0" i="0" u="none" strike="noStrike" baseline="-25000" dirty="0">
                <a:solidFill>
                  <a:srgbClr val="C00000"/>
                </a:solidFill>
                <a:latin typeface="Cambria Math" panose="02040503050406030204" pitchFamily="18" charset="0"/>
              </a:rPr>
              <a:t>𝑛𝑒𝑡𝑤𝑜𝑟𝑘</a:t>
            </a:r>
          </a:p>
          <a:p>
            <a:endParaRPr lang="en-US" dirty="0"/>
          </a:p>
          <a:p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it-IT" sz="2400" b="0" i="0" u="none" strike="noStrike" baseline="0" dirty="0">
                <a:latin typeface="Cambria Math" panose="02040503050406030204" pitchFamily="18" charset="0"/>
              </a:rPr>
              <a:t>          𝜆= 1.35 </a:t>
            </a:r>
            <a:r>
              <a:rPr lang="it-IT" sz="2400" b="0" i="0" u="none" strike="noStrike" baseline="0" dirty="0" err="1">
                <a:latin typeface="Cambria Math" panose="02040503050406030204" pitchFamily="18" charset="0"/>
              </a:rPr>
              <a:t>microsecond</a:t>
            </a:r>
            <a:endParaRPr lang="it-IT" sz="2400" b="0" i="0" u="none" strike="noStrike" baseline="0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it-IT" dirty="0">
                <a:latin typeface="Cambria Math" panose="02040503050406030204" pitchFamily="18" charset="0"/>
              </a:rPr>
              <a:t>   </a:t>
            </a:r>
            <a:r>
              <a:rPr lang="it-IT" sz="2400" b="0" i="0" u="none" strike="noStrike" baseline="0" dirty="0">
                <a:latin typeface="Cambria Math" panose="02040503050406030204" pitchFamily="18" charset="0"/>
              </a:rPr>
              <a:t>𝑏</a:t>
            </a:r>
            <a:r>
              <a:rPr lang="it-IT" sz="2400" b="0" i="0" u="none" strike="noStrike" baseline="-25000" dirty="0">
                <a:latin typeface="Cambria Math" panose="02040503050406030204" pitchFamily="18" charset="0"/>
              </a:rPr>
              <a:t>𝑛𝑒𝑡𝑤𝑜𝑟𝑘</a:t>
            </a:r>
            <a:r>
              <a:rPr lang="it-IT" sz="2400" b="0" i="0" u="none" strike="noStrike" baseline="0" dirty="0">
                <a:latin typeface="Cambria Math" panose="02040503050406030204" pitchFamily="18" charset="0"/>
              </a:rPr>
              <a:t> =12Gb/second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0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6B32-C6AB-4537-9260-4F8DC57D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cluster classification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912F-544B-4FDD-8752-FC421731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44703" cy="453483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HIGH SPEED NETWORK</a:t>
            </a:r>
          </a:p>
          <a:p>
            <a:pPr lvl="1"/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  <a:p>
            <a:pPr lvl="1"/>
            <a:r>
              <a:rPr lang="it-IT" dirty="0"/>
              <a:t>low </a:t>
            </a:r>
            <a:r>
              <a:rPr lang="it-IT" dirty="0" err="1"/>
              <a:t>latency</a:t>
            </a:r>
            <a:r>
              <a:rPr lang="it-IT" dirty="0"/>
              <a:t> /high </a:t>
            </a:r>
            <a:r>
              <a:rPr lang="it-IT" dirty="0" err="1"/>
              <a:t>bandwidth</a:t>
            </a:r>
            <a:endParaRPr lang="it-IT" dirty="0"/>
          </a:p>
          <a:p>
            <a:pPr lvl="1"/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:  </a:t>
            </a:r>
            <a:r>
              <a:rPr lang="it-IT" dirty="0" err="1"/>
              <a:t>Infiniband</a:t>
            </a:r>
            <a:r>
              <a:rPr lang="it-IT" dirty="0"/>
              <a:t>...</a:t>
            </a:r>
          </a:p>
          <a:p>
            <a:r>
              <a:rPr lang="it-IT" dirty="0"/>
              <a:t>I/O NETWORK</a:t>
            </a:r>
          </a:p>
          <a:p>
            <a:pPr lvl="1"/>
            <a:r>
              <a:rPr lang="it-IT" dirty="0"/>
              <a:t>I/O </a:t>
            </a:r>
            <a:r>
              <a:rPr lang="it-IT" dirty="0" err="1"/>
              <a:t>requests</a:t>
            </a:r>
            <a:r>
              <a:rPr lang="it-IT" dirty="0"/>
              <a:t> (NFS and/or </a:t>
            </a:r>
            <a:r>
              <a:rPr lang="it-IT" dirty="0" err="1"/>
              <a:t>parallel</a:t>
            </a:r>
            <a:r>
              <a:rPr lang="it-IT" dirty="0"/>
              <a:t> FS)</a:t>
            </a:r>
          </a:p>
          <a:p>
            <a:pPr lvl="1"/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fundamental</a:t>
            </a:r>
            <a:r>
              <a:rPr lang="it-IT" dirty="0"/>
              <a:t>/ good </a:t>
            </a:r>
            <a:r>
              <a:rPr lang="it-IT" dirty="0" err="1"/>
              <a:t>bandwidth</a:t>
            </a:r>
            <a:endParaRPr lang="it-IT" dirty="0"/>
          </a:p>
          <a:p>
            <a:pPr lvl="1"/>
            <a:r>
              <a:rPr lang="it-IT" dirty="0"/>
              <a:t>GIGABIT  </a:t>
            </a:r>
            <a:r>
              <a:rPr lang="it-IT" dirty="0" err="1"/>
              <a:t>could</a:t>
            </a:r>
            <a:r>
              <a:rPr lang="it-IT" dirty="0"/>
              <a:t> be  ok /10Gb and/or  </a:t>
            </a:r>
            <a:r>
              <a:rPr lang="it-IT" dirty="0" err="1"/>
              <a:t>Infiniband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 </a:t>
            </a:r>
          </a:p>
          <a:p>
            <a:r>
              <a:rPr lang="it-IT" dirty="0"/>
              <a:t>In band Management network </a:t>
            </a:r>
          </a:p>
          <a:p>
            <a:pPr lvl="1"/>
            <a:r>
              <a:rPr lang="it-IT" dirty="0"/>
              <a:t>management </a:t>
            </a:r>
            <a:r>
              <a:rPr lang="it-IT" dirty="0" err="1"/>
              <a:t>traffic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services (LRMS/NFS/software etc..) </a:t>
            </a:r>
          </a:p>
          <a:p>
            <a:r>
              <a:rPr lang="it-IT" dirty="0"/>
              <a:t>Out of band Management network:</a:t>
            </a:r>
          </a:p>
          <a:p>
            <a:pPr lvl="1"/>
            <a:r>
              <a:rPr lang="it-IT" dirty="0"/>
              <a:t>Remote control of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device </a:t>
            </a:r>
          </a:p>
        </p:txBody>
      </p:sp>
    </p:spTree>
    <p:extLst>
      <p:ext uri="{BB962C8B-B14F-4D97-AF65-F5344CB8AC3E}">
        <p14:creationId xmlns:p14="http://schemas.microsoft.com/office/powerpoint/2010/main" val="1599517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E619A-151A-00E9-699B-215C9B53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Exercise/Tutorial: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E44A44-9E1B-54C9-AB07-E36ACE90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the data of the previous slide for all the kind of nodes and all the kind of MPI libraries.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85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66F-58C8-437A-A191-709D8D21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in band management network: 25 Gbit ethernet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EA28-5CA1-4520-97B8-E1F2157C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AA49D-405F-4378-AC0D-03C03C4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7" y="1579469"/>
            <a:ext cx="7432006" cy="527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66F-58C8-437A-A191-709D8D21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out of band management network: 1 Gbit ethernet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EA28-5CA1-4520-97B8-E1F2157C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EDA73AB-A10C-44B8-AD87-ED0E5569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6" y="1640049"/>
            <a:ext cx="7210987" cy="52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6A10-AE10-481C-83C8-6F4C5B13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High Speed network: 100 Gbit </a:t>
            </a:r>
            <a:r>
              <a:rPr lang="en-US" dirty="0" err="1"/>
              <a:t>Infiniband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10AC67-CA52-4149-9188-BCF4B6497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7" y="1690689"/>
            <a:ext cx="7221328" cy="507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82381C-A668-4822-808D-0D5FB683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2" y="3792090"/>
            <a:ext cx="4129090" cy="4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6BF614-302B-45FD-990C-E522A7F3E5B6}"/>
              </a:ext>
            </a:extLst>
          </p:cNvPr>
          <p:cNvSpPr/>
          <p:nvPr/>
        </p:nvSpPr>
        <p:spPr>
          <a:xfrm>
            <a:off x="642097" y="4778941"/>
            <a:ext cx="7886700" cy="1653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	</a:t>
            </a:r>
            <a:r>
              <a:rPr lang="en-US" sz="2800" dirty="0"/>
              <a:t> 		1Gbit Ethernet 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5EAABB-9160-4025-BCF9-8F8394CA757F}"/>
              </a:ext>
            </a:extLst>
          </p:cNvPr>
          <p:cNvSpPr/>
          <p:nvPr/>
        </p:nvSpPr>
        <p:spPr>
          <a:xfrm>
            <a:off x="642097" y="3129059"/>
            <a:ext cx="7886700" cy="1653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			</a:t>
            </a:r>
            <a:r>
              <a:rPr lang="en-US" sz="2800" dirty="0"/>
              <a:t>25Gbit Ethernet 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CD9E95-7B47-4782-8264-CBAB8E5996CA}"/>
              </a:ext>
            </a:extLst>
          </p:cNvPr>
          <p:cNvSpPr/>
          <p:nvPr/>
        </p:nvSpPr>
        <p:spPr>
          <a:xfrm>
            <a:off x="655544" y="1475071"/>
            <a:ext cx="7886700" cy="16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						</a:t>
            </a:r>
            <a:r>
              <a:rPr lang="en-US" sz="2800" dirty="0"/>
              <a:t>100 Gbit HDR </a:t>
            </a:r>
            <a:r>
              <a:rPr lang="en-US" sz="2800" dirty="0" err="1"/>
              <a:t>Infiniband</a:t>
            </a:r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D6B32-C6AB-4537-9260-4F8DC57D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Orfeo network classification	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912F-544B-4FDD-8752-FC421731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" y="1686583"/>
            <a:ext cx="4567463" cy="453483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HIGH SPEED NETWORK      				</a:t>
            </a:r>
          </a:p>
          <a:p>
            <a:r>
              <a:rPr lang="it-IT" dirty="0"/>
              <a:t>I/O NETWORK		</a:t>
            </a:r>
          </a:p>
          <a:p>
            <a:endParaRPr lang="it-IT" dirty="0"/>
          </a:p>
          <a:p>
            <a:r>
              <a:rPr lang="it-IT" dirty="0"/>
              <a:t>In band Management network 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Out of band Management network:</a:t>
            </a:r>
          </a:p>
        </p:txBody>
      </p:sp>
    </p:spTree>
    <p:extLst>
      <p:ext uri="{BB962C8B-B14F-4D97-AF65-F5344CB8AC3E}">
        <p14:creationId xmlns:p14="http://schemas.microsoft.com/office/powerpoint/2010/main" val="8677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BA14-500B-4600-8136-95E0C7DE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365126"/>
            <a:ext cx="8778240" cy="1325563"/>
          </a:xfrm>
        </p:spPr>
        <p:txBody>
          <a:bodyPr/>
          <a:lstStyle/>
          <a:p>
            <a:r>
              <a:rPr lang="en-US" dirty="0"/>
              <a:t>How to model network performance ?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1341-2854-4B2B-806C-F34BDBDD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capacity to transfer data</a:t>
            </a:r>
            <a:endParaRPr lang="it-IT" dirty="0"/>
          </a:p>
          <a:p>
            <a:r>
              <a:rPr lang="en-US" dirty="0"/>
              <a:t>Very simple model :</a:t>
            </a:r>
          </a:p>
          <a:p>
            <a:pPr lvl="1"/>
            <a:r>
              <a:rPr lang="en-US" dirty="0"/>
              <a:t>Total transfer time of a message 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 λ  is the latenc</a:t>
            </a:r>
            <a:r>
              <a:rPr lang="en-US" dirty="0"/>
              <a:t>y of the network : i.e. the time to setup the communication channel </a:t>
            </a:r>
          </a:p>
          <a:p>
            <a:pPr lvl="1"/>
            <a:r>
              <a:rPr lang="en-US" sz="2400" i="1" dirty="0" err="1"/>
              <a:t>b</a:t>
            </a:r>
            <a:r>
              <a:rPr lang="en-US" sz="2400" i="1" baseline="-25000" dirty="0" err="1"/>
              <a:t>network</a:t>
            </a:r>
            <a:r>
              <a:rPr lang="en-US" sz="2400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is the asymptotic network bandwidth measured    in Mb/sec. </a:t>
            </a:r>
          </a:p>
          <a:p>
            <a:pPr marL="1371600" lvl="3" indent="0">
              <a:buNone/>
            </a:pP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D8EEA-753A-4FD9-ADB4-B330862ECAFF}"/>
              </a:ext>
            </a:extLst>
          </p:cNvPr>
          <p:cNvSpPr txBox="1"/>
          <p:nvPr/>
        </p:nvSpPr>
        <p:spPr>
          <a:xfrm>
            <a:off x="1302684" y="3176004"/>
            <a:ext cx="6415928" cy="14482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/>
              <a:t> </a:t>
            </a:r>
            <a:r>
              <a:rPr lang="it-IT" sz="2800" i="1" dirty="0" err="1"/>
              <a:t>T</a:t>
            </a:r>
            <a:r>
              <a:rPr lang="it-IT" sz="2800" i="1" baseline="-25000" dirty="0" err="1"/>
              <a:t>comm</a:t>
            </a:r>
            <a:r>
              <a:rPr lang="it-IT" sz="2800" i="1" dirty="0"/>
              <a:t> =   λ  +  (Size of </a:t>
            </a:r>
            <a:r>
              <a:rPr lang="it-IT" sz="2800" i="1" dirty="0" err="1"/>
              <a:t>message</a:t>
            </a:r>
            <a:r>
              <a:rPr lang="it-IT" sz="2800" i="1" dirty="0"/>
              <a:t>) / </a:t>
            </a:r>
            <a:r>
              <a:rPr lang="it-IT" sz="2800" i="1" dirty="0" err="1"/>
              <a:t>b</a:t>
            </a:r>
            <a:r>
              <a:rPr lang="it-IT" sz="2800" i="1" baseline="-25000" dirty="0" err="1"/>
              <a:t>network</a:t>
            </a:r>
            <a:endParaRPr lang="it-IT" sz="2800" i="1" baseline="-25000" dirty="0"/>
          </a:p>
          <a:p>
            <a:pPr algn="ctr">
              <a:lnSpc>
                <a:spcPct val="200000"/>
              </a:lnSpc>
            </a:pP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51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4D70E2A1ABC342A726F187F5A84083" ma:contentTypeVersion="12" ma:contentTypeDescription="Creare un nuovo documento." ma:contentTypeScope="" ma:versionID="dd38f16b38c8a066cd9fa642158ddb8a">
  <xsd:schema xmlns:xsd="http://www.w3.org/2001/XMLSchema" xmlns:xs="http://www.w3.org/2001/XMLSchema" xmlns:p="http://schemas.microsoft.com/office/2006/metadata/properties" xmlns:ns3="4b7bc1f5-4071-4493-9eaa-d48b860bafba" xmlns:ns4="8eab5127-fddd-4f1f-9f17-b62bbb9e3e1c" targetNamespace="http://schemas.microsoft.com/office/2006/metadata/properties" ma:root="true" ma:fieldsID="7e7d1feb591ae855f622658610afd645" ns3:_="" ns4:_="">
    <xsd:import namespace="4b7bc1f5-4071-4493-9eaa-d48b860bafba"/>
    <xsd:import namespace="8eab5127-fddd-4f1f-9f17-b62bbb9e3e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bc1f5-4071-4493-9eaa-d48b860ba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5127-fddd-4f1f-9f17-b62bbb9e3e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73524-053C-4FDB-A0FB-87987174E6DB}">
  <ds:schemaRefs>
    <ds:schemaRef ds:uri="http://schemas.microsoft.com/office/2006/documentManagement/types"/>
    <ds:schemaRef ds:uri="http://www.w3.org/XML/1998/namespace"/>
    <ds:schemaRef ds:uri="8eab5127-fddd-4f1f-9f17-b62bbb9e3e1c"/>
    <ds:schemaRef ds:uri="4b7bc1f5-4071-4493-9eaa-d48b860bafba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26BC1DA-BCCD-45B4-94AD-5D9EFBB8A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1A8402-83C6-471E-B9F8-4CDB98150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bc1f5-4071-4493-9eaa-d48b860bafba"/>
    <ds:schemaRef ds:uri="8eab5127-fddd-4f1f-9f17-b62bbb9e3e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Presentazione su schermo (4:3)</PresentationFormat>
  <Paragraphs>237</Paragraphs>
  <Slides>40</Slides>
  <Notes>3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Lato Light</vt:lpstr>
      <vt:lpstr>Lato Thin</vt:lpstr>
      <vt:lpstr>Liberation Sans</vt:lpstr>
      <vt:lpstr>OpenSymbol</vt:lpstr>
      <vt:lpstr>Tahoma</vt:lpstr>
      <vt:lpstr>Tema di Office</vt:lpstr>
      <vt:lpstr>Presentazione standard di PowerPoint</vt:lpstr>
      <vt:lpstr>Agenda</vt:lpstr>
      <vt:lpstr>Recap on HPC architecture</vt:lpstr>
      <vt:lpstr>Network cluster classification</vt:lpstr>
      <vt:lpstr>Orfeo in band management network: 25 Gbit ethernet</vt:lpstr>
      <vt:lpstr>Orfeo out of band management network: 1 Gbit ethernet</vt:lpstr>
      <vt:lpstr>Orfeo High Speed network: 100 Gbit Infiniband </vt:lpstr>
      <vt:lpstr>Orfeo network classification </vt:lpstr>
      <vt:lpstr>How to model network performance ? </vt:lpstr>
      <vt:lpstr>How can we estimate/measure latency and bandwidth ? </vt:lpstr>
      <vt:lpstr>Ping-Pong algorithm</vt:lpstr>
      <vt:lpstr>Ping Pong implementations</vt:lpstr>
      <vt:lpstr>Measuring  MPI point-to-point performance on Orfeo</vt:lpstr>
      <vt:lpstr>Measuring  MPI point-to-point performance on Orfeo </vt:lpstr>
      <vt:lpstr>Measuring MPI performance on Orfeo</vt:lpstr>
      <vt:lpstr>Extrapolating  values for internode communication </vt:lpstr>
      <vt:lpstr>Network topology </vt:lpstr>
      <vt:lpstr>Bisection bandwidth: Bb </vt:lpstr>
      <vt:lpstr>Common Topologies in HPC</vt:lpstr>
      <vt:lpstr>Bus topology </vt:lpstr>
      <vt:lpstr>Non blocking crossbar switch</vt:lpstr>
      <vt:lpstr>Meshes </vt:lpstr>
      <vt:lpstr>Switches and Fat-Trees</vt:lpstr>
      <vt:lpstr>Fat-trees switch hierarchy.. </vt:lpstr>
      <vt:lpstr>Practical fat-tree implementation </vt:lpstr>
      <vt:lpstr>Two level CBB example </vt:lpstr>
      <vt:lpstr>Fat tree and static routing </vt:lpstr>
      <vt:lpstr>Example </vt:lpstr>
      <vt:lpstr>Oversubscription </vt:lpstr>
      <vt:lpstr>High speed networks </vt:lpstr>
      <vt:lpstr>Infiniband speed: physical layer..</vt:lpstr>
      <vt:lpstr>Infiniband speed: data encoding</vt:lpstr>
      <vt:lpstr>InfiniBand performance</vt:lpstr>
      <vt:lpstr>ORFEO IB network </vt:lpstr>
      <vt:lpstr>Gbit ethernet performance</vt:lpstr>
      <vt:lpstr>Infiniband vs Ethernet..</vt:lpstr>
      <vt:lpstr>TCP/IP and IPoIB protocol</vt:lpstr>
      <vt:lpstr>TCP/IP and IPoIB protocol vs native infiniband ones</vt:lpstr>
      <vt:lpstr>Our network: ORFEO ones..</vt:lpstr>
      <vt:lpstr>Exercise/Tutorial: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Cozzini Stefano</dc:creator>
  <cp:lastModifiedBy>Cozzini Stefano</cp:lastModifiedBy>
  <cp:revision>109</cp:revision>
  <dcterms:created xsi:type="dcterms:W3CDTF">2020-11-29T09:42:37Z</dcterms:created>
  <dcterms:modified xsi:type="dcterms:W3CDTF">2023-10-13T07:09:52Z</dcterms:modified>
</cp:coreProperties>
</file>