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b20aadbf9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b20aadbf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b20aadbf9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b20aadbf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b20aadbf9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b20aadbf9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b20aadbf9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b20aadbf9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b20aadbf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b20aadbf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b20aadbf9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b20aadbf9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b20aadbf9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b20aadbf9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b20aadbf9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b20aadbf9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b20aadbf9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b20aadbf9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b20aadbf9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b20aadbf9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b20aadbf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b20aadbf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b20aadbf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b20aadbf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b20aadbf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b20aadbf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b20aadbf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b20aadbf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b20aadbf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b20aadbf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20aadbf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b20aadbf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b20aadbf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b20aadbf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b20aadbf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b20aadbf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29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28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31.png"/><Relationship Id="rId6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27.png"/><Relationship Id="rId6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32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33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35.png"/><Relationship Id="rId5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19.png"/><Relationship Id="rId13" Type="http://schemas.openxmlformats.org/officeDocument/2006/relationships/hyperlink" Target="http://drive.google.com/file/d/18NbslKJ7H9kmgDLhaCOERj_HBYmrk2tn/view" TargetMode="External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Relationship Id="rId15" Type="http://schemas.openxmlformats.org/officeDocument/2006/relationships/hyperlink" Target="http://drive.google.com/file/d/1aATYYU2mHyiO8X2rOJdYcBbyEAQ1RAHJ/view" TargetMode="External"/><Relationship Id="rId14" Type="http://schemas.openxmlformats.org/officeDocument/2006/relationships/image" Target="../media/image1.png"/><Relationship Id="rId17" Type="http://schemas.openxmlformats.org/officeDocument/2006/relationships/hyperlink" Target="http://drive.google.com/file/d/1sb5BWAPuViqtdCCkBlfv7kbCko5EpVqV/view" TargetMode="External"/><Relationship Id="rId16" Type="http://schemas.openxmlformats.org/officeDocument/2006/relationships/hyperlink" Target="http://drive.google.com/file/d/1cou0nxUlMxhreV0R90jdKXMRNWSZ4TkL/view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18" Type="http://schemas.openxmlformats.org/officeDocument/2006/relationships/image" Target="../media/image3.png"/><Relationship Id="rId7" Type="http://schemas.openxmlformats.org/officeDocument/2006/relationships/image" Target="../media/image22.png"/><Relationship Id="rId8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oqPpay3JP_rZZf8f0DNT_65gJi19OUWo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zenodo.org/record/1188976#.Ylwa9NPMIUE" TargetMode="External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4hujD8XMayq755niSpI9K1hNWIbgtMIF/view" TargetMode="External"/><Relationship Id="rId4" Type="http://schemas.openxmlformats.org/officeDocument/2006/relationships/image" Target="../media/image1.png"/><Relationship Id="rId10" Type="http://schemas.openxmlformats.org/officeDocument/2006/relationships/image" Target="../media/image3.png"/><Relationship Id="rId9" Type="http://schemas.openxmlformats.org/officeDocument/2006/relationships/hyperlink" Target="https://blog.jonlu.ca/posts/phone-calls" TargetMode="External"/><Relationship Id="rId5" Type="http://schemas.openxmlformats.org/officeDocument/2006/relationships/hyperlink" Target="http://drive.google.com/file/d/1--GeGNev-EVYHpw6yK072mND6z2aSDPu/view" TargetMode="External"/><Relationship Id="rId6" Type="http://schemas.openxmlformats.org/officeDocument/2006/relationships/hyperlink" Target="http://drive.google.com/file/d/1cou0nxUlMxhreV0R90jdKXMRNWSZ4TkL/view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24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256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Emotion and Gender Bias by Phone Call</a:t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7275" y="4203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Haotian Fang &amp; Isaiah Glymour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0"/>
              <a:t>CS1699 Final Project at University of Pittsburgh</a:t>
            </a:r>
            <a:endParaRPr sz="224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2143560" y="2101813"/>
            <a:ext cx="4728797" cy="1897039"/>
            <a:chOff x="2251325" y="744575"/>
            <a:chExt cx="4486950" cy="2061775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51325" y="1689275"/>
              <a:ext cx="895350" cy="643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" name="Google Shape;58;p13"/>
            <p:cNvGrpSpPr/>
            <p:nvPr/>
          </p:nvGrpSpPr>
          <p:grpSpPr>
            <a:xfrm>
              <a:off x="2251325" y="744575"/>
              <a:ext cx="4486950" cy="2061775"/>
              <a:chOff x="2251325" y="744575"/>
              <a:chExt cx="4486950" cy="2061775"/>
            </a:xfrm>
          </p:grpSpPr>
          <p:pic>
            <p:nvPicPr>
              <p:cNvPr id="59" name="Google Shape;59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251325" y="744575"/>
                <a:ext cx="4486824" cy="944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146675" y="1689275"/>
                <a:ext cx="895350" cy="643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047077" y="1689275"/>
                <a:ext cx="1039650" cy="643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" name="Google Shape;62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091775" y="1689275"/>
                <a:ext cx="967046" cy="643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" name="Google Shape;63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063875" y="1689275"/>
                <a:ext cx="674275" cy="643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" name="Google Shape;64;p13"/>
              <p:cNvSpPr/>
              <p:nvPr/>
            </p:nvSpPr>
            <p:spPr>
              <a:xfrm>
                <a:off x="2252125" y="2337150"/>
                <a:ext cx="889500" cy="469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Angry</a:t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141625" y="2337150"/>
                <a:ext cx="900300" cy="469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Happy</a:t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4041875" y="2337150"/>
                <a:ext cx="1050000" cy="469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Disgusted</a:t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5086750" y="2337150"/>
                <a:ext cx="977100" cy="469200"/>
              </a:xfrm>
              <a:prstGeom prst="rect">
                <a:avLst/>
              </a:prstGeom>
              <a:solidFill>
                <a:srgbClr val="F4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Happy</a:t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6063875" y="2337150"/>
                <a:ext cx="674400" cy="469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Calm</a:t>
                </a:r>
                <a:endParaRPr/>
              </a:p>
            </p:txBody>
          </p:sp>
        </p:grpSp>
      </p:grpSp>
      <p:pic>
        <p:nvPicPr>
          <p:cNvPr id="69" name="Google Shape;6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9800" y="4709300"/>
            <a:ext cx="4342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- Full 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364" y="1723975"/>
            <a:ext cx="1376032" cy="8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2"/>
          <p:cNvSpPr txBox="1"/>
          <p:nvPr/>
        </p:nvSpPr>
        <p:spPr>
          <a:xfrm>
            <a:off x="3592425" y="1064463"/>
            <a:ext cx="3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nn_mod_full_emo_matrix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765963" y="2732550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Neural Network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72" y="1511425"/>
            <a:ext cx="5363100" cy="331654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/>
          <p:nvPr/>
        </p:nvSpPr>
        <p:spPr>
          <a:xfrm>
            <a:off x="4354725" y="1681450"/>
            <a:ext cx="1185500" cy="1369700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6660900" y="1644925"/>
            <a:ext cx="1185500" cy="1369700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9800" y="4709300"/>
            <a:ext cx="4342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- Male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488" y="1573300"/>
            <a:ext cx="1068300" cy="11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2951" y="1723950"/>
            <a:ext cx="1376032" cy="8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/>
        </p:nvSpPr>
        <p:spPr>
          <a:xfrm>
            <a:off x="3592425" y="1064463"/>
            <a:ext cx="3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rf_male_emo_matrix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594625" y="2714425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Random Forest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6055850" y="2775075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Neural Network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8" name="Google Shape;2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3925" y="1608950"/>
            <a:ext cx="5249625" cy="322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9800" y="4709300"/>
            <a:ext cx="4342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45" name="Google Shape;2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- Male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488" y="1573300"/>
            <a:ext cx="1068300" cy="11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2951" y="1723950"/>
            <a:ext cx="1376032" cy="8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4"/>
          <p:cNvSpPr txBox="1"/>
          <p:nvPr/>
        </p:nvSpPr>
        <p:spPr>
          <a:xfrm>
            <a:off x="3592425" y="1064463"/>
            <a:ext cx="3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rf_mod_male_emo_matrix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594625" y="2714425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Random Forest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6055850" y="2775075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Neural Network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1" name="Google Shape;2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2076" y="1487800"/>
            <a:ext cx="5375174" cy="346204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4"/>
          <p:cNvSpPr/>
          <p:nvPr/>
        </p:nvSpPr>
        <p:spPr>
          <a:xfrm>
            <a:off x="5611075" y="1700350"/>
            <a:ext cx="1185500" cy="1369700"/>
          </a:xfrm>
          <a:prstGeom prst="flowChartProcess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4425575" y="3406650"/>
            <a:ext cx="1185500" cy="1369700"/>
          </a:xfrm>
          <a:prstGeom prst="flowChartProcess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9800" y="4709300"/>
            <a:ext cx="4342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60" name="Google Shape;26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- Female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488" y="1573300"/>
            <a:ext cx="1068300" cy="11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2951" y="1723950"/>
            <a:ext cx="1376032" cy="8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5"/>
          <p:cNvSpPr txBox="1"/>
          <p:nvPr/>
        </p:nvSpPr>
        <p:spPr>
          <a:xfrm>
            <a:off x="3592425" y="1064463"/>
            <a:ext cx="3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rf_female_emo_matrix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594625" y="2714425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Random Forest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6055850" y="2775075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Neural Network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6" name="Google Shape;2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7900" y="1727100"/>
            <a:ext cx="577222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9800" y="4709300"/>
            <a:ext cx="4342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- Female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488" y="1573300"/>
            <a:ext cx="1068300" cy="11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2951" y="1723950"/>
            <a:ext cx="1376032" cy="8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6"/>
          <p:cNvSpPr txBox="1"/>
          <p:nvPr/>
        </p:nvSpPr>
        <p:spPr>
          <a:xfrm>
            <a:off x="3592425" y="1064463"/>
            <a:ext cx="3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rf_mod_female_emo_matrix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594625" y="2714425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Random Forest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6055850" y="2775075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Neural Network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9" name="Google Shape;27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2000" y="1672000"/>
            <a:ext cx="5482199" cy="34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6"/>
          <p:cNvSpPr/>
          <p:nvPr/>
        </p:nvSpPr>
        <p:spPr>
          <a:xfrm>
            <a:off x="5615800" y="1805575"/>
            <a:ext cx="1185500" cy="1369700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4430300" y="3652250"/>
            <a:ext cx="1185500" cy="1369700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9800" y="4709300"/>
            <a:ext cx="4342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88" name="Google Shape;28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- Male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364" y="1723975"/>
            <a:ext cx="1376032" cy="8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7"/>
          <p:cNvSpPr txBox="1"/>
          <p:nvPr/>
        </p:nvSpPr>
        <p:spPr>
          <a:xfrm>
            <a:off x="3592425" y="1064463"/>
            <a:ext cx="3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nn_male_emo_matrix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765963" y="2732550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Neural Network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2" name="Google Shape;2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9950" y="1577525"/>
            <a:ext cx="5594825" cy="33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9800" y="4709300"/>
            <a:ext cx="4342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99" name="Google Shape;29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- Male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364" y="1723975"/>
            <a:ext cx="1376032" cy="8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8"/>
          <p:cNvSpPr txBox="1"/>
          <p:nvPr/>
        </p:nvSpPr>
        <p:spPr>
          <a:xfrm>
            <a:off x="3592425" y="1064463"/>
            <a:ext cx="3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nn_mod_male_emo_matrix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28"/>
          <p:cNvSpPr txBox="1"/>
          <p:nvPr/>
        </p:nvSpPr>
        <p:spPr>
          <a:xfrm>
            <a:off x="765963" y="2732550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Neural Network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3" name="Google Shape;3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0500" y="1559775"/>
            <a:ext cx="5497274" cy="352235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8"/>
          <p:cNvSpPr/>
          <p:nvPr/>
        </p:nvSpPr>
        <p:spPr>
          <a:xfrm>
            <a:off x="4392500" y="1781950"/>
            <a:ext cx="1185500" cy="1369700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"/>
          <p:cNvSpPr/>
          <p:nvPr/>
        </p:nvSpPr>
        <p:spPr>
          <a:xfrm>
            <a:off x="6835625" y="1723975"/>
            <a:ext cx="1185500" cy="1369700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9800" y="4709300"/>
            <a:ext cx="4342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312" name="Google Shape;31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- Female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364" y="1723975"/>
            <a:ext cx="1376032" cy="8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9"/>
          <p:cNvSpPr txBox="1"/>
          <p:nvPr/>
        </p:nvSpPr>
        <p:spPr>
          <a:xfrm>
            <a:off x="3592425" y="1064463"/>
            <a:ext cx="3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nn_female_emo_matrix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5" name="Google Shape;315;p29"/>
          <p:cNvSpPr txBox="1"/>
          <p:nvPr/>
        </p:nvSpPr>
        <p:spPr>
          <a:xfrm>
            <a:off x="765963" y="2732550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Neural Network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6" name="Google Shape;3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371" y="1697175"/>
            <a:ext cx="5015700" cy="304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9800" y="4709300"/>
            <a:ext cx="4342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- Female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364" y="1723975"/>
            <a:ext cx="1376032" cy="8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0"/>
          <p:cNvSpPr txBox="1"/>
          <p:nvPr/>
        </p:nvSpPr>
        <p:spPr>
          <a:xfrm>
            <a:off x="3592425" y="1064463"/>
            <a:ext cx="3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nn_mod_female_emo_matrix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6" name="Google Shape;326;p30"/>
          <p:cNvSpPr txBox="1"/>
          <p:nvPr/>
        </p:nvSpPr>
        <p:spPr>
          <a:xfrm>
            <a:off x="765963" y="2732550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Neural Network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7" name="Google Shape;32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347" y="1669050"/>
            <a:ext cx="5190375" cy="32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0"/>
          <p:cNvSpPr/>
          <p:nvPr/>
        </p:nvSpPr>
        <p:spPr>
          <a:xfrm>
            <a:off x="4094950" y="1763050"/>
            <a:ext cx="1185500" cy="1369700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0"/>
          <p:cNvSpPr/>
          <p:nvPr/>
        </p:nvSpPr>
        <p:spPr>
          <a:xfrm>
            <a:off x="6396375" y="1763050"/>
            <a:ext cx="1185500" cy="1369700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9800" y="4709300"/>
            <a:ext cx="4342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336" name="Google Shape;33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&amp; Gender Bias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625" y="1723950"/>
            <a:ext cx="996950" cy="8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588" y="1633950"/>
            <a:ext cx="1068300" cy="11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2951" y="1723950"/>
            <a:ext cx="1376032" cy="8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1"/>
          <p:cNvSpPr txBox="1"/>
          <p:nvPr/>
        </p:nvSpPr>
        <p:spPr>
          <a:xfrm>
            <a:off x="3592425" y="1064463"/>
            <a:ext cx="3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1" name="Google Shape;341;p31"/>
          <p:cNvSpPr txBox="1"/>
          <p:nvPr/>
        </p:nvSpPr>
        <p:spPr>
          <a:xfrm>
            <a:off x="755700" y="2775075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Decision Tree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2" name="Google Shape;342;p31"/>
          <p:cNvSpPr txBox="1"/>
          <p:nvPr/>
        </p:nvSpPr>
        <p:spPr>
          <a:xfrm>
            <a:off x="3343500" y="2775075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Random Forest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3" name="Google Shape;343;p31"/>
          <p:cNvSpPr txBox="1"/>
          <p:nvPr/>
        </p:nvSpPr>
        <p:spPr>
          <a:xfrm>
            <a:off x="6055850" y="2775075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Neural Network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4" name="Google Shape;34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1274" y="1978038"/>
            <a:ext cx="740851" cy="45295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1"/>
          <p:cNvSpPr/>
          <p:nvPr/>
        </p:nvSpPr>
        <p:spPr>
          <a:xfrm>
            <a:off x="500650" y="1633950"/>
            <a:ext cx="5077350" cy="1517700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"/>
          <p:cNvSpPr txBox="1"/>
          <p:nvPr/>
        </p:nvSpPr>
        <p:spPr>
          <a:xfrm>
            <a:off x="1648700" y="4303750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Happy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7" name="Google Shape;347;p31"/>
          <p:cNvSpPr txBox="1"/>
          <p:nvPr/>
        </p:nvSpPr>
        <p:spPr>
          <a:xfrm>
            <a:off x="3432113" y="4303750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Fearful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5818688" y="4347325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9" name="Google Shape;349;p31"/>
          <p:cNvSpPr txBox="1"/>
          <p:nvPr/>
        </p:nvSpPr>
        <p:spPr>
          <a:xfrm>
            <a:off x="7779750" y="4347325"/>
            <a:ext cx="7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0" name="Google Shape;350;p31"/>
          <p:cNvSpPr/>
          <p:nvPr/>
        </p:nvSpPr>
        <p:spPr>
          <a:xfrm>
            <a:off x="990150" y="3320925"/>
            <a:ext cx="3608475" cy="1406950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1"/>
          <p:cNvSpPr/>
          <p:nvPr/>
        </p:nvSpPr>
        <p:spPr>
          <a:xfrm>
            <a:off x="6102300" y="1596425"/>
            <a:ext cx="1734050" cy="1517700"/>
          </a:xfrm>
          <a:prstGeom prst="flowChartProcess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5157675" y="3188425"/>
            <a:ext cx="3891850" cy="1850900"/>
          </a:xfrm>
          <a:prstGeom prst="flowChartProcess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"/>
          <p:cNvSpPr txBox="1"/>
          <p:nvPr/>
        </p:nvSpPr>
        <p:spPr>
          <a:xfrm>
            <a:off x="217275" y="3698225"/>
            <a:ext cx="61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High FPR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54" name="Google Shape;354;p31"/>
          <p:cNvSpPr txBox="1"/>
          <p:nvPr/>
        </p:nvSpPr>
        <p:spPr>
          <a:xfrm>
            <a:off x="70825" y="4283875"/>
            <a:ext cx="96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More likely to be predicted as positive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355" name="Google Shape;35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9025" y="3475550"/>
            <a:ext cx="1280350" cy="8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37313" y="3475550"/>
            <a:ext cx="1376025" cy="8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15550" y="3708346"/>
            <a:ext cx="996950" cy="587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12500" y="3692825"/>
            <a:ext cx="831032" cy="6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77275" y="3692829"/>
            <a:ext cx="1068300" cy="614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45574" y="3689681"/>
            <a:ext cx="740850" cy="62496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1"/>
          <p:cNvSpPr txBox="1"/>
          <p:nvPr/>
        </p:nvSpPr>
        <p:spPr>
          <a:xfrm>
            <a:off x="3182125" y="733800"/>
            <a:ext cx="118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Neutral: Male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Female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2" name="Google Shape;362;p31"/>
          <p:cNvSpPr txBox="1"/>
          <p:nvPr/>
        </p:nvSpPr>
        <p:spPr>
          <a:xfrm>
            <a:off x="4681900" y="733800"/>
            <a:ext cx="118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Happy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Female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3" name="Google Shape;363;p31" title="Male_Happy_PhoneCall.wav">
            <a:hlinkClick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12275" y="1022325"/>
            <a:ext cx="254250" cy="2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1" title="Male_Neutral_PhoneCall.wav">
            <a:hlinkClick r:id="rId15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918875" y="1022321"/>
            <a:ext cx="254250" cy="2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1" title="Female_Neutral_PhoneCall.wav">
            <a:hlinkClick r:id="rId16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918875" y="1281173"/>
            <a:ext cx="254250" cy="25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1" title="Female_Happy_PhoneCall.wav">
            <a:hlinkClick r:id="rId17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12275" y="1281175"/>
            <a:ext cx="254250" cy="2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709800" y="4709300"/>
            <a:ext cx="4342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75" y="1414425"/>
            <a:ext cx="2948350" cy="1533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4"/>
          <p:cNvGrpSpPr/>
          <p:nvPr/>
        </p:nvGrpSpPr>
        <p:grpSpPr>
          <a:xfrm>
            <a:off x="4239698" y="1312989"/>
            <a:ext cx="4342022" cy="1974974"/>
            <a:chOff x="2251325" y="744575"/>
            <a:chExt cx="4486950" cy="2061775"/>
          </a:xfrm>
        </p:grpSpPr>
        <p:pic>
          <p:nvPicPr>
            <p:cNvPr id="78" name="Google Shape;7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51325" y="1689275"/>
              <a:ext cx="895350" cy="643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14"/>
            <p:cNvGrpSpPr/>
            <p:nvPr/>
          </p:nvGrpSpPr>
          <p:grpSpPr>
            <a:xfrm>
              <a:off x="2251325" y="744575"/>
              <a:ext cx="4486950" cy="2061775"/>
              <a:chOff x="2251325" y="744575"/>
              <a:chExt cx="4486950" cy="2061775"/>
            </a:xfrm>
          </p:grpSpPr>
          <p:pic>
            <p:nvPicPr>
              <p:cNvPr id="80" name="Google Shape;80;p1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251325" y="744575"/>
                <a:ext cx="4486824" cy="944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146675" y="1689275"/>
                <a:ext cx="895350" cy="643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047077" y="1689275"/>
                <a:ext cx="1039650" cy="643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091775" y="1689275"/>
                <a:ext cx="967046" cy="643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063875" y="1689275"/>
                <a:ext cx="674275" cy="643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5" name="Google Shape;85;p14"/>
              <p:cNvSpPr/>
              <p:nvPr/>
            </p:nvSpPr>
            <p:spPr>
              <a:xfrm>
                <a:off x="2252125" y="2337150"/>
                <a:ext cx="889500" cy="469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Angry</a:t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3141625" y="2337150"/>
                <a:ext cx="900300" cy="469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Happy</a:t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4041875" y="2337150"/>
                <a:ext cx="1050000" cy="469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Disgusted</a:t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5086750" y="2337150"/>
                <a:ext cx="977100" cy="469200"/>
              </a:xfrm>
              <a:prstGeom prst="rect">
                <a:avLst/>
              </a:prstGeom>
              <a:solidFill>
                <a:srgbClr val="F4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Happy</a:t>
                </a: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6063875" y="2337150"/>
                <a:ext cx="674400" cy="4692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Calm</a:t>
                </a:r>
                <a:endParaRPr/>
              </a:p>
            </p:txBody>
          </p:sp>
        </p:grpSp>
      </p:grpSp>
      <p:pic>
        <p:nvPicPr>
          <p:cNvPr id="90" name="Google Shape;9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9800" y="4709300"/>
            <a:ext cx="4342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Ryerson Audio-Visual Database of Emotional Speech and Song (RAVDESS)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458150" y="1582250"/>
            <a:ext cx="7183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Filename identifiers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Modality (01 = full-AV, 02 = video-only, 03 = audio-only).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Vocal channel (01 = speech, 02 = song).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Emotion (01 = neutral, 02 = calm, 03 = happy, 04 = sad, 05 = angry, 06 = fearful, 07 = disgust, 08 = surprised).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Emotional intensity (01 = normal, 02 = strong).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Statement (01 = "Kids are talking by the door", 02 = "Dogs are sitting by the door").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Repetition (01 = 1st repetition, 02 = 2nd repetition).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Actor (01 to 24. Odd numbered actors are male, even numbered actors are female).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6135325" y="2474900"/>
            <a:ext cx="2460600" cy="2041050"/>
            <a:chOff x="6201475" y="2975575"/>
            <a:chExt cx="2460600" cy="2041050"/>
          </a:xfrm>
        </p:grpSpPr>
        <p:sp>
          <p:nvSpPr>
            <p:cNvPr id="99" name="Google Shape;99;p15"/>
            <p:cNvSpPr/>
            <p:nvPr/>
          </p:nvSpPr>
          <p:spPr>
            <a:xfrm>
              <a:off x="6201475" y="2975575"/>
              <a:ext cx="2125500" cy="1927200"/>
            </a:xfrm>
            <a:prstGeom prst="snip1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6220375" y="3015625"/>
              <a:ext cx="2441700" cy="20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Filename example</a:t>
              </a:r>
              <a:endParaRPr b="1"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03-01-05-01-02-01-02.mp4 </a:t>
              </a:r>
              <a:endParaRPr b="1"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audio-only (03)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Speech (01)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Angry (05)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Normal intensity (01)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Statement "dogs" (02)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1st Repetition (01)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2nd Actor (02) [Female]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pic>
          <p:nvPicPr>
            <p:cNvPr id="101" name="Google Shape;101;p15" title="Filename_example.wav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10975" y="3077625"/>
              <a:ext cx="269825" cy="269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15"/>
          <p:cNvSpPr txBox="1"/>
          <p:nvPr/>
        </p:nvSpPr>
        <p:spPr>
          <a:xfrm>
            <a:off x="415650" y="4515950"/>
            <a:ext cx="8544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Livingstone, S. R., &amp; Russo, F. A. (2018, April 5). The Ryerson Audio-Visual Database of Emotional Speech and Song (RAVDESS). Zenodo; Zenodo.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https://zenodo.org/record/1188976#.Ylwa9NPMIUE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9800" y="4709300"/>
            <a:ext cx="4342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 - Modifying Sound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original sound file: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The core feature of Adaptive Multi Rate audio codec: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Sampling frequency 8 kHz/13-bit (160 samples for 20 ms frames), filtered to 200–3400 Hz.</a:t>
            </a:r>
            <a:endParaRPr sz="10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The original sound is high fidelity audio, resample to 8khz.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Using a Short Time Fourier Transform to set the resampled audio into its respective frequencies. Then we zero out the frequencies mentioned in AMR - 0-200 and &gt; 3400. </a:t>
            </a:r>
            <a:endParaRPr sz="1300"/>
          </a:p>
        </p:txBody>
      </p:sp>
      <p:pic>
        <p:nvPicPr>
          <p:cNvPr id="110" name="Google Shape;110;p16" title="Female_Neutral_Origin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3600" y="118832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 title="Female_Neutral_8khz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875" y="2540563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 title="Female_Neutral_PhoneCall.wav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275" y="3885250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2700" y="2540575"/>
            <a:ext cx="390346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2700" y="3647274"/>
            <a:ext cx="3471025" cy="7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415650" y="4515950"/>
            <a:ext cx="8544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DeCaro, J. (2018, October 28). Making high-fidelity audio sound like it came through the phone. JonLuca’s Blog. </a:t>
            </a:r>
            <a:r>
              <a:rPr lang="en" sz="1100" u="sng">
                <a:solidFill>
                  <a:schemeClr val="hlink"/>
                </a:solidFill>
                <a:hlinkClick r:id="rId9"/>
              </a:rPr>
              <a:t>https://blog.jonlu.ca/posts/phone-calls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‌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709800" y="4709300"/>
            <a:ext cx="4342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 - Structure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525" y="1651975"/>
            <a:ext cx="1025950" cy="4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6309300" y="1485775"/>
            <a:ext cx="128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Emotion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Gender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25" name="Google Shape;125;p17"/>
          <p:cNvCxnSpPr>
            <a:stCxn id="126" idx="0"/>
          </p:cNvCxnSpPr>
          <p:nvPr/>
        </p:nvCxnSpPr>
        <p:spPr>
          <a:xfrm>
            <a:off x="4385537" y="1570975"/>
            <a:ext cx="9900" cy="87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7"/>
          <p:cNvSpPr txBox="1"/>
          <p:nvPr/>
        </p:nvSpPr>
        <p:spPr>
          <a:xfrm>
            <a:off x="3545550" y="1306875"/>
            <a:ext cx="91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Decision Tree</a:t>
            </a:r>
            <a:endParaRPr sz="500">
              <a:solidFill>
                <a:schemeClr val="dk1"/>
              </a:solidFill>
            </a:endParaRPr>
          </a:p>
        </p:txBody>
      </p:sp>
      <p:grpSp>
        <p:nvGrpSpPr>
          <p:cNvPr id="128" name="Google Shape;128;p17"/>
          <p:cNvGrpSpPr/>
          <p:nvPr/>
        </p:nvGrpSpPr>
        <p:grpSpPr>
          <a:xfrm>
            <a:off x="3545550" y="1306875"/>
            <a:ext cx="2742725" cy="1265475"/>
            <a:chOff x="3545550" y="1185400"/>
            <a:chExt cx="2742725" cy="1265475"/>
          </a:xfrm>
        </p:grpSpPr>
        <p:cxnSp>
          <p:nvCxnSpPr>
            <p:cNvPr id="129" name="Google Shape;129;p17"/>
            <p:cNvCxnSpPr/>
            <p:nvPr/>
          </p:nvCxnSpPr>
          <p:spPr>
            <a:xfrm>
              <a:off x="5240087" y="1476325"/>
              <a:ext cx="9900" cy="87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30" name="Google Shape;13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63400" y="1383700"/>
              <a:ext cx="1024875" cy="72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45550" y="1449500"/>
              <a:ext cx="1679974" cy="1001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7"/>
            <p:cNvSpPr txBox="1"/>
            <p:nvPr/>
          </p:nvSpPr>
          <p:spPr>
            <a:xfrm>
              <a:off x="4360100" y="1185400"/>
              <a:ext cx="913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Random Forest</a:t>
              </a:r>
              <a:endParaRPr sz="500">
                <a:solidFill>
                  <a:schemeClr val="dk1"/>
                </a:solidFill>
              </a:endParaRPr>
            </a:p>
          </p:txBody>
        </p:sp>
        <p:sp>
          <p:nvSpPr>
            <p:cNvPr id="132" name="Google Shape;132;p17"/>
            <p:cNvSpPr txBox="1"/>
            <p:nvPr/>
          </p:nvSpPr>
          <p:spPr>
            <a:xfrm>
              <a:off x="5273300" y="1185400"/>
              <a:ext cx="913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Neural Network</a:t>
              </a:r>
              <a:endParaRPr sz="500">
                <a:solidFill>
                  <a:schemeClr val="dk1"/>
                </a:solidFill>
              </a:endParaRPr>
            </a:p>
          </p:txBody>
        </p:sp>
      </p:grpSp>
      <p:grpSp>
        <p:nvGrpSpPr>
          <p:cNvPr id="133" name="Google Shape;133;p17"/>
          <p:cNvGrpSpPr/>
          <p:nvPr/>
        </p:nvGrpSpPr>
        <p:grpSpPr>
          <a:xfrm>
            <a:off x="3510525" y="2930275"/>
            <a:ext cx="2742725" cy="1265475"/>
            <a:chOff x="3522225" y="1212225"/>
            <a:chExt cx="2742725" cy="1265475"/>
          </a:xfrm>
        </p:grpSpPr>
        <p:pic>
          <p:nvPicPr>
            <p:cNvPr id="134" name="Google Shape;134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40075" y="1410525"/>
              <a:ext cx="1024875" cy="72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22225" y="1476325"/>
              <a:ext cx="1679974" cy="1001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17"/>
            <p:cNvSpPr txBox="1"/>
            <p:nvPr/>
          </p:nvSpPr>
          <p:spPr>
            <a:xfrm>
              <a:off x="3522225" y="1212225"/>
              <a:ext cx="913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Decision Tree</a:t>
              </a:r>
              <a:endParaRPr sz="500">
                <a:solidFill>
                  <a:schemeClr val="dk1"/>
                </a:solidFill>
              </a:endParaRPr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4336775" y="1212225"/>
              <a:ext cx="913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Random Forest</a:t>
              </a:r>
              <a:endParaRPr sz="500">
                <a:solidFill>
                  <a:schemeClr val="dk1"/>
                </a:solidFill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5249975" y="1212225"/>
              <a:ext cx="913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</a:rPr>
                <a:t>Neural Network</a:t>
              </a:r>
              <a:endParaRPr sz="500">
                <a:solidFill>
                  <a:schemeClr val="dk1"/>
                </a:solidFill>
              </a:endParaRPr>
            </a:p>
          </p:txBody>
        </p:sp>
      </p:grpSp>
      <p:pic>
        <p:nvPicPr>
          <p:cNvPr id="139" name="Google Shape;13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299" y="1562723"/>
            <a:ext cx="634036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8200" y="1370312"/>
            <a:ext cx="1213375" cy="10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70663" y="2930275"/>
            <a:ext cx="1213375" cy="10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58450" y="3535822"/>
            <a:ext cx="338718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-169225" y="1017725"/>
            <a:ext cx="158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Original </a:t>
            </a:r>
            <a:r>
              <a:rPr b="1" lang="en" sz="1000">
                <a:solidFill>
                  <a:schemeClr val="dk1"/>
                </a:solidFill>
              </a:rPr>
              <a:t>Sound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2073388" y="1017725"/>
            <a:ext cx="158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MFCC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3957063" y="1017725"/>
            <a:ext cx="158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Model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6122288" y="1017725"/>
            <a:ext cx="158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Output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7284613" y="1017725"/>
            <a:ext cx="158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Confusion Matrix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48" name="Google Shape;148;p17"/>
          <p:cNvCxnSpPr/>
          <p:nvPr/>
        </p:nvCxnSpPr>
        <p:spPr>
          <a:xfrm>
            <a:off x="5231987" y="3237750"/>
            <a:ext cx="9900" cy="87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7"/>
          <p:cNvSpPr txBox="1"/>
          <p:nvPr/>
        </p:nvSpPr>
        <p:spPr>
          <a:xfrm>
            <a:off x="6381425" y="3237750"/>
            <a:ext cx="128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Emotion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Gender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50" name="Google Shape;15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7174" y="3535823"/>
            <a:ext cx="634036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299" y="3535823"/>
            <a:ext cx="634036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725" y="3451350"/>
            <a:ext cx="1025950" cy="4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/>
          <p:nvPr/>
        </p:nvSpPr>
        <p:spPr>
          <a:xfrm>
            <a:off x="1859150" y="3516175"/>
            <a:ext cx="37800" cy="37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1545000" y="3605350"/>
            <a:ext cx="70800" cy="2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4335837" y="3237750"/>
            <a:ext cx="9900" cy="87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7"/>
          <p:cNvSpPr txBox="1"/>
          <p:nvPr/>
        </p:nvSpPr>
        <p:spPr>
          <a:xfrm>
            <a:off x="1032325" y="940775"/>
            <a:ext cx="158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Modified Sound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(Analog phone calls)</a:t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9800" y="4709300"/>
            <a:ext cx="4342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625" y="1723950"/>
            <a:ext cx="996950" cy="8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588" y="1633950"/>
            <a:ext cx="1068300" cy="11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2951" y="1723950"/>
            <a:ext cx="1376032" cy="8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3592425" y="1064463"/>
            <a:ext cx="3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755700" y="2775075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Decision</a:t>
            </a:r>
            <a:r>
              <a:rPr lang="en">
                <a:solidFill>
                  <a:schemeClr val="dk1"/>
                </a:solidFill>
              </a:rPr>
              <a:t> Tree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3343500" y="2775075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Random Forest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6055850" y="2775075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Neural Network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4019400" y="3414825"/>
            <a:ext cx="486600" cy="888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787650" y="3414825"/>
            <a:ext cx="486600" cy="888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1274" y="1978038"/>
            <a:ext cx="740851" cy="45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9800" y="4709300"/>
            <a:ext cx="4342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- Full 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488" y="1573300"/>
            <a:ext cx="1068300" cy="11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2951" y="1723950"/>
            <a:ext cx="1376032" cy="8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3592425" y="1064463"/>
            <a:ext cx="3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rf_full_emo_matrix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594625" y="2714425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Random Forest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6055850" y="2775075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Neural Network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2495" y="1621438"/>
            <a:ext cx="4983526" cy="31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9800" y="4709300"/>
            <a:ext cx="4342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- Full 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488" y="1573300"/>
            <a:ext cx="1068300" cy="11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2951" y="1723950"/>
            <a:ext cx="1376032" cy="8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 txBox="1"/>
          <p:nvPr/>
        </p:nvSpPr>
        <p:spPr>
          <a:xfrm>
            <a:off x="3592425" y="1064463"/>
            <a:ext cx="3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rf_mod_full_emo_matrix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594625" y="2714425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Random Forest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6055850" y="2775075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Neural Network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2951" y="1639525"/>
            <a:ext cx="5144248" cy="32678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/>
          <p:nvPr/>
        </p:nvSpPr>
        <p:spPr>
          <a:xfrm>
            <a:off x="5606375" y="1733400"/>
            <a:ext cx="1185500" cy="1369700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4445750" y="3439725"/>
            <a:ext cx="1185500" cy="1369700"/>
          </a:xfrm>
          <a:prstGeom prst="flowChartProcess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9800" y="4709300"/>
            <a:ext cx="4342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- Full 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364" y="1723975"/>
            <a:ext cx="1376032" cy="8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 txBox="1"/>
          <p:nvPr/>
        </p:nvSpPr>
        <p:spPr>
          <a:xfrm>
            <a:off x="3592425" y="1064463"/>
            <a:ext cx="3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nn_full_emo_matrix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765963" y="2732550"/>
            <a:ext cx="17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Neural Network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7625" y="1582250"/>
            <a:ext cx="5283275" cy="319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9800" y="4709300"/>
            <a:ext cx="434200" cy="4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