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4"/>
  </p:handoutMasterIdLst>
  <p:sldIdLst>
    <p:sldId id="793" r:id="rId2"/>
    <p:sldId id="794" r:id="rId3"/>
    <p:sldId id="795" r:id="rId9"/>
    <p:sldId id="796" r:id="rId10"/>
    <p:sldId id="797" r:id="rId11"/>
    <p:sldId id="798" r:id="rId12"/>
    <p:sldId id="799" r:id="rId13"/>
    <p:sldId id="800" r:id="rId14"/>
    <p:sldId id="801" r:id="rId15"/>
    <p:sldId id="802" r:id="rId16"/>
    <p:sldId id="803" r:id="rId17"/>
    <p:sldId id="804" r:id="rId18"/>
    <p:sldId id="805" r:id="rId19"/>
    <p:sldId id="806" r:id="rId20"/>
    <p:sldId id="807" r:id="rId21"/>
    <p:sldId id="808" r:id="rId22"/>
    <p:sldId id="809" r:id="rId23"/>
    <p:sldId id="810" r:id="rId24"/>
    <p:sldId id="811" r:id="rId25"/>
    <p:sldId id="812" r:id="rId26"/>
    <p:sldId id="813" r:id="rId27"/>
    <p:sldId id="814" r:id="rId28"/>
    <p:sldId id="815" r:id="rId29"/>
    <p:sldId id="816" r:id="rId30"/>
    <p:sldId id="817" r:id="rId31"/>
    <p:sldId id="818" r:id="rId32"/>
    <p:sldId id="819" r:id="rId33"/>
    <p:sldId id="820" r:id="rId34"/>
    <p:sldId id="821"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7" autoAdjust="0"/>
  </p:normalViewPr>
  <p:slideViewPr>
    <p:cSldViewPr snapToGrid="0">
      <p:cViewPr varScale="1">
        <p:scale>
          <a:sx n="86" d="100"/>
          <a:sy n="86" d="100"/>
        </p:scale>
        <p:origin x="533"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3082"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57145D6-52FD-42F2-9140-3E08A7BFEF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B5EA6C8-F735-4252-9109-BE2B006516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39BF0A-A3B8-49DF-843B-FFDF5E2D8D56}" type="datetimeFigureOut">
              <a:rPr lang="zh-CN" altLang="en-US" smtClean="0"/>
              <a:t>2020/4/22</a:t>
            </a:fld>
            <a:endParaRPr lang="zh-CN" altLang="en-US"/>
          </a:p>
        </p:txBody>
      </p:sp>
      <p:sp>
        <p:nvSpPr>
          <p:cNvPr id="4" name="页脚占位符 3">
            <a:extLst>
              <a:ext uri="{FF2B5EF4-FFF2-40B4-BE49-F238E27FC236}">
                <a16:creationId xmlns:a16="http://schemas.microsoft.com/office/drawing/2014/main" id="{53014DF7-EE09-4445-9713-FB5696361D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322F291-974E-47BB-A98B-2B69FC0356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ADD040-3AA8-4422-A72B-33C8DBB4571C}" type="slidenum">
              <a:rPr lang="zh-CN" altLang="en-US" smtClean="0"/>
              <a:t>‹#›</a:t>
            </a:fld>
            <a:endParaRPr lang="zh-CN" altLang="en-US"/>
          </a:p>
        </p:txBody>
      </p:sp>
    </p:spTree>
    <p:extLst>
      <p:ext uri="{BB962C8B-B14F-4D97-AF65-F5344CB8AC3E}">
        <p14:creationId xmlns:p14="http://schemas.microsoft.com/office/powerpoint/2010/main" val="3684799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11" name="文本占位符 10">
            <a:extLst>
              <a:ext uri="{FF2B5EF4-FFF2-40B4-BE49-F238E27FC236}">
                <a16:creationId xmlns:a16="http://schemas.microsoft.com/office/drawing/2014/main" id="{9510FF0D-08B3-4308-B0E0-0E75CA6DA7E4}"/>
              </a:ext>
            </a:extLst>
          </p:cNvPr>
          <p:cNvSpPr>
            <a:spLocks noGrp="1"/>
          </p:cNvSpPr>
          <p:nvPr>
            <p:ph type="body" sz="quarter" idx="10"/>
          </p:nvPr>
        </p:nvSpPr>
        <p:spPr>
          <a:xfrm>
            <a:off x="2696369" y="174050"/>
            <a:ext cx="6799263" cy="540847"/>
          </a:xfrm>
          <a:prstGeom prst="rect">
            <a:avLst/>
          </a:prstGeom>
        </p:spPr>
        <p:txBody>
          <a:bodyPr/>
          <a:lstStyle>
            <a:lvl1pPr marL="0" indent="0" algn="ctr">
              <a:buNone/>
              <a:defRPr sz="3200">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sp>
        <p:nvSpPr>
          <p:cNvPr id="13" name="文本占位符 12">
            <a:extLst>
              <a:ext uri="{FF2B5EF4-FFF2-40B4-BE49-F238E27FC236}">
                <a16:creationId xmlns:a16="http://schemas.microsoft.com/office/drawing/2014/main" id="{5CA054CB-1CEE-45C8-B932-3E805D5590D5}"/>
              </a:ext>
            </a:extLst>
          </p:cNvPr>
          <p:cNvSpPr>
            <a:spLocks noGrp="1"/>
          </p:cNvSpPr>
          <p:nvPr>
            <p:ph type="body" sz="quarter" idx="11"/>
          </p:nvPr>
        </p:nvSpPr>
        <p:spPr>
          <a:xfrm>
            <a:off x="0" y="806338"/>
            <a:ext cx="12192000" cy="374069"/>
          </a:xfrm>
          <a:prstGeom prst="rect">
            <a:avLst/>
          </a:prstGeom>
        </p:spPr>
        <p:txBody>
          <a:bodyPr/>
          <a:lstStyle>
            <a:lvl1pPr marL="0" indent="0">
              <a:buNone/>
              <a:defRPr sz="24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p:txBody>
      </p:sp>
      <p:sp>
        <p:nvSpPr>
          <p:cNvPr id="3" name="表格占位符 2">
            <a:extLst>
              <a:ext uri="{FF2B5EF4-FFF2-40B4-BE49-F238E27FC236}">
                <a16:creationId xmlns:a16="http://schemas.microsoft.com/office/drawing/2014/main" id="{3DCBA800-38A2-4D65-950D-71CCE1B018F3}"/>
              </a:ext>
            </a:extLst>
          </p:cNvPr>
          <p:cNvSpPr>
            <a:spLocks noGrp="1"/>
          </p:cNvSpPr>
          <p:nvPr>
            <p:ph type="tbl" sz="quarter" idx="12"/>
          </p:nvPr>
        </p:nvSpPr>
        <p:spPr>
          <a:xfrm>
            <a:off x="0" y="1346200"/>
            <a:ext cx="12192000" cy="5511800"/>
          </a:xfrm>
          <a:prstGeom prst="rect">
            <a:avLst/>
          </a:prstGeom>
          <a:noFill/>
          <a:ln>
            <a:noFill/>
          </a:ln>
        </p:spPr>
        <p:style>
          <a:lnRef idx="0">
            <a:scrgbClr r="0" g="0" b="0"/>
          </a:lnRef>
          <a:fillRef idx="0">
            <a:scrgbClr r="0" g="0" b="0"/>
          </a:fillRef>
          <a:effectRef idx="0">
            <a:scrgbClr r="0" g="0" b="0"/>
          </a:effectRef>
          <a:fontRef idx="minor">
            <a:schemeClr val="lt1"/>
          </a:fontRef>
        </p:style>
        <p:txBody>
          <a:bodyPr/>
          <a:lstStyle>
            <a:lvl1pPr marL="0" indent="0">
              <a:buNone/>
              <a:defRPr sz="1000">
                <a:latin typeface="微软雅黑" panose="020B0503020204020204" pitchFamily="34" charset="-122"/>
                <a:ea typeface="微软雅黑" panose="020B0503020204020204" pitchFamily="34" charset="-122"/>
              </a:defRPr>
            </a:lvl1pPr>
          </a:lstStyle>
          <a:p>
            <a:endParaRPr lang="en-US" altLang="zh-CN" sz="1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27171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4BD78FC-60FB-4254-8FF0-DCED27B83939}"/>
              </a:ext>
            </a:extLst>
          </p:cNvPr>
          <p:cNvGrpSpPr/>
          <p:nvPr userDrawn="1"/>
        </p:nvGrpSpPr>
        <p:grpSpPr>
          <a:xfrm>
            <a:off x="0" y="0"/>
            <a:ext cx="2842953" cy="720000"/>
            <a:chOff x="0" y="0"/>
            <a:chExt cx="2842953" cy="720000"/>
          </a:xfrm>
        </p:grpSpPr>
        <p:pic>
          <p:nvPicPr>
            <p:cNvPr id="8" name="图片 7">
              <a:extLst>
                <a:ext uri="{FF2B5EF4-FFF2-40B4-BE49-F238E27FC236}">
                  <a16:creationId xmlns:a16="http://schemas.microsoft.com/office/drawing/2014/main" id="{4C72B858-33DB-4ED0-9CEF-3BE5EF1BDD0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720000" cy="720000"/>
            </a:xfrm>
            <a:prstGeom prst="rect">
              <a:avLst/>
            </a:prstGeom>
          </p:spPr>
        </p:pic>
        <p:sp>
          <p:nvSpPr>
            <p:cNvPr id="9" name="文本框 8">
              <a:extLst>
                <a:ext uri="{FF2B5EF4-FFF2-40B4-BE49-F238E27FC236}">
                  <a16:creationId xmlns:a16="http://schemas.microsoft.com/office/drawing/2014/main" id="{E14E7D49-27C1-4FA3-9946-49CD5449EB28}"/>
                </a:ext>
              </a:extLst>
            </p:cNvPr>
            <p:cNvSpPr txBox="1"/>
            <p:nvPr userDrawn="1"/>
          </p:nvSpPr>
          <p:spPr>
            <a:xfrm>
              <a:off x="720000" y="98390"/>
              <a:ext cx="2122953" cy="523220"/>
            </a:xfrm>
            <a:prstGeom prst="rect">
              <a:avLst/>
            </a:prstGeom>
            <a:noFill/>
          </p:spPr>
          <p:txBody>
            <a:bodyPr wrap="square" rtlCol="0">
              <a:spAutoFit/>
            </a:bodyPr>
            <a:lstStyle/>
            <a:p>
              <a:r>
                <a:rPr lang="en-US" altLang="zh-CN" sz="2800" b="1" i="1" dirty="0">
                  <a:latin typeface="Arial" panose="020B0604020202020204" pitchFamily="34" charset="0"/>
                  <a:cs typeface="Arial" panose="020B0604020202020204" pitchFamily="34" charset="0"/>
                </a:rPr>
                <a:t>Four Jarvis</a:t>
              </a:r>
              <a:endParaRPr lang="zh-CN" altLang="en-US" sz="2800" b="1" i="1" dirty="0">
                <a:latin typeface="Arial" panose="020B0604020202020204" pitchFamily="34" charset="0"/>
                <a:cs typeface="Arial" panose="020B0604020202020204" pitchFamily="34" charset="0"/>
              </a:endParaRPr>
            </a:p>
          </p:txBody>
        </p:sp>
      </p:grpSp>
      <p:grpSp>
        <p:nvGrpSpPr>
          <p:cNvPr id="10" name="组合 9">
            <a:extLst>
              <a:ext uri="{FF2B5EF4-FFF2-40B4-BE49-F238E27FC236}">
                <a16:creationId xmlns:a16="http://schemas.microsoft.com/office/drawing/2014/main" id="{BF4517A5-7D2F-480F-B38C-DFCF0DA54393}"/>
              </a:ext>
            </a:extLst>
          </p:cNvPr>
          <p:cNvGrpSpPr/>
          <p:nvPr userDrawn="1"/>
        </p:nvGrpSpPr>
        <p:grpSpPr>
          <a:xfrm>
            <a:off x="198120" y="2213570"/>
            <a:ext cx="11795760" cy="4554366"/>
            <a:chOff x="1087438" y="2940050"/>
            <a:chExt cx="7721600" cy="2981325"/>
          </a:xfrm>
        </p:grpSpPr>
        <p:sp>
          <p:nvSpPr>
            <p:cNvPr id="11" name="Arc 3">
              <a:extLst>
                <a:ext uri="{FF2B5EF4-FFF2-40B4-BE49-F238E27FC236}">
                  <a16:creationId xmlns:a16="http://schemas.microsoft.com/office/drawing/2014/main" id="{1D727A36-872D-430E-9445-5B0668198F75}"/>
                </a:ext>
              </a:extLst>
            </p:cNvPr>
            <p:cNvSpPr>
              <a:spLocks/>
            </p:cNvSpPr>
            <p:nvPr/>
          </p:nvSpPr>
          <p:spPr bwMode="auto">
            <a:xfrm>
              <a:off x="1168400" y="2941638"/>
              <a:ext cx="7572375" cy="911225"/>
            </a:xfrm>
            <a:custGeom>
              <a:avLst/>
              <a:gdLst>
                <a:gd name="G0" fmla="+- 21600 0 0"/>
                <a:gd name="G1" fmla="+- 726 0 0"/>
                <a:gd name="G2" fmla="+- 21600 0 0"/>
                <a:gd name="T0" fmla="*/ 43194 w 43200"/>
                <a:gd name="T1" fmla="*/ 233 h 22326"/>
                <a:gd name="T2" fmla="*/ 12 w 43200"/>
                <a:gd name="T3" fmla="*/ 0 h 22326"/>
                <a:gd name="T4" fmla="*/ 21600 w 43200"/>
                <a:gd name="T5" fmla="*/ 726 h 22326"/>
              </a:gdLst>
              <a:ahLst/>
              <a:cxnLst>
                <a:cxn ang="0">
                  <a:pos x="T0" y="T1"/>
                </a:cxn>
                <a:cxn ang="0">
                  <a:pos x="T2" y="T3"/>
                </a:cxn>
                <a:cxn ang="0">
                  <a:pos x="T4" y="T5"/>
                </a:cxn>
              </a:cxnLst>
              <a:rect l="0" t="0" r="r" b="b"/>
              <a:pathLst>
                <a:path w="43200" h="22326" fill="none" extrusionOk="0">
                  <a:moveTo>
                    <a:pt x="43194" y="232"/>
                  </a:moveTo>
                  <a:cubicBezTo>
                    <a:pt x="43198" y="397"/>
                    <a:pt x="43200" y="561"/>
                    <a:pt x="43200" y="726"/>
                  </a:cubicBezTo>
                  <a:cubicBezTo>
                    <a:pt x="43200" y="12655"/>
                    <a:pt x="33529" y="22326"/>
                    <a:pt x="21600" y="22326"/>
                  </a:cubicBezTo>
                  <a:cubicBezTo>
                    <a:pt x="9670" y="22326"/>
                    <a:pt x="0" y="12655"/>
                    <a:pt x="0" y="726"/>
                  </a:cubicBezTo>
                  <a:cubicBezTo>
                    <a:pt x="0" y="483"/>
                    <a:pt x="4" y="241"/>
                    <a:pt x="12" y="0"/>
                  </a:cubicBezTo>
                </a:path>
                <a:path w="43200" h="22326" stroke="0" extrusionOk="0">
                  <a:moveTo>
                    <a:pt x="43194" y="232"/>
                  </a:moveTo>
                  <a:cubicBezTo>
                    <a:pt x="43198" y="397"/>
                    <a:pt x="43200" y="561"/>
                    <a:pt x="43200" y="726"/>
                  </a:cubicBezTo>
                  <a:cubicBezTo>
                    <a:pt x="43200" y="12655"/>
                    <a:pt x="33529" y="22326"/>
                    <a:pt x="21600" y="22326"/>
                  </a:cubicBezTo>
                  <a:cubicBezTo>
                    <a:pt x="9670" y="22326"/>
                    <a:pt x="0" y="12655"/>
                    <a:pt x="0" y="726"/>
                  </a:cubicBezTo>
                  <a:cubicBezTo>
                    <a:pt x="0" y="483"/>
                    <a:pt x="4" y="241"/>
                    <a:pt x="12" y="0"/>
                  </a:cubicBezTo>
                  <a:lnTo>
                    <a:pt x="21600" y="726"/>
                  </a:lnTo>
                  <a:close/>
                </a:path>
              </a:pathLst>
            </a:custGeom>
            <a:noFill/>
            <a:ln w="19050">
              <a:solidFill>
                <a:schemeClr val="accent3">
                  <a:lumMod val="20000"/>
                  <a:lumOff val="8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 name="Arc 4">
              <a:extLst>
                <a:ext uri="{FF2B5EF4-FFF2-40B4-BE49-F238E27FC236}">
                  <a16:creationId xmlns:a16="http://schemas.microsoft.com/office/drawing/2014/main" id="{2FCDB015-B5A2-4C99-B5DE-659839B051A7}"/>
                </a:ext>
              </a:extLst>
            </p:cNvPr>
            <p:cNvSpPr>
              <a:spLocks/>
            </p:cNvSpPr>
            <p:nvPr/>
          </p:nvSpPr>
          <p:spPr bwMode="auto">
            <a:xfrm>
              <a:off x="3368675" y="2944813"/>
              <a:ext cx="3168650" cy="285750"/>
            </a:xfrm>
            <a:custGeom>
              <a:avLst/>
              <a:gdLst>
                <a:gd name="G0" fmla="+- 21600 0 0"/>
                <a:gd name="G1" fmla="+- 0 0 0"/>
                <a:gd name="G2" fmla="+- 21600 0 0"/>
                <a:gd name="T0" fmla="*/ 43200 w 43200"/>
                <a:gd name="T1" fmla="*/ 0 h 21600"/>
                <a:gd name="T2" fmla="*/ 0 w 43200"/>
                <a:gd name="T3" fmla="*/ 0 h 21600"/>
                <a:gd name="T4" fmla="*/ 21600 w 43200"/>
                <a:gd name="T5" fmla="*/ 0 h 21600"/>
              </a:gdLst>
              <a:ahLst/>
              <a:cxnLst>
                <a:cxn ang="0">
                  <a:pos x="T0" y="T1"/>
                </a:cxn>
                <a:cxn ang="0">
                  <a:pos x="T2" y="T3"/>
                </a:cxn>
                <a:cxn ang="0">
                  <a:pos x="T4" y="T5"/>
                </a:cxn>
              </a:cxnLst>
              <a:rect l="0" t="0" r="r" b="b"/>
              <a:pathLst>
                <a:path w="43200" h="21600" fill="none" extrusionOk="0">
                  <a:moveTo>
                    <a:pt x="43200" y="0"/>
                  </a:moveTo>
                  <a:cubicBezTo>
                    <a:pt x="43200" y="11929"/>
                    <a:pt x="33529" y="21600"/>
                    <a:pt x="21600" y="21600"/>
                  </a:cubicBezTo>
                  <a:cubicBezTo>
                    <a:pt x="9670" y="21600"/>
                    <a:pt x="0" y="11929"/>
                    <a:pt x="0" y="0"/>
                  </a:cubicBezTo>
                </a:path>
                <a:path w="43200" h="21600" stroke="0" extrusionOk="0">
                  <a:moveTo>
                    <a:pt x="43200" y="0"/>
                  </a:moveTo>
                  <a:cubicBezTo>
                    <a:pt x="43200" y="11929"/>
                    <a:pt x="33529" y="21600"/>
                    <a:pt x="21600" y="21600"/>
                  </a:cubicBezTo>
                  <a:cubicBezTo>
                    <a:pt x="9670" y="21600"/>
                    <a:pt x="0" y="11929"/>
                    <a:pt x="0" y="0"/>
                  </a:cubicBezTo>
                  <a:lnTo>
                    <a:pt x="21600" y="0"/>
                  </a:lnTo>
                  <a:close/>
                </a:path>
              </a:pathLst>
            </a:custGeom>
            <a:noFill/>
            <a:ln w="6350">
              <a:solidFill>
                <a:schemeClr val="accent3">
                  <a:lumMod val="20000"/>
                  <a:lumOff val="8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 name="Line 6">
              <a:extLst>
                <a:ext uri="{FF2B5EF4-FFF2-40B4-BE49-F238E27FC236}">
                  <a16:creationId xmlns:a16="http://schemas.microsoft.com/office/drawing/2014/main" id="{2D2B44E8-31D7-4369-9E77-629E026705CA}"/>
                </a:ext>
              </a:extLst>
            </p:cNvPr>
            <p:cNvSpPr>
              <a:spLocks noChangeShapeType="1"/>
            </p:cNvSpPr>
            <p:nvPr/>
          </p:nvSpPr>
          <p:spPr bwMode="auto">
            <a:xfrm>
              <a:off x="1087438" y="2940050"/>
              <a:ext cx="7721600" cy="4763"/>
            </a:xfrm>
            <a:prstGeom prst="line">
              <a:avLst/>
            </a:prstGeom>
            <a:noFill/>
            <a:ln w="6350">
              <a:solidFill>
                <a:schemeClr val="accent3">
                  <a:lumMod val="20000"/>
                  <a:lumOff val="8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4" name="Group 7">
              <a:extLst>
                <a:ext uri="{FF2B5EF4-FFF2-40B4-BE49-F238E27FC236}">
                  <a16:creationId xmlns:a16="http://schemas.microsoft.com/office/drawing/2014/main" id="{FC9F44B5-3E54-459C-B18E-F444595225A0}"/>
                </a:ext>
              </a:extLst>
            </p:cNvPr>
            <p:cNvGrpSpPr>
              <a:grpSpLocks/>
            </p:cNvGrpSpPr>
            <p:nvPr/>
          </p:nvGrpSpPr>
          <p:grpSpPr bwMode="auto">
            <a:xfrm>
              <a:off x="2222500" y="2944813"/>
              <a:ext cx="5461000" cy="2976562"/>
              <a:chOff x="1388" y="1855"/>
              <a:chExt cx="3440" cy="1875"/>
            </a:xfrm>
          </p:grpSpPr>
          <p:sp>
            <p:nvSpPr>
              <p:cNvPr id="21" name="Line 8">
                <a:extLst>
                  <a:ext uri="{FF2B5EF4-FFF2-40B4-BE49-F238E27FC236}">
                    <a16:creationId xmlns:a16="http://schemas.microsoft.com/office/drawing/2014/main" id="{388E0E8E-C192-46B2-A9F1-B9C16709B4D8}"/>
                  </a:ext>
                </a:extLst>
              </p:cNvPr>
              <p:cNvSpPr>
                <a:spLocks noChangeShapeType="1"/>
              </p:cNvSpPr>
              <p:nvPr/>
            </p:nvSpPr>
            <p:spPr bwMode="auto">
              <a:xfrm flipV="1">
                <a:off x="1388" y="1855"/>
                <a:ext cx="1732" cy="1875"/>
              </a:xfrm>
              <a:prstGeom prst="line">
                <a:avLst/>
              </a:prstGeom>
              <a:noFill/>
              <a:ln w="25400">
                <a:solidFill>
                  <a:schemeClr val="accent3">
                    <a:lumMod val="20000"/>
                    <a:lumOff val="8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 name="Line 9">
                <a:extLst>
                  <a:ext uri="{FF2B5EF4-FFF2-40B4-BE49-F238E27FC236}">
                    <a16:creationId xmlns:a16="http://schemas.microsoft.com/office/drawing/2014/main" id="{D46A70C5-181A-474B-9178-35D51AA1BD7F}"/>
                  </a:ext>
                </a:extLst>
              </p:cNvPr>
              <p:cNvSpPr>
                <a:spLocks noChangeShapeType="1"/>
              </p:cNvSpPr>
              <p:nvPr/>
            </p:nvSpPr>
            <p:spPr bwMode="auto">
              <a:xfrm>
                <a:off x="3120" y="1855"/>
                <a:ext cx="1708" cy="1875"/>
              </a:xfrm>
              <a:prstGeom prst="line">
                <a:avLst/>
              </a:prstGeom>
              <a:noFill/>
              <a:ln w="25400">
                <a:solidFill>
                  <a:schemeClr val="accent3">
                    <a:lumMod val="20000"/>
                    <a:lumOff val="8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5" name="Line 10">
              <a:extLst>
                <a:ext uri="{FF2B5EF4-FFF2-40B4-BE49-F238E27FC236}">
                  <a16:creationId xmlns:a16="http://schemas.microsoft.com/office/drawing/2014/main" id="{8F23B4B8-E1D4-46CB-A48F-6DD6AFD88C18}"/>
                </a:ext>
              </a:extLst>
            </p:cNvPr>
            <p:cNvSpPr>
              <a:spLocks noChangeShapeType="1"/>
            </p:cNvSpPr>
            <p:nvPr/>
          </p:nvSpPr>
          <p:spPr bwMode="auto">
            <a:xfrm flipV="1">
              <a:off x="1096963" y="2952750"/>
              <a:ext cx="3856037" cy="915988"/>
            </a:xfrm>
            <a:prstGeom prst="line">
              <a:avLst/>
            </a:prstGeom>
            <a:noFill/>
            <a:ln w="19050">
              <a:solidFill>
                <a:schemeClr val="accent3">
                  <a:lumMod val="20000"/>
                  <a:lumOff val="8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Line 11">
              <a:extLst>
                <a:ext uri="{FF2B5EF4-FFF2-40B4-BE49-F238E27FC236}">
                  <a16:creationId xmlns:a16="http://schemas.microsoft.com/office/drawing/2014/main" id="{207FD31B-A248-4C7D-BDE0-5D66BDA6D485}"/>
                </a:ext>
              </a:extLst>
            </p:cNvPr>
            <p:cNvSpPr>
              <a:spLocks noChangeShapeType="1"/>
            </p:cNvSpPr>
            <p:nvPr/>
          </p:nvSpPr>
          <p:spPr bwMode="auto">
            <a:xfrm>
              <a:off x="4953000" y="2944813"/>
              <a:ext cx="3856038" cy="915987"/>
            </a:xfrm>
            <a:prstGeom prst="line">
              <a:avLst/>
            </a:prstGeom>
            <a:noFill/>
            <a:ln w="19050">
              <a:solidFill>
                <a:schemeClr val="accent3">
                  <a:lumMod val="20000"/>
                  <a:lumOff val="8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Line 12">
              <a:extLst>
                <a:ext uri="{FF2B5EF4-FFF2-40B4-BE49-F238E27FC236}">
                  <a16:creationId xmlns:a16="http://schemas.microsoft.com/office/drawing/2014/main" id="{9D934DD7-D3EC-4F69-9C8E-07BC7F3A1465}"/>
                </a:ext>
              </a:extLst>
            </p:cNvPr>
            <p:cNvSpPr>
              <a:spLocks noChangeShapeType="1"/>
            </p:cNvSpPr>
            <p:nvPr/>
          </p:nvSpPr>
          <p:spPr bwMode="auto">
            <a:xfrm flipV="1">
              <a:off x="1096963" y="2944813"/>
              <a:ext cx="3856037" cy="457200"/>
            </a:xfrm>
            <a:prstGeom prst="line">
              <a:avLst/>
            </a:prstGeom>
            <a:noFill/>
            <a:ln w="12700">
              <a:solidFill>
                <a:schemeClr val="accent3">
                  <a:lumMod val="20000"/>
                  <a:lumOff val="8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 name="Line 13">
              <a:extLst>
                <a:ext uri="{FF2B5EF4-FFF2-40B4-BE49-F238E27FC236}">
                  <a16:creationId xmlns:a16="http://schemas.microsoft.com/office/drawing/2014/main" id="{C6F13F96-F562-44AB-88FA-77047FFB9EBA}"/>
                </a:ext>
              </a:extLst>
            </p:cNvPr>
            <p:cNvSpPr>
              <a:spLocks noChangeShapeType="1"/>
            </p:cNvSpPr>
            <p:nvPr/>
          </p:nvSpPr>
          <p:spPr bwMode="auto">
            <a:xfrm>
              <a:off x="4953000" y="2944813"/>
              <a:ext cx="3856038" cy="457200"/>
            </a:xfrm>
            <a:prstGeom prst="line">
              <a:avLst/>
            </a:prstGeom>
            <a:noFill/>
            <a:ln w="12700">
              <a:solidFill>
                <a:schemeClr val="accent3">
                  <a:lumMod val="20000"/>
                  <a:lumOff val="8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Line 14">
              <a:extLst>
                <a:ext uri="{FF2B5EF4-FFF2-40B4-BE49-F238E27FC236}">
                  <a16:creationId xmlns:a16="http://schemas.microsoft.com/office/drawing/2014/main" id="{FB83EA6C-B43E-402F-ABEB-ED3BBFD12EF7}"/>
                </a:ext>
              </a:extLst>
            </p:cNvPr>
            <p:cNvSpPr>
              <a:spLocks noChangeShapeType="1"/>
            </p:cNvSpPr>
            <p:nvPr/>
          </p:nvSpPr>
          <p:spPr bwMode="auto">
            <a:xfrm flipV="1">
              <a:off x="1096963" y="2944813"/>
              <a:ext cx="3856037" cy="152400"/>
            </a:xfrm>
            <a:prstGeom prst="line">
              <a:avLst/>
            </a:prstGeom>
            <a:noFill/>
            <a:ln w="6350">
              <a:solidFill>
                <a:schemeClr val="accent3">
                  <a:lumMod val="20000"/>
                  <a:lumOff val="8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 name="Line 15">
              <a:extLst>
                <a:ext uri="{FF2B5EF4-FFF2-40B4-BE49-F238E27FC236}">
                  <a16:creationId xmlns:a16="http://schemas.microsoft.com/office/drawing/2014/main" id="{09581EF1-503F-4566-97D0-F229802F70B9}"/>
                </a:ext>
              </a:extLst>
            </p:cNvPr>
            <p:cNvSpPr>
              <a:spLocks noChangeShapeType="1"/>
            </p:cNvSpPr>
            <p:nvPr/>
          </p:nvSpPr>
          <p:spPr bwMode="auto">
            <a:xfrm>
              <a:off x="4953000" y="2944813"/>
              <a:ext cx="3856038" cy="152400"/>
            </a:xfrm>
            <a:prstGeom prst="line">
              <a:avLst/>
            </a:prstGeom>
            <a:noFill/>
            <a:ln w="6350">
              <a:solidFill>
                <a:schemeClr val="accent3">
                  <a:lumMod val="20000"/>
                  <a:lumOff val="8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3571680837"/>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F31C3-8DF8-48EC-8370-B11928E85658}"/>
              </a:ext>
            </a:extLst>
          </p:cNvPr>
          <p:cNvSpPr txBox="1">
            <a:spLocks/>
          </p:cNvSpPr>
          <p:nvPr/>
        </p:nvSpPr>
        <p:spPr>
          <a:xfrm>
            <a:off x="1376450" y="2222659"/>
            <a:ext cx="9439101" cy="933018"/>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微软雅黑" panose="020B0503020204020204" pitchFamily="34" charset="-122"/>
                <a:ea typeface="微软雅黑" panose="020B0503020204020204" pitchFamily="34" charset="-122"/>
                <a:cs typeface="+mj-cs"/>
              </a:defRPr>
            </a:lvl1pPr>
          </a:lstStyle>
          <a:p>
            <a:r>
              <a:t>Four Jarvis 数据分析报告</a:t>
            </a:r>
          </a:p>
        </p:txBody>
      </p:sp>
      <p:sp>
        <p:nvSpPr>
          <p:cNvPr id="3" name="副标题 2">
            <a:extLst>
              <a:ext uri="{FF2B5EF4-FFF2-40B4-BE49-F238E27FC236}">
                <a16:creationId xmlns:a16="http://schemas.microsoft.com/office/drawing/2014/main" id="{9DD1AFD2-4597-4963-967B-AB0B90C0376E}"/>
              </a:ext>
            </a:extLst>
          </p:cNvPr>
          <p:cNvSpPr txBox="1">
            <a:spLocks/>
          </p:cNvSpPr>
          <p:nvPr/>
        </p:nvSpPr>
        <p:spPr>
          <a:xfrm>
            <a:off x="2938549" y="3527223"/>
            <a:ext cx="6314902" cy="579263"/>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3600" kern="1200">
                <a:solidFill>
                  <a:schemeClr val="tx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t>2020-04-22</a:t>
            </a:r>
          </a:p>
        </p:txBody>
      </p:sp>
    </p:spTree>
    <p:extLst>
      <p:ext uri="{BB962C8B-B14F-4D97-AF65-F5344CB8AC3E}">
        <p14:creationId xmlns:p14="http://schemas.microsoft.com/office/powerpoint/2010/main" val="1225639685"/>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腾讯舆情报告</a:t>
            </a:r>
          </a:p>
        </p:txBody>
      </p:sp>
      <p:sp>
        <p:nvSpPr>
          <p:cNvPr id="3" name="Text Placeholder 2"/>
          <p:cNvSpPr>
            <a:spLocks noGrp="1"/>
          </p:cNvSpPr>
          <p:nvPr>
            <p:ph type="body" idx="11" sz="quarter"/>
          </p:nvPr>
        </p:nvSpPr>
        <p:spPr/>
        <p:txBody>
          <a:bodyPr/>
          <a:lstStyle/>
          <a:p>
            <a:r>
              <a:t>本次舆情监控目标:腾讯，当天东方财富网内无该公司相关新闻!</a:t>
            </a:r>
          </a:p>
        </p:txBody>
      </p:sp>
      <p:sp>
        <p:nvSpPr>
          <p:cNvPr id="4" name="Table Placeholder 3"/>
          <p:cNvSpPr>
            <a:spLocks noGrp="1"/>
          </p:cNvSpPr>
          <p:nvPr>
            <p:ph type="tbl" idx="12" sz="quarter"/>
          </p:nvPr>
        </p:nvSpPr>
        <p:spPr/>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分众传媒舆情报告</a:t>
            </a:r>
          </a:p>
        </p:txBody>
      </p:sp>
      <p:sp>
        <p:nvSpPr>
          <p:cNvPr id="3" name="Text Placeholder 2"/>
          <p:cNvSpPr>
            <a:spLocks noGrp="1"/>
          </p:cNvSpPr>
          <p:nvPr>
            <p:ph type="body" idx="11" sz="quarter"/>
          </p:nvPr>
        </p:nvSpPr>
        <p:spPr/>
        <p:txBody>
          <a:bodyPr/>
          <a:lstStyle/>
          <a:p>
            <a:r>
              <a:t>本次舆情监控目标:分众传媒，当天共爬取东方财富网内相关新闻2篇，具体新闻如下：</a:t>
            </a:r>
          </a:p>
        </p:txBody>
      </p:sp>
      <p:graphicFrame>
        <p:nvGraphicFramePr>
          <p:cNvPr id="4" name="Table Placeholder 3"/>
          <p:cNvGraphicFramePr>
            <a:graphicFrameLocks noGrp="1"/>
          </p:cNvGraphicFramePr>
          <p:nvPr>
            <p:ph type="tbl" idx="12" sz="quarter"/>
          </p:nvPr>
        </p:nvGraphicFramePr>
        <p:xfrm>
          <a:off x="0" y="1346200"/>
          <a:ext cx="12161520" cy="111252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分众传媒(002027)融资融券信息(04-21)http://stock.eastmoney.com/a/202004221463178434.html</a:t>
                      </a:r>
                    </a:p>
                  </a:txBody>
                  <a:tcPr/>
                </a:tc>
                <a:tc>
                  <a:txBody>
                    <a:bodyPr/>
                    <a:lstStyle/>
                    <a:p>
                      <a:r>
                        <a:t>分众传媒(002027)2020-04-21融资融券信息显示，分众传媒融资余额1,528,674,966元，融券余额5,247,260元，融资买入额37,955,498元，融资偿还额36,665,818元，融资净买额1,289,680元，融券余量1,203,500股，融券卖出量8...</a:t>
                      </a:r>
                    </a:p>
                  </a:txBody>
                  <a:tcPr/>
                </a:tc>
              </a:tr>
              <a:tr h="370840">
                <a:tc>
                  <a:txBody>
                    <a:bodyPr/>
                    <a:lstStyle/>
                    <a:p>
                      <a:r>
                        <a:t>分众传媒：融资净买入128.97万元，融资余额15.29亿元（04-21）http://stock.eastmoney.com/a/202004221462896258.html</a:t>
                      </a:r>
                    </a:p>
                  </a:txBody>
                  <a:tcPr/>
                </a:tc>
                <a:tc>
                  <a:txBody>
                    <a:bodyPr/>
                    <a:lstStyle/>
                    <a:p>
                      <a:r>
                        <a:t>分众传媒融资融券信息显示，2020年4月21日融资净买入128.97万元；融资余额15.29亿元，较前一日增加0.08%。融资方面，当日融资买入3795.55万元，融资偿还3666.58万元，融资净买入128.97万元。融券方面，融券卖出8.31万股，融券偿还64.75万股，融券...</a:t>
                      </a:r>
                    </a:p>
                  </a:txBody>
                  <a:tcPr/>
                </a:tc>
              </a:tr>
            </a:tbl>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阿里巴巴舆情报告</a:t>
            </a:r>
          </a:p>
        </p:txBody>
      </p:sp>
      <p:sp>
        <p:nvSpPr>
          <p:cNvPr id="3" name="Text Placeholder 2"/>
          <p:cNvSpPr>
            <a:spLocks noGrp="1"/>
          </p:cNvSpPr>
          <p:nvPr>
            <p:ph type="body" idx="11" sz="quarter"/>
          </p:nvPr>
        </p:nvSpPr>
        <p:spPr/>
        <p:txBody>
          <a:bodyPr/>
          <a:lstStyle/>
          <a:p>
            <a:r>
              <a:t>本次舆情监控目标:阿里巴巴，当天共爬取东方财富网内相关新闻23篇，具体新闻如下：</a:t>
            </a:r>
          </a:p>
        </p:txBody>
      </p:sp>
      <p:graphicFrame>
        <p:nvGraphicFramePr>
          <p:cNvPr id="4" name="Table Placeholder 3"/>
          <p:cNvGraphicFramePr>
            <a:graphicFrameLocks noGrp="1"/>
          </p:cNvGraphicFramePr>
          <p:nvPr>
            <p:ph type="tbl" idx="12" sz="quarter"/>
          </p:nvPr>
        </p:nvGraphicFramePr>
        <p:xfrm>
          <a:off x="0" y="1346200"/>
          <a:ext cx="12161520" cy="890016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盒马入驻天猫 能否顺利走出“盒区房”http://finance.eastmoney.com/a/202004221462562565.html</a:t>
                      </a:r>
                    </a:p>
                  </a:txBody>
                  <a:tcPr/>
                </a:tc>
                <a:tc>
                  <a:txBody>
                    <a:bodyPr/>
                    <a:lstStyle/>
                    <a:p>
                      <a:r>
                        <a:t>盒马开始眺望全国市场，不想再局限于门店周围3公里的“一亩三分地”。4月21日，盒马宣布盒马鲜生天猫旗舰店正式上线，承诺全国范围最快次日达。北京商报记者发现，盒马鲜生天猫旗舰店的前身为淘乡甜官方旗舰店，后者隶属的村淘一直在全网范围销售农产品。分析认为，盒马此时接管淘乡甜网店，是...</a:t>
                      </a:r>
                    </a:p>
                  </a:txBody>
                  <a:tcPr/>
                </a:tc>
              </a:tr>
              <a:tr h="370840">
                <a:tc>
                  <a:txBody>
                    <a:bodyPr/>
                    <a:lstStyle/>
                    <a:p>
                      <a:r>
                        <a:t>谁的盛宴？谁的危情？数字货币时代支付宝、微信会否失宠http://finance.eastmoney.com/a/202004221462556944.html</a:t>
                      </a:r>
                    </a:p>
                  </a:txBody>
                  <a:tcPr/>
                </a:tc>
                <a:tc>
                  <a:txBody>
                    <a:bodyPr/>
                    <a:lstStyle/>
                    <a:p>
                      <a:r>
                        <a:t>肖飒称，因为从证据法的角度讲，央行数字货币本身就是证据，可以证明交易的全部链条，不仅完整还自带“时间戳”，可以提高司法效率。全球第一个由央行推出的数字货币似乎接近落地。近日，网上流传的数字货币钱包内测截图显示，其基本功能涵盖数字资产兑换、数字钱包管理、交...</a:t>
                      </a:r>
                    </a:p>
                  </a:txBody>
                  <a:tcPr/>
                </a:tc>
              </a:tr>
              <a:tr h="370840">
                <a:tc>
                  <a:txBody>
                    <a:bodyPr/>
                    <a:lstStyle/>
                    <a:p>
                      <a:r>
                        <a:t>济南每7位饿了么骑手中就有一名女性 女骑手比例全国第二http://life.eastmoney.com/a/202004221462532013.html</a:t>
                      </a:r>
                    </a:p>
                  </a:txBody>
                  <a:tcPr/>
                </a:tc>
                <a:tc>
                  <a:txBody>
                    <a:bodyPr/>
                    <a:lstStyle/>
                    <a:p>
                      <a:r>
                        <a:t>4月21日，阿里本地生活服务公司发布《2020饿了么蓝骑士调研报告》(以下简称《报告》)。数据显示，在为济南市民送餐的饿了么骑手中，每7位中就有1位女骑手，这一比例在全国直辖市、省会城市榜单中居第2名。44岁的牛福敬就是其中的一名女骑手。疫情期间，牛福敬连续三个月在岗，...</a:t>
                      </a:r>
                    </a:p>
                  </a:txBody>
                  <a:tcPr/>
                </a:tc>
              </a:tr>
              <a:tr h="370840">
                <a:tc>
                  <a:txBody>
                    <a:bodyPr/>
                    <a:lstStyle/>
                    <a:p>
                      <a:r>
                        <a:t>阿里发布全球首个自动驾驶仿真路测平台http://finance.eastmoney.com/a/202004221463903613.html</a:t>
                      </a:r>
                    </a:p>
                  </a:txBody>
                  <a:tcPr/>
                </a:tc>
                <a:tc>
                  <a:txBody>
                    <a:bodyPr/>
                    <a:lstStyle/>
                    <a:p>
                      <a:r>
                        <a:t>4月22日，阿里达摩院对外发布全球首个自动驾驶“混合式仿真测试平台”，该平台采用虚拟与现实结合的仿真技术，引进真实路测场景和云端训练师，模拟一次极端场景只需30秒，系统每日虚拟测试里程可超过800万公里，大幅提升自动驾驶AI模型训练效率。路测是自动驾驶落...</a:t>
                      </a:r>
                    </a:p>
                  </a:txBody>
                  <a:tcPr/>
                </a:tc>
              </a:tr>
              <a:tr h="370840">
                <a:tc>
                  <a:txBody>
                    <a:bodyPr/>
                    <a:lstStyle/>
                    <a:p>
                      <a:r>
                        <a:t>阿里巴巴推“新国货计划2020” 培养千名新品策划师http://finance.eastmoney.com/a/202004221463893320.html</a:t>
                      </a:r>
                    </a:p>
                  </a:txBody>
                  <a:tcPr/>
                </a:tc>
                <a:tc>
                  <a:txBody>
                    <a:bodyPr/>
                    <a:lstStyle/>
                    <a:p>
                      <a:r>
                        <a:t>4月22日，阿里巴巴宣布升级“新国货计划2020”，在六个方面帮助商家进行品牌创新和数字化转型。措施包括天猫新品创新中心为中国品牌培养1000名新品策划师；天猫新文创帮助1000个中国品牌和IP高效“跨界”；开设天猫国潮艺术中心，为国货品牌提供设计师资源等。据悉，这...</a:t>
                      </a:r>
                    </a:p>
                  </a:txBody>
                  <a:tcPr/>
                </a:tc>
              </a:tr>
              <a:tr h="370840">
                <a:tc>
                  <a:txBody>
                    <a:bodyPr/>
                    <a:lstStyle/>
                    <a:p>
                      <a:r>
                        <a:t>阿里发布自动驾驶仿真路测平台 推动自动驾驶加速迈向L5阶段http://finance.eastmoney.com/a/202004221463873127.html</a:t>
                      </a:r>
                    </a:p>
                  </a:txBody>
                  <a:tcPr/>
                </a:tc>
                <a:tc>
                  <a:txBody>
                    <a:bodyPr/>
                    <a:lstStyle/>
                    <a:p>
                      <a:r>
                        <a:t>4月22日，阿里达摩院对外发布全球首个自动驾驶“混合式仿真测试平台”，该平台采用虚拟与现实结合的仿真技术，引进真实路测场景和云端训练师，模拟一次极端场景只需30秒，系统每日虚拟测试里程可超过800万公里，可大幅提升自动驾驶AI模型训练效率，将有助于推动自动驾驶加速迈向L5阶...</a:t>
                      </a:r>
                    </a:p>
                  </a:txBody>
                  <a:tcPr/>
                </a:tc>
              </a:tr>
              <a:tr h="370840">
                <a:tc>
                  <a:txBody>
                    <a:bodyPr/>
                    <a:lstStyle/>
                    <a:p>
                      <a:r>
                        <a:t>淘宝特价版广东入驻商家破30万：拼多多遇到最强对手http://life.eastmoney.com/a/202004221463869862.html</a:t>
                      </a:r>
                    </a:p>
                  </a:txBody>
                  <a:tcPr/>
                </a:tc>
                <a:tc>
                  <a:txBody>
                    <a:bodyPr/>
                    <a:lstStyle/>
                    <a:p>
                      <a:r>
                        <a:t>4月22日消息，淘宝特价版上线仅20多天，已经吸引了超过4万家广东产业带商家入驻，广东地区商家总数已突破30万大关。据了解，淘宝特价版上的广东商家，覆盖服装、电子数码产品、家居、小家电、母婴、美妆等几乎所有行业和品类。对于广东产业带工厂而言，淘宝特价版已经成为他们拓...</a:t>
                      </a:r>
                    </a:p>
                  </a:txBody>
                  <a:tcPr/>
                </a:tc>
              </a:tr>
              <a:tr h="370840">
                <a:tc>
                  <a:txBody>
                    <a:bodyPr/>
                    <a:lstStyle/>
                    <a:p>
                      <a:r>
                        <a:t>北京西城区首发1.5亿！微信、支付宝消费券大全http://life.eastmoney.com/a/202004221463867833.html</a:t>
                      </a:r>
                    </a:p>
                  </a:txBody>
                  <a:tcPr/>
                </a:tc>
                <a:tc>
                  <a:txBody>
                    <a:bodyPr/>
                    <a:lstStyle/>
                    <a:p>
                      <a:r>
                        <a:t>这段时间，全国各地多座城市都纷纷发放消费券，刺激消费回暖。现在，北京的同学们终于也有消费券可以领了。4月22日，北京西城区宣布，将发放1.5亿元用于提振消费，商家优惠券正在陆续上线。西城区用户可以在微信上搜索并关注“西城消费”公众号，获取消费券发放时间、使...</a:t>
                      </a:r>
                    </a:p>
                  </a:txBody>
                  <a:tcPr/>
                </a:tc>
              </a:tr>
              <a:tr h="370840">
                <a:tc>
                  <a:txBody>
                    <a:bodyPr/>
                    <a:lstStyle/>
                    <a:p>
                      <a:r>
                        <a:t>支付宝租手机火爆：新iPhone SE一天5块9 P40不到10块http://life.eastmoney.com/a/202004221463867516.html</a:t>
                      </a:r>
                    </a:p>
                  </a:txBody>
                  <a:tcPr/>
                </a:tc>
                <a:tc>
                  <a:txBody>
                    <a:bodyPr/>
                    <a:lstStyle/>
                    <a:p>
                      <a:r>
                        <a:t>近日多家手机品牌发布新品，在支付宝上搜“租手机”的人数翻了4倍。从租手机的用户人群看，主要以年轻人为主，半杯奶茶钱用上新手机、以租代买的方式成为95后新的选择。4月8日华为发布P40系列，4月15日，苹果又布了史上最便宜的新iPhoneSE，而明天华为将发布nov...</a:t>
                      </a:r>
                    </a:p>
                  </a:txBody>
                  <a:tcPr/>
                </a:tc>
              </a:tr>
              <a:tr h="370840">
                <a:tc>
                  <a:txBody>
                    <a:bodyPr/>
                    <a:lstStyle/>
                    <a:p>
                      <a:r>
                        <a:t>盒马小站撤站、叮咚买菜补位 前置仓模式在京重燃战火http://finance.eastmoney.com/a/202004221463861667.html</a:t>
                      </a:r>
                    </a:p>
                  </a:txBody>
                  <a:tcPr/>
                </a:tc>
                <a:tc>
                  <a:txBody>
                    <a:bodyPr/>
                    <a:lstStyle/>
                    <a:p>
                      <a:r>
                        <a:t>家住北京市朝阳区的90后上班族王慧(化名)近日来感到有点不习惯，因为她此前经常用来“买根葱”“买头蒜”的盒马APP，如今已经不再支持当日达服务，询问后得知，是因为在她家附近的盒马小站撤站了。这样的结果似乎并不意外，而且有着和王慧相似经历的消费者也不在少数。早在今年3...</a:t>
                      </a:r>
                    </a:p>
                  </a:txBody>
                  <a:tcPr/>
                </a:tc>
              </a:tr>
              <a:tr h="370840">
                <a:tc>
                  <a:txBody>
                    <a:bodyPr/>
                    <a:lstStyle/>
                    <a:p>
                      <a:r>
                        <a:t>阿里达摩院对外发布全球首个自动驾驶“混合式仿真测试平台”http://finance.eastmoney.com/a/202004221463797272.html</a:t>
                      </a:r>
                    </a:p>
                  </a:txBody>
                  <a:tcPr/>
                </a:tc>
                <a:tc>
                  <a:txBody>
                    <a:bodyPr/>
                    <a:lstStyle/>
                    <a:p>
                      <a:r>
                        <a:t>阿里达摩院对外发布全球首个自动驾驶“混合式仿真测试平台”，该平台采用虚拟与现实结合的仿真技术，引进真实路测场景和云端训练师，模拟一次极端场景只需30秒，系统每日虚拟测试里程可超过800万公里，大幅提升自动驾驶AI模型训练效率。该技术将推动自动驾驶加速迈向L5阶段。路...</a:t>
                      </a:r>
                    </a:p>
                  </a:txBody>
                  <a:tcPr/>
                </a:tc>
              </a:tr>
              <a:tr h="370840">
                <a:tc>
                  <a:txBody>
                    <a:bodyPr/>
                    <a:lstStyle/>
                    <a:p>
                      <a:r>
                        <a:t>阿里新国货计划升级：让每个人的购物车多三个中国品牌http://life.eastmoney.com/a/202004221463776018.html</a:t>
                      </a:r>
                    </a:p>
                  </a:txBody>
                  <a:tcPr/>
                </a:tc>
                <a:tc>
                  <a:txBody>
                    <a:bodyPr/>
                    <a:lstStyle/>
                    <a:p>
                      <a:r>
                        <a:t>4月22日，阿里巴巴宣布升级“新国货计划2020”，争取让每个消费者的购物车多3个中国品牌。据悉，这是阿里巴巴第三次升级针对中国品牌的扶持举措。2018年，天猫发布“国潮行动”，2019年，阿里巴巴正式推出“新国货计划”，并超额完成目标：过去一年间，新国货计划已助力...</a:t>
                      </a:r>
                    </a:p>
                  </a:txBody>
                  <a:tcPr/>
                </a:tc>
              </a:tr>
              <a:tr h="370840">
                <a:tc>
                  <a:txBody>
                    <a:bodyPr/>
                    <a:lstStyle/>
                    <a:p>
                      <a:r>
                        <a:t>阿里首创自动驾驶仿真路测平台http://finance.eastmoney.com/a/202004221463773980.html</a:t>
                      </a:r>
                    </a:p>
                  </a:txBody>
                  <a:tcPr/>
                </a:tc>
                <a:tc>
                  <a:txBody>
                    <a:bodyPr/>
                    <a:lstStyle/>
                    <a:p>
                      <a:r>
                        <a:t>阿里达摩院22日发布首个自动驾驶“混合式仿真测试平台”，该平台采用虚拟与现实结合的仿真技术，引进真实路测场景和云端训练师，模拟一次极端场景只需30秒，系统每日虚拟测试里程可超过800万公里，大幅提升自动驾驶AI模型训练效率。记者从阿里方面确认，该平台目前尚未对外开放，仅供内部...</a:t>
                      </a:r>
                    </a:p>
                  </a:txBody>
                  <a:tcPr/>
                </a:tc>
              </a:tr>
              <a:tr h="370840">
                <a:tc>
                  <a:txBody>
                    <a:bodyPr/>
                    <a:lstStyle/>
                    <a:p>
                      <a:r>
                        <a:t>九成淘宝村复工 700万农民在家就业http://finance.eastmoney.com/a/202004221463739884.html</a:t>
                      </a:r>
                    </a:p>
                  </a:txBody>
                  <a:tcPr/>
                </a:tc>
                <a:tc>
                  <a:txBody>
                    <a:bodyPr/>
                    <a:lstStyle/>
                    <a:p>
                      <a:r>
                        <a:t>按下暂停键两个多月，湖北重启。财政部副部长许宏才表示，2月份，湖北地方公共预算收入仅“零星入库”。举国上下都在积极帮助湖北“抢回时间”。而有这样一批村庄，凭借农民自己的力量，以涌动的数字经济，努力抵挡疫情的冲击。湖北第一淘宝村已经复工百分之九十五它们有一个...</a:t>
                      </a:r>
                    </a:p>
                  </a:txBody>
                  <a:tcPr/>
                </a:tc>
              </a:tr>
              <a:tr h="370840">
                <a:tc>
                  <a:txBody>
                    <a:bodyPr/>
                    <a:lstStyle/>
                    <a:p>
                      <a:r>
                        <a:t>腾讯与阿里达成“共识” 马化腾称“用链量”“用云量”或成数字时代的重要指标http://finance.eastmoney.com/a/202004221463722527.html</a:t>
                      </a:r>
                    </a:p>
                  </a:txBody>
                  <a:tcPr/>
                </a:tc>
                <a:tc>
                  <a:txBody>
                    <a:bodyPr/>
                    <a:lstStyle/>
                    <a:p>
                      <a:r>
                        <a:t>4月22日消息，作为当下国内的互联网巨头，阿里巴巴和腾讯对于某些技术的提前判断和重视，往往让二者能够在未来的竞争中占得先机。其中，区块链作为当前备受追捧的技术，也得到了阿里和腾讯的认可。2020年4月，马化腾为《产业区块链》一书所作推荐序中写道，“如同工业时代的用电量，未...</a:t>
                      </a:r>
                    </a:p>
                  </a:txBody>
                  <a:tcPr/>
                </a:tc>
              </a:tr>
              <a:tr h="370840">
                <a:tc>
                  <a:txBody>
                    <a:bodyPr/>
                    <a:lstStyle/>
                    <a:p>
                      <a:r>
                        <a:t>BAT+字节跳动齐聚首 这个行业吸引力有多大？http://finance.eastmoney.com/a/202004221463713126.html</a:t>
                      </a:r>
                    </a:p>
                  </a:txBody>
                  <a:tcPr/>
                </a:tc>
                <a:tc>
                  <a:txBody>
                    <a:bodyPr/>
                    <a:lstStyle/>
                    <a:p>
                      <a:r>
                        <a:t>2020年，你读书了吗？明天就是世界读书日了，今年以来，数字阅读行业异常活跃。先是百度斥资7亿元入股A股公司掌阅科技，后有科大讯飞跨界发布彩色电子阅读器。如今，字节跳动也加入“战局”，旗下抖音、今日头条、番茄小说与国内14家文化机构联合发起了“都来读书”全民阅读计划...</a:t>
                      </a:r>
                    </a:p>
                  </a:txBody>
                  <a:tcPr/>
                </a:tc>
              </a:tr>
              <a:tr h="370840">
                <a:tc>
                  <a:txBody>
                    <a:bodyPr/>
                    <a:lstStyle/>
                    <a:p>
                      <a:r>
                        <a:t>东莞与阿里巴巴签署全面合作协议http://finance.eastmoney.com/a/202004221463699484.html</a:t>
                      </a:r>
                    </a:p>
                  </a:txBody>
                  <a:tcPr/>
                </a:tc>
                <a:tc>
                  <a:txBody>
                    <a:bodyPr/>
                    <a:lstStyle/>
                    <a:p>
                      <a:r>
                        <a:t>4月22日，东莞市政府和阿里巴巴集团签署全面合作协议，共同推进“东莞制造”数字化转型。根据协议，阿里巴巴将运用20年来沉淀的数字化能力，全面助力东莞的贸易、物流、新零售、产业创新发展、移动支付便民体系、智慧城市、智慧教育等各个方面实现转型升级。（文章来源：e公司）</a:t>
                      </a:r>
                    </a:p>
                  </a:txBody>
                  <a:tcPr/>
                </a:tc>
              </a:tr>
              <a:tr h="370840">
                <a:tc>
                  <a:txBody>
                    <a:bodyPr/>
                    <a:lstStyle/>
                    <a:p>
                      <a:r>
                        <a:t>阿里躺平生态新零售试点：知嘛家在杭州正式开业http://finance.eastmoney.com/a/202004221463636254.html</a:t>
                      </a:r>
                    </a:p>
                  </a:txBody>
                  <a:tcPr/>
                </a:tc>
                <a:tc>
                  <a:txBody>
                    <a:bodyPr/>
                    <a:lstStyle/>
                    <a:p>
                      <a:r>
                        <a:t>阿里巴巴旗下家装家居品牌“躺平”与家居巨头第六空间联手打造的“知嘛家·滨江第六空间店”近日已正式开业，以跨品牌跨品类的家居品牌买手集合店形态，为年轻人提供更好的家居选择。据了解，这家店位于杭州市滨江区江南大道1090号第六空间8090家居生活馆1F-B1F，是阿里巴巴在探索...</a:t>
                      </a:r>
                    </a:p>
                  </a:txBody>
                  <a:tcPr/>
                </a:tc>
              </a:tr>
              <a:tr h="370840">
                <a:tc>
                  <a:txBody>
                    <a:bodyPr/>
                    <a:lstStyle/>
                    <a:p>
                      <a:r>
                        <a:t>阿里巴巴（9988）升级「新国货计划」 扶持国货品牌http://finance.eastmoney.com/a/202004221463607083.html</a:t>
                      </a:r>
                    </a:p>
                  </a:txBody>
                  <a:tcPr/>
                </a:tc>
                <a:tc>
                  <a:txBody>
                    <a:bodyPr/>
                    <a:lstStyle/>
                    <a:p>
                      <a:r>
                        <a:t>内地各行各业生产销售加速回暖，但经济发展仍面临挑战。阿里巴巴(09988)今日宣布升级「新国货计划2020」，帮助商家迎难而上，加速产品创新和自主品牌建设，争取让每个消费者的购物车多3个中国品牌。这是阿里巴巴第三次升级针对中国品牌的扶持举措。新计划将更深入地帮助中国品牌进行...</a:t>
                      </a:r>
                    </a:p>
                  </a:txBody>
                  <a:tcPr/>
                </a:tc>
              </a:tr>
              <a:tr h="370840">
                <a:tc>
                  <a:txBody>
                    <a:bodyPr/>
                    <a:lstStyle/>
                    <a:p>
                      <a:r>
                        <a:t>在线外卖平台“饿了么”为国家级贫困县添近30万骑手岗位http://finance.eastmoney.com/a/202004221463564131.html</a:t>
                      </a:r>
                    </a:p>
                  </a:txBody>
                  <a:tcPr/>
                </a:tc>
                <a:tc>
                  <a:txBody>
                    <a:bodyPr/>
                    <a:lstStyle/>
                    <a:p>
                      <a:r>
                        <a:t>阿里巴巴集团旗下全资子公司“饿了么”22日对外宣布，2020年将联合贫困县的就业和扶贫部门，建设100个“蓝骑士村”，提供2万个骑手新增就业岗位，而当天发布的《2020饿了么蓝骑士报告》(下称“报告”)显示，饿了么已累计为中国国家级贫困县提供近30万骑手就业岗位，骑手籍贯来源...</a:t>
                      </a:r>
                    </a:p>
                  </a:txBody>
                  <a:tcPr/>
                </a:tc>
              </a:tr>
              <a:tr h="370840">
                <a:tc>
                  <a:txBody>
                    <a:bodyPr/>
                    <a:lstStyle/>
                    <a:p>
                      <a:r>
                        <a:t>高盛：上调阿里巴巴(09988)目标价2%至273港元 维持“买入”评级http://finance.eastmoney.com/a/202004221463505425.html</a:t>
                      </a:r>
                    </a:p>
                  </a:txBody>
                  <a:tcPr/>
                </a:tc>
                <a:tc>
                  <a:txBody>
                    <a:bodyPr/>
                    <a:lstStyle/>
                    <a:p>
                      <a:r>
                        <a:t>高盛发表研究报告，上调阿里巴巴(09988)目标价2%至273港元，维持“买入”评级。高盛称，阿里巴巴今年1至3月的网上商品零售销售额同比增6%，其中3月10.7%的增长较预期强劲。该行仍看好集团，因为对消费者及商家而言，集团有具吸引力的价值地位，而且在内地数码经济...</a:t>
                      </a:r>
                    </a:p>
                  </a:txBody>
                  <a:tcPr/>
                </a:tc>
              </a:tr>
              <a:tr h="370840">
                <a:tc>
                  <a:txBody>
                    <a:bodyPr/>
                    <a:lstStyle/>
                    <a:p>
                      <a:r>
                        <a:t>天猫亿元俱乐部再添新兵：52个老字号年销售过亿http://finance.eastmoney.com/a/202004221463430536.html</a:t>
                      </a:r>
                    </a:p>
                  </a:txBody>
                  <a:tcPr/>
                </a:tc>
                <a:tc>
                  <a:txBody>
                    <a:bodyPr/>
                    <a:lstStyle/>
                    <a:p>
                      <a:r>
                        <a:t>4月22日，阿里巴巴宣布升级“新国货计划2020”，在6个方面帮助商家迎难而上，加速创新和数字化转型，争取让每个消费者的购物车多3个中国品牌。具体措施包括：天猫新品创新中心为中国品牌培养1000名新品策划师、天猫新文创帮助1000个中国品牌和IP高效“跨界”、C2M...</a:t>
                      </a:r>
                    </a:p>
                  </a:txBody>
                  <a:tcPr/>
                </a:tc>
              </a:tr>
              <a:tr h="370840">
                <a:tc>
                  <a:txBody>
                    <a:bodyPr/>
                    <a:lstStyle/>
                    <a:p>
                      <a:r>
                        <a:t>饿了么贫困县骑手月入5800元 成脱贫新兴力量http://finance.eastmoney.com/a/202004221463421961.html</a:t>
                      </a:r>
                    </a:p>
                  </a:txBody>
                  <a:tcPr/>
                </a:tc>
                <a:tc>
                  <a:txBody>
                    <a:bodyPr/>
                    <a:lstStyle/>
                    <a:p>
                      <a:r>
                        <a:t>4月22日，饿了么宣布，2020年将联合贫困县的就业和扶贫部门，建设100个“蓝骑士村”，提供2万个骑手新增就业岗位。饿了么刚宣布将骑手升级为“饿了么蓝骑士”。最新发布的《2020饿了么蓝骑士报告》(以下简称《报告》)显示，饿了么已累计为国家级贫困县提供近30万骑手...</a:t>
                      </a:r>
                    </a:p>
                  </a:txBody>
                  <a:tcPr/>
                </a:tc>
              </a:tr>
            </a:tbl>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中国联通舆情报告</a:t>
            </a:r>
          </a:p>
        </p:txBody>
      </p:sp>
      <p:sp>
        <p:nvSpPr>
          <p:cNvPr id="3" name="Text Placeholder 2"/>
          <p:cNvSpPr>
            <a:spLocks noGrp="1"/>
          </p:cNvSpPr>
          <p:nvPr>
            <p:ph type="body" idx="11" sz="quarter"/>
          </p:nvPr>
        </p:nvSpPr>
        <p:spPr/>
        <p:txBody>
          <a:bodyPr/>
          <a:lstStyle/>
          <a:p>
            <a:r>
              <a:t>本次舆情监控目标:中国联通，当天共爬取东方财富网内相关新闻9篇，具体新闻如下：</a:t>
            </a:r>
          </a:p>
        </p:txBody>
      </p:sp>
      <p:graphicFrame>
        <p:nvGraphicFramePr>
          <p:cNvPr id="4" name="Table Placeholder 3"/>
          <p:cNvGraphicFramePr>
            <a:graphicFrameLocks noGrp="1"/>
          </p:cNvGraphicFramePr>
          <p:nvPr>
            <p:ph type="tbl" idx="12" sz="quarter"/>
          </p:nvPr>
        </p:nvGraphicFramePr>
        <p:xfrm>
          <a:off x="0" y="1346200"/>
          <a:ext cx="12161520" cy="370840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中国联通一季度营收同比持平http://finance.eastmoney.com/a/202004221463954791.html</a:t>
                      </a:r>
                    </a:p>
                  </a:txBody>
                  <a:tcPr/>
                </a:tc>
                <a:tc>
                  <a:txBody>
                    <a:bodyPr/>
                    <a:lstStyle/>
                    <a:p>
                      <a:r>
                        <a:t>中国联通披露一季报，2020年一季度营业收入738.24亿元，同比增长0.9%；归属于上市公司股东的净利润13.96亿元，同比下降14.1%；每股收益0.045元。公司表示，今年疫情加速经济社会数字化、网络化、智能化转型需求，为公司带来新商机。预计随着5G网络的建...</a:t>
                      </a:r>
                    </a:p>
                  </a:txBody>
                  <a:tcPr/>
                </a:tc>
              </a:tr>
              <a:tr h="370840">
                <a:tc>
                  <a:txBody>
                    <a:bodyPr/>
                    <a:lstStyle/>
                    <a:p>
                      <a:r>
                        <a:t>中国联通一季度营收738亿元 净利同比下降超一成http://finance.eastmoney.com/a/202004221463872378.html</a:t>
                      </a:r>
                    </a:p>
                  </a:txBody>
                  <a:tcPr/>
                </a:tc>
                <a:tc>
                  <a:txBody>
                    <a:bodyPr/>
                    <a:lstStyle/>
                    <a:p>
                      <a:r>
                        <a:t>4月22日，中国联通发布2020年第一季度业绩报告，一季度公司实现营收738.2亿元，同比增长0.9%；实现归属于上市公司股东的净利润13.96亿元，同比下降14.1%。在用户数据方面，截至2020年3月31日，中国联通移动出账用户数达3.11亿户，其中，4G用户...</a:t>
                      </a:r>
                    </a:p>
                  </a:txBody>
                  <a:tcPr/>
                </a:tc>
              </a:tr>
              <a:tr h="370840">
                <a:tc>
                  <a:txBody>
                    <a:bodyPr/>
                    <a:lstStyle/>
                    <a:p>
                      <a:r>
                        <a:t>中国联通：一季度净利润13.96亿元 同比下降14.1%http://finance.eastmoney.com/a/202004221463861110.html</a:t>
                      </a:r>
                    </a:p>
                  </a:txBody>
                  <a:tcPr/>
                </a:tc>
                <a:tc>
                  <a:txBody>
                    <a:bodyPr/>
                    <a:lstStyle/>
                    <a:p>
                      <a:r>
                        <a:t>中国联通(600050)4月22日晚间发布一季度报告显示，公司一季度实现营业收入738.24亿元，同比增长0.9%；实现归属于上市公司股东的净利润13.96亿元，同比下降14.1%。</a:t>
                      </a:r>
                    </a:p>
                  </a:txBody>
                  <a:tcPr/>
                </a:tc>
              </a:tr>
              <a:tr h="370840">
                <a:tc>
                  <a:txBody>
                    <a:bodyPr/>
                    <a:lstStyle/>
                    <a:p>
                      <a:r>
                        <a:t>中国联通一季报：疫情对经营造成挑战 净利降13.8%http://finance.eastmoney.com/a/202004221463860365.html</a:t>
                      </a:r>
                    </a:p>
                  </a:txBody>
                  <a:tcPr/>
                </a:tc>
                <a:tc>
                  <a:txBody>
                    <a:bodyPr/>
                    <a:lstStyle/>
                    <a:p>
                      <a:r>
                        <a:t>4月22日盘后，中国联通A股上市公司发布了2020年第一季度财报，财报显示，今年以来，新型冠状病毒疫情对公司的经营造成一定的挑战，特别是在业务拓展、新用户发展、5G网络建设和坏账风险等方面。公司期内营业收入738亿元，同比增长0.9%；净利润36.7亿，同比下降13.8%；归...</a:t>
                      </a:r>
                    </a:p>
                  </a:txBody>
                  <a:tcPr/>
                </a:tc>
              </a:tr>
              <a:tr h="370840">
                <a:tc>
                  <a:txBody>
                    <a:bodyPr/>
                    <a:lstStyle/>
                    <a:p>
                      <a:r>
                        <a:t>中国联通A股：一季度净利润13.96亿元 同比降14%http://finance.eastmoney.com/a/202004221463850648.html</a:t>
                      </a:r>
                    </a:p>
                  </a:txBody>
                  <a:tcPr/>
                </a:tc>
                <a:tc>
                  <a:txBody>
                    <a:bodyPr/>
                    <a:lstStyle/>
                    <a:p>
                      <a:r>
                        <a:t>中国联通A股晚间公告，一季度实现营收738.2亿元，同比增0.9%；净利润13.96亿元，同比下降14.1%。（文章来源：第一财经）</a:t>
                      </a:r>
                    </a:p>
                  </a:txBody>
                  <a:tcPr/>
                </a:tc>
              </a:tr>
              <a:tr h="370840">
                <a:tc>
                  <a:txBody>
                    <a:bodyPr/>
                    <a:lstStyle/>
                    <a:p>
                      <a:r>
                        <a:t>中国联通：一季度净利润同比下降13.9%http://finance.eastmoney.com/a/202004221463800163.html</a:t>
                      </a:r>
                    </a:p>
                  </a:txBody>
                  <a:tcPr/>
                </a:tc>
                <a:tc>
                  <a:txBody>
                    <a:bodyPr/>
                    <a:lstStyle/>
                    <a:p>
                      <a:r>
                        <a:t>中国联通在港交所公布，第一季度净利润31.7亿元人民币，同比下降13.9%，第一季度营收738.2亿元人民币。</a:t>
                      </a:r>
                    </a:p>
                  </a:txBody>
                  <a:tcPr/>
                </a:tc>
              </a:tr>
              <a:tr h="370840">
                <a:tc>
                  <a:txBody>
                    <a:bodyPr/>
                    <a:lstStyle/>
                    <a:p>
                      <a:r>
                        <a:t>中国联通提出奋力谋发展实现“七个确保”http://finance.eastmoney.com/a/202004221463148239.html</a:t>
                      </a:r>
                    </a:p>
                  </a:txBody>
                  <a:tcPr/>
                </a:tc>
                <a:tc>
                  <a:txBody>
                    <a:bodyPr/>
                    <a:lstStyle/>
                    <a:p>
                      <a:r>
                        <a:t>4月20日，中国联通集团公司召开党组扩大会，传达学习中共中央政治局会议精神以及中央应对新冠肺炎疫情工作领导小组会议精神。为彻底贯彻落实中共中央政治局会议精神和国资委要求，中国联通应对新冠肺炎疫情工作领导小组提出要奋力谋发展，实现“七个确保”，为国民经济发展作出更大贡献。...</a:t>
                      </a:r>
                    </a:p>
                  </a:txBody>
                  <a:tcPr/>
                </a:tc>
              </a:tr>
              <a:tr h="370840">
                <a:tc>
                  <a:txBody>
                    <a:bodyPr/>
                    <a:lstStyle/>
                    <a:p>
                      <a:r>
                        <a:t>中国联通(600050)融资融券信息(04-21)http://stock.eastmoney.com/a/202004221463001842.html</a:t>
                      </a:r>
                    </a:p>
                  </a:txBody>
                  <a:tcPr/>
                </a:tc>
                <a:tc>
                  <a:txBody>
                    <a:bodyPr/>
                    <a:lstStyle/>
                    <a:p>
                      <a:r>
                        <a:t>中国联通(600050)2020-04-21融资融券信息显示，中国联通融资余额2,771,930,677元，融券余额8,233,104元，融资买入额70,898,241元，融资偿还额65,273,294元，融资净买额5,624,947元，融券余量1,559,300股，融券卖出量1...</a:t>
                      </a:r>
                    </a:p>
                  </a:txBody>
                  <a:tcPr/>
                </a:tc>
              </a:tr>
              <a:tr h="370840">
                <a:tc>
                  <a:txBody>
                    <a:bodyPr/>
                    <a:lstStyle/>
                    <a:p>
                      <a:r>
                        <a:t>中国联通：融资净买入702.03万元，融资余额27.72亿元（04-21）http://stock.eastmoney.com/a/202004221462921833.html</a:t>
                      </a:r>
                    </a:p>
                  </a:txBody>
                  <a:tcPr/>
                </a:tc>
                <a:tc>
                  <a:txBody>
                    <a:bodyPr/>
                    <a:lstStyle/>
                    <a:p>
                      <a:r>
                        <a:t>中国联通融资融券信息显示，2020年4月21日融资净买入702.03万元；融资余额27.72亿元，较前一日增加0.2%。融资方面，当日融资买入7089.82万元，融资偿还6387.79万元，融资净买入702.03万元。融券方面，融券卖出15.35万股，融券偿还46.8万股，融券余...</a:t>
                      </a:r>
                    </a:p>
                  </a:txBody>
                  <a:tcPr/>
                </a:tc>
              </a:tr>
            </a:tbl>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TCL科技舆情报告</a:t>
            </a:r>
          </a:p>
        </p:txBody>
      </p:sp>
      <p:sp>
        <p:nvSpPr>
          <p:cNvPr id="3" name="Text Placeholder 2"/>
          <p:cNvSpPr>
            <a:spLocks noGrp="1"/>
          </p:cNvSpPr>
          <p:nvPr>
            <p:ph type="body" idx="11" sz="quarter"/>
          </p:nvPr>
        </p:nvSpPr>
        <p:spPr/>
        <p:txBody>
          <a:bodyPr/>
          <a:lstStyle/>
          <a:p>
            <a:r>
              <a:t>本次舆情监控目标:TCL科技，当天共爬取东方财富网内相关新闻6篇，具体新闻如下：</a:t>
            </a:r>
          </a:p>
        </p:txBody>
      </p:sp>
      <p:graphicFrame>
        <p:nvGraphicFramePr>
          <p:cNvPr id="4" name="Table Placeholder 3"/>
          <p:cNvGraphicFramePr>
            <a:graphicFrameLocks noGrp="1"/>
          </p:cNvGraphicFramePr>
          <p:nvPr>
            <p:ph type="tbl" idx="12" sz="quarter"/>
          </p:nvPr>
        </p:nvGraphicFramePr>
        <p:xfrm>
          <a:off x="0" y="1346200"/>
          <a:ext cx="12161520" cy="259588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TCL回应遭提起337调查申请:原告专利不涉TCL经营范围http://finance.eastmoney.com/a/202004221463613623.html</a:t>
                      </a:r>
                    </a:p>
                  </a:txBody>
                  <a:tcPr/>
                </a:tc>
                <a:tc>
                  <a:txBody>
                    <a:bodyPr/>
                    <a:lstStyle/>
                    <a:p>
                      <a:r>
                        <a:t>TCL科技发布公告称，美国当地时间2020年4月16日，UniversalElectronicsInc。公司在美国国际贸易委员会对包括公司在内的多家公司提起337调查申请。TCL科技表示，原告专利主要涉及电视产品之遥控相关技术，电视机业务并非公司经营范围，公司将据此提出异...</a:t>
                      </a:r>
                    </a:p>
                  </a:txBody>
                  <a:tcPr/>
                </a:tc>
              </a:tr>
              <a:tr h="370840">
                <a:tc>
                  <a:txBody>
                    <a:bodyPr/>
                    <a:lstStyle/>
                    <a:p>
                      <a:r>
                        <a:t>TCL科技(000100)融资融券信息(04-21)http://stock.eastmoney.com/a/202004221463128389.html</a:t>
                      </a:r>
                    </a:p>
                  </a:txBody>
                  <a:tcPr/>
                </a:tc>
                <a:tc>
                  <a:txBody>
                    <a:bodyPr/>
                    <a:lstStyle/>
                    <a:p>
                      <a:r>
                        <a:t>TCL科技(000100)2020-04-21融资融券信息显示，TCL科技融资余额3,487,196,867元，融券余额8,812,335元，融资买入额217,935,803元，融资偿还额248,663,707元，融资净买额-30,727,904元，融券余量1,980,300股，...</a:t>
                      </a:r>
                    </a:p>
                  </a:txBody>
                  <a:tcPr/>
                </a:tc>
              </a:tr>
              <a:tr h="370840">
                <a:tc>
                  <a:txBody>
                    <a:bodyPr/>
                    <a:lstStyle/>
                    <a:p>
                      <a:r>
                        <a:t>为面板产业链做加法 TCL科技拓宽价值边界http://finance.eastmoney.com/a/202004221462920451.html</a:t>
                      </a:r>
                    </a:p>
                  </a:txBody>
                  <a:tcPr/>
                </a:tc>
                <a:tc>
                  <a:txBody>
                    <a:bodyPr/>
                    <a:lstStyle/>
                    <a:p>
                      <a:r>
                        <a:t>在面板低谷期，TCL科技(000100.SZ)悄然扛起“加法”大旗。4月10日，TCL科技旗下TCL华星高世代模组二期项目主厂房正式封顶，其封顶仪式在惠州仲恺高新区TCL模组整机一体化智能制造产业园顺利举行。TCL科技的加法，其实是为了拓宽价值边界。TCL科技副总...</a:t>
                      </a:r>
                    </a:p>
                  </a:txBody>
                  <a:tcPr/>
                </a:tc>
              </a:tr>
              <a:tr h="370840">
                <a:tc>
                  <a:txBody>
                    <a:bodyPr/>
                    <a:lstStyle/>
                    <a:p>
                      <a:r>
                        <a:t>TCL科技：融资净偿还3072.79万元，融资余额34.87亿元（04-21）http://stock.eastmoney.com/a/202004221462853771.html</a:t>
                      </a:r>
                    </a:p>
                  </a:txBody>
                  <a:tcPr/>
                </a:tc>
                <a:tc>
                  <a:txBody>
                    <a:bodyPr/>
                    <a:lstStyle/>
                    <a:p>
                      <a:r>
                        <a:t>TCL科技融资融券信息显示，2020年4月21日融资净偿还3072.79万元；融资余额34.87亿元，较前一日下降0.87%。融资方面，当日融资买入2.18亿元，融资偿还2.49亿元，融资净偿还3072.79万元。融券方面，融券卖出23.81万股，融券偿还167.23万股，融券余...</a:t>
                      </a:r>
                    </a:p>
                  </a:txBody>
                  <a:tcPr/>
                </a:tc>
              </a:tr>
              <a:tr h="370840">
                <a:tc>
                  <a:txBody>
                    <a:bodyPr/>
                    <a:lstStyle/>
                    <a:p>
                      <a:r>
                        <a:t>TCL科技回应遭提起337调查申请：原告专利不涉公司经营范围http://finance.eastmoney.com/a/202004221462729487.html</a:t>
                      </a:r>
                    </a:p>
                  </a:txBody>
                  <a:tcPr/>
                </a:tc>
                <a:tc>
                  <a:txBody>
                    <a:bodyPr/>
                    <a:lstStyle/>
                    <a:p>
                      <a:r>
                        <a:t>TCL科技(000100)4月22日早间公告，UniversalElectronicsInc。公司在美国国际贸易委员会对包括公司在内的多家公司提起337调查申请。TCL科技表示，原告专利主要涉及电视产品之遥控相关技术，电视机业务并非公司经营范围，公司将据此提出异议及抗辩，此...</a:t>
                      </a:r>
                    </a:p>
                  </a:txBody>
                  <a:tcPr/>
                </a:tc>
              </a:tr>
              <a:tr h="370840">
                <a:tc>
                  <a:txBody>
                    <a:bodyPr/>
                    <a:lstStyle/>
                    <a:p>
                      <a:r>
                        <a:t>整合大幕开启 全球LCD市场格局重构http://finance.eastmoney.com/a/202004221462710172.html</a:t>
                      </a:r>
                    </a:p>
                  </a:txBody>
                  <a:tcPr/>
                </a:tc>
                <a:tc>
                  <a:txBody>
                    <a:bodyPr/>
                    <a:lstStyle/>
                    <a:p>
                      <a:r>
                        <a:t>“预计今年、明年整个半导体显示行业会存在比较多的并购重组的机会。”TCL科技董事长李东生近日在媒体交流会上表达了这一观点。当下，全球LCD市场的整合大幕正随着三星苏州线以及南京中电熊猫项目的竞购拉开，这也预示着全球显示行业重组整合加快，产业集中度进一步提高。国内LC...</a:t>
                      </a:r>
                    </a:p>
                  </a:txBody>
                  <a:tcPr/>
                </a:tc>
              </a:tr>
            </a:tbl>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中公教育舆情报告</a:t>
            </a:r>
          </a:p>
        </p:txBody>
      </p:sp>
      <p:sp>
        <p:nvSpPr>
          <p:cNvPr id="3" name="Text Placeholder 2"/>
          <p:cNvSpPr>
            <a:spLocks noGrp="1"/>
          </p:cNvSpPr>
          <p:nvPr>
            <p:ph type="body" idx="11" sz="quarter"/>
          </p:nvPr>
        </p:nvSpPr>
        <p:spPr/>
        <p:txBody>
          <a:bodyPr/>
          <a:lstStyle/>
          <a:p>
            <a:r>
              <a:t>本次舆情监控目标:中公教育，当天共爬取东方财富网内相关新闻2篇，具体新闻如下：</a:t>
            </a:r>
          </a:p>
        </p:txBody>
      </p:sp>
      <p:graphicFrame>
        <p:nvGraphicFramePr>
          <p:cNvPr id="4" name="Table Placeholder 3"/>
          <p:cNvGraphicFramePr>
            <a:graphicFrameLocks noGrp="1"/>
          </p:cNvGraphicFramePr>
          <p:nvPr>
            <p:ph type="tbl" idx="12" sz="quarter"/>
          </p:nvPr>
        </p:nvGraphicFramePr>
        <p:xfrm>
          <a:off x="0" y="1346200"/>
          <a:ext cx="12161520" cy="111252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中公教育(002607)融资融券信息(04-21)http://stock.eastmoney.com/a/202004221463187193.html</a:t>
                      </a:r>
                    </a:p>
                  </a:txBody>
                  <a:tcPr/>
                </a:tc>
                <a:tc>
                  <a:txBody>
                    <a:bodyPr/>
                    <a:lstStyle/>
                    <a:p>
                      <a:r>
                        <a:t>中公教育(002607)2020-04-21融资融券信息显示，中公教育融资余额95,921,528元，融券余额6,270,737元，融资买入额6,588,259元，融资偿还额6,461,082元，融资净买额127,177元，融券余量259,443股，融券卖出量50,200股，融券...</a:t>
                      </a:r>
                    </a:p>
                  </a:txBody>
                  <a:tcPr/>
                </a:tc>
              </a:tr>
              <a:tr h="370840">
                <a:tc>
                  <a:txBody>
                    <a:bodyPr/>
                    <a:lstStyle/>
                    <a:p>
                      <a:r>
                        <a:t>中公教育：融资净买入12.72万元，融资余额9592.15万元（04-21）http://stock.eastmoney.com/a/202004221462916565.html</a:t>
                      </a:r>
                    </a:p>
                  </a:txBody>
                  <a:tcPr/>
                </a:tc>
                <a:tc>
                  <a:txBody>
                    <a:bodyPr/>
                    <a:lstStyle/>
                    <a:p>
                      <a:r>
                        <a:t>中公教育融资融券信息显示，2020年4月21日融资净买入12.72万元；融资余额9592.15万元，较前一日增加0.13%。融资方面，当日融资买入658.83万元，融资偿还646.11万元，融资净买入12.72万元。融券方面，融券卖出5.02万股，融券偿还2.5万股，融券余量25...</a:t>
                      </a:r>
                    </a:p>
                  </a:txBody>
                  <a:tcPr/>
                </a:tc>
              </a:tr>
            </a:tbl>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华北制药舆情报告</a:t>
            </a:r>
          </a:p>
        </p:txBody>
      </p:sp>
      <p:sp>
        <p:nvSpPr>
          <p:cNvPr id="3" name="Text Placeholder 2"/>
          <p:cNvSpPr>
            <a:spLocks noGrp="1"/>
          </p:cNvSpPr>
          <p:nvPr>
            <p:ph type="body" idx="11" sz="quarter"/>
          </p:nvPr>
        </p:nvSpPr>
        <p:spPr/>
        <p:txBody>
          <a:bodyPr/>
          <a:lstStyle/>
          <a:p>
            <a:r>
              <a:t>本次舆情监控目标:华北制药，当天共爬取东方财富网内相关新闻7篇，具体新闻如下：</a:t>
            </a:r>
          </a:p>
        </p:txBody>
      </p:sp>
      <p:graphicFrame>
        <p:nvGraphicFramePr>
          <p:cNvPr id="4" name="Table Placeholder 3"/>
          <p:cNvGraphicFramePr>
            <a:graphicFrameLocks noGrp="1"/>
          </p:cNvGraphicFramePr>
          <p:nvPr>
            <p:ph type="tbl" idx="12" sz="quarter"/>
          </p:nvPr>
        </p:nvGraphicFramePr>
        <p:xfrm>
          <a:off x="0" y="1346200"/>
          <a:ext cx="12161520" cy="296672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重大重组停牌14天 华北制药复牌后连续4日涨停http://finance.eastmoney.com/a/202004221463947314.html</a:t>
                      </a:r>
                    </a:p>
                  </a:txBody>
                  <a:tcPr/>
                </a:tc>
                <a:tc>
                  <a:txBody>
                    <a:bodyPr/>
                    <a:lstStyle/>
                    <a:p>
                      <a:r>
                        <a:t>因筹划重大重组事项，华北制药4月3日停牌，并于4月17日复牌后连续收获四个涨停。4月22日收盘时，华北制药股价为11.56元/股，四日涨幅累计超46.51%。当天，华北制药发布股价异常波动公告提示风险。4月2日晚间，华北制药发布筹划发行股份购买资产的停牌公告，称公...</a:t>
                      </a:r>
                    </a:p>
                  </a:txBody>
                  <a:tcPr/>
                </a:tc>
              </a:tr>
              <a:tr h="370840">
                <a:tc>
                  <a:txBody>
                    <a:bodyPr/>
                    <a:lstStyle/>
                    <a:p>
                      <a:r>
                        <a:t>华北制药4月22日打开涨停http://stock.eastmoney.com/a/202004221463335043.html</a:t>
                      </a:r>
                    </a:p>
                  </a:txBody>
                  <a:tcPr/>
                </a:tc>
                <a:tc>
                  <a:txBody>
                    <a:bodyPr/>
                    <a:lstStyle/>
                    <a:p>
                      <a:r>
                        <a:t>以下是华北制药在北京时间4月22日10:13分盘口异动快照：4月22日10点13分，华北制药盘中打开涨停，现报11.54元，成交16.98亿元，换手率9.29%。该股之前于9点40分涨停。分笔10:13:3211.54369↓10:13:2911.56128↑10:13:2611...</a:t>
                      </a:r>
                    </a:p>
                  </a:txBody>
                  <a:tcPr/>
                </a:tc>
              </a:tr>
              <a:tr h="370840">
                <a:tc>
                  <a:txBody>
                    <a:bodyPr/>
                    <a:lstStyle/>
                    <a:p>
                      <a:r>
                        <a:t>华北制药(600812)融资融券信息(04-21)http://stock.eastmoney.com/a/202004221463019168.html</a:t>
                      </a:r>
                    </a:p>
                  </a:txBody>
                  <a:tcPr/>
                </a:tc>
                <a:tc>
                  <a:txBody>
                    <a:bodyPr/>
                    <a:lstStyle/>
                    <a:p>
                      <a:r>
                        <a:t>华北制药(600812)2020-04-21融资融券信息显示，华北制药融资余额223,907,215元，融券余额2,670,591元，融资买入额2,102,000元，融资偿还额19,923,404元，融资净买额-17,821,404元，融券余量254,100股，融券卖出量0股，融...</a:t>
                      </a:r>
                    </a:p>
                  </a:txBody>
                  <a:tcPr/>
                </a:tc>
              </a:tr>
              <a:tr h="370840">
                <a:tc>
                  <a:txBody>
                    <a:bodyPr/>
                    <a:lstStyle/>
                    <a:p>
                      <a:r>
                        <a:t>华北制药4月22日盘中涨停http://stock.eastmoney.com/a/202004221462941263.html</a:t>
                      </a:r>
                    </a:p>
                  </a:txBody>
                  <a:tcPr/>
                </a:tc>
                <a:tc>
                  <a:txBody>
                    <a:bodyPr/>
                    <a:lstStyle/>
                    <a:p>
                      <a:r>
                        <a:t>以下是华北制药在北京时间4月22日09:40分盘口异动快照：4月22日9点40分，华北制药盘中涨停，报11.56元，目前封单119489手，折合1.38亿元。截至目前，成交12.87亿元，换手率7.11%。分笔09:40:1111.5651637↑09:40:0811.56581...</a:t>
                      </a:r>
                    </a:p>
                  </a:txBody>
                  <a:tcPr/>
                </a:tc>
              </a:tr>
              <a:tr h="370840">
                <a:tc>
                  <a:txBody>
                    <a:bodyPr/>
                    <a:lstStyle/>
                    <a:p>
                      <a:r>
                        <a:t>华北制药：连续12日融资净偿还累计3649.15万元（04-21）http://stock.eastmoney.com/a/202004221462924134.html</a:t>
                      </a:r>
                    </a:p>
                  </a:txBody>
                  <a:tcPr/>
                </a:tc>
                <a:tc>
                  <a:txBody>
                    <a:bodyPr/>
                    <a:lstStyle/>
                    <a:p>
                      <a:r>
                        <a:t>华北制药融资融券信息显示，2020年4月21日融资净偿还1781.9万元；融资余额2.24亿元，较前一日下降7.37%。融资方面，当日融资买入210.2万元，融资偿还1992.1万元，融资净偿还1781.9万元，连续12日净偿还累计3649.15万元。融券方面，融券卖出0股，融券...</a:t>
                      </a:r>
                    </a:p>
                  </a:txBody>
                  <a:tcPr/>
                </a:tc>
              </a:tr>
              <a:tr h="370840">
                <a:tc>
                  <a:txBody>
                    <a:bodyPr/>
                    <a:lstStyle/>
                    <a:p>
                      <a:r>
                        <a:t>华北制药4月22日快速上涨http://stock.eastmoney.com/a/202004221462802044.html</a:t>
                      </a:r>
                    </a:p>
                  </a:txBody>
                  <a:tcPr/>
                </a:tc>
                <a:tc>
                  <a:txBody>
                    <a:bodyPr/>
                    <a:lstStyle/>
                    <a:p>
                      <a:r>
                        <a:t>以下是华北制药在北京时间4月22日09:30分盘口异动快照：4月22日，华北制药盘中快速上涨，5分钟内涨幅超过2%，截至9点30分，报11.31元，成交5.29亿元，换手率2.97%。分笔09:30:4111.313335↑09:30:3811.2811244↑09:30:351...</a:t>
                      </a:r>
                    </a:p>
                  </a:txBody>
                  <a:tcPr/>
                </a:tc>
              </a:tr>
              <a:tr h="370840">
                <a:tc>
                  <a:txBody>
                    <a:bodyPr/>
                    <a:lstStyle/>
                    <a:p>
                      <a:r>
                        <a:t>华北制药4月22日开盘涨幅达5%http://stock.eastmoney.com/a/202004221462801116.html</a:t>
                      </a:r>
                    </a:p>
                  </a:txBody>
                  <a:tcPr/>
                </a:tc>
                <a:tc>
                  <a:txBody>
                    <a:bodyPr/>
                    <a:lstStyle/>
                    <a:p>
                      <a:r>
                        <a:t>以下是华北制药在北京时间4月22日09:30分盘口异动快照：4月22日，华北制药开盘涨幅达5%，截至9点30分，报11.3元，成交4.97亿元，换手率2.80%。分笔09:30:2611.3013232↑09:30:2311.0022316↑09:30:2010.9518538↑...</a:t>
                      </a:r>
                    </a:p>
                  </a:txBody>
                  <a:tcPr/>
                </a:tc>
              </a:tr>
            </a:tbl>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亿帆医药舆情报告</a:t>
            </a:r>
          </a:p>
        </p:txBody>
      </p:sp>
      <p:sp>
        <p:nvSpPr>
          <p:cNvPr id="3" name="Text Placeholder 2"/>
          <p:cNvSpPr>
            <a:spLocks noGrp="1"/>
          </p:cNvSpPr>
          <p:nvPr>
            <p:ph type="body" idx="11" sz="quarter"/>
          </p:nvPr>
        </p:nvSpPr>
        <p:spPr/>
        <p:txBody>
          <a:bodyPr/>
          <a:lstStyle/>
          <a:p>
            <a:r>
              <a:t>本次舆情监控目标:亿帆医药，当天共爬取东方财富网内相关新闻2篇，具体新闻如下：</a:t>
            </a:r>
          </a:p>
        </p:txBody>
      </p:sp>
      <p:graphicFrame>
        <p:nvGraphicFramePr>
          <p:cNvPr id="4" name="Table Placeholder 3"/>
          <p:cNvGraphicFramePr>
            <a:graphicFrameLocks noGrp="1"/>
          </p:cNvGraphicFramePr>
          <p:nvPr>
            <p:ph type="tbl" idx="12" sz="quarter"/>
          </p:nvPr>
        </p:nvGraphicFramePr>
        <p:xfrm>
          <a:off x="0" y="1346200"/>
          <a:ext cx="12161520" cy="111252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亿帆医药(002019)融资融券信息(04-21)http://stock.eastmoney.com/a/202004221463222153.html</a:t>
                      </a:r>
                    </a:p>
                  </a:txBody>
                  <a:tcPr/>
                </a:tc>
                <a:tc>
                  <a:txBody>
                    <a:bodyPr/>
                    <a:lstStyle/>
                    <a:p>
                      <a:r>
                        <a:t>亿帆医药(002019)2020-04-21融资融券信息显示，亿帆医药融资余额1,087,087,085元，融券余额8,051,737元，融资买入额34,352,476元，融资偿还额54,742,144元，融资净买额-20,389,668元，融券余量440,467股，融券卖出量1...</a:t>
                      </a:r>
                    </a:p>
                  </a:txBody>
                  <a:tcPr/>
                </a:tc>
              </a:tr>
              <a:tr h="370840">
                <a:tc>
                  <a:txBody>
                    <a:bodyPr/>
                    <a:lstStyle/>
                    <a:p>
                      <a:r>
                        <a:t>亿帆医药：融资净偿还2038.97万元，融资余额10.87亿元（04-21）http://stock.eastmoney.com/a/202004221462888550.html</a:t>
                      </a:r>
                    </a:p>
                  </a:txBody>
                  <a:tcPr/>
                </a:tc>
                <a:tc>
                  <a:txBody>
                    <a:bodyPr/>
                    <a:lstStyle/>
                    <a:p>
                      <a:r>
                        <a:t>亿帆医药融资融券信息显示，2020年4月21日融资净偿还2038.97万元；融资余额10.87亿元，较前一日下降1.84%。融资方面，当日融资买入3435.25万元，融资偿还5474.21万元，融资净偿还2038.97万元。融券方面，融券卖出1.75万股，融券偿还1.67万股，融...</a:t>
                      </a:r>
                    </a:p>
                  </a:txBody>
                  <a:tcPr/>
                </a:tc>
              </a:tr>
            </a:tbl>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圣达生物舆情报告</a:t>
            </a:r>
          </a:p>
        </p:txBody>
      </p:sp>
      <p:sp>
        <p:nvSpPr>
          <p:cNvPr id="3" name="Text Placeholder 2"/>
          <p:cNvSpPr>
            <a:spLocks noGrp="1"/>
          </p:cNvSpPr>
          <p:nvPr>
            <p:ph type="body" idx="11" sz="quarter"/>
          </p:nvPr>
        </p:nvSpPr>
        <p:spPr/>
        <p:txBody>
          <a:bodyPr/>
          <a:lstStyle/>
          <a:p>
            <a:r>
              <a:t>本次舆情监控目标:圣达生物，当天共爬取东方财富网内相关新闻1篇，具体新闻如下：</a:t>
            </a:r>
          </a:p>
        </p:txBody>
      </p:sp>
      <p:graphicFrame>
        <p:nvGraphicFramePr>
          <p:cNvPr id="4" name="Table Placeholder 3"/>
          <p:cNvGraphicFramePr>
            <a:graphicFrameLocks noGrp="1"/>
          </p:cNvGraphicFramePr>
          <p:nvPr>
            <p:ph type="tbl" idx="12" sz="quarter"/>
          </p:nvPr>
        </p:nvGraphicFramePr>
        <p:xfrm>
          <a:off x="0" y="1346200"/>
          <a:ext cx="12161520" cy="74168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圣达生物4月22日盘中涨幅达5%http://stock.eastmoney.com/a/202004221463487917.html</a:t>
                      </a:r>
                    </a:p>
                  </a:txBody>
                  <a:tcPr/>
                </a:tc>
                <a:tc>
                  <a:txBody>
                    <a:bodyPr/>
                    <a:lstStyle/>
                    <a:p>
                      <a:r>
                        <a:t>以下是圣达生物在北京时间4月22日14:11分盘口异动快照：4月22日，圣达生物盘中涨幅达5%，截至14点11分，报46.3元，成交1.20亿元，换手率5.77%。分笔14:11:3946.3040↑14:11:3646.245↓14:11:3346.2619↓14:11:304...</a:t>
                      </a:r>
                    </a:p>
                  </a:txBody>
                  <a:tcPr/>
                </a:tc>
              </a:tr>
            </a:tbl>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振华股份舆情报告</a:t>
            </a:r>
          </a:p>
        </p:txBody>
      </p:sp>
      <p:sp>
        <p:nvSpPr>
          <p:cNvPr id="3" name="Text Placeholder 2"/>
          <p:cNvSpPr>
            <a:spLocks noGrp="1"/>
          </p:cNvSpPr>
          <p:nvPr>
            <p:ph type="body" idx="11" sz="quarter"/>
          </p:nvPr>
        </p:nvSpPr>
        <p:spPr/>
        <p:txBody>
          <a:bodyPr/>
          <a:lstStyle/>
          <a:p>
            <a:r>
              <a:t>本次舆情监控目标:振华股份，当天东方财富网内无该公司相关新闻!</a:t>
            </a:r>
          </a:p>
        </p:txBody>
      </p:sp>
      <p:sp>
        <p:nvSpPr>
          <p:cNvPr id="4" name="Table Placeholder 3"/>
          <p:cNvSpPr>
            <a:spLocks noGrp="1"/>
          </p:cNvSpPr>
          <p:nvPr>
            <p:ph type="tbl" idx="12" sz="quarter"/>
          </p:nvPr>
        </p:nvSpPr>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our Jarvis Auto Demo1 2020-04-22.jpg"/>
          <p:cNvPicPr>
            <a:picLocks noChangeAspect="1"/>
          </p:cNvPicPr>
          <p:nvPr/>
        </p:nvPicPr>
        <p:blipFill>
          <a:blip r:embed="rId2"/>
          <a:stretch>
            <a:fillRect/>
          </a:stretch>
        </p:blipFill>
        <p:spPr>
          <a:xfrm>
            <a:off x="0" y="0"/>
            <a:ext cx="12289536" cy="7315200"/>
          </a:xfrm>
          <a:prstGeom prst="rect">
            <a:avLst/>
          </a:prstGeom>
        </p:spPr>
      </p:pic>
    </p:spTree>
    <p:extLst>
      <p:ext uri="{BB962C8B-B14F-4D97-AF65-F5344CB8AC3E}">
        <p14:creationId xmlns:p14="http://schemas.microsoft.com/office/powerpoint/2010/main" val="1577921101"/>
      </p:ext>
    </p:extLst>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三一重工舆情报告</a:t>
            </a:r>
          </a:p>
        </p:txBody>
      </p:sp>
      <p:sp>
        <p:nvSpPr>
          <p:cNvPr id="3" name="Text Placeholder 2"/>
          <p:cNvSpPr>
            <a:spLocks noGrp="1"/>
          </p:cNvSpPr>
          <p:nvPr>
            <p:ph type="body" idx="11" sz="quarter"/>
          </p:nvPr>
        </p:nvSpPr>
        <p:spPr/>
        <p:txBody>
          <a:bodyPr/>
          <a:lstStyle/>
          <a:p>
            <a:r>
              <a:t>本次舆情监控目标:三一重工，当天共爬取东方财富网内相关新闻4篇，具体新闻如下：</a:t>
            </a:r>
          </a:p>
        </p:txBody>
      </p:sp>
      <p:graphicFrame>
        <p:nvGraphicFramePr>
          <p:cNvPr id="4" name="Table Placeholder 3"/>
          <p:cNvGraphicFramePr>
            <a:graphicFrameLocks noGrp="1"/>
          </p:cNvGraphicFramePr>
          <p:nvPr>
            <p:ph type="tbl" idx="12" sz="quarter"/>
          </p:nvPr>
        </p:nvGraphicFramePr>
        <p:xfrm>
          <a:off x="0" y="1346200"/>
          <a:ext cx="12161520" cy="185420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灯罩设计被抄袭？三一重工索赔397万元http://finance.eastmoney.com/a/202004221463734021.html</a:t>
                      </a:r>
                    </a:p>
                  </a:txBody>
                  <a:tcPr/>
                </a:tc>
                <a:tc>
                  <a:txBody>
                    <a:bodyPr/>
                    <a:lstStyle/>
                    <a:p>
                      <a:r>
                        <a:t>仅仅是泵车上的一个小小零部件，价值就将近400万元！在看到青岛九合重工新推出的一泵车灯罩后，湖南三一重工决定起诉，“他们产品的设计全面抄袭了我们的专利产品，特别是‘L’形、‘C’形和‘琴键形凹凸纹’这几个设计要点。”4月21日，长沙市中级人民法院、长沙市知识产权法庭...</a:t>
                      </a:r>
                    </a:p>
                  </a:txBody>
                  <a:tcPr/>
                </a:tc>
              </a:tr>
              <a:tr h="370840">
                <a:tc>
                  <a:txBody>
                    <a:bodyPr/>
                    <a:lstStyle/>
                    <a:p>
                      <a:r>
                        <a:t>三一重工(600031)融资融券信息(04-21)http://stock.eastmoney.com/a/202004221463007163.html</a:t>
                      </a:r>
                    </a:p>
                  </a:txBody>
                  <a:tcPr/>
                </a:tc>
                <a:tc>
                  <a:txBody>
                    <a:bodyPr/>
                    <a:lstStyle/>
                    <a:p>
                      <a:r>
                        <a:t>三一重工(600031)2020-04-21融资融券信息显示，三一重工融资余额1,136,190,045元，融券余额48,230,910元，融资买入额45,375,561元，融资偿还额55,325,379元，融资净买额-9,949,818元，融券余量2,473,380股，融券卖出...</a:t>
                      </a:r>
                    </a:p>
                  </a:txBody>
                  <a:tcPr/>
                </a:tc>
              </a:tr>
              <a:tr h="370840">
                <a:tc>
                  <a:txBody>
                    <a:bodyPr/>
                    <a:lstStyle/>
                    <a:p>
                      <a:r>
                        <a:t>长沙工程机械企业一季度产销两旺 本地配套率有望进一步提高http://finance.eastmoney.com/a/202004221462968292.html</a:t>
                      </a:r>
                    </a:p>
                  </a:txBody>
                  <a:tcPr/>
                </a:tc>
                <a:tc>
                  <a:txBody>
                    <a:bodyPr/>
                    <a:lstStyle/>
                    <a:p>
                      <a:r>
                        <a:t>今年一季度，最火的产业是哪个？工程机械应该是其中之一。一直以来，挖掘机被视作工程机械行业的风向标，也被视作经济晴雨表之一。来自中国工程机械工业协会统计数据显示，今年1至3月共销售挖掘机68630台，其中3月共销售挖掘机49408台，同比增长11.2%，国内和出口销量...</a:t>
                      </a:r>
                    </a:p>
                  </a:txBody>
                  <a:tcPr/>
                </a:tc>
              </a:tr>
              <a:tr h="370840">
                <a:tc>
                  <a:txBody>
                    <a:bodyPr/>
                    <a:lstStyle/>
                    <a:p>
                      <a:r>
                        <a:t>三一重工：连续3日融资净偿还累计6247.2万元（04-21）http://stock.eastmoney.com/a/202004221462956489.html</a:t>
                      </a:r>
                    </a:p>
                  </a:txBody>
                  <a:tcPr/>
                </a:tc>
                <a:tc>
                  <a:txBody>
                    <a:bodyPr/>
                    <a:lstStyle/>
                    <a:p>
                      <a:r>
                        <a:t>三一重工融资融券信息显示，2020年4月21日融资净偿还907.94万元；融资余额11.36亿元，较前一日下降0.87%。融资方面，当日融资买入4537.56万元，融资偿还5445.5万元，融资净偿还907.94万元，连续3日净偿还累计6247.2万元。融券方面，融券卖出13.1...</a:t>
                      </a:r>
                    </a:p>
                  </a:txBody>
                  <a:tcPr/>
                </a:tc>
              </a:tr>
            </a:tbl>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海天味业舆情报告</a:t>
            </a:r>
          </a:p>
        </p:txBody>
      </p:sp>
      <p:sp>
        <p:nvSpPr>
          <p:cNvPr id="3" name="Text Placeholder 2"/>
          <p:cNvSpPr>
            <a:spLocks noGrp="1"/>
          </p:cNvSpPr>
          <p:nvPr>
            <p:ph type="body" idx="11" sz="quarter"/>
          </p:nvPr>
        </p:nvSpPr>
        <p:spPr/>
        <p:txBody>
          <a:bodyPr/>
          <a:lstStyle/>
          <a:p>
            <a:r>
              <a:t>本次舆情监控目标:海天味业，当天共爬取东方财富网内相关新闻2篇，具体新闻如下：</a:t>
            </a:r>
          </a:p>
        </p:txBody>
      </p:sp>
      <p:graphicFrame>
        <p:nvGraphicFramePr>
          <p:cNvPr id="4" name="Table Placeholder 3"/>
          <p:cNvGraphicFramePr>
            <a:graphicFrameLocks noGrp="1"/>
          </p:cNvGraphicFramePr>
          <p:nvPr>
            <p:ph type="tbl" idx="12" sz="quarter"/>
          </p:nvPr>
        </p:nvGraphicFramePr>
        <p:xfrm>
          <a:off x="0" y="1346200"/>
          <a:ext cx="12161520" cy="111252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海天味业(603288)融资融券信息(04-21)http://stock.eastmoney.com/a/202004221463098368.html</a:t>
                      </a:r>
                    </a:p>
                  </a:txBody>
                  <a:tcPr/>
                </a:tc>
                <a:tc>
                  <a:txBody>
                    <a:bodyPr/>
                    <a:lstStyle/>
                    <a:p>
                      <a:r>
                        <a:t>海天味业(603288)2020-04-21融资融券信息显示，海天味业融资余额119,675,244元，融券余额78,734,325.75元，融资买入额20,713,532元，融资偿还额16,511,736元，融资净买额4,201,796元，融券余量629,925股，融券卖出量6...</a:t>
                      </a:r>
                    </a:p>
                  </a:txBody>
                  <a:tcPr/>
                </a:tc>
              </a:tr>
              <a:tr h="370840">
                <a:tc>
                  <a:txBody>
                    <a:bodyPr/>
                    <a:lstStyle/>
                    <a:p>
                      <a:r>
                        <a:t>海天味业：融资净买入392.74万元，融资余额1.2亿元（04-21）http://stock.eastmoney.com/a/202004221462990121.html</a:t>
                      </a:r>
                    </a:p>
                  </a:txBody>
                  <a:tcPr/>
                </a:tc>
                <a:tc>
                  <a:txBody>
                    <a:bodyPr/>
                    <a:lstStyle/>
                    <a:p>
                      <a:r>
                        <a:t>海天味业融资融券信息显示，2020年4月21日融资净买入392.74万元；融资余额1.2亿元，较前一日增加3.64%。融资方面，当日融资买入2071.35万元，融资偿还1678.61万元，融资净买入392.74万元。融券方面，融券卖出6.21万股，融券偿还1.16万股，融券余量6...</a:t>
                      </a:r>
                    </a:p>
                  </a:txBody>
                  <a:tcPr/>
                </a:tc>
              </a:tr>
            </a:tbl>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贵州茅台舆情报告</a:t>
            </a:r>
          </a:p>
        </p:txBody>
      </p:sp>
      <p:sp>
        <p:nvSpPr>
          <p:cNvPr id="3" name="Text Placeholder 2"/>
          <p:cNvSpPr>
            <a:spLocks noGrp="1"/>
          </p:cNvSpPr>
          <p:nvPr>
            <p:ph type="body" idx="11" sz="quarter"/>
          </p:nvPr>
        </p:nvSpPr>
        <p:spPr/>
        <p:txBody>
          <a:bodyPr/>
          <a:lstStyle/>
          <a:p>
            <a:r>
              <a:t>本次舆情监控目标:贵州茅台，当天共爬取东方财富网内相关新闻22篇，具体新闻如下：</a:t>
            </a:r>
          </a:p>
        </p:txBody>
      </p:sp>
      <p:graphicFrame>
        <p:nvGraphicFramePr>
          <p:cNvPr id="4" name="Table Placeholder 3"/>
          <p:cNvGraphicFramePr>
            <a:graphicFrameLocks noGrp="1"/>
          </p:cNvGraphicFramePr>
          <p:nvPr>
            <p:ph type="tbl" idx="12" sz="quarter"/>
          </p:nvPr>
        </p:nvGraphicFramePr>
        <p:xfrm>
          <a:off x="0" y="1346200"/>
          <a:ext cx="12161520" cy="852932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贵州茅台股价创新高 多只消费股崛起彰显业绩为王逻辑http://finance.eastmoney.com/a/202004221463936157.html</a:t>
                      </a:r>
                    </a:p>
                  </a:txBody>
                  <a:tcPr/>
                </a:tc>
                <a:tc>
                  <a:txBody>
                    <a:bodyPr/>
                    <a:lstStyle/>
                    <a:p>
                      <a:r>
                        <a:t>本周多家上市公司发布年报、一季报，今天市场最耀眼的主角当属“大A一哥”贵州茅台。昨天晚间公布2019年业绩后，贵州茅台今天收报1244.5元，突破5个月前的历史高点。而受2020年一季报业绩的推动，涪陵榨菜今日大涨近7%，股价同样创出历史新高。业内表示，尽管一季度全球金融市...</a:t>
                      </a:r>
                    </a:p>
                  </a:txBody>
                  <a:tcPr/>
                </a:tc>
              </a:tr>
              <a:tr h="370840">
                <a:tc>
                  <a:txBody>
                    <a:bodyPr/>
                    <a:lstStyle/>
                    <a:p>
                      <a:r>
                        <a:t>第一大重仓股 茅台！一季报透露公募基金布局 对于后市 金牛基金经理这样看http://finance.eastmoney.com/a/202004221463933873.html</a:t>
                      </a:r>
                    </a:p>
                  </a:txBody>
                  <a:tcPr/>
                </a:tc>
                <a:tc>
                  <a:txBody>
                    <a:bodyPr/>
                    <a:lstStyle/>
                    <a:p>
                      <a:r>
                        <a:t>2020年一季度，全球市场剧烈震荡，公募基金也积极换股调仓。医药和科技龙头被大举增持，部分消费个股被减持。市场波动较大，多位金牛基金经理建议积极把握市场恐慌情绪带来的错杀机会，买入优质标的。展望后市，基金经理认为，在充裕流动性和较弱基本面下，A股二季度或维持震荡格...</a:t>
                      </a:r>
                    </a:p>
                  </a:txBody>
                  <a:tcPr/>
                </a:tc>
              </a:tr>
              <a:tr h="370840">
                <a:tc>
                  <a:txBody>
                    <a:bodyPr/>
                    <a:lstStyle/>
                    <a:p>
                      <a:r>
                        <a:t>茅台股价“又双叒叕”创历史新高！踏空者还有机会“上车”吗？http://finance.eastmoney.com/a/202004221463901713.html</a:t>
                      </a:r>
                    </a:p>
                  </a:txBody>
                  <a:tcPr/>
                </a:tc>
                <a:tc>
                  <a:txBody>
                    <a:bodyPr/>
                    <a:lstStyle/>
                    <a:p>
                      <a:r>
                        <a:t>1340元！1407元！1500元！1519元！在近期贵州茅台股价一路上涨的过程中，券商也不断调高目标价。4月22日，贵州茅台股价再创历史新高，盘中一度飙涨至1249.50元，截至收盘，该股大涨3.71%，报1244.50元，最新总市值达到15633.38亿元。...</a:t>
                      </a:r>
                    </a:p>
                  </a:txBody>
                  <a:tcPr/>
                </a:tc>
              </a:tr>
              <a:tr h="370840">
                <a:tc>
                  <a:txBody>
                    <a:bodyPr/>
                    <a:lstStyle/>
                    <a:p>
                      <a:r>
                        <a:t>茅台股价创历史 疫情之下白酒尚可独善其身？http://finance.eastmoney.com/a/202004221463887278.html</a:t>
                      </a:r>
                    </a:p>
                  </a:txBody>
                  <a:tcPr/>
                </a:tc>
                <a:tc>
                  <a:txBody>
                    <a:bodyPr/>
                    <a:lstStyle/>
                    <a:p>
                      <a:r>
                        <a:t>4月22日，贵州茅台股价在盘中再创历史新高。截至当日收盘，贵州茅台股价达收于1244元，涨幅3.71%，当日最高价达1249.5元，总市值达1.56万亿。事实上，无论是在零售终端的产品价格还是在资本市场，贵州茅台都有着强劲表现。近日，记者走访了部分线下终端市场发现，北京市场飞...</a:t>
                      </a:r>
                    </a:p>
                  </a:txBody>
                  <a:tcPr/>
                </a:tc>
              </a:tr>
              <a:tr h="370840">
                <a:tc>
                  <a:txBody>
                    <a:bodyPr/>
                    <a:lstStyle/>
                    <a:p>
                      <a:r>
                        <a:t>“富人喝酒穷人吃菜”的一天？机构兴奋了：茅台再涨两成！白酒股蹭上“新基建” 这究竟是啥神逻辑？http://finance.eastmoney.com/a/202004221463878923.html</a:t>
                      </a:r>
                    </a:p>
                  </a:txBody>
                  <a:tcPr/>
                </a:tc>
                <a:tc>
                  <a:txBody>
                    <a:bodyPr/>
                    <a:lstStyle/>
                    <a:p>
                      <a:r>
                        <a:t>今天，A股成为了“一瓶酒”和“一包咸菜”表演的舞台！“股王”贵州茅台高开高走，收涨3.71%，报1249.50元/股，在连续上涨了1个月、涨幅达到30%之后，终于突破了去年11月19日盘中创下的前期高点，再度刷新历史纪录！贵州茅台近期日K线图“喝酒正该下菜...</a:t>
                      </a:r>
                    </a:p>
                  </a:txBody>
                  <a:tcPr/>
                </a:tc>
              </a:tr>
              <a:tr h="370840">
                <a:tc>
                  <a:txBody>
                    <a:bodyPr/>
                    <a:lstStyle/>
                    <a:p>
                      <a:r>
                        <a:t>贵州茅台市值再创新高 超越可口可乐居全球第一http://life.eastmoney.com/a/202004221463877267.html</a:t>
                      </a:r>
                    </a:p>
                  </a:txBody>
                  <a:tcPr/>
                </a:tc>
                <a:tc>
                  <a:txBody>
                    <a:bodyPr/>
                    <a:lstStyle/>
                    <a:p>
                      <a:r>
                        <a:t>22日，中国A股明星企业贵州茅台股价大涨逾3%，每股股价收于1244.5元(人民币，下同)，推动公司市值再创新高，达到1.56万亿元。贵州茅台的市值不仅再创新高，也超越了可口可乐公司。根据金融数据服务商万得资讯(Wind)的数据，目前，全球食品饮料市值破万亿元的公司...</a:t>
                      </a:r>
                    </a:p>
                  </a:txBody>
                  <a:tcPr/>
                </a:tc>
              </a:tr>
              <a:tr h="370840">
                <a:tc>
                  <a:txBody>
                    <a:bodyPr/>
                    <a:lstStyle/>
                    <a:p>
                      <a:r>
                        <a:t>茅台发布2019财报 营收增速创三年新低http://finance.eastmoney.com/a/202004221463854310.html</a:t>
                      </a:r>
                    </a:p>
                  </a:txBody>
                  <a:tcPr/>
                </a:tc>
                <a:tc>
                  <a:txBody>
                    <a:bodyPr/>
                    <a:lstStyle/>
                    <a:p>
                      <a:r>
                        <a:t>长期以来，贵州茅台因“不倒翁”一般的业绩表现为众多机构热捧，但其2019年16.01%的营收增速已经创下近四年来的最低水平。此外，值得注意的是，贵州茅台在财报中预计2020年的业绩增速仅为10%，在今年的基础之上再次下滑。贵州茅台(600519.SH)发布了人事巨...</a:t>
                      </a:r>
                    </a:p>
                  </a:txBody>
                  <a:tcPr/>
                </a:tc>
              </a:tr>
              <a:tr h="370840">
                <a:tc>
                  <a:txBody>
                    <a:bodyPr/>
                    <a:lstStyle/>
                    <a:p>
                      <a:r>
                        <a:t>市值冠军宝座让位于茅台的可口可乐 一季报超预期 巴菲特在坚守、美国先锋增持 还有众多股东在减持（附图表）http://finance.eastmoney.com/a/202004221463854161.html</a:t>
                      </a:r>
                    </a:p>
                  </a:txBody>
                  <a:tcPr/>
                </a:tc>
                <a:tc>
                  <a:txBody>
                    <a:bodyPr/>
                    <a:lstStyle/>
                    <a:p>
                      <a:r>
                        <a:t>4月21日，可口可乐公司发布的2020财年第一季度财报显示，公司实现营收86亿美元，相较去年同期的86.94亿美元小幅下降1%，高于市场预期的82.82亿美元；归母净利润为27.75亿美元，相较去年同期的16.78亿美元大增65%，同时高于市场预期的19.58亿美元；基本每股...</a:t>
                      </a:r>
                    </a:p>
                  </a:txBody>
                  <a:tcPr/>
                </a:tc>
              </a:tr>
              <a:tr h="370840">
                <a:tc>
                  <a:txBody>
                    <a:bodyPr/>
                    <a:lstStyle/>
                    <a:p>
                      <a:r>
                        <a:t>最新！茅台创新高背后：林园等投资人点赞茅台2019年“成绩单” “锚”属性凸显（附图）http://finance.eastmoney.com/a/202004221463846854.html</a:t>
                      </a:r>
                    </a:p>
                  </a:txBody>
                  <a:tcPr/>
                </a:tc>
                <a:tc>
                  <a:txBody>
                    <a:bodyPr/>
                    <a:lstStyle/>
                    <a:p>
                      <a:r>
                        <a:t>4月22日，贵州茅台股价在盘中一度冲上1249.50元的历史新高度，收盘价也创历史新高达到1244.50元。在股价创新高背后，是贵州茅台4月21日晚发布2019年年报的“利好刺激”。年报显示，公司2019年营业总收入(合并报表)为888.54亿元，同比增长15.09%，...</a:t>
                      </a:r>
                    </a:p>
                  </a:txBody>
                  <a:tcPr/>
                </a:tc>
              </a:tr>
              <a:tr h="370840">
                <a:tc>
                  <a:txBody>
                    <a:bodyPr/>
                    <a:lstStyle/>
                    <a:p>
                      <a:r>
                        <a:t>贵州茅台04月22日发生3笔大宗交易 共成交3198.37万元http://stock.eastmoney.com/a/202004221463826815.html</a:t>
                      </a:r>
                    </a:p>
                  </a:txBody>
                  <a:tcPr/>
                </a:tc>
                <a:tc>
                  <a:txBody>
                    <a:bodyPr/>
                    <a:lstStyle/>
                    <a:p>
                      <a:r>
                        <a:t>2020年04月22日，贵州茅台发生了3笔大宗交易，总成交数量为2.57万股，总成交金额为3198.37万元，成交均价为1244.50元，当日收盘报价1244.50元，涨幅3.71%，成交金额54.30亿元；大宗交易成交金额占当日成交金额0.59%，溢价0.00%。大宗交易详...</a:t>
                      </a:r>
                    </a:p>
                  </a:txBody>
                  <a:tcPr/>
                </a:tc>
              </a:tr>
              <a:tr h="370840">
                <a:tc>
                  <a:txBody>
                    <a:bodyPr/>
                    <a:lstStyle/>
                    <a:p>
                      <a:r>
                        <a:t>十大成交出炉，复盘市场风格变化(4-22)http://stock.eastmoney.com/a/202004221463816982.html</a:t>
                      </a:r>
                    </a:p>
                  </a:txBody>
                  <a:tcPr/>
                </a:tc>
                <a:tc>
                  <a:txBody>
                    <a:bodyPr/>
                    <a:lstStyle/>
                    <a:p>
                      <a:r>
                        <a:t>一、量看市场交易4月22日，沪深两市总计成交额为6069.27亿元，相较前一交易日的6497.46亿元下降6.59%。当日A股成交额低于五日均值，市场交易额持续走低。从申万一级行业来看，4月22日成交额最高的行业为医药生物，全日成交额达到803.91亿元，占两市当日成交额的13....</a:t>
                      </a:r>
                    </a:p>
                  </a:txBody>
                  <a:tcPr/>
                </a:tc>
              </a:tr>
              <a:tr h="370840">
                <a:tc>
                  <a:txBody>
                    <a:bodyPr/>
                    <a:lstStyle/>
                    <a:p>
                      <a:r>
                        <a:t>贵州茅台：3万吨酱香系列酒技改工程项目将确保如期完工http://finance.eastmoney.com/a/202004221463815011.html</a:t>
                      </a:r>
                    </a:p>
                  </a:txBody>
                  <a:tcPr/>
                </a:tc>
                <a:tc>
                  <a:txBody>
                    <a:bodyPr/>
                    <a:lstStyle/>
                    <a:p>
                      <a:r>
                        <a:t>据贵州茅台消息，茅台酒股份公司3万吨酱香系列酒技改工程项目掀起“施工高潮”，确保如期完工。茅台3万吨酱香系列酒技改工程项目建成后，每年将新增3万吨酱香系列酒产能，使酱香系列酒的产能达到5.6万吨每年。（文章来源：e公司）</a:t>
                      </a:r>
                    </a:p>
                  </a:txBody>
                  <a:tcPr/>
                </a:tc>
              </a:tr>
              <a:tr h="370840">
                <a:tc>
                  <a:txBody>
                    <a:bodyPr/>
                    <a:lstStyle/>
                    <a:p>
                      <a:r>
                        <a:t>贵州将建立科研团队 保障茅台酒有机原料供给http://finance.eastmoney.com/a/202004221463810748.html</a:t>
                      </a:r>
                    </a:p>
                  </a:txBody>
                  <a:tcPr/>
                </a:tc>
                <a:tc>
                  <a:txBody>
                    <a:bodyPr/>
                    <a:lstStyle/>
                    <a:p>
                      <a:r>
                        <a:t>近日，贵州省农业农村厅副厅长、省酒用高粱产业发展领导小组组长方涛带队赴仁怀市、金沙县调研高粱标准化基地时透露，贵州将建立与茅台酒相匹配的科研团队，保障茅台酒有机原料供给。据悉，贵州正在全力推动建设长岗镇茅坡村、堰头村，五马镇红军村，茅坝镇安良村的4个茅台酒有机高粱高标准种植...</a:t>
                      </a:r>
                    </a:p>
                  </a:txBody>
                  <a:tcPr/>
                </a:tc>
              </a:tr>
              <a:tr h="370840">
                <a:tc>
                  <a:txBody>
                    <a:bodyPr/>
                    <a:lstStyle/>
                    <a:p>
                      <a:r>
                        <a:t>10派170.25元！茅台推出最壕分红刷新A股记录http://video.eastmoney.com/a/202004221463802462.html</a:t>
                      </a:r>
                    </a:p>
                  </a:txBody>
                  <a:tcPr/>
                </a:tc>
                <a:tc>
                  <a:txBody>
                    <a:bodyPr/>
                    <a:lstStyle/>
                    <a:p>
                      <a:r>
                        <a:t>提起茅台，我们除了能想到它称霸A股的股价，还有它如土豪般大手笔的分红。据券商中国报道，4月21号晚，贵州茅台披露了2019年业绩，同时它还公布了分红预案，对公司全体股东每10股派发现金红利170.25元(含税)，再度刷新A股记录，如果你买入一手贵州茅台，那么分红就有1700元...</a:t>
                      </a:r>
                    </a:p>
                  </a:txBody>
                  <a:tcPr/>
                </a:tc>
              </a:tr>
              <a:tr h="370840">
                <a:tc>
                  <a:txBody>
                    <a:bodyPr/>
                    <a:lstStyle/>
                    <a:p>
                      <a:r>
                        <a:t>“平价酒”仅占4% 分红+涨薪的茅台给消费者啥福利？http://finance.eastmoney.com/a/202004221463802258.html</a:t>
                      </a:r>
                    </a:p>
                  </a:txBody>
                  <a:tcPr/>
                </a:tc>
                <a:tc>
                  <a:txBody>
                    <a:bodyPr/>
                    <a:lstStyle/>
                    <a:p>
                      <a:r>
                        <a:t>贵州茅台21日披露2019年年报，报告期内实现净利润412.06亿元，同比增加17.05%，也就是说，茅台每天约能赚到1.13亿元。“最强分红”令别人家的股民大呼羡慕；职工人均年薪超11万，上涨11.76%。然而，2019年茅台为了控价而建设的直销渠道成绩并不明显，销售量仅...</a:t>
                      </a:r>
                    </a:p>
                  </a:txBody>
                  <a:tcPr/>
                </a:tc>
              </a:tr>
              <a:tr h="370840">
                <a:tc>
                  <a:txBody>
                    <a:bodyPr/>
                    <a:lstStyle/>
                    <a:p>
                      <a:r>
                        <a:t>贵州茅台股价收创历史新高：1244.50元！http://finance.eastmoney.com/a/202004221463796153.html</a:t>
                      </a:r>
                    </a:p>
                  </a:txBody>
                  <a:tcPr/>
                </a:tc>
                <a:tc>
                  <a:txBody>
                    <a:bodyPr/>
                    <a:lstStyle/>
                    <a:p>
                      <a:r>
                        <a:t>4月22日下午1:42分，贵州茅台(600519.SH)股价盘中创出新高，1249.49元！当日收盘价为1244.50元，涨3.71%，为收盘价新高。此前，茅台的股价最高点出现在去年11月19日，盘中最高价为1241.61元。去年6月27日，贵州茅台(6...</a:t>
                      </a:r>
                    </a:p>
                  </a:txBody>
                  <a:tcPr/>
                </a:tc>
              </a:tr>
              <a:tr h="370840">
                <a:tc>
                  <a:txBody>
                    <a:bodyPr/>
                    <a:lstStyle/>
                    <a:p>
                      <a:r>
                        <a:t>分红+涨薪的茅台给消费者啥福利？ 一年卖6万吨 “平价酒”仅占4%http://finance.eastmoney.com/a/202004221463770367.html</a:t>
                      </a:r>
                    </a:p>
                  </a:txBody>
                  <a:tcPr/>
                </a:tc>
                <a:tc>
                  <a:txBody>
                    <a:bodyPr/>
                    <a:lstStyle/>
                    <a:p>
                      <a:r>
                        <a:t>贵州茅台21日披露2019年年报，报告期内实现净利润412.06亿元，同比增加17.05%，也就是说，茅台每天约能赚到1.13亿元。“最强分红”令别人家的股民大呼羡慕；职工人均年薪超11万，上涨11.76%。然而，2019年茅台为了控价而建设的直销渠道成绩并不明显，销售量仅...</a:t>
                      </a:r>
                    </a:p>
                  </a:txBody>
                  <a:tcPr/>
                </a:tc>
              </a:tr>
              <a:tr h="370840">
                <a:tc>
                  <a:txBody>
                    <a:bodyPr/>
                    <a:lstStyle/>
                    <a:p>
                      <a:r>
                        <a:t>沪指涨0.60% 贵州茅台、新希望等38只个股盘中股价创历史新高http://finance.eastmoney.com/a/202004221463758546.html</a:t>
                      </a:r>
                    </a:p>
                  </a:txBody>
                  <a:tcPr/>
                </a:tc>
                <a:tc>
                  <a:txBody>
                    <a:bodyPr/>
                    <a:lstStyle/>
                    <a:p>
                      <a:r>
                        <a:t>4月22日，沪指收报2843.98点，涨0.60%。东方财富Choice数据显示，今日有38只个股盘中股价创历史新高，个股包括中公教育、涪陵榨菜、贵州茅台、新希望等。东方财富Choice数据显示，今日盘中有28只个股股价创历史新低，分别为中国石油、贵人鸟、安宁股份等。...</a:t>
                      </a:r>
                    </a:p>
                  </a:txBody>
                  <a:tcPr/>
                </a:tc>
              </a:tr>
              <a:tr h="370840">
                <a:tc>
                  <a:txBody>
                    <a:bodyPr/>
                    <a:lstStyle/>
                    <a:p>
                      <a:r>
                        <a:t>又“吃饱喝高”了！农业与饮料板块飙涨 一张A股“菜单”出炉！点餐吗？http://stock.eastmoney.com/a/202004221463753940.html</a:t>
                      </a:r>
                    </a:p>
                  </a:txBody>
                  <a:tcPr/>
                </a:tc>
                <a:tc>
                  <a:txBody>
                    <a:bodyPr/>
                    <a:lstStyle/>
                    <a:p>
                      <a:r>
                        <a:t>A股又“吃饱喝高”了！今日(4月22日)是消费白马股的天下，A股开启“吃好喝好”模式，农业种植、猪肉、农产品加工等农业产业链板块飙涨，白酒、食品加工制造等板块同样发力做多。在农业种植板块之中，丰乐种业、荃银高科、万向德农、大北农、农发种业、登海种业等个股掀起涨停潮；在...</a:t>
                      </a:r>
                    </a:p>
                  </a:txBody>
                  <a:tcPr/>
                </a:tc>
              </a:tr>
              <a:tr h="370840">
                <a:tc>
                  <a:txBody>
                    <a:bodyPr/>
                    <a:lstStyle/>
                    <a:p>
                      <a:r>
                        <a:t>基金收评：三大股指收红！消费板块成主角 “股王”创新高http://fund.eastmoney.com/a/202004221463733362.html</a:t>
                      </a:r>
                    </a:p>
                  </a:txBody>
                  <a:tcPr/>
                </a:tc>
                <a:tc>
                  <a:txBody>
                    <a:bodyPr/>
                    <a:lstStyle/>
                    <a:p>
                      <a:r>
                        <a:t>A股三大股指低开高走，农业板块集体向上，“股王”贵州茅台(600519.SH)又创新高了。盘面回顾隔夜美股及原油市场相继大跌，今日早盘三大股指均低开，昨日领跌的农业板块集体发力，带动指数跌幅收窄，盘中三大指数一度集体翻红。午后权重板块白酒发力，带动沪指迅速...</a:t>
                      </a:r>
                    </a:p>
                  </a:txBody>
                  <a:tcPr/>
                </a:tc>
              </a:tr>
              <a:tr h="370840">
                <a:tc>
                  <a:txBody>
                    <a:bodyPr/>
                    <a:lstStyle/>
                    <a:p>
                      <a:r>
                        <a:t>又一次 茅台“飞天”了！http://finance.eastmoney.com/a/202004221463979173.html</a:t>
                      </a:r>
                    </a:p>
                  </a:txBody>
                  <a:tcPr/>
                </a:tc>
                <a:tc>
                  <a:txBody>
                    <a:bodyPr/>
                    <a:lstStyle/>
                    <a:p>
                      <a:r>
                        <a:t>今天，A股三大指数呈现低开高走态势，全天震荡收涨，其中贵州茅台的股价时隔五个月再次创出历史新高，带动白酒板块整体走强，这一市场动态又释放了哪些信号？4月22日午盘，贵州茅台股价持续走强，盘中涨至每股1249.5元，创下历史新高。贵州茅台在21日晚间披露年报信息显示...</a:t>
                      </a:r>
                    </a:p>
                  </a:txBody>
                  <a:tcPr/>
                </a:tc>
              </a:tr>
              <a:tr h="370840">
                <a:tc>
                  <a:txBody>
                    <a:bodyPr/>
                    <a:lstStyle/>
                    <a:p>
                      <a:r>
                        <a:t>贵州茅台现3笔大宗交易 总成交金额3198.37万元http://finance.eastmoney.com/a/202004221463975214.html</a:t>
                      </a:r>
                    </a:p>
                  </a:txBody>
                  <a:tcPr/>
                </a:tc>
                <a:tc>
                  <a:txBody>
                    <a:bodyPr/>
                    <a:lstStyle/>
                    <a:p>
                      <a:r>
                        <a:t>贵州茅台4月22日大宗交易平台共发生3笔成交，合计成交量2.57万股，成交金额3198.37万元。成交价格均为1244.50元。进一步统计，近3个月内该股累计发生116笔大宗交易，合计成交金额为19.38亿元。证券时报·数据宝统计显示，贵州茅台今日收盘价...</a:t>
                      </a:r>
                    </a:p>
                  </a:txBody>
                  <a:tcPr/>
                </a:tc>
              </a:tr>
            </a:tbl>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美的集团舆情报告</a:t>
            </a:r>
          </a:p>
        </p:txBody>
      </p:sp>
      <p:sp>
        <p:nvSpPr>
          <p:cNvPr id="3" name="Text Placeholder 2"/>
          <p:cNvSpPr>
            <a:spLocks noGrp="1"/>
          </p:cNvSpPr>
          <p:nvPr>
            <p:ph type="body" idx="11" sz="quarter"/>
          </p:nvPr>
        </p:nvSpPr>
        <p:spPr/>
        <p:txBody>
          <a:bodyPr/>
          <a:lstStyle/>
          <a:p>
            <a:r>
              <a:t>本次舆情监控目标:美的集团，当天共爬取东方财富网内相关新闻2篇，具体新闻如下：</a:t>
            </a:r>
          </a:p>
        </p:txBody>
      </p:sp>
      <p:graphicFrame>
        <p:nvGraphicFramePr>
          <p:cNvPr id="4" name="Table Placeholder 3"/>
          <p:cNvGraphicFramePr>
            <a:graphicFrameLocks noGrp="1"/>
          </p:cNvGraphicFramePr>
          <p:nvPr>
            <p:ph type="tbl" idx="12" sz="quarter"/>
          </p:nvPr>
        </p:nvGraphicFramePr>
        <p:xfrm>
          <a:off x="0" y="1346200"/>
          <a:ext cx="12161520" cy="111252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美的集团(000333)融资融券信息(04-21)http://stock.eastmoney.com/a/202004221463159732.html</a:t>
                      </a:r>
                    </a:p>
                  </a:txBody>
                  <a:tcPr/>
                </a:tc>
                <a:tc>
                  <a:txBody>
                    <a:bodyPr/>
                    <a:lstStyle/>
                    <a:p>
                      <a:r>
                        <a:t>美的集团(000333)2020-04-21融资融券信息显示，美的集团融资余额2,122,829,524元，融券余额42,233,869元，融资买入额37,290,199元，融资偿还额45,999,521元，融资净买额-8,709,322元，融券余量840,475股，融券卖出量8...</a:t>
                      </a:r>
                    </a:p>
                  </a:txBody>
                  <a:tcPr/>
                </a:tc>
              </a:tr>
              <a:tr h="370840">
                <a:tc>
                  <a:txBody>
                    <a:bodyPr/>
                    <a:lstStyle/>
                    <a:p>
                      <a:r>
                        <a:t>美的集团：连续3日融资净偿还累计4485.56万元（04-21）http://stock.eastmoney.com/a/202004221462845468.html</a:t>
                      </a:r>
                    </a:p>
                  </a:txBody>
                  <a:tcPr/>
                </a:tc>
                <a:tc>
                  <a:txBody>
                    <a:bodyPr/>
                    <a:lstStyle/>
                    <a:p>
                      <a:r>
                        <a:t>美的集团融资融券信息显示，2020年4月21日融资净偿还870.93万元；融资余额21.23亿元，较前一日下降0.41%。融资方面，当日融资买入3729.02万元，融资偿还4599.95万元，融资净偿还870.93万元，连续3日净偿还累计4485.56万元。融券方面，融券卖出8....</a:t>
                      </a:r>
                    </a:p>
                  </a:txBody>
                  <a:tcPr/>
                </a:tc>
              </a:tr>
            </a:tbl>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中国平安舆情报告</a:t>
            </a:r>
          </a:p>
        </p:txBody>
      </p:sp>
      <p:sp>
        <p:nvSpPr>
          <p:cNvPr id="3" name="Text Placeholder 2"/>
          <p:cNvSpPr>
            <a:spLocks noGrp="1"/>
          </p:cNvSpPr>
          <p:nvPr>
            <p:ph type="body" idx="11" sz="quarter"/>
          </p:nvPr>
        </p:nvSpPr>
        <p:spPr/>
        <p:txBody>
          <a:bodyPr/>
          <a:lstStyle/>
          <a:p>
            <a:r>
              <a:t>本次舆情监控目标:中国平安，当天共爬取东方财富网内相关新闻6篇，具体新闻如下：</a:t>
            </a:r>
          </a:p>
        </p:txBody>
      </p:sp>
      <p:graphicFrame>
        <p:nvGraphicFramePr>
          <p:cNvPr id="4" name="Table Placeholder 3"/>
          <p:cNvGraphicFramePr>
            <a:graphicFrameLocks noGrp="1"/>
          </p:cNvGraphicFramePr>
          <p:nvPr>
            <p:ph type="tbl" idx="12" sz="quarter"/>
          </p:nvPr>
        </p:nvGraphicFramePr>
        <p:xfrm>
          <a:off x="0" y="1346200"/>
          <a:ext cx="12161520" cy="259588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沪股通连续3日净卖出中国平安 累计净卖出11.73亿元http://finance.eastmoney.com/a/202004221463905442.html</a:t>
                      </a:r>
                    </a:p>
                  </a:txBody>
                  <a:tcPr/>
                </a:tc>
                <a:tc>
                  <a:txBody>
                    <a:bodyPr/>
                    <a:lstStyle/>
                    <a:p>
                      <a:r>
                        <a:t>4月22日中国平安遭沪股通净卖出3.25亿元，为连续3日净卖出，合计净卖出11.73亿元，期间股价下跌0.46%。证券时报·数据宝统计显示，4月22日北向资金成交净买入11.78亿元。深沪股通成交活跃股中，中国平安全天成交8.52亿元，成交净卖出3.25亿元，为连续第3...</a:t>
                      </a:r>
                    </a:p>
                  </a:txBody>
                  <a:tcPr/>
                </a:tc>
              </a:tr>
              <a:tr h="370840">
                <a:tc>
                  <a:txBody>
                    <a:bodyPr/>
                    <a:lstStyle/>
                    <a:p>
                      <a:r>
                        <a:t>中国平安04月22日发生1笔大宗交易价格65.16元 折价9.59%http://stock.eastmoney.com/a/202004221463825454.html</a:t>
                      </a:r>
                    </a:p>
                  </a:txBody>
                  <a:tcPr/>
                </a:tc>
                <a:tc>
                  <a:txBody>
                    <a:bodyPr/>
                    <a:lstStyle/>
                    <a:p>
                      <a:r>
                        <a:t>2020年04月22日，中国平安发生了1笔大宗交易，总成交数量为15.36万股，总成交金额为1000.86万元，成交价格为65.16元，当日收盘报价72.07元，涨幅-0.41%，成交金额27.09亿元；大宗交易成交金额占当日成交金额0.37%，折价9.59%。大宗交易详情如...</a:t>
                      </a:r>
                    </a:p>
                  </a:txBody>
                  <a:tcPr/>
                </a:tc>
              </a:tr>
              <a:tr h="370840">
                <a:tc>
                  <a:txBody>
                    <a:bodyPr/>
                    <a:lstStyle/>
                    <a:p>
                      <a:r>
                        <a:t>金融壹账通与新加坡金融科技协会共同成立区块链协会新加坡分会http://stock.eastmoney.com/a/202004221463650963.html</a:t>
                      </a:r>
                    </a:p>
                  </a:txBody>
                  <a:tcPr/>
                </a:tc>
                <a:tc>
                  <a:txBody>
                    <a:bodyPr/>
                    <a:lstStyle/>
                    <a:p>
                      <a:r>
                        <a:t>金融壹账通(NYSE:OCFT)21日宣布，已经与新加坡金融科技协会(“SFA”)共同成立区块链协会新加坡分会(“BAS”)。该协会将成为通过使用区块链和可扩展技术推动业务互动和合作的中心，以推动业务增长和转型，并为数字经济构建可持续的区块链人才流水线。据介绍，...</a:t>
                      </a:r>
                    </a:p>
                  </a:txBody>
                  <a:tcPr/>
                </a:tc>
              </a:tr>
              <a:tr h="370840">
                <a:tc>
                  <a:txBody>
                    <a:bodyPr/>
                    <a:lstStyle/>
                    <a:p>
                      <a:r>
                        <a:t>中国平安(601318)融资融券信息(04-21)http://stock.eastmoney.com/a/202004221462999691.html</a:t>
                      </a:r>
                    </a:p>
                  </a:txBody>
                  <a:tcPr/>
                </a:tc>
                <a:tc>
                  <a:txBody>
                    <a:bodyPr/>
                    <a:lstStyle/>
                    <a:p>
                      <a:r>
                        <a:t>中国平安(601318)2020-04-21融资融券信息显示，中国平安融资余额22,479,942,311元，融券余额141,389,703.22元，融资买入额422,864,393元，融资偿还额499,494,800元，融资净买额-76,630,407元，融券余量1,953,7...</a:t>
                      </a:r>
                    </a:p>
                  </a:txBody>
                  <a:tcPr/>
                </a:tc>
              </a:tr>
              <a:tr h="370840">
                <a:tc>
                  <a:txBody>
                    <a:bodyPr/>
                    <a:lstStyle/>
                    <a:p>
                      <a:r>
                        <a:t>中国平安：融资净偿还7170.31万元，两市排名第七（04-21）http://stock.eastmoney.com/a/202004221462976766.html</a:t>
                      </a:r>
                    </a:p>
                  </a:txBody>
                  <a:tcPr/>
                </a:tc>
                <a:tc>
                  <a:txBody>
                    <a:bodyPr/>
                    <a:lstStyle/>
                    <a:p>
                      <a:r>
                        <a:t>中国平安融资融券信息显示，2020年4月21日融资净偿还7170.31万元；融资余额224.8亿元，较前一日下降0.34%。融资方面，当日融资买入4.23亿元，融资偿还4.95亿元，融资净偿还7170.31万元，净偿还额两市排名第七。融券方面，融券卖出17.05万股，融券偿还88...</a:t>
                      </a:r>
                    </a:p>
                  </a:txBody>
                  <a:tcPr/>
                </a:tc>
              </a:tr>
              <a:tr h="370840">
                <a:tc>
                  <a:txBody>
                    <a:bodyPr/>
                    <a:lstStyle/>
                    <a:p>
                      <a:r>
                        <a:t>中国平安大宗交易成交15.36万股 成交额1000.86万元http://finance.eastmoney.com/a/202004221463975155.html</a:t>
                      </a:r>
                    </a:p>
                  </a:txBody>
                  <a:tcPr/>
                </a:tc>
                <a:tc>
                  <a:txBody>
                    <a:bodyPr/>
                    <a:lstStyle/>
                    <a:p>
                      <a:r>
                        <a:t>中国平安4月22日大宗交易平台出现一笔成交，成交量15.36万股，成交金额1000.86万元，大宗交易成交价为65.16元，相对今日收盘价折价9.59%。该笔交易的买方营业部为中国国际金融股份有限公司北京建国门外大街证券营业部，卖方营业部为中国中金财富证券有限公司济宁环城西...</a:t>
                      </a:r>
                    </a:p>
                  </a:txBody>
                  <a:tcPr/>
                </a:tc>
              </a:tr>
            </a:tbl>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华润三九舆情报告</a:t>
            </a:r>
          </a:p>
        </p:txBody>
      </p:sp>
      <p:sp>
        <p:nvSpPr>
          <p:cNvPr id="3" name="Text Placeholder 2"/>
          <p:cNvSpPr>
            <a:spLocks noGrp="1"/>
          </p:cNvSpPr>
          <p:nvPr>
            <p:ph type="body" idx="11" sz="quarter"/>
          </p:nvPr>
        </p:nvSpPr>
        <p:spPr/>
        <p:txBody>
          <a:bodyPr/>
          <a:lstStyle/>
          <a:p>
            <a:r>
              <a:t>本次舆情监控目标:华润三九，当天共爬取东方财富网内相关新闻2篇，具体新闻如下：</a:t>
            </a:r>
          </a:p>
        </p:txBody>
      </p:sp>
      <p:graphicFrame>
        <p:nvGraphicFramePr>
          <p:cNvPr id="4" name="Table Placeholder 3"/>
          <p:cNvGraphicFramePr>
            <a:graphicFrameLocks noGrp="1"/>
          </p:cNvGraphicFramePr>
          <p:nvPr>
            <p:ph type="tbl" idx="12" sz="quarter"/>
          </p:nvPr>
        </p:nvGraphicFramePr>
        <p:xfrm>
          <a:off x="0" y="1346200"/>
          <a:ext cx="12161520" cy="111252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华润三九(000999)融资融券信息(04-21)http://stock.eastmoney.com/a/202004221463131172.html</a:t>
                      </a:r>
                    </a:p>
                  </a:txBody>
                  <a:tcPr/>
                </a:tc>
                <a:tc>
                  <a:txBody>
                    <a:bodyPr/>
                    <a:lstStyle/>
                    <a:p>
                      <a:r>
                        <a:t>华润三九(000999)2020-04-21融资融券信息显示，华润三九融资余额403,468,401元，融券余额7,587,559元，融资买入额41,263,990元，融资偿还额30,230,209元，融资净买额11,033,781元，融券余量251,911股，融券卖出量23,2...</a:t>
                      </a:r>
                    </a:p>
                  </a:txBody>
                  <a:tcPr/>
                </a:tc>
              </a:tr>
              <a:tr h="370840">
                <a:tc>
                  <a:txBody>
                    <a:bodyPr/>
                    <a:lstStyle/>
                    <a:p>
                      <a:r>
                        <a:t>华润三九：融资净买入1103.38万元，融资余额4.03亿元（04-21）http://stock.eastmoney.com/a/202004221462870471.html</a:t>
                      </a:r>
                    </a:p>
                  </a:txBody>
                  <a:tcPr/>
                </a:tc>
                <a:tc>
                  <a:txBody>
                    <a:bodyPr/>
                    <a:lstStyle/>
                    <a:p>
                      <a:r>
                        <a:t>华润三九融资融券信息显示，2020年4月21日融资净买入1103.38万元；融资余额4.03亿元，较前一日增加2.81%。融资方面，当日融资买入4126.4万元，融资偿还3023.02万元，融资净买入1103.38万元。融券方面，融券卖出2.32万股，融券偿还2.65万股，融券余...</a:t>
                      </a:r>
                    </a:p>
                  </a:txBody>
                  <a:tcPr/>
                </a:tc>
              </a:tr>
            </a:tbl>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索菲亚舆情报告</a:t>
            </a:r>
          </a:p>
        </p:txBody>
      </p:sp>
      <p:sp>
        <p:nvSpPr>
          <p:cNvPr id="3" name="Text Placeholder 2"/>
          <p:cNvSpPr>
            <a:spLocks noGrp="1"/>
          </p:cNvSpPr>
          <p:nvPr>
            <p:ph type="body" idx="11" sz="quarter"/>
          </p:nvPr>
        </p:nvSpPr>
        <p:spPr/>
        <p:txBody>
          <a:bodyPr/>
          <a:lstStyle/>
          <a:p>
            <a:r>
              <a:t>本次舆情监控目标:索菲亚，当天共爬取东方财富网内相关新闻3篇，具体新闻如下：</a:t>
            </a:r>
          </a:p>
        </p:txBody>
      </p:sp>
      <p:graphicFrame>
        <p:nvGraphicFramePr>
          <p:cNvPr id="4" name="Table Placeholder 3"/>
          <p:cNvGraphicFramePr>
            <a:graphicFrameLocks noGrp="1"/>
          </p:cNvGraphicFramePr>
          <p:nvPr>
            <p:ph type="tbl" idx="12" sz="quarter"/>
          </p:nvPr>
        </p:nvGraphicFramePr>
        <p:xfrm>
          <a:off x="0" y="1346200"/>
          <a:ext cx="12161520" cy="148336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索菲亚一季度业绩承压 品牌战略升级受关注http://finance.eastmoney.com/a/202004221463446916.html</a:t>
                      </a:r>
                    </a:p>
                  </a:txBody>
                  <a:tcPr/>
                </a:tc>
                <a:tc>
                  <a:txBody>
                    <a:bodyPr/>
                    <a:lstStyle/>
                    <a:p>
                      <a:r>
                        <a:t>4月21日，索菲亚家居股份有限公司(以下简称“索菲亚”或“公司”)发布了2020年一季报，报告期内公司实现营收7.63亿元，同比下降35.58%；归属上市公司股东净利为-1654.61万元，同比下降115.48%。公司表示，受疫情的影响，消费需求被延迟，导致公司第一季度营业收...</a:t>
                      </a:r>
                    </a:p>
                  </a:txBody>
                  <a:tcPr/>
                </a:tc>
              </a:tr>
              <a:tr h="370840">
                <a:tc>
                  <a:txBody>
                    <a:bodyPr/>
                    <a:lstStyle/>
                    <a:p>
                      <a:r>
                        <a:t>索菲亚(002572)融资融券信息(04-21)http://stock.eastmoney.com/a/202004221463181914.html</a:t>
                      </a:r>
                    </a:p>
                  </a:txBody>
                  <a:tcPr/>
                </a:tc>
                <a:tc>
                  <a:txBody>
                    <a:bodyPr/>
                    <a:lstStyle/>
                    <a:p>
                      <a:r>
                        <a:t>索菲亚(002572)2020-04-21融资融券信息显示，索菲亚融资余额193,112,979元，融券余额6,852,614元，融资买入额14,140,894元，融资偿还额9,343,734元，融资净买额4,797,160元，融券余量357,093股，融券卖出量31,600股，...</a:t>
                      </a:r>
                    </a:p>
                  </a:txBody>
                  <a:tcPr/>
                </a:tc>
              </a:tr>
              <a:tr h="370840">
                <a:tc>
                  <a:txBody>
                    <a:bodyPr/>
                    <a:lstStyle/>
                    <a:p>
                      <a:r>
                        <a:t>索菲亚：融资净买入479.72万元，融资余额1.93亿元（04-21）http://stock.eastmoney.com/a/202004221462970468.html</a:t>
                      </a:r>
                    </a:p>
                  </a:txBody>
                  <a:tcPr/>
                </a:tc>
                <a:tc>
                  <a:txBody>
                    <a:bodyPr/>
                    <a:lstStyle/>
                    <a:p>
                      <a:r>
                        <a:t>索菲亚融资融券信息显示，2020年4月21日融资净买入479.72万元；融资余额1.93亿元，较前一日增加2.55%。融资方面，当日融资买入1414.09万元，融资偿还934.37万元，融资净买入479.72万元。融券方面，融券卖出3.16万股，融券偿还1.8万股，融券余量35....</a:t>
                      </a:r>
                    </a:p>
                  </a:txBody>
                  <a:tcPr/>
                </a:tc>
              </a:tr>
            </a:tbl>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格力电器舆情报告</a:t>
            </a:r>
          </a:p>
        </p:txBody>
      </p:sp>
      <p:sp>
        <p:nvSpPr>
          <p:cNvPr id="3" name="Text Placeholder 2"/>
          <p:cNvSpPr>
            <a:spLocks noGrp="1"/>
          </p:cNvSpPr>
          <p:nvPr>
            <p:ph type="body" idx="11" sz="quarter"/>
          </p:nvPr>
        </p:nvSpPr>
        <p:spPr/>
        <p:txBody>
          <a:bodyPr/>
          <a:lstStyle/>
          <a:p>
            <a:r>
              <a:t>本次舆情监控目标:格力电器，当天共爬取东方财富网内相关新闻6篇，具体新闻如下：</a:t>
            </a:r>
          </a:p>
        </p:txBody>
      </p:sp>
      <p:graphicFrame>
        <p:nvGraphicFramePr>
          <p:cNvPr id="4" name="Table Placeholder 3"/>
          <p:cNvGraphicFramePr>
            <a:graphicFrameLocks noGrp="1"/>
          </p:cNvGraphicFramePr>
          <p:nvPr>
            <p:ph type="tbl" idx="12" sz="quarter"/>
          </p:nvPr>
        </p:nvGraphicFramePr>
        <p:xfrm>
          <a:off x="0" y="1346200"/>
          <a:ext cx="12161520" cy="259588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格力电器参与收购安世集团大获浮盈93.07亿元 闻泰科技声称5G技术将带来5年以上黄金发展期http://finance.eastmoney.com/a/202004221463959155.html</a:t>
                      </a:r>
                    </a:p>
                  </a:txBody>
                  <a:tcPr/>
                </a:tc>
                <a:tc>
                  <a:txBody>
                    <a:bodyPr/>
                    <a:lstStyle/>
                    <a:p>
                      <a:r>
                        <a:t>闻泰科技(600745.SH)业绩剧增及股价飙涨，格力电器(000651.SZ)成为了主要受益者。根据4月22日披露的年报，闻泰科技2019年实现营业收入415.78亿元，同比增长139.85%；实现净利润12.54亿元，同比增长1954.37%；每股收益1.76...</a:t>
                      </a:r>
                    </a:p>
                  </a:txBody>
                  <a:tcPr/>
                </a:tc>
              </a:tr>
              <a:tr h="370840">
                <a:tc>
                  <a:txBody>
                    <a:bodyPr/>
                    <a:lstStyle/>
                    <a:p>
                      <a:r>
                        <a:t>格力电器大宗交易成交347.14万元http://finance.eastmoney.com/a/202004221463953177.html</a:t>
                      </a:r>
                    </a:p>
                  </a:txBody>
                  <a:tcPr/>
                </a:tc>
                <a:tc>
                  <a:txBody>
                    <a:bodyPr/>
                    <a:lstStyle/>
                    <a:p>
                      <a:r>
                        <a:t>格力电器4月22日大宗交易平台出现一笔成交，成交量6.50万股，成交金额347.14万元，大宗交易成交价为53.40元，相对今日收盘价折价1.48%。该笔交易的买方营业部为中信证券股份有限公司上海红宝石路证券营业部，卖方营业部为兴业证券股份有限公司厦门建业路证券营业部。...</a:t>
                      </a:r>
                    </a:p>
                  </a:txBody>
                  <a:tcPr/>
                </a:tc>
              </a:tr>
              <a:tr h="370840">
                <a:tc>
                  <a:txBody>
                    <a:bodyPr/>
                    <a:lstStyle/>
                    <a:p>
                      <a:r>
                        <a:t>格力电器04月22日发生1笔大宗交易 成交347.14万元http://stock.eastmoney.com/a/202004221463738989.html</a:t>
                      </a:r>
                    </a:p>
                  </a:txBody>
                  <a:tcPr/>
                </a:tc>
                <a:tc>
                  <a:txBody>
                    <a:bodyPr/>
                    <a:lstStyle/>
                    <a:p>
                      <a:r>
                        <a:t>2020年04月22日，格力电器发生了1笔大宗交易，总成交数量为6.50万股，总成交金额为347.14万元，成交价格为53.40元，当日收盘报价54.20元，涨幅1.50%，成交金额17.22亿元；大宗交易成交金额占当日成交金额0.20%，折价1.48%。大宗交易详情如下表所...</a:t>
                      </a:r>
                    </a:p>
                  </a:txBody>
                  <a:tcPr/>
                </a:tc>
              </a:tr>
              <a:tr h="370840">
                <a:tc>
                  <a:txBody>
                    <a:bodyPr/>
                    <a:lstStyle/>
                    <a:p>
                      <a:r>
                        <a:t>10亿进军大健康产业 格力电器能否成功跨界http://finance.eastmoney.com/a/202004221463605162.html</a:t>
                      </a:r>
                    </a:p>
                  </a:txBody>
                  <a:tcPr/>
                </a:tc>
                <a:tc>
                  <a:txBody>
                    <a:bodyPr/>
                    <a:lstStyle/>
                    <a:p>
                      <a:r>
                        <a:t>从手机，到新能源汽车，再到芯片……格力电器一直在跨界。近日，格力电器董事长兼总裁董明珠女士在宣布投资10亿进军大健康产业后，成立了格力电器旗下新医疗装备公司——成都格力新鹭医疗装备有限公司。尽管疫情之下健康产业站上风口，并且家电产业跨界医疗渐成趋势，但不少人仍不看好董小姐的...</a:t>
                      </a:r>
                    </a:p>
                  </a:txBody>
                  <a:tcPr/>
                </a:tc>
              </a:tr>
              <a:tr h="370840">
                <a:tc>
                  <a:txBody>
                    <a:bodyPr/>
                    <a:lstStyle/>
                    <a:p>
                      <a:r>
                        <a:t>格力电器(000651)融资融券信息(04-21)http://stock.eastmoney.com/a/202004221463124179.html</a:t>
                      </a:r>
                    </a:p>
                  </a:txBody>
                  <a:tcPr/>
                </a:tc>
                <a:tc>
                  <a:txBody>
                    <a:bodyPr/>
                    <a:lstStyle/>
                    <a:p>
                      <a:r>
                        <a:t>格力电器(000651)2020-04-21融资融券信息显示，格力电器融资余额5,395,881,596元，融券余额32,080,158元，融资买入额170,312,289元，融资偿还额193,161,627元，融资净买额-22,849,338元，融券余量600,752股，融券卖...</a:t>
                      </a:r>
                    </a:p>
                  </a:txBody>
                  <a:tcPr/>
                </a:tc>
              </a:tr>
              <a:tr h="370840">
                <a:tc>
                  <a:txBody>
                    <a:bodyPr/>
                    <a:lstStyle/>
                    <a:p>
                      <a:r>
                        <a:t>格力电器：连续4日融资净偿还累计1.01亿元（04-21）http://stock.eastmoney.com/a/202004221462982296.html</a:t>
                      </a:r>
                    </a:p>
                  </a:txBody>
                  <a:tcPr/>
                </a:tc>
                <a:tc>
                  <a:txBody>
                    <a:bodyPr/>
                    <a:lstStyle/>
                    <a:p>
                      <a:r>
                        <a:t>格力电器融资融券信息显示，2020年4月21日融资净偿还2284.93万元；融资余额53.96亿元，较前一日下降0.42%。融资方面，当日融资买入1.7亿元，融资偿还1.93亿元，融资净偿还2284.93万元，连续4日净偿还累计1.01亿元。融券方面，融券卖出11.12万股，融券...</a:t>
                      </a:r>
                    </a:p>
                  </a:txBody>
                  <a:tcPr/>
                </a:tc>
              </a:tr>
            </a:tbl>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白云机场舆情报告</a:t>
            </a:r>
          </a:p>
        </p:txBody>
      </p:sp>
      <p:sp>
        <p:nvSpPr>
          <p:cNvPr id="3" name="Text Placeholder 2"/>
          <p:cNvSpPr>
            <a:spLocks noGrp="1"/>
          </p:cNvSpPr>
          <p:nvPr>
            <p:ph type="body" idx="11" sz="quarter"/>
          </p:nvPr>
        </p:nvSpPr>
        <p:spPr/>
        <p:txBody>
          <a:bodyPr/>
          <a:lstStyle/>
          <a:p>
            <a:r>
              <a:t>本次舆情监控目标:白云机场，当天共爬取东方财富网内相关新闻2篇，具体新闻如下：</a:t>
            </a:r>
          </a:p>
        </p:txBody>
      </p:sp>
      <p:graphicFrame>
        <p:nvGraphicFramePr>
          <p:cNvPr id="4" name="Table Placeholder 3"/>
          <p:cNvGraphicFramePr>
            <a:graphicFrameLocks noGrp="1"/>
          </p:cNvGraphicFramePr>
          <p:nvPr>
            <p:ph type="tbl" idx="12" sz="quarter"/>
          </p:nvPr>
        </p:nvGraphicFramePr>
        <p:xfrm>
          <a:off x="0" y="1346200"/>
          <a:ext cx="12161520" cy="111252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白云机场(600004)融资融券信息(04-21)http://stock.eastmoney.com/a/202004221463063241.html</a:t>
                      </a:r>
                    </a:p>
                  </a:txBody>
                  <a:tcPr/>
                </a:tc>
                <a:tc>
                  <a:txBody>
                    <a:bodyPr/>
                    <a:lstStyle/>
                    <a:p>
                      <a:r>
                        <a:t>白云机场(600004)2020-04-21融资融券信息显示，白云机场融资余额180,490,979元，融券余额8,768,150元，融资买入额3,141,342元，融资偿还额7,844,690元，融资净买额-4,703,348元，融券余量604,700股，融券卖出量106,40...</a:t>
                      </a:r>
                    </a:p>
                  </a:txBody>
                  <a:tcPr/>
                </a:tc>
              </a:tr>
              <a:tr h="370840">
                <a:tc>
                  <a:txBody>
                    <a:bodyPr/>
                    <a:lstStyle/>
                    <a:p>
                      <a:r>
                        <a:t>白云机场：连续9日融资净偿还累计3685.84万元（04-21）http://stock.eastmoney.com/a/202004221462901656.html</a:t>
                      </a:r>
                    </a:p>
                  </a:txBody>
                  <a:tcPr/>
                </a:tc>
                <a:tc>
                  <a:txBody>
                    <a:bodyPr/>
                    <a:lstStyle/>
                    <a:p>
                      <a:r>
                        <a:t>白云机场融资融券信息显示，2020年4月21日融资净偿还474.57万元；融资余额1.8亿元，较前一日下降2.54%。融资方面，当日融资买入314.13万元，融资偿还788.7万元，融资净偿还474.57万元，连续9日净偿还累计3685.84万元。融券方面，融券卖出10.64万股...</a:t>
                      </a:r>
                    </a:p>
                  </a:txBody>
                  <a:tcPr/>
                </a:tc>
              </a:tr>
            </a:tbl>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海康威视舆情报告</a:t>
            </a:r>
          </a:p>
        </p:txBody>
      </p:sp>
      <p:sp>
        <p:nvSpPr>
          <p:cNvPr id="3" name="Text Placeholder 2"/>
          <p:cNvSpPr>
            <a:spLocks noGrp="1"/>
          </p:cNvSpPr>
          <p:nvPr>
            <p:ph type="body" idx="11" sz="quarter"/>
          </p:nvPr>
        </p:nvSpPr>
        <p:spPr/>
        <p:txBody>
          <a:bodyPr/>
          <a:lstStyle/>
          <a:p>
            <a:r>
              <a:t>本次舆情监控目标:海康威视，当天共爬取东方财富网内相关新闻4篇，具体新闻如下：</a:t>
            </a:r>
          </a:p>
        </p:txBody>
      </p:sp>
      <p:graphicFrame>
        <p:nvGraphicFramePr>
          <p:cNvPr id="4" name="Table Placeholder 3"/>
          <p:cNvGraphicFramePr>
            <a:graphicFrameLocks noGrp="1"/>
          </p:cNvGraphicFramePr>
          <p:nvPr>
            <p:ph type="tbl" idx="12" sz="quarter"/>
          </p:nvPr>
        </p:nvGraphicFramePr>
        <p:xfrm>
          <a:off x="0" y="1346200"/>
          <a:ext cx="12161520" cy="185420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海康威视4月22日大宗交易成交5979.94万元http://finance.eastmoney.com/a/202004221463954074.html</a:t>
                      </a:r>
                    </a:p>
                  </a:txBody>
                  <a:tcPr/>
                </a:tc>
                <a:tc>
                  <a:txBody>
                    <a:bodyPr/>
                    <a:lstStyle/>
                    <a:p>
                      <a:r>
                        <a:t>海康威视4月22日大宗交易平台出现一笔成交，成交量199.46万股，成交金额5979.94万元，大宗交易成交价为29.98元。该笔交易的买方营业部为北京高华证券有限责任公司北京金融大街证券营业部，卖方营业部为机构专用。进一步统计，近3个月内该股累计发生7笔大宗交易...</a:t>
                      </a:r>
                    </a:p>
                  </a:txBody>
                  <a:tcPr/>
                </a:tc>
              </a:tr>
              <a:tr h="370840">
                <a:tc>
                  <a:txBody>
                    <a:bodyPr/>
                    <a:lstStyle/>
                    <a:p>
                      <a:r>
                        <a:t>海康威视04月22日发生1笔大宗交易 成交5979.94万元http://stock.eastmoney.com/a/202004221463734937.html</a:t>
                      </a:r>
                    </a:p>
                  </a:txBody>
                  <a:tcPr/>
                </a:tc>
                <a:tc>
                  <a:txBody>
                    <a:bodyPr/>
                    <a:lstStyle/>
                    <a:p>
                      <a:r>
                        <a:t>2020年04月22日，海康威视发生了1笔大宗交易，总成交数量为199.46万股，总成交金额为5979.94万元，成交价格为29.98元，当日收盘报价29.98元，涨幅-0.03%，成交金额7.43亿元；大宗交易成交金额占当日成交金额8.05%，溢价0.00%。大宗交易详情如...</a:t>
                      </a:r>
                    </a:p>
                  </a:txBody>
                  <a:tcPr/>
                </a:tc>
              </a:tr>
              <a:tr h="370840">
                <a:tc>
                  <a:txBody>
                    <a:bodyPr/>
                    <a:lstStyle/>
                    <a:p>
                      <a:r>
                        <a:t>海康威视(002415)融资融券信息(04-21)http://stock.eastmoney.com/a/202004221463136224.html</a:t>
                      </a:r>
                    </a:p>
                  </a:txBody>
                  <a:tcPr/>
                </a:tc>
                <a:tc>
                  <a:txBody>
                    <a:bodyPr/>
                    <a:lstStyle/>
                    <a:p>
                      <a:r>
                        <a:t>海康威视(002415)2020-04-21融资融券信息显示，海康威视融资余额1,721,705,592元，融券余额14,327,122元，融资买入额122,260,210元，融资偿还额95,812,923元，融资净买额26,447,287元，融券余量477,730股，融券卖出量...</a:t>
                      </a:r>
                    </a:p>
                  </a:txBody>
                  <a:tcPr/>
                </a:tc>
              </a:tr>
              <a:tr h="370840">
                <a:tc>
                  <a:txBody>
                    <a:bodyPr/>
                    <a:lstStyle/>
                    <a:p>
                      <a:r>
                        <a:t>海康威视：融资净买入2644.73万元，融资余额17.22亿元（04-21）http://stock.eastmoney.com/a/202004221462874196.html</a:t>
                      </a:r>
                    </a:p>
                  </a:txBody>
                  <a:tcPr/>
                </a:tc>
                <a:tc>
                  <a:txBody>
                    <a:bodyPr/>
                    <a:lstStyle/>
                    <a:p>
                      <a:r>
                        <a:t>海康威视融资融券信息显示，2020年4月21日融资净买入2644.73万元；融资余额17.22亿元，较前一日增加1.56%。融资方面，当日融资买入1.22亿元，融资偿还9581.29万元，融资净买入2644.73万元。融券方面，融券卖出9.06万股，融券偿还22.17万股，融券余...</a:t>
                      </a:r>
                    </a:p>
                  </a:txBody>
                  <a:tcPr/>
                </a:tc>
              </a:tr>
            </a:tbl>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高伟达舆情报告</a:t>
            </a:r>
          </a:p>
        </p:txBody>
      </p:sp>
      <p:sp>
        <p:nvSpPr>
          <p:cNvPr id="3" name="Text Placeholder 2"/>
          <p:cNvSpPr>
            <a:spLocks noGrp="1"/>
          </p:cNvSpPr>
          <p:nvPr>
            <p:ph type="body" idx="11" sz="quarter"/>
          </p:nvPr>
        </p:nvSpPr>
        <p:spPr/>
        <p:txBody>
          <a:bodyPr/>
          <a:lstStyle/>
          <a:p>
            <a:r>
              <a:t>本次舆情监控目标:高伟达，当天东方财富网内无该公司相关新闻!</a:t>
            </a:r>
          </a:p>
        </p:txBody>
      </p:sp>
      <p:sp>
        <p:nvSpPr>
          <p:cNvPr id="4" name="Table Placeholder 3"/>
          <p:cNvSpPr>
            <a:spLocks noGrp="1"/>
          </p:cNvSpPr>
          <p:nvPr>
            <p:ph type="tbl" idx="12" sz="quarter"/>
          </p:nvPr>
        </p:nvSpPr>
        <p:spPr/>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飞天诚信舆情报告</a:t>
            </a:r>
          </a:p>
        </p:txBody>
      </p:sp>
      <p:sp>
        <p:nvSpPr>
          <p:cNvPr id="3" name="Text Placeholder 2"/>
          <p:cNvSpPr>
            <a:spLocks noGrp="1"/>
          </p:cNvSpPr>
          <p:nvPr>
            <p:ph type="body" idx="11" sz="quarter"/>
          </p:nvPr>
        </p:nvSpPr>
        <p:spPr/>
        <p:txBody>
          <a:bodyPr/>
          <a:lstStyle/>
          <a:p>
            <a:r>
              <a:t>本次舆情监控目标:飞天诚信，当天共爬取东方财富网内相关新闻3篇，具体新闻如下：</a:t>
            </a:r>
          </a:p>
        </p:txBody>
      </p:sp>
      <p:graphicFrame>
        <p:nvGraphicFramePr>
          <p:cNvPr id="4" name="Table Placeholder 3"/>
          <p:cNvGraphicFramePr>
            <a:graphicFrameLocks noGrp="1"/>
          </p:cNvGraphicFramePr>
          <p:nvPr>
            <p:ph type="tbl" idx="12" sz="quarter"/>
          </p:nvPr>
        </p:nvGraphicFramePr>
        <p:xfrm>
          <a:off x="0" y="1346200"/>
          <a:ext cx="12161520" cy="148336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飞天诚信4月22日快速上涨http://stock.eastmoney.com/a/202004221463431076.html</a:t>
                      </a:r>
                    </a:p>
                  </a:txBody>
                  <a:tcPr/>
                </a:tc>
                <a:tc>
                  <a:txBody>
                    <a:bodyPr/>
                    <a:lstStyle/>
                    <a:p>
                      <a:r>
                        <a:t>以下是飞天诚信在北京时间4月22日13:32分盘口异动快照：4月22日，飞天诚信盘中快速上涨，5分钟内涨幅超过2%，截至13点32分，报18.21元，成交3.69亿元，换手率9.83%。分笔13:32:0018.21152↑13:31:5718.20176↓13:31:5418....</a:t>
                      </a:r>
                    </a:p>
                  </a:txBody>
                  <a:tcPr/>
                </a:tc>
              </a:tr>
              <a:tr h="370840">
                <a:tc>
                  <a:txBody>
                    <a:bodyPr/>
                    <a:lstStyle/>
                    <a:p>
                      <a:r>
                        <a:t>飞天诚信4月22日快速反弹http://stock.eastmoney.com/a/202004221463344196.html</a:t>
                      </a:r>
                    </a:p>
                  </a:txBody>
                  <a:tcPr/>
                </a:tc>
                <a:tc>
                  <a:txBody>
                    <a:bodyPr/>
                    <a:lstStyle/>
                    <a:p>
                      <a:r>
                        <a:t>以下是飞天诚信在北京时间4月22日10:25分盘口异动快照：4月22日，飞天诚信盘中快速反弹，5分钟内涨幅超过2%，截至10点25分，报17.5元，成交2.31亿元，换手率6.24%。分笔10:25:0017.51437↑10:24:5717.5027↓10:24:5417.50...</a:t>
                      </a:r>
                    </a:p>
                  </a:txBody>
                  <a:tcPr/>
                </a:tc>
              </a:tr>
              <a:tr h="370840">
                <a:tc>
                  <a:txBody>
                    <a:bodyPr/>
                    <a:lstStyle/>
                    <a:p>
                      <a:r>
                        <a:t>飞天诚信4月22日盘中跌幅达5%http://stock.eastmoney.com/a/202004221462808519.html</a:t>
                      </a:r>
                    </a:p>
                  </a:txBody>
                  <a:tcPr/>
                </a:tc>
                <a:tc>
                  <a:txBody>
                    <a:bodyPr/>
                    <a:lstStyle/>
                    <a:p>
                      <a:r>
                        <a:t>以下是飞天诚信在北京时间4月22日09:33分盘口异动快照：4月22日，飞天诚信盘中跌幅达5%，截至9点33分，报16.78元，成交5943.88万元，换手率1.60%。分笔09:33:0016.78316↓09:32:5716.82247↓09:32:5416.85782↑09...</a:t>
                      </a:r>
                    </a:p>
                  </a:txBody>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朗科科技舆情报告</a:t>
            </a:r>
          </a:p>
        </p:txBody>
      </p:sp>
      <p:sp>
        <p:nvSpPr>
          <p:cNvPr id="3" name="Text Placeholder 2"/>
          <p:cNvSpPr>
            <a:spLocks noGrp="1"/>
          </p:cNvSpPr>
          <p:nvPr>
            <p:ph type="body" idx="11" sz="quarter"/>
          </p:nvPr>
        </p:nvSpPr>
        <p:spPr/>
        <p:txBody>
          <a:bodyPr/>
          <a:lstStyle/>
          <a:p>
            <a:r>
              <a:t>本次舆情监控目标:朗科科技，当天共爬取东方财富网内相关新闻4篇，具体新闻如下：</a:t>
            </a:r>
          </a:p>
        </p:txBody>
      </p:sp>
      <p:graphicFrame>
        <p:nvGraphicFramePr>
          <p:cNvPr id="4" name="Table Placeholder 3"/>
          <p:cNvGraphicFramePr>
            <a:graphicFrameLocks noGrp="1"/>
          </p:cNvGraphicFramePr>
          <p:nvPr>
            <p:ph type="tbl" idx="12" sz="quarter"/>
          </p:nvPr>
        </p:nvGraphicFramePr>
        <p:xfrm>
          <a:off x="0" y="1346200"/>
          <a:ext cx="12161520" cy="185420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朗科科技4月22日盘中涨幅达5%http://stock.eastmoney.com/a/202004221463428177.html</a:t>
                      </a:r>
                    </a:p>
                  </a:txBody>
                  <a:tcPr/>
                </a:tc>
                <a:tc>
                  <a:txBody>
                    <a:bodyPr/>
                    <a:lstStyle/>
                    <a:p>
                      <a:r>
                        <a:t>以下是朗科科技在北京时间4月22日13:29分盘口异动快照：4月22日，朗科科技盘中涨幅达5%，截至13点29分，报17.17元，成交1.55亿元，换手率5.55%。分笔13:29:3017.17164↑13:29:2717.1633↓13:29:2417.1653↑13:29:...</a:t>
                      </a:r>
                    </a:p>
                  </a:txBody>
                  <a:tcPr/>
                </a:tc>
              </a:tr>
              <a:tr h="370840">
                <a:tc>
                  <a:txBody>
                    <a:bodyPr/>
                    <a:lstStyle/>
                    <a:p>
                      <a:r>
                        <a:t>朗科科技4月22日快速上涨http://stock.eastmoney.com/a/202004221463352861.html</a:t>
                      </a:r>
                    </a:p>
                  </a:txBody>
                  <a:tcPr/>
                </a:tc>
                <a:tc>
                  <a:txBody>
                    <a:bodyPr/>
                    <a:lstStyle/>
                    <a:p>
                      <a:r>
                        <a:t>以下是朗科科技在北京时间4月22日10:41分盘口异动快照：4月22日，朗科科技盘中快速上涨，5分钟内涨幅超过2%，截至10点41分，报16.86元，成交7428.00万元，换手率2.71%。分笔10:41:3316.86118↑10:41:3016.8482↓10:41:271...</a:t>
                      </a:r>
                    </a:p>
                  </a:txBody>
                  <a:tcPr/>
                </a:tc>
              </a:tr>
              <a:tr h="370840">
                <a:tc>
                  <a:txBody>
                    <a:bodyPr/>
                    <a:lstStyle/>
                    <a:p>
                      <a:r>
                        <a:t>朗科科技(300042)融资融券信息(04-21)http://stock.eastmoney.com/a/202004221463194850.html</a:t>
                      </a:r>
                    </a:p>
                  </a:txBody>
                  <a:tcPr/>
                </a:tc>
                <a:tc>
                  <a:txBody>
                    <a:bodyPr/>
                    <a:lstStyle/>
                    <a:p>
                      <a:r>
                        <a:t>朗科科技(300042)2020-04-21融资融券信息显示，朗科科技融资余额158,987,888元，融券余额21,255元，融资买入额20,959,911元，融资偿还额28,536,308元，融资净买额-7,576,397元，融券余量1,300股，融券卖出量0股，融券偿还量3...</a:t>
                      </a:r>
                    </a:p>
                  </a:txBody>
                  <a:tcPr/>
                </a:tc>
              </a:tr>
              <a:tr h="370840">
                <a:tc>
                  <a:txBody>
                    <a:bodyPr/>
                    <a:lstStyle/>
                    <a:p>
                      <a:r>
                        <a:t>朗科科技：融资净偿还757.64万元，融资余额1.59亿元（04-21）http://stock.eastmoney.com/a/202004221462965267.html</a:t>
                      </a:r>
                    </a:p>
                  </a:txBody>
                  <a:tcPr/>
                </a:tc>
                <a:tc>
                  <a:txBody>
                    <a:bodyPr/>
                    <a:lstStyle/>
                    <a:p>
                      <a:r>
                        <a:t>朗科科技融资融券信息显示，2020年4月21日融资净偿还757.64万元；融资余额1.59亿元，较前一日下降4.55%。融资方面，当日融资买入2095.99万元，融资偿还2853.63万元，融资净偿还757.64万元。融券方面，融券卖出0股，融券偿还3700股，融券余量1300股...</a:t>
                      </a:r>
                    </a:p>
                  </a:txBody>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永太科技舆情报告</a:t>
            </a:r>
          </a:p>
        </p:txBody>
      </p:sp>
      <p:sp>
        <p:nvSpPr>
          <p:cNvPr id="3" name="Text Placeholder 2"/>
          <p:cNvSpPr>
            <a:spLocks noGrp="1"/>
          </p:cNvSpPr>
          <p:nvPr>
            <p:ph type="body" idx="11" sz="quarter"/>
          </p:nvPr>
        </p:nvSpPr>
        <p:spPr/>
        <p:txBody>
          <a:bodyPr/>
          <a:lstStyle/>
          <a:p>
            <a:r>
              <a:t>本次舆情监控目标:永太科技，当天共爬取东方财富网内相关新闻4篇，具体新闻如下：</a:t>
            </a:r>
          </a:p>
        </p:txBody>
      </p:sp>
      <p:graphicFrame>
        <p:nvGraphicFramePr>
          <p:cNvPr id="4" name="Table Placeholder 3"/>
          <p:cNvGraphicFramePr>
            <a:graphicFrameLocks noGrp="1"/>
          </p:cNvGraphicFramePr>
          <p:nvPr>
            <p:ph type="tbl" idx="12" sz="quarter"/>
          </p:nvPr>
        </p:nvGraphicFramePr>
        <p:xfrm>
          <a:off x="0" y="1346200"/>
          <a:ext cx="12161520" cy="185420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永太科技4月22日快速上涨http://stock.eastmoney.com/a/202004221463346649.html</a:t>
                      </a:r>
                    </a:p>
                  </a:txBody>
                  <a:tcPr/>
                </a:tc>
                <a:tc>
                  <a:txBody>
                    <a:bodyPr/>
                    <a:lstStyle/>
                    <a:p>
                      <a:r>
                        <a:t>以下是永太科技在北京时间4月22日10:30分盘口异动快照：4月22日，永太科技盘中快速上涨，5分钟内涨幅超过2%，截至10点30分，报13.04元，成交3.21亿元，换手率3.77%。分笔10:30:2113.04707↑10:30:1813.03220↑10:30:1513....</a:t>
                      </a:r>
                    </a:p>
                  </a:txBody>
                  <a:tcPr/>
                </a:tc>
              </a:tr>
              <a:tr h="370840">
                <a:tc>
                  <a:txBody>
                    <a:bodyPr/>
                    <a:lstStyle/>
                    <a:p>
                      <a:r>
                        <a:t>永太科技4月22日快速反弹http://stock.eastmoney.com/a/202004221463298661.html</a:t>
                      </a:r>
                    </a:p>
                  </a:txBody>
                  <a:tcPr/>
                </a:tc>
                <a:tc>
                  <a:txBody>
                    <a:bodyPr/>
                    <a:lstStyle/>
                    <a:p>
                      <a:r>
                        <a:t>以下是永太科技在北京时间4月22日09:48分盘口异动快照：4月22日，永太科技盘中快速反弹，5分钟内涨幅超过2%，截至9点48分，报12.84元，成交1.15亿元，换手率1.38%。分笔09:48:0012.84410↑09:47:5712.83145↑09:47:5412.8...</a:t>
                      </a:r>
                    </a:p>
                  </a:txBody>
                  <a:tcPr/>
                </a:tc>
              </a:tr>
              <a:tr h="370840">
                <a:tc>
                  <a:txBody>
                    <a:bodyPr/>
                    <a:lstStyle/>
                    <a:p>
                      <a:r>
                        <a:t>永太科技(002326)融资融券信息(04-21)http://stock.eastmoney.com/a/202004221463229415.html</a:t>
                      </a:r>
                    </a:p>
                  </a:txBody>
                  <a:tcPr/>
                </a:tc>
                <a:tc>
                  <a:txBody>
                    <a:bodyPr/>
                    <a:lstStyle/>
                    <a:p>
                      <a:r>
                        <a:t>永太科技(002326)2020-04-21融资融券信息显示，永太科技融资余额681,065,696元，融券余额624,416元，融资买入额104,957,948元，融资偿还额82,313,273元，融资净买额22,644,675元，融券余量49,400股，融券卖出量30,000...</a:t>
                      </a:r>
                    </a:p>
                  </a:txBody>
                  <a:tcPr/>
                </a:tc>
              </a:tr>
              <a:tr h="370840">
                <a:tc>
                  <a:txBody>
                    <a:bodyPr/>
                    <a:lstStyle/>
                    <a:p>
                      <a:r>
                        <a:t>永太科技：连续3日融资净买入累计1.01亿元（04-21）http://stock.eastmoney.com/a/202004221462902916.html</a:t>
                      </a:r>
                    </a:p>
                  </a:txBody>
                  <a:tcPr/>
                </a:tc>
                <a:tc>
                  <a:txBody>
                    <a:bodyPr/>
                    <a:lstStyle/>
                    <a:p>
                      <a:r>
                        <a:t>永太科技融资融券信息显示，2020年4月21日融资净买入2264.47万元；融资余额6.81亿元，较前一日增加3.44%。融资方面，当日融资买入1.05亿元，融资偿还8231.33万元，融资净买入2264.47万元，连续3日净买入累计1.01亿元。融券方面，融券卖出3万股，融券偿...</a:t>
                      </a:r>
                    </a:p>
                  </a:txBody>
                  <a:tcPr/>
                </a:tc>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海螺水泥舆情报告</a:t>
            </a:r>
          </a:p>
        </p:txBody>
      </p:sp>
      <p:sp>
        <p:nvSpPr>
          <p:cNvPr id="3" name="Text Placeholder 2"/>
          <p:cNvSpPr>
            <a:spLocks noGrp="1"/>
          </p:cNvSpPr>
          <p:nvPr>
            <p:ph type="body" idx="11" sz="quarter"/>
          </p:nvPr>
        </p:nvSpPr>
        <p:spPr/>
        <p:txBody>
          <a:bodyPr/>
          <a:lstStyle/>
          <a:p>
            <a:r>
              <a:t>本次舆情监控目标:海螺水泥，当天共爬取东方财富网内相关新闻2篇，具体新闻如下：</a:t>
            </a:r>
          </a:p>
        </p:txBody>
      </p:sp>
      <p:graphicFrame>
        <p:nvGraphicFramePr>
          <p:cNvPr id="4" name="Table Placeholder 3"/>
          <p:cNvGraphicFramePr>
            <a:graphicFrameLocks noGrp="1"/>
          </p:cNvGraphicFramePr>
          <p:nvPr>
            <p:ph type="tbl" idx="12" sz="quarter"/>
          </p:nvPr>
        </p:nvGraphicFramePr>
        <p:xfrm>
          <a:off x="0" y="1346200"/>
          <a:ext cx="12161520" cy="111252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海螺水泥：融资净买入1036.7万元，融资余额22.93亿元（04-21）http://stock.eastmoney.com/a/202004221463274729.html</a:t>
                      </a:r>
                    </a:p>
                  </a:txBody>
                  <a:tcPr/>
                </a:tc>
                <a:tc>
                  <a:txBody>
                    <a:bodyPr/>
                    <a:lstStyle/>
                    <a:p>
                      <a:r>
                        <a:t>海螺水泥融资融券信息显示，2020年4月21日融资净买入1036.7万元；融资余额22.93亿元，较前一日增加0.44%。融资方面，当日融资买入1.37亿元，融资偿还1.27亿元，融资净买入1036.7万元。融券方面，融券卖出7.21万股，融券偿还8.75万股，融券余量231.8...</a:t>
                      </a:r>
                    </a:p>
                  </a:txBody>
                  <a:tcPr/>
                </a:tc>
              </a:tr>
              <a:tr h="370840">
                <a:tc>
                  <a:txBody>
                    <a:bodyPr/>
                    <a:lstStyle/>
                    <a:p>
                      <a:r>
                        <a:t>海螺水泥(600585)融资融券信息(04-21)http://stock.eastmoney.com/a/202004221463004589.html</a:t>
                      </a:r>
                    </a:p>
                  </a:txBody>
                  <a:tcPr/>
                </a:tc>
                <a:tc>
                  <a:txBody>
                    <a:bodyPr/>
                    <a:lstStyle/>
                    <a:p>
                      <a:r>
                        <a:t>海螺水泥(600585)2020-04-21融资融券信息显示，海螺水泥融资余额2,292,808,416元，融券余额137,154,772.3元，融资买入额137,463,898元，融资偿还额127,423,513元，融资净买额10,040,385元，融券余量2,318,762股...</a:t>
                      </a:r>
                    </a:p>
                  </a:txBody>
                  <a:tcPr/>
                </a:tc>
              </a:tr>
            </a:tbl>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瑞幸咖啡舆情报告</a:t>
            </a:r>
          </a:p>
        </p:txBody>
      </p:sp>
      <p:sp>
        <p:nvSpPr>
          <p:cNvPr id="3" name="Text Placeholder 2"/>
          <p:cNvSpPr>
            <a:spLocks noGrp="1"/>
          </p:cNvSpPr>
          <p:nvPr>
            <p:ph type="body" idx="11" sz="quarter"/>
          </p:nvPr>
        </p:nvSpPr>
        <p:spPr/>
        <p:txBody>
          <a:bodyPr/>
          <a:lstStyle/>
          <a:p>
            <a:r>
              <a:t>本次舆情监控目标:瑞幸咖啡，当天共爬取东方财富网内相关新闻21篇，具体新闻如下：</a:t>
            </a:r>
          </a:p>
        </p:txBody>
      </p:sp>
      <p:graphicFrame>
        <p:nvGraphicFramePr>
          <p:cNvPr id="4" name="Table Placeholder 3"/>
          <p:cNvGraphicFramePr>
            <a:graphicFrameLocks noGrp="1"/>
          </p:cNvGraphicFramePr>
          <p:nvPr>
            <p:ph type="tbl" idx="12" sz="quarter"/>
          </p:nvPr>
        </p:nvGraphicFramePr>
        <p:xfrm>
          <a:off x="0" y="1346200"/>
          <a:ext cx="12161520" cy="815848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瑞幸财务造假 深圳房价波动 数百万条客户信息被卖…官方回应了！http://finance.eastmoney.com/a/202004221463889442.html</a:t>
                      </a:r>
                    </a:p>
                  </a:txBody>
                  <a:tcPr/>
                </a:tc>
                <a:tc>
                  <a:txBody>
                    <a:bodyPr/>
                    <a:lstStyle/>
                    <a:p>
                      <a:r>
                        <a:t>瑞幸咖啡财务造假，深圳房地产价格波动，银行保险机构售卖数百万条客户信息……4月22日，国新办举行新闻发布会，中国银保监会对金融支持企业复工复产的情况和目前社会关注的热点话题进行了回应。2020年1月25日以来到期的困难中小微企业贷款，实施临时性延期还本付息安排...</a:t>
                      </a:r>
                    </a:p>
                  </a:txBody>
                  <a:tcPr/>
                </a:tc>
              </a:tr>
              <a:tr h="370840">
                <a:tc>
                  <a:txBody>
                    <a:bodyPr/>
                    <a:lstStyle/>
                    <a:p>
                      <a:r>
                        <a:t>魔幻的市场！见证历史 或许就在这一刻http://finance.eastmoney.com/a/202004221463862458.html</a:t>
                      </a:r>
                    </a:p>
                  </a:txBody>
                  <a:tcPr/>
                </a:tc>
                <a:tc>
                  <a:txBody>
                    <a:bodyPr/>
                    <a:lstStyle/>
                    <a:p>
                      <a:r>
                        <a:t>2020年资本市场的每一天都在定义“魔幻现实主义”最近两个月中证君和小伙伴们一次次见证历史不断被刷新美股涨也熔断、跌也熔断“股神”巴菲特活了89年也没见过“名场面”我们一连见证了4次原油价格跌得还没矿泉水贵原油期货竟跌出了“负价”倒贴钱都没人要……下面，中证君就给大家盘点下202...</a:t>
                      </a:r>
                    </a:p>
                  </a:txBody>
                  <a:tcPr/>
                </a:tc>
              </a:tr>
              <a:tr h="370840">
                <a:tc>
                  <a:txBody>
                    <a:bodyPr/>
                    <a:lstStyle/>
                    <a:p>
                      <a:r>
                        <a:t>银保监会最新发声 坚决纠正资金违规流入楼市！瑞幸造假、暗网兜售个人金融信息…都有回应http://finance.eastmoney.com/a/202004221463791495.html</a:t>
                      </a:r>
                    </a:p>
                  </a:txBody>
                  <a:tcPr/>
                </a:tc>
                <a:tc>
                  <a:txBody>
                    <a:bodyPr/>
                    <a:lstStyle/>
                    <a:p>
                      <a:r>
                        <a:t>国务院新闻办公室4月22日举行新闻发布会，银保监会副主席黄洪、副主席曹宇，首席风险官兼新闻发言人肖远企介绍银行业保险业一季度运行发展情况。会上，银保监会除了介绍银行保险业一季度运行相关数据外，还就中小银行风险处置、不良上升情况、瑞幸财务造假、深圳小微贷款流向楼市、个...</a:t>
                      </a:r>
                    </a:p>
                  </a:txBody>
                  <a:tcPr/>
                </a:tc>
              </a:tr>
              <a:tr h="370840">
                <a:tc>
                  <a:txBody>
                    <a:bodyPr/>
                    <a:lstStyle/>
                    <a:p>
                      <a:r>
                        <a:t>谈运营数据、话从严监管 银保监会:确保政策落实不打折扣http://finance.eastmoney.com/a/202004221463716618.html</a:t>
                      </a:r>
                    </a:p>
                  </a:txBody>
                  <a:tcPr/>
                </a:tc>
                <a:tc>
                  <a:txBody>
                    <a:bodyPr/>
                    <a:lstStyle/>
                    <a:p>
                      <a:r>
                        <a:t>今日，国务院新闻办公室举行新闻发布会，中国银保监会副主席黄洪、副主席曹宇，首席风险官兼新闻发言人肖远企介绍银行业保险业一季度运行发展情况。围绕如何推动银行保险机构加大对疫情防控和经济社会发展的金融支持、发挥监管作用营造行业良性环境、应对银行不良贷款上升等热点问题，人...</a:t>
                      </a:r>
                    </a:p>
                  </a:txBody>
                  <a:tcPr/>
                </a:tc>
              </a:tr>
              <a:tr h="370840">
                <a:tc>
                  <a:txBody>
                    <a:bodyPr/>
                    <a:lstStyle/>
                    <a:p>
                      <a:r>
                        <a:t>银保监会谈瑞幸咖啡财务造假：积极配合主管部门依法严厉惩处http://finance.eastmoney.com/a/202004221463626520.html</a:t>
                      </a:r>
                    </a:p>
                  </a:txBody>
                  <a:tcPr/>
                </a:tc>
                <a:tc>
                  <a:txBody>
                    <a:bodyPr/>
                    <a:lstStyle/>
                    <a:p>
                      <a:r>
                        <a:t>中国银保监会副主席曹宇22日在北京表示，瑞幸咖啡财务造假事件性质恶劣、教训深刻，银保监会将坚决支持、积极配合主管部门依法严厉惩处，对财务造假行为始终保持零容忍态度，共同维护好良好市场环境。知名咖啡连锁企业瑞幸咖啡本月初发布公告，称正调查内部业绩造假问题，并指首席运营...</a:t>
                      </a:r>
                    </a:p>
                  </a:txBody>
                  <a:tcPr/>
                </a:tc>
              </a:tr>
              <a:tr h="370840">
                <a:tc>
                  <a:txBody>
                    <a:bodyPr/>
                    <a:lstStyle/>
                    <a:p>
                      <a:r>
                        <a:t>快手正面挑衅字节跳动 瑞幸造假比自曝的22亿更严重 光大控股新基金落地 首期规模100亿http://finance.eastmoney.com/a/202004221463594986.html</a:t>
                      </a:r>
                    </a:p>
                  </a:txBody>
                  <a:tcPr/>
                </a:tc>
                <a:tc>
                  <a:txBody>
                    <a:bodyPr/>
                    <a:lstStyle/>
                    <a:p>
                      <a:r>
                        <a:t>快手这笔新投资，正面挑衅字节跳动快手和字节跳动又打起来了。这两年，除了业务上的竞争，快手和字节跳动在投资上也大打出手。最典型的例子是去年的知乎。当时，快手和字节跳动都想拿下知乎，双方竞价了好几轮。快手方面甚至下了死命令必须赢，最终以超出远远超出字节跳动的价格成为知乎领...</a:t>
                      </a:r>
                    </a:p>
                  </a:txBody>
                  <a:tcPr/>
                </a:tc>
              </a:tr>
              <a:tr h="370840">
                <a:tc>
                  <a:txBody>
                    <a:bodyPr/>
                    <a:lstStyle/>
                    <a:p>
                      <a:r>
                        <a:t>银保监会发声！坚决纠正贷款违规炒房 回应金融信息泄密等热点http://finance.eastmoney.com/a/202004221463578317.html</a:t>
                      </a:r>
                    </a:p>
                  </a:txBody>
                  <a:tcPr/>
                </a:tc>
                <a:tc>
                  <a:txBody>
                    <a:bodyPr/>
                    <a:lstStyle/>
                    <a:p>
                      <a:r>
                        <a:t>国务院新闻办公室4月22日举行新闻发布会，银保监会副主席黄洪、副主席曹宇，首席风险官兼新闻发言人肖远企介绍银行业保险业一季度运行发展情况。会上，银保监会除了介绍银行保险业一季度运行相关数据外，还就中小银行风险处置、不良上升情况、瑞幸财务造假、深圳小微贷款流向楼市、个...</a:t>
                      </a:r>
                    </a:p>
                  </a:txBody>
                  <a:tcPr/>
                </a:tc>
              </a:tr>
              <a:tr h="370840">
                <a:tc>
                  <a:txBody>
                    <a:bodyPr/>
                    <a:lstStyle/>
                    <a:p>
                      <a:r>
                        <a:t>瑞幸咖啡的“信任”危机http://life.eastmoney.com/a/202004221463538627.html</a:t>
                      </a:r>
                    </a:p>
                  </a:txBody>
                  <a:tcPr/>
                </a:tc>
                <a:tc>
                  <a:txBody>
                    <a:bodyPr/>
                    <a:lstStyle/>
                    <a:p>
                      <a:r>
                        <a:t>2020年4月1日，瑞幸咖啡承认2019年二季度至四季度期间虚增22亿元销售额，自2月浑水研究质疑瑞幸咖啡营收造假开始，到4月7日瑞幸宣布停牌，瑞幸咖啡市值距最高点已跌去近八成。如今，瑞幸咖啡造假事件持续发酵，处于舆论的风口浪尖……从成立到上市仅用了18个...</a:t>
                      </a:r>
                    </a:p>
                  </a:txBody>
                  <a:tcPr/>
                </a:tc>
              </a:tr>
              <a:tr h="370840">
                <a:tc>
                  <a:txBody>
                    <a:bodyPr/>
                    <a:lstStyle/>
                    <a:p>
                      <a:r>
                        <a:t>银保监会谈瑞幸财务造假：性质恶劣 配合主管部门依法严厉惩处http://finance.eastmoney.com/a/202004221463518755.html</a:t>
                      </a:r>
                    </a:p>
                  </a:txBody>
                  <a:tcPr/>
                </a:tc>
                <a:tc>
                  <a:txBody>
                    <a:bodyPr/>
                    <a:lstStyle/>
                    <a:p>
                      <a:r>
                        <a:t>22日，中国银保监会副主席曹宇称，瑞幸咖啡财务造假行为，性质恶劣、教训深刻，银保监会将坚决支持，积极配合主管部门依法严厉惩处。对财务造假行为，银保监会始终保持零容忍的态度，共同维护好良好的市场环境。“据我们了解，目前瑞幸咖啡在相关银行机构有信贷关系，但是金额不大，特别是有授信...</a:t>
                      </a:r>
                    </a:p>
                  </a:txBody>
                  <a:tcPr/>
                </a:tc>
              </a:tr>
              <a:tr h="370840">
                <a:tc>
                  <a:txBody>
                    <a:bodyPr/>
                    <a:lstStyle/>
                    <a:p>
                      <a:r>
                        <a:t>银保监会回应瑞幸咖啡财务造假事件：性质恶劣http://finance.eastmoney.com/a/202004221463504123.html</a:t>
                      </a:r>
                    </a:p>
                  </a:txBody>
                  <a:tcPr/>
                </a:tc>
                <a:tc>
                  <a:txBody>
                    <a:bodyPr/>
                    <a:lstStyle/>
                    <a:p>
                      <a:r>
                        <a:t>4月22日举行的国新办新闻发布会上，银保监会回应瑞幸咖啡财务造假事件。中国银行保险监督管理委员会副主席曹宇指出，瑞幸咖啡财务造假事件性质恶劣、教训深刻，银保监会将坚决支持、积极配合主管部门依法严厉惩处。据了解，目前保险公司已经收到了瑞幸咖啡的理赔申请，鉴于案情比较复杂，相关...</a:t>
                      </a:r>
                    </a:p>
                  </a:txBody>
                  <a:tcPr/>
                </a:tc>
              </a:tr>
              <a:tr h="370840">
                <a:tc>
                  <a:txBody>
                    <a:bodyPr/>
                    <a:lstStyle/>
                    <a:p>
                      <a:r>
                        <a:t>银保监会回应瑞幸财务造假事件：将依法严厉查处http://finance.eastmoney.com/a/202004221463503434.html</a:t>
                      </a:r>
                    </a:p>
                  </a:txBody>
                  <a:tcPr/>
                </a:tc>
                <a:tc>
                  <a:txBody>
                    <a:bodyPr/>
                    <a:lstStyle/>
                    <a:p>
                      <a:r>
                        <a:t>4月22日，国新办就银行业保险业一季度运行发展情况举行发布会。针对近日受到关注的瑞幸财务造假事件，银保监会副主席曹宇在发布会上表示，瑞幸咖啡财务造假事件性质恶劣、教训深刻，银保监会将坚决支持、积极配合主管部门依法严厉惩处，对财务造假行为始终保持零容忍的态度，共同维护好良好的...</a:t>
                      </a:r>
                    </a:p>
                  </a:txBody>
                  <a:tcPr/>
                </a:tc>
              </a:tr>
              <a:tr h="370840">
                <a:tc>
                  <a:txBody>
                    <a:bodyPr/>
                    <a:lstStyle/>
                    <a:p>
                      <a:r>
                        <a:t>银保监会回应瑞幸咖啡董责险：理赔存在一定不确定性http://finance.eastmoney.com/a/202004221463500984.html</a:t>
                      </a:r>
                    </a:p>
                  </a:txBody>
                  <a:tcPr/>
                </a:tc>
                <a:tc>
                  <a:txBody>
                    <a:bodyPr/>
                    <a:lstStyle/>
                    <a:p>
                      <a:r>
                        <a:t>近日瑞幸咖啡爆出财务造假事件，对于其购买的董责险是否会赔付备。银保监会副主席曹宇22日表示，相关调查还在进行中，有关理赔工作还存在着一定不确定性。曹宇表示，市场经济是法治经济，依法合规、诚实守信是我国法律对市场经济主体的基本要求。真实、完整、如实地反映企业财务会计情况，是...</a:t>
                      </a:r>
                    </a:p>
                  </a:txBody>
                  <a:tcPr/>
                </a:tc>
              </a:tr>
              <a:tr h="370840">
                <a:tc>
                  <a:txBody>
                    <a:bodyPr/>
                    <a:lstStyle/>
                    <a:p>
                      <a:r>
                        <a:t>银保监会：支持依法严惩瑞幸财务造假、坚决纠正房抵经营贷违规流入楼市http://finance.eastmoney.com/a/202004221463485483.html</a:t>
                      </a:r>
                    </a:p>
                  </a:txBody>
                  <a:tcPr/>
                </a:tc>
                <a:tc>
                  <a:txBody>
                    <a:bodyPr/>
                    <a:lstStyle/>
                    <a:p>
                      <a:r>
                        <a:t>4月22日，国务院新闻办公室举行新闻发布会，介绍银行业一季度运行发展情况。会上，银保监会副主席黄洪、曹宇及首席风险官肖远企就近期热点问题进行了答复。支持依法严惩瑞幸财务造假近期，瑞幸财务造假事件备受关注。银保监会副主席曹宇表示，瑞幸咖啡财务造假事件性质恶劣...</a:t>
                      </a:r>
                    </a:p>
                  </a:txBody>
                  <a:tcPr/>
                </a:tc>
              </a:tr>
              <a:tr h="370840">
                <a:tc>
                  <a:txBody>
                    <a:bodyPr/>
                    <a:lstStyle/>
                    <a:p>
                      <a:r>
                        <a:t>信息量太大了！刚刚 银保监会重磅发声！这些人要慌了？http://finance.eastmoney.com/a/202004221463478427.html</a:t>
                      </a:r>
                    </a:p>
                  </a:txBody>
                  <a:tcPr/>
                </a:tc>
                <a:tc>
                  <a:txBody>
                    <a:bodyPr/>
                    <a:lstStyle/>
                    <a:p>
                      <a:r>
                        <a:t>今天上午十点，国务院新闻办公室举行新闻发布会，请中国银保监会副主席黄洪、副主席曹宇，首席风险官兼新闻发言人肖远企介绍银行业保险业一季度运行发展情况并答记者问。会上，银保监会对深圳“房抵贷”问题、瑞幸咖啡董责险、银行客户信息被售卖、银行不良贷款率有所上升、中小银行公司...</a:t>
                      </a:r>
                    </a:p>
                  </a:txBody>
                  <a:tcPr/>
                </a:tc>
              </a:tr>
              <a:tr h="370840">
                <a:tc>
                  <a:txBody>
                    <a:bodyPr/>
                    <a:lstStyle/>
                    <a:p>
                      <a:r>
                        <a:t>银保监会：瑞幸董责险总限额2500万美元 理赔存在一定不确定性http://finance.eastmoney.com/a/202004221463465182.html</a:t>
                      </a:r>
                    </a:p>
                  </a:txBody>
                  <a:tcPr/>
                </a:tc>
                <a:tc>
                  <a:txBody>
                    <a:bodyPr/>
                    <a:lstStyle/>
                    <a:p>
                      <a:r>
                        <a:t>4月22日，在银行业保险业一季度运行发展情况发布会上，中国银保监会副主席曹宇表示，瑞幸咖啡在上市前买了董责险，保单共有4层，总限额2500万美元，涉及境内外十几家保险公司。有的保险公司对这项业务还做了再保分出。据了解，目前保险公司已经收到了瑞幸咖啡的理赔申请，鉴于案情比...</a:t>
                      </a:r>
                    </a:p>
                  </a:txBody>
                  <a:tcPr/>
                </a:tc>
              </a:tr>
              <a:tr h="370840">
                <a:tc>
                  <a:txBody>
                    <a:bodyPr/>
                    <a:lstStyle/>
                    <a:p>
                      <a:r>
                        <a:t>关于深圳楼市暴涨、金融机构客户信息泄漏等热点话题 银保监会刚才统统作出回应http://finance.eastmoney.com/a/202004221463464411.html</a:t>
                      </a:r>
                    </a:p>
                  </a:txBody>
                  <a:tcPr/>
                </a:tc>
                <a:tc>
                  <a:txBody>
                    <a:bodyPr/>
                    <a:lstStyle/>
                    <a:p>
                      <a:r>
                        <a:t>一季度保险业务增速放缓，信用保证险赔付率大幅上升；预计二季度银行不良率会有小幅上升，但风险可控。4月22日，国新办举行发布会，中国银保监会副主席黄洪、副主席曹宇，首席风险官兼新闻发言人肖远企出席，就银行业保险业一季度运行发展情况作出分享，并回应了包括深圳房产乱象、瑞...</a:t>
                      </a:r>
                    </a:p>
                  </a:txBody>
                  <a:tcPr/>
                </a:tc>
              </a:tr>
              <a:tr h="370840">
                <a:tc>
                  <a:txBody>
                    <a:bodyPr/>
                    <a:lstStyle/>
                    <a:p>
                      <a:r>
                        <a:t>银保监会谈瑞幸咖啡财务造假：性质恶劣 教训深刻！http://finance.eastmoney.com/a/202004221463453678.html</a:t>
                      </a:r>
                    </a:p>
                  </a:txBody>
                  <a:tcPr/>
                </a:tc>
                <a:tc>
                  <a:txBody>
                    <a:bodyPr/>
                    <a:lstStyle/>
                    <a:p>
                      <a:r>
                        <a:t>国新办22日就银行业保险业一季度运行发展情况举行发布会，银保监会副主席曹宇表示，瑞幸咖啡财务造假事件性质恶劣、教训深刻；坚决支持、积极配合主管部门依法严厉惩处，对财务造假行为始终保持零容忍的态度。曹宇称，目前瑞幸咖啡在相关银行机构有信贷关系，但授信额度不大，真正的...</a:t>
                      </a:r>
                    </a:p>
                  </a:txBody>
                  <a:tcPr/>
                </a:tc>
              </a:tr>
              <a:tr h="370840">
                <a:tc>
                  <a:txBody>
                    <a:bodyPr/>
                    <a:lstStyle/>
                    <a:p>
                      <a:r>
                        <a:t>银保监会回应瑞幸咖啡造假事件：对财务造假“零容忍”http://stock.eastmoney.com/a/202004221463440740.html</a:t>
                      </a:r>
                    </a:p>
                  </a:txBody>
                  <a:tcPr/>
                </a:tc>
                <a:tc>
                  <a:txBody>
                    <a:bodyPr/>
                    <a:lstStyle/>
                    <a:p>
                      <a:r>
                        <a:t>国务院新闻办公室于4月22日上午10时举行新闻发布会，中国银保监会副主席黄洪、副主席曹宇，首席风险官兼新闻发言人肖远企介绍银行业保险业一季度运行发展情况，并答记者问。发布会上，银保监会回应瑞幸咖啡财务造假事件，对财务造假行为始终保持“零容忍”，已督促相关银行加强风...</a:t>
                      </a:r>
                    </a:p>
                  </a:txBody>
                  <a:tcPr/>
                </a:tc>
              </a:tr>
              <a:tr h="370840">
                <a:tc>
                  <a:txBody>
                    <a:bodyPr/>
                    <a:lstStyle/>
                    <a:p>
                      <a:r>
                        <a:t>发力普惠小微金融、不良风险可控 银保监会复盘一季度银行保险业经营账本http://finance.eastmoney.com/a/202004221463430441.html</a:t>
                      </a:r>
                    </a:p>
                  </a:txBody>
                  <a:tcPr/>
                </a:tc>
                <a:tc>
                  <a:txBody>
                    <a:bodyPr/>
                    <a:lstStyle/>
                    <a:p>
                      <a:r>
                        <a:t>在疫情影响下，银行业保险业一季度发展情况如何？二季度银行不良贷款率会否继续上升？4月22日，国务院新闻办公室就银行业保险业一季度运行发展情况举行新闻发布会，银保监会副主席黄洪、副主席曹宇、首席风险官兼新闻发言人肖远企对疫情之下中小微企业扶持力度、未来不良贷款走势、“房抵贷”资...</a:t>
                      </a:r>
                    </a:p>
                  </a:txBody>
                  <a:tcPr/>
                </a:tc>
              </a:tr>
              <a:tr h="370840">
                <a:tc>
                  <a:txBody>
                    <a:bodyPr/>
                    <a:lstStyle/>
                    <a:p>
                      <a:r>
                        <a:t>银保监会回应瑞幸咖啡董责险：理赔存不确定性http://finance.eastmoney.com/a/202004221463422440.html</a:t>
                      </a:r>
                    </a:p>
                  </a:txBody>
                  <a:tcPr/>
                </a:tc>
                <a:tc>
                  <a:txBody>
                    <a:bodyPr/>
                    <a:lstStyle/>
                    <a:p>
                      <a:r>
                        <a:t>近日瑞幸咖啡爆出财务造假事件，其购买的董责险是否会赔付备受瞩目。银保监会副主席曹宇22日表示，相关调查还在进行中，有关理赔工作还存在着一定不确定性。曹宇指出，市场经济是法治经济，依法合规、诚实守信是我国法律对市场经济主体的基本要求。真实、完整、如实地反映企业财务会计情况...</a:t>
                      </a:r>
                    </a:p>
                  </a:txBody>
                  <a:tcPr/>
                </a:tc>
              </a:tr>
              <a:tr h="370840">
                <a:tc>
                  <a:txBody>
                    <a:bodyPr/>
                    <a:lstStyle/>
                    <a:p>
                      <a:r>
                        <a:t>瑞幸咖啡风波后 神州租车即将易主 美国私募巨头华平接盘 陆正耀能否迎来转机？http://finance.eastmoney.com/a/202004221463972385.html</a:t>
                      </a:r>
                    </a:p>
                  </a:txBody>
                  <a:tcPr/>
                </a:tc>
                <a:tc>
                  <a:txBody>
                    <a:bodyPr/>
                    <a:lstStyle/>
                    <a:p>
                      <a:r>
                        <a:t>神州租车迎来新任大股东。4月22日，香港联交所权益披露最新资料显示，神州租车(0699.HK)将获美国私募巨头华平(WarburgPincus&amp;amp;Co)两批增持，合计约3.63亿股，每股均价3.1009港元，涉及资金约11.25亿港元。增持完成后，华平持股数...</a:t>
                      </a:r>
                    </a:p>
                  </a:txBody>
                  <a:tcPr/>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腾讯控股舆情报告</a:t>
            </a:r>
          </a:p>
        </p:txBody>
      </p:sp>
      <p:sp>
        <p:nvSpPr>
          <p:cNvPr id="3" name="Text Placeholder 2"/>
          <p:cNvSpPr>
            <a:spLocks noGrp="1"/>
          </p:cNvSpPr>
          <p:nvPr>
            <p:ph type="body" idx="11" sz="quarter"/>
          </p:nvPr>
        </p:nvSpPr>
        <p:spPr/>
        <p:txBody>
          <a:bodyPr/>
          <a:lstStyle/>
          <a:p>
            <a:r>
              <a:t>本次舆情监控目标:腾讯控股，当天共爬取东方财富网内相关新闻14篇，具体新闻如下：</a:t>
            </a:r>
          </a:p>
        </p:txBody>
      </p:sp>
      <p:graphicFrame>
        <p:nvGraphicFramePr>
          <p:cNvPr id="4" name="Table Placeholder 3"/>
          <p:cNvGraphicFramePr>
            <a:graphicFrameLocks noGrp="1"/>
          </p:cNvGraphicFramePr>
          <p:nvPr>
            <p:ph type="tbl" idx="12" sz="quarter"/>
          </p:nvPr>
        </p:nvGraphicFramePr>
        <p:xfrm>
          <a:off x="0" y="1346200"/>
          <a:ext cx="12161520" cy="5562600"/>
        </p:xfrm>
        <a:graphic>
          <a:graphicData uri="http://schemas.openxmlformats.org/drawingml/2006/table">
            <a:tbl>
              <a:tblPr firstRow="1" bandRow="1">
                <a:tableStyleId>{5C22544A-7EE6-4342-B048-85BDC9FD1C3A}</a:tableStyleId>
              </a:tblPr>
              <a:tblGrid>
                <a:gridCol w="4114800"/>
                <a:gridCol w="8046720"/>
              </a:tblGrid>
              <a:tr h="370840">
                <a:tc>
                  <a:txBody>
                    <a:bodyPr/>
                    <a:lstStyle/>
                    <a:p>
                      <a:r>
                        <a:t>新闻标题</a:t>
                      </a:r>
                    </a:p>
                  </a:txBody>
                  <a:tcPr/>
                </a:tc>
                <a:tc>
                  <a:txBody>
                    <a:bodyPr/>
                    <a:lstStyle/>
                    <a:p>
                      <a:r>
                        <a:t>新闻摘要</a:t>
                      </a:r>
                    </a:p>
                  </a:txBody>
                  <a:tcPr/>
                </a:tc>
              </a:tr>
              <a:tr h="370840">
                <a:tc>
                  <a:txBody>
                    <a:bodyPr/>
                    <a:lstStyle/>
                    <a:p>
                      <a:r>
                        <a:t>上汽大众抱紧腾讯、京东玩智能汽车 “成年人各取所需”http://life.eastmoney.com/a/202004221463887931.html</a:t>
                      </a:r>
                    </a:p>
                  </a:txBody>
                  <a:tcPr/>
                </a:tc>
                <a:tc>
                  <a:txBody>
                    <a:bodyPr/>
                    <a:lstStyle/>
                    <a:p>
                      <a:r>
                        <a:t>未来汽车日报从上汽大众官方获悉，上汽大众与腾讯、京东、高德、喜马拉雅四家合作伙伴共同开发出的全新智慧车联系统，已经在2020款全新帕萨特车上搭载。上汽大众移动互联高级总监李忠华表示，全新智慧车联系统基于大众集团最新一代车联网系统打造，可以为用户提供超30项创新功能，...</a:t>
                      </a:r>
                    </a:p>
                  </a:txBody>
                  <a:tcPr/>
                </a:tc>
              </a:tr>
              <a:tr h="370840">
                <a:tc>
                  <a:txBody>
                    <a:bodyPr/>
                    <a:lstStyle/>
                    <a:p>
                      <a:r>
                        <a:t>区块链出书这么热 看看腾讯火币创始人在序言里说了什么？http://finance.eastmoney.com/a/202004221463884645.html</a:t>
                      </a:r>
                    </a:p>
                  </a:txBody>
                  <a:tcPr/>
                </a:tc>
                <a:tc>
                  <a:txBody>
                    <a:bodyPr/>
                    <a:lstStyle/>
                    <a:p>
                      <a:r>
                        <a:t>去年以来，“区块链”一直是人们关注和讨论的热点话题。随之就是关于区块链的各种研讨和区块链专业书籍的出版。4月22日，腾讯宣布将推出互联网产业经济趋势著作《产业区块链》。无独有偶，火币中国也宣布由火币区块链研究院专家团队倾力打造的新书《区块链技术进阶指南》将于4月23...</a:t>
                      </a:r>
                    </a:p>
                  </a:txBody>
                  <a:tcPr/>
                </a:tc>
              </a:tr>
              <a:tr h="370840">
                <a:tc>
                  <a:txBody>
                    <a:bodyPr/>
                    <a:lstStyle/>
                    <a:p>
                      <a:r>
                        <a:t>北京西城区首发1.5亿！微信、支付宝消费券大全http://life.eastmoney.com/a/202004221463867833.html</a:t>
                      </a:r>
                    </a:p>
                  </a:txBody>
                  <a:tcPr/>
                </a:tc>
                <a:tc>
                  <a:txBody>
                    <a:bodyPr/>
                    <a:lstStyle/>
                    <a:p>
                      <a:r>
                        <a:t>这段时间，全国各地多座城市都纷纷发放消费券，刺激消费回暖。现在，北京的同学们终于也有消费券可以领了。4月22日，北京西城区宣布，将发放1.5亿元用于提振消费，商家优惠券正在陆续上线。西城区用户可以在微信上搜索并关注“西城消费”公众号，获取消费券发放时间、使...</a:t>
                      </a:r>
                    </a:p>
                  </a:txBody>
                  <a:tcPr/>
                </a:tc>
              </a:tr>
              <a:tr h="370840">
                <a:tc>
                  <a:txBody>
                    <a:bodyPr/>
                    <a:lstStyle/>
                    <a:p>
                      <a:r>
                        <a:t>北京西城区投入1.5亿提振消费 上微信公众号将可领券http://finance.eastmoney.com/a/202004221463832492.html</a:t>
                      </a:r>
                    </a:p>
                  </a:txBody>
                  <a:tcPr/>
                </a:tc>
                <a:tc>
                  <a:txBody>
                    <a:bodyPr/>
                    <a:lstStyle/>
                    <a:p>
                      <a:r>
                        <a:t>4月22日消息，今日北京市西城区宣布将累计统筹投入1.5亿元财政资金，整合集成、研究出台一系列有力政策和举措，包括在其中的“惠民大礼包”以电子代金券、打折券、功能券等方式发放，用于促进市民消费、稳定企业市场。即日起，北京市民可上微信搜索“西城消费”公众号了解最新消息。...</a:t>
                      </a:r>
                    </a:p>
                  </a:txBody>
                  <a:tcPr/>
                </a:tc>
              </a:tr>
              <a:tr h="370840">
                <a:tc>
                  <a:txBody>
                    <a:bodyPr/>
                    <a:lstStyle/>
                    <a:p>
                      <a:r>
                        <a:t>北京西城区投入1.5亿提振消费 上微信公众号即可领券http://finance.eastmoney.com/a/202004221463813849.html</a:t>
                      </a:r>
                    </a:p>
                  </a:txBody>
                  <a:tcPr/>
                </a:tc>
                <a:tc>
                  <a:txBody>
                    <a:bodyPr/>
                    <a:lstStyle/>
                    <a:p>
                      <a:r>
                        <a:t>4月22日，由北京市西城区商务局主办、北京市西城区商业企业联合会协办的西城稳经济增活力促发展暨“西城消费”上线发布会在京召开。会上宣布，西城区将累计统筹投入1.5亿元财政资金，整合集成、研究出台一系列有力政策和举措，包括在其中的“惠民大礼包”以电子代金券、打折券、功能券等方式...</a:t>
                      </a:r>
                    </a:p>
                  </a:txBody>
                  <a:tcPr/>
                </a:tc>
              </a:tr>
              <a:tr h="370840">
                <a:tc>
                  <a:txBody>
                    <a:bodyPr/>
                    <a:lstStyle/>
                    <a:p>
                      <a:r>
                        <a:t>BAT+字节跳动齐聚首 这个行业吸引力有多大？http://finance.eastmoney.com/a/202004221463713126.html</a:t>
                      </a:r>
                    </a:p>
                  </a:txBody>
                  <a:tcPr/>
                </a:tc>
                <a:tc>
                  <a:txBody>
                    <a:bodyPr/>
                    <a:lstStyle/>
                    <a:p>
                      <a:r>
                        <a:t>2020年，你读书了吗？明天就是世界读书日了，今年以来，数字阅读行业异常活跃。先是百度斥资7亿元入股A股公司掌阅科技，后有科大讯飞跨界发布彩色电子阅读器。如今，字节跳动也加入“战局”，旗下抖音、今日头条、番茄小说与国内14家文化机构联合发起了“都来读书”全民阅读计划...</a:t>
                      </a:r>
                    </a:p>
                  </a:txBody>
                  <a:tcPr/>
                </a:tc>
              </a:tr>
              <a:tr h="370840">
                <a:tc>
                  <a:txBody>
                    <a:bodyPr/>
                    <a:lstStyle/>
                    <a:p>
                      <a:r>
                        <a:t>腾讯《产业区块链》新书正式发布http://finance.eastmoney.com/a/202004221463585551.html</a:t>
                      </a:r>
                    </a:p>
                  </a:txBody>
                  <a:tcPr/>
                </a:tc>
                <a:tc>
                  <a:txBody>
                    <a:bodyPr/>
                    <a:lstStyle/>
                    <a:p>
                      <a:r>
                        <a:t>作为新型基础设施的区块链，正在迎来新机遇。区块链如何在各行业场景中应用落地，如何融合其他数字技术驱动产业互联网发展，成为行业关注的焦点。4月23日，腾讯全新互联网产业经济趋势著作《产业区块链》在将正式上市。该书从政策、技术、场景落地等多方面总结了当下区块链的发展，深...</a:t>
                      </a:r>
                    </a:p>
                  </a:txBody>
                  <a:tcPr/>
                </a:tc>
              </a:tr>
              <a:tr h="370840">
                <a:tc>
                  <a:txBody>
                    <a:bodyPr/>
                    <a:lstStyle/>
                    <a:p>
                      <a:r>
                        <a:t>微信即将开启清远消费券发放活动 本地商户可踊跃加入http://finance.eastmoney.com/a/202004221463563167.html</a:t>
                      </a:r>
                    </a:p>
                  </a:txBody>
                  <a:tcPr/>
                </a:tc>
                <a:tc>
                  <a:txBody>
                    <a:bodyPr/>
                    <a:lstStyle/>
                    <a:p>
                      <a:r>
                        <a:t>清远正式加入微信“发券”队伍！广东省清远市“互联网+惠民消费”月启动，将联合微信支付发放总计2000万元额度的消费券，即日起，在清远辖区经营且具备微信支付商户号的商户可加入“清远消费券”核销商户阵营。加入“清远消费券”核销商户为生意增长按下加速键此次清远...</a:t>
                      </a:r>
                    </a:p>
                  </a:txBody>
                  <a:tcPr/>
                </a:tc>
              </a:tr>
              <a:tr h="370840">
                <a:tc>
                  <a:txBody>
                    <a:bodyPr/>
                    <a:lstStyle/>
                    <a:p>
                      <a:r>
                        <a:t>清华、广发、同程在微信做直播 竟然都用小鹅通http://finance.eastmoney.com/a/202004221463562027.html</a:t>
                      </a:r>
                    </a:p>
                  </a:txBody>
                  <a:tcPr/>
                </a:tc>
                <a:tc>
                  <a:txBody>
                    <a:bodyPr/>
                    <a:lstStyle/>
                    <a:p>
                      <a:r>
                        <a:t>在疫情期间，清华大学五道口金融学院高管教育中心在微信生态中用小鹅通的技术搭建直播课堂，针对校友开展线上讲座，同时面对公众开设公益讲座。据了解，“清华五道口在线学习计划”由在线大讲堂、在线学习包、校友专属资源三部分组成，皆邀清华五道口授课名师和学员代表，进行网络直播讲座，讲座内...</a:t>
                      </a:r>
                    </a:p>
                  </a:txBody>
                  <a:tcPr/>
                </a:tc>
              </a:tr>
              <a:tr h="370840">
                <a:tc>
                  <a:txBody>
                    <a:bodyPr/>
                    <a:lstStyle/>
                    <a:p>
                      <a:r>
                        <a:t>腾讯一手约28万股交叉盘 涉资1.1亿元http://finance.eastmoney.com/a/202004221463556112.html</a:t>
                      </a:r>
                    </a:p>
                  </a:txBody>
                  <a:tcPr/>
                </a:tc>
                <a:tc>
                  <a:txBody>
                    <a:bodyPr/>
                    <a:lstStyle/>
                    <a:p>
                      <a:r>
                        <a:t>腾讯(00700)于9:30am录得1手27.81万股交叉盘，每股造397元，涉资1.1亿元。腾讯现价跌0.55%，报398.4元；成交167.79万股，涉资6.67亿元。</a:t>
                      </a:r>
                    </a:p>
                  </a:txBody>
                  <a:tcPr/>
                </a:tc>
              </a:tr>
              <a:tr h="370840">
                <a:tc>
                  <a:txBody>
                    <a:bodyPr/>
                    <a:lstStyle/>
                    <a:p>
                      <a:r>
                        <a:t>腾讯21款产品和小游戏接入防沉迷 券商上调游戏预期http://finance.eastmoney.com/a/202004221463391167.html</a:t>
                      </a:r>
                    </a:p>
                  </a:txBody>
                  <a:tcPr/>
                </a:tc>
                <a:tc>
                  <a:txBody>
                    <a:bodyPr/>
                    <a:lstStyle/>
                    <a:p>
                      <a:r>
                        <a:t>4月22日消息，腾讯正在加速推进防沉迷新规在旗下游戏中的落实工作，继《和平精英》等12款产品已启用新的防沉迷规则后，从3月下旬至今再新增21款产品完成新规落实。同时，微信小游戏和QQ小游戏也已接入健康系统，未成年保护全面升级。截至目前，共有33款腾讯自主运营的产品已启用新...</a:t>
                      </a:r>
                    </a:p>
                  </a:txBody>
                  <a:tcPr/>
                </a:tc>
              </a:tr>
              <a:tr h="370840">
                <a:tc>
                  <a:txBody>
                    <a:bodyPr/>
                    <a:lstStyle/>
                    <a:p>
                      <a:r>
                        <a:t>腾讯再度发力短视频 依托微信生态推“视频号”http://finance.eastmoney.com/a/202004221462744298.html</a:t>
                      </a:r>
                    </a:p>
                  </a:txBody>
                  <a:tcPr/>
                </a:tc>
                <a:tc>
                  <a:txBody>
                    <a:bodyPr/>
                    <a:lstStyle/>
                    <a:p>
                      <a:r>
                        <a:t>2020年是微信诞生的第九个年头。在新一轮变革中，腾讯在今年初推出了微信“视频号”。在官方的定义中，“视频号是一个让你记录和创作的平台，也是一个了解他人、了解世界的窗口。”用户可以发布1分钟内的视频，或者9张以内的图片，依托单列信息流形式，入口仅次于发现页的二级菜单，“朋友圈...</a:t>
                      </a:r>
                    </a:p>
                  </a:txBody>
                  <a:tcPr/>
                </a:tc>
              </a:tr>
              <a:tr h="370840">
                <a:tc>
                  <a:txBody>
                    <a:bodyPr/>
                    <a:lstStyle/>
                    <a:p>
                      <a:r>
                        <a:t>搜狗(SOGO.US)最新股权结构曝光：腾讯(00700)仍为最大股东 持股占比微升至39.2%http://finance.eastmoney.com/a/202004221462677170.html</a:t>
                      </a:r>
                    </a:p>
                  </a:txBody>
                  <a:tcPr/>
                </a:tc>
                <a:tc>
                  <a:txBody>
                    <a:bodyPr/>
                    <a:lstStyle/>
                    <a:p>
                      <a:r>
                        <a:t>据搜狗(SOGO.US)近期递交给SEC的20-F文件显示，截至2020年03月31日，搜狐(SOHU.US)公司董事局主席兼首席执行官张朝阳共持有搜狗24686863股A类普通股，总持股比例为6.4%，投票权为0.9%。搜狐持有搜狗3717250股A类普通股、1272000...</a:t>
                      </a:r>
                    </a:p>
                  </a:txBody>
                  <a:tcPr/>
                </a:tc>
              </a:tr>
              <a:tr h="370840">
                <a:tc>
                  <a:txBody>
                    <a:bodyPr/>
                    <a:lstStyle/>
                    <a:p>
                      <a:r>
                        <a:t>谁的盛宴？谁的危情？数字货币时代支付宝、微信会否失宠http://finance.eastmoney.com/a/202004221462556944.html</a:t>
                      </a:r>
                    </a:p>
                  </a:txBody>
                  <a:tcPr/>
                </a:tc>
                <a:tc>
                  <a:txBody>
                    <a:bodyPr/>
                    <a:lstStyle/>
                    <a:p>
                      <a:r>
                        <a:t>全球第一个由央行推出的数字货币似乎接近落地。近日，网上流传的数字货币钱包内测截图显示，其基本功能涵盖数字资产兑换、数字钱包管理、交易记录查询及扫码支付、汇款、收付款、碰一碰等。4月17日，中国人民银行数字货币研究所对于传言公开回应称，当前网传DC/EP信息...</a:t>
                      </a:r>
                    </a:p>
                  </a:txBody>
                  <a:tcPr/>
                </a:tc>
              </a:tr>
            </a:tbl>
          </a:graphicData>
        </a:graphic>
      </p:graphicFrame>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12</Words>
  <Application>Microsoft Office PowerPoint</Application>
  <PresentationFormat>宽屏</PresentationFormat>
  <Paragraphs>2</Paragraphs>
  <Slides>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vt:i4>
      </vt:variant>
    </vt:vector>
  </HeadingPairs>
  <TitlesOfParts>
    <vt:vector size="6" baseType="lpstr">
      <vt:lpstr>等线</vt:lpstr>
      <vt:lpstr>微软雅黑</vt:lpstr>
      <vt:lpstr>Arial</vt:lpstr>
      <vt:lpstr>1_Office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jiawei yao</dc:creator>
  <cp:lastModifiedBy>jiawei yao</cp:lastModifiedBy>
  <cp:revision>20</cp:revision>
  <dcterms:created xsi:type="dcterms:W3CDTF">2020-04-17T06:04:21Z</dcterms:created>
  <dcterms:modified xsi:type="dcterms:W3CDTF">2020-04-22T14:02:28Z</dcterms:modified>
</cp:coreProperties>
</file>