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8" r:id="rId3"/>
    <p:sldId id="286" r:id="rId4"/>
    <p:sldId id="267" r:id="rId5"/>
    <p:sldId id="287" r:id="rId6"/>
    <p:sldId id="288" r:id="rId7"/>
    <p:sldId id="292" r:id="rId8"/>
    <p:sldId id="294" r:id="rId9"/>
    <p:sldId id="293" r:id="rId10"/>
    <p:sldId id="295" r:id="rId11"/>
    <p:sldId id="298" r:id="rId12"/>
    <p:sldId id="296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289"/>
    <a:srgbClr val="FF7C80"/>
    <a:srgbClr val="181B22"/>
    <a:srgbClr val="0F1F4B"/>
    <a:srgbClr val="000000"/>
    <a:srgbClr val="397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5345091-EBE3-6EFB-09B7-43732334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-18467" y="0"/>
            <a:ext cx="12210467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197FFA4-56F7-1694-6159-71075CA530F9}"/>
              </a:ext>
            </a:extLst>
          </p:cNvPr>
          <p:cNvGrpSpPr/>
          <p:nvPr/>
        </p:nvGrpSpPr>
        <p:grpSpPr>
          <a:xfrm>
            <a:off x="-18466" y="2457453"/>
            <a:ext cx="8513633" cy="1311846"/>
            <a:chOff x="-18466" y="2827129"/>
            <a:chExt cx="6114466" cy="942163"/>
          </a:xfrm>
        </p:grpSpPr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4C3D5AD6-2809-8E43-4A06-6A3EADAF0325}"/>
                </a:ext>
              </a:extLst>
            </p:cNvPr>
            <p:cNvSpPr/>
            <p:nvPr/>
          </p:nvSpPr>
          <p:spPr>
            <a:xfrm>
              <a:off x="-18465" y="2827129"/>
              <a:ext cx="6114465" cy="942161"/>
            </a:xfrm>
            <a:prstGeom prst="round1Rect">
              <a:avLst>
                <a:gd name="adj" fmla="val 36266"/>
              </a:avLst>
            </a:prstGeom>
            <a:solidFill>
              <a:srgbClr val="000000"/>
            </a:solidFill>
            <a:ln w="19050">
              <a:solidFill>
                <a:srgbClr val="183A76"/>
              </a:solidFill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32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32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32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en-US" altLang="ko-KR" sz="32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32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</a:t>
              </a:r>
            </a:p>
            <a:p>
              <a:pPr marL="177800">
                <a:defRPr/>
              </a:pP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082D2F-D6BD-389C-E319-EE481E4C0630}"/>
                </a:ext>
              </a:extLst>
            </p:cNvPr>
            <p:cNvSpPr/>
            <p:nvPr/>
          </p:nvSpPr>
          <p:spPr>
            <a:xfrm>
              <a:off x="-18466" y="2830770"/>
              <a:ext cx="45719" cy="93852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6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792442" y="1118463"/>
            <a:ext cx="1060711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1C4289"/>
                </a:solidFill>
              </a:rPr>
              <a:t>문제</a:t>
            </a:r>
            <a:r>
              <a:rPr lang="en-US" altLang="ko-KR" sz="1600" b="1" i="1" dirty="0">
                <a:solidFill>
                  <a:srgbClr val="1C4289"/>
                </a:solidFill>
              </a:rPr>
              <a:t>: </a:t>
            </a:r>
            <a:r>
              <a:rPr lang="ko-KR" altLang="en-US" sz="1600" b="1" i="1" dirty="0">
                <a:solidFill>
                  <a:srgbClr val="1C4289"/>
                </a:solidFill>
              </a:rPr>
              <a:t>하나의 </a:t>
            </a:r>
            <a:r>
              <a:rPr lang="en-US" altLang="ko-KR" sz="1600" b="1" i="1" dirty="0">
                <a:solidFill>
                  <a:srgbClr val="1C4289"/>
                </a:solidFill>
              </a:rPr>
              <a:t>Game </a:t>
            </a:r>
            <a:r>
              <a:rPr lang="ko-KR" altLang="en-US" sz="1600" b="1" i="1" dirty="0">
                <a:solidFill>
                  <a:srgbClr val="1C4289"/>
                </a:solidFill>
              </a:rPr>
              <a:t>객체를 조회할 때</a:t>
            </a:r>
            <a:r>
              <a:rPr lang="en-US" altLang="ko-KR" sz="1600" b="1" i="1" dirty="0">
                <a:solidFill>
                  <a:srgbClr val="1C4289"/>
                </a:solidFill>
              </a:rPr>
              <a:t>,  </a:t>
            </a:r>
            <a:r>
              <a:rPr lang="ko-KR" altLang="en-US" sz="1600" b="1" i="1" dirty="0">
                <a:solidFill>
                  <a:srgbClr val="1C4289"/>
                </a:solidFill>
              </a:rPr>
              <a:t>해당 게임에 작성된 </a:t>
            </a:r>
            <a:r>
              <a:rPr lang="en-US" altLang="ko-KR" sz="1600" b="1" i="1" dirty="0">
                <a:solidFill>
                  <a:srgbClr val="1C4289"/>
                </a:solidFill>
              </a:rPr>
              <a:t>Review</a:t>
            </a:r>
            <a:r>
              <a:rPr lang="ko-KR" altLang="en-US" sz="1600" b="1" i="1" dirty="0">
                <a:solidFill>
                  <a:srgbClr val="1C4289"/>
                </a:solidFill>
              </a:rPr>
              <a:t>들과 게임을 등록한 </a:t>
            </a:r>
            <a:r>
              <a:rPr lang="en-US" altLang="ko-KR" sz="1600" b="1" i="1" dirty="0">
                <a:solidFill>
                  <a:srgbClr val="1C4289"/>
                </a:solidFill>
              </a:rPr>
              <a:t>User</a:t>
            </a:r>
            <a:r>
              <a:rPr lang="ko-KR" altLang="en-US" sz="1600" b="1" i="1" dirty="0">
                <a:solidFill>
                  <a:srgbClr val="1C4289"/>
                </a:solidFill>
              </a:rPr>
              <a:t>를 같이 가져오세요</a:t>
            </a:r>
            <a:r>
              <a:rPr lang="en-US" altLang="ko-KR" sz="1600" b="1" i="1" dirty="0">
                <a:solidFill>
                  <a:srgbClr val="1C4289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i="1" dirty="0">
              <a:solidFill>
                <a:srgbClr val="1C4289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8543DB6-0494-8D17-5D20-D62E2D42FC89}"/>
              </a:ext>
            </a:extLst>
          </p:cNvPr>
          <p:cNvGrpSpPr/>
          <p:nvPr/>
        </p:nvGrpSpPr>
        <p:grpSpPr>
          <a:xfrm>
            <a:off x="288587" y="2968997"/>
            <a:ext cx="5681663" cy="2161947"/>
            <a:chOff x="327498" y="2035141"/>
            <a:chExt cx="5681663" cy="21619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374ADF8-B400-FC15-E59A-66520A072BBD}"/>
                </a:ext>
              </a:extLst>
            </p:cNvPr>
            <p:cNvGrpSpPr/>
            <p:nvPr/>
          </p:nvGrpSpPr>
          <p:grpSpPr>
            <a:xfrm>
              <a:off x="327498" y="2035141"/>
              <a:ext cx="5267224" cy="2161947"/>
              <a:chOff x="2613498" y="2589618"/>
              <a:chExt cx="5267224" cy="216194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E1B0FB2-0976-FB65-D333-C1E7286D496A}"/>
                  </a:ext>
                </a:extLst>
              </p:cNvPr>
              <p:cNvSpPr/>
              <p:nvPr/>
            </p:nvSpPr>
            <p:spPr>
              <a:xfrm>
                <a:off x="4241259" y="2589618"/>
                <a:ext cx="2178996" cy="6322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Game</a:t>
                </a:r>
                <a:endParaRPr lang="ko-KR" altLang="en-US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05025E8-94B0-D6B3-8098-04D46F041D82}"/>
                  </a:ext>
                </a:extLst>
              </p:cNvPr>
              <p:cNvSpPr/>
              <p:nvPr/>
            </p:nvSpPr>
            <p:spPr>
              <a:xfrm>
                <a:off x="2613498" y="4119267"/>
                <a:ext cx="2178996" cy="6322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81153826-655E-0CC0-8912-48C1F48DA6F2}"/>
                  </a:ext>
                </a:extLst>
              </p:cNvPr>
              <p:cNvSpPr/>
              <p:nvPr/>
            </p:nvSpPr>
            <p:spPr>
              <a:xfrm>
                <a:off x="5701726" y="4119267"/>
                <a:ext cx="2178996" cy="63229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Review</a:t>
                </a:r>
                <a:endParaRPr lang="ko-KR" altLang="en-US" dirty="0"/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ED42A8D-2797-77F3-54A2-947A9E2F52A3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flipH="1">
              <a:off x="1416996" y="2667439"/>
              <a:ext cx="1627761" cy="897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2FD40F2-D03A-9C14-8B57-003282F9F472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3044757" y="2667439"/>
              <a:ext cx="1460467" cy="897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25C646-14A9-9540-6298-2F8740240F9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506494" y="3880939"/>
              <a:ext cx="9092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BCBE5D-3277-09A8-4965-7126CF769812}"/>
                </a:ext>
              </a:extLst>
            </p:cNvPr>
            <p:cNvSpPr txBox="1"/>
            <p:nvPr/>
          </p:nvSpPr>
          <p:spPr>
            <a:xfrm>
              <a:off x="3515535" y="2667439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B3AC83-2C77-EF53-A941-0D83394AAECC}"/>
                </a:ext>
              </a:extLst>
            </p:cNvPr>
            <p:cNvSpPr txBox="1"/>
            <p:nvPr/>
          </p:nvSpPr>
          <p:spPr>
            <a:xfrm>
              <a:off x="4300943" y="3172130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349C5-7E44-CF7F-0EE7-D13E95BA62CC}"/>
                </a:ext>
              </a:extLst>
            </p:cNvPr>
            <p:cNvSpPr txBox="1"/>
            <p:nvPr/>
          </p:nvSpPr>
          <p:spPr>
            <a:xfrm>
              <a:off x="1370283" y="3148400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57AFDD-298A-D3E0-058F-D2252F642830}"/>
                </a:ext>
              </a:extLst>
            </p:cNvPr>
            <p:cNvSpPr txBox="1"/>
            <p:nvPr/>
          </p:nvSpPr>
          <p:spPr>
            <a:xfrm>
              <a:off x="2224392" y="2623746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895127-9087-3D70-3934-D64A9FD4DF9E}"/>
                </a:ext>
              </a:extLst>
            </p:cNvPr>
            <p:cNvSpPr txBox="1"/>
            <p:nvPr/>
          </p:nvSpPr>
          <p:spPr>
            <a:xfrm>
              <a:off x="3208203" y="3700149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E8681E-7F7C-F8ED-E7C0-A188E662449B}"/>
                </a:ext>
              </a:extLst>
            </p:cNvPr>
            <p:cNvSpPr txBox="1"/>
            <p:nvPr/>
          </p:nvSpPr>
          <p:spPr>
            <a:xfrm>
              <a:off x="2426037" y="3696273"/>
              <a:ext cx="170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1" name="Rectangle 1">
            <a:extLst>
              <a:ext uri="{FF2B5EF4-FFF2-40B4-BE49-F238E27FC236}">
                <a16:creationId xmlns:a16="http://schemas.microsoft.com/office/drawing/2014/main" id="{97567293-7886-40D0-16D6-0E70DD46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074" y="3191103"/>
            <a:ext cx="5682966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game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정보들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, User </a:t>
            </a:r>
            <a:r>
              <a:rPr lang="ko-KR" altLang="en-US" sz="2000" dirty="0">
                <a:solidFill>
                  <a:srgbClr val="FFC66D"/>
                </a:solidFill>
                <a:latin typeface="Arial Unicode MS"/>
                <a:ea typeface="JetBrains Mono"/>
              </a:rPr>
              <a:t>필드들</a:t>
            </a:r>
            <a:r>
              <a:rPr lang="en-US" altLang="ko-KR" sz="2000" dirty="0">
                <a:solidFill>
                  <a:srgbClr val="FFC66D"/>
                </a:solidFill>
                <a:latin typeface="Arial Unicode MS"/>
                <a:ea typeface="JetBrains Mono"/>
              </a:rPr>
              <a:t>, Review</a:t>
            </a:r>
            <a:r>
              <a:rPr lang="ko-KR" altLang="en-US" sz="2000" dirty="0">
                <a:solidFill>
                  <a:srgbClr val="FFC66D"/>
                </a:solidFill>
                <a:latin typeface="Arial Unicode MS"/>
                <a:ea typeface="JetBrains Mono"/>
              </a:rPr>
              <a:t>정보들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outer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g.game_id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r.game_id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inner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g.user_id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u.user_id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124C32-B3FD-959B-AAE8-156779A2EC5C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6E6D55B-96F2-3B4E-38F2-108A3F39CFF1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18" name="사각형: 둥근 한쪽 모서리 17">
                <a:extLst>
                  <a:ext uri="{FF2B5EF4-FFF2-40B4-BE49-F238E27FC236}">
                    <a16:creationId xmlns:a16="http://schemas.microsoft.com/office/drawing/2014/main" id="{18A5E2AE-29A9-C6D5-5C3E-4E67EAD37B0B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50F6376-74BE-AF7D-157B-923C02CAFFA8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ABE4E-F868-3B3F-8579-FA455762A324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7" name="그림 16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5F2E5234-4452-EBBC-94A0-FB9122E19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47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7A9AFE-6AF8-ADA0-5C76-BA43BEF8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86754"/>
              </p:ext>
            </p:extLst>
          </p:nvPr>
        </p:nvGraphicFramePr>
        <p:xfrm>
          <a:off x="1888474" y="1811020"/>
          <a:ext cx="8018992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540176539"/>
                    </a:ext>
                  </a:extLst>
                </a:gridCol>
                <a:gridCol w="1651317">
                  <a:extLst>
                    <a:ext uri="{9D8B030D-6E8A-4147-A177-3AD203B41FA5}">
                      <a16:colId xmlns:a16="http://schemas.microsoft.com/office/drawing/2014/main" val="904143928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30159056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081140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37495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4232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GAME_ID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GAME_NAME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USER_ID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USER_NAME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REVIEW_ID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REVIEW</a:t>
                      </a:r>
                      <a:br>
                        <a:rPr lang="en-US" altLang="ko-KR" b="1" dirty="0"/>
                      </a:br>
                      <a:r>
                        <a:rPr lang="en-US" altLang="ko-KR" b="1" dirty="0"/>
                        <a:t>COTENT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배틀그라운드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브렌단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6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배틀그라운드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브렌단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배틀그라운드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브렌단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배틀그라운드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브렌단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9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벤지스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벤지스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벤지스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86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EB9C4D-33AA-716C-62F5-B76FBFD10234}"/>
              </a:ext>
            </a:extLst>
          </p:cNvPr>
          <p:cNvSpPr txBox="1"/>
          <p:nvPr/>
        </p:nvSpPr>
        <p:spPr>
          <a:xfrm>
            <a:off x="2288862" y="5537031"/>
            <a:ext cx="1118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게임과 리뷰의 관계가 </a:t>
            </a:r>
            <a:r>
              <a:rPr lang="en-US" altLang="ko-KR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 : N</a:t>
            </a:r>
            <a:r>
              <a:rPr lang="ko-KR" altLang="en-US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이라서</a:t>
            </a:r>
            <a:r>
              <a:rPr lang="en-US" altLang="ko-KR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리뷰 수만큼 게임이 생긴다</a:t>
            </a:r>
            <a:r>
              <a:rPr lang="en-US" altLang="ko-KR" b="1" kern="0" dirty="0">
                <a:ln w="9525">
                  <a:noFill/>
                </a:ln>
                <a:solidFill>
                  <a:srgbClr val="1C4289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A5BFC-3956-0763-C6F5-1EA8EA86A280}"/>
              </a:ext>
            </a:extLst>
          </p:cNvPr>
          <p:cNvSpPr txBox="1"/>
          <p:nvPr/>
        </p:nvSpPr>
        <p:spPr>
          <a:xfrm>
            <a:off x="239224" y="1088625"/>
            <a:ext cx="10607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리뷰 수만큼 생겨버린 게임</a:t>
            </a:r>
            <a:endParaRPr lang="en-US" altLang="ko-KR" sz="24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C2BC0-16D1-16EE-0A27-30D5D33B3BD4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16D1739-782A-7E85-919B-FE914973258A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9" name="사각형: 둥근 한쪽 모서리 8">
                <a:extLst>
                  <a:ext uri="{FF2B5EF4-FFF2-40B4-BE49-F238E27FC236}">
                    <a16:creationId xmlns:a16="http://schemas.microsoft.com/office/drawing/2014/main" id="{D16C6310-9FB3-476D-EE9F-98B4AE1E0451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880329B-2AD5-9B83-CA05-332B57B99333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BD0230-7B62-0E6E-5A2C-54CDECF41E92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8" name="그림 7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63E24DD2-5D1B-36F3-3D1A-BDF52A941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5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DFF26-C481-92E2-7B92-2F463B3012DF}"/>
              </a:ext>
            </a:extLst>
          </p:cNvPr>
          <p:cNvSpPr txBox="1"/>
          <p:nvPr/>
        </p:nvSpPr>
        <p:spPr>
          <a:xfrm>
            <a:off x="239224" y="1088625"/>
            <a:ext cx="10607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우리가 사용할 형태로 바꾸기</a:t>
            </a:r>
            <a:endParaRPr lang="en-US" altLang="ko-KR" sz="24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2F079C-D2F1-8C1B-CB66-069C8013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31372"/>
              </p:ext>
            </p:extLst>
          </p:nvPr>
        </p:nvGraphicFramePr>
        <p:xfrm>
          <a:off x="7880722" y="2861013"/>
          <a:ext cx="2653724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724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Long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String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userId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dirty="0"/>
                        <a:t> username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List&lt;review&gt; </a:t>
                      </a:r>
                      <a:r>
                        <a:rPr lang="en-US" altLang="ko-KR" dirty="0" err="1"/>
                        <a:t>reviewList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73343769-2F46-E99C-C284-12F538FF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1" y="2977097"/>
            <a:ext cx="4450364" cy="1876032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0BE9654-2CB4-148C-EB6A-277F9BAE2C23}"/>
              </a:ext>
            </a:extLst>
          </p:cNvPr>
          <p:cNvSpPr/>
          <p:nvPr/>
        </p:nvSpPr>
        <p:spPr>
          <a:xfrm>
            <a:off x="5701428" y="3788039"/>
            <a:ext cx="1532579" cy="2683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EE018-39CC-156C-52E8-927EF764ED0C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FB95CA-1DE0-044C-B77F-5B6383766B39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6797677A-86FE-76FA-BE98-3977D5BE64AC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8CF536-81D1-1A55-C70A-715B392A2D85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6C8CCE-3F35-0E1A-4655-278CE3DE6D9D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4D51501D-7FDA-0E6E-1904-B4E9E18B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62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DFF26-C481-92E2-7B92-2F463B3012DF}"/>
              </a:ext>
            </a:extLst>
          </p:cNvPr>
          <p:cNvSpPr txBox="1"/>
          <p:nvPr/>
        </p:nvSpPr>
        <p:spPr>
          <a:xfrm>
            <a:off x="239224" y="1088625"/>
            <a:ext cx="10607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결국은 연관관계</a:t>
            </a:r>
            <a:endParaRPr lang="en-US" altLang="ko-KR" sz="24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2F079C-D2F1-8C1B-CB66-069C8013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77996"/>
              </p:ext>
            </p:extLst>
          </p:nvPr>
        </p:nvGraphicFramePr>
        <p:xfrm>
          <a:off x="7511958" y="3109932"/>
          <a:ext cx="2653724" cy="2108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724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426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1681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Long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String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List&lt;review&gt; </a:t>
                      </a:r>
                      <a:r>
                        <a:rPr lang="en-US" altLang="ko-KR" dirty="0" err="1"/>
                        <a:t>reviewList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F504844-97E9-A84B-5D5C-62CF091F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80024"/>
              </p:ext>
            </p:extLst>
          </p:nvPr>
        </p:nvGraphicFramePr>
        <p:xfrm>
          <a:off x="1745382" y="3109933"/>
          <a:ext cx="2653724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3724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Long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7C80"/>
                          </a:solidFill>
                        </a:rPr>
                        <a:t>String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gameName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userId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dirty="0"/>
                        <a:t> username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rgbClr val="FF7C80"/>
                          </a:solidFill>
                          <a:latin typeface="+mn-lt"/>
                          <a:ea typeface="+mn-ea"/>
                          <a:cs typeface="+mn-cs"/>
                        </a:rPr>
                        <a:t>List&lt;review&gt; </a:t>
                      </a:r>
                      <a:r>
                        <a:rPr lang="en-US" altLang="ko-KR" dirty="0" err="1"/>
                        <a:t>reviewList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CF114D-2B4E-EB4C-3134-7EDA09A245A1}"/>
              </a:ext>
            </a:extLst>
          </p:cNvPr>
          <p:cNvSpPr txBox="1"/>
          <p:nvPr/>
        </p:nvSpPr>
        <p:spPr>
          <a:xfrm>
            <a:off x="1257186" y="2310318"/>
            <a:ext cx="363011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1C4289"/>
                </a:solidFill>
              </a:rPr>
              <a:t>SQL</a:t>
            </a:r>
            <a:r>
              <a:rPr lang="ko-KR" altLang="en-US" sz="2000" b="1" dirty="0">
                <a:solidFill>
                  <a:srgbClr val="1C4289"/>
                </a:solidFill>
              </a:rPr>
              <a:t>을 통해 정리한 데이터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4ADFB-5556-A36B-C450-19EB76A9DD45}"/>
              </a:ext>
            </a:extLst>
          </p:cNvPr>
          <p:cNvSpPr txBox="1"/>
          <p:nvPr/>
        </p:nvSpPr>
        <p:spPr>
          <a:xfrm>
            <a:off x="7023762" y="2310318"/>
            <a:ext cx="3630115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C00000"/>
                </a:solidFill>
              </a:rPr>
              <a:t>연관관계를 형성한 </a:t>
            </a:r>
            <a:r>
              <a:rPr lang="en-US" altLang="ko-KR" sz="2000" b="1" dirty="0">
                <a:solidFill>
                  <a:srgbClr val="C00000"/>
                </a:solidFill>
              </a:rPr>
              <a:t>Game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F97DDB-523D-22A9-7F92-0260A6B56341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F509B9B-4D25-2215-2599-7D04F346A7D8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17" name="사각형: 둥근 한쪽 모서리 16">
                <a:extLst>
                  <a:ext uri="{FF2B5EF4-FFF2-40B4-BE49-F238E27FC236}">
                    <a16:creationId xmlns:a16="http://schemas.microsoft.com/office/drawing/2014/main" id="{BB58B1DE-9B02-4CE2-799E-2F8D579E06B9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98A518-D994-6A23-3375-B4EE97950FCB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9080D6-641E-808A-37F7-10D7274AB689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6" name="그림 1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3E99305C-A001-A4AB-3471-AC4932CA7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9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594412" y="1156718"/>
            <a:ext cx="10607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algn="ctr">
              <a:defRPr/>
            </a:pPr>
            <a:r>
              <a:rPr lang="ko-KR" altLang="en-US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그러면 무조건 연관관계를 </a:t>
            </a:r>
            <a:r>
              <a:rPr lang="ko-KR" altLang="en-US" sz="3200" b="1" i="1" kern="0" dirty="0" err="1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형성하는게</a:t>
            </a:r>
            <a:r>
              <a:rPr lang="ko-KR" altLang="en-US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좋을까요</a:t>
            </a:r>
            <a:r>
              <a:rPr lang="en-US" altLang="ko-KR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7511-17F4-2A3A-076F-EFCAACD10153}"/>
              </a:ext>
            </a:extLst>
          </p:cNvPr>
          <p:cNvSpPr txBox="1"/>
          <p:nvPr/>
        </p:nvSpPr>
        <p:spPr>
          <a:xfrm>
            <a:off x="504140" y="2446506"/>
            <a:ext cx="11183719" cy="3131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rgbClr val="FF0000"/>
                </a:solidFill>
              </a:rPr>
              <a:t>그건 아니다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1C4289"/>
                </a:solidFill>
              </a:rPr>
              <a:t>경우에 따라 복잡한 개체 관계를 탐색할 필요없이 데이터베이스에서 데이터를 읽어야 하는 요구사항 등 단순 외래키로 작업하는 것이 더 효율적일 수도 있다</a:t>
            </a:r>
            <a:r>
              <a:rPr lang="en-US" altLang="ko-KR" b="1" dirty="0">
                <a:solidFill>
                  <a:srgbClr val="1C4289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altLang="ko-KR" b="1" dirty="0">
              <a:solidFill>
                <a:srgbClr val="1C4289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하지만 일반적으로 코드 가독성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유지관리 용이성 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JPA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기능 활용 측면에서 연관관계를 활용하는 것이 좋다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962582-9527-21AB-45EE-FF9204109A60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472CA84-FAFC-A453-8857-7C2D578312D8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2D75CB69-CC6F-33D2-CAD7-9354B0769A3C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ABC7E13-3180-FBD1-D869-1A129C98AF44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4AEF69-EC9A-3DED-AAF2-49EB778C084A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FDF9E94A-B8EA-E8C7-AD12-5BEE0D5F7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719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594412" y="1156718"/>
            <a:ext cx="10607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algn="ctr">
              <a:defRPr/>
            </a:pPr>
            <a:r>
              <a:rPr lang="ko-KR" altLang="en-US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프로젝트를 통해 가장 크게 배운 점</a:t>
            </a:r>
            <a:endParaRPr lang="en-US" altLang="ko-KR" sz="32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7511-17F4-2A3A-076F-EFCAACD10153}"/>
              </a:ext>
            </a:extLst>
          </p:cNvPr>
          <p:cNvSpPr txBox="1"/>
          <p:nvPr/>
        </p:nvSpPr>
        <p:spPr>
          <a:xfrm>
            <a:off x="504140" y="2864518"/>
            <a:ext cx="11183719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어떻게 보면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JPA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를 두고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JPA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를 활용하지 않는 바보 같은 짓을 하면서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문 작성에 따른 숙련도가 올라가고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 어떤 경우에 연관관계를 형성하지 않아도 되고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</a:rPr>
              <a:t>어떤 경우에는 연관관계를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형성해야 빛을 발하는지 알게 된 계기가 되었다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472BFC-C719-0A17-8876-3568CD589DCA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D8C1E1B-56F2-5298-F14D-8A7BA76AF834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AD4859AE-F1AC-2A30-A9F3-73EC5989BDD7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A26816-51BC-3011-EC65-1014747E41F0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628D6D-9A2F-B8ED-9416-621232904694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3FA1A9C9-AAD8-9570-7A1F-B57D7E271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98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04E135-DEE8-8EF6-2DFE-BC1C5C301EF9}"/>
              </a:ext>
            </a:extLst>
          </p:cNvPr>
          <p:cNvGrpSpPr/>
          <p:nvPr/>
        </p:nvGrpSpPr>
        <p:grpSpPr>
          <a:xfrm>
            <a:off x="583139" y="2797974"/>
            <a:ext cx="6449421" cy="2766848"/>
            <a:chOff x="1180617" y="1842348"/>
            <a:chExt cx="4077147" cy="27668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47D537-4D76-66BC-4C90-10914CDD03A2}"/>
                </a:ext>
              </a:extLst>
            </p:cNvPr>
            <p:cNvSpPr/>
            <p:nvPr/>
          </p:nvSpPr>
          <p:spPr>
            <a:xfrm>
              <a:off x="1581564" y="1842348"/>
              <a:ext cx="3676200" cy="2766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기능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회원관리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회원가입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로그인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로그아웃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프로필 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등록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조회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리뷰 등록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조회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장바구니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주문 기능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835340C4-799C-8156-A46D-8B87AE2ABF13}"/>
                </a:ext>
              </a:extLst>
            </p:cNvPr>
            <p:cNvSpPr/>
            <p:nvPr/>
          </p:nvSpPr>
          <p:spPr>
            <a:xfrm>
              <a:off x="1180617" y="2267344"/>
              <a:ext cx="244825" cy="2341852"/>
            </a:xfrm>
            <a:prstGeom prst="leftBracket">
              <a:avLst>
                <a:gd name="adj" fmla="val 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AAAF7E-E76B-778A-E9F9-74B18AC73F4D}"/>
              </a:ext>
            </a:extLst>
          </p:cNvPr>
          <p:cNvSpPr/>
          <p:nvPr/>
        </p:nvSpPr>
        <p:spPr>
          <a:xfrm>
            <a:off x="6828992" y="990604"/>
            <a:ext cx="157477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와이어 프레임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03ED0-6047-4E12-A42E-301A77185EAA}"/>
              </a:ext>
            </a:extLst>
          </p:cNvPr>
          <p:cNvSpPr txBox="1"/>
          <p:nvPr/>
        </p:nvSpPr>
        <p:spPr>
          <a:xfrm>
            <a:off x="295632" y="2408042"/>
            <a:ext cx="61577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여러 게임을 구경하고 구매할 수 있는 사이트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E9BEEA-9E95-EBCA-72BF-017BDD9FA19C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1F3518-28B0-D59B-50A3-41AE1CB2FD12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6" name="사각형: 둥근 한쪽 모서리 5">
                <a:extLst>
                  <a:ext uri="{FF2B5EF4-FFF2-40B4-BE49-F238E27FC236}">
                    <a16:creationId xmlns:a16="http://schemas.microsoft.com/office/drawing/2014/main" id="{98028FA1-25F9-990A-D54C-8555090CDF84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F887002-B891-B8F4-1714-E1F82D60C037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112A0-0E7D-7123-961D-CD37F25674F0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1" name="그림 10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2CDF0BC5-9D1C-1EA7-6053-5562465D6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C3C8C89-143D-76D2-07AD-38D2B99D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4" y="947080"/>
            <a:ext cx="2752823" cy="1216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DD9B11-1C00-BD7F-A571-65478EF2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92" y="1425870"/>
            <a:ext cx="4521208" cy="51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1421C4-CB3D-DD46-C795-E514499249E9}"/>
              </a:ext>
            </a:extLst>
          </p:cNvPr>
          <p:cNvGrpSpPr/>
          <p:nvPr/>
        </p:nvGrpSpPr>
        <p:grpSpPr>
          <a:xfrm>
            <a:off x="1604630" y="1904239"/>
            <a:ext cx="6449421" cy="1689631"/>
            <a:chOff x="1180617" y="1842348"/>
            <a:chExt cx="4077147" cy="168963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511CCDA-A6BF-5889-16EC-EAB065B7522F}"/>
                </a:ext>
              </a:extLst>
            </p:cNvPr>
            <p:cNvSpPr/>
            <p:nvPr/>
          </p:nvSpPr>
          <p:spPr>
            <a:xfrm>
              <a:off x="1581564" y="1842348"/>
              <a:ext cx="3676200" cy="1689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장동하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인증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인가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회원관리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" name="왼쪽 대괄호 4">
              <a:extLst>
                <a:ext uri="{FF2B5EF4-FFF2-40B4-BE49-F238E27FC236}">
                  <a16:creationId xmlns:a16="http://schemas.microsoft.com/office/drawing/2014/main" id="{8AD9B58D-390F-1ACC-004B-4D20CA2601A9}"/>
                </a:ext>
              </a:extLst>
            </p:cNvPr>
            <p:cNvSpPr/>
            <p:nvPr/>
          </p:nvSpPr>
          <p:spPr>
            <a:xfrm>
              <a:off x="1180617" y="2267345"/>
              <a:ext cx="244825" cy="1264634"/>
            </a:xfrm>
            <a:prstGeom prst="leftBracket">
              <a:avLst>
                <a:gd name="adj" fmla="val 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372B4-DBCC-6D72-7546-98DD546894BB}"/>
              </a:ext>
            </a:extLst>
          </p:cNvPr>
          <p:cNvGrpSpPr/>
          <p:nvPr/>
        </p:nvGrpSpPr>
        <p:grpSpPr>
          <a:xfrm>
            <a:off x="1604630" y="4380136"/>
            <a:ext cx="6449421" cy="1151021"/>
            <a:chOff x="1180617" y="1842348"/>
            <a:chExt cx="4077147" cy="11510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36C2DD-90D6-7019-5F9A-CD90C53B48ED}"/>
                </a:ext>
              </a:extLst>
            </p:cNvPr>
            <p:cNvSpPr/>
            <p:nvPr/>
          </p:nvSpPr>
          <p:spPr>
            <a:xfrm>
              <a:off x="1581564" y="1842348"/>
              <a:ext cx="3676200" cy="1151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손창현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게임 관리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등록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조회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76F7DB1E-F526-B471-2354-C0194330C555}"/>
                </a:ext>
              </a:extLst>
            </p:cNvPr>
            <p:cNvSpPr/>
            <p:nvPr/>
          </p:nvSpPr>
          <p:spPr>
            <a:xfrm>
              <a:off x="1180617" y="2267344"/>
              <a:ext cx="244825" cy="726025"/>
            </a:xfrm>
            <a:prstGeom prst="leftBracket">
              <a:avLst>
                <a:gd name="adj" fmla="val 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748E7C-FB16-CB9B-DBE1-7FB1ADE7B1CF}"/>
              </a:ext>
            </a:extLst>
          </p:cNvPr>
          <p:cNvSpPr/>
          <p:nvPr/>
        </p:nvSpPr>
        <p:spPr>
          <a:xfrm>
            <a:off x="7131096" y="1904239"/>
            <a:ext cx="5815184" cy="1689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최재석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담기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수량 변경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조회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 주문 내역 조회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삭제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19BF7D-1D95-80FC-8BA8-B877AC35230C}"/>
              </a:ext>
            </a:extLst>
          </p:cNvPr>
          <p:cNvGrpSpPr/>
          <p:nvPr/>
        </p:nvGrpSpPr>
        <p:grpSpPr>
          <a:xfrm>
            <a:off x="6496859" y="4380136"/>
            <a:ext cx="6449421" cy="1151021"/>
            <a:chOff x="1180617" y="1842348"/>
            <a:chExt cx="4077147" cy="115102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9889C1-D08E-F2C5-B730-14094BDA0801}"/>
                </a:ext>
              </a:extLst>
            </p:cNvPr>
            <p:cNvSpPr/>
            <p:nvPr/>
          </p:nvSpPr>
          <p:spPr>
            <a:xfrm>
              <a:off x="1581564" y="1842348"/>
              <a:ext cx="3676200" cy="1151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김한준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250000"/>
                </a:lnSpc>
                <a:defRPr/>
              </a:pP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리뷰 관리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작성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조회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삭제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</p:txBody>
        </p:sp>
        <p:sp>
          <p:nvSpPr>
            <p:cNvPr id="22" name="왼쪽 대괄호 21">
              <a:extLst>
                <a:ext uri="{FF2B5EF4-FFF2-40B4-BE49-F238E27FC236}">
                  <a16:creationId xmlns:a16="http://schemas.microsoft.com/office/drawing/2014/main" id="{F2D763AE-ADD4-807B-A91E-7B650AC28E02}"/>
                </a:ext>
              </a:extLst>
            </p:cNvPr>
            <p:cNvSpPr/>
            <p:nvPr/>
          </p:nvSpPr>
          <p:spPr>
            <a:xfrm>
              <a:off x="1180617" y="2267344"/>
              <a:ext cx="244825" cy="726025"/>
            </a:xfrm>
            <a:prstGeom prst="leftBracket">
              <a:avLst>
                <a:gd name="adj" fmla="val 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48ED61-F009-209F-3551-89E35EA50B0C}"/>
              </a:ext>
            </a:extLst>
          </p:cNvPr>
          <p:cNvSpPr txBox="1"/>
          <p:nvPr/>
        </p:nvSpPr>
        <p:spPr>
          <a:xfrm>
            <a:off x="4399106" y="1019749"/>
            <a:ext cx="7689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8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나누기</a:t>
            </a:r>
            <a:endParaRPr lang="en-US" altLang="ko-KR" sz="28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869A16E6-96DE-DA5A-52FF-560999427ECF}"/>
              </a:ext>
            </a:extLst>
          </p:cNvPr>
          <p:cNvSpPr/>
          <p:nvPr/>
        </p:nvSpPr>
        <p:spPr>
          <a:xfrm>
            <a:off x="6496859" y="2224800"/>
            <a:ext cx="387276" cy="1369069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C0173-8282-0D30-37AC-D1A267B8A84A}"/>
              </a:ext>
            </a:extLst>
          </p:cNvPr>
          <p:cNvSpPr/>
          <p:nvPr/>
        </p:nvSpPr>
        <p:spPr>
          <a:xfrm>
            <a:off x="0" y="0"/>
            <a:ext cx="36000" cy="5645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A7C76-F044-15C8-0CE2-E11B72BB8DD5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554F69-6A2C-43A6-7134-10C3AD32E650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15" name="사각형: 둥근 한쪽 모서리 14">
                <a:extLst>
                  <a:ext uri="{FF2B5EF4-FFF2-40B4-BE49-F238E27FC236}">
                    <a16:creationId xmlns:a16="http://schemas.microsoft.com/office/drawing/2014/main" id="{E69B5D34-0352-2C82-1058-3C00274C974E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5B8AEF0-FA91-18FF-0368-43BAC1459F79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F2B42-9142-BF36-0A3F-EFDE9CC7C311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3" name="그림 12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8D71E73C-D019-B572-17DA-A8BBBEA4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5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자바 ORM 표준 JPA 프로그래밍 - 기본편 - 인프런 | 강의">
            <a:extLst>
              <a:ext uri="{FF2B5EF4-FFF2-40B4-BE49-F238E27FC236}">
                <a16:creationId xmlns:a16="http://schemas.microsoft.com/office/drawing/2014/main" id="{AEC0B9C1-53C0-9A78-D875-5A3FCEA0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24" y="2834089"/>
            <a:ext cx="2688841" cy="175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5103ED0-6047-4E12-A42E-301A77185EAA}"/>
              </a:ext>
            </a:extLst>
          </p:cNvPr>
          <p:cNvSpPr txBox="1"/>
          <p:nvPr/>
        </p:nvSpPr>
        <p:spPr>
          <a:xfrm>
            <a:off x="3526603" y="5272177"/>
            <a:ext cx="474273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JPA</a:t>
            </a:r>
            <a:r>
              <a:rPr lang="ko-KR" altLang="en-US" sz="2800" b="1" dirty="0">
                <a:solidFill>
                  <a:srgbClr val="FF0000"/>
                </a:solidFill>
              </a:rPr>
              <a:t>에게서 조금은 멀어지기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9E8D80-D011-C836-74A8-361CE896D4A0}"/>
              </a:ext>
            </a:extLst>
          </p:cNvPr>
          <p:cNvGrpSpPr/>
          <p:nvPr/>
        </p:nvGrpSpPr>
        <p:grpSpPr>
          <a:xfrm>
            <a:off x="188267" y="930451"/>
            <a:ext cx="5377682" cy="755867"/>
            <a:chOff x="364962" y="787102"/>
            <a:chExt cx="5377682" cy="7558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EA68CD-AF77-50B9-E01D-BC057A2B7C6A}"/>
                </a:ext>
              </a:extLst>
            </p:cNvPr>
            <p:cNvSpPr txBox="1"/>
            <p:nvPr/>
          </p:nvSpPr>
          <p:spPr>
            <a:xfrm>
              <a:off x="364962" y="1019749"/>
              <a:ext cx="53776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>
                <a:defRPr/>
              </a:pPr>
              <a:r>
                <a:rPr lang="ko-KR" altLang="en-US" sz="2800" b="1" i="1" kern="0" dirty="0">
                  <a:ln w="9525">
                    <a:noFill/>
                  </a:ln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우리 조만의 특별한 점</a:t>
              </a:r>
              <a:endParaRPr lang="en-US" altLang="ko-KR" sz="28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0C9463-FD82-D2A7-C046-F203EDCE1FEE}"/>
                </a:ext>
              </a:extLst>
            </p:cNvPr>
            <p:cNvSpPr txBox="1"/>
            <p:nvPr/>
          </p:nvSpPr>
          <p:spPr>
            <a:xfrm>
              <a:off x="654908" y="787102"/>
              <a:ext cx="2220097" cy="313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우리 조가 자랑할만한</a:t>
              </a:r>
            </a:p>
          </p:txBody>
        </p:sp>
      </p:grpSp>
      <p:pic>
        <p:nvPicPr>
          <p:cNvPr id="4102" name="Picture 6" descr="케이코믹스 홈페이지 | [카카오톡 이모티콘] '저리 가! 난 흰펭귄 아쿰이야' 카톡 이모티콘 출시!">
            <a:extLst>
              <a:ext uri="{FF2B5EF4-FFF2-40B4-BE49-F238E27FC236}">
                <a16:creationId xmlns:a16="http://schemas.microsoft.com/office/drawing/2014/main" id="{D8FC9B72-FB33-6984-06BD-878B33A53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3" y="194931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FF8D95-F176-4A17-23E2-3FCA7D254C48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4573DB6-87EA-10A5-20B4-D974EFCD06A6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20" name="사각형: 둥근 한쪽 모서리 19">
                <a:extLst>
                  <a:ext uri="{FF2B5EF4-FFF2-40B4-BE49-F238E27FC236}">
                    <a16:creationId xmlns:a16="http://schemas.microsoft.com/office/drawing/2014/main" id="{D030B7DD-B1F3-D0E1-CC3B-EDFD58DEC727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8E2FA96-669E-B5FD-7A6A-57534B93A995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ED40C6-72E3-5688-B581-7A56A27DE429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5C9E182C-5110-B27F-5796-4684A4DDF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36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02ABD2-0518-6B59-E41B-C2C4CC4D976A}"/>
              </a:ext>
            </a:extLst>
          </p:cNvPr>
          <p:cNvSpPr txBox="1"/>
          <p:nvPr/>
        </p:nvSpPr>
        <p:spPr>
          <a:xfrm>
            <a:off x="1039668" y="1184282"/>
            <a:ext cx="1118371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 그래프 탐색을 이용하면서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JPA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어떤 </a:t>
            </a:r>
            <a:r>
              <a:rPr lang="en-US" altLang="ko-KR" sz="2000" b="1" dirty="0">
                <a:solidFill>
                  <a:srgbClr val="0070C0"/>
                </a:solidFill>
              </a:rPr>
              <a:t>SQL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실행할지 고민해 본적이 있나요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</p:txBody>
      </p:sp>
      <p:pic>
        <p:nvPicPr>
          <p:cNvPr id="5122" name="Picture 2" descr="JPA] 01장 소개">
            <a:extLst>
              <a:ext uri="{FF2B5EF4-FFF2-40B4-BE49-F238E27FC236}">
                <a16:creationId xmlns:a16="http://schemas.microsoft.com/office/drawing/2014/main" id="{434A53B0-7611-F83D-8F2A-DB61388D5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38" y="2296133"/>
            <a:ext cx="78867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이모티콘, 스마일리, 노랑, 클립아트이(가) 표시된 사진&#10;&#10;자동 생성된 설명">
            <a:extLst>
              <a:ext uri="{FF2B5EF4-FFF2-40B4-BE49-F238E27FC236}">
                <a16:creationId xmlns:a16="http://schemas.microsoft.com/office/drawing/2014/main" id="{E4E3B826-6525-32ED-A6DF-FB8931865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6" y="4139119"/>
            <a:ext cx="1886203" cy="1886203"/>
          </a:xfrm>
          <a:prstGeom prst="rect">
            <a:avLst/>
          </a:prstGeom>
        </p:spPr>
      </p:pic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A2630854-AFFB-E481-EAE3-33C9B1436AA5}"/>
              </a:ext>
            </a:extLst>
          </p:cNvPr>
          <p:cNvSpPr/>
          <p:nvPr/>
        </p:nvSpPr>
        <p:spPr>
          <a:xfrm>
            <a:off x="1303987" y="2893062"/>
            <a:ext cx="1585608" cy="124605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SQL 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080D-839B-E9E6-A51D-158A3A1CE9F0}"/>
              </a:ext>
            </a:extLst>
          </p:cNvPr>
          <p:cNvSpPr txBox="1"/>
          <p:nvPr/>
        </p:nvSpPr>
        <p:spPr>
          <a:xfrm>
            <a:off x="6456429" y="5673718"/>
            <a:ext cx="1118371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</a:t>
            </a: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en-US" altLang="ko-KR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order.getMember</a:t>
            </a: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().</a:t>
            </a:r>
            <a:r>
              <a:rPr lang="en-US" altLang="ko-KR" b="1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getTeam</a:t>
            </a: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ACE629-F707-5010-D845-F8B1F3530867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C7A1777-AE97-E018-A346-CF9654C56EB0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16" name="사각형: 둥근 한쪽 모서리 15">
                <a:extLst>
                  <a:ext uri="{FF2B5EF4-FFF2-40B4-BE49-F238E27FC236}">
                    <a16:creationId xmlns:a16="http://schemas.microsoft.com/office/drawing/2014/main" id="{A7356874-DADC-B2BB-BA72-913E5D39D4D9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CFC5C07-7CD5-417D-94C3-A0EDC0668832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476E69-50D6-6969-515D-DD0ECBFC13D9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9" name="그림 8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7D0B97BE-F51A-4EAD-6F0D-17353EF0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60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02ABD2-0518-6B59-E41B-C2C4CC4D976A}"/>
              </a:ext>
            </a:extLst>
          </p:cNvPr>
          <p:cNvSpPr txBox="1"/>
          <p:nvPr/>
        </p:nvSpPr>
        <p:spPr>
          <a:xfrm>
            <a:off x="4459681" y="2495512"/>
            <a:ext cx="417858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7030A0"/>
                </a:solidFill>
              </a:rPr>
              <a:t>예상하지 못한 </a:t>
            </a:r>
            <a:r>
              <a:rPr lang="en-US" altLang="ko-KR" b="1" i="1" dirty="0">
                <a:solidFill>
                  <a:srgbClr val="0070C0"/>
                </a:solidFill>
              </a:rPr>
              <a:t>SQL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FF0000"/>
                </a:solidFill>
              </a:rPr>
              <a:t>성능이 좋지 않은 </a:t>
            </a:r>
            <a:r>
              <a:rPr lang="en-US" altLang="ko-KR" b="1" i="1" dirty="0">
                <a:solidFill>
                  <a:srgbClr val="0070C0"/>
                </a:solidFill>
              </a:rPr>
              <a:t>SQL</a:t>
            </a:r>
          </a:p>
        </p:txBody>
      </p:sp>
      <p:pic>
        <p:nvPicPr>
          <p:cNvPr id="8" name="그림 7" descr="스크린샷, 휴대 전화, 그래픽, 폰트이(가) 표시된 사진&#10;&#10;자동 생성된 설명">
            <a:extLst>
              <a:ext uri="{FF2B5EF4-FFF2-40B4-BE49-F238E27FC236}">
                <a16:creationId xmlns:a16="http://schemas.microsoft.com/office/drawing/2014/main" id="{E1B66654-FA22-A696-DB48-D33E494A3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66" y="2692242"/>
            <a:ext cx="2392600" cy="23926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A7DC16F-E70F-9D42-130A-1CB49446178C}"/>
              </a:ext>
            </a:extLst>
          </p:cNvPr>
          <p:cNvSpPr/>
          <p:nvPr/>
        </p:nvSpPr>
        <p:spPr>
          <a:xfrm>
            <a:off x="4483918" y="3700490"/>
            <a:ext cx="2147609" cy="3761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E6CE0-8819-7729-5D3B-DCFF1CB5A4F4}"/>
              </a:ext>
            </a:extLst>
          </p:cNvPr>
          <p:cNvSpPr txBox="1"/>
          <p:nvPr/>
        </p:nvSpPr>
        <p:spPr>
          <a:xfrm>
            <a:off x="5202640" y="2930407"/>
            <a:ext cx="567600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8" name="그림 17" descr="클립아트, 그래픽, 창의성, 만화 영화이(가) 표시된 사진&#10;&#10;자동 생성된 설명">
            <a:extLst>
              <a:ext uri="{FF2B5EF4-FFF2-40B4-BE49-F238E27FC236}">
                <a16:creationId xmlns:a16="http://schemas.microsoft.com/office/drawing/2014/main" id="{3CB79A6F-055A-43D5-9140-3E227FE0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66" y="2692242"/>
            <a:ext cx="2392600" cy="239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239225" y="1033939"/>
            <a:ext cx="5377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en-US" altLang="ko-KR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JPA</a:t>
            </a: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잘 모르고 사용한다면 </a:t>
            </a:r>
            <a:endParaRPr lang="en-US" altLang="ko-KR" sz="24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3DEA58-7BF1-1381-8CA3-F0731376B2B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6D79A0F-3052-C94B-D118-FEC4F802A75A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8AAE03AF-454E-1CAE-4CCA-4C74F5B0FD88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714F17-BBA5-102F-2B0E-F4264F0DBFF1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7A7A72-3D60-1974-52A9-391C7D1760BB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5" name="그림 4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EB981B7B-D338-6D78-973B-EC3D7B54A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10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4C7182-AE1C-11AA-1EC9-803282894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86502"/>
              </p:ext>
            </p:extLst>
          </p:nvPr>
        </p:nvGraphicFramePr>
        <p:xfrm>
          <a:off x="2128022" y="2195528"/>
          <a:ext cx="2073072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Game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 err="1"/>
                        <a:t>gameName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5B1F9C-AF06-B656-8D95-D818C8FDC584}"/>
              </a:ext>
            </a:extLst>
          </p:cNvPr>
          <p:cNvGraphicFramePr>
            <a:graphicFrameLocks noGrp="1"/>
          </p:cNvGraphicFramePr>
          <p:nvPr/>
        </p:nvGraphicFramePr>
        <p:xfrm>
          <a:off x="2128022" y="4347687"/>
          <a:ext cx="2073072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Review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 err="1"/>
                        <a:t>reviewContent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b="1" dirty="0">
                          <a:solidFill>
                            <a:srgbClr val="1C4289"/>
                          </a:solidFill>
                        </a:rPr>
                        <a:t>game</a:t>
                      </a:r>
                      <a:endParaRPr lang="ko-KR" altLang="en-US" b="1" dirty="0">
                        <a:solidFill>
                          <a:srgbClr val="1C428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83E03CF-AF2A-14F1-D4D0-66AFC2F6E9B3}"/>
              </a:ext>
            </a:extLst>
          </p:cNvPr>
          <p:cNvSpPr/>
          <p:nvPr/>
        </p:nvSpPr>
        <p:spPr>
          <a:xfrm>
            <a:off x="5529506" y="3429000"/>
            <a:ext cx="1132989" cy="78396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3BDFD9-4177-A447-74DE-8424925A1AA2}"/>
              </a:ext>
            </a:extLst>
          </p:cNvPr>
          <p:cNvSpPr/>
          <p:nvPr/>
        </p:nvSpPr>
        <p:spPr>
          <a:xfrm>
            <a:off x="1603722" y="1702340"/>
            <a:ext cx="3121672" cy="44941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AD9907-AD9D-D7DC-3C13-94C51B24368F}"/>
              </a:ext>
            </a:extLst>
          </p:cNvPr>
          <p:cNvGraphicFramePr>
            <a:graphicFrameLocks noGrp="1"/>
          </p:cNvGraphicFramePr>
          <p:nvPr/>
        </p:nvGraphicFramePr>
        <p:xfrm>
          <a:off x="7990908" y="2195528"/>
          <a:ext cx="2073072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Game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 err="1"/>
                        <a:t>gameName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68B270A-4148-F11D-9101-F1DB2CDAD390}"/>
              </a:ext>
            </a:extLst>
          </p:cNvPr>
          <p:cNvGraphicFramePr>
            <a:graphicFrameLocks noGrp="1"/>
          </p:cNvGraphicFramePr>
          <p:nvPr/>
        </p:nvGraphicFramePr>
        <p:xfrm>
          <a:off x="7990908" y="4347687"/>
          <a:ext cx="2073072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Review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 err="1"/>
                        <a:t>reviewContent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gameId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A66178-FFCC-2163-9F05-71415FFC8F3B}"/>
              </a:ext>
            </a:extLst>
          </p:cNvPr>
          <p:cNvSpPr/>
          <p:nvPr/>
        </p:nvSpPr>
        <p:spPr>
          <a:xfrm>
            <a:off x="7466608" y="1702340"/>
            <a:ext cx="3121672" cy="44941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15C38-AF42-BA41-4B8D-ED4D2DCA2AE6}"/>
              </a:ext>
            </a:extLst>
          </p:cNvPr>
          <p:cNvSpPr txBox="1"/>
          <p:nvPr/>
        </p:nvSpPr>
        <p:spPr>
          <a:xfrm>
            <a:off x="5027375" y="4671986"/>
            <a:ext cx="2701383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b="1" kern="1200" dirty="0">
                <a:solidFill>
                  <a:srgbClr val="1C428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객체</a:t>
            </a:r>
            <a:r>
              <a:rPr lang="ko-KR" altLang="ko-KR" b="1" kern="120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kern="120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</a:t>
            </a:r>
            <a:r>
              <a:rPr lang="ko-KR" altLang="en-US" b="1" kern="1200" dirty="0" err="1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외래키</a:t>
            </a:r>
            <a:r>
              <a:rPr lang="ko-KR" altLang="en-US" b="1" kern="12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필드</a:t>
            </a:r>
            <a:endParaRPr lang="ko-KR" altLang="ko-KR" b="1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A4EC98-3E46-A10E-ED23-70A2DD9EE56D}"/>
              </a:ext>
            </a:extLst>
          </p:cNvPr>
          <p:cNvGrpSpPr/>
          <p:nvPr/>
        </p:nvGrpSpPr>
        <p:grpSpPr>
          <a:xfrm>
            <a:off x="3164558" y="2955479"/>
            <a:ext cx="278798" cy="1429687"/>
            <a:chOff x="3164558" y="2955479"/>
            <a:chExt cx="278798" cy="1429687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21C7355-1D20-BC34-08FC-23CC63BF59E3}"/>
                </a:ext>
              </a:extLst>
            </p:cNvPr>
            <p:cNvCxnSpPr/>
            <p:nvPr/>
          </p:nvCxnSpPr>
          <p:spPr>
            <a:xfrm>
              <a:off x="3164558" y="3429000"/>
              <a:ext cx="0" cy="69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488A91-1169-9052-0ADC-549A09210A48}"/>
                </a:ext>
              </a:extLst>
            </p:cNvPr>
            <p:cNvSpPr/>
            <p:nvPr/>
          </p:nvSpPr>
          <p:spPr>
            <a:xfrm>
              <a:off x="3187743" y="2955479"/>
              <a:ext cx="255613" cy="1429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300000"/>
                </a:lnSpc>
                <a:defRPr/>
              </a:pPr>
              <a:r>
                <a:rPr lang="en-US" altLang="ko-KR" sz="1600" b="1" dirty="0"/>
                <a:t>1</a:t>
              </a:r>
            </a:p>
            <a:p>
              <a:pPr>
                <a:lnSpc>
                  <a:spcPct val="300000"/>
                </a:lnSpc>
                <a:defRPr/>
              </a:pPr>
              <a:r>
                <a:rPr lang="en-US" altLang="ko-KR" sz="1600" b="1" dirty="0"/>
                <a:t>N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05A6BD-CDA2-697A-4302-33F1B28CF8AA}"/>
              </a:ext>
            </a:extLst>
          </p:cNvPr>
          <p:cNvGrpSpPr/>
          <p:nvPr/>
        </p:nvGrpSpPr>
        <p:grpSpPr>
          <a:xfrm>
            <a:off x="9027444" y="2955196"/>
            <a:ext cx="278798" cy="1429687"/>
            <a:chOff x="3164558" y="2955479"/>
            <a:chExt cx="278798" cy="1429687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8B97416-6691-28F4-E3D6-640B9F66D64B}"/>
                </a:ext>
              </a:extLst>
            </p:cNvPr>
            <p:cNvCxnSpPr/>
            <p:nvPr/>
          </p:nvCxnSpPr>
          <p:spPr>
            <a:xfrm>
              <a:off x="3164558" y="3429000"/>
              <a:ext cx="0" cy="69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F0E210-A164-DD0C-BF06-BF65804848FA}"/>
                </a:ext>
              </a:extLst>
            </p:cNvPr>
            <p:cNvSpPr/>
            <p:nvPr/>
          </p:nvSpPr>
          <p:spPr>
            <a:xfrm>
              <a:off x="3187743" y="2955479"/>
              <a:ext cx="255613" cy="1429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300000"/>
                </a:lnSpc>
                <a:defRPr/>
              </a:pPr>
              <a:r>
                <a:rPr lang="en-US" altLang="ko-KR" sz="1600" b="1" dirty="0"/>
                <a:t>1</a:t>
              </a:r>
            </a:p>
            <a:p>
              <a:pPr>
                <a:lnSpc>
                  <a:spcPct val="300000"/>
                </a:lnSpc>
                <a:defRPr/>
              </a:pPr>
              <a:r>
                <a:rPr lang="en-US" altLang="ko-KR" sz="1600" b="1" dirty="0"/>
                <a:t>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612A65B-C2EC-87FE-EBEB-4BDD80D8F878}"/>
              </a:ext>
            </a:extLst>
          </p:cNvPr>
          <p:cNvSpPr txBox="1"/>
          <p:nvPr/>
        </p:nvSpPr>
        <p:spPr>
          <a:xfrm>
            <a:off x="239225" y="903800"/>
            <a:ext cx="5377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그래서 우리는 어떻게 했을까요</a:t>
            </a:r>
            <a:r>
              <a:rPr lang="en-US" altLang="ko-KR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BA388-1715-45B7-8AF1-6439444C91B5}"/>
              </a:ext>
            </a:extLst>
          </p:cNvPr>
          <p:cNvSpPr txBox="1"/>
          <p:nvPr/>
        </p:nvSpPr>
        <p:spPr>
          <a:xfrm>
            <a:off x="4535164" y="2195528"/>
            <a:ext cx="3121672" cy="93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연관관계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marL="0" algn="ctr" rtl="0" eaLnBrk="1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최대한 데이터베이스 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같이 유지</a:t>
            </a:r>
            <a:endParaRPr lang="ko-KR" altLang="ko-KR" sz="1100" b="1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F90F4D-2402-21C0-CBFB-C87FA6A4FC6E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15CCF8-94BC-DD25-5393-FC0C07C2968B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19" name="사각형: 둥근 한쪽 모서리 18">
                <a:extLst>
                  <a:ext uri="{FF2B5EF4-FFF2-40B4-BE49-F238E27FC236}">
                    <a16:creationId xmlns:a16="http://schemas.microsoft.com/office/drawing/2014/main" id="{4B2264B9-7232-3FD5-7B30-AD61E1BA6CC2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31CC22A-F65E-C5F0-DFF2-4BD019C7A80E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10A44-82FF-4985-3C19-C06E306BBFED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16" name="그림 1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0DA9CB9A-7150-C1B2-992A-607246FC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2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594412" y="1487459"/>
            <a:ext cx="10607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algn="ctr">
              <a:defRPr/>
            </a:pPr>
            <a:r>
              <a:rPr lang="ko-KR" altLang="en-US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그러면 우리가 해야 </a:t>
            </a:r>
            <a:r>
              <a:rPr lang="ko-KR" altLang="en-US" sz="3200" b="1" i="1" kern="0" dirty="0" err="1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할일은</a:t>
            </a:r>
            <a:r>
              <a:rPr lang="en-US" altLang="ko-KR" sz="32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7511-17F4-2A3A-076F-EFCAACD10153}"/>
              </a:ext>
            </a:extLst>
          </p:cNvPr>
          <p:cNvSpPr txBox="1"/>
          <p:nvPr/>
        </p:nvSpPr>
        <p:spPr>
          <a:xfrm>
            <a:off x="504140" y="2767518"/>
            <a:ext cx="11183719" cy="223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C4289"/>
                </a:solidFill>
              </a:rPr>
              <a:t>객체 그래프 탐색 시</a:t>
            </a:r>
            <a:r>
              <a:rPr lang="en-US" altLang="ko-KR" sz="2400" b="1" dirty="0">
                <a:solidFill>
                  <a:srgbClr val="1C4289"/>
                </a:solidFill>
              </a:rPr>
              <a:t>, </a:t>
            </a:r>
            <a:r>
              <a:rPr lang="ko-KR" altLang="en-US" sz="2400" b="1" dirty="0">
                <a:solidFill>
                  <a:srgbClr val="1C4289"/>
                </a:solidFill>
              </a:rPr>
              <a:t>실행될 </a:t>
            </a:r>
            <a:r>
              <a:rPr lang="en-US" altLang="ko-KR" sz="2400" b="1" dirty="0">
                <a:solidFill>
                  <a:srgbClr val="1C4289"/>
                </a:solidFill>
              </a:rPr>
              <a:t>SQL</a:t>
            </a:r>
            <a:r>
              <a:rPr lang="ko-KR" altLang="en-US" sz="2400" b="1" dirty="0">
                <a:solidFill>
                  <a:srgbClr val="1C4289"/>
                </a:solidFill>
              </a:rPr>
              <a:t>을 예상하고 연관관계에 있는 객체들을</a:t>
            </a:r>
            <a:endParaRPr lang="en-US" altLang="ko-KR" sz="2400" b="1" dirty="0">
              <a:solidFill>
                <a:srgbClr val="1C4289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C4289"/>
                </a:solidFill>
              </a:rPr>
              <a:t> 우리가 직접 작성한 </a:t>
            </a:r>
            <a:r>
              <a:rPr lang="en-US" altLang="ko-KR" sz="2400" b="1" dirty="0">
                <a:solidFill>
                  <a:srgbClr val="1C4289"/>
                </a:solidFill>
              </a:rPr>
              <a:t>SQL</a:t>
            </a:r>
            <a:r>
              <a:rPr lang="ko-KR" altLang="en-US" sz="2400" b="1" dirty="0">
                <a:solidFill>
                  <a:srgbClr val="1C4289"/>
                </a:solidFill>
              </a:rPr>
              <a:t>을 통해 가져오기</a:t>
            </a:r>
            <a:endParaRPr lang="en-US" altLang="ko-KR" sz="2400" b="1" dirty="0">
              <a:solidFill>
                <a:srgbClr val="1C4289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 b="1" dirty="0">
              <a:solidFill>
                <a:srgbClr val="1C4289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C00000"/>
                </a:solidFill>
              </a:rPr>
              <a:t>-&gt; </a:t>
            </a:r>
            <a:r>
              <a:rPr lang="ko-KR" altLang="en-US" sz="2400" b="1" dirty="0">
                <a:solidFill>
                  <a:srgbClr val="C00000"/>
                </a:solidFill>
              </a:rPr>
              <a:t>즉</a:t>
            </a:r>
            <a:r>
              <a:rPr lang="en-US" altLang="ko-KR" sz="2400" b="1" dirty="0">
                <a:solidFill>
                  <a:srgbClr val="C00000"/>
                </a:solidFill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</a:rPr>
              <a:t>우리가 객체 그래프 탐색 구현하기</a:t>
            </a:r>
            <a:endParaRPr lang="en-US" altLang="ko-KR" sz="2400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877A39-FA41-9272-8B25-493C5C2CFE27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CA4370A-2D79-1DF6-550F-6D3FAFCF42D4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2FF96BE2-D753-9380-40B8-342FFE6655C7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1D5DDA5-C65F-4E74-3614-8062CA3D0CB3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3229A9-0720-E5C2-1951-3802C1D9DD8A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DF0DFB45-256D-564E-F498-60639C5D9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35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9CF2395-7DF1-3BFF-0B74-A57AA30CB293}"/>
              </a:ext>
            </a:extLst>
          </p:cNvPr>
          <p:cNvSpPr txBox="1"/>
          <p:nvPr/>
        </p:nvSpPr>
        <p:spPr>
          <a:xfrm>
            <a:off x="239224" y="1088625"/>
            <a:ext cx="11268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>
              <a:defRPr/>
            </a:pP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연관관계를 형성하지 않고 </a:t>
            </a:r>
            <a:r>
              <a:rPr lang="ko-KR" altLang="en-US" sz="2400" b="1" i="1" kern="0" dirty="0" err="1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외래키</a:t>
            </a:r>
            <a:r>
              <a:rPr lang="en-US" altLang="ko-KR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(Id)</a:t>
            </a: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만을 필드로 사용했을 때</a:t>
            </a:r>
            <a:r>
              <a:rPr lang="en-US" altLang="ko-KR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b="1" i="1" kern="0" dirty="0">
                <a:ln w="952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마주하는 상황</a:t>
            </a:r>
            <a:endParaRPr lang="en-US" altLang="ko-KR" sz="2400" b="1" i="1" kern="0" dirty="0">
              <a:ln w="9525">
                <a:noFill/>
              </a:ln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7511-17F4-2A3A-076F-EFCAACD10153}"/>
              </a:ext>
            </a:extLst>
          </p:cNvPr>
          <p:cNvSpPr txBox="1"/>
          <p:nvPr/>
        </p:nvSpPr>
        <p:spPr>
          <a:xfrm>
            <a:off x="239224" y="2437157"/>
            <a:ext cx="11795940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i="1" dirty="0">
                <a:solidFill>
                  <a:srgbClr val="1C4289"/>
                </a:solidFill>
              </a:rPr>
              <a:t>문제</a:t>
            </a:r>
            <a:r>
              <a:rPr lang="en-US" altLang="ko-KR" b="1" i="1" dirty="0">
                <a:solidFill>
                  <a:srgbClr val="1C4289"/>
                </a:solidFill>
              </a:rPr>
              <a:t>: </a:t>
            </a:r>
            <a:r>
              <a:rPr lang="ko-KR" altLang="en-US" b="1" i="1" dirty="0">
                <a:solidFill>
                  <a:srgbClr val="1C4289"/>
                </a:solidFill>
              </a:rPr>
              <a:t>하나의 </a:t>
            </a:r>
            <a:r>
              <a:rPr lang="en-US" altLang="ko-KR" b="1" i="1" dirty="0">
                <a:solidFill>
                  <a:srgbClr val="1C4289"/>
                </a:solidFill>
              </a:rPr>
              <a:t>Game </a:t>
            </a:r>
            <a:r>
              <a:rPr lang="ko-KR" altLang="en-US" b="1" i="1" dirty="0">
                <a:solidFill>
                  <a:srgbClr val="1C4289"/>
                </a:solidFill>
              </a:rPr>
              <a:t>객체를 조회할 때</a:t>
            </a:r>
            <a:r>
              <a:rPr lang="en-US" altLang="ko-KR" b="1" i="1" dirty="0">
                <a:solidFill>
                  <a:srgbClr val="1C4289"/>
                </a:solidFill>
              </a:rPr>
              <a:t>, </a:t>
            </a:r>
            <a:r>
              <a:rPr lang="ko-KR" altLang="en-US" b="1" i="1" dirty="0">
                <a:solidFill>
                  <a:srgbClr val="1C4289"/>
                </a:solidFill>
              </a:rPr>
              <a:t>해당 게임에 작성된 </a:t>
            </a:r>
            <a:r>
              <a:rPr lang="en-US" altLang="ko-KR" b="1" i="1" dirty="0">
                <a:solidFill>
                  <a:srgbClr val="1C4289"/>
                </a:solidFill>
              </a:rPr>
              <a:t>Review</a:t>
            </a:r>
            <a:r>
              <a:rPr lang="ko-KR" altLang="en-US" b="1" i="1" dirty="0">
                <a:solidFill>
                  <a:srgbClr val="1C4289"/>
                </a:solidFill>
              </a:rPr>
              <a:t>들과 게임을 등록한 </a:t>
            </a:r>
            <a:r>
              <a:rPr lang="en-US" altLang="ko-KR" b="1" i="1" dirty="0">
                <a:solidFill>
                  <a:srgbClr val="1C4289"/>
                </a:solidFill>
              </a:rPr>
              <a:t>User</a:t>
            </a:r>
            <a:r>
              <a:rPr lang="ko-KR" altLang="en-US" b="1" i="1" dirty="0">
                <a:solidFill>
                  <a:srgbClr val="1C4289"/>
                </a:solidFill>
              </a:rPr>
              <a:t>를 같이 가져오세요</a:t>
            </a:r>
            <a:r>
              <a:rPr lang="en-US" altLang="ko-KR" b="1" i="1" dirty="0">
                <a:solidFill>
                  <a:srgbClr val="1C4289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연관관계를 형성하지 않았기 때문에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Fetch Join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이 불가능하다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데이터베이스의 조인만으로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객체만을 가져왔을 때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여러 객체를 한꺼번에 가져올 수 없다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객체 뿐만 아니라 여러 객체를 가져오려면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Game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객체가 아닌 전혀 다른 형태의 데이터로 받을 수 밖에 없다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884C26-BC8F-B197-352D-1158FB10178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805E819-DFBA-5557-6D45-B749636A3935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7" name="사각형: 둥근 한쪽 모서리 6">
                <a:extLst>
                  <a:ext uri="{FF2B5EF4-FFF2-40B4-BE49-F238E27FC236}">
                    <a16:creationId xmlns:a16="http://schemas.microsoft.com/office/drawing/2014/main" id="{8E014E15-8235-72CB-5453-C1D9EA721CFA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181B22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3190E4-338B-A693-D2BC-18754492B363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73958F-BB9B-F55C-001F-A77541564B16}"/>
                </a:ext>
              </a:extLst>
            </p:cNvPr>
            <p:cNvSpPr txBox="1"/>
            <p:nvPr/>
          </p:nvSpPr>
          <p:spPr>
            <a:xfrm>
              <a:off x="917490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명이서 </a:t>
              </a:r>
              <a:r>
                <a:rPr lang="ko-KR" altLang="en-US" sz="2000" i="1" kern="0" dirty="0" err="1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떠들조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NATEAM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백오피스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4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6" name="그림 5" descr="그래픽, 상징, 클립아트, 창의성이(가) 표시된 사진&#10;&#10;자동 생성된 설명">
              <a:extLst>
                <a:ext uri="{FF2B5EF4-FFF2-40B4-BE49-F238E27FC236}">
                  <a16:creationId xmlns:a16="http://schemas.microsoft.com/office/drawing/2014/main" id="{59916BB7-3532-BF3E-5219-8E022C62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7" y="37132"/>
              <a:ext cx="490334" cy="49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00879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728</Words>
  <Application>Microsoft Office PowerPoint</Application>
  <PresentationFormat>와이드스크린</PresentationFormat>
  <Paragraphs>169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손창현</cp:lastModifiedBy>
  <cp:revision>20</cp:revision>
  <dcterms:created xsi:type="dcterms:W3CDTF">2023-11-12T06:33:05Z</dcterms:created>
  <dcterms:modified xsi:type="dcterms:W3CDTF">2023-12-11T08:16:12Z</dcterms:modified>
</cp:coreProperties>
</file>