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2" r:id="rId9"/>
    <p:sldId id="265" r:id="rId10"/>
    <p:sldId id="266" r:id="rId11"/>
    <p:sldId id="286" r:id="rId12"/>
    <p:sldId id="287" r:id="rId13"/>
    <p:sldId id="288" r:id="rId14"/>
    <p:sldId id="289" r:id="rId15"/>
    <p:sldId id="290" r:id="rId16"/>
    <p:sldId id="267" r:id="rId17"/>
    <p:sldId id="269" r:id="rId18"/>
    <p:sldId id="270" r:id="rId19"/>
    <p:sldId id="271" r:id="rId20"/>
    <p:sldId id="272" r:id="rId21"/>
    <p:sldId id="273" r:id="rId22"/>
    <p:sldId id="275" r:id="rId23"/>
    <p:sldId id="301" r:id="rId24"/>
    <p:sldId id="277" r:id="rId25"/>
    <p:sldId id="280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/>
    <p:restoredTop sz="93702"/>
  </p:normalViewPr>
  <p:slideViewPr>
    <p:cSldViewPr snapToGrid="0" snapToObjects="1">
      <p:cViewPr varScale="1">
        <p:scale>
          <a:sx n="103" d="100"/>
          <a:sy n="103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D874D-53E5-4057-8D68-5D0A8FF08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软件项目管理四个阶段：项目启动、项目规划、项目跟踪控制、项目结束。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75C9-01B2-4CFF-8516-B34074A457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宋体" panose="02010600030101010101" pitchFamily="2" charset="-122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宋体" panose="02010600030101010101" pitchFamily="2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hyperlink" Target="../&#39033;&#30446;&#23433;&#25490;&#35745;&#21010;/&#39033;&#30446;&#24037;&#20316;&#25972;&#20307;&#35745;&#21010;&#27719;&#24635;-&#27719;&#25253;&#36866;&#29992;.xls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9.xml"/><Relationship Id="rId1" Type="http://schemas.openxmlformats.org/officeDocument/2006/relationships/hyperlink" Target="../&#38656;&#27714;&#35268;&#26684;&#35828;&#26126;&#20070;/&#22522;&#20110;&#21306;&#22359;&#38142;&#30340;&#23433;&#20840;&#25968;&#25454;&#20849;&#20139;&#31995;&#32479;-&#38656;&#27714;&#35268;&#26684;&#35828;&#26126;&#20070;-v0.90.doc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9.xml"/><Relationship Id="rId2" Type="http://schemas.openxmlformats.org/officeDocument/2006/relationships/hyperlink" Target="../&#21518;&#31471;&#22522;&#30784;&#26550;&#26500;-&#20399;&#28155;&#20037;/&#21518;&#31471;&#26550;&#26500;.docx" TargetMode="Externa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jpeg"/><Relationship Id="rId1" Type="http://schemas.openxmlformats.org/officeDocument/2006/relationships/hyperlink" Target="../&#21518;&#31471;&#22522;&#30784;&#26550;&#26500;-&#20399;&#28155;&#20037;/&#21518;&#31471;&#26550;&#26500;.doc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hyperlink" Target="../&#20250;&#35758;&#35752;&#35770;/&#20250;&#35758;&#32426;&#35201;/&#22522;&#20110;&#21306;&#22359;&#38142;&#25991;&#20214;&#23384;&#20648;-0826-&#25104;&#21592;&#32844;&#36131;&#35282;&#33394;&#21010;&#20998;&#20250;&#35758;&#32426;&#35201;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500500" cy="1041761"/>
          </a:xfrm>
        </p:spPr>
        <p:txBody>
          <a:bodyPr/>
          <a:lstStyle/>
          <a:p>
            <a:r>
              <a:rPr kumimoji="1" lang="zh-CN" altLang="en-US" sz="4000"/>
              <a:t>基于区块链的安全数据共享系统设计</a:t>
            </a:r>
            <a:endParaRPr kumimoji="1"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r"/>
            <a:r>
              <a:rPr kumimoji="1" lang="en-US" altLang="zh-CN"/>
              <a:t>----</a:t>
            </a:r>
            <a:r>
              <a:rPr kumimoji="1" lang="zh-CN" altLang="en-US"/>
              <a:t>清清共享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/>
              <a:t>汇报团队：瀚文哥哥说：太难了</a:t>
            </a:r>
            <a:endParaRPr kumimoji="1" lang="zh-CN" altLang="en-US"/>
          </a:p>
          <a:p>
            <a:r>
              <a:rPr kumimoji="1" lang="zh-CN" altLang="en-US"/>
              <a:t>指导教师：王勇</a:t>
            </a:r>
            <a:endParaRPr kumimoji="1" lang="zh-CN" altLang="en-US"/>
          </a:p>
          <a:p>
            <a:r>
              <a:rPr kumimoji="1" lang="zh-CN" altLang="en-US"/>
              <a:t>团队成员：曹俊燚、金晨、侯添久、卢茜君、赵梓清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sp>
        <p:nvSpPr>
          <p:cNvPr id="15" name="文本框 8"/>
          <p:cNvSpPr txBox="1"/>
          <p:nvPr/>
        </p:nvSpPr>
        <p:spPr>
          <a:xfrm>
            <a:off x="930196" y="3757436"/>
            <a:ext cx="7528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金晨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做好与美工总监的界面设计对接确认工作，确定系统前端技术架构选型与展现形式，协调规划好前端各模块的编码工作。同时金晨作为测试人员参与各模块功能测试与系统的最终测试工作。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16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sp>
        <p:nvSpPr>
          <p:cNvPr id="15" name="文本框 8"/>
          <p:cNvSpPr txBox="1"/>
          <p:nvPr/>
        </p:nvSpPr>
        <p:spPr>
          <a:xfrm>
            <a:off x="930196" y="3757436"/>
            <a:ext cx="7528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侯添久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定系统关键实现技术的选型与架构设计，包括数据结构、数据库方案设计，负责前端与后端的整体开发进度规划安排，协调各模块之间的联调测试，组织好前后台之间的系统对接工作。同时侯添久作为后端开发人员参与系统的编码实现过程。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16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sp>
        <p:nvSpPr>
          <p:cNvPr id="15" name="文本框 8"/>
          <p:cNvSpPr txBox="1"/>
          <p:nvPr/>
        </p:nvSpPr>
        <p:spPr>
          <a:xfrm>
            <a:off x="930196" y="3757436"/>
            <a:ext cx="7528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卢茜君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协助前后端开发人员完成接口联调对接工作，负责各模块的功能测试工作，负责系统的整体测试上线工作。同时卢茜君作为后端开发人员参与系统的编码实现过程。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16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工作计划</a:t>
            </a:r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0814" y="1312136"/>
            <a:ext cx="7528004" cy="2802663"/>
            <a:chOff x="666960" y="979628"/>
            <a:chExt cx="7528004" cy="2068776"/>
          </a:xfrm>
        </p:grpSpPr>
        <p:sp>
          <p:nvSpPr>
            <p:cNvPr id="8" name="文本框 8"/>
            <p:cNvSpPr txBox="1"/>
            <p:nvPr/>
          </p:nvSpPr>
          <p:spPr>
            <a:xfrm>
              <a:off x="666960" y="979628"/>
              <a:ext cx="75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项目工作进度计划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曹俊燚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6960" y="1406078"/>
              <a:ext cx="75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界面设计工作计划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赵梓清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6960" y="1832528"/>
              <a:ext cx="75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前端开发工作计划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金晨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6960" y="2255800"/>
              <a:ext cx="75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后端开发工作计划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侯添久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6960" y="2679072"/>
              <a:ext cx="75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测试安排工作计划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卢茜君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6" name="文本框 8">
            <a:hlinkClick r:id="rId1"/>
          </p:cNvPr>
          <p:cNvSpPr txBox="1"/>
          <p:nvPr/>
        </p:nvSpPr>
        <p:spPr>
          <a:xfrm>
            <a:off x="7867427" y="5070443"/>
            <a:ext cx="752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.excel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协作管理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协作管理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3401488" y="1930637"/>
            <a:ext cx="3454792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项目管理方法</a:t>
            </a:r>
            <a:r>
              <a:rPr lang="en-US" altLang="zh-CN" sz="2000" b="1" dirty="0">
                <a:solidFill>
                  <a:schemeClr val="accent3"/>
                </a:solidFill>
              </a:rPr>
              <a:t>----</a:t>
            </a:r>
            <a:r>
              <a:rPr lang="zh-CN" altLang="en-US" sz="2000" b="1" dirty="0">
                <a:solidFill>
                  <a:schemeClr val="accent3"/>
                </a:solidFill>
              </a:rPr>
              <a:t>阶段化管理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11009" y="2384031"/>
            <a:ext cx="3565400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项目管理工具</a:t>
            </a:r>
            <a:r>
              <a:rPr lang="en-US" altLang="zh-CN" sz="2000" b="1" dirty="0">
                <a:solidFill>
                  <a:schemeClr val="accent3"/>
                </a:solidFill>
              </a:rPr>
              <a:t>----</a:t>
            </a:r>
            <a:r>
              <a:rPr lang="en-US" altLang="zh-CN" sz="2000" b="1" dirty="0" err="1">
                <a:solidFill>
                  <a:schemeClr val="accent3"/>
                </a:solidFill>
              </a:rPr>
              <a:t>Github</a:t>
            </a:r>
            <a:r>
              <a:rPr lang="zh-CN" altLang="en-US" sz="2000" b="1" dirty="0">
                <a:solidFill>
                  <a:schemeClr val="accent3"/>
                </a:solidFill>
              </a:rPr>
              <a:t>仓库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01488" y="3515065"/>
            <a:ext cx="2685351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开发模型</a:t>
            </a:r>
            <a:r>
              <a:rPr lang="en-US" altLang="zh-CN" sz="2000" b="1" dirty="0">
                <a:solidFill>
                  <a:schemeClr val="accent3"/>
                </a:solidFill>
              </a:rPr>
              <a:t>----</a:t>
            </a:r>
            <a:r>
              <a:rPr lang="zh-CN" altLang="en-US" sz="2000" b="1" dirty="0">
                <a:solidFill>
                  <a:schemeClr val="accent3"/>
                </a:solidFill>
              </a:rPr>
              <a:t>敏捷开发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01488" y="3954284"/>
            <a:ext cx="3661580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开发环境</a:t>
            </a:r>
            <a:r>
              <a:rPr lang="en-US" altLang="zh-CN" sz="2000" b="1" dirty="0">
                <a:solidFill>
                  <a:schemeClr val="accent3"/>
                </a:solidFill>
              </a:rPr>
              <a:t>----Windows</a:t>
            </a:r>
            <a:r>
              <a:rPr lang="zh-CN" altLang="en-US" sz="2000" b="1" dirty="0">
                <a:solidFill>
                  <a:schemeClr val="accent3"/>
                </a:solidFill>
              </a:rPr>
              <a:t>、</a:t>
            </a:r>
            <a:r>
              <a:rPr lang="en-US" altLang="zh-CN" sz="2000" b="1" dirty="0">
                <a:solidFill>
                  <a:schemeClr val="accent3"/>
                </a:solidFill>
              </a:rPr>
              <a:t>Mac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协作管理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22289" y="1273408"/>
            <a:ext cx="1723549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经济决策方法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787004" y="2020582"/>
            <a:ext cx="544234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以成本效益分析、风险分析为基础进行决策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91" y="2485651"/>
            <a:ext cx="10146162" cy="393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5048018" cy="825190"/>
          </a:xfrm>
        </p:spPr>
        <p:txBody>
          <a:bodyPr/>
          <a:lstStyle/>
          <a:p>
            <a:r>
              <a:rPr kumimoji="1" lang="zh-CN" altLang="en-US" dirty="0"/>
              <a:t>需求分析、概要设计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需求分析</a:t>
            </a:r>
            <a:endParaRPr kumimoji="1" lang="zh-CN" altLang="en-US" dirty="0"/>
          </a:p>
        </p:txBody>
      </p:sp>
      <p:sp>
        <p:nvSpPr>
          <p:cNvPr id="11" name="文本框 8"/>
          <p:cNvSpPr txBox="1"/>
          <p:nvPr/>
        </p:nvSpPr>
        <p:spPr>
          <a:xfrm>
            <a:off x="2148116" y="2154999"/>
            <a:ext cx="8918048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户注册、文件保存、文件上传和文件下载。数据所有者和数据使用者想使用系统功能都需要注册账户。文件拥有者分享文件分为文件上传和文件保存两步。文件上传过程记录文件的基本信息，文件保存包括对文件的加密、将密文上传至区块链等功能。数据使用者申请使用文件需要进行文件下载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7590" y="1674237"/>
            <a:ext cx="1723549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系统功能需求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97589" y="3610245"/>
            <a:ext cx="1210588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创新设计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2148116" y="4204796"/>
            <a:ext cx="8918048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基于智能合约的关键字搜索实现对分散存储在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IPFS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中的密文建立索引，数据使用者能够对加密后的数据进行检索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文本框 8">
            <a:hlinkClick r:id="rId1"/>
          </p:cNvPr>
          <p:cNvSpPr txBox="1"/>
          <p:nvPr/>
        </p:nvSpPr>
        <p:spPr>
          <a:xfrm>
            <a:off x="8663216" y="5423820"/>
            <a:ext cx="2552472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需求规格说明书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.word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概要设计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11988" y="1467120"/>
            <a:ext cx="1483098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架构设计图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219" y="1920514"/>
            <a:ext cx="5374631" cy="4145092"/>
          </a:xfrm>
          <a:prstGeom prst="rect">
            <a:avLst/>
          </a:prstGeom>
        </p:spPr>
      </p:pic>
      <p:sp>
        <p:nvSpPr>
          <p:cNvPr id="11" name="文本框 8">
            <a:hlinkClick r:id="rId2"/>
          </p:cNvPr>
          <p:cNvSpPr txBox="1"/>
          <p:nvPr/>
        </p:nvSpPr>
        <p:spPr>
          <a:xfrm>
            <a:off x="9898706" y="6065606"/>
            <a:ext cx="2146970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架构设计文档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.word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系统要求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成员分工及工作计划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协作管理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需求分析、概要设计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下一阶段工作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概要设计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11988" y="1467120"/>
            <a:ext cx="246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模块功能及调用关系</a:t>
            </a:r>
            <a:endParaRPr lang="zh-CN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文本框 8">
            <a:hlinkClick r:id="rId1"/>
          </p:cNvPr>
          <p:cNvSpPr txBox="1"/>
          <p:nvPr/>
        </p:nvSpPr>
        <p:spPr>
          <a:xfrm>
            <a:off x="9898706" y="6065606"/>
            <a:ext cx="2146970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架构设计文档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.word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 descr="模块功能调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257425"/>
            <a:ext cx="6202680" cy="3573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下一阶段工作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下一阶段工作</a:t>
            </a:r>
            <a:endParaRPr kumimoji="1" lang="zh-CN" altLang="en-US" dirty="0"/>
          </a:p>
        </p:txBody>
      </p:sp>
      <p:sp>
        <p:nvSpPr>
          <p:cNvPr id="19" name="文本框 8"/>
          <p:cNvSpPr txBox="1"/>
          <p:nvPr/>
        </p:nvSpPr>
        <p:spPr>
          <a:xfrm>
            <a:off x="644440" y="2307550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编码任务分工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4441" y="2754188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各模块接口方案制定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644446" y="1884148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需求分析、概要设计内部评审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44442" y="3181923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编码开发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44443" y="3624228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接口联调、集成测试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303" y="2331299"/>
            <a:ext cx="8603771" cy="3819894"/>
          </a:xfrm>
          <a:prstGeom prst="rect">
            <a:avLst/>
          </a:prstGeom>
        </p:spPr>
      </p:pic>
      <p:sp>
        <p:nvSpPr>
          <p:cNvPr id="25" name="文本框 8"/>
          <p:cNvSpPr txBox="1"/>
          <p:nvPr/>
        </p:nvSpPr>
        <p:spPr>
          <a:xfrm>
            <a:off x="644440" y="1514621"/>
            <a:ext cx="435617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智能合约技术的研究选型确认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系统要求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系统要求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03018" y="1812267"/>
            <a:ext cx="7941281" cy="1677767"/>
            <a:chOff x="3122511" y="3233854"/>
            <a:chExt cx="7941281" cy="1677767"/>
          </a:xfrm>
        </p:grpSpPr>
        <p:sp>
          <p:nvSpPr>
            <p:cNvPr id="3" name="矩形 2"/>
            <p:cNvSpPr/>
            <p:nvPr/>
          </p:nvSpPr>
          <p:spPr>
            <a:xfrm flipV="1">
              <a:off x="3182918" y="3233854"/>
              <a:ext cx="76573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3938759" y="3726297"/>
              <a:ext cx="7125033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实现一个分布式数据存储与共享方案，将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IPFS</a:t>
              </a: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（星际文件系统）、区块链和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ABE</a:t>
              </a: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技术结合起来。数据所有者能够向数据使用者分发密钥，通过指定访问策略对共享数据进行加密，实现细粒度访问控制。基于智能合约的关键字搜索实现对分散存储在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IPFS</a:t>
              </a: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中的密文建立索引，数据使用者能够对加密后的数据进行检索。本课题的创新点在于智能合约的设计。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94987" y="3279015"/>
              <a:ext cx="1210588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课题要求</a:t>
              </a:r>
              <a:endParaRPr lang="en-US" altLang="zh-CN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22511" y="3233854"/>
              <a:ext cx="81624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4000" b="1" dirty="0">
                  <a:solidFill>
                    <a:schemeClr val="accent1"/>
                  </a:solidFill>
                </a:rPr>
                <a:t>01</a:t>
              </a:r>
              <a:endParaRPr lang="en-US" altLang="zh-CN" sz="4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3018" y="3936758"/>
            <a:ext cx="7941281" cy="1677767"/>
            <a:chOff x="7161866" y="3233854"/>
            <a:chExt cx="7941281" cy="1677767"/>
          </a:xfrm>
        </p:grpSpPr>
        <p:sp>
          <p:nvSpPr>
            <p:cNvPr id="9" name="矩形 8"/>
            <p:cNvSpPr/>
            <p:nvPr/>
          </p:nvSpPr>
          <p:spPr>
            <a:xfrm flipV="1">
              <a:off x="7222273" y="3233854"/>
              <a:ext cx="765739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7978114" y="3726297"/>
              <a:ext cx="7125033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用户注册、文件保存、文件上传和文件下载。数据所有者和数据使用者想使用系统功能都需要注册账户。文件拥有者分享文件分为文件上传和文件保存两步。文件上传过程记录文件的基本信息，文件保存包括对文件的加密、将密文上传至区块链等功能。数据使用者申请使用文件需要进行文件下载。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034342" y="3279015"/>
              <a:ext cx="1210588" cy="453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>
                      <a:lumMod val="75000"/>
                    </a:schemeClr>
                  </a:solidFill>
                </a:rPr>
                <a:t>功能要求</a:t>
              </a:r>
              <a:endParaRPr lang="en-US" altLang="zh-C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61866" y="3233854"/>
              <a:ext cx="81624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4000" b="1" dirty="0">
                  <a:solidFill>
                    <a:schemeClr val="accent1">
                      <a:lumMod val="75000"/>
                    </a:schemeClr>
                  </a:solidFill>
                </a:rPr>
                <a:t>02</a:t>
              </a:r>
              <a:endParaRPr lang="en-US" altLang="zh-CN" sz="4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系统要求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9577" y="1404913"/>
            <a:ext cx="1210588" cy="453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原理支撑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17" y="1631610"/>
            <a:ext cx="4879340" cy="472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506" y="3033133"/>
            <a:ext cx="5033731" cy="825190"/>
          </a:xfrm>
        </p:spPr>
        <p:txBody>
          <a:bodyPr/>
          <a:lstStyle/>
          <a:p>
            <a:r>
              <a:rPr kumimoji="1" lang="zh-CN" altLang="en-US" dirty="0"/>
              <a:t>成员分工及工作计划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8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4" name="文本框 8">
            <a:hlinkClick r:id="rId1"/>
          </p:cNvPr>
          <p:cNvSpPr txBox="1"/>
          <p:nvPr/>
        </p:nvSpPr>
        <p:spPr>
          <a:xfrm>
            <a:off x="8455668" y="5679843"/>
            <a:ext cx="2146970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会议纪要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.word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16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930196" y="3757436"/>
            <a:ext cx="7528004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曹俊燚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负责规划项目整体进度安排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、风险把控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，及项目的需求分析。同时曹俊燚作为后端开发人员参与系统的编码实现过程，并且负责系统的最终打包上线工作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成员分工</a:t>
            </a:r>
            <a:endParaRPr kumimoji="1" lang="zh-CN" altLang="en-US" dirty="0"/>
          </a:p>
        </p:txBody>
      </p:sp>
      <p:sp>
        <p:nvSpPr>
          <p:cNvPr id="15" name="文本框 8"/>
          <p:cNvSpPr txBox="1"/>
          <p:nvPr/>
        </p:nvSpPr>
        <p:spPr>
          <a:xfrm>
            <a:off x="930196" y="3757436"/>
            <a:ext cx="7528004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赵梓清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根据需求分析中的功能概述与原型界面设计绘制系统界面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图，系统的界面规划与展现形式需与前端开发负责人做好对接确认。同时赵梓清作为需求分析助理参与需求分析工作中，协助曹俊燚开展工作，并编写最终的系统用户说明手册。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8754" y="1136691"/>
            <a:ext cx="4356183" cy="2407398"/>
            <a:chOff x="858754" y="1136691"/>
            <a:chExt cx="4356183" cy="2407398"/>
          </a:xfrm>
        </p:grpSpPr>
        <p:sp>
          <p:nvSpPr>
            <p:cNvPr id="16" name="文本框 8"/>
            <p:cNvSpPr txBox="1"/>
            <p:nvPr/>
          </p:nvSpPr>
          <p:spPr>
            <a:xfrm>
              <a:off x="858760" y="113669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项目经理、需求分析师：曹俊燚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8758" y="1656696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美工总监：赵梓清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8754" y="215258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前端开发负责人：金晨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58754" y="2648475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技术架构负责人：侯添久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754" y="3126731"/>
              <a:ext cx="435617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测试负责人：卢茜君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1818</Words>
  <Application>WPS 演示</Application>
  <PresentationFormat>宽屏</PresentationFormat>
  <Paragraphs>224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浅     风</cp:lastModifiedBy>
  <cp:revision>136</cp:revision>
  <dcterms:created xsi:type="dcterms:W3CDTF">2015-08-18T02:51:00Z</dcterms:created>
  <dcterms:modified xsi:type="dcterms:W3CDTF">2019-08-29T04:55:35Z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2017-12-21T07:59:02.1865679Z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2052-11.1.0.8976</vt:lpwstr>
  </property>
</Properties>
</file>