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2" r:id="rId5"/>
    <p:sldId id="375" r:id="rId6"/>
    <p:sldId id="376" r:id="rId7"/>
    <p:sldId id="378" r:id="rId8"/>
    <p:sldId id="382" r:id="rId9"/>
    <p:sldId id="372" r:id="rId10"/>
    <p:sldId id="380" r:id="rId11"/>
    <p:sldId id="383" r:id="rId12"/>
    <p:sldId id="384" r:id="rId13"/>
    <p:sldId id="3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3/14/2025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8DDD8-3321-E50C-5CEC-058CA87C8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4AC1-DD17-7B6D-97A8-F0A131D7C4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C552A2-1F26-B35A-82F7-5CC281396D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AAFB9-9282-9CCE-EA1D-9952608FD13A}"/>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613225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F904-B248-6585-A3C4-915F1A1D20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3500B-E90E-6F78-31FF-F607F0093A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4837D5-CF90-98AC-134D-C81628C1C1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12F7CB-F168-05E1-F651-35752024C789}"/>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02526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6F324-A2A3-AA72-E29E-D223F347A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E0214-D83C-D485-8286-D825696989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76E93-338C-E00A-1B55-0EC8D7E8E3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524C33-D259-5329-9334-11E71D5A248C}"/>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66107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2077-1312/11/11/2111"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ieeexplore.ieee.org/document/929100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403123"/>
            <a:ext cx="12191998" cy="3117317"/>
          </a:xfrm>
        </p:spPr>
        <p:txBody>
          <a:bodyPr anchor="b"/>
          <a:lstStyle/>
          <a:p>
            <a:r>
              <a:rPr lang="en-US" dirty="0"/>
              <a:t>Optimal y</a:t>
            </a:r>
            <a:r>
              <a:rPr lang="en-US" b="1" dirty="0"/>
              <a:t>a</a:t>
            </a:r>
            <a:r>
              <a:rPr lang="en-US" dirty="0"/>
              <a:t>w angle predictor for wind turbine </a:t>
            </a:r>
          </a:p>
        </p:txBody>
      </p:sp>
      <p:sp>
        <p:nvSpPr>
          <p:cNvPr id="2" name="TextBox 1">
            <a:extLst>
              <a:ext uri="{FF2B5EF4-FFF2-40B4-BE49-F238E27FC236}">
                <a16:creationId xmlns:a16="http://schemas.microsoft.com/office/drawing/2014/main" id="{71E5D549-F5B0-97EE-4601-2AC637B9946A}"/>
              </a:ext>
            </a:extLst>
          </p:cNvPr>
          <p:cNvSpPr txBox="1"/>
          <p:nvPr/>
        </p:nvSpPr>
        <p:spPr>
          <a:xfrm>
            <a:off x="6941574" y="4119715"/>
            <a:ext cx="5338916" cy="2585323"/>
          </a:xfrm>
          <a:prstGeom prst="rect">
            <a:avLst/>
          </a:prstGeom>
          <a:noFill/>
        </p:spPr>
        <p:txBody>
          <a:bodyPr wrap="square" rtlCol="0">
            <a:spAutoFit/>
          </a:bodyPr>
          <a:lstStyle/>
          <a:p>
            <a:r>
              <a:rPr lang="en-IN" dirty="0">
                <a:solidFill>
                  <a:schemeClr val="bg1"/>
                </a:solidFill>
              </a:rPr>
              <a:t>AIE-B Group 2</a:t>
            </a:r>
          </a:p>
          <a:p>
            <a:endParaRPr lang="en-IN" dirty="0">
              <a:solidFill>
                <a:schemeClr val="bg1"/>
              </a:solidFill>
            </a:endParaRPr>
          </a:p>
          <a:p>
            <a:r>
              <a:rPr lang="en-IN" dirty="0">
                <a:solidFill>
                  <a:schemeClr val="bg1"/>
                </a:solidFill>
              </a:rPr>
              <a:t>Anantha Krishna SK (CB.SC.U4AIE24102)</a:t>
            </a:r>
          </a:p>
          <a:p>
            <a:endParaRPr lang="en-IN" dirty="0">
              <a:solidFill>
                <a:schemeClr val="bg1"/>
              </a:solidFill>
            </a:endParaRPr>
          </a:p>
          <a:p>
            <a:r>
              <a:rPr lang="en-IN" dirty="0">
                <a:solidFill>
                  <a:schemeClr val="bg1"/>
                </a:solidFill>
              </a:rPr>
              <a:t>Sri Ram Krishna M (CB.SC.U4AIE24127)</a:t>
            </a:r>
          </a:p>
          <a:p>
            <a:endParaRPr lang="en-IN" dirty="0">
              <a:solidFill>
                <a:schemeClr val="bg1"/>
              </a:solidFill>
            </a:endParaRPr>
          </a:p>
          <a:p>
            <a:r>
              <a:rPr lang="en-IN" dirty="0">
                <a:solidFill>
                  <a:schemeClr val="bg1"/>
                </a:solidFill>
              </a:rPr>
              <a:t>T Devi Sri Soumith (CB.SC.U4AIE24155)</a:t>
            </a:r>
          </a:p>
          <a:p>
            <a:endParaRPr lang="en-IN" dirty="0">
              <a:solidFill>
                <a:schemeClr val="bg1"/>
              </a:solidFill>
            </a:endParaRPr>
          </a:p>
          <a:p>
            <a:r>
              <a:rPr lang="en-IN" dirty="0">
                <a:solidFill>
                  <a:schemeClr val="bg1"/>
                </a:solidFill>
              </a:rPr>
              <a:t>Yogesh JK (CB.SC.U4AIE24161)</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A545-7BC2-942D-25D0-6C49DD1590B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65625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err="1"/>
              <a:t>oBJECTIVES</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GB" sz="2000" dirty="0"/>
              <a:t>Ensure maximum power output by optimizing the turbine’s yaw angle.</a:t>
            </a:r>
          </a:p>
          <a:p>
            <a:r>
              <a:rPr lang="en-GB" sz="2000" dirty="0"/>
              <a:t>Enhance the efficiency of renewable energy production.</a:t>
            </a:r>
          </a:p>
          <a:p>
            <a:r>
              <a:rPr lang="en-GB" sz="2000" dirty="0"/>
              <a:t>Improve wind turbine performance by reducing energy losses due to improper yaw alignment.</a:t>
            </a:r>
          </a:p>
          <a:p>
            <a:r>
              <a:rPr lang="en-GB" sz="2000" dirty="0"/>
              <a:t>Contribute to sustainable and cost-effective energy solutions.</a:t>
            </a:r>
            <a:endParaRPr lang="en-US" sz="2000"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Reference papers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4015098" cy="3528397"/>
          </a:xfrm>
        </p:spPr>
        <p:txBody>
          <a:bodyPr/>
          <a:lstStyle/>
          <a:p>
            <a:pPr algn="l">
              <a:buNone/>
            </a:pPr>
            <a:r>
              <a:rPr lang="en-IN" b="1" i="0" dirty="0">
                <a:effectLst/>
                <a:latin typeface="Arial" panose="020B0604020202020204" pitchFamily="34" charset="0"/>
              </a:rPr>
              <a:t>Machine Learning-Based Approach to Wind Turbine Wake Prediction under Yawed Conditions</a:t>
            </a:r>
          </a:p>
          <a:p>
            <a:pPr algn="l"/>
            <a:r>
              <a:rPr lang="en-IN" b="1" i="0" dirty="0">
                <a:effectLst/>
                <a:latin typeface="Arial" panose="020B0604020202020204" pitchFamily="34" charset="0"/>
              </a:rPr>
              <a:t>Authors:</a:t>
            </a:r>
            <a:r>
              <a:rPr lang="en-IN" b="0" i="0" dirty="0">
                <a:effectLst/>
                <a:latin typeface="Arial" panose="020B0604020202020204" pitchFamily="34" charset="0"/>
              </a:rPr>
              <a:t> Mohan Kumar Gajendra, Ijaz Fazil Syed Ahmed Kabir, Sudhakar Vadivelu, E. Y. K. Ng</a:t>
            </a:r>
          </a:p>
          <a:p>
            <a:pPr algn="l"/>
            <a:r>
              <a:rPr lang="en-IN" b="0" i="0" dirty="0">
                <a:effectLst/>
                <a:latin typeface="Arial" panose="020B0604020202020204" pitchFamily="34" charset="0"/>
              </a:rPr>
              <a:t>Year of publication: 2023</a:t>
            </a:r>
          </a:p>
          <a:p>
            <a:r>
              <a:rPr lang="en-US" dirty="0">
                <a:hlinkClick r:id="rId3"/>
              </a:rPr>
              <a:t>https://www.mdpi.com/2077-1312/11/11/2111</a:t>
            </a:r>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7" name="Content Placeholder 6">
            <a:extLst>
              <a:ext uri="{FF2B5EF4-FFF2-40B4-BE49-F238E27FC236}">
                <a16:creationId xmlns:a16="http://schemas.microsoft.com/office/drawing/2014/main" id="{F24ED8AB-469E-83BA-27D5-A52F748100AD}"/>
              </a:ext>
            </a:extLst>
          </p:cNvPr>
          <p:cNvSpPr>
            <a:spLocks noGrp="1"/>
          </p:cNvSpPr>
          <p:nvPr>
            <p:ph sz="quarter" idx="36"/>
          </p:nvPr>
        </p:nvSpPr>
        <p:spPr/>
        <p:txBody>
          <a:bodyPr/>
          <a:lstStyle/>
          <a:p>
            <a:r>
              <a:rPr lang="en-GB" b="1" i="0" dirty="0">
                <a:effectLst/>
                <a:latin typeface="Arial" panose="020B0604020202020204" pitchFamily="34" charset="0"/>
              </a:rPr>
              <a:t>Maximum Power Point Tracking Control Method for the Small Wind Power Generation System Corresponding to Wind Speed Variation</a:t>
            </a:r>
          </a:p>
          <a:p>
            <a:r>
              <a:rPr lang="en-IN" b="1" i="0" dirty="0">
                <a:effectLst/>
                <a:latin typeface="Arial" panose="020B0604020202020204" pitchFamily="34" charset="0"/>
              </a:rPr>
              <a:t>Authors:</a:t>
            </a:r>
            <a:r>
              <a:rPr lang="en-IN" b="0" i="0" dirty="0">
                <a:effectLst/>
                <a:latin typeface="Arial" panose="020B0604020202020204" pitchFamily="34" charset="0"/>
              </a:rPr>
              <a:t> Yuki Ando, Naoki Yamamura, </a:t>
            </a:r>
            <a:r>
              <a:rPr lang="en-IN" b="0" i="0" dirty="0" err="1">
                <a:effectLst/>
                <a:latin typeface="Arial" panose="020B0604020202020204" pitchFamily="34" charset="0"/>
              </a:rPr>
              <a:t>Muneaki</a:t>
            </a:r>
            <a:r>
              <a:rPr lang="en-IN" b="0" i="0" dirty="0">
                <a:effectLst/>
                <a:latin typeface="Arial" panose="020B0604020202020204" pitchFamily="34" charset="0"/>
              </a:rPr>
              <a:t> Ishida</a:t>
            </a:r>
            <a:endParaRPr lang="en-GB" b="1" i="0" dirty="0">
              <a:effectLst/>
              <a:latin typeface="Arial" panose="020B0604020202020204" pitchFamily="34" charset="0"/>
            </a:endParaRPr>
          </a:p>
          <a:p>
            <a:r>
              <a:rPr lang="en-IN" dirty="0"/>
              <a:t>Year of publication: 2020</a:t>
            </a:r>
          </a:p>
          <a:p>
            <a:r>
              <a:rPr lang="en-IN" dirty="0">
                <a:hlinkClick r:id="rId4"/>
              </a:rPr>
              <a:t>https://ieeexplore.ieee.org/document/9291009</a:t>
            </a:r>
            <a:endParaRPr lang="en-IN" dirty="0"/>
          </a:p>
        </p:txBody>
      </p:sp>
    </p:spTree>
    <p:extLst>
      <p:ext uri="{BB962C8B-B14F-4D97-AF65-F5344CB8AC3E}">
        <p14:creationId xmlns:p14="http://schemas.microsoft.com/office/powerpoint/2010/main" val="10736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r>
              <a:rPr lang="en-GB" i="0" dirty="0">
                <a:effectLst/>
              </a:rPr>
              <a:t>ML-Based Approach (Artificial Neural Network - ANN)</a:t>
            </a:r>
            <a:endParaRPr lang="en-US" noProof="0" dirty="0">
              <a:solidFill>
                <a:srgbClr val="00B0F0"/>
              </a:solidFill>
            </a:endParaRPr>
          </a:p>
        </p:txBody>
      </p:sp>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351639" y="2690567"/>
            <a:ext cx="5532532" cy="3579987"/>
          </a:xfrm>
        </p:spPr>
        <p:txBody>
          <a:bodyPr/>
          <a:lstStyle/>
          <a:p>
            <a:pPr algn="l">
              <a:buFont typeface="Arial" panose="020B0604020202020204" pitchFamily="34" charset="0"/>
              <a:buChar char="•"/>
            </a:pPr>
            <a:r>
              <a:rPr lang="en-GB" b="0" i="0" dirty="0">
                <a:effectLst/>
                <a:latin typeface="Arial" panose="020B0604020202020204" pitchFamily="34" charset="0"/>
              </a:rPr>
              <a:t> Uses ANN to predict the optimal yaw angle based on wind speed, wind direction, angular velocity, and flow angle.</a:t>
            </a:r>
          </a:p>
          <a:p>
            <a:pPr algn="l">
              <a:buFont typeface="Arial" panose="020B0604020202020204" pitchFamily="34" charset="0"/>
              <a:buChar char="•"/>
            </a:pPr>
            <a:r>
              <a:rPr lang="en-GB" b="0" i="0" dirty="0">
                <a:effectLst/>
                <a:latin typeface="Arial" panose="020B0604020202020204" pitchFamily="34" charset="0"/>
              </a:rPr>
              <a:t> Dataset is normalized using </a:t>
            </a:r>
            <a:r>
              <a:rPr lang="en-GB" b="0" i="0" dirty="0" err="1">
                <a:effectLst/>
                <a:latin typeface="Arial" panose="020B0604020202020204" pitchFamily="34" charset="0"/>
              </a:rPr>
              <a:t>MinMaxScaler</a:t>
            </a:r>
            <a:r>
              <a:rPr lang="en-GB" b="0" i="0" dirty="0">
                <a:effectLst/>
                <a:latin typeface="Arial" panose="020B0604020202020204" pitchFamily="34" charset="0"/>
              </a:rPr>
              <a:t>.</a:t>
            </a:r>
          </a:p>
          <a:p>
            <a:pPr algn="l">
              <a:buFont typeface="Arial" panose="020B0604020202020204" pitchFamily="34" charset="0"/>
              <a:buChar char="•"/>
            </a:pPr>
            <a:r>
              <a:rPr lang="en-GB" b="0" i="0" dirty="0">
                <a:effectLst/>
                <a:latin typeface="Arial" panose="020B0604020202020204" pitchFamily="34" charset="0"/>
              </a:rPr>
              <a:t> ANN consists of multiple layers with </a:t>
            </a:r>
            <a:r>
              <a:rPr lang="en-GB" b="0" i="0" dirty="0" err="1">
                <a:effectLst/>
                <a:latin typeface="Arial" panose="020B0604020202020204" pitchFamily="34" charset="0"/>
              </a:rPr>
              <a:t>ReLU</a:t>
            </a:r>
            <a:r>
              <a:rPr lang="en-GB" b="0" i="0" dirty="0">
                <a:effectLst/>
                <a:latin typeface="Arial" panose="020B0604020202020204" pitchFamily="34" charset="0"/>
              </a:rPr>
              <a:t> activation and dropout layers to prevent overfitting.</a:t>
            </a:r>
          </a:p>
          <a:p>
            <a:pPr algn="l">
              <a:buFont typeface="Arial" panose="020B0604020202020204" pitchFamily="34" charset="0"/>
              <a:buChar char="•"/>
            </a:pPr>
            <a:r>
              <a:rPr lang="en-GB" b="0" i="0" dirty="0">
                <a:effectLst/>
                <a:latin typeface="Arial" panose="020B0604020202020204" pitchFamily="34" charset="0"/>
              </a:rPr>
              <a:t> Model is trained using the Adam optimizer and Mean Squared Error (MSE) loss function.</a:t>
            </a:r>
          </a:p>
          <a:p>
            <a:pPr algn="l">
              <a:buFont typeface="Arial" panose="020B0604020202020204" pitchFamily="34" charset="0"/>
              <a:buChar char="•"/>
            </a:pPr>
            <a:r>
              <a:rPr lang="en-GB" b="0" i="0" dirty="0">
                <a:effectLst/>
                <a:latin typeface="Arial" panose="020B0604020202020204" pitchFamily="34" charset="0"/>
              </a:rPr>
              <a:t> Evaluation is performed using R² score and Mean Absolute Error (MAE).</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pic>
        <p:nvPicPr>
          <p:cNvPr id="13" name="Picture Placeholder 12" descr="A screenshot of a computer&#10;&#10;AI-generated content may be incorrect.">
            <a:extLst>
              <a:ext uri="{FF2B5EF4-FFF2-40B4-BE49-F238E27FC236}">
                <a16:creationId xmlns:a16="http://schemas.microsoft.com/office/drawing/2014/main" id="{21BC3745-C9BF-FB3B-0EDF-0EF523BC6E06}"/>
              </a:ext>
            </a:extLst>
          </p:cNvPr>
          <p:cNvPicPr>
            <a:picLocks noGrp="1" noChangeAspect="1"/>
          </p:cNvPicPr>
          <p:nvPr>
            <p:ph type="pic" sz="quarter" idx="37"/>
          </p:nvPr>
        </p:nvPicPr>
        <p:blipFill>
          <a:blip r:embed="rId3"/>
          <a:stretch>
            <a:fillRect/>
          </a:stretch>
        </p:blipFill>
        <p:spPr>
          <a:xfrm>
            <a:off x="0" y="1888949"/>
            <a:ext cx="5937546" cy="3080102"/>
          </a:xfrm>
          <a:prstGeom prst="rect">
            <a:avLst/>
          </a:prstGeom>
        </p:spPr>
      </p:pic>
    </p:spTree>
    <p:extLst>
      <p:ext uri="{BB962C8B-B14F-4D97-AF65-F5344CB8AC3E}">
        <p14:creationId xmlns:p14="http://schemas.microsoft.com/office/powerpoint/2010/main" val="91031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DFAFB-48D3-3769-3D52-E8191A381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1CBC5-AD40-1B36-116A-E4574C62DDEB}"/>
              </a:ext>
            </a:extLst>
          </p:cNvPr>
          <p:cNvSpPr>
            <a:spLocks noGrp="1"/>
          </p:cNvSpPr>
          <p:nvPr>
            <p:ph type="title"/>
          </p:nvPr>
        </p:nvSpPr>
        <p:spPr>
          <a:xfrm>
            <a:off x="6889627" y="173736"/>
            <a:ext cx="4352662" cy="2203704"/>
          </a:xfrm>
        </p:spPr>
        <p:txBody>
          <a:bodyPr/>
          <a:lstStyle/>
          <a:p>
            <a:r>
              <a:rPr lang="en-GB" b="1" i="0" dirty="0">
                <a:solidFill>
                  <a:srgbClr val="00B0F0"/>
                </a:solidFill>
                <a:effectLst/>
              </a:rPr>
              <a:t>RL-Based Approach (Deep Reinforcement Learning - DDPG)</a:t>
            </a:r>
            <a:endParaRPr lang="en-US" noProof="0" dirty="0">
              <a:solidFill>
                <a:srgbClr val="00B0F0"/>
              </a:solidFill>
            </a:endParaRPr>
          </a:p>
        </p:txBody>
      </p:sp>
      <p:sp>
        <p:nvSpPr>
          <p:cNvPr id="3" name="Content Placeholder 2">
            <a:extLst>
              <a:ext uri="{FF2B5EF4-FFF2-40B4-BE49-F238E27FC236}">
                <a16:creationId xmlns:a16="http://schemas.microsoft.com/office/drawing/2014/main" id="{B53091B7-12AF-7AC5-A0A5-D01B4E3DC8BA}"/>
              </a:ext>
            </a:extLst>
          </p:cNvPr>
          <p:cNvSpPr>
            <a:spLocks noGrp="1"/>
          </p:cNvSpPr>
          <p:nvPr>
            <p:ph sz="quarter" idx="36"/>
          </p:nvPr>
        </p:nvSpPr>
        <p:spPr>
          <a:xfrm>
            <a:off x="6096000" y="2690567"/>
            <a:ext cx="5788171" cy="4093691"/>
          </a:xfrm>
        </p:spPr>
        <p:txBody>
          <a:bodyPr/>
          <a:lstStyle/>
          <a:p>
            <a:pPr>
              <a:buFont typeface="Arial" panose="020B0604020202020204" pitchFamily="34" charset="0"/>
              <a:buChar char="•"/>
            </a:pPr>
            <a:r>
              <a:rPr lang="en-GB" b="0" i="0" dirty="0">
                <a:effectLst/>
                <a:latin typeface="Arial" panose="020B0604020202020204" pitchFamily="34" charset="0"/>
              </a:rPr>
              <a:t>Actor-Critic architecture: Actor predicts optimal yaw angle, and Critic evaluates the decision.</a:t>
            </a:r>
          </a:p>
          <a:p>
            <a:pPr algn="l">
              <a:buFont typeface="Arial" panose="020B0604020202020204" pitchFamily="34" charset="0"/>
              <a:buChar char="•"/>
            </a:pPr>
            <a:r>
              <a:rPr lang="en-GB" b="0" i="0" dirty="0">
                <a:effectLst/>
                <a:latin typeface="Arial" panose="020B0604020202020204" pitchFamily="34" charset="0"/>
              </a:rPr>
              <a:t>Custom Simulink environment is created with wind speed, rotor speed, and generated power as variables.</a:t>
            </a:r>
          </a:p>
          <a:p>
            <a:pPr algn="l">
              <a:buFont typeface="Arial" panose="020B0604020202020204" pitchFamily="34" charset="0"/>
              <a:buChar char="•"/>
            </a:pPr>
            <a:r>
              <a:rPr lang="en-GB" b="0" i="0" dirty="0">
                <a:effectLst/>
                <a:latin typeface="Arial" panose="020B0604020202020204" pitchFamily="34" charset="0"/>
              </a:rPr>
              <a:t>  Uses Experience Replay Buffer and exploration noise for better learning.</a:t>
            </a:r>
          </a:p>
          <a:p>
            <a:pPr algn="l">
              <a:buFont typeface="Arial" panose="020B0604020202020204" pitchFamily="34" charset="0"/>
              <a:buChar char="•"/>
            </a:pPr>
            <a:r>
              <a:rPr lang="en-GB" b="0" i="0" dirty="0">
                <a:effectLst/>
                <a:latin typeface="Arial" panose="020B0604020202020204" pitchFamily="34" charset="0"/>
              </a:rPr>
              <a:t>Training is performed for 10,000 episodes until an optimal policy is learned.</a:t>
            </a:r>
          </a:p>
          <a:p>
            <a:pPr>
              <a:buNone/>
            </a:pPr>
            <a:br>
              <a:rPr lang="en-GB" dirty="0"/>
            </a:br>
            <a:endParaRPr lang="en-GB" b="0" i="0" dirty="0">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F142290-9312-D88E-27C6-3A9DE2E3EB6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pic>
        <p:nvPicPr>
          <p:cNvPr id="8" name="Picture Placeholder 7" descr="A screenshot of a computer program&#10;&#10;AI-generated content may be incorrect.">
            <a:extLst>
              <a:ext uri="{FF2B5EF4-FFF2-40B4-BE49-F238E27FC236}">
                <a16:creationId xmlns:a16="http://schemas.microsoft.com/office/drawing/2014/main" id="{6B4DB090-178D-A8ED-47F9-F41C05451C05}"/>
              </a:ext>
            </a:extLst>
          </p:cNvPr>
          <p:cNvPicPr>
            <a:picLocks noGrp="1" noChangeAspect="1"/>
          </p:cNvPicPr>
          <p:nvPr>
            <p:ph type="pic" sz="quarter" idx="37"/>
          </p:nvPr>
        </p:nvPicPr>
        <p:blipFill>
          <a:blip r:embed="rId3"/>
          <a:srcRect t="21926" b="15206"/>
          <a:stretch/>
        </p:blipFill>
        <p:spPr>
          <a:xfrm>
            <a:off x="0" y="-19665"/>
            <a:ext cx="5124450" cy="2900516"/>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D4A5EAE7-C1B3-657C-3E6A-99AC8BD65581}"/>
              </a:ext>
            </a:extLst>
          </p:cNvPr>
          <p:cNvPicPr>
            <a:picLocks noChangeAspect="1"/>
          </p:cNvPicPr>
          <p:nvPr/>
        </p:nvPicPr>
        <p:blipFill>
          <a:blip r:embed="rId4"/>
          <a:stretch>
            <a:fillRect/>
          </a:stretch>
        </p:blipFill>
        <p:spPr>
          <a:xfrm>
            <a:off x="187781" y="3106870"/>
            <a:ext cx="5422444" cy="3626260"/>
          </a:xfrm>
          <a:prstGeom prst="rect">
            <a:avLst/>
          </a:prstGeom>
        </p:spPr>
      </p:pic>
    </p:spTree>
    <p:extLst>
      <p:ext uri="{BB962C8B-B14F-4D97-AF65-F5344CB8AC3E}">
        <p14:creationId xmlns:p14="http://schemas.microsoft.com/office/powerpoint/2010/main" val="388690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Simulink block</a:t>
            </a:r>
          </a:p>
        </p:txBody>
      </p:sp>
      <p:pic>
        <p:nvPicPr>
          <p:cNvPr id="3" name="Content Placeholder 2" descr="A diagram of a computer&#10;&#10;AI-generated content may be incorrect.">
            <a:extLst>
              <a:ext uri="{FF2B5EF4-FFF2-40B4-BE49-F238E27FC236}">
                <a16:creationId xmlns:a16="http://schemas.microsoft.com/office/drawing/2014/main" id="{12E62B4B-E4A4-C8F5-7920-E5931479690C}"/>
              </a:ext>
            </a:extLst>
          </p:cNvPr>
          <p:cNvPicPr>
            <a:picLocks noGrp="1" noChangeAspect="1"/>
          </p:cNvPicPr>
          <p:nvPr>
            <p:ph sz="quarter" idx="14"/>
          </p:nvPr>
        </p:nvPicPr>
        <p:blipFill>
          <a:blip r:embed="rId3"/>
          <a:stretch>
            <a:fillRect/>
          </a:stretch>
        </p:blipFill>
        <p:spPr>
          <a:xfrm>
            <a:off x="2116741" y="2808213"/>
            <a:ext cx="6257208" cy="3876052"/>
          </a:xfrm>
        </p:spPr>
      </p:pic>
    </p:spTree>
    <p:extLst>
      <p:ext uri="{BB962C8B-B14F-4D97-AF65-F5344CB8AC3E}">
        <p14:creationId xmlns:p14="http://schemas.microsoft.com/office/powerpoint/2010/main" val="239546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Concepts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457312" y="1976284"/>
            <a:ext cx="11426859" cy="4881716"/>
          </a:xfrm>
        </p:spPr>
        <p:txBody>
          <a:bodyPr/>
          <a:lstStyle/>
          <a:p>
            <a:pPr algn="l">
              <a:buNone/>
            </a:pPr>
            <a:r>
              <a:rPr lang="en-GB" b="1" i="0" dirty="0">
                <a:effectLst/>
                <a:latin typeface="Times New Roman" panose="02020603050405020304" pitchFamily="18" charset="0"/>
              </a:rPr>
              <a:t>1. Aerodynamics of Wind Turbines</a:t>
            </a:r>
          </a:p>
          <a:p>
            <a:pPr algn="l">
              <a:buNone/>
            </a:pPr>
            <a:r>
              <a:rPr lang="en-GB" sz="1600" b="0" i="0" dirty="0">
                <a:effectLst/>
                <a:latin typeface="Times New Roman" panose="02020603050405020304" pitchFamily="18" charset="0"/>
              </a:rPr>
              <a:t>Wind turbines operate on the principles of aerodynamics, where the flow of air over the blades generates lift and rotational motion. The key aerodynamic forces include:</a:t>
            </a:r>
          </a:p>
          <a:p>
            <a:pPr algn="l">
              <a:buFont typeface="Arial" panose="020B0604020202020204" pitchFamily="34" charset="0"/>
              <a:buChar char="•"/>
            </a:pPr>
            <a:r>
              <a:rPr lang="en-GB" sz="1100" b="1" i="0" dirty="0">
                <a:effectLst/>
                <a:latin typeface="Times New Roman" panose="02020603050405020304" pitchFamily="18" charset="0"/>
              </a:rPr>
              <a:t>Lift:</a:t>
            </a:r>
            <a:r>
              <a:rPr lang="en-GB" sz="1100" b="0" i="0" dirty="0">
                <a:effectLst/>
                <a:latin typeface="Times New Roman" panose="02020603050405020304" pitchFamily="18" charset="0"/>
              </a:rPr>
              <a:t> Generated due to pressure differences, helping the blade rotate.</a:t>
            </a:r>
          </a:p>
          <a:p>
            <a:pPr algn="l">
              <a:buFont typeface="Arial" panose="020B0604020202020204" pitchFamily="34" charset="0"/>
              <a:buChar char="•"/>
            </a:pPr>
            <a:r>
              <a:rPr lang="en-GB" sz="1100" b="1" i="0" dirty="0">
                <a:effectLst/>
                <a:latin typeface="Times New Roman" panose="02020603050405020304" pitchFamily="18" charset="0"/>
              </a:rPr>
              <a:t>Drag:</a:t>
            </a:r>
            <a:r>
              <a:rPr lang="en-GB" sz="1100" b="0" i="0" dirty="0">
                <a:effectLst/>
                <a:latin typeface="Times New Roman" panose="02020603050405020304" pitchFamily="18" charset="0"/>
              </a:rPr>
              <a:t> Opposes motion and reduces efficiency.</a:t>
            </a:r>
          </a:p>
          <a:p>
            <a:pPr algn="l">
              <a:buFont typeface="Arial" panose="020B0604020202020204" pitchFamily="34" charset="0"/>
              <a:buChar char="•"/>
            </a:pPr>
            <a:r>
              <a:rPr lang="en-GB" sz="1100" b="1" i="0" dirty="0">
                <a:effectLst/>
                <a:latin typeface="Times New Roman" panose="02020603050405020304" pitchFamily="18" charset="0"/>
              </a:rPr>
              <a:t>Angle of Attack (</a:t>
            </a:r>
            <a:r>
              <a:rPr lang="en-GB" sz="1100" b="1" i="0" dirty="0" err="1">
                <a:effectLst/>
                <a:latin typeface="Times New Roman" panose="02020603050405020304" pitchFamily="18" charset="0"/>
              </a:rPr>
              <a:t>AoA</a:t>
            </a:r>
            <a:r>
              <a:rPr lang="en-GB" sz="1100" b="1" i="0" dirty="0">
                <a:effectLst/>
                <a:latin typeface="Times New Roman" panose="02020603050405020304" pitchFamily="18" charset="0"/>
              </a:rPr>
              <a:t>):</a:t>
            </a:r>
            <a:r>
              <a:rPr lang="en-GB" sz="1100" b="0" i="0" dirty="0">
                <a:effectLst/>
                <a:latin typeface="Times New Roman" panose="02020603050405020304" pitchFamily="18" charset="0"/>
              </a:rPr>
              <a:t> The angle between the relative wind direction and the blade profile.</a:t>
            </a:r>
          </a:p>
          <a:p>
            <a:pPr algn="l">
              <a:buNone/>
            </a:pPr>
            <a:r>
              <a:rPr lang="en-GB" b="1" i="0" dirty="0">
                <a:effectLst/>
                <a:latin typeface="Times New Roman" panose="02020603050405020304" pitchFamily="18" charset="0"/>
              </a:rPr>
              <a:t>2. Wind Power Equation</a:t>
            </a:r>
          </a:p>
          <a:p>
            <a:pPr algn="l">
              <a:buNone/>
            </a:pPr>
            <a:r>
              <a:rPr lang="en-GB" sz="1600" b="0" i="0" dirty="0">
                <a:effectLst/>
                <a:latin typeface="Times New Roman" panose="02020603050405020304" pitchFamily="18" charset="0"/>
              </a:rPr>
              <a:t>The power extracted from the wind is given by the equation:</a:t>
            </a:r>
          </a:p>
          <a:p>
            <a:pPr algn="l">
              <a:buNone/>
            </a:pPr>
            <a:r>
              <a:rPr lang="en-GB" b="1" i="0" dirty="0">
                <a:effectLst/>
                <a:latin typeface="Times New Roman" panose="02020603050405020304" pitchFamily="18" charset="0"/>
              </a:rPr>
              <a:t>P = 0.5 × ρ × A × V³ × Cp</a:t>
            </a:r>
            <a:endParaRPr lang="en-GB" b="0" i="0" dirty="0">
              <a:effectLst/>
              <a:latin typeface="Times New Roman" panose="02020603050405020304" pitchFamily="18" charset="0"/>
            </a:endParaRPr>
          </a:p>
          <a:p>
            <a:pPr algn="l">
              <a:buFont typeface="Arial" panose="020B0604020202020204" pitchFamily="34" charset="0"/>
              <a:buChar char="•"/>
            </a:pPr>
            <a:r>
              <a:rPr lang="en-GB" sz="1400" b="0" i="0" dirty="0">
                <a:effectLst/>
                <a:latin typeface="Times New Roman" panose="02020603050405020304" pitchFamily="18" charset="0"/>
              </a:rPr>
              <a:t>ρ: Air density (kg/m³)</a:t>
            </a:r>
          </a:p>
          <a:p>
            <a:pPr algn="l">
              <a:buFont typeface="Arial" panose="020B0604020202020204" pitchFamily="34" charset="0"/>
              <a:buChar char="•"/>
            </a:pPr>
            <a:r>
              <a:rPr lang="en-GB" sz="1400" b="0" i="0" dirty="0">
                <a:effectLst/>
                <a:latin typeface="Times New Roman" panose="02020603050405020304" pitchFamily="18" charset="0"/>
              </a:rPr>
              <a:t>A: Swept area of the rotor (m²)</a:t>
            </a:r>
          </a:p>
          <a:p>
            <a:pPr algn="l">
              <a:buFont typeface="Arial" panose="020B0604020202020204" pitchFamily="34" charset="0"/>
              <a:buChar char="•"/>
            </a:pPr>
            <a:r>
              <a:rPr lang="en-GB" sz="1400" b="0" i="0" dirty="0">
                <a:effectLst/>
                <a:latin typeface="Times New Roman" panose="02020603050405020304" pitchFamily="18" charset="0"/>
              </a:rPr>
              <a:t>V: Wind speed (m/s)</a:t>
            </a:r>
          </a:p>
          <a:p>
            <a:pPr algn="l">
              <a:buFont typeface="Arial" panose="020B0604020202020204" pitchFamily="34" charset="0"/>
              <a:buChar char="•"/>
            </a:pPr>
            <a:r>
              <a:rPr lang="en-GB" sz="1400" b="0" i="0" dirty="0">
                <a:effectLst/>
                <a:latin typeface="Times New Roman" panose="02020603050405020304" pitchFamily="18" charset="0"/>
              </a:rPr>
              <a:t>Cp: Power coefficient, representing turbine efficiency</a:t>
            </a:r>
          </a:p>
          <a:p>
            <a:pPr marL="0" indent="0">
              <a:buNone/>
            </a:pPr>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47FC0-AC09-54F6-0D2A-E55E9169FE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9395EF-65F8-E7BB-BB5D-4C085198004A}"/>
              </a:ext>
            </a:extLst>
          </p:cNvPr>
          <p:cNvSpPr>
            <a:spLocks noGrp="1"/>
          </p:cNvSpPr>
          <p:nvPr>
            <p:ph sz="quarter" idx="35"/>
          </p:nvPr>
        </p:nvSpPr>
        <p:spPr>
          <a:xfrm>
            <a:off x="501446" y="2094271"/>
            <a:ext cx="11382726" cy="4333247"/>
          </a:xfrm>
        </p:spPr>
        <p:txBody>
          <a:bodyPr/>
          <a:lstStyle/>
          <a:p>
            <a:pPr algn="l">
              <a:buNone/>
            </a:pPr>
            <a:r>
              <a:rPr lang="en-GB" b="1" i="0" dirty="0">
                <a:effectLst/>
                <a:latin typeface="Times New Roman" panose="02020603050405020304" pitchFamily="18" charset="0"/>
              </a:rPr>
              <a:t>3. Yaw Angle Optimization</a:t>
            </a:r>
          </a:p>
          <a:p>
            <a:pPr algn="l">
              <a:buNone/>
            </a:pPr>
            <a:r>
              <a:rPr lang="en-GB" sz="1600" b="0" i="0" dirty="0">
                <a:effectLst/>
                <a:latin typeface="Times New Roman" panose="02020603050405020304" pitchFamily="18" charset="0"/>
              </a:rPr>
              <a:t>The yaw angle determines the alignment of the turbine with the wind direction. Optimizing the yaw angle maximizes power output by ensuring the best angle of attack and minimizing wake effects</a:t>
            </a:r>
            <a:r>
              <a:rPr lang="en-GB" sz="1400" b="0" i="0" dirty="0">
                <a:effectLst/>
                <a:latin typeface="Times New Roman" panose="02020603050405020304" pitchFamily="18" charset="0"/>
              </a:rPr>
              <a:t>.</a:t>
            </a:r>
          </a:p>
          <a:p>
            <a:pPr algn="l">
              <a:buNone/>
            </a:pPr>
            <a:r>
              <a:rPr lang="en-GB" b="1" i="0" dirty="0">
                <a:effectLst/>
                <a:latin typeface="Times New Roman" panose="02020603050405020304" pitchFamily="18" charset="0"/>
              </a:rPr>
              <a:t>4. Machine Learning in Prediction</a:t>
            </a:r>
          </a:p>
          <a:p>
            <a:pPr algn="l">
              <a:buNone/>
            </a:pPr>
            <a:r>
              <a:rPr lang="en-GB" sz="1600" b="0" i="0" dirty="0">
                <a:effectLst/>
                <a:latin typeface="Times New Roman" panose="02020603050405020304" pitchFamily="18" charset="0"/>
              </a:rPr>
              <a:t>Using Artificial Neural Networks (ANN), the model learns patterns in wind </a:t>
            </a:r>
            <a:r>
              <a:rPr lang="en-GB" sz="1600" b="0" i="0" dirty="0" err="1">
                <a:effectLst/>
                <a:latin typeface="Times New Roman" panose="02020603050405020304" pitchFamily="18" charset="0"/>
              </a:rPr>
              <a:t>behavior</a:t>
            </a:r>
            <a:r>
              <a:rPr lang="en-GB" sz="1600" b="0" i="0" dirty="0">
                <a:effectLst/>
                <a:latin typeface="Times New Roman" panose="02020603050405020304" pitchFamily="18" charset="0"/>
              </a:rPr>
              <a:t> and predicts the optimal yaw angle based on:</a:t>
            </a:r>
          </a:p>
          <a:p>
            <a:pPr algn="l">
              <a:buFont typeface="Arial" panose="020B0604020202020204" pitchFamily="34" charset="0"/>
              <a:buChar char="•"/>
            </a:pPr>
            <a:r>
              <a:rPr lang="en-GB" sz="1400" b="0" i="0" dirty="0">
                <a:effectLst/>
                <a:latin typeface="Times New Roman" panose="02020603050405020304" pitchFamily="18" charset="0"/>
              </a:rPr>
              <a:t>Wind Speed</a:t>
            </a:r>
          </a:p>
          <a:p>
            <a:pPr algn="l">
              <a:buFont typeface="Arial" panose="020B0604020202020204" pitchFamily="34" charset="0"/>
              <a:buChar char="•"/>
            </a:pPr>
            <a:r>
              <a:rPr lang="en-GB" sz="1400" b="0" i="0" dirty="0">
                <a:effectLst/>
                <a:latin typeface="Times New Roman" panose="02020603050405020304" pitchFamily="18" charset="0"/>
              </a:rPr>
              <a:t>Wind Direction</a:t>
            </a:r>
          </a:p>
          <a:p>
            <a:pPr algn="l">
              <a:buFont typeface="Arial" panose="020B0604020202020204" pitchFamily="34" charset="0"/>
              <a:buChar char="•"/>
            </a:pPr>
            <a:r>
              <a:rPr lang="en-GB" sz="1400" b="0" i="0" dirty="0">
                <a:effectLst/>
                <a:latin typeface="Times New Roman" panose="02020603050405020304" pitchFamily="18" charset="0"/>
              </a:rPr>
              <a:t>Angular Velocity</a:t>
            </a:r>
          </a:p>
          <a:p>
            <a:pPr algn="l">
              <a:buFont typeface="Arial" panose="020B0604020202020204" pitchFamily="34" charset="0"/>
              <a:buChar char="•"/>
            </a:pPr>
            <a:r>
              <a:rPr lang="en-GB" sz="1400" b="0" i="0" dirty="0">
                <a:effectLst/>
                <a:latin typeface="Times New Roman" panose="02020603050405020304" pitchFamily="18" charset="0"/>
              </a:rPr>
              <a:t>Flow Angle</a:t>
            </a:r>
          </a:p>
          <a:p>
            <a:pPr algn="l">
              <a:buNone/>
            </a:pPr>
            <a:r>
              <a:rPr lang="en-GB" sz="1400" b="0" i="0" dirty="0">
                <a:effectLst/>
                <a:latin typeface="Times New Roman" panose="02020603050405020304" pitchFamily="18" charset="0"/>
              </a:rPr>
              <a:t>This enhances turbine </a:t>
            </a:r>
            <a:r>
              <a:rPr lang="en-GB" b="0" i="0" dirty="0">
                <a:effectLst/>
                <a:latin typeface="Times New Roman" panose="02020603050405020304" pitchFamily="18" charset="0"/>
              </a:rPr>
              <a:t>efficiency by dynamically adjusting the yaw angle.</a:t>
            </a:r>
          </a:p>
        </p:txBody>
      </p:sp>
      <p:sp>
        <p:nvSpPr>
          <p:cNvPr id="5" name="Slide Number Placeholder 4">
            <a:extLst>
              <a:ext uri="{FF2B5EF4-FFF2-40B4-BE49-F238E27FC236}">
                <a16:creationId xmlns:a16="http://schemas.microsoft.com/office/drawing/2014/main" id="{0D48155F-3452-F800-B6ED-C980DB92D27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119419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C03E4-40A3-CB97-C39F-AABA3246AB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17C5F9-4B9D-A5F8-FC8E-A12353B08F6B}"/>
              </a:ext>
            </a:extLst>
          </p:cNvPr>
          <p:cNvSpPr>
            <a:spLocks noGrp="1"/>
          </p:cNvSpPr>
          <p:nvPr>
            <p:ph sz="quarter" idx="35"/>
          </p:nvPr>
        </p:nvSpPr>
        <p:spPr>
          <a:xfrm>
            <a:off x="501446" y="2094271"/>
            <a:ext cx="11382726" cy="4333247"/>
          </a:xfrm>
        </p:spPr>
        <p:txBody>
          <a:bodyPr/>
          <a:lstStyle/>
          <a:p>
            <a:pPr algn="l">
              <a:buNone/>
            </a:pPr>
            <a:r>
              <a:rPr lang="en-GB" b="1" i="0" dirty="0">
                <a:effectLst/>
                <a:latin typeface="Times New Roman" panose="02020603050405020304" pitchFamily="18" charset="0"/>
              </a:rPr>
              <a:t>5. Reinforcement Learning (RL) Approach</a:t>
            </a:r>
          </a:p>
          <a:p>
            <a:pPr algn="l">
              <a:buNone/>
            </a:pPr>
            <a:r>
              <a:rPr lang="en-GB" b="0" i="0" dirty="0">
                <a:effectLst/>
                <a:latin typeface="Times New Roman" panose="02020603050405020304" pitchFamily="18" charset="0"/>
              </a:rPr>
              <a:t>RL trains an agent to interact with the environment and maximize rewards. In this case, the RL agent:</a:t>
            </a:r>
          </a:p>
          <a:p>
            <a:pPr algn="l">
              <a:buFont typeface="Arial" panose="020B0604020202020204" pitchFamily="34" charset="0"/>
              <a:buChar char="•"/>
            </a:pPr>
            <a:r>
              <a:rPr lang="en-GB" b="0" i="0" dirty="0">
                <a:effectLst/>
                <a:latin typeface="Times New Roman" panose="02020603050405020304" pitchFamily="18" charset="0"/>
              </a:rPr>
              <a:t>Receives observations: wind speed, rotor speed, power output.</a:t>
            </a:r>
          </a:p>
          <a:p>
            <a:pPr algn="l">
              <a:buFont typeface="Arial" panose="020B0604020202020204" pitchFamily="34" charset="0"/>
              <a:buChar char="•"/>
            </a:pPr>
            <a:r>
              <a:rPr lang="en-GB" b="0" i="0" dirty="0">
                <a:effectLst/>
                <a:latin typeface="Times New Roman" panose="02020603050405020304" pitchFamily="18" charset="0"/>
              </a:rPr>
              <a:t>Performs actions: adjusting yaw angle.</a:t>
            </a:r>
          </a:p>
          <a:p>
            <a:pPr algn="l">
              <a:buFont typeface="Arial" panose="020B0604020202020204" pitchFamily="34" charset="0"/>
              <a:buChar char="•"/>
            </a:pPr>
            <a:r>
              <a:rPr lang="en-GB" b="0" i="0" dirty="0">
                <a:effectLst/>
                <a:latin typeface="Times New Roman" panose="02020603050405020304" pitchFamily="18" charset="0"/>
              </a:rPr>
              <a:t>Optimizes energy generation over multiple episodes.</a:t>
            </a:r>
          </a:p>
          <a:p>
            <a:pPr algn="l">
              <a:buNone/>
            </a:pPr>
            <a:endParaRPr lang="en-GB" b="0" i="0" dirty="0">
              <a:effectLst/>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00FD2FDF-8DEE-477D-532B-C974093ED78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96896852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8C91AE66A5E949A3AAFAFFA5647283" ma:contentTypeVersion="1" ma:contentTypeDescription="Create a new document." ma:contentTypeScope="" ma:versionID="00dae3b75fe027c5fdfdb75a191e5c3a">
  <xsd:schema xmlns:xsd="http://www.w3.org/2001/XMLSchema" xmlns:xs="http://www.w3.org/2001/XMLSchema" xmlns:p="http://schemas.microsoft.com/office/2006/metadata/properties" xmlns:ns3="4b741af2-e2a8-4bb2-88ec-9cb052f39f26" targetNamespace="http://schemas.microsoft.com/office/2006/metadata/properties" ma:root="true" ma:fieldsID="01cfbee98c5b0898c3458c7e3f74be16" ns3:_="">
    <xsd:import namespace="4b741af2-e2a8-4bb2-88ec-9cb052f39f26"/>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741af2-e2a8-4bb2-88ec-9cb052f39f2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2006/documentManagement/types"/>
    <ds:schemaRef ds:uri="http://purl.org/dc/dcmitype/"/>
    <ds:schemaRef ds:uri="4b741af2-e2a8-4bb2-88ec-9cb052f39f26"/>
    <ds:schemaRef ds:uri="http://schemas.openxmlformats.org/package/2006/metadata/core-properties"/>
    <ds:schemaRef ds:uri="http://www.w3.org/XML/1998/namespace"/>
    <ds:schemaRef ds:uri="http://schemas.microsoft.com/office/infopath/2007/PartnerControls"/>
    <ds:schemaRef ds:uri="http://purl.org/dc/terms/"/>
    <ds:schemaRef ds:uri="http://purl.org/dc/elements/1.1/"/>
  </ds:schemaRefs>
</ds:datastoreItem>
</file>

<file path=customXml/itemProps3.xml><?xml version="1.0" encoding="utf-8"?>
<ds:datastoreItem xmlns:ds="http://schemas.openxmlformats.org/officeDocument/2006/customXml" ds:itemID="{BFEC06E4-F74A-469A-BEED-E700AF652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741af2-e2a8-4bb2-88ec-9cb052f39f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84</TotalTime>
  <Words>642</Words>
  <Application>Microsoft Office PowerPoint</Application>
  <PresentationFormat>Widescreen</PresentationFormat>
  <Paragraphs>81</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Nova</vt:lpstr>
      <vt:lpstr>Biome</vt:lpstr>
      <vt:lpstr>Calibri</vt:lpstr>
      <vt:lpstr>Times New Roman</vt:lpstr>
      <vt:lpstr>Custom</vt:lpstr>
      <vt:lpstr>Optimal yaw angle predictor for wind turbine </vt:lpstr>
      <vt:lpstr>oBJECTIVES</vt:lpstr>
      <vt:lpstr>Reference papers</vt:lpstr>
      <vt:lpstr>ML-Based Approach (Artificial Neural Network - ANN)</vt:lpstr>
      <vt:lpstr>RL-Based Approach (Deep Reinforcement Learning - DDPG)</vt:lpstr>
      <vt:lpstr>Simulink block</vt:lpstr>
      <vt:lpstr>Concepts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 sri soumith</dc:creator>
  <cp:lastModifiedBy>devi sri soumith</cp:lastModifiedBy>
  <cp:revision>1</cp:revision>
  <dcterms:created xsi:type="dcterms:W3CDTF">2025-03-13T02:29:45Z</dcterms:created>
  <dcterms:modified xsi:type="dcterms:W3CDTF">2025-03-14T08:39:11Z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0x010100298C91AE66A5E949A3AAFAFFA5647283</vt:lpwstr>
  </property>
</Properties>
</file>