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0" r:id="rId6"/>
    <p:sldId id="261" r:id="rId7"/>
    <p:sldId id="262" r:id="rId8"/>
    <p:sldId id="263" r:id="rId9"/>
    <p:sldId id="271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 Jambunathan Kannan" userId="1efe5e002a0cdb0f" providerId="LiveId" clId="{9EF9AFBF-207A-4B7E-97E8-E01DC09B14C1}"/>
    <pc:docChg chg="custSel modSld">
      <pc:chgData name="Yogesh Jambunathan Kannan" userId="1efe5e002a0cdb0f" providerId="LiveId" clId="{9EF9AFBF-207A-4B7E-97E8-E01DC09B14C1}" dt="2025-03-09T19:06:41.158" v="670" actId="20577"/>
      <pc:docMkLst>
        <pc:docMk/>
      </pc:docMkLst>
      <pc:sldChg chg="modSp mod">
        <pc:chgData name="Yogesh Jambunathan Kannan" userId="1efe5e002a0cdb0f" providerId="LiveId" clId="{9EF9AFBF-207A-4B7E-97E8-E01DC09B14C1}" dt="2025-03-09T19:06:41.158" v="670" actId="20577"/>
        <pc:sldMkLst>
          <pc:docMk/>
          <pc:sldMk cId="2775829850" sldId="267"/>
        </pc:sldMkLst>
        <pc:spChg chg="mod">
          <ac:chgData name="Yogesh Jambunathan Kannan" userId="1efe5e002a0cdb0f" providerId="LiveId" clId="{9EF9AFBF-207A-4B7E-97E8-E01DC09B14C1}" dt="2025-03-09T19:06:41.158" v="670" actId="20577"/>
          <ac:spMkLst>
            <pc:docMk/>
            <pc:sldMk cId="2775829850" sldId="267"/>
            <ac:spMk id="3" creationId="{F9B4249F-69D1-74B8-5980-1705044DD4C3}"/>
          </ac:spMkLst>
        </pc:spChg>
      </pc:sldChg>
      <pc:sldChg chg="modSp mod">
        <pc:chgData name="Yogesh Jambunathan Kannan" userId="1efe5e002a0cdb0f" providerId="LiveId" clId="{9EF9AFBF-207A-4B7E-97E8-E01DC09B14C1}" dt="2025-03-09T19:03:21.699" v="537" actId="20577"/>
        <pc:sldMkLst>
          <pc:docMk/>
          <pc:sldMk cId="2592746812" sldId="269"/>
        </pc:sldMkLst>
        <pc:spChg chg="mod">
          <ac:chgData name="Yogesh Jambunathan Kannan" userId="1efe5e002a0cdb0f" providerId="LiveId" clId="{9EF9AFBF-207A-4B7E-97E8-E01DC09B14C1}" dt="2025-03-09T19:03:21.699" v="537" actId="20577"/>
          <ac:spMkLst>
            <pc:docMk/>
            <pc:sldMk cId="2592746812" sldId="269"/>
            <ac:spMk id="3" creationId="{2D0BBD5A-DBC8-9028-DAEC-DBF21A5A2E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E003-54E1-A834-3FF8-C6C7C1F5D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03904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IN" dirty="0"/>
              <a:t>Facial emotion detection using </a:t>
            </a:r>
            <a:r>
              <a:rPr lang="en-IN" dirty="0" err="1"/>
              <a:t>svm</a:t>
            </a:r>
            <a:r>
              <a:rPr lang="en-IN" dirty="0"/>
              <a:t>, hog &amp; </a:t>
            </a:r>
            <a:r>
              <a:rPr lang="en-IN" dirty="0" err="1"/>
              <a:t>cnn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98158-FD68-6D79-2132-5B1859E20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87724"/>
            <a:ext cx="9448800" cy="2670276"/>
          </a:xfrm>
        </p:spPr>
        <p:txBody>
          <a:bodyPr>
            <a:normAutofit/>
          </a:bodyPr>
          <a:lstStyle/>
          <a:p>
            <a:r>
              <a:rPr lang="en-IN" dirty="0"/>
              <a:t>AIE-B Group 2</a:t>
            </a:r>
          </a:p>
          <a:p>
            <a:r>
              <a:rPr lang="en-IN" dirty="0"/>
              <a:t>Anantha Krishna SK (CB.SC.U4AIE24102)</a:t>
            </a:r>
          </a:p>
          <a:p>
            <a:r>
              <a:rPr lang="en-IN" dirty="0"/>
              <a:t>Sri Ram Krishna M (CB.SC.U4AIE24127)</a:t>
            </a:r>
          </a:p>
          <a:p>
            <a:r>
              <a:rPr lang="en-IN" dirty="0"/>
              <a:t>T Devi Sri </a:t>
            </a:r>
            <a:r>
              <a:rPr lang="en-IN" dirty="0" err="1"/>
              <a:t>Soumith</a:t>
            </a:r>
            <a:r>
              <a:rPr lang="en-IN" dirty="0"/>
              <a:t> (CB.SC.U4AIE24155)</a:t>
            </a:r>
          </a:p>
          <a:p>
            <a:r>
              <a:rPr lang="en-IN" dirty="0"/>
              <a:t>Yogesh JK (CB.SC.U4AIE24161)</a:t>
            </a:r>
          </a:p>
        </p:txBody>
      </p:sp>
    </p:spTree>
    <p:extLst>
      <p:ext uri="{BB962C8B-B14F-4D97-AF65-F5344CB8AC3E}">
        <p14:creationId xmlns:p14="http://schemas.microsoft.com/office/powerpoint/2010/main" val="207525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BDAE-67F3-7C24-C606-11EE08E4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3.SVM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F3C0B-AAE1-58E3-E41D-867A2F5F3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2194560"/>
            <a:ext cx="11788877" cy="4024125"/>
          </a:xfrm>
        </p:spPr>
        <p:txBody>
          <a:bodyPr/>
          <a:lstStyle/>
          <a:p>
            <a:r>
              <a:rPr lang="en-US" dirty="0"/>
              <a:t>HOG captures gradient based features.</a:t>
            </a:r>
          </a:p>
          <a:p>
            <a:r>
              <a:rPr lang="en-US" dirty="0"/>
              <a:t>CNN captures deep hierarchical features.</a:t>
            </a:r>
          </a:p>
          <a:p>
            <a:r>
              <a:rPr lang="en-US" dirty="0"/>
              <a:t>Both CNN and HOG’s features are combined are given as input to SVM.</a:t>
            </a:r>
          </a:p>
          <a:p>
            <a:r>
              <a:rPr lang="en-US" dirty="0"/>
              <a:t>SVM finds an optimal hyperplane to separate different classes with the maximum margin.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HOG Feature                            CNN Feature                          Feature concatenation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5C142-A455-00D4-3479-E54634FB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74" y="5534417"/>
            <a:ext cx="2542785" cy="562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9BE15-ACB9-3098-1B8A-6B3D85251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92" y="5534417"/>
            <a:ext cx="2536543" cy="562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E5401-41B2-40AC-0303-E8874DADE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729" y="5534417"/>
            <a:ext cx="3068097" cy="55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1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3457-5847-57F5-D63D-DD811BE5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49015"/>
            <a:ext cx="10820400" cy="57730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I. SVM Hyperplane Equation: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 = Weight vector learned by SVM </a:t>
            </a:r>
          </a:p>
          <a:p>
            <a:r>
              <a:rPr lang="en-US" dirty="0"/>
              <a:t>F = Combined HOG + CNN feature vector</a:t>
            </a:r>
          </a:p>
          <a:p>
            <a:r>
              <a:rPr lang="en-US" dirty="0"/>
              <a:t>b = bias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II. RBF Kernel: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IN" dirty="0"/>
              <a:t>Where, K: kernel matrix, gamma: controls the spread of the kernel, x1,x2: two data points.</a:t>
            </a:r>
          </a:p>
          <a:p>
            <a:r>
              <a:rPr lang="en-IN" dirty="0"/>
              <a:t>This matrix stores the similarity between all training points.</a:t>
            </a:r>
          </a:p>
          <a:p>
            <a:endParaRPr lang="en-IN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92D6D-E17B-9216-D353-FE1E9108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085" y="1582230"/>
            <a:ext cx="2596037" cy="6839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B22F26-2F4D-7986-089D-C6BA8C80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085" y="4376123"/>
            <a:ext cx="3285173" cy="6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5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A639-79EE-8777-29E9-9189ABB1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29266"/>
            <a:ext cx="10820400" cy="608616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III. Margin: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Where, </a:t>
            </a:r>
            <a:r>
              <a:rPr lang="en-IN" dirty="0" err="1"/>
              <a:t>yi</a:t>
            </a:r>
            <a:r>
              <a:rPr lang="en-IN" dirty="0"/>
              <a:t>: class label of the data point xi, summation term: weighted kernel sum, b: bias value</a:t>
            </a:r>
          </a:p>
          <a:p>
            <a:r>
              <a:rPr lang="en-IN" dirty="0"/>
              <a:t>Alpha values are Lagrange multipliers which determine the importance of each data point. </a:t>
            </a:r>
          </a:p>
          <a:p>
            <a:r>
              <a:rPr lang="en-IN" dirty="0"/>
              <a:t>If margin &gt;= 1: point is correctly classified, outside the margin</a:t>
            </a:r>
          </a:p>
          <a:p>
            <a:r>
              <a:rPr lang="en-IN" dirty="0"/>
              <a:t>If margin &lt;= 1: point is misclassified or inside the margin.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dirty="0"/>
              <a:t>            correctly classified                                                   misclassified</a:t>
            </a:r>
          </a:p>
          <a:p>
            <a:r>
              <a:rPr lang="en-IN" dirty="0"/>
              <a:t>Where, </a:t>
            </a:r>
            <a:r>
              <a:rPr lang="el-GR" dirty="0"/>
              <a:t>η</a:t>
            </a:r>
            <a:r>
              <a:rPr lang="en-IN" dirty="0"/>
              <a:t>: learning rate, </a:t>
            </a:r>
            <a:r>
              <a:rPr lang="el-GR" dirty="0"/>
              <a:t>λ</a:t>
            </a:r>
            <a:r>
              <a:rPr lang="en-IN" dirty="0"/>
              <a:t>: </a:t>
            </a:r>
            <a:r>
              <a:rPr lang="en-IN" dirty="0" err="1"/>
              <a:t>regulisation</a:t>
            </a:r>
            <a:r>
              <a:rPr lang="en-IN" dirty="0"/>
              <a:t> parameter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44416-462F-3520-9FF7-E253D535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881" y="1228568"/>
            <a:ext cx="3616120" cy="900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5D84B9-67D9-0BD5-AA5D-D77FDDEE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64" y="4831172"/>
            <a:ext cx="2419350" cy="67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D29F2F-910C-C441-B9F6-ED88E85B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504" y="4875110"/>
            <a:ext cx="29718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3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BD5A-DBC8-9028-DAEC-DBF21A5A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13064"/>
            <a:ext cx="10820400" cy="603187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V. Bias Term: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Where, N: number of support vectors, </a:t>
            </a:r>
            <a:r>
              <a:rPr lang="en-IN" dirty="0" err="1"/>
              <a:t>yi</a:t>
            </a:r>
            <a:r>
              <a:rPr lang="en-IN" dirty="0"/>
              <a:t>: class label, summation term: weighted kernel sum.</a:t>
            </a:r>
          </a:p>
          <a:p>
            <a:r>
              <a:rPr lang="en-IN" dirty="0"/>
              <a:t>This term ensures that the </a:t>
            </a:r>
            <a:r>
              <a:rPr lang="en-IN" dirty="0" err="1"/>
              <a:t>the</a:t>
            </a:r>
            <a:r>
              <a:rPr lang="en-IN" dirty="0"/>
              <a:t> decision boundary is correctly positioned in the feature space.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b="1" dirty="0"/>
              <a:t>VI. </a:t>
            </a:r>
            <a:r>
              <a:rPr lang="en-US" dirty="0"/>
              <a:t>SVM 1v1 (One-vs-One) Classification is a technique used to extend Support Vector Machines (SVMs) to handle multi-class classification problems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For k classes in the dataset, k(k-1)/2 binary classifiers are created.</a:t>
            </a:r>
          </a:p>
          <a:p>
            <a:r>
              <a:rPr lang="en-IN" dirty="0"/>
              <a:t>Each classifier is trained to distinguish between two classes.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F2889-93ED-B044-01B0-02C81ADD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49" y="993212"/>
            <a:ext cx="4346320" cy="10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4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83A9-35A2-E8F2-ABDC-533C3281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249F-69D1-74B8-5980-1705044D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 to be done: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Improving HOG to detect the edge pixels in a smooth manner.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Hyperparameter tuning for SVM.</a:t>
            </a:r>
          </a:p>
          <a:p>
            <a:endParaRPr lang="en-IN" dirty="0"/>
          </a:p>
          <a:p>
            <a:r>
              <a:rPr lang="en-IN"/>
              <a:t>HOG </a:t>
            </a:r>
            <a:r>
              <a:rPr lang="en-IN" dirty="0"/>
              <a:t>is to be Block normalized and Bilinear interpolation.</a:t>
            </a:r>
          </a:p>
          <a:p>
            <a:r>
              <a:rPr lang="en-IN" dirty="0"/>
              <a:t>CNN extracts deep features with 2 layers and trained with SVM using </a:t>
            </a:r>
            <a:r>
              <a:rPr lang="en-IN" dirty="0" err="1"/>
              <a:t>rbf</a:t>
            </a:r>
            <a:r>
              <a:rPr lang="en-IN" dirty="0"/>
              <a:t> kernel and </a:t>
            </a:r>
            <a:r>
              <a:rPr lang="en-IN" dirty="0" err="1"/>
              <a:t>OvO</a:t>
            </a:r>
            <a:r>
              <a:rPr lang="en-IN" dirty="0"/>
              <a:t> method.</a:t>
            </a:r>
          </a:p>
          <a:p>
            <a:r>
              <a:rPr lang="en-IN" dirty="0"/>
              <a:t>This is to be trained and saved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82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13E2-511B-7698-03DF-D8EAD53C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B941-B6AC-E4BF-EF92-4AD97AB5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To classify the facial emotion into 7 categories.</a:t>
            </a:r>
          </a:p>
          <a:p>
            <a:endParaRPr lang="en-IN" sz="2400" dirty="0"/>
          </a:p>
          <a:p>
            <a:r>
              <a:rPr lang="en-IN" sz="2400" dirty="0"/>
              <a:t>Robust feature extraction using HOG,</a:t>
            </a:r>
          </a:p>
          <a:p>
            <a:endParaRPr lang="en-IN" sz="2400" dirty="0"/>
          </a:p>
          <a:p>
            <a:r>
              <a:rPr lang="en-IN" sz="2400" dirty="0"/>
              <a:t>Deep feature extraction using CNN.</a:t>
            </a:r>
          </a:p>
          <a:p>
            <a:endParaRPr lang="en-IN" sz="2400" dirty="0"/>
          </a:p>
          <a:p>
            <a:r>
              <a:rPr lang="en-IN" sz="2400" dirty="0"/>
              <a:t>Classification using SVM.</a:t>
            </a:r>
          </a:p>
          <a:p>
            <a:endParaRPr lang="en-IN" sz="2400" dirty="0"/>
          </a:p>
          <a:p>
            <a:r>
              <a:rPr lang="en-IN" sz="2400" dirty="0"/>
              <a:t>Real time detection.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08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BA8A-47DE-73E5-E73D-F998086F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84" y="1157171"/>
            <a:ext cx="8610600" cy="1293028"/>
          </a:xfrm>
        </p:spPr>
        <p:txBody>
          <a:bodyPr/>
          <a:lstStyle/>
          <a:p>
            <a:r>
              <a:rPr lang="en-IN" dirty="0"/>
              <a:t>Methodology(Workflow)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FE63-36D0-B573-172C-E85869F8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5FB7A-C788-E291-0E5F-7FC29AB6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651018"/>
            <a:ext cx="11506200" cy="32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3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8C3E7-A27A-8A45-75AD-61FC7F01D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D17F-4068-292E-1470-537C0519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342" y="764373"/>
            <a:ext cx="10060858" cy="1293028"/>
          </a:xfrm>
        </p:spPr>
        <p:txBody>
          <a:bodyPr/>
          <a:lstStyle/>
          <a:p>
            <a:r>
              <a:rPr lang="en-IN" dirty="0"/>
              <a:t>1.Histogram  of oriented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82A7-094C-E0B6-6744-ED5EC490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Grayscale image given as input</a:t>
            </a:r>
          </a:p>
          <a:p>
            <a:r>
              <a:rPr lang="en-IN" dirty="0"/>
              <a:t>It calculates the gradients of the pixel intensity in x and y direction, and also the magnitude and direction of the gradient</a:t>
            </a:r>
          </a:p>
          <a:p>
            <a:r>
              <a:rPr lang="en-IN" dirty="0"/>
              <a:t>The Gx and Gy are called “</a:t>
            </a:r>
            <a:r>
              <a:rPr lang="en-IN" dirty="0" err="1"/>
              <a:t>sobel</a:t>
            </a:r>
            <a:r>
              <a:rPr lang="en-IN" dirty="0"/>
              <a:t>” filters.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x [image]                                                  x [image]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1E2A7-AE2F-A215-8087-C6ED0FAC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40" y="3967299"/>
            <a:ext cx="2486372" cy="819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8E860-56BB-7AAC-7CC7-C544A292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12" y="3959051"/>
            <a:ext cx="5553850" cy="762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6E9787-C2A0-2D1B-FB55-F43ECE139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07" y="5212314"/>
            <a:ext cx="2581635" cy="1019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2D9F2-6569-3E17-9D3D-01EF8670A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540" y="5173474"/>
            <a:ext cx="2581635" cy="107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43985-CF48-F7B8-1FE6-93D1597A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4" y="1297858"/>
            <a:ext cx="6132647" cy="2879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03AB5-5EE1-93D5-5CA5-3C8F0225FB07}"/>
              </a:ext>
            </a:extLst>
          </p:cNvPr>
          <p:cNvSpPr txBox="1"/>
          <p:nvPr/>
        </p:nvSpPr>
        <p:spPr>
          <a:xfrm>
            <a:off x="3057832" y="432620"/>
            <a:ext cx="607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HOG 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40FAC0-8D19-B497-581C-7D5458A80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75" y="3640612"/>
            <a:ext cx="5961145" cy="27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A31E-E926-55F5-25BF-E58D52D9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0DF2-A345-6F73-312B-2EAC568A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processes images into multiple layers to extract features.</a:t>
            </a:r>
          </a:p>
          <a:p>
            <a:r>
              <a:rPr lang="en-US" dirty="0"/>
              <a:t>Feature extraction is done using kernels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DCC76-77F8-81DA-5D23-49866388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-354"/>
          <a:stretch/>
        </p:blipFill>
        <p:spPr>
          <a:xfrm>
            <a:off x="1917290" y="3270084"/>
            <a:ext cx="8357420" cy="282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8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F4CD-AF27-84AD-31C8-313A67FB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25" y="1296876"/>
            <a:ext cx="10820400" cy="4995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I. Convolution operation: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Y: output pixel value, I: input image pixel, K: kernel values, </a:t>
            </a:r>
            <a:r>
              <a:rPr lang="en-US" dirty="0" err="1"/>
              <a:t>m,n</a:t>
            </a:r>
            <a:r>
              <a:rPr lang="en-US" dirty="0"/>
              <a:t>: kernel size indices</a:t>
            </a:r>
          </a:p>
          <a:p>
            <a:r>
              <a:rPr lang="en-US" dirty="0"/>
              <a:t>Applies  a filter(Kernel) to extract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II. ReLU activation: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Introduces non-linearity, removes negative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B6C1E-2C28-D91B-455D-250F8F7D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59" y="1968097"/>
            <a:ext cx="4601217" cy="85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08535-90A5-3DF2-D159-019C8214B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197" y="5094740"/>
            <a:ext cx="2238687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6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680FD0-6C6A-C2DA-83B1-B2E65863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68" y="931115"/>
            <a:ext cx="10820400" cy="49957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III. Max Pooling: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Y: output, X: input feature map values, </a:t>
            </a:r>
            <a:r>
              <a:rPr lang="en-US" dirty="0" err="1"/>
              <a:t>p,q</a:t>
            </a:r>
            <a:r>
              <a:rPr lang="en-US" dirty="0"/>
              <a:t>: Indices inside the pooling window</a:t>
            </a:r>
          </a:p>
          <a:p>
            <a:r>
              <a:rPr lang="en-US" dirty="0"/>
              <a:t>Reduces </a:t>
            </a:r>
            <a:r>
              <a:rPr lang="en-US" dirty="0" err="1"/>
              <a:t>spacial</a:t>
            </a:r>
            <a:r>
              <a:rPr lang="en-US" dirty="0"/>
              <a:t> size and retains important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IV. Flattening (Converting to 1D Vector):</a:t>
            </a:r>
          </a:p>
          <a:p>
            <a:endParaRPr lang="en-US" dirty="0"/>
          </a:p>
          <a:p>
            <a:r>
              <a:rPr lang="en-US" dirty="0"/>
              <a:t>The pooled feature maps (which are still in a 2D format) are flattened to 1D layer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A123B-A80B-1D6F-7732-FAE502D03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95" y="1525040"/>
            <a:ext cx="2667372" cy="523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4110CB-B6FB-FFF3-2E3B-3073A56CBA3F}"/>
              </a:ext>
            </a:extLst>
          </p:cNvPr>
          <p:cNvSpPr txBox="1"/>
          <p:nvPr/>
        </p:nvSpPr>
        <p:spPr>
          <a:xfrm>
            <a:off x="371168" y="5544997"/>
            <a:ext cx="124771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For ex: [[A1, A2, A3, A4],  is converted to  </a:t>
            </a:r>
            <a:r>
              <a:rPr lang="pt-BR" dirty="0"/>
              <a:t>[A1, A2, A3, A4, B1, B2, B3, B4, C1, C2, C3, C4, D1, D2, D3, D4]</a:t>
            </a:r>
            <a:endParaRPr lang="en-IN" dirty="0"/>
          </a:p>
          <a:p>
            <a:r>
              <a:rPr lang="en-IN" dirty="0"/>
              <a:t>              [B1 , B2, B3, B4  ],</a:t>
            </a:r>
          </a:p>
          <a:p>
            <a:r>
              <a:rPr lang="en-IN" dirty="0"/>
              <a:t>              [C1, C2, C3, C4],</a:t>
            </a:r>
          </a:p>
          <a:p>
            <a:r>
              <a:rPr lang="en-IN" dirty="0"/>
              <a:t>              [D1, D2, D3, D4]]</a:t>
            </a:r>
          </a:p>
        </p:txBody>
      </p:sp>
    </p:spTree>
    <p:extLst>
      <p:ext uri="{BB962C8B-B14F-4D97-AF65-F5344CB8AC3E}">
        <p14:creationId xmlns:p14="http://schemas.microsoft.com/office/powerpoint/2010/main" val="291311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2DCDF-0DD0-FEF2-4876-ED2EAD4DCC3C}"/>
              </a:ext>
            </a:extLst>
          </p:cNvPr>
          <p:cNvSpPr txBox="1"/>
          <p:nvPr/>
        </p:nvSpPr>
        <p:spPr>
          <a:xfrm>
            <a:off x="4075471" y="658761"/>
            <a:ext cx="404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CNN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34CF4-052E-C510-B278-E7089454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74" y="1485357"/>
            <a:ext cx="11534052" cy="42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682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625</TotalTime>
  <Words>704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</vt:lpstr>
      <vt:lpstr>Vapor Trail</vt:lpstr>
      <vt:lpstr>Facial emotion detection using svm, hog &amp; cnn</vt:lpstr>
      <vt:lpstr>objectives</vt:lpstr>
      <vt:lpstr>Methodology(Workflow)</vt:lpstr>
      <vt:lpstr>1.Histogram  of oriented gradients</vt:lpstr>
      <vt:lpstr>PowerPoint Presentation</vt:lpstr>
      <vt:lpstr>2.CNN</vt:lpstr>
      <vt:lpstr>PowerPoint Presentation</vt:lpstr>
      <vt:lpstr>PowerPoint Presentation</vt:lpstr>
      <vt:lpstr>PowerPoint Presentation</vt:lpstr>
      <vt:lpstr>3.SVM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Yogesh Jambunathan Kannan</dc:creator>
  <cp:lastModifiedBy>Yogesh Jambunathan Kannan</cp:lastModifiedBy>
  <cp:revision>3</cp:revision>
  <dcterms:created xsi:type="dcterms:W3CDTF">2025-03-09T05:46:41Z</dcterms:created>
  <dcterms:modified xsi:type="dcterms:W3CDTF">2025-03-09T19:06:50Z</dcterms:modified>
</cp:coreProperties>
</file>