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30"/>
  </p:notesMasterIdLst>
  <p:sldIdLst>
    <p:sldId id="256" r:id="rId2"/>
    <p:sldId id="292" r:id="rId3"/>
    <p:sldId id="293" r:id="rId4"/>
    <p:sldId id="259" r:id="rId5"/>
    <p:sldId id="291" r:id="rId6"/>
    <p:sldId id="303" r:id="rId7"/>
    <p:sldId id="304" r:id="rId8"/>
    <p:sldId id="310" r:id="rId9"/>
    <p:sldId id="307" r:id="rId10"/>
    <p:sldId id="305" r:id="rId11"/>
    <p:sldId id="257" r:id="rId12"/>
    <p:sldId id="294" r:id="rId13"/>
    <p:sldId id="295" r:id="rId14"/>
    <p:sldId id="296" r:id="rId15"/>
    <p:sldId id="297" r:id="rId16"/>
    <p:sldId id="298" r:id="rId17"/>
    <p:sldId id="299" r:id="rId18"/>
    <p:sldId id="300" r:id="rId19"/>
    <p:sldId id="301" r:id="rId20"/>
    <p:sldId id="302" r:id="rId21"/>
    <p:sldId id="314" r:id="rId22"/>
    <p:sldId id="306" r:id="rId23"/>
    <p:sldId id="311" r:id="rId24"/>
    <p:sldId id="309" r:id="rId25"/>
    <p:sldId id="313" r:id="rId26"/>
    <p:sldId id="308" r:id="rId27"/>
    <p:sldId id="312" r:id="rId28"/>
    <p:sldId id="290" r:id="rId29"/>
  </p:sldIdLst>
  <p:sldSz cx="9144000" cy="5143500" type="screen16x9"/>
  <p:notesSz cx="6858000" cy="9144000"/>
  <p:embeddedFontLst>
    <p:embeddedFont>
      <p:font typeface="Anek Latin" panose="020B0604020202020204" charset="0"/>
      <p:regular r:id="rId31"/>
      <p:bold r:id="rId32"/>
    </p:embeddedFont>
    <p:embeddedFont>
      <p:font typeface="Golos Text" panose="020B0604020202020204" charset="0"/>
      <p:regular r:id="rId33"/>
      <p:bold r:id="rId34"/>
    </p:embeddedFont>
    <p:embeddedFont>
      <p:font typeface="Golos Text Medium" panose="020B0604020202020204" charset="0"/>
      <p:regular r:id="rId35"/>
      <p:bold r:id="rId36"/>
    </p:embeddedFont>
    <p:embeddedFont>
      <p:font typeface="Nunito Light" pitchFamily="2" charset="0"/>
      <p:regular r:id="rId37"/>
      <p: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EAD7D5F-968B-4746-8770-037B5A8010E6}">
  <a:tblStyle styleId="{5EAD7D5F-968B-4746-8770-037B5A8010E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4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>
          <a:extLst>
            <a:ext uri="{FF2B5EF4-FFF2-40B4-BE49-F238E27FC236}">
              <a16:creationId xmlns:a16="http://schemas.microsoft.com/office/drawing/2014/main" id="{5F35B588-97CC-DAF2-B1B0-56C47889B6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54dda1946d_6_308:notes">
            <a:extLst>
              <a:ext uri="{FF2B5EF4-FFF2-40B4-BE49-F238E27FC236}">
                <a16:creationId xmlns:a16="http://schemas.microsoft.com/office/drawing/2014/main" id="{69BDA97F-26A2-11F3-9EEC-B4D346A6822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54dda1946d_6_308:notes">
            <a:extLst>
              <a:ext uri="{FF2B5EF4-FFF2-40B4-BE49-F238E27FC236}">
                <a16:creationId xmlns:a16="http://schemas.microsoft.com/office/drawing/2014/main" id="{01A87869-C47D-643B-9BCB-9AED52E443B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09292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>
          <a:extLst>
            <a:ext uri="{FF2B5EF4-FFF2-40B4-BE49-F238E27FC236}">
              <a16:creationId xmlns:a16="http://schemas.microsoft.com/office/drawing/2014/main" id="{D8D52529-DB9F-3D52-9639-905305F889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54dda1946d_6_308:notes">
            <a:extLst>
              <a:ext uri="{FF2B5EF4-FFF2-40B4-BE49-F238E27FC236}">
                <a16:creationId xmlns:a16="http://schemas.microsoft.com/office/drawing/2014/main" id="{1BF996E1-02C3-192C-00CE-F980E996B1E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54dda1946d_6_308:notes">
            <a:extLst>
              <a:ext uri="{FF2B5EF4-FFF2-40B4-BE49-F238E27FC236}">
                <a16:creationId xmlns:a16="http://schemas.microsoft.com/office/drawing/2014/main" id="{5739CF67-14B3-46C3-E1C9-300FAE0BAAD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92187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>
          <a:extLst>
            <a:ext uri="{FF2B5EF4-FFF2-40B4-BE49-F238E27FC236}">
              <a16:creationId xmlns:a16="http://schemas.microsoft.com/office/drawing/2014/main" id="{98D08A23-DF6D-FA17-1E0B-BF68ED6DC2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54dda1946d_6_308:notes">
            <a:extLst>
              <a:ext uri="{FF2B5EF4-FFF2-40B4-BE49-F238E27FC236}">
                <a16:creationId xmlns:a16="http://schemas.microsoft.com/office/drawing/2014/main" id="{C59478D6-E7F6-7450-7DCB-A9F7DDE7929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54dda1946d_6_308:notes">
            <a:extLst>
              <a:ext uri="{FF2B5EF4-FFF2-40B4-BE49-F238E27FC236}">
                <a16:creationId xmlns:a16="http://schemas.microsoft.com/office/drawing/2014/main" id="{FB9A1491-CAB1-BCF6-1467-CB1D391F7EE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35873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>
          <a:extLst>
            <a:ext uri="{FF2B5EF4-FFF2-40B4-BE49-F238E27FC236}">
              <a16:creationId xmlns:a16="http://schemas.microsoft.com/office/drawing/2014/main" id="{8589BCBE-54CF-3F78-64D2-D4740BB16B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4ff9c4cb4_3_5:notes">
            <a:extLst>
              <a:ext uri="{FF2B5EF4-FFF2-40B4-BE49-F238E27FC236}">
                <a16:creationId xmlns:a16="http://schemas.microsoft.com/office/drawing/2014/main" id="{BF68D507-A1B0-6A43-E615-27CCCB38B94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4ff9c4cb4_3_5:notes">
            <a:extLst>
              <a:ext uri="{FF2B5EF4-FFF2-40B4-BE49-F238E27FC236}">
                <a16:creationId xmlns:a16="http://schemas.microsoft.com/office/drawing/2014/main" id="{2873455F-9315-A1AB-50C4-6826D042CD1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91541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>
          <a:extLst>
            <a:ext uri="{FF2B5EF4-FFF2-40B4-BE49-F238E27FC236}">
              <a16:creationId xmlns:a16="http://schemas.microsoft.com/office/drawing/2014/main" id="{B008C6C2-DE6C-AF99-AB94-3A6B88FB62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54dda1946d_6_308:notes">
            <a:extLst>
              <a:ext uri="{FF2B5EF4-FFF2-40B4-BE49-F238E27FC236}">
                <a16:creationId xmlns:a16="http://schemas.microsoft.com/office/drawing/2014/main" id="{33B15279-DC23-5C11-5FF4-A8D2C502AA1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54dda1946d_6_308:notes">
            <a:extLst>
              <a:ext uri="{FF2B5EF4-FFF2-40B4-BE49-F238E27FC236}">
                <a16:creationId xmlns:a16="http://schemas.microsoft.com/office/drawing/2014/main" id="{358D3C74-BE80-1900-3E54-E4A81A07F49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06683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>
          <a:extLst>
            <a:ext uri="{FF2B5EF4-FFF2-40B4-BE49-F238E27FC236}">
              <a16:creationId xmlns:a16="http://schemas.microsoft.com/office/drawing/2014/main" id="{F7DFA2BB-439B-B09F-4D86-0B61FF1DEE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d431007ba2_0_208:notes">
            <a:extLst>
              <a:ext uri="{FF2B5EF4-FFF2-40B4-BE49-F238E27FC236}">
                <a16:creationId xmlns:a16="http://schemas.microsoft.com/office/drawing/2014/main" id="{A1F12CA7-EB06-15FD-6CD9-3F1F9F57D48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d431007ba2_0_208:notes">
            <a:extLst>
              <a:ext uri="{FF2B5EF4-FFF2-40B4-BE49-F238E27FC236}">
                <a16:creationId xmlns:a16="http://schemas.microsoft.com/office/drawing/2014/main" id="{0089F3F3-3802-E1F0-31CA-1C463FF0CF9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72153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>
          <a:extLst>
            <a:ext uri="{FF2B5EF4-FFF2-40B4-BE49-F238E27FC236}">
              <a16:creationId xmlns:a16="http://schemas.microsoft.com/office/drawing/2014/main" id="{80B3D4CE-4EE1-FF6E-31CE-4DD5D09EBD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d431007ba2_0_208:notes">
            <a:extLst>
              <a:ext uri="{FF2B5EF4-FFF2-40B4-BE49-F238E27FC236}">
                <a16:creationId xmlns:a16="http://schemas.microsoft.com/office/drawing/2014/main" id="{C36844E5-0618-4EE4-8B0C-AE8160C92F4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d431007ba2_0_208:notes">
            <a:extLst>
              <a:ext uri="{FF2B5EF4-FFF2-40B4-BE49-F238E27FC236}">
                <a16:creationId xmlns:a16="http://schemas.microsoft.com/office/drawing/2014/main" id="{D7EE0785-82E0-1ACA-26DD-B4ABCDFC473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32676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>
          <a:extLst>
            <a:ext uri="{FF2B5EF4-FFF2-40B4-BE49-F238E27FC236}">
              <a16:creationId xmlns:a16="http://schemas.microsoft.com/office/drawing/2014/main" id="{47A0A5B1-2C27-AAD6-47D5-D6E60CE298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54dda1946d_6_308:notes">
            <a:extLst>
              <a:ext uri="{FF2B5EF4-FFF2-40B4-BE49-F238E27FC236}">
                <a16:creationId xmlns:a16="http://schemas.microsoft.com/office/drawing/2014/main" id="{8DC3EC86-6FFF-91AA-7480-752B001213B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54dda1946d_6_308:notes">
            <a:extLst>
              <a:ext uri="{FF2B5EF4-FFF2-40B4-BE49-F238E27FC236}">
                <a16:creationId xmlns:a16="http://schemas.microsoft.com/office/drawing/2014/main" id="{0E6FC0C6-273E-646B-000D-8CDC9CD64B7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3574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>
          <a:extLst>
            <a:ext uri="{FF2B5EF4-FFF2-40B4-BE49-F238E27FC236}">
              <a16:creationId xmlns:a16="http://schemas.microsoft.com/office/drawing/2014/main" id="{44B3DC26-1FEF-3FE0-53C2-B0FE76B22D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d431007ba2_0_208:notes">
            <a:extLst>
              <a:ext uri="{FF2B5EF4-FFF2-40B4-BE49-F238E27FC236}">
                <a16:creationId xmlns:a16="http://schemas.microsoft.com/office/drawing/2014/main" id="{823CF28C-9E25-3277-3FE0-B9D01EFAA42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d431007ba2_0_208:notes">
            <a:extLst>
              <a:ext uri="{FF2B5EF4-FFF2-40B4-BE49-F238E27FC236}">
                <a16:creationId xmlns:a16="http://schemas.microsoft.com/office/drawing/2014/main" id="{EED18F37-DEC2-2C7E-1216-A37343EFB80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41318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>
          <a:extLst>
            <a:ext uri="{FF2B5EF4-FFF2-40B4-BE49-F238E27FC236}">
              <a16:creationId xmlns:a16="http://schemas.microsoft.com/office/drawing/2014/main" id="{2ACBBEC2-8200-7E72-3C3E-836958CA28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54dda1946d_6_308:notes">
            <a:extLst>
              <a:ext uri="{FF2B5EF4-FFF2-40B4-BE49-F238E27FC236}">
                <a16:creationId xmlns:a16="http://schemas.microsoft.com/office/drawing/2014/main" id="{6325B3E1-EF32-EE90-A556-F5A5CE0BB08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54dda1946d_6_308:notes">
            <a:extLst>
              <a:ext uri="{FF2B5EF4-FFF2-40B4-BE49-F238E27FC236}">
                <a16:creationId xmlns:a16="http://schemas.microsoft.com/office/drawing/2014/main" id="{22485C45-C289-D12E-AC60-3C8AC489F31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95252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>
          <a:extLst>
            <a:ext uri="{FF2B5EF4-FFF2-40B4-BE49-F238E27FC236}">
              <a16:creationId xmlns:a16="http://schemas.microsoft.com/office/drawing/2014/main" id="{2B6EACA5-F31F-0EAD-0240-C195B7E92C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54dda1946d_6_308:notes">
            <a:extLst>
              <a:ext uri="{FF2B5EF4-FFF2-40B4-BE49-F238E27FC236}">
                <a16:creationId xmlns:a16="http://schemas.microsoft.com/office/drawing/2014/main" id="{81A406C6-9340-4C33-39D7-129AA2AE0FF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54dda1946d_6_308:notes">
            <a:extLst>
              <a:ext uri="{FF2B5EF4-FFF2-40B4-BE49-F238E27FC236}">
                <a16:creationId xmlns:a16="http://schemas.microsoft.com/office/drawing/2014/main" id="{051312C6-DB80-2315-2A56-009B85A5180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0879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833700" y="1584538"/>
            <a:ext cx="7476600" cy="170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833700" y="3466738"/>
            <a:ext cx="45288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pic>
        <p:nvPicPr>
          <p:cNvPr id="12" name="Google Shape;12;p2"/>
          <p:cNvPicPr preferRelativeResize="0"/>
          <p:nvPr/>
        </p:nvPicPr>
        <p:blipFill rotWithShape="1">
          <a:blip r:embed="rId3">
            <a:alphaModFix/>
          </a:blip>
          <a:srcRect l="6768"/>
          <a:stretch/>
        </p:blipFill>
        <p:spPr>
          <a:xfrm rot="10800000" flipH="1">
            <a:off x="-1" y="4432975"/>
            <a:ext cx="3899151" cy="47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">
    <p:bg>
      <p:bgPr>
        <a:solidFill>
          <a:schemeClr val="accent1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1"/>
          <p:cNvPicPr preferRelativeResize="0"/>
          <p:nvPr/>
        </p:nvPicPr>
        <p:blipFill rotWithShape="1">
          <a:blip r:embed="rId2">
            <a:alphaModFix amt="60000"/>
          </a:blip>
          <a:srcRect/>
          <a:stretch/>
        </p:blipFill>
        <p:spPr>
          <a:xfrm flipH="1"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3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4029475" y="2204900"/>
            <a:ext cx="4401300" cy="175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539500"/>
            <a:ext cx="1346700" cy="123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4029475" y="4136900"/>
            <a:ext cx="4401300" cy="4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18" name="Google Shape;18;p3"/>
          <p:cNvPicPr preferRelativeResize="0"/>
          <p:nvPr/>
        </p:nvPicPr>
        <p:blipFill rotWithShape="1">
          <a:blip r:embed="rId3">
            <a:alphaModFix/>
          </a:blip>
          <a:srcRect l="6768"/>
          <a:stretch/>
        </p:blipFill>
        <p:spPr>
          <a:xfrm flipH="1">
            <a:off x="5244849" y="221800"/>
            <a:ext cx="3899151" cy="47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4"/>
          <p:cNvPicPr preferRelativeResize="0"/>
          <p:nvPr/>
        </p:nvPicPr>
        <p:blipFill rotWithShape="1">
          <a:blip r:embed="rId2">
            <a:alphaModFix amt="75000"/>
          </a:blip>
          <a:srcRect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720000" y="1116738"/>
            <a:ext cx="7704000" cy="3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 sz="1200"/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 sz="1200"/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■"/>
              <a:defRPr sz="1200"/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●"/>
              <a:defRPr sz="1200"/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○"/>
              <a:defRPr sz="1200"/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■"/>
              <a:defRPr sz="1200"/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●"/>
              <a:defRPr sz="1200"/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○"/>
              <a:defRPr sz="1200"/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Nunito Light"/>
              <a:buChar char="■"/>
              <a:defRPr sz="1200"/>
            </a:lvl9pPr>
          </a:lstStyle>
          <a:p>
            <a:endParaRPr/>
          </a:p>
        </p:txBody>
      </p:sp>
      <p:pic>
        <p:nvPicPr>
          <p:cNvPr id="23" name="Google Shape;23;p4"/>
          <p:cNvPicPr preferRelativeResize="0"/>
          <p:nvPr/>
        </p:nvPicPr>
        <p:blipFill rotWithShape="1">
          <a:blip r:embed="rId3">
            <a:alphaModFix/>
          </a:blip>
          <a:srcRect l="10578" t="33288" b="33573"/>
          <a:stretch/>
        </p:blipFill>
        <p:spPr>
          <a:xfrm rot="10800000">
            <a:off x="6931649" y="4604001"/>
            <a:ext cx="2212352" cy="16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4"/>
          <p:cNvPicPr preferRelativeResize="0"/>
          <p:nvPr/>
        </p:nvPicPr>
        <p:blipFill rotWithShape="1">
          <a:blip r:embed="rId4">
            <a:alphaModFix/>
          </a:blip>
          <a:srcRect l="42621" t="33664" b="32378"/>
          <a:stretch/>
        </p:blipFill>
        <p:spPr>
          <a:xfrm>
            <a:off x="0" y="379900"/>
            <a:ext cx="779075" cy="159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9"/>
          <p:cNvPicPr preferRelativeResize="0"/>
          <p:nvPr/>
        </p:nvPicPr>
        <p:blipFill rotWithShape="1">
          <a:blip r:embed="rId2">
            <a:alphaModFix amt="75000"/>
          </a:blip>
          <a:srcRect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9"/>
          <p:cNvSpPr txBox="1">
            <a:spLocks noGrp="1"/>
          </p:cNvSpPr>
          <p:nvPr>
            <p:ph type="title"/>
          </p:nvPr>
        </p:nvSpPr>
        <p:spPr>
          <a:xfrm>
            <a:off x="1354050" y="1370850"/>
            <a:ext cx="6435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ubTitle" idx="1"/>
          </p:nvPr>
        </p:nvSpPr>
        <p:spPr>
          <a:xfrm>
            <a:off x="2135550" y="3335250"/>
            <a:ext cx="48729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1"/>
          <p:cNvPicPr preferRelativeResize="0"/>
          <p:nvPr/>
        </p:nvPicPr>
        <p:blipFill>
          <a:blip r:embed="rId2">
            <a:alphaModFix amt="55000"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2041075"/>
            <a:ext cx="6576000" cy="121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61" name="Google Shape;61;p11"/>
          <p:cNvSpPr txBox="1">
            <a:spLocks noGrp="1"/>
          </p:cNvSpPr>
          <p:nvPr>
            <p:ph type="subTitle" idx="1"/>
          </p:nvPr>
        </p:nvSpPr>
        <p:spPr>
          <a:xfrm>
            <a:off x="1284000" y="3259075"/>
            <a:ext cx="6576000" cy="4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ONE_COLUMN_TEXT_1_1_1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6"/>
          <p:cNvPicPr preferRelativeResize="0"/>
          <p:nvPr/>
        </p:nvPicPr>
        <p:blipFill rotWithShape="1">
          <a:blip r:embed="rId2">
            <a:alphaModFix amt="75000"/>
          </a:blip>
          <a:srcRect/>
          <a:stretch/>
        </p:blipFill>
        <p:spPr>
          <a:xfrm flipH="1"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6"/>
          <p:cNvSpPr txBox="1">
            <a:spLocks noGrp="1"/>
          </p:cNvSpPr>
          <p:nvPr>
            <p:ph type="body" idx="1"/>
          </p:nvPr>
        </p:nvSpPr>
        <p:spPr>
          <a:xfrm>
            <a:off x="720000" y="1215750"/>
            <a:ext cx="7704000" cy="25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94" name="Google Shape;94;p16"/>
          <p:cNvPicPr preferRelativeResize="0"/>
          <p:nvPr/>
        </p:nvPicPr>
        <p:blipFill rotWithShape="1">
          <a:blip r:embed="rId3">
            <a:alphaModFix/>
          </a:blip>
          <a:srcRect l="21166" t="33668" b="32374"/>
          <a:stretch/>
        </p:blipFill>
        <p:spPr>
          <a:xfrm rot="10800000" flipH="1">
            <a:off x="-2" y="4604000"/>
            <a:ext cx="1070377" cy="159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6"/>
          <p:cNvPicPr preferRelativeResize="0"/>
          <p:nvPr/>
        </p:nvPicPr>
        <p:blipFill rotWithShape="1">
          <a:blip r:embed="rId3">
            <a:alphaModFix/>
          </a:blip>
          <a:srcRect l="21166" t="33668" b="32374"/>
          <a:stretch/>
        </p:blipFill>
        <p:spPr>
          <a:xfrm flipH="1">
            <a:off x="8073623" y="379912"/>
            <a:ext cx="1070377" cy="159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7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7"/>
          <p:cNvSpPr txBox="1">
            <a:spLocks noGrp="1"/>
          </p:cNvSpPr>
          <p:nvPr>
            <p:ph type="title"/>
          </p:nvPr>
        </p:nvSpPr>
        <p:spPr>
          <a:xfrm>
            <a:off x="2947350" y="3212650"/>
            <a:ext cx="3249300" cy="5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99" name="Google Shape;99;p17"/>
          <p:cNvSpPr txBox="1">
            <a:spLocks noGrp="1"/>
          </p:cNvSpPr>
          <p:nvPr>
            <p:ph type="subTitle" idx="1"/>
          </p:nvPr>
        </p:nvSpPr>
        <p:spPr>
          <a:xfrm>
            <a:off x="1226400" y="1504250"/>
            <a:ext cx="6691200" cy="151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pic>
        <p:nvPicPr>
          <p:cNvPr id="100" name="Google Shape;100;p17"/>
          <p:cNvPicPr preferRelativeResize="0"/>
          <p:nvPr/>
        </p:nvPicPr>
        <p:blipFill rotWithShape="1">
          <a:blip r:embed="rId3">
            <a:alphaModFix/>
          </a:blip>
          <a:srcRect l="6768"/>
          <a:stretch/>
        </p:blipFill>
        <p:spPr>
          <a:xfrm rot="10800000" flipH="1">
            <a:off x="-1" y="4432975"/>
            <a:ext cx="3899151" cy="47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">
    <p:bg>
      <p:bgPr>
        <a:solidFill>
          <a:schemeClr val="accent2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0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"/>
              <a:buNone/>
              <a:defRPr sz="30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"/>
              <a:buNone/>
              <a:defRPr sz="30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"/>
              <a:buNone/>
              <a:defRPr sz="30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"/>
              <a:buNone/>
              <a:defRPr sz="30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"/>
              <a:buNone/>
              <a:defRPr sz="30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"/>
              <a:buNone/>
              <a:defRPr sz="30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"/>
              <a:buNone/>
              <a:defRPr sz="30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"/>
              <a:buNone/>
              <a:defRPr sz="30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"/>
              <a:buNone/>
              <a:defRPr sz="30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Latin"/>
              <a:buChar char="●"/>
              <a:defRPr>
                <a:solidFill>
                  <a:schemeClr val="dk1"/>
                </a:solidFill>
                <a:latin typeface="Anek Latin"/>
                <a:ea typeface="Anek Latin"/>
                <a:cs typeface="Anek Latin"/>
                <a:sym typeface="Anek Latin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Latin"/>
              <a:buChar char="○"/>
              <a:defRPr>
                <a:solidFill>
                  <a:schemeClr val="dk1"/>
                </a:solidFill>
                <a:latin typeface="Anek Latin"/>
                <a:ea typeface="Anek Latin"/>
                <a:cs typeface="Anek Latin"/>
                <a:sym typeface="Anek Latin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Latin"/>
              <a:buChar char="■"/>
              <a:defRPr>
                <a:solidFill>
                  <a:schemeClr val="dk1"/>
                </a:solidFill>
                <a:latin typeface="Anek Latin"/>
                <a:ea typeface="Anek Latin"/>
                <a:cs typeface="Anek Latin"/>
                <a:sym typeface="Anek Latin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Latin"/>
              <a:buChar char="●"/>
              <a:defRPr>
                <a:solidFill>
                  <a:schemeClr val="dk1"/>
                </a:solidFill>
                <a:latin typeface="Anek Latin"/>
                <a:ea typeface="Anek Latin"/>
                <a:cs typeface="Anek Latin"/>
                <a:sym typeface="Anek Latin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Latin"/>
              <a:buChar char="○"/>
              <a:defRPr>
                <a:solidFill>
                  <a:schemeClr val="dk1"/>
                </a:solidFill>
                <a:latin typeface="Anek Latin"/>
                <a:ea typeface="Anek Latin"/>
                <a:cs typeface="Anek Latin"/>
                <a:sym typeface="Anek Latin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Latin"/>
              <a:buChar char="■"/>
              <a:defRPr>
                <a:solidFill>
                  <a:schemeClr val="dk1"/>
                </a:solidFill>
                <a:latin typeface="Anek Latin"/>
                <a:ea typeface="Anek Latin"/>
                <a:cs typeface="Anek Latin"/>
                <a:sym typeface="Anek Latin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Latin"/>
              <a:buChar char="●"/>
              <a:defRPr>
                <a:solidFill>
                  <a:schemeClr val="dk1"/>
                </a:solidFill>
                <a:latin typeface="Anek Latin"/>
                <a:ea typeface="Anek Latin"/>
                <a:cs typeface="Anek Latin"/>
                <a:sym typeface="Anek Latin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Latin"/>
              <a:buChar char="○"/>
              <a:defRPr>
                <a:solidFill>
                  <a:schemeClr val="dk1"/>
                </a:solidFill>
                <a:latin typeface="Anek Latin"/>
                <a:ea typeface="Anek Latin"/>
                <a:cs typeface="Anek Latin"/>
                <a:sym typeface="Anek Latin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Latin"/>
              <a:buChar char="■"/>
              <a:defRPr>
                <a:solidFill>
                  <a:schemeClr val="dk1"/>
                </a:solidFill>
                <a:latin typeface="Anek Latin"/>
                <a:ea typeface="Anek Latin"/>
                <a:cs typeface="Anek Latin"/>
                <a:sym typeface="Anek Lati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5" r:id="rId4"/>
    <p:sldLayoutId id="2147483657" r:id="rId5"/>
    <p:sldLayoutId id="2147483658" r:id="rId6"/>
    <p:sldLayoutId id="2147483662" r:id="rId7"/>
    <p:sldLayoutId id="2147483663" r:id="rId8"/>
    <p:sldLayoutId id="2147483666" r:id="rId9"/>
    <p:sldLayoutId id="2147483667" r:id="rId10"/>
  </p:sldLayoutIdLst>
  <p:transition spd="slow">
    <p:push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jpg"/><Relationship Id="rId5" Type="http://schemas.openxmlformats.org/officeDocument/2006/relationships/image" Target="../media/image30.png"/><Relationship Id="rId4" Type="http://schemas.openxmlformats.org/officeDocument/2006/relationships/image" Target="../media/image29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6.jpg"/><Relationship Id="rId4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ctrTitle"/>
          </p:nvPr>
        </p:nvSpPr>
        <p:spPr>
          <a:xfrm>
            <a:off x="833700" y="1742945"/>
            <a:ext cx="7476600" cy="155129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Facial Emotion Detection</a:t>
            </a:r>
            <a:endParaRPr i="1" dirty="0"/>
          </a:p>
        </p:txBody>
      </p:sp>
      <p:sp>
        <p:nvSpPr>
          <p:cNvPr id="130" name="Google Shape;130;p25"/>
          <p:cNvSpPr txBox="1">
            <a:spLocks noGrp="1"/>
          </p:cNvSpPr>
          <p:nvPr>
            <p:ph type="subTitle" idx="1"/>
          </p:nvPr>
        </p:nvSpPr>
        <p:spPr>
          <a:xfrm>
            <a:off x="893618" y="3466738"/>
            <a:ext cx="4468882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Using SVM, HOG &amp; CNN</a:t>
            </a:r>
            <a:endParaRPr dirty="0"/>
          </a:p>
        </p:txBody>
      </p:sp>
      <p:sp>
        <p:nvSpPr>
          <p:cNvPr id="131" name="Google Shape;131;p25"/>
          <p:cNvSpPr/>
          <p:nvPr/>
        </p:nvSpPr>
        <p:spPr>
          <a:xfrm>
            <a:off x="833700" y="3370438"/>
            <a:ext cx="4762500" cy="20100"/>
          </a:xfrm>
          <a:prstGeom prst="rect">
            <a:avLst/>
          </a:prstGeom>
          <a:gradFill>
            <a:gsLst>
              <a:gs pos="0">
                <a:schemeClr val="dk1"/>
              </a:gs>
              <a:gs pos="50000">
                <a:schemeClr val="lt2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ek Latin"/>
              <a:ea typeface="Anek Latin"/>
              <a:cs typeface="Anek Latin"/>
              <a:sym typeface="Anek Latin"/>
            </a:endParaRPr>
          </a:p>
        </p:txBody>
      </p:sp>
      <p:pic>
        <p:nvPicPr>
          <p:cNvPr id="132" name="Google Shape;132;p25"/>
          <p:cNvPicPr preferRelativeResize="0"/>
          <p:nvPr/>
        </p:nvPicPr>
        <p:blipFill rotWithShape="1">
          <a:blip r:embed="rId3">
            <a:alphaModFix/>
          </a:blip>
          <a:srcRect l="7753" t="12536" r="6571" b="9454"/>
          <a:stretch/>
        </p:blipFill>
        <p:spPr>
          <a:xfrm>
            <a:off x="7695825" y="0"/>
            <a:ext cx="1469901" cy="126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>
          <a:extLst>
            <a:ext uri="{FF2B5EF4-FFF2-40B4-BE49-F238E27FC236}">
              <a16:creationId xmlns:a16="http://schemas.microsoft.com/office/drawing/2014/main" id="{44FCB770-916E-0943-83D2-3BB4EABFAA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>
            <a:extLst>
              <a:ext uri="{FF2B5EF4-FFF2-40B4-BE49-F238E27FC236}">
                <a16:creationId xmlns:a16="http://schemas.microsoft.com/office/drawing/2014/main" id="{F6EB89F4-E87A-F8F6-8C5F-891708CDE90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37164" y="2414248"/>
            <a:ext cx="4993611" cy="155015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Advantages &amp; Disadvantages</a:t>
            </a:r>
            <a:endParaRPr dirty="0"/>
          </a:p>
        </p:txBody>
      </p:sp>
      <p:sp>
        <p:nvSpPr>
          <p:cNvPr id="164" name="Google Shape;164;p28">
            <a:extLst>
              <a:ext uri="{FF2B5EF4-FFF2-40B4-BE49-F238E27FC236}">
                <a16:creationId xmlns:a16="http://schemas.microsoft.com/office/drawing/2014/main" id="{B5D6CD87-DEE5-B9D3-BE1D-D556A1B541C6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20000" y="539500"/>
            <a:ext cx="1346700" cy="1234800"/>
          </a:xfrm>
          <a:prstGeom prst="rect">
            <a:avLst/>
          </a:prstGeom>
        </p:spPr>
        <p:txBody>
          <a:bodyPr spcFirstLastPara="1" wrap="square" lIns="91425" tIns="91425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166" name="Google Shape;166;p28">
            <a:extLst>
              <a:ext uri="{FF2B5EF4-FFF2-40B4-BE49-F238E27FC236}">
                <a16:creationId xmlns:a16="http://schemas.microsoft.com/office/drawing/2014/main" id="{75D246AF-2ECF-5D08-3956-A076FDA27F93}"/>
              </a:ext>
            </a:extLst>
          </p:cNvPr>
          <p:cNvSpPr/>
          <p:nvPr/>
        </p:nvSpPr>
        <p:spPr>
          <a:xfrm>
            <a:off x="3991150" y="4040600"/>
            <a:ext cx="4131900" cy="20100"/>
          </a:xfrm>
          <a:prstGeom prst="rect">
            <a:avLst/>
          </a:prstGeom>
          <a:gradFill>
            <a:gsLst>
              <a:gs pos="0">
                <a:schemeClr val="dk1"/>
              </a:gs>
              <a:gs pos="50000">
                <a:schemeClr val="lt2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ek Latin"/>
              <a:ea typeface="Anek Latin"/>
              <a:cs typeface="Anek Latin"/>
              <a:sym typeface="Anek Latin"/>
            </a:endParaRPr>
          </a:p>
        </p:txBody>
      </p:sp>
      <p:sp>
        <p:nvSpPr>
          <p:cNvPr id="167" name="Google Shape;167;p28">
            <a:extLst>
              <a:ext uri="{FF2B5EF4-FFF2-40B4-BE49-F238E27FC236}">
                <a16:creationId xmlns:a16="http://schemas.microsoft.com/office/drawing/2014/main" id="{423D81E9-AF74-3583-6F5F-799F0F667FE5}"/>
              </a:ext>
            </a:extLst>
          </p:cNvPr>
          <p:cNvSpPr/>
          <p:nvPr/>
        </p:nvSpPr>
        <p:spPr>
          <a:xfrm>
            <a:off x="762000" y="1774300"/>
            <a:ext cx="1262700" cy="20100"/>
          </a:xfrm>
          <a:prstGeom prst="rect">
            <a:avLst/>
          </a:prstGeom>
          <a:gradFill>
            <a:gsLst>
              <a:gs pos="0">
                <a:schemeClr val="dk1"/>
              </a:gs>
              <a:gs pos="50000">
                <a:schemeClr val="lt2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ek Latin"/>
              <a:ea typeface="Anek Latin"/>
              <a:cs typeface="Anek Latin"/>
              <a:sym typeface="Anek Latin"/>
            </a:endParaRPr>
          </a:p>
        </p:txBody>
      </p:sp>
      <p:pic>
        <p:nvPicPr>
          <p:cNvPr id="168" name="Google Shape;168;p28">
            <a:extLst>
              <a:ext uri="{FF2B5EF4-FFF2-40B4-BE49-F238E27FC236}">
                <a16:creationId xmlns:a16="http://schemas.microsoft.com/office/drawing/2014/main" id="{B8017249-C4F5-C75C-5C66-9D871E7A1F7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7753" t="12536" r="6571" b="9454"/>
          <a:stretch/>
        </p:blipFill>
        <p:spPr>
          <a:xfrm rot="-5400000">
            <a:off x="-195714" y="2609962"/>
            <a:ext cx="2766152" cy="23747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57099873"/>
      </p:ext>
    </p:extLst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9" name="Google Shape;139;p26"/>
          <p:cNvGraphicFramePr/>
          <p:nvPr>
            <p:extLst>
              <p:ext uri="{D42A27DB-BD31-4B8C-83A1-F6EECF244321}">
                <p14:modId xmlns:p14="http://schemas.microsoft.com/office/powerpoint/2010/main" val="2130482440"/>
              </p:ext>
            </p:extLst>
          </p:nvPr>
        </p:nvGraphicFramePr>
        <p:xfrm>
          <a:off x="718457" y="638500"/>
          <a:ext cx="7705531" cy="3222288"/>
        </p:xfrm>
        <a:graphic>
          <a:graphicData uri="http://schemas.openxmlformats.org/drawingml/2006/table">
            <a:tbl>
              <a:tblPr>
                <a:noFill/>
                <a:tableStyleId>{5EAD7D5F-968B-4746-8770-037B5A8010E6}</a:tableStyleId>
              </a:tblPr>
              <a:tblGrid>
                <a:gridCol w="35596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59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704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dirty="0">
                          <a:solidFill>
                            <a:schemeClr val="dk1"/>
                          </a:solidFill>
                          <a:latin typeface="Golos Text Medium"/>
                          <a:ea typeface="Golos Text Medium"/>
                          <a:cs typeface="Golos Text Medium"/>
                          <a:sym typeface="Golos Text Medium"/>
                        </a:rPr>
                        <a:t>Advantages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IN" sz="2000" dirty="0">
                          <a:solidFill>
                            <a:schemeClr val="dk1"/>
                          </a:solidFill>
                          <a:latin typeface="Anek Latin"/>
                          <a:ea typeface="Anek Latin"/>
                          <a:cs typeface="Anek Latin"/>
                          <a:sym typeface="Anek Latin"/>
                        </a:rPr>
                        <a:t>Disadvantages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70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IN" sz="1700" dirty="0">
                          <a:solidFill>
                            <a:schemeClr val="tx1"/>
                          </a:solidFill>
                        </a:rPr>
                        <a:t>It can be trained to work in real time.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700" dirty="0">
                          <a:solidFill>
                            <a:schemeClr val="tx1"/>
                          </a:solidFill>
                        </a:rPr>
                        <a:t>Bad lighting or angles can confuse it.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70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700" dirty="0">
                          <a:solidFill>
                            <a:schemeClr val="tx1"/>
                          </a:solidFill>
                        </a:rPr>
                        <a:t>Useful in many fields like health or education.</a:t>
                      </a:r>
                      <a:endParaRPr lang="en-IN" sz="1700" u="sng" dirty="0">
                        <a:solidFill>
                          <a:schemeClr val="dk1"/>
                        </a:solidFill>
                        <a:latin typeface="Golos Text Medium"/>
                        <a:cs typeface="Golos Text Medium"/>
                        <a:sym typeface="Golos Text Medium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400">
                          <a:solidFill>
                            <a:srgbClr val="FFFFFF"/>
                          </a:solidFill>
                        </a:defRPr>
                      </a:pPr>
                      <a:r>
                        <a:rPr lang="en-US" sz="1700" dirty="0">
                          <a:solidFill>
                            <a:schemeClr val="tx1"/>
                          </a:solidFill>
                          <a:latin typeface="Anek Latin" panose="020B0604020202020204" charset="0"/>
                        </a:rPr>
                        <a:t>Some emotions are hard to tell from the face.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70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700" dirty="0">
                          <a:solidFill>
                            <a:schemeClr val="tx1"/>
                          </a:solidFill>
                        </a:rPr>
                        <a:t>Can spot small changes in face.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700" dirty="0">
                          <a:solidFill>
                            <a:schemeClr val="tx1"/>
                          </a:solidFill>
                        </a:rPr>
                        <a:t>It may not work well if trained on limited data.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70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700" dirty="0">
                          <a:solidFill>
                            <a:schemeClr val="tx1"/>
                          </a:solidFill>
                        </a:rPr>
                        <a:t>Helps making apps more personal.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700" dirty="0">
                          <a:solidFill>
                            <a:schemeClr val="tx1"/>
                          </a:solidFill>
                        </a:rPr>
                        <a:t>People may feel their privacy is invaded.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7048">
                <a:tc>
                  <a:txBody>
                    <a:bodyPr/>
                    <a:lstStyle/>
                    <a:p>
                      <a:pPr>
                        <a:defRPr sz="1400">
                          <a:solidFill>
                            <a:srgbClr val="FFFFFF"/>
                          </a:solidFill>
                        </a:defRPr>
                      </a:pPr>
                      <a:r>
                        <a:rPr lang="en-US" sz="1700" dirty="0">
                          <a:solidFill>
                            <a:schemeClr val="tx1"/>
                          </a:solidFill>
                        </a:rPr>
                        <a:t>Can be used with voice or text for better results.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700" dirty="0">
                          <a:solidFill>
                            <a:schemeClr val="tx1"/>
                          </a:solidFill>
                        </a:rPr>
                        <a:t>Needs strong computers to run fast, and overfitting may happen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>
          <a:extLst>
            <a:ext uri="{FF2B5EF4-FFF2-40B4-BE49-F238E27FC236}">
              <a16:creationId xmlns:a16="http://schemas.microsoft.com/office/drawing/2014/main" id="{16436870-B7EE-600C-46C4-0DA779CD39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>
            <a:extLst>
              <a:ext uri="{FF2B5EF4-FFF2-40B4-BE49-F238E27FC236}">
                <a16:creationId xmlns:a16="http://schemas.microsoft.com/office/drawing/2014/main" id="{E0422FEA-1BB9-BEC3-2339-A66F4144EF5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029475" y="3205282"/>
            <a:ext cx="4401300" cy="75911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Methodology</a:t>
            </a:r>
            <a:endParaRPr dirty="0"/>
          </a:p>
        </p:txBody>
      </p:sp>
      <p:sp>
        <p:nvSpPr>
          <p:cNvPr id="164" name="Google Shape;164;p28">
            <a:extLst>
              <a:ext uri="{FF2B5EF4-FFF2-40B4-BE49-F238E27FC236}">
                <a16:creationId xmlns:a16="http://schemas.microsoft.com/office/drawing/2014/main" id="{7FDD9ACE-3F80-7AA7-A26B-D976F7711138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20000" y="539500"/>
            <a:ext cx="1346700" cy="1234800"/>
          </a:xfrm>
          <a:prstGeom prst="rect">
            <a:avLst/>
          </a:prstGeom>
        </p:spPr>
        <p:txBody>
          <a:bodyPr spcFirstLastPara="1" wrap="square" lIns="91425" tIns="91425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sp>
        <p:nvSpPr>
          <p:cNvPr id="166" name="Google Shape;166;p28">
            <a:extLst>
              <a:ext uri="{FF2B5EF4-FFF2-40B4-BE49-F238E27FC236}">
                <a16:creationId xmlns:a16="http://schemas.microsoft.com/office/drawing/2014/main" id="{85A8C297-87F6-C5C9-7D45-55ABAE0870AA}"/>
              </a:ext>
            </a:extLst>
          </p:cNvPr>
          <p:cNvSpPr/>
          <p:nvPr/>
        </p:nvSpPr>
        <p:spPr>
          <a:xfrm>
            <a:off x="3991150" y="4040600"/>
            <a:ext cx="4131900" cy="20100"/>
          </a:xfrm>
          <a:prstGeom prst="rect">
            <a:avLst/>
          </a:prstGeom>
          <a:gradFill>
            <a:gsLst>
              <a:gs pos="0">
                <a:schemeClr val="dk1"/>
              </a:gs>
              <a:gs pos="50000">
                <a:schemeClr val="lt2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ek Latin"/>
              <a:ea typeface="Anek Latin"/>
              <a:cs typeface="Anek Latin"/>
              <a:sym typeface="Anek Latin"/>
            </a:endParaRPr>
          </a:p>
        </p:txBody>
      </p:sp>
      <p:sp>
        <p:nvSpPr>
          <p:cNvPr id="167" name="Google Shape;167;p28">
            <a:extLst>
              <a:ext uri="{FF2B5EF4-FFF2-40B4-BE49-F238E27FC236}">
                <a16:creationId xmlns:a16="http://schemas.microsoft.com/office/drawing/2014/main" id="{78FAB045-D13E-8196-1FB0-7240E274ABD1}"/>
              </a:ext>
            </a:extLst>
          </p:cNvPr>
          <p:cNvSpPr/>
          <p:nvPr/>
        </p:nvSpPr>
        <p:spPr>
          <a:xfrm>
            <a:off x="762000" y="1774300"/>
            <a:ext cx="1262700" cy="20100"/>
          </a:xfrm>
          <a:prstGeom prst="rect">
            <a:avLst/>
          </a:prstGeom>
          <a:gradFill>
            <a:gsLst>
              <a:gs pos="0">
                <a:schemeClr val="dk1"/>
              </a:gs>
              <a:gs pos="50000">
                <a:schemeClr val="lt2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ek Latin"/>
              <a:ea typeface="Anek Latin"/>
              <a:cs typeface="Anek Latin"/>
              <a:sym typeface="Anek Latin"/>
            </a:endParaRPr>
          </a:p>
        </p:txBody>
      </p:sp>
      <p:pic>
        <p:nvPicPr>
          <p:cNvPr id="168" name="Google Shape;168;p28">
            <a:extLst>
              <a:ext uri="{FF2B5EF4-FFF2-40B4-BE49-F238E27FC236}">
                <a16:creationId xmlns:a16="http://schemas.microsoft.com/office/drawing/2014/main" id="{32AD26A7-6D56-57C1-1664-5C71A371D7D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7753" t="12536" r="6571" b="9454"/>
          <a:stretch/>
        </p:blipFill>
        <p:spPr>
          <a:xfrm rot="-5400000">
            <a:off x="-195714" y="2609962"/>
            <a:ext cx="2766152" cy="23747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7945014"/>
      </p:ext>
    </p:extLst>
  </p:cSld>
  <p:clrMapOvr>
    <a:masterClrMapping/>
  </p:clrMapOvr>
  <p:transition spd="slow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B59C2-B13B-4800-E524-3723657A4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Histogram of Oriented Gradients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F96716-AB1D-01AF-CB53-773642E47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215750"/>
            <a:ext cx="7704000" cy="1413150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IN" sz="2000" dirty="0"/>
              <a:t>Grayscale image given as input.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000" dirty="0"/>
              <a:t>It calculates the gradients of the pixel intensity in x and y direction, and also the magnitude and direction of the gradient.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000" dirty="0"/>
              <a:t>The Gx and Gy are called Sobel filters.</a:t>
            </a:r>
          </a:p>
          <a:p>
            <a:pPr>
              <a:buFont typeface="Wingdings" panose="05000000000000000000" pitchFamily="2" charset="2"/>
              <a:buChar char="v"/>
            </a:pPr>
            <a:endParaRPr lang="en-IN" sz="2000" dirty="0"/>
          </a:p>
          <a:p>
            <a:pPr>
              <a:buFont typeface="Wingdings" panose="05000000000000000000" pitchFamily="2" charset="2"/>
              <a:buChar char="v"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D1E2A7-AE2F-A215-8087-C6ED0FAC0A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00" y="2826925"/>
            <a:ext cx="2486372" cy="8192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FB8E860-56BB-7AAC-7CC7-C544A2925A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1796" y="2855504"/>
            <a:ext cx="5553850" cy="7621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E8AA12A-3DAF-BDBC-3DCD-281F48EB1B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000" y="3640057"/>
            <a:ext cx="2923779" cy="8490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0725F17-D7CB-D962-59CC-2539D5AE9F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3640057"/>
            <a:ext cx="3193193" cy="854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895274"/>
      </p:ext>
    </p:extLst>
  </p:cSld>
  <p:clrMapOvr>
    <a:masterClrMapping/>
  </p:clrMapOvr>
  <p:transition spd="slow"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67D59-8174-C5E5-7A4C-24CBF5418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Convolutional Neural Networks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79DA15-8638-6F41-1BAC-66D204D2B1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215750"/>
            <a:ext cx="7704000" cy="1004936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dirty="0"/>
              <a:t>CNN processes images into multiple layers to extract features</a:t>
            </a:r>
            <a:r>
              <a:rPr lang="en-US" dirty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/>
              <a:t>It uses convolution, activation, pooling, and fully connected layers.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/>
              <a:t>Feature extraction is done using kernels.</a:t>
            </a:r>
            <a:endParaRPr lang="en-IN" sz="2000" dirty="0"/>
          </a:p>
          <a:p>
            <a:pPr>
              <a:buFont typeface="Wingdings" panose="05000000000000000000" pitchFamily="2" charset="2"/>
              <a:buChar char="v"/>
            </a:pPr>
            <a:endParaRPr lang="en-US" sz="2000" dirty="0"/>
          </a:p>
          <a:p>
            <a:pPr marL="13970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7810452"/>
      </p:ext>
    </p:extLst>
  </p:cSld>
  <p:clrMapOvr>
    <a:masterClrMapping/>
  </p:clrMapOvr>
  <p:transition spd="slow"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179713-9CEE-9694-B42F-C30EF2C3F2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6714" y="610552"/>
            <a:ext cx="7704000" cy="3985942"/>
          </a:xfrm>
        </p:spPr>
        <p:txBody>
          <a:bodyPr/>
          <a:lstStyle/>
          <a:p>
            <a:pPr marL="152400" indent="0">
              <a:buNone/>
            </a:pPr>
            <a:r>
              <a:rPr lang="en-US" sz="2000" b="1" dirty="0"/>
              <a:t>I. Convolution operation:</a:t>
            </a:r>
          </a:p>
          <a:p>
            <a:pPr marL="152400" indent="0">
              <a:buNone/>
            </a:pPr>
            <a:r>
              <a:rPr lang="en-US" sz="2000" dirty="0"/>
              <a:t>   </a:t>
            </a:r>
          </a:p>
          <a:p>
            <a:pPr>
              <a:buFont typeface="Wingdings" panose="05000000000000000000" pitchFamily="2" charset="2"/>
              <a:buChar char="v"/>
            </a:pPr>
            <a:endParaRPr lang="en-IN" dirty="0"/>
          </a:p>
          <a:p>
            <a:pPr>
              <a:buFont typeface="Wingdings" panose="05000000000000000000" pitchFamily="2" charset="2"/>
              <a:buChar char="v"/>
            </a:pPr>
            <a:endParaRPr lang="en-IN" dirty="0"/>
          </a:p>
          <a:p>
            <a:pPr>
              <a:buFont typeface="Wingdings" panose="05000000000000000000" pitchFamily="2" charset="2"/>
              <a:buChar char="v"/>
            </a:pPr>
            <a:endParaRPr lang="en-IN" dirty="0"/>
          </a:p>
          <a:p>
            <a:pPr>
              <a:buFont typeface="Wingdings" panose="05000000000000000000" pitchFamily="2" charset="2"/>
              <a:buChar char="v"/>
            </a:pPr>
            <a:endParaRPr lang="en-IN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/>
              <a:t>Where, Y: output pixel value, I: input image pixel, K: kernel values, </a:t>
            </a:r>
            <a:r>
              <a:rPr lang="en-US" sz="1800" dirty="0" err="1"/>
              <a:t>m,n</a:t>
            </a:r>
            <a:r>
              <a:rPr lang="en-US" sz="1800" dirty="0"/>
              <a:t>: kernel size indices.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/>
              <a:t>Applies a filter(Kernel) to extract features.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1800" dirty="0"/>
          </a:p>
          <a:p>
            <a:pPr marL="152400" indent="0">
              <a:buNone/>
            </a:pPr>
            <a:r>
              <a:rPr lang="en-US" sz="2000" b="1" dirty="0"/>
              <a:t>II. </a:t>
            </a:r>
            <a:r>
              <a:rPr lang="en-US" sz="2000" b="1" dirty="0" err="1"/>
              <a:t>ReLU</a:t>
            </a:r>
            <a:r>
              <a:rPr lang="en-US" sz="2000" b="1" dirty="0"/>
              <a:t> activation:</a:t>
            </a:r>
          </a:p>
          <a:p>
            <a:pPr marL="152400" indent="0">
              <a:buNone/>
            </a:pPr>
            <a:endParaRPr lang="en-US" sz="2000" dirty="0"/>
          </a:p>
          <a:p>
            <a:pPr marL="152400" indent="0">
              <a:buNone/>
            </a:pPr>
            <a:endParaRPr lang="en-IN" dirty="0"/>
          </a:p>
          <a:p>
            <a:pPr marL="152400" indent="0">
              <a:buNone/>
            </a:pPr>
            <a:endParaRPr lang="en-US" sz="18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/>
              <a:t>Introduces non-linearity, removes negative values</a:t>
            </a:r>
            <a:endParaRPr lang="en-IN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CB6C1E-2C28-D91B-455D-250F8F7D07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434" y="1130693"/>
            <a:ext cx="3001651" cy="7647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9508535-90A5-3DF2-D159-019C8214BF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749" y="3468478"/>
            <a:ext cx="2349595" cy="691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042889"/>
      </p:ext>
    </p:extLst>
  </p:cSld>
  <p:clrMapOvr>
    <a:masterClrMapping/>
  </p:clrMapOvr>
  <p:transition spd="slow">
    <p:push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C24383-E7FE-C0DE-505C-ECC24D659C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093" y="351065"/>
            <a:ext cx="7704000" cy="4165555"/>
          </a:xfrm>
        </p:spPr>
        <p:txBody>
          <a:bodyPr/>
          <a:lstStyle/>
          <a:p>
            <a:pPr marL="152400" indent="0">
              <a:buNone/>
            </a:pPr>
            <a:r>
              <a:rPr lang="en-US" sz="2000" b="1" dirty="0"/>
              <a:t>III. Max Pooling:</a:t>
            </a:r>
          </a:p>
          <a:p>
            <a:pPr marL="152400" indent="0">
              <a:buNone/>
            </a:pPr>
            <a:endParaRPr lang="en-US" sz="2000" dirty="0"/>
          </a:p>
          <a:p>
            <a:pPr marL="152400" indent="0">
              <a:buNone/>
            </a:pPr>
            <a:endParaRPr lang="en-IN" dirty="0"/>
          </a:p>
          <a:p>
            <a:pPr marL="152400" indent="0">
              <a:buNone/>
            </a:pPr>
            <a:endParaRPr lang="en-IN" dirty="0"/>
          </a:p>
          <a:p>
            <a:pPr marL="152400" indent="0">
              <a:buNone/>
            </a:pPr>
            <a:endParaRPr lang="en-IN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/>
              <a:t>Where, Y: output, X: input feature map values, </a:t>
            </a:r>
            <a:r>
              <a:rPr lang="en-US" sz="1800" dirty="0" err="1"/>
              <a:t>p,q</a:t>
            </a:r>
            <a:r>
              <a:rPr lang="en-US" sz="1800" dirty="0"/>
              <a:t>: Indices inside the pooling window.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/>
              <a:t>Reduces </a:t>
            </a:r>
            <a:r>
              <a:rPr lang="en-US" sz="1800" dirty="0" err="1"/>
              <a:t>spacial</a:t>
            </a:r>
            <a:r>
              <a:rPr lang="en-US" sz="1800" dirty="0"/>
              <a:t> size and retains important features.</a:t>
            </a:r>
          </a:p>
          <a:p>
            <a:pPr marL="152400" indent="0">
              <a:buNone/>
            </a:pPr>
            <a:endParaRPr lang="en-US" sz="1800" dirty="0"/>
          </a:p>
          <a:p>
            <a:pPr marL="152400" indent="0">
              <a:buNone/>
            </a:pPr>
            <a:r>
              <a:rPr lang="en-US" sz="2000" b="1" dirty="0"/>
              <a:t>IV. Flattening (Converting to 1D Vector):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/>
              <a:t> </a:t>
            </a:r>
            <a:r>
              <a:rPr lang="en-US" sz="1800" dirty="0"/>
              <a:t>The pooled feature maps (which are still in a 2D format) are flattened to a 1D layer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1800" dirty="0"/>
          </a:p>
          <a:p>
            <a:pPr marL="152400" indent="0">
              <a:buNone/>
            </a:pPr>
            <a:endParaRPr lang="en-US" sz="2000" dirty="0"/>
          </a:p>
          <a:p>
            <a:pPr marL="152400" indent="0">
              <a:buNone/>
            </a:pPr>
            <a:endParaRPr lang="en-US" sz="1800" dirty="0"/>
          </a:p>
          <a:p>
            <a:pPr>
              <a:buFont typeface="Wingdings" panose="05000000000000000000" pitchFamily="2" charset="2"/>
              <a:buChar char="v"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5A123B-A80B-1D6F-7732-FAE502D03E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907" y="1011655"/>
            <a:ext cx="2386878" cy="56405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27BF114-350C-D8BE-5EF7-7C09A3D47F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479" y="3618682"/>
            <a:ext cx="7460614" cy="897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578409"/>
      </p:ext>
    </p:extLst>
  </p:cSld>
  <p:clrMapOvr>
    <a:masterClrMapping/>
  </p:clrMapOvr>
  <p:transition spd="slow">
    <p:push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729FA-81EE-BEF9-D84F-BF2D035F5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 Machines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1635D3-DBA5-BB14-0312-70133FB10A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116737"/>
            <a:ext cx="7704000" cy="3438933"/>
          </a:xfrm>
        </p:spPr>
        <p:txBody>
          <a:bodyPr/>
          <a:lstStyle/>
          <a:p>
            <a:pPr>
              <a:buSzPct val="100000"/>
              <a:buFont typeface="Wingdings" panose="05000000000000000000" pitchFamily="2" charset="2"/>
              <a:buChar char="v"/>
            </a:pPr>
            <a:r>
              <a:rPr lang="en-US" sz="2000" dirty="0"/>
              <a:t>HOG captures gradient-based features</a:t>
            </a:r>
            <a:r>
              <a:rPr lang="en-US" dirty="0"/>
              <a:t>.</a:t>
            </a:r>
          </a:p>
          <a:p>
            <a:pPr>
              <a:buSzPct val="100000"/>
              <a:buFont typeface="Wingdings" panose="05000000000000000000" pitchFamily="2" charset="2"/>
              <a:buChar char="v"/>
            </a:pPr>
            <a:r>
              <a:rPr lang="en-US" sz="2000" dirty="0"/>
              <a:t>CNN captures deep hierarchical features.</a:t>
            </a:r>
          </a:p>
          <a:p>
            <a:pPr>
              <a:buSzPct val="100000"/>
              <a:buFont typeface="Wingdings" panose="05000000000000000000" pitchFamily="2" charset="2"/>
              <a:buChar char="v"/>
            </a:pPr>
            <a:r>
              <a:rPr lang="en-US" sz="2000" dirty="0"/>
              <a:t>Both CNN and HOG’s features are combined are given as input to SVM.</a:t>
            </a:r>
          </a:p>
          <a:p>
            <a:pPr>
              <a:buSzPct val="100000"/>
              <a:buFont typeface="Wingdings" panose="05000000000000000000" pitchFamily="2" charset="2"/>
              <a:buChar char="v"/>
            </a:pPr>
            <a:r>
              <a:rPr lang="en-US" sz="2000" dirty="0"/>
              <a:t>SVM finds an optimal hyperplane to separate different classes with the maximum margin.</a:t>
            </a:r>
          </a:p>
          <a:p>
            <a:pPr marL="152400" indent="0">
              <a:buSzPct val="100000"/>
              <a:buNone/>
            </a:pPr>
            <a:endParaRPr lang="en-US" sz="2000" dirty="0"/>
          </a:p>
          <a:p>
            <a:pPr marL="152400" indent="0">
              <a:buSzPct val="100000"/>
              <a:buNone/>
            </a:pPr>
            <a:r>
              <a:rPr lang="en-US" sz="2000" dirty="0"/>
              <a:t> HOG Feature                  CNN Feature                 </a:t>
            </a:r>
            <a:r>
              <a:rPr lang="en-US" sz="2000" dirty="0" err="1"/>
              <a:t>Feature</a:t>
            </a:r>
            <a:r>
              <a:rPr lang="en-US" sz="2000" dirty="0"/>
              <a:t>  concatenation</a:t>
            </a:r>
          </a:p>
          <a:p>
            <a:pPr>
              <a:buSzPct val="100000"/>
              <a:buFont typeface="Wingdings" panose="05000000000000000000" pitchFamily="2" charset="2"/>
              <a:buChar char="v"/>
            </a:pPr>
            <a:endParaRPr lang="en-US" sz="2000" dirty="0"/>
          </a:p>
          <a:p>
            <a:pPr>
              <a:buSzPct val="100000"/>
              <a:buFont typeface="Wingdings" panose="05000000000000000000" pitchFamily="2" charset="2"/>
              <a:buChar char="v"/>
            </a:pPr>
            <a:r>
              <a:rPr lang="en-US" sz="2000" dirty="0"/>
              <a:t>                              </a:t>
            </a:r>
          </a:p>
          <a:p>
            <a:pPr marL="152400" indent="0">
              <a:buSzPct val="100000"/>
              <a:buNone/>
            </a:pPr>
            <a:endParaRPr lang="en-US" sz="2000" dirty="0"/>
          </a:p>
          <a:p>
            <a:pPr>
              <a:buFont typeface="Wingdings" panose="05000000000000000000" pitchFamily="2" charset="2"/>
              <a:buChar char="v"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65C142-A455-00D4-3479-E54634FB16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095" y="3773670"/>
            <a:ext cx="1777444" cy="5061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9D9BE15-ACB9-3098-1B8A-6B3D85251F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7684" y="3773670"/>
            <a:ext cx="1856010" cy="5061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F4E5401-41B2-40AC-0303-E8874DADE8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0840" y="3773670"/>
            <a:ext cx="2670066" cy="506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925699"/>
      </p:ext>
    </p:extLst>
  </p:cSld>
  <p:clrMapOvr>
    <a:masterClrMapping/>
  </p:clrMapOvr>
  <p:transition spd="slow">
    <p:push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91B1AC-0D59-209A-4958-BAED54CBF7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237A57-1A21-908E-DC27-FC32DC45E0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093" y="351065"/>
            <a:ext cx="7704000" cy="4482192"/>
          </a:xfrm>
        </p:spPr>
        <p:txBody>
          <a:bodyPr/>
          <a:lstStyle/>
          <a:p>
            <a:pPr marL="152400" indent="0">
              <a:buNone/>
            </a:pPr>
            <a:r>
              <a:rPr lang="en-US" sz="2000" b="1" dirty="0"/>
              <a:t>I. SVM Hyperplane Equation:</a:t>
            </a:r>
          </a:p>
          <a:p>
            <a:pPr marL="152400" indent="0">
              <a:buNone/>
            </a:pPr>
            <a:endParaRPr lang="en-US" sz="2000" dirty="0"/>
          </a:p>
          <a:p>
            <a:pPr marL="152400" indent="0">
              <a:buNone/>
            </a:pPr>
            <a:endParaRPr lang="en-IN" dirty="0"/>
          </a:p>
          <a:p>
            <a:pPr marL="152400" indent="0">
              <a:buNone/>
            </a:pPr>
            <a:endParaRPr lang="en-IN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/>
              <a:t>w = Weight vector learned by SVM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/>
              <a:t>F = Combined HOG + CNN feature vector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/>
              <a:t>b = bias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1800" dirty="0"/>
          </a:p>
          <a:p>
            <a:pPr marL="152400" indent="0">
              <a:buNone/>
            </a:pPr>
            <a:r>
              <a:rPr lang="en-US" sz="2000" b="1" dirty="0"/>
              <a:t>II. RBF Kernel:</a:t>
            </a:r>
          </a:p>
          <a:p>
            <a:pPr marL="152400" indent="0">
              <a:buNone/>
            </a:pPr>
            <a:endParaRPr lang="en-US" sz="1800" dirty="0"/>
          </a:p>
          <a:p>
            <a:pPr>
              <a:buFont typeface="Wingdings" panose="05000000000000000000" pitchFamily="2" charset="2"/>
              <a:buChar char="v"/>
            </a:pPr>
            <a:endParaRPr lang="en-US" sz="1800" dirty="0"/>
          </a:p>
          <a:p>
            <a:pPr>
              <a:buFont typeface="Wingdings" panose="05000000000000000000" pitchFamily="2" charset="2"/>
              <a:buChar char="v"/>
            </a:pPr>
            <a:endParaRPr lang="en-IN" sz="1800" dirty="0"/>
          </a:p>
          <a:p>
            <a:pPr>
              <a:buFont typeface="Wingdings" panose="05000000000000000000" pitchFamily="2" charset="2"/>
              <a:buChar char="v"/>
            </a:pPr>
            <a:r>
              <a:rPr lang="en-IN" sz="1800" dirty="0"/>
              <a:t>Where, K: kernel matrix, gamma: controls the spread of the kernel, x1,x2: two data points.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1800" dirty="0"/>
              <a:t>This matrix stores the similarity between all training points.</a:t>
            </a:r>
          </a:p>
          <a:p>
            <a:pPr marL="152400" indent="0">
              <a:buNone/>
            </a:pPr>
            <a:endParaRPr lang="en-IN" sz="1800" dirty="0"/>
          </a:p>
          <a:p>
            <a:pPr>
              <a:buFont typeface="Wingdings" panose="05000000000000000000" pitchFamily="2" charset="2"/>
              <a:buChar char="v"/>
            </a:pPr>
            <a:endParaRPr lang="en-IN" sz="1800" dirty="0"/>
          </a:p>
          <a:p>
            <a:pPr>
              <a:buFont typeface="Wingdings" panose="05000000000000000000" pitchFamily="2" charset="2"/>
              <a:buChar char="v"/>
            </a:pPr>
            <a:endParaRPr lang="en-US" sz="1800" dirty="0"/>
          </a:p>
          <a:p>
            <a:pPr>
              <a:buFont typeface="Wingdings" panose="05000000000000000000" pitchFamily="2" charset="2"/>
              <a:buChar char="v"/>
            </a:pPr>
            <a:endParaRPr lang="en-I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C392D6D-E17B-9216-D353-FE1E9108B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474" y="840834"/>
            <a:ext cx="2212419" cy="5144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3B22F26-2F4D-7986-089D-C6BA8C8043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474" y="3008549"/>
            <a:ext cx="2334986" cy="514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253828"/>
      </p:ext>
    </p:extLst>
  </p:cSld>
  <p:clrMapOvr>
    <a:masterClrMapping/>
  </p:clrMapOvr>
  <p:transition spd="slow">
    <p:push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7EDA03-9713-6F53-8BB8-D774E9366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386AEC-1833-D15E-2252-2A997BF193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093" y="351065"/>
            <a:ext cx="7704000" cy="4482192"/>
          </a:xfrm>
        </p:spPr>
        <p:txBody>
          <a:bodyPr/>
          <a:lstStyle/>
          <a:p>
            <a:pPr marL="152400" indent="0">
              <a:buNone/>
            </a:pPr>
            <a:endParaRPr lang="en-IN" sz="1800" dirty="0"/>
          </a:p>
          <a:p>
            <a:pPr marL="152400" indent="0">
              <a:buNone/>
            </a:pPr>
            <a:r>
              <a:rPr lang="en-IN" sz="2000" b="1" dirty="0"/>
              <a:t>III. Margin</a:t>
            </a:r>
            <a:r>
              <a:rPr lang="en-IN" sz="1800" b="1" dirty="0"/>
              <a:t>:</a:t>
            </a:r>
          </a:p>
          <a:p>
            <a:pPr marL="152400" indent="0">
              <a:buNone/>
            </a:pPr>
            <a:endParaRPr lang="en-IN" sz="1800" dirty="0"/>
          </a:p>
          <a:p>
            <a:pPr marL="152400" indent="0">
              <a:buNone/>
            </a:pPr>
            <a:endParaRPr lang="en-IN" sz="1800" dirty="0"/>
          </a:p>
          <a:p>
            <a:pPr>
              <a:buFont typeface="Wingdings" panose="05000000000000000000" pitchFamily="2" charset="2"/>
              <a:buChar char="v"/>
            </a:pPr>
            <a:endParaRPr lang="en-US" sz="1800" dirty="0"/>
          </a:p>
          <a:p>
            <a:pPr>
              <a:buFont typeface="Wingdings" panose="05000000000000000000" pitchFamily="2" charset="2"/>
              <a:buChar char="v"/>
            </a:pPr>
            <a:r>
              <a:rPr lang="en-IN" sz="1800" dirty="0"/>
              <a:t>Where </a:t>
            </a:r>
            <a:r>
              <a:rPr lang="en-IN" sz="1800" dirty="0" err="1"/>
              <a:t>yi</a:t>
            </a:r>
            <a:r>
              <a:rPr lang="en-IN" sz="1800" dirty="0"/>
              <a:t>: class label of the data point xi, summation term: weighted kernel sum, b: bias value.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1800" dirty="0"/>
              <a:t>Alpha values are Lagrange multipliers that determine the importance of each data point.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1800" dirty="0"/>
              <a:t>If margin &gt;= 1: point is correctly classified, outside the margin.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1800" dirty="0"/>
              <a:t>If margin &lt;= 1: point is misclassified or inside the margin.</a:t>
            </a:r>
          </a:p>
          <a:p>
            <a:pPr>
              <a:buFont typeface="Wingdings" panose="05000000000000000000" pitchFamily="2" charset="2"/>
              <a:buChar char="v"/>
            </a:pPr>
            <a:endParaRPr lang="en-IN" sz="1800" dirty="0"/>
          </a:p>
          <a:p>
            <a:pPr marL="152400" indent="0">
              <a:buNone/>
            </a:pPr>
            <a:r>
              <a:rPr lang="en-IN" sz="1800" dirty="0"/>
              <a:t>                                                          </a:t>
            </a:r>
          </a:p>
          <a:p>
            <a:pPr marL="152400" indent="0">
              <a:buNone/>
            </a:pPr>
            <a:r>
              <a:rPr lang="en-IN" sz="1800" dirty="0"/>
              <a:t>        correctly classified                                              misclassified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1800" dirty="0"/>
              <a:t>Where, </a:t>
            </a:r>
            <a:r>
              <a:rPr lang="el-GR" sz="1800" dirty="0"/>
              <a:t>η</a:t>
            </a:r>
            <a:r>
              <a:rPr lang="en-IN" sz="1800" dirty="0"/>
              <a:t>: learning rate, </a:t>
            </a:r>
            <a:r>
              <a:rPr lang="el-GR" sz="1800" dirty="0"/>
              <a:t>λ</a:t>
            </a:r>
            <a:r>
              <a:rPr lang="en-IN" sz="1800" dirty="0"/>
              <a:t>: </a:t>
            </a:r>
            <a:r>
              <a:rPr lang="en-IN" sz="1800" dirty="0" err="1"/>
              <a:t>regulisation</a:t>
            </a:r>
            <a:r>
              <a:rPr lang="en-IN" sz="1800" dirty="0"/>
              <a:t> parameter.</a:t>
            </a:r>
          </a:p>
          <a:p>
            <a:pPr>
              <a:buFont typeface="Wingdings" panose="05000000000000000000" pitchFamily="2" charset="2"/>
              <a:buChar char="v"/>
            </a:pPr>
            <a:endParaRPr lang="en-IN" sz="1800" dirty="0"/>
          </a:p>
          <a:p>
            <a:pPr>
              <a:buFont typeface="Wingdings" panose="05000000000000000000" pitchFamily="2" charset="2"/>
              <a:buChar char="v"/>
            </a:pPr>
            <a:endParaRPr lang="en-US" sz="1800" dirty="0"/>
          </a:p>
          <a:p>
            <a:pPr>
              <a:buFont typeface="Wingdings" panose="05000000000000000000" pitchFamily="2" charset="2"/>
              <a:buChar char="v"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D44416-462F-3520-9FF7-E253D5351F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907" y="1101155"/>
            <a:ext cx="2792034" cy="6949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65D84B9-67D9-0BD5-AA5D-D77FDDEE00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179" y="3557251"/>
            <a:ext cx="1735407" cy="4850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CD29F2F-910C-C441-B9F6-ED88E85B00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1421" y="3557251"/>
            <a:ext cx="1828800" cy="485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947486"/>
      </p:ext>
    </p:extLst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>
          <a:extLst>
            <a:ext uri="{FF2B5EF4-FFF2-40B4-BE49-F238E27FC236}">
              <a16:creationId xmlns:a16="http://schemas.microsoft.com/office/drawing/2014/main" id="{E6AC739A-8BCE-BBEE-59DB-7BB65EB739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>
            <a:extLst>
              <a:ext uri="{FF2B5EF4-FFF2-40B4-BE49-F238E27FC236}">
                <a16:creationId xmlns:a16="http://schemas.microsoft.com/office/drawing/2014/main" id="{87ADBDDF-1340-73F6-2292-9DA4145BE5B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029475" y="3205282"/>
            <a:ext cx="4401300" cy="75911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Introduction</a:t>
            </a:r>
            <a:endParaRPr dirty="0"/>
          </a:p>
        </p:txBody>
      </p:sp>
      <p:sp>
        <p:nvSpPr>
          <p:cNvPr id="164" name="Google Shape;164;p28">
            <a:extLst>
              <a:ext uri="{FF2B5EF4-FFF2-40B4-BE49-F238E27FC236}">
                <a16:creationId xmlns:a16="http://schemas.microsoft.com/office/drawing/2014/main" id="{0724A51D-C95C-277F-624E-D5E771743E10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20000" y="539500"/>
            <a:ext cx="1346700" cy="1234800"/>
          </a:xfrm>
          <a:prstGeom prst="rect">
            <a:avLst/>
          </a:prstGeom>
        </p:spPr>
        <p:txBody>
          <a:bodyPr spcFirstLastPara="1" wrap="square" lIns="91425" tIns="91425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66" name="Google Shape;166;p28">
            <a:extLst>
              <a:ext uri="{FF2B5EF4-FFF2-40B4-BE49-F238E27FC236}">
                <a16:creationId xmlns:a16="http://schemas.microsoft.com/office/drawing/2014/main" id="{F203DDB8-5765-DDB6-A9A2-8CCE1D3B1864}"/>
              </a:ext>
            </a:extLst>
          </p:cNvPr>
          <p:cNvSpPr/>
          <p:nvPr/>
        </p:nvSpPr>
        <p:spPr>
          <a:xfrm>
            <a:off x="3991150" y="4040600"/>
            <a:ext cx="4131900" cy="20100"/>
          </a:xfrm>
          <a:prstGeom prst="rect">
            <a:avLst/>
          </a:prstGeom>
          <a:gradFill>
            <a:gsLst>
              <a:gs pos="0">
                <a:schemeClr val="dk1"/>
              </a:gs>
              <a:gs pos="50000">
                <a:schemeClr val="lt2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ek Latin"/>
              <a:ea typeface="Anek Latin"/>
              <a:cs typeface="Anek Latin"/>
              <a:sym typeface="Anek Latin"/>
            </a:endParaRPr>
          </a:p>
        </p:txBody>
      </p:sp>
      <p:sp>
        <p:nvSpPr>
          <p:cNvPr id="167" name="Google Shape;167;p28">
            <a:extLst>
              <a:ext uri="{FF2B5EF4-FFF2-40B4-BE49-F238E27FC236}">
                <a16:creationId xmlns:a16="http://schemas.microsoft.com/office/drawing/2014/main" id="{05DC5845-241D-F43A-271B-AC36D39FB37B}"/>
              </a:ext>
            </a:extLst>
          </p:cNvPr>
          <p:cNvSpPr/>
          <p:nvPr/>
        </p:nvSpPr>
        <p:spPr>
          <a:xfrm>
            <a:off x="762000" y="1774300"/>
            <a:ext cx="1262700" cy="20100"/>
          </a:xfrm>
          <a:prstGeom prst="rect">
            <a:avLst/>
          </a:prstGeom>
          <a:gradFill>
            <a:gsLst>
              <a:gs pos="0">
                <a:schemeClr val="dk1"/>
              </a:gs>
              <a:gs pos="50000">
                <a:schemeClr val="lt2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ek Latin"/>
              <a:ea typeface="Anek Latin"/>
              <a:cs typeface="Anek Latin"/>
              <a:sym typeface="Anek Latin"/>
            </a:endParaRPr>
          </a:p>
        </p:txBody>
      </p:sp>
      <p:pic>
        <p:nvPicPr>
          <p:cNvPr id="168" name="Google Shape;168;p28">
            <a:extLst>
              <a:ext uri="{FF2B5EF4-FFF2-40B4-BE49-F238E27FC236}">
                <a16:creationId xmlns:a16="http://schemas.microsoft.com/office/drawing/2014/main" id="{3D57EAD0-B3BE-B82B-661C-439F9BC6508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7753" t="12536" r="6571" b="9454"/>
          <a:stretch/>
        </p:blipFill>
        <p:spPr>
          <a:xfrm rot="-5400000">
            <a:off x="-195714" y="2609962"/>
            <a:ext cx="2766152" cy="23747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26361221"/>
      </p:ext>
    </p:extLst>
  </p:cSld>
  <p:clrMapOvr>
    <a:masterClrMapping/>
  </p:clrMapOvr>
  <p:transition spd="slow">
    <p:push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E9088D-55F8-16CD-35A6-B65C9CD9FD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C85271-2DE7-6DC9-F65C-81B30FF1B1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093" y="351065"/>
            <a:ext cx="7704000" cy="4482192"/>
          </a:xfrm>
        </p:spPr>
        <p:txBody>
          <a:bodyPr/>
          <a:lstStyle/>
          <a:p>
            <a:pPr marL="152400" indent="0">
              <a:buNone/>
            </a:pPr>
            <a:endParaRPr lang="en-IN" sz="1800" dirty="0"/>
          </a:p>
          <a:p>
            <a:pPr marL="152400" indent="0">
              <a:buNone/>
            </a:pPr>
            <a:r>
              <a:rPr lang="en-IN" sz="1800" b="1" dirty="0"/>
              <a:t>IV. Bias Term:</a:t>
            </a:r>
          </a:p>
          <a:p>
            <a:pPr marL="152400" indent="0">
              <a:buNone/>
            </a:pPr>
            <a:endParaRPr lang="en-IN" sz="1800" dirty="0"/>
          </a:p>
          <a:p>
            <a:pPr marL="152400" indent="0">
              <a:buNone/>
            </a:pPr>
            <a:endParaRPr lang="en-IN" sz="1800" dirty="0"/>
          </a:p>
          <a:p>
            <a:pPr>
              <a:buFont typeface="Wingdings" panose="05000000000000000000" pitchFamily="2" charset="2"/>
              <a:buChar char="v"/>
            </a:pPr>
            <a:endParaRPr lang="en-US" sz="1800" dirty="0"/>
          </a:p>
          <a:p>
            <a:pPr>
              <a:buFont typeface="Wingdings" panose="05000000000000000000" pitchFamily="2" charset="2"/>
              <a:buChar char="v"/>
            </a:pPr>
            <a:r>
              <a:rPr lang="en-IN" sz="1800" dirty="0"/>
              <a:t>Where N: number of support vectors, </a:t>
            </a:r>
            <a:r>
              <a:rPr lang="en-IN" sz="1800" dirty="0" err="1"/>
              <a:t>yi</a:t>
            </a:r>
            <a:r>
              <a:rPr lang="en-IN" sz="1800" dirty="0"/>
              <a:t>: class label, summation term: weighted kernel sum.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1800" dirty="0"/>
              <a:t>This term ensures that the decision boundary is correctly positioned in the feature space.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/>
              <a:t>During training, SVM optimizes both w and b to maximize the margin and minimize classification errors. The optimization equation is:</a:t>
            </a:r>
            <a:endParaRPr lang="en-IN" sz="1800" dirty="0"/>
          </a:p>
          <a:p>
            <a:pPr marL="152400" indent="0">
              <a:buNone/>
            </a:pPr>
            <a:endParaRPr lang="en-IN" sz="1800" dirty="0"/>
          </a:p>
          <a:p>
            <a:pPr>
              <a:buFont typeface="Wingdings" panose="05000000000000000000" pitchFamily="2" charset="2"/>
              <a:buChar char="v"/>
            </a:pPr>
            <a:endParaRPr lang="en-IN" sz="1800" dirty="0"/>
          </a:p>
          <a:p>
            <a:pPr>
              <a:buFont typeface="Wingdings" panose="05000000000000000000" pitchFamily="2" charset="2"/>
              <a:buChar char="v"/>
            </a:pPr>
            <a:endParaRPr lang="en-IN" sz="1800" dirty="0"/>
          </a:p>
          <a:p>
            <a:pPr marL="152400" indent="0">
              <a:buNone/>
            </a:pPr>
            <a:endParaRPr lang="en-IN" sz="1800" dirty="0"/>
          </a:p>
          <a:p>
            <a:pPr marL="152400" indent="0">
              <a:buNone/>
            </a:pPr>
            <a:r>
              <a:rPr lang="en-IN" sz="1800" dirty="0"/>
              <a:t>                                                          </a:t>
            </a:r>
          </a:p>
          <a:p>
            <a:pPr marL="152400" indent="0">
              <a:buNone/>
            </a:pPr>
            <a:endParaRPr lang="en-US" sz="1800" dirty="0"/>
          </a:p>
          <a:p>
            <a:pPr>
              <a:buFont typeface="Wingdings" panose="05000000000000000000" pitchFamily="2" charset="2"/>
              <a:buChar char="v"/>
            </a:pPr>
            <a:endParaRPr lang="en-I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7CF2889-93ED-B044-01B0-02C81ADD81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907" y="1091749"/>
            <a:ext cx="2261507" cy="6472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D524C81-3667-FED7-7D05-95AC9AE6EC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459" y="3680276"/>
            <a:ext cx="1609725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356698"/>
      </p:ext>
    </p:extLst>
  </p:cSld>
  <p:clrMapOvr>
    <a:masterClrMapping/>
  </p:clrMapOvr>
  <p:transition spd="slow">
    <p:push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E7FCEE-1944-B687-6243-8E0ABD4952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A53C68-324F-2631-2B15-A059F7A632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093" y="351065"/>
            <a:ext cx="7704000" cy="4482192"/>
          </a:xfrm>
        </p:spPr>
        <p:txBody>
          <a:bodyPr/>
          <a:lstStyle/>
          <a:p>
            <a:pPr marL="152400" indent="0">
              <a:buNone/>
            </a:pPr>
            <a:endParaRPr lang="en-IN" sz="1800" dirty="0"/>
          </a:p>
          <a:p>
            <a:pPr marL="152400" indent="0">
              <a:buNone/>
            </a:pPr>
            <a:r>
              <a:rPr lang="en-US" sz="2000" b="1" dirty="0"/>
              <a:t>V. SVM 1v1 (One-vs-One) Classification: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/>
              <a:t>It is a technique used to extend Support Vector Machines (SVMs) to handle multi-class classification problems.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1800" dirty="0"/>
              <a:t>For k classes in the dataset, k(k-1)/2 binary classifiers are created.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1800" dirty="0"/>
              <a:t>Each classifier is trained to distinguish between two classes.</a:t>
            </a:r>
          </a:p>
          <a:p>
            <a:pPr>
              <a:buFont typeface="Wingdings" panose="05000000000000000000" pitchFamily="2" charset="2"/>
              <a:buChar char="v"/>
            </a:pPr>
            <a:endParaRPr lang="en-IN" sz="1800" dirty="0"/>
          </a:p>
          <a:p>
            <a:pPr>
              <a:buFont typeface="Wingdings" panose="05000000000000000000" pitchFamily="2" charset="2"/>
              <a:buChar char="v"/>
            </a:pPr>
            <a:endParaRPr lang="en-IN" sz="1800" dirty="0"/>
          </a:p>
          <a:p>
            <a:pPr marL="152400" indent="0">
              <a:buNone/>
            </a:pPr>
            <a:endParaRPr lang="en-IN" sz="1800" dirty="0"/>
          </a:p>
          <a:p>
            <a:pPr marL="152400" indent="0">
              <a:buNone/>
            </a:pPr>
            <a:r>
              <a:rPr lang="en-IN" sz="1800" dirty="0"/>
              <a:t>                                                          </a:t>
            </a:r>
          </a:p>
          <a:p>
            <a:pPr marL="152400" indent="0">
              <a:buNone/>
            </a:pPr>
            <a:endParaRPr lang="en-US" sz="1800" dirty="0"/>
          </a:p>
          <a:p>
            <a:pPr>
              <a:buFont typeface="Wingdings" panose="05000000000000000000" pitchFamily="2" charset="2"/>
              <a:buChar char="v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0795559"/>
      </p:ext>
    </p:extLst>
  </p:cSld>
  <p:clrMapOvr>
    <a:masterClrMapping/>
  </p:clrMapOvr>
  <p:transition spd="slow">
    <p:push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>
          <a:extLst>
            <a:ext uri="{FF2B5EF4-FFF2-40B4-BE49-F238E27FC236}">
              <a16:creationId xmlns:a16="http://schemas.microsoft.com/office/drawing/2014/main" id="{DEF1B7B3-60D2-0ABF-E87F-5806F8B37A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>
            <a:extLst>
              <a:ext uri="{FF2B5EF4-FFF2-40B4-BE49-F238E27FC236}">
                <a16:creationId xmlns:a16="http://schemas.microsoft.com/office/drawing/2014/main" id="{8C54CE06-473E-B8B0-9972-9317B9F071E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029475" y="3205282"/>
            <a:ext cx="4401300" cy="75911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Results</a:t>
            </a:r>
            <a:endParaRPr dirty="0"/>
          </a:p>
        </p:txBody>
      </p:sp>
      <p:sp>
        <p:nvSpPr>
          <p:cNvPr id="164" name="Google Shape;164;p28">
            <a:extLst>
              <a:ext uri="{FF2B5EF4-FFF2-40B4-BE49-F238E27FC236}">
                <a16:creationId xmlns:a16="http://schemas.microsoft.com/office/drawing/2014/main" id="{C487F622-FF22-8AD0-2F1E-68BD0C08EAA3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20000" y="539500"/>
            <a:ext cx="1346700" cy="1234800"/>
          </a:xfrm>
          <a:prstGeom prst="rect">
            <a:avLst/>
          </a:prstGeom>
        </p:spPr>
        <p:txBody>
          <a:bodyPr spcFirstLastPara="1" wrap="square" lIns="91425" tIns="91425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07</a:t>
            </a:r>
            <a:endParaRPr dirty="0"/>
          </a:p>
        </p:txBody>
      </p:sp>
      <p:sp>
        <p:nvSpPr>
          <p:cNvPr id="166" name="Google Shape;166;p28">
            <a:extLst>
              <a:ext uri="{FF2B5EF4-FFF2-40B4-BE49-F238E27FC236}">
                <a16:creationId xmlns:a16="http://schemas.microsoft.com/office/drawing/2014/main" id="{F0C15E3E-528B-5059-E49D-1E3D90523AAF}"/>
              </a:ext>
            </a:extLst>
          </p:cNvPr>
          <p:cNvSpPr/>
          <p:nvPr/>
        </p:nvSpPr>
        <p:spPr>
          <a:xfrm>
            <a:off x="3991150" y="4040600"/>
            <a:ext cx="4131900" cy="20100"/>
          </a:xfrm>
          <a:prstGeom prst="rect">
            <a:avLst/>
          </a:prstGeom>
          <a:gradFill>
            <a:gsLst>
              <a:gs pos="0">
                <a:schemeClr val="dk1"/>
              </a:gs>
              <a:gs pos="50000">
                <a:schemeClr val="lt2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ek Latin"/>
              <a:ea typeface="Anek Latin"/>
              <a:cs typeface="Anek Latin"/>
              <a:sym typeface="Anek Latin"/>
            </a:endParaRPr>
          </a:p>
        </p:txBody>
      </p:sp>
      <p:sp>
        <p:nvSpPr>
          <p:cNvPr id="167" name="Google Shape;167;p28">
            <a:extLst>
              <a:ext uri="{FF2B5EF4-FFF2-40B4-BE49-F238E27FC236}">
                <a16:creationId xmlns:a16="http://schemas.microsoft.com/office/drawing/2014/main" id="{5526103A-5B0A-6D3A-C0C8-A69CED2FB4E6}"/>
              </a:ext>
            </a:extLst>
          </p:cNvPr>
          <p:cNvSpPr/>
          <p:nvPr/>
        </p:nvSpPr>
        <p:spPr>
          <a:xfrm>
            <a:off x="762000" y="1774300"/>
            <a:ext cx="1262700" cy="20100"/>
          </a:xfrm>
          <a:prstGeom prst="rect">
            <a:avLst/>
          </a:prstGeom>
          <a:gradFill>
            <a:gsLst>
              <a:gs pos="0">
                <a:schemeClr val="dk1"/>
              </a:gs>
              <a:gs pos="50000">
                <a:schemeClr val="lt2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ek Latin"/>
              <a:ea typeface="Anek Latin"/>
              <a:cs typeface="Anek Latin"/>
              <a:sym typeface="Anek Latin"/>
            </a:endParaRPr>
          </a:p>
        </p:txBody>
      </p:sp>
      <p:pic>
        <p:nvPicPr>
          <p:cNvPr id="168" name="Google Shape;168;p28">
            <a:extLst>
              <a:ext uri="{FF2B5EF4-FFF2-40B4-BE49-F238E27FC236}">
                <a16:creationId xmlns:a16="http://schemas.microsoft.com/office/drawing/2014/main" id="{18B3D17B-44E0-0755-8BDD-E85FECC9346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7753" t="12536" r="6571" b="9454"/>
          <a:stretch/>
        </p:blipFill>
        <p:spPr>
          <a:xfrm rot="-5400000">
            <a:off x="-195714" y="2609962"/>
            <a:ext cx="2766152" cy="23747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92349746"/>
      </p:ext>
    </p:extLst>
  </p:cSld>
  <p:clrMapOvr>
    <a:masterClrMapping/>
  </p:clrMapOvr>
  <p:transition spd="slow">
    <p:push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914B44-8796-2293-E3A0-B949A749A7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F4840EE-8DCE-61F5-99D8-63EF18EA39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6771" y="550618"/>
            <a:ext cx="5502729" cy="10014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6658C1A-B3A2-0616-AF79-E723B49CBE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907" y="550617"/>
            <a:ext cx="751114" cy="10014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E533469-D42E-9D44-4FF4-8BACC30CB9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906" y="1738077"/>
            <a:ext cx="751113" cy="100148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2F89B04-C723-A731-AC19-32A5FC2865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26771" y="1738079"/>
            <a:ext cx="5502729" cy="100148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5E3C798-98DD-FEAB-9DF9-98A4276EC4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9906" y="2925537"/>
            <a:ext cx="751112" cy="100420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A173408-4F58-64DC-6EA1-5BA75067C6D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26771" y="2925537"/>
            <a:ext cx="5502729" cy="1001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664594"/>
      </p:ext>
    </p:extLst>
  </p:cSld>
  <p:clrMapOvr>
    <a:masterClrMapping/>
  </p:clrMapOvr>
  <p:transition spd="slow">
    <p:push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8B3BB3-B2B8-8FE1-6C3E-B9C63C571B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92A12CF-ECBC-2D46-DC0D-F7E3BD586E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465364"/>
            <a:ext cx="6380389" cy="14184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7CAF559-DA75-0D8A-2F47-D0ED1751BE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211" y="465363"/>
            <a:ext cx="1161800" cy="14184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A4A32F2-9490-2680-3103-9165C31FA6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7400" y="2213136"/>
            <a:ext cx="6380389" cy="165673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37204B2-0FF2-D159-490D-540FEFEEF0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6211" y="2213136"/>
            <a:ext cx="1161800" cy="1656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155973"/>
      </p:ext>
    </p:extLst>
  </p:cSld>
  <p:clrMapOvr>
    <a:masterClrMapping/>
  </p:clrMapOvr>
  <p:transition spd="slow">
    <p:push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04CFBC-F4E2-07E6-A49C-71DE8FA4E4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D76DA768-EB29-17EB-66D0-5376FFDC53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1211467"/>
              </p:ext>
            </p:extLst>
          </p:nvPr>
        </p:nvGraphicFramePr>
        <p:xfrm>
          <a:off x="2455408" y="1449161"/>
          <a:ext cx="4233184" cy="2245178"/>
        </p:xfrm>
        <a:graphic>
          <a:graphicData uri="http://schemas.openxmlformats.org/drawingml/2006/table">
            <a:tbl>
              <a:tblPr firstRow="1" bandRow="1">
                <a:tableStyleId>{5EAD7D5F-968B-4746-8770-037B5A8010E6}</a:tableStyleId>
              </a:tblPr>
              <a:tblGrid>
                <a:gridCol w="2116592">
                  <a:extLst>
                    <a:ext uri="{9D8B030D-6E8A-4147-A177-3AD203B41FA5}">
                      <a16:colId xmlns:a16="http://schemas.microsoft.com/office/drawing/2014/main" val="1519800648"/>
                    </a:ext>
                  </a:extLst>
                </a:gridCol>
                <a:gridCol w="2116592">
                  <a:extLst>
                    <a:ext uri="{9D8B030D-6E8A-4147-A177-3AD203B41FA5}">
                      <a16:colId xmlns:a16="http://schemas.microsoft.com/office/drawing/2014/main" val="348730133"/>
                    </a:ext>
                  </a:extLst>
                </a:gridCol>
              </a:tblGrid>
              <a:tr h="518118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Validators</a:t>
                      </a:r>
                      <a:endParaRPr lang="en-IN" sz="1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Percentage</a:t>
                      </a:r>
                      <a:endParaRPr lang="en-IN" sz="1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3927994"/>
                  </a:ext>
                </a:extLst>
              </a:tr>
              <a:tr h="431765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Accuracy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99.95%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4381469"/>
                  </a:ext>
                </a:extLst>
              </a:tr>
              <a:tr h="431765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Avg precision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99.83%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9886823"/>
                  </a:ext>
                </a:extLst>
              </a:tr>
              <a:tr h="431765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Avg Recall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99.93%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6333036"/>
                  </a:ext>
                </a:extLst>
              </a:tr>
              <a:tr h="431765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Avg F-1 Score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99.87%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16509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9324763"/>
      </p:ext>
    </p:extLst>
  </p:cSld>
  <p:clrMapOvr>
    <a:masterClrMapping/>
  </p:clrMapOvr>
  <p:transition spd="slow">
    <p:push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>
          <a:extLst>
            <a:ext uri="{FF2B5EF4-FFF2-40B4-BE49-F238E27FC236}">
              <a16:creationId xmlns:a16="http://schemas.microsoft.com/office/drawing/2014/main" id="{49BFAB28-F8B2-8F67-0AE3-CF8F0B94E6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>
            <a:extLst>
              <a:ext uri="{FF2B5EF4-FFF2-40B4-BE49-F238E27FC236}">
                <a16:creationId xmlns:a16="http://schemas.microsoft.com/office/drawing/2014/main" id="{15D76120-6D08-CA9B-2365-63BE2D67573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029475" y="3205282"/>
            <a:ext cx="4401300" cy="75911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Conclusion</a:t>
            </a:r>
            <a:endParaRPr dirty="0"/>
          </a:p>
        </p:txBody>
      </p:sp>
      <p:sp>
        <p:nvSpPr>
          <p:cNvPr id="164" name="Google Shape;164;p28">
            <a:extLst>
              <a:ext uri="{FF2B5EF4-FFF2-40B4-BE49-F238E27FC236}">
                <a16:creationId xmlns:a16="http://schemas.microsoft.com/office/drawing/2014/main" id="{23AD7A5F-C2E7-0827-F425-764C05414668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20000" y="539500"/>
            <a:ext cx="1346700" cy="1234800"/>
          </a:xfrm>
          <a:prstGeom prst="rect">
            <a:avLst/>
          </a:prstGeom>
        </p:spPr>
        <p:txBody>
          <a:bodyPr spcFirstLastPara="1" wrap="square" lIns="91425" tIns="91425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08</a:t>
            </a:r>
            <a:endParaRPr dirty="0"/>
          </a:p>
        </p:txBody>
      </p:sp>
      <p:sp>
        <p:nvSpPr>
          <p:cNvPr id="166" name="Google Shape;166;p28">
            <a:extLst>
              <a:ext uri="{FF2B5EF4-FFF2-40B4-BE49-F238E27FC236}">
                <a16:creationId xmlns:a16="http://schemas.microsoft.com/office/drawing/2014/main" id="{2CDC69EB-FD39-189B-3B73-9831B4275226}"/>
              </a:ext>
            </a:extLst>
          </p:cNvPr>
          <p:cNvSpPr/>
          <p:nvPr/>
        </p:nvSpPr>
        <p:spPr>
          <a:xfrm>
            <a:off x="3991150" y="4040600"/>
            <a:ext cx="4131900" cy="20100"/>
          </a:xfrm>
          <a:prstGeom prst="rect">
            <a:avLst/>
          </a:prstGeom>
          <a:gradFill>
            <a:gsLst>
              <a:gs pos="0">
                <a:schemeClr val="dk1"/>
              </a:gs>
              <a:gs pos="50000">
                <a:schemeClr val="lt2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ek Latin"/>
              <a:ea typeface="Anek Latin"/>
              <a:cs typeface="Anek Latin"/>
              <a:sym typeface="Anek Latin"/>
            </a:endParaRPr>
          </a:p>
        </p:txBody>
      </p:sp>
      <p:sp>
        <p:nvSpPr>
          <p:cNvPr id="167" name="Google Shape;167;p28">
            <a:extLst>
              <a:ext uri="{FF2B5EF4-FFF2-40B4-BE49-F238E27FC236}">
                <a16:creationId xmlns:a16="http://schemas.microsoft.com/office/drawing/2014/main" id="{40724804-893E-93BA-57EF-D0129B610A25}"/>
              </a:ext>
            </a:extLst>
          </p:cNvPr>
          <p:cNvSpPr/>
          <p:nvPr/>
        </p:nvSpPr>
        <p:spPr>
          <a:xfrm>
            <a:off x="762000" y="1774300"/>
            <a:ext cx="1262700" cy="20100"/>
          </a:xfrm>
          <a:prstGeom prst="rect">
            <a:avLst/>
          </a:prstGeom>
          <a:gradFill>
            <a:gsLst>
              <a:gs pos="0">
                <a:schemeClr val="dk1"/>
              </a:gs>
              <a:gs pos="50000">
                <a:schemeClr val="lt2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ek Latin"/>
              <a:ea typeface="Anek Latin"/>
              <a:cs typeface="Anek Latin"/>
              <a:sym typeface="Anek Latin"/>
            </a:endParaRPr>
          </a:p>
        </p:txBody>
      </p:sp>
      <p:pic>
        <p:nvPicPr>
          <p:cNvPr id="168" name="Google Shape;168;p28">
            <a:extLst>
              <a:ext uri="{FF2B5EF4-FFF2-40B4-BE49-F238E27FC236}">
                <a16:creationId xmlns:a16="http://schemas.microsoft.com/office/drawing/2014/main" id="{B8E93900-2A36-232B-C4FC-0EAA6EABCAD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7753" t="12536" r="6571" b="9454"/>
          <a:stretch/>
        </p:blipFill>
        <p:spPr>
          <a:xfrm rot="-5400000">
            <a:off x="-195714" y="2609962"/>
            <a:ext cx="2766152" cy="23747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28358547"/>
      </p:ext>
    </p:extLst>
  </p:cSld>
  <p:clrMapOvr>
    <a:masterClrMapping/>
  </p:clrMapOvr>
  <p:transition spd="slow">
    <p:push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EB4C9D-1E6D-216B-5E07-0978ECCF9C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BB6EE1-095C-F553-AC7B-1EA2F7F2D1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093" y="351065"/>
            <a:ext cx="7704000" cy="4253592"/>
          </a:xfrm>
        </p:spPr>
        <p:txBody>
          <a:bodyPr/>
          <a:lstStyle/>
          <a:p>
            <a:pPr>
              <a:buSzPct val="100000"/>
              <a:buFont typeface="Wingdings" panose="05000000000000000000" pitchFamily="2" charset="2"/>
              <a:buChar char="v"/>
            </a:pPr>
            <a:r>
              <a:rPr lang="en-US" sz="1800" dirty="0"/>
              <a:t>Developed a facial emotion recognition system using a hybrid model.</a:t>
            </a:r>
          </a:p>
          <a:p>
            <a:pPr marL="152400" indent="0">
              <a:buSzPct val="100000"/>
              <a:buNone/>
            </a:pPr>
            <a:endParaRPr lang="en-US" sz="1800" dirty="0"/>
          </a:p>
          <a:p>
            <a:pPr>
              <a:buSzPct val="100000"/>
              <a:buFont typeface="Wingdings" panose="05000000000000000000" pitchFamily="2" charset="2"/>
              <a:buChar char="v"/>
            </a:pPr>
            <a:r>
              <a:rPr lang="en-US" sz="1800" dirty="0"/>
              <a:t>Combined CNN-based deep learning features with traditional HOG features.</a:t>
            </a:r>
          </a:p>
          <a:p>
            <a:pPr marL="152400" indent="0">
              <a:buSzPct val="100000"/>
              <a:buNone/>
            </a:pPr>
            <a:endParaRPr lang="en-US" sz="1800" dirty="0"/>
          </a:p>
          <a:p>
            <a:pPr>
              <a:buSzPct val="100000"/>
              <a:buFont typeface="Wingdings" panose="05000000000000000000" pitchFamily="2" charset="2"/>
              <a:buChar char="v"/>
            </a:pPr>
            <a:r>
              <a:rPr lang="en-US" sz="1800" dirty="0"/>
              <a:t>Used an SVM classifier for accurate emotion prediction.</a:t>
            </a:r>
          </a:p>
          <a:p>
            <a:pPr marL="152400" indent="0">
              <a:buSzPct val="100000"/>
              <a:buNone/>
            </a:pPr>
            <a:endParaRPr lang="en-US" sz="1800" dirty="0"/>
          </a:p>
          <a:p>
            <a:pPr>
              <a:buSzPct val="100000"/>
              <a:buFont typeface="Wingdings" panose="05000000000000000000" pitchFamily="2" charset="2"/>
              <a:buChar char="v"/>
            </a:pPr>
            <a:r>
              <a:rPr lang="en-US" sz="1800" dirty="0"/>
              <a:t>Achieved improved performance through feature fusion and model tuning.</a:t>
            </a:r>
          </a:p>
          <a:p>
            <a:pPr marL="152400" indent="0">
              <a:buSzPct val="100000"/>
              <a:buNone/>
            </a:pPr>
            <a:endParaRPr lang="en-US" sz="1800" dirty="0"/>
          </a:p>
          <a:p>
            <a:pPr>
              <a:buSzPct val="100000"/>
              <a:buFont typeface="Wingdings" panose="05000000000000000000" pitchFamily="2" charset="2"/>
              <a:buChar char="v"/>
            </a:pPr>
            <a:r>
              <a:rPr lang="en-US" sz="1800" dirty="0"/>
              <a:t>Demonstrates the effectiveness of combining deep learning and classical methods for emotion recognition tasks.</a:t>
            </a:r>
          </a:p>
          <a:p>
            <a:pPr>
              <a:buSzPct val="100000"/>
              <a:buFont typeface="Wingdings" panose="05000000000000000000" pitchFamily="2" charset="2"/>
              <a:buChar char="v"/>
            </a:pPr>
            <a:endParaRPr lang="en-US" sz="1800" dirty="0"/>
          </a:p>
          <a:p>
            <a:pPr marL="152400" indent="0">
              <a:buSzPct val="100000"/>
              <a:buNone/>
            </a:pPr>
            <a:endParaRPr lang="en-US" sz="1800" dirty="0"/>
          </a:p>
          <a:p>
            <a:pPr marL="152400" indent="0">
              <a:buSzPct val="100000"/>
              <a:buNone/>
            </a:pPr>
            <a:endParaRPr lang="en-US" sz="1800" dirty="0"/>
          </a:p>
          <a:p>
            <a:pPr>
              <a:buFont typeface="Wingdings" panose="05000000000000000000" pitchFamily="2" charset="2"/>
              <a:buChar char="v"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551873506"/>
      </p:ext>
    </p:extLst>
  </p:cSld>
  <p:clrMapOvr>
    <a:masterClrMapping/>
  </p:clrMapOvr>
  <p:transition spd="slow">
    <p:push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>
          <a:extLst>
            <a:ext uri="{FF2B5EF4-FFF2-40B4-BE49-F238E27FC236}">
              <a16:creationId xmlns:a16="http://schemas.microsoft.com/office/drawing/2014/main" id="{4B6C9253-8289-E081-7F84-29A57F554D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0">
            <a:extLst>
              <a:ext uri="{FF2B5EF4-FFF2-40B4-BE49-F238E27FC236}">
                <a16:creationId xmlns:a16="http://schemas.microsoft.com/office/drawing/2014/main" id="{CC4F5F51-189E-2117-5B8E-EACAADF6129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226400" y="1880699"/>
            <a:ext cx="6691200" cy="80126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Thank You</a:t>
            </a:r>
            <a:endParaRPr sz="3600" dirty="0"/>
          </a:p>
        </p:txBody>
      </p:sp>
      <p:sp>
        <p:nvSpPr>
          <p:cNvPr id="184" name="Google Shape;184;p30">
            <a:extLst>
              <a:ext uri="{FF2B5EF4-FFF2-40B4-BE49-F238E27FC236}">
                <a16:creationId xmlns:a16="http://schemas.microsoft.com/office/drawing/2014/main" id="{21AB90A7-F9C6-66B8-B124-4FB17E8909F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441121" y="2913510"/>
            <a:ext cx="4653643" cy="14695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1600" dirty="0"/>
              <a:t>1. Anantha Krishna SK - CB.SC.U4AIE24102</a:t>
            </a:r>
            <a:br>
              <a:rPr lang="en" sz="1600" dirty="0"/>
            </a:br>
            <a:r>
              <a:rPr lang="en" sz="1600" dirty="0"/>
              <a:t>2.M Sri Ram Krishna     - CB.SC.U4AIE24127</a:t>
            </a:r>
            <a:br>
              <a:rPr lang="en" sz="1600" dirty="0"/>
            </a:br>
            <a:r>
              <a:rPr lang="en" sz="1600" dirty="0"/>
              <a:t>3.</a:t>
            </a:r>
            <a:r>
              <a:rPr lang="en-US" sz="1600" dirty="0"/>
              <a:t> T Devi Sri Soumith    - CB.SC.U4AIE24155</a:t>
            </a:r>
            <a:br>
              <a:rPr lang="en-US" sz="1600" dirty="0"/>
            </a:br>
            <a:r>
              <a:rPr lang="en-US" sz="1600" dirty="0"/>
              <a:t>4.</a:t>
            </a:r>
            <a:r>
              <a:rPr lang="en-US" sz="1200" dirty="0"/>
              <a:t> </a:t>
            </a:r>
            <a:r>
              <a:rPr lang="en-US" sz="1600" dirty="0"/>
              <a:t>Yogesh JK                   - CB.SC.U4AIE24161 </a:t>
            </a:r>
            <a:br>
              <a:rPr lang="en-US" sz="1200" dirty="0"/>
            </a:br>
            <a:br>
              <a:rPr lang="en-US" sz="1400" dirty="0"/>
            </a:br>
            <a:endParaRPr sz="1600" dirty="0"/>
          </a:p>
        </p:txBody>
      </p:sp>
      <p:pic>
        <p:nvPicPr>
          <p:cNvPr id="185" name="Google Shape;185;p30">
            <a:extLst>
              <a:ext uri="{FF2B5EF4-FFF2-40B4-BE49-F238E27FC236}">
                <a16:creationId xmlns:a16="http://schemas.microsoft.com/office/drawing/2014/main" id="{00BF3E9F-6365-BEE7-F1B0-9D5D78C210F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7753" t="12536" r="6571" b="9454"/>
          <a:stretch/>
        </p:blipFill>
        <p:spPr>
          <a:xfrm rot="5400000">
            <a:off x="8059908" y="622942"/>
            <a:ext cx="1179377" cy="1012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30">
            <a:extLst>
              <a:ext uri="{FF2B5EF4-FFF2-40B4-BE49-F238E27FC236}">
                <a16:creationId xmlns:a16="http://schemas.microsoft.com/office/drawing/2014/main" id="{8CF290ED-E586-CD3A-8B1B-00D2139BA383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41019" y="2722785"/>
            <a:ext cx="1661962" cy="1907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69266017"/>
      </p:ext>
    </p:extLst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>
          <a:extLst>
            <a:ext uri="{FF2B5EF4-FFF2-40B4-BE49-F238E27FC236}">
              <a16:creationId xmlns:a16="http://schemas.microsoft.com/office/drawing/2014/main" id="{2994DDF2-CA25-6004-431C-2FB1712353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27C021-2A45-458C-023E-4E3FBA186F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798330"/>
            <a:ext cx="7704000" cy="3234827"/>
          </a:xfrm>
        </p:spPr>
        <p:txBody>
          <a:bodyPr/>
          <a:lstStyle/>
          <a:p>
            <a:pPr>
              <a:buSzPct val="100000"/>
              <a:buFont typeface="Wingdings" panose="05000000000000000000" pitchFamily="2" charset="2"/>
              <a:buChar char="v"/>
            </a:pPr>
            <a:r>
              <a:rPr lang="en-US" sz="2000" dirty="0"/>
              <a:t>In this project, we have trained a facial emotion detection model using:    </a:t>
            </a:r>
          </a:p>
          <a:p>
            <a:pPr lvl="1">
              <a:buSzPct val="100000"/>
              <a:buFont typeface="Wingdings" panose="05000000000000000000" pitchFamily="2" charset="2"/>
              <a:buChar char="Ø"/>
            </a:pPr>
            <a:r>
              <a:rPr lang="en-US" sz="2000" dirty="0"/>
              <a:t>Support  Vector Machines (SVM).</a:t>
            </a:r>
          </a:p>
          <a:p>
            <a:pPr lvl="1">
              <a:buSzPct val="100000"/>
              <a:buFont typeface="Wingdings" panose="05000000000000000000" pitchFamily="2" charset="2"/>
              <a:buChar char="Ø"/>
            </a:pPr>
            <a:r>
              <a:rPr lang="en-US" sz="2000" dirty="0"/>
              <a:t>Histogram of Oriented Gradients (HOG).</a:t>
            </a:r>
          </a:p>
          <a:p>
            <a:pPr lvl="1">
              <a:buSzPct val="100000"/>
              <a:buFont typeface="Wingdings" panose="05000000000000000000" pitchFamily="2" charset="2"/>
              <a:buChar char="Ø"/>
            </a:pPr>
            <a:r>
              <a:rPr lang="en-US" sz="2000" dirty="0"/>
              <a:t>Convolutional Neural Networks (CNN).</a:t>
            </a:r>
          </a:p>
          <a:p>
            <a:pPr marL="152400" indent="0">
              <a:buSzPct val="100000"/>
              <a:buNone/>
            </a:pPr>
            <a:endParaRPr lang="en-US" sz="2000" dirty="0"/>
          </a:p>
          <a:p>
            <a:pPr>
              <a:buSzPct val="100000"/>
              <a:buFont typeface="Wingdings" panose="05000000000000000000" pitchFamily="2" charset="2"/>
              <a:buChar char="v"/>
            </a:pPr>
            <a:r>
              <a:rPr lang="en-US" sz="2000" dirty="0"/>
              <a:t>HOG and CNN are used to perform feature extraction, and SVM is used for classification into emotions</a:t>
            </a:r>
          </a:p>
          <a:p>
            <a:pPr>
              <a:buSzPct val="100000"/>
              <a:buFont typeface="Wingdings" panose="05000000000000000000" pitchFamily="2" charset="2"/>
              <a:buChar char="v"/>
            </a:pPr>
            <a:endParaRPr lang="en-US" sz="2000" dirty="0"/>
          </a:p>
          <a:p>
            <a:pPr>
              <a:buSzPct val="43000"/>
              <a:buFont typeface="Wingdings" panose="05000000000000000000" pitchFamily="2" charset="2"/>
              <a:buChar char="v"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316581348"/>
      </p:ext>
    </p:extLst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>
            <a:spLocks noGrp="1"/>
          </p:cNvSpPr>
          <p:nvPr>
            <p:ph type="title"/>
          </p:nvPr>
        </p:nvSpPr>
        <p:spPr>
          <a:xfrm>
            <a:off x="4029475" y="3205282"/>
            <a:ext cx="4401300" cy="75911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Objectives</a:t>
            </a:r>
            <a:endParaRPr dirty="0"/>
          </a:p>
        </p:txBody>
      </p:sp>
      <p:sp>
        <p:nvSpPr>
          <p:cNvPr id="164" name="Google Shape;164;p28"/>
          <p:cNvSpPr txBox="1">
            <a:spLocks noGrp="1"/>
          </p:cNvSpPr>
          <p:nvPr>
            <p:ph type="title" idx="2"/>
          </p:nvPr>
        </p:nvSpPr>
        <p:spPr>
          <a:xfrm>
            <a:off x="720000" y="539500"/>
            <a:ext cx="1346700" cy="1234800"/>
          </a:xfrm>
          <a:prstGeom prst="rect">
            <a:avLst/>
          </a:prstGeom>
        </p:spPr>
        <p:txBody>
          <a:bodyPr spcFirstLastPara="1" wrap="square" lIns="91425" tIns="91425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166" name="Google Shape;166;p28"/>
          <p:cNvSpPr/>
          <p:nvPr/>
        </p:nvSpPr>
        <p:spPr>
          <a:xfrm>
            <a:off x="3991150" y="4040600"/>
            <a:ext cx="4131900" cy="20100"/>
          </a:xfrm>
          <a:prstGeom prst="rect">
            <a:avLst/>
          </a:prstGeom>
          <a:gradFill>
            <a:gsLst>
              <a:gs pos="0">
                <a:schemeClr val="dk1"/>
              </a:gs>
              <a:gs pos="50000">
                <a:schemeClr val="lt2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ek Latin"/>
              <a:ea typeface="Anek Latin"/>
              <a:cs typeface="Anek Latin"/>
              <a:sym typeface="Anek Latin"/>
            </a:endParaRPr>
          </a:p>
        </p:txBody>
      </p:sp>
      <p:sp>
        <p:nvSpPr>
          <p:cNvPr id="167" name="Google Shape;167;p28"/>
          <p:cNvSpPr/>
          <p:nvPr/>
        </p:nvSpPr>
        <p:spPr>
          <a:xfrm>
            <a:off x="762000" y="1774300"/>
            <a:ext cx="1262700" cy="20100"/>
          </a:xfrm>
          <a:prstGeom prst="rect">
            <a:avLst/>
          </a:prstGeom>
          <a:gradFill>
            <a:gsLst>
              <a:gs pos="0">
                <a:schemeClr val="dk1"/>
              </a:gs>
              <a:gs pos="50000">
                <a:schemeClr val="lt2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ek Latin"/>
              <a:ea typeface="Anek Latin"/>
              <a:cs typeface="Anek Latin"/>
              <a:sym typeface="Anek Latin"/>
            </a:endParaRPr>
          </a:p>
        </p:txBody>
      </p:sp>
      <p:pic>
        <p:nvPicPr>
          <p:cNvPr id="168" name="Google Shape;168;p28"/>
          <p:cNvPicPr preferRelativeResize="0"/>
          <p:nvPr/>
        </p:nvPicPr>
        <p:blipFill rotWithShape="1">
          <a:blip r:embed="rId3">
            <a:alphaModFix/>
          </a:blip>
          <a:srcRect l="7753" t="12536" r="6571" b="9454"/>
          <a:stretch/>
        </p:blipFill>
        <p:spPr>
          <a:xfrm rot="-5400000">
            <a:off x="-195714" y="2609962"/>
            <a:ext cx="2766152" cy="2374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>
          <a:extLst>
            <a:ext uri="{FF2B5EF4-FFF2-40B4-BE49-F238E27FC236}">
              <a16:creationId xmlns:a16="http://schemas.microsoft.com/office/drawing/2014/main" id="{D1C73308-A81E-8BDE-21BA-0C8D1090A2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5D97D5-EDDE-EDCE-7595-AEC59C889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798330"/>
            <a:ext cx="7704000" cy="3234827"/>
          </a:xfrm>
        </p:spPr>
        <p:txBody>
          <a:bodyPr/>
          <a:lstStyle/>
          <a:p>
            <a:pPr>
              <a:buSzPct val="100000"/>
              <a:buFont typeface="Wingdings" panose="05000000000000000000" pitchFamily="2" charset="2"/>
              <a:buChar char="v"/>
            </a:pPr>
            <a:r>
              <a:rPr lang="en-IN" sz="2000" dirty="0"/>
              <a:t>To classify the facial emotion into 7 categories.</a:t>
            </a:r>
          </a:p>
          <a:p>
            <a:pPr marL="152400" indent="0">
              <a:buSzPct val="100000"/>
              <a:buNone/>
            </a:pPr>
            <a:endParaRPr lang="en-IN" sz="2000" dirty="0"/>
          </a:p>
          <a:p>
            <a:pPr>
              <a:buSzPct val="100000"/>
              <a:buFont typeface="Wingdings" panose="05000000000000000000" pitchFamily="2" charset="2"/>
              <a:buChar char="v"/>
            </a:pPr>
            <a:r>
              <a:rPr lang="en-IN" sz="2000" dirty="0"/>
              <a:t>Robust feature extraction using HOG.</a:t>
            </a:r>
          </a:p>
          <a:p>
            <a:pPr marL="152400" indent="0">
              <a:buSzPct val="100000"/>
              <a:buNone/>
            </a:pPr>
            <a:endParaRPr lang="en-IN" sz="2000" dirty="0"/>
          </a:p>
          <a:p>
            <a:pPr>
              <a:buSzPct val="100000"/>
              <a:buFont typeface="Wingdings" panose="05000000000000000000" pitchFamily="2" charset="2"/>
              <a:buChar char="v"/>
            </a:pPr>
            <a:r>
              <a:rPr lang="en-IN" sz="2000" dirty="0"/>
              <a:t>Deep feature extraction using CNN.</a:t>
            </a:r>
          </a:p>
          <a:p>
            <a:pPr marL="152400" indent="0">
              <a:buSzPct val="100000"/>
              <a:buNone/>
            </a:pPr>
            <a:endParaRPr lang="en-IN" sz="2000" dirty="0"/>
          </a:p>
          <a:p>
            <a:pPr>
              <a:buSzPct val="100000"/>
              <a:buFont typeface="Wingdings" panose="05000000000000000000" pitchFamily="2" charset="2"/>
              <a:buChar char="v"/>
            </a:pPr>
            <a:r>
              <a:rPr lang="en-IN" sz="2000" dirty="0"/>
              <a:t>Classification using SVM.</a:t>
            </a:r>
          </a:p>
          <a:p>
            <a:pPr marL="152400" indent="0">
              <a:buSzPct val="100000"/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4122620"/>
      </p:ext>
    </p:extLst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>
          <a:extLst>
            <a:ext uri="{FF2B5EF4-FFF2-40B4-BE49-F238E27FC236}">
              <a16:creationId xmlns:a16="http://schemas.microsoft.com/office/drawing/2014/main" id="{23DF7E6B-DDF5-D03F-A43E-0EEB925459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>
            <a:extLst>
              <a:ext uri="{FF2B5EF4-FFF2-40B4-BE49-F238E27FC236}">
                <a16:creationId xmlns:a16="http://schemas.microsoft.com/office/drawing/2014/main" id="{9CCB41AD-03A7-DD82-238F-92F76594FCB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029475" y="3205282"/>
            <a:ext cx="4401300" cy="75911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Applications</a:t>
            </a:r>
            <a:endParaRPr dirty="0"/>
          </a:p>
        </p:txBody>
      </p:sp>
      <p:sp>
        <p:nvSpPr>
          <p:cNvPr id="164" name="Google Shape;164;p28">
            <a:extLst>
              <a:ext uri="{FF2B5EF4-FFF2-40B4-BE49-F238E27FC236}">
                <a16:creationId xmlns:a16="http://schemas.microsoft.com/office/drawing/2014/main" id="{F39CF3E2-EAE3-1605-DE0C-0D964EE22E07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20000" y="539500"/>
            <a:ext cx="1346700" cy="1234800"/>
          </a:xfrm>
          <a:prstGeom prst="rect">
            <a:avLst/>
          </a:prstGeom>
        </p:spPr>
        <p:txBody>
          <a:bodyPr spcFirstLastPara="1" wrap="square" lIns="91425" tIns="91425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166" name="Google Shape;166;p28">
            <a:extLst>
              <a:ext uri="{FF2B5EF4-FFF2-40B4-BE49-F238E27FC236}">
                <a16:creationId xmlns:a16="http://schemas.microsoft.com/office/drawing/2014/main" id="{F872B3DF-18A1-EA5E-3313-75523EDFE14C}"/>
              </a:ext>
            </a:extLst>
          </p:cNvPr>
          <p:cNvSpPr/>
          <p:nvPr/>
        </p:nvSpPr>
        <p:spPr>
          <a:xfrm>
            <a:off x="3991150" y="4040600"/>
            <a:ext cx="4131900" cy="20100"/>
          </a:xfrm>
          <a:prstGeom prst="rect">
            <a:avLst/>
          </a:prstGeom>
          <a:gradFill>
            <a:gsLst>
              <a:gs pos="0">
                <a:schemeClr val="dk1"/>
              </a:gs>
              <a:gs pos="50000">
                <a:schemeClr val="lt2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ek Latin"/>
              <a:ea typeface="Anek Latin"/>
              <a:cs typeface="Anek Latin"/>
              <a:sym typeface="Anek Latin"/>
            </a:endParaRPr>
          </a:p>
        </p:txBody>
      </p:sp>
      <p:sp>
        <p:nvSpPr>
          <p:cNvPr id="167" name="Google Shape;167;p28">
            <a:extLst>
              <a:ext uri="{FF2B5EF4-FFF2-40B4-BE49-F238E27FC236}">
                <a16:creationId xmlns:a16="http://schemas.microsoft.com/office/drawing/2014/main" id="{CD713F0B-50E4-E81F-BB36-6F25DFBD2F61}"/>
              </a:ext>
            </a:extLst>
          </p:cNvPr>
          <p:cNvSpPr/>
          <p:nvPr/>
        </p:nvSpPr>
        <p:spPr>
          <a:xfrm>
            <a:off x="762000" y="1774300"/>
            <a:ext cx="1262700" cy="20100"/>
          </a:xfrm>
          <a:prstGeom prst="rect">
            <a:avLst/>
          </a:prstGeom>
          <a:gradFill>
            <a:gsLst>
              <a:gs pos="0">
                <a:schemeClr val="dk1"/>
              </a:gs>
              <a:gs pos="50000">
                <a:schemeClr val="lt2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ek Latin"/>
              <a:ea typeface="Anek Latin"/>
              <a:cs typeface="Anek Latin"/>
              <a:sym typeface="Anek Latin"/>
            </a:endParaRPr>
          </a:p>
        </p:txBody>
      </p:sp>
      <p:pic>
        <p:nvPicPr>
          <p:cNvPr id="168" name="Google Shape;168;p28">
            <a:extLst>
              <a:ext uri="{FF2B5EF4-FFF2-40B4-BE49-F238E27FC236}">
                <a16:creationId xmlns:a16="http://schemas.microsoft.com/office/drawing/2014/main" id="{4EE34229-6540-DFB8-66FA-525EAC0E6A7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7753" t="12536" r="6571" b="9454"/>
          <a:stretch/>
        </p:blipFill>
        <p:spPr>
          <a:xfrm rot="-5400000">
            <a:off x="-195714" y="2609962"/>
            <a:ext cx="2766152" cy="23747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25563493"/>
      </p:ext>
    </p:extLst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>
          <a:extLst>
            <a:ext uri="{FF2B5EF4-FFF2-40B4-BE49-F238E27FC236}">
              <a16:creationId xmlns:a16="http://schemas.microsoft.com/office/drawing/2014/main" id="{7B449667-8F14-F26F-13D8-902C5C7BE9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F3294B-700B-E271-30D8-DA2BB77E70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798330"/>
            <a:ext cx="7704000" cy="3765506"/>
          </a:xfrm>
        </p:spPr>
        <p:txBody>
          <a:bodyPr/>
          <a:lstStyle/>
          <a:p>
            <a:pPr>
              <a:buSzPct val="100000"/>
              <a:buFont typeface="Wingdings" panose="05000000000000000000" pitchFamily="2" charset="2"/>
              <a:buChar char="v"/>
            </a:pPr>
            <a:r>
              <a:rPr lang="en-US" sz="2000" b="1" dirty="0"/>
              <a:t>Surveillance Systems:</a:t>
            </a:r>
            <a:r>
              <a:rPr lang="en-US" sz="2000" dirty="0"/>
              <a:t> Detecting abnormal behavior by analyzing facial expressions.</a:t>
            </a:r>
          </a:p>
          <a:p>
            <a:pPr marL="152400" indent="0">
              <a:buSzPct val="100000"/>
              <a:buNone/>
            </a:pPr>
            <a:endParaRPr lang="en-US" sz="2000" dirty="0"/>
          </a:p>
          <a:p>
            <a:pPr>
              <a:buSzPct val="100000"/>
              <a:buFont typeface="Wingdings" panose="05000000000000000000" pitchFamily="2" charset="2"/>
              <a:buChar char="v"/>
            </a:pPr>
            <a:r>
              <a:rPr lang="en-US" sz="2000" b="1" dirty="0"/>
              <a:t>Healthcare:</a:t>
            </a:r>
            <a:r>
              <a:rPr lang="en-US" sz="2000" dirty="0"/>
              <a:t> Emotion recognition for mental health diagnosis.</a:t>
            </a:r>
          </a:p>
          <a:p>
            <a:pPr marL="152400" indent="0">
              <a:buSzPct val="100000"/>
              <a:buNone/>
            </a:pPr>
            <a:endParaRPr lang="en-US" sz="2000" dirty="0"/>
          </a:p>
          <a:p>
            <a:pPr>
              <a:buSzPct val="100000"/>
              <a:buFont typeface="Wingdings" panose="05000000000000000000" pitchFamily="2" charset="2"/>
              <a:buChar char="v"/>
            </a:pPr>
            <a:r>
              <a:rPr lang="en-IN" sz="2000" b="1" dirty="0"/>
              <a:t>Education:</a:t>
            </a:r>
            <a:r>
              <a:rPr lang="en-IN" sz="2000" dirty="0"/>
              <a:t> Monitor student engagement and stress.</a:t>
            </a:r>
          </a:p>
          <a:p>
            <a:pPr marL="152400" indent="0">
              <a:buSzPct val="100000"/>
              <a:buNone/>
            </a:pPr>
            <a:endParaRPr lang="en-IN" sz="2000" dirty="0"/>
          </a:p>
          <a:p>
            <a:pPr>
              <a:buSzPct val="100000"/>
              <a:buFont typeface="Wingdings" panose="05000000000000000000" pitchFamily="2" charset="2"/>
              <a:buChar char="v"/>
            </a:pPr>
            <a:r>
              <a:rPr lang="en-US" sz="2000" b="1" dirty="0"/>
              <a:t>Customer Feedback:</a:t>
            </a:r>
            <a:r>
              <a:rPr lang="en-US" sz="2000" dirty="0"/>
              <a:t> Analyze emotions in customer service or retail environments.</a:t>
            </a:r>
          </a:p>
          <a:p>
            <a:pPr marL="152400" indent="0">
              <a:buSzPct val="100000"/>
              <a:buNone/>
            </a:pPr>
            <a:endParaRPr lang="en-IN" sz="2000" dirty="0"/>
          </a:p>
          <a:p>
            <a:pPr>
              <a:buSzPct val="100000"/>
              <a:buFont typeface="Wingdings" panose="05000000000000000000" pitchFamily="2" charset="2"/>
              <a:buChar char="v"/>
            </a:pPr>
            <a:r>
              <a:rPr lang="en-US" sz="2000" b="1" dirty="0"/>
              <a:t>Gaming &amp; VR:</a:t>
            </a:r>
            <a:r>
              <a:rPr lang="en-US" sz="2000" dirty="0"/>
              <a:t> Real-time, emotion-based gameplay responses.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462356854"/>
      </p:ext>
    </p:extLst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>
          <a:extLst>
            <a:ext uri="{FF2B5EF4-FFF2-40B4-BE49-F238E27FC236}">
              <a16:creationId xmlns:a16="http://schemas.microsoft.com/office/drawing/2014/main" id="{07937458-4608-200D-7FEA-05C6A3E682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>
            <a:extLst>
              <a:ext uri="{FF2B5EF4-FFF2-40B4-BE49-F238E27FC236}">
                <a16:creationId xmlns:a16="http://schemas.microsoft.com/office/drawing/2014/main" id="{0A8C07BA-CC30-48C8-23F3-86210BECBFF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96293" y="3205282"/>
            <a:ext cx="5829300" cy="75911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Literature Review</a:t>
            </a:r>
            <a:endParaRPr dirty="0"/>
          </a:p>
        </p:txBody>
      </p:sp>
      <p:sp>
        <p:nvSpPr>
          <p:cNvPr id="164" name="Google Shape;164;p28">
            <a:extLst>
              <a:ext uri="{FF2B5EF4-FFF2-40B4-BE49-F238E27FC236}">
                <a16:creationId xmlns:a16="http://schemas.microsoft.com/office/drawing/2014/main" id="{AC64EFCD-336E-8766-200A-966EF8764BAE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20000" y="539500"/>
            <a:ext cx="1346700" cy="1234800"/>
          </a:xfrm>
          <a:prstGeom prst="rect">
            <a:avLst/>
          </a:prstGeom>
        </p:spPr>
        <p:txBody>
          <a:bodyPr spcFirstLastPara="1" wrap="square" lIns="91425" tIns="91425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166" name="Google Shape;166;p28">
            <a:extLst>
              <a:ext uri="{FF2B5EF4-FFF2-40B4-BE49-F238E27FC236}">
                <a16:creationId xmlns:a16="http://schemas.microsoft.com/office/drawing/2014/main" id="{BB5A237D-1434-7566-FF37-AF9DF1774C5D}"/>
              </a:ext>
            </a:extLst>
          </p:cNvPr>
          <p:cNvSpPr/>
          <p:nvPr/>
        </p:nvSpPr>
        <p:spPr>
          <a:xfrm>
            <a:off x="3991150" y="4040600"/>
            <a:ext cx="4131900" cy="20100"/>
          </a:xfrm>
          <a:prstGeom prst="rect">
            <a:avLst/>
          </a:prstGeom>
          <a:gradFill>
            <a:gsLst>
              <a:gs pos="0">
                <a:schemeClr val="dk1"/>
              </a:gs>
              <a:gs pos="50000">
                <a:schemeClr val="lt2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ek Latin"/>
              <a:ea typeface="Anek Latin"/>
              <a:cs typeface="Anek Latin"/>
              <a:sym typeface="Anek Latin"/>
            </a:endParaRPr>
          </a:p>
        </p:txBody>
      </p:sp>
      <p:sp>
        <p:nvSpPr>
          <p:cNvPr id="167" name="Google Shape;167;p28">
            <a:extLst>
              <a:ext uri="{FF2B5EF4-FFF2-40B4-BE49-F238E27FC236}">
                <a16:creationId xmlns:a16="http://schemas.microsoft.com/office/drawing/2014/main" id="{8F4DF599-AF3A-A470-56E5-9C25D91E6DB4}"/>
              </a:ext>
            </a:extLst>
          </p:cNvPr>
          <p:cNvSpPr/>
          <p:nvPr/>
        </p:nvSpPr>
        <p:spPr>
          <a:xfrm>
            <a:off x="762000" y="1774300"/>
            <a:ext cx="1262700" cy="20100"/>
          </a:xfrm>
          <a:prstGeom prst="rect">
            <a:avLst/>
          </a:prstGeom>
          <a:gradFill>
            <a:gsLst>
              <a:gs pos="0">
                <a:schemeClr val="dk1"/>
              </a:gs>
              <a:gs pos="50000">
                <a:schemeClr val="lt2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ek Latin"/>
              <a:ea typeface="Anek Latin"/>
              <a:cs typeface="Anek Latin"/>
              <a:sym typeface="Anek Latin"/>
            </a:endParaRPr>
          </a:p>
        </p:txBody>
      </p:sp>
      <p:pic>
        <p:nvPicPr>
          <p:cNvPr id="168" name="Google Shape;168;p28">
            <a:extLst>
              <a:ext uri="{FF2B5EF4-FFF2-40B4-BE49-F238E27FC236}">
                <a16:creationId xmlns:a16="http://schemas.microsoft.com/office/drawing/2014/main" id="{63441FFC-9474-C1D5-A106-B3730B772A6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7753" t="12536" r="6571" b="9454"/>
          <a:stretch/>
        </p:blipFill>
        <p:spPr>
          <a:xfrm rot="-5400000">
            <a:off x="-195714" y="2609962"/>
            <a:ext cx="2766152" cy="23747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11092880"/>
      </p:ext>
    </p:extLst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CDFAAE-B66C-6DDD-BFAD-118BC9A502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9174768-9277-E05C-214D-668C3D895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065" y="726621"/>
            <a:ext cx="8055064" cy="363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94262"/>
      </p:ext>
    </p:extLst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Design Inspiration Theme for Business by Slidesgo">
  <a:themeElements>
    <a:clrScheme name="Simple Light">
      <a:dk1>
        <a:srgbClr val="FDE6C3"/>
      </a:dk1>
      <a:lt1>
        <a:srgbClr val="30313F"/>
      </a:lt1>
      <a:dk2>
        <a:srgbClr val="1A1A22"/>
      </a:dk2>
      <a:lt2>
        <a:srgbClr val="C8A47C"/>
      </a:lt2>
      <a:accent1>
        <a:srgbClr val="9C6954"/>
      </a:accent1>
      <a:accent2>
        <a:srgbClr val="7B412A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DE6C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4611</TotalTime>
  <Words>885</Words>
  <Application>Microsoft Office PowerPoint</Application>
  <PresentationFormat>On-screen Show (16:9)</PresentationFormat>
  <Paragraphs>171</Paragraphs>
  <Slides>28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Wingdings</vt:lpstr>
      <vt:lpstr>Arial</vt:lpstr>
      <vt:lpstr>Anek Latin</vt:lpstr>
      <vt:lpstr>Golos Text</vt:lpstr>
      <vt:lpstr>Golos Text Medium</vt:lpstr>
      <vt:lpstr>Nunito Light</vt:lpstr>
      <vt:lpstr>Design Inspiration Theme for Business by Slidesgo</vt:lpstr>
      <vt:lpstr>Facial Emotion Detection</vt:lpstr>
      <vt:lpstr>Introduction</vt:lpstr>
      <vt:lpstr>PowerPoint Presentation</vt:lpstr>
      <vt:lpstr>Objectives</vt:lpstr>
      <vt:lpstr>PowerPoint Presentation</vt:lpstr>
      <vt:lpstr>Applications</vt:lpstr>
      <vt:lpstr>PowerPoint Presentation</vt:lpstr>
      <vt:lpstr>Literature Review</vt:lpstr>
      <vt:lpstr>PowerPoint Presentation</vt:lpstr>
      <vt:lpstr>Advantages &amp; Disadvantages</vt:lpstr>
      <vt:lpstr>PowerPoint Presentation</vt:lpstr>
      <vt:lpstr>Methodology</vt:lpstr>
      <vt:lpstr>Histogram of Oriented Gradients</vt:lpstr>
      <vt:lpstr>Convolutional Neural Networks</vt:lpstr>
      <vt:lpstr>PowerPoint Presentation</vt:lpstr>
      <vt:lpstr>PowerPoint Presentation</vt:lpstr>
      <vt:lpstr>Support Vector Machines</vt:lpstr>
      <vt:lpstr>PowerPoint Presentation</vt:lpstr>
      <vt:lpstr>PowerPoint Presentation</vt:lpstr>
      <vt:lpstr>PowerPoint Presentation</vt:lpstr>
      <vt:lpstr>PowerPoint Presentation</vt:lpstr>
      <vt:lpstr>Results</vt:lpstr>
      <vt:lpstr>PowerPoint Presentation</vt:lpstr>
      <vt:lpstr>PowerPoint Presentation</vt:lpstr>
      <vt:lpstr>PowerPoint Presentation</vt:lpstr>
      <vt:lpstr>Conclusion</vt:lpstr>
      <vt:lpstr>PowerPoint Presentation</vt:lpstr>
      <vt:lpstr>1. Anantha Krishna SK - CB.SC.U4AIE24102 2.M Sri Ram Krishna     - CB.SC.U4AIE24127 3. T Devi Sri Soumith    - CB.SC.U4AIE24155 4. Yogesh JK                   - CB.SC.U4AIE24161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Sriram Krishna</dc:creator>
  <cp:lastModifiedBy>Yogesh Jambunathan Kannan</cp:lastModifiedBy>
  <cp:revision>16</cp:revision>
  <dcterms:modified xsi:type="dcterms:W3CDTF">2025-04-15T03:00:46Z</dcterms:modified>
</cp:coreProperties>
</file>