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351" r:id="rId2"/>
    <p:sldId id="352" r:id="rId3"/>
    <p:sldId id="311" r:id="rId4"/>
    <p:sldId id="354" r:id="rId5"/>
    <p:sldId id="345" r:id="rId6"/>
    <p:sldId id="455" r:id="rId7"/>
    <p:sldId id="551" r:id="rId8"/>
    <p:sldId id="552" r:id="rId9"/>
    <p:sldId id="648" r:id="rId10"/>
    <p:sldId id="649" r:id="rId11"/>
    <p:sldId id="651" r:id="rId12"/>
    <p:sldId id="652" r:id="rId13"/>
    <p:sldId id="653" r:id="rId14"/>
    <p:sldId id="654" r:id="rId15"/>
    <p:sldId id="655" r:id="rId16"/>
    <p:sldId id="751" r:id="rId17"/>
    <p:sldId id="752" r:id="rId18"/>
    <p:sldId id="753" r:id="rId19"/>
    <p:sldId id="754" r:id="rId20"/>
    <p:sldId id="758" r:id="rId21"/>
    <p:sldId id="759" r:id="rId22"/>
    <p:sldId id="762" r:id="rId23"/>
    <p:sldId id="763" r:id="rId24"/>
    <p:sldId id="764" r:id="rId25"/>
    <p:sldId id="35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233"/>
    <a:srgbClr val="F15B67"/>
    <a:srgbClr val="26514B"/>
    <a:srgbClr val="FBC852"/>
    <a:srgbClr val="39AEB5"/>
    <a:srgbClr val="85898F"/>
    <a:srgbClr val="EA5541"/>
    <a:srgbClr val="58B69E"/>
    <a:srgbClr val="50B4E7"/>
    <a:srgbClr val="292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17" autoAdjust="0"/>
    <p:restoredTop sz="94660"/>
  </p:normalViewPr>
  <p:slideViewPr>
    <p:cSldViewPr snapToGrid="0">
      <p:cViewPr varScale="1">
        <p:scale>
          <a:sx n="86" d="100"/>
          <a:sy n="86" d="100"/>
        </p:scale>
        <p:origin x="1670" y="62"/>
      </p:cViewPr>
      <p:guideLst/>
    </p:cSldViewPr>
  </p:slideViewPr>
  <p:notesTextViewPr>
    <p:cViewPr>
      <p:scale>
        <a:sx n="1" d="1"/>
        <a:sy n="1" d="1"/>
      </p:scale>
      <p:origin x="0" y="0"/>
    </p:cViewPr>
  </p:notesTextViewPr>
  <p:sorterViewPr>
    <p:cViewPr>
      <p:scale>
        <a:sx n="110" d="100"/>
        <a:sy n="11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2020/6/11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6C5B2-0240-4C68-A129-A268E8602E9D}" type="datetimeFigureOut">
              <a:rPr lang="en-US" smtClean="0"/>
              <a:t>6/11/2020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C6200-15D8-4533-8096-E953776B0B1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5" name="Rectangle 4"/>
          <p:cNvSpPr/>
          <p:nvPr userDrawn="1"/>
        </p:nvSpPr>
        <p:spPr>
          <a:xfrm>
            <a:off x="0" y="0"/>
            <a:ext cx="9144000" cy="586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175658" y="1584664"/>
            <a:ext cx="6792684" cy="1772070"/>
          </a:xfrm>
        </p:spPr>
        <p:txBody>
          <a:bodyPr anchor="b">
            <a:normAutofit/>
          </a:bodyPr>
          <a:lstStyle>
            <a:lvl1pPr algn="ctr">
              <a:defRPr sz="3600" baseline="0"/>
            </a:lvl1pPr>
          </a:lstStyle>
          <a:p>
            <a:r>
              <a:rPr lang="en-US"/>
              <a:t>TITLE HERE</a:t>
            </a:r>
            <a:endParaRPr lang="en-US" dirty="0"/>
          </a:p>
        </p:txBody>
      </p:sp>
      <p:sp>
        <p:nvSpPr>
          <p:cNvPr id="3" name="Subtitle 2"/>
          <p:cNvSpPr>
            <a:spLocks noGrp="1"/>
          </p:cNvSpPr>
          <p:nvPr>
            <p:ph type="subTitle" idx="1"/>
          </p:nvPr>
        </p:nvSpPr>
        <p:spPr>
          <a:xfrm>
            <a:off x="1175658" y="3813249"/>
            <a:ext cx="6792684" cy="1655762"/>
          </a:xfrm>
        </p:spPr>
        <p:txBody>
          <a:bodyPr lIns="0" tIns="0" rIns="0" bIns="0">
            <a:normAutofit/>
          </a:bodyPr>
          <a:lstStyle>
            <a:lvl1pPr marL="0" indent="0" algn="ctr">
              <a:lnSpc>
                <a:spcPts val="1700"/>
              </a:lnSpc>
              <a:spcBef>
                <a:spcPts val="0"/>
              </a:spcBef>
              <a:buNone/>
              <a:defRPr sz="1300">
                <a:solidFill>
                  <a:schemeClr val="tx2">
                    <a:alpha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7" name="직선 연결선 6"/>
          <p:cNvCxnSpPr/>
          <p:nvPr userDrawn="1"/>
        </p:nvCxnSpPr>
        <p:spPr>
          <a:xfrm>
            <a:off x="4402567" y="3575012"/>
            <a:ext cx="33886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ooter Placeholder 3"/>
          <p:cNvSpPr>
            <a:spLocks noGrp="1"/>
          </p:cNvSpPr>
          <p:nvPr>
            <p:ph type="ftr" sz="quarter" idx="11"/>
          </p:nvPr>
        </p:nvSpPr>
        <p:spPr>
          <a:xfrm>
            <a:off x="652227" y="6119159"/>
            <a:ext cx="2802467" cy="491068"/>
          </a:xfrm>
        </p:spPr>
        <p:txBody>
          <a:bodyPr/>
          <a:lstStyle>
            <a:lvl1pPr algn="l">
              <a:defRPr sz="900">
                <a:solidFill>
                  <a:schemeClr val="bg1">
                    <a:alpha val="70000"/>
                  </a:schemeClr>
                </a:solidFill>
              </a:defRPr>
            </a:lvl1pPr>
          </a:lstStyle>
          <a:p>
            <a:r>
              <a:rPr lang="en-US" dirty="0"/>
              <a:t>Converting your business from Good to Great.</a:t>
            </a:r>
          </a:p>
        </p:txBody>
      </p:sp>
      <p:grpSp>
        <p:nvGrpSpPr>
          <p:cNvPr id="6" name="Group 5"/>
          <p:cNvGrpSpPr/>
          <p:nvPr userDrawn="1"/>
        </p:nvGrpSpPr>
        <p:grpSpPr>
          <a:xfrm>
            <a:off x="7454952" y="6141226"/>
            <a:ext cx="1242122" cy="502163"/>
            <a:chOff x="7454952" y="6141226"/>
            <a:chExt cx="1242122" cy="502163"/>
          </a:xfrm>
        </p:grpSpPr>
        <p:sp>
          <p:nvSpPr>
            <p:cNvPr id="26" name="Freeform 5"/>
            <p:cNvSpPr>
              <a:spLocks noEditPoints="1"/>
            </p:cNvSpPr>
            <p:nvPr userDrawn="1"/>
          </p:nvSpPr>
          <p:spPr bwMode="auto">
            <a:xfrm>
              <a:off x="7473551" y="6141226"/>
              <a:ext cx="1219538" cy="274994"/>
            </a:xfrm>
            <a:custGeom>
              <a:avLst/>
              <a:gdLst>
                <a:gd name="T0" fmla="*/ 49 w 386"/>
                <a:gd name="T1" fmla="*/ 21 h 86"/>
                <a:gd name="T2" fmla="*/ 69 w 386"/>
                <a:gd name="T3" fmla="*/ 86 h 86"/>
                <a:gd name="T4" fmla="*/ 89 w 386"/>
                <a:gd name="T5" fmla="*/ 21 h 86"/>
                <a:gd name="T6" fmla="*/ 76 w 386"/>
                <a:gd name="T7" fmla="*/ 66 h 86"/>
                <a:gd name="T8" fmla="*/ 64 w 386"/>
                <a:gd name="T9" fmla="*/ 72 h 86"/>
                <a:gd name="T10" fmla="*/ 64 w 386"/>
                <a:gd name="T11" fmla="*/ 14 h 86"/>
                <a:gd name="T12" fmla="*/ 76 w 386"/>
                <a:gd name="T13" fmla="*/ 20 h 86"/>
                <a:gd name="T14" fmla="*/ 122 w 386"/>
                <a:gd name="T15" fmla="*/ 72 h 86"/>
                <a:gd name="T16" fmla="*/ 110 w 386"/>
                <a:gd name="T17" fmla="*/ 66 h 86"/>
                <a:gd name="T18" fmla="*/ 97 w 386"/>
                <a:gd name="T19" fmla="*/ 65 h 86"/>
                <a:gd name="T20" fmla="*/ 131 w 386"/>
                <a:gd name="T21" fmla="*/ 81 h 86"/>
                <a:gd name="T22" fmla="*/ 124 w 386"/>
                <a:gd name="T23" fmla="*/ 1 h 86"/>
                <a:gd name="T24" fmla="*/ 14 w 386"/>
                <a:gd name="T25" fmla="*/ 1 h 86"/>
                <a:gd name="T26" fmla="*/ 17 w 386"/>
                <a:gd name="T27" fmla="*/ 85 h 86"/>
                <a:gd name="T28" fmla="*/ 47 w 386"/>
                <a:gd name="T29" fmla="*/ 1 h 86"/>
                <a:gd name="T30" fmla="*/ 272 w 386"/>
                <a:gd name="T31" fmla="*/ 0 h 86"/>
                <a:gd name="T32" fmla="*/ 252 w 386"/>
                <a:gd name="T33" fmla="*/ 65 h 86"/>
                <a:gd name="T34" fmla="*/ 287 w 386"/>
                <a:gd name="T35" fmla="*/ 80 h 86"/>
                <a:gd name="T36" fmla="*/ 287 w 386"/>
                <a:gd name="T37" fmla="*/ 5 h 86"/>
                <a:gd name="T38" fmla="*/ 277 w 386"/>
                <a:gd name="T39" fmla="*/ 72 h 86"/>
                <a:gd name="T40" fmla="*/ 265 w 386"/>
                <a:gd name="T41" fmla="*/ 66 h 86"/>
                <a:gd name="T42" fmla="*/ 272 w 386"/>
                <a:gd name="T43" fmla="*/ 12 h 86"/>
                <a:gd name="T44" fmla="*/ 279 w 386"/>
                <a:gd name="T45" fmla="*/ 66 h 86"/>
                <a:gd name="T46" fmla="*/ 299 w 386"/>
                <a:gd name="T47" fmla="*/ 21 h 86"/>
                <a:gd name="T48" fmla="*/ 319 w 386"/>
                <a:gd name="T49" fmla="*/ 86 h 86"/>
                <a:gd name="T50" fmla="*/ 339 w 386"/>
                <a:gd name="T51" fmla="*/ 38 h 86"/>
                <a:gd name="T52" fmla="*/ 326 w 386"/>
                <a:gd name="T53" fmla="*/ 50 h 86"/>
                <a:gd name="T54" fmla="*/ 319 w 386"/>
                <a:gd name="T55" fmla="*/ 74 h 86"/>
                <a:gd name="T56" fmla="*/ 313 w 386"/>
                <a:gd name="T57" fmla="*/ 20 h 86"/>
                <a:gd name="T58" fmla="*/ 324 w 386"/>
                <a:gd name="T59" fmla="*/ 14 h 86"/>
                <a:gd name="T60" fmla="*/ 339 w 386"/>
                <a:gd name="T61" fmla="*/ 29 h 86"/>
                <a:gd name="T62" fmla="*/ 319 w 386"/>
                <a:gd name="T63" fmla="*/ 0 h 86"/>
                <a:gd name="T64" fmla="*/ 351 w 386"/>
                <a:gd name="T65" fmla="*/ 5 h 86"/>
                <a:gd name="T66" fmla="*/ 351 w 386"/>
                <a:gd name="T67" fmla="*/ 80 h 86"/>
                <a:gd name="T68" fmla="*/ 386 w 386"/>
                <a:gd name="T69" fmla="*/ 65 h 86"/>
                <a:gd name="T70" fmla="*/ 373 w 386"/>
                <a:gd name="T71" fmla="*/ 66 h 86"/>
                <a:gd name="T72" fmla="*/ 361 w 386"/>
                <a:gd name="T73" fmla="*/ 72 h 86"/>
                <a:gd name="T74" fmla="*/ 361 w 386"/>
                <a:gd name="T75" fmla="*/ 14 h 86"/>
                <a:gd name="T76" fmla="*/ 373 w 386"/>
                <a:gd name="T77" fmla="*/ 20 h 86"/>
                <a:gd name="T78" fmla="*/ 185 w 386"/>
                <a:gd name="T79" fmla="*/ 62 h 86"/>
                <a:gd name="T80" fmla="*/ 185 w 386"/>
                <a:gd name="T81" fmla="*/ 27 h 86"/>
                <a:gd name="T82" fmla="*/ 165 w 386"/>
                <a:gd name="T83" fmla="*/ 1 h 86"/>
                <a:gd name="T84" fmla="*/ 159 w 386"/>
                <a:gd name="T85" fmla="*/ 85 h 86"/>
                <a:gd name="T86" fmla="*/ 170 w 386"/>
                <a:gd name="T87" fmla="*/ 53 h 86"/>
                <a:gd name="T88" fmla="*/ 172 w 386"/>
                <a:gd name="T89" fmla="*/ 79 h 86"/>
                <a:gd name="T90" fmla="*/ 173 w 386"/>
                <a:gd name="T91" fmla="*/ 85 h 86"/>
                <a:gd name="T92" fmla="*/ 185 w 386"/>
                <a:gd name="T93" fmla="*/ 75 h 86"/>
                <a:gd name="T94" fmla="*/ 164 w 386"/>
                <a:gd name="T95" fmla="*/ 39 h 86"/>
                <a:gd name="T96" fmla="*/ 165 w 386"/>
                <a:gd name="T97" fmla="*/ 13 h 86"/>
                <a:gd name="T98" fmla="*/ 172 w 386"/>
                <a:gd name="T99" fmla="*/ 30 h 86"/>
                <a:gd name="T100" fmla="*/ 212 w 386"/>
                <a:gd name="T101" fmla="*/ 85 h 86"/>
                <a:gd name="T102" fmla="*/ 225 w 386"/>
                <a:gd name="T103"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86">
                  <a:moveTo>
                    <a:pt x="69" y="0"/>
                  </a:moveTo>
                  <a:cubicBezTo>
                    <a:pt x="63" y="0"/>
                    <a:pt x="58" y="2"/>
                    <a:pt x="54" y="5"/>
                  </a:cubicBezTo>
                  <a:cubicBezTo>
                    <a:pt x="51" y="9"/>
                    <a:pt x="49" y="14"/>
                    <a:pt x="49" y="21"/>
                  </a:cubicBezTo>
                  <a:cubicBezTo>
                    <a:pt x="49" y="65"/>
                    <a:pt x="49" y="65"/>
                    <a:pt x="49" y="65"/>
                  </a:cubicBezTo>
                  <a:cubicBezTo>
                    <a:pt x="49" y="72"/>
                    <a:pt x="51" y="77"/>
                    <a:pt x="54" y="80"/>
                  </a:cubicBezTo>
                  <a:cubicBezTo>
                    <a:pt x="58" y="84"/>
                    <a:pt x="63" y="86"/>
                    <a:pt x="69" y="86"/>
                  </a:cubicBezTo>
                  <a:cubicBezTo>
                    <a:pt x="76" y="86"/>
                    <a:pt x="81" y="84"/>
                    <a:pt x="84" y="80"/>
                  </a:cubicBezTo>
                  <a:cubicBezTo>
                    <a:pt x="87" y="77"/>
                    <a:pt x="89" y="72"/>
                    <a:pt x="89" y="65"/>
                  </a:cubicBezTo>
                  <a:cubicBezTo>
                    <a:pt x="89" y="21"/>
                    <a:pt x="89" y="21"/>
                    <a:pt x="89" y="21"/>
                  </a:cubicBezTo>
                  <a:cubicBezTo>
                    <a:pt x="89" y="14"/>
                    <a:pt x="87" y="9"/>
                    <a:pt x="84" y="5"/>
                  </a:cubicBezTo>
                  <a:cubicBezTo>
                    <a:pt x="81" y="2"/>
                    <a:pt x="76" y="0"/>
                    <a:pt x="69" y="0"/>
                  </a:cubicBezTo>
                  <a:close/>
                  <a:moveTo>
                    <a:pt x="76" y="66"/>
                  </a:moveTo>
                  <a:cubicBezTo>
                    <a:pt x="76" y="69"/>
                    <a:pt x="75" y="71"/>
                    <a:pt x="74" y="72"/>
                  </a:cubicBezTo>
                  <a:cubicBezTo>
                    <a:pt x="73" y="73"/>
                    <a:pt x="71" y="74"/>
                    <a:pt x="69" y="74"/>
                  </a:cubicBezTo>
                  <a:cubicBezTo>
                    <a:pt x="67" y="74"/>
                    <a:pt x="65" y="73"/>
                    <a:pt x="64" y="72"/>
                  </a:cubicBezTo>
                  <a:cubicBezTo>
                    <a:pt x="63" y="71"/>
                    <a:pt x="62" y="69"/>
                    <a:pt x="62" y="66"/>
                  </a:cubicBezTo>
                  <a:cubicBezTo>
                    <a:pt x="62" y="20"/>
                    <a:pt x="62" y="20"/>
                    <a:pt x="62" y="20"/>
                  </a:cubicBezTo>
                  <a:cubicBezTo>
                    <a:pt x="62" y="17"/>
                    <a:pt x="63" y="15"/>
                    <a:pt x="64" y="14"/>
                  </a:cubicBezTo>
                  <a:cubicBezTo>
                    <a:pt x="65" y="13"/>
                    <a:pt x="67" y="12"/>
                    <a:pt x="69" y="12"/>
                  </a:cubicBezTo>
                  <a:cubicBezTo>
                    <a:pt x="71" y="12"/>
                    <a:pt x="73" y="13"/>
                    <a:pt x="74" y="14"/>
                  </a:cubicBezTo>
                  <a:cubicBezTo>
                    <a:pt x="75" y="15"/>
                    <a:pt x="76" y="17"/>
                    <a:pt x="76" y="20"/>
                  </a:cubicBezTo>
                  <a:lnTo>
                    <a:pt x="76" y="66"/>
                  </a:lnTo>
                  <a:close/>
                  <a:moveTo>
                    <a:pt x="124" y="66"/>
                  </a:moveTo>
                  <a:cubicBezTo>
                    <a:pt x="124" y="69"/>
                    <a:pt x="123" y="71"/>
                    <a:pt x="122" y="72"/>
                  </a:cubicBezTo>
                  <a:cubicBezTo>
                    <a:pt x="121" y="73"/>
                    <a:pt x="119" y="74"/>
                    <a:pt x="117" y="74"/>
                  </a:cubicBezTo>
                  <a:cubicBezTo>
                    <a:pt x="115" y="74"/>
                    <a:pt x="113" y="73"/>
                    <a:pt x="112" y="72"/>
                  </a:cubicBezTo>
                  <a:cubicBezTo>
                    <a:pt x="111" y="71"/>
                    <a:pt x="110" y="69"/>
                    <a:pt x="110" y="66"/>
                  </a:cubicBezTo>
                  <a:cubicBezTo>
                    <a:pt x="110" y="1"/>
                    <a:pt x="110" y="1"/>
                    <a:pt x="110" y="1"/>
                  </a:cubicBezTo>
                  <a:cubicBezTo>
                    <a:pt x="97" y="1"/>
                    <a:pt x="97" y="1"/>
                    <a:pt x="97" y="1"/>
                  </a:cubicBezTo>
                  <a:cubicBezTo>
                    <a:pt x="97" y="65"/>
                    <a:pt x="97" y="65"/>
                    <a:pt x="97" y="65"/>
                  </a:cubicBezTo>
                  <a:cubicBezTo>
                    <a:pt x="97" y="72"/>
                    <a:pt x="99" y="77"/>
                    <a:pt x="102" y="81"/>
                  </a:cubicBezTo>
                  <a:cubicBezTo>
                    <a:pt x="105" y="84"/>
                    <a:pt x="110" y="86"/>
                    <a:pt x="117" y="86"/>
                  </a:cubicBezTo>
                  <a:cubicBezTo>
                    <a:pt x="123" y="86"/>
                    <a:pt x="128" y="84"/>
                    <a:pt x="131" y="81"/>
                  </a:cubicBezTo>
                  <a:cubicBezTo>
                    <a:pt x="135" y="77"/>
                    <a:pt x="136" y="72"/>
                    <a:pt x="136" y="65"/>
                  </a:cubicBezTo>
                  <a:cubicBezTo>
                    <a:pt x="136" y="1"/>
                    <a:pt x="136" y="1"/>
                    <a:pt x="136" y="1"/>
                  </a:cubicBezTo>
                  <a:cubicBezTo>
                    <a:pt x="124" y="1"/>
                    <a:pt x="124" y="1"/>
                    <a:pt x="124" y="1"/>
                  </a:cubicBezTo>
                  <a:lnTo>
                    <a:pt x="124" y="66"/>
                  </a:lnTo>
                  <a:close/>
                  <a:moveTo>
                    <a:pt x="24" y="39"/>
                  </a:moveTo>
                  <a:cubicBezTo>
                    <a:pt x="14" y="1"/>
                    <a:pt x="14" y="1"/>
                    <a:pt x="14" y="1"/>
                  </a:cubicBezTo>
                  <a:cubicBezTo>
                    <a:pt x="0" y="1"/>
                    <a:pt x="0" y="1"/>
                    <a:pt x="0" y="1"/>
                  </a:cubicBezTo>
                  <a:cubicBezTo>
                    <a:pt x="17" y="57"/>
                    <a:pt x="17" y="57"/>
                    <a:pt x="17" y="57"/>
                  </a:cubicBezTo>
                  <a:cubicBezTo>
                    <a:pt x="17" y="85"/>
                    <a:pt x="17" y="85"/>
                    <a:pt x="17" y="85"/>
                  </a:cubicBezTo>
                  <a:cubicBezTo>
                    <a:pt x="30" y="85"/>
                    <a:pt x="30" y="85"/>
                    <a:pt x="30" y="85"/>
                  </a:cubicBezTo>
                  <a:cubicBezTo>
                    <a:pt x="30" y="57"/>
                    <a:pt x="30" y="57"/>
                    <a:pt x="30" y="57"/>
                  </a:cubicBezTo>
                  <a:cubicBezTo>
                    <a:pt x="47" y="1"/>
                    <a:pt x="47" y="1"/>
                    <a:pt x="47" y="1"/>
                  </a:cubicBezTo>
                  <a:cubicBezTo>
                    <a:pt x="34" y="1"/>
                    <a:pt x="34" y="1"/>
                    <a:pt x="34" y="1"/>
                  </a:cubicBezTo>
                  <a:lnTo>
                    <a:pt x="24" y="39"/>
                  </a:lnTo>
                  <a:close/>
                  <a:moveTo>
                    <a:pt x="272" y="0"/>
                  </a:moveTo>
                  <a:cubicBezTo>
                    <a:pt x="265" y="0"/>
                    <a:pt x="260" y="2"/>
                    <a:pt x="257" y="5"/>
                  </a:cubicBezTo>
                  <a:cubicBezTo>
                    <a:pt x="254" y="9"/>
                    <a:pt x="252" y="14"/>
                    <a:pt x="252" y="21"/>
                  </a:cubicBezTo>
                  <a:cubicBezTo>
                    <a:pt x="252" y="65"/>
                    <a:pt x="252" y="65"/>
                    <a:pt x="252" y="65"/>
                  </a:cubicBezTo>
                  <a:cubicBezTo>
                    <a:pt x="252" y="72"/>
                    <a:pt x="254" y="77"/>
                    <a:pt x="257" y="80"/>
                  </a:cubicBezTo>
                  <a:cubicBezTo>
                    <a:pt x="260" y="84"/>
                    <a:pt x="265" y="86"/>
                    <a:pt x="272" y="86"/>
                  </a:cubicBezTo>
                  <a:cubicBezTo>
                    <a:pt x="278" y="86"/>
                    <a:pt x="283" y="84"/>
                    <a:pt x="287" y="80"/>
                  </a:cubicBezTo>
                  <a:cubicBezTo>
                    <a:pt x="290" y="77"/>
                    <a:pt x="292" y="72"/>
                    <a:pt x="292" y="65"/>
                  </a:cubicBezTo>
                  <a:cubicBezTo>
                    <a:pt x="292" y="21"/>
                    <a:pt x="292" y="21"/>
                    <a:pt x="292" y="21"/>
                  </a:cubicBezTo>
                  <a:cubicBezTo>
                    <a:pt x="292" y="14"/>
                    <a:pt x="290" y="9"/>
                    <a:pt x="287" y="5"/>
                  </a:cubicBezTo>
                  <a:cubicBezTo>
                    <a:pt x="283" y="2"/>
                    <a:pt x="278" y="0"/>
                    <a:pt x="272" y="0"/>
                  </a:cubicBezTo>
                  <a:close/>
                  <a:moveTo>
                    <a:pt x="279" y="66"/>
                  </a:moveTo>
                  <a:cubicBezTo>
                    <a:pt x="279" y="69"/>
                    <a:pt x="278" y="71"/>
                    <a:pt x="277" y="72"/>
                  </a:cubicBezTo>
                  <a:cubicBezTo>
                    <a:pt x="276" y="73"/>
                    <a:pt x="274" y="74"/>
                    <a:pt x="272" y="74"/>
                  </a:cubicBezTo>
                  <a:cubicBezTo>
                    <a:pt x="270" y="74"/>
                    <a:pt x="268" y="73"/>
                    <a:pt x="267" y="72"/>
                  </a:cubicBezTo>
                  <a:cubicBezTo>
                    <a:pt x="266" y="71"/>
                    <a:pt x="265" y="69"/>
                    <a:pt x="265" y="66"/>
                  </a:cubicBezTo>
                  <a:cubicBezTo>
                    <a:pt x="265" y="20"/>
                    <a:pt x="265" y="20"/>
                    <a:pt x="265" y="20"/>
                  </a:cubicBezTo>
                  <a:cubicBezTo>
                    <a:pt x="265" y="17"/>
                    <a:pt x="266" y="15"/>
                    <a:pt x="267" y="14"/>
                  </a:cubicBezTo>
                  <a:cubicBezTo>
                    <a:pt x="268" y="13"/>
                    <a:pt x="270" y="12"/>
                    <a:pt x="272" y="12"/>
                  </a:cubicBezTo>
                  <a:cubicBezTo>
                    <a:pt x="274" y="12"/>
                    <a:pt x="276" y="13"/>
                    <a:pt x="277" y="14"/>
                  </a:cubicBezTo>
                  <a:cubicBezTo>
                    <a:pt x="278" y="15"/>
                    <a:pt x="279" y="17"/>
                    <a:pt x="279" y="20"/>
                  </a:cubicBezTo>
                  <a:lnTo>
                    <a:pt x="279" y="66"/>
                  </a:lnTo>
                  <a:close/>
                  <a:moveTo>
                    <a:pt x="319" y="0"/>
                  </a:moveTo>
                  <a:cubicBezTo>
                    <a:pt x="313" y="0"/>
                    <a:pt x="308" y="2"/>
                    <a:pt x="304" y="5"/>
                  </a:cubicBezTo>
                  <a:cubicBezTo>
                    <a:pt x="301" y="9"/>
                    <a:pt x="299" y="14"/>
                    <a:pt x="299" y="21"/>
                  </a:cubicBezTo>
                  <a:cubicBezTo>
                    <a:pt x="299" y="65"/>
                    <a:pt x="299" y="65"/>
                    <a:pt x="299" y="65"/>
                  </a:cubicBezTo>
                  <a:cubicBezTo>
                    <a:pt x="299" y="72"/>
                    <a:pt x="301" y="77"/>
                    <a:pt x="304" y="80"/>
                  </a:cubicBezTo>
                  <a:cubicBezTo>
                    <a:pt x="308" y="84"/>
                    <a:pt x="313" y="86"/>
                    <a:pt x="319" y="86"/>
                  </a:cubicBezTo>
                  <a:cubicBezTo>
                    <a:pt x="325" y="86"/>
                    <a:pt x="330" y="84"/>
                    <a:pt x="334" y="80"/>
                  </a:cubicBezTo>
                  <a:cubicBezTo>
                    <a:pt x="337" y="77"/>
                    <a:pt x="339" y="72"/>
                    <a:pt x="339" y="65"/>
                  </a:cubicBezTo>
                  <a:cubicBezTo>
                    <a:pt x="339" y="38"/>
                    <a:pt x="339" y="38"/>
                    <a:pt x="339" y="38"/>
                  </a:cubicBezTo>
                  <a:cubicBezTo>
                    <a:pt x="320" y="38"/>
                    <a:pt x="320" y="38"/>
                    <a:pt x="320" y="38"/>
                  </a:cubicBezTo>
                  <a:cubicBezTo>
                    <a:pt x="320" y="50"/>
                    <a:pt x="320" y="50"/>
                    <a:pt x="320" y="50"/>
                  </a:cubicBezTo>
                  <a:cubicBezTo>
                    <a:pt x="326" y="50"/>
                    <a:pt x="326" y="50"/>
                    <a:pt x="326" y="50"/>
                  </a:cubicBezTo>
                  <a:cubicBezTo>
                    <a:pt x="326" y="66"/>
                    <a:pt x="326" y="66"/>
                    <a:pt x="326" y="66"/>
                  </a:cubicBezTo>
                  <a:cubicBezTo>
                    <a:pt x="326" y="69"/>
                    <a:pt x="326" y="71"/>
                    <a:pt x="324" y="72"/>
                  </a:cubicBezTo>
                  <a:cubicBezTo>
                    <a:pt x="323" y="73"/>
                    <a:pt x="321" y="74"/>
                    <a:pt x="319" y="74"/>
                  </a:cubicBezTo>
                  <a:cubicBezTo>
                    <a:pt x="317" y="74"/>
                    <a:pt x="316" y="73"/>
                    <a:pt x="314" y="72"/>
                  </a:cubicBezTo>
                  <a:cubicBezTo>
                    <a:pt x="313" y="71"/>
                    <a:pt x="313" y="69"/>
                    <a:pt x="313" y="66"/>
                  </a:cubicBezTo>
                  <a:cubicBezTo>
                    <a:pt x="313" y="20"/>
                    <a:pt x="313" y="20"/>
                    <a:pt x="313" y="20"/>
                  </a:cubicBezTo>
                  <a:cubicBezTo>
                    <a:pt x="313" y="17"/>
                    <a:pt x="313" y="15"/>
                    <a:pt x="314" y="14"/>
                  </a:cubicBezTo>
                  <a:cubicBezTo>
                    <a:pt x="316" y="13"/>
                    <a:pt x="317" y="12"/>
                    <a:pt x="319" y="12"/>
                  </a:cubicBezTo>
                  <a:cubicBezTo>
                    <a:pt x="321" y="12"/>
                    <a:pt x="323" y="13"/>
                    <a:pt x="324" y="14"/>
                  </a:cubicBezTo>
                  <a:cubicBezTo>
                    <a:pt x="326" y="15"/>
                    <a:pt x="326" y="17"/>
                    <a:pt x="326" y="20"/>
                  </a:cubicBezTo>
                  <a:cubicBezTo>
                    <a:pt x="326" y="29"/>
                    <a:pt x="326" y="29"/>
                    <a:pt x="326" y="29"/>
                  </a:cubicBezTo>
                  <a:cubicBezTo>
                    <a:pt x="339" y="29"/>
                    <a:pt x="339" y="29"/>
                    <a:pt x="339" y="29"/>
                  </a:cubicBezTo>
                  <a:cubicBezTo>
                    <a:pt x="339" y="21"/>
                    <a:pt x="339" y="21"/>
                    <a:pt x="339" y="21"/>
                  </a:cubicBezTo>
                  <a:cubicBezTo>
                    <a:pt x="339" y="14"/>
                    <a:pt x="337" y="9"/>
                    <a:pt x="334" y="5"/>
                  </a:cubicBezTo>
                  <a:cubicBezTo>
                    <a:pt x="330" y="2"/>
                    <a:pt x="325" y="0"/>
                    <a:pt x="319" y="0"/>
                  </a:cubicBezTo>
                  <a:close/>
                  <a:moveTo>
                    <a:pt x="381" y="5"/>
                  </a:moveTo>
                  <a:cubicBezTo>
                    <a:pt x="378" y="2"/>
                    <a:pt x="373" y="0"/>
                    <a:pt x="366" y="0"/>
                  </a:cubicBezTo>
                  <a:cubicBezTo>
                    <a:pt x="360" y="0"/>
                    <a:pt x="355" y="2"/>
                    <a:pt x="351" y="5"/>
                  </a:cubicBezTo>
                  <a:cubicBezTo>
                    <a:pt x="348" y="9"/>
                    <a:pt x="346" y="14"/>
                    <a:pt x="346" y="21"/>
                  </a:cubicBezTo>
                  <a:cubicBezTo>
                    <a:pt x="346" y="65"/>
                    <a:pt x="346" y="65"/>
                    <a:pt x="346" y="65"/>
                  </a:cubicBezTo>
                  <a:cubicBezTo>
                    <a:pt x="346" y="72"/>
                    <a:pt x="348" y="77"/>
                    <a:pt x="351" y="80"/>
                  </a:cubicBezTo>
                  <a:cubicBezTo>
                    <a:pt x="355" y="84"/>
                    <a:pt x="360" y="86"/>
                    <a:pt x="366" y="86"/>
                  </a:cubicBezTo>
                  <a:cubicBezTo>
                    <a:pt x="373" y="86"/>
                    <a:pt x="378" y="84"/>
                    <a:pt x="381" y="80"/>
                  </a:cubicBezTo>
                  <a:cubicBezTo>
                    <a:pt x="384" y="77"/>
                    <a:pt x="386" y="72"/>
                    <a:pt x="386" y="65"/>
                  </a:cubicBezTo>
                  <a:cubicBezTo>
                    <a:pt x="386" y="21"/>
                    <a:pt x="386" y="21"/>
                    <a:pt x="386" y="21"/>
                  </a:cubicBezTo>
                  <a:cubicBezTo>
                    <a:pt x="386" y="14"/>
                    <a:pt x="384" y="9"/>
                    <a:pt x="381" y="5"/>
                  </a:cubicBezTo>
                  <a:close/>
                  <a:moveTo>
                    <a:pt x="373" y="66"/>
                  </a:moveTo>
                  <a:cubicBezTo>
                    <a:pt x="373" y="69"/>
                    <a:pt x="372" y="71"/>
                    <a:pt x="371" y="72"/>
                  </a:cubicBezTo>
                  <a:cubicBezTo>
                    <a:pt x="370" y="73"/>
                    <a:pt x="368" y="74"/>
                    <a:pt x="366" y="74"/>
                  </a:cubicBezTo>
                  <a:cubicBezTo>
                    <a:pt x="364" y="74"/>
                    <a:pt x="362" y="73"/>
                    <a:pt x="361" y="72"/>
                  </a:cubicBezTo>
                  <a:cubicBezTo>
                    <a:pt x="360" y="71"/>
                    <a:pt x="359" y="69"/>
                    <a:pt x="359" y="66"/>
                  </a:cubicBezTo>
                  <a:cubicBezTo>
                    <a:pt x="359" y="20"/>
                    <a:pt x="359" y="20"/>
                    <a:pt x="359" y="20"/>
                  </a:cubicBezTo>
                  <a:cubicBezTo>
                    <a:pt x="359" y="17"/>
                    <a:pt x="360" y="15"/>
                    <a:pt x="361" y="14"/>
                  </a:cubicBezTo>
                  <a:cubicBezTo>
                    <a:pt x="362" y="13"/>
                    <a:pt x="364" y="12"/>
                    <a:pt x="366" y="12"/>
                  </a:cubicBezTo>
                  <a:cubicBezTo>
                    <a:pt x="368" y="12"/>
                    <a:pt x="370" y="13"/>
                    <a:pt x="371" y="14"/>
                  </a:cubicBezTo>
                  <a:cubicBezTo>
                    <a:pt x="372" y="15"/>
                    <a:pt x="373" y="17"/>
                    <a:pt x="373" y="20"/>
                  </a:cubicBezTo>
                  <a:lnTo>
                    <a:pt x="373" y="66"/>
                  </a:lnTo>
                  <a:close/>
                  <a:moveTo>
                    <a:pt x="185" y="75"/>
                  </a:moveTo>
                  <a:cubicBezTo>
                    <a:pt x="185" y="62"/>
                    <a:pt x="185" y="62"/>
                    <a:pt x="185" y="62"/>
                  </a:cubicBezTo>
                  <a:cubicBezTo>
                    <a:pt x="185" y="57"/>
                    <a:pt x="184" y="54"/>
                    <a:pt x="183" y="51"/>
                  </a:cubicBezTo>
                  <a:cubicBezTo>
                    <a:pt x="182" y="47"/>
                    <a:pt x="180" y="45"/>
                    <a:pt x="176" y="44"/>
                  </a:cubicBezTo>
                  <a:cubicBezTo>
                    <a:pt x="182" y="41"/>
                    <a:pt x="185" y="35"/>
                    <a:pt x="185" y="27"/>
                  </a:cubicBezTo>
                  <a:cubicBezTo>
                    <a:pt x="185" y="20"/>
                    <a:pt x="185" y="20"/>
                    <a:pt x="185" y="20"/>
                  </a:cubicBezTo>
                  <a:cubicBezTo>
                    <a:pt x="185" y="14"/>
                    <a:pt x="183" y="9"/>
                    <a:pt x="180" y="6"/>
                  </a:cubicBezTo>
                  <a:cubicBezTo>
                    <a:pt x="177" y="3"/>
                    <a:pt x="172" y="1"/>
                    <a:pt x="165" y="1"/>
                  </a:cubicBezTo>
                  <a:cubicBezTo>
                    <a:pt x="145" y="1"/>
                    <a:pt x="145" y="1"/>
                    <a:pt x="145" y="1"/>
                  </a:cubicBezTo>
                  <a:cubicBezTo>
                    <a:pt x="145" y="85"/>
                    <a:pt x="145" y="85"/>
                    <a:pt x="145" y="85"/>
                  </a:cubicBezTo>
                  <a:cubicBezTo>
                    <a:pt x="159" y="85"/>
                    <a:pt x="159" y="85"/>
                    <a:pt x="159" y="85"/>
                  </a:cubicBezTo>
                  <a:cubicBezTo>
                    <a:pt x="159" y="51"/>
                    <a:pt x="159" y="51"/>
                    <a:pt x="159" y="51"/>
                  </a:cubicBezTo>
                  <a:cubicBezTo>
                    <a:pt x="163" y="51"/>
                    <a:pt x="163" y="51"/>
                    <a:pt x="163" y="51"/>
                  </a:cubicBezTo>
                  <a:cubicBezTo>
                    <a:pt x="166" y="51"/>
                    <a:pt x="168" y="52"/>
                    <a:pt x="170" y="53"/>
                  </a:cubicBezTo>
                  <a:cubicBezTo>
                    <a:pt x="171" y="55"/>
                    <a:pt x="172" y="57"/>
                    <a:pt x="172" y="61"/>
                  </a:cubicBezTo>
                  <a:cubicBezTo>
                    <a:pt x="172" y="75"/>
                    <a:pt x="172" y="75"/>
                    <a:pt x="172" y="75"/>
                  </a:cubicBezTo>
                  <a:cubicBezTo>
                    <a:pt x="172" y="76"/>
                    <a:pt x="172" y="78"/>
                    <a:pt x="172" y="79"/>
                  </a:cubicBezTo>
                  <a:cubicBezTo>
                    <a:pt x="172" y="80"/>
                    <a:pt x="172" y="81"/>
                    <a:pt x="172" y="82"/>
                  </a:cubicBezTo>
                  <a:cubicBezTo>
                    <a:pt x="172" y="82"/>
                    <a:pt x="172" y="83"/>
                    <a:pt x="173" y="83"/>
                  </a:cubicBezTo>
                  <a:cubicBezTo>
                    <a:pt x="173" y="84"/>
                    <a:pt x="173" y="84"/>
                    <a:pt x="173" y="85"/>
                  </a:cubicBezTo>
                  <a:cubicBezTo>
                    <a:pt x="186" y="85"/>
                    <a:pt x="186" y="85"/>
                    <a:pt x="186" y="85"/>
                  </a:cubicBezTo>
                  <a:cubicBezTo>
                    <a:pt x="186" y="83"/>
                    <a:pt x="185" y="82"/>
                    <a:pt x="185" y="80"/>
                  </a:cubicBezTo>
                  <a:cubicBezTo>
                    <a:pt x="185" y="79"/>
                    <a:pt x="185" y="77"/>
                    <a:pt x="185" y="75"/>
                  </a:cubicBezTo>
                  <a:close/>
                  <a:moveTo>
                    <a:pt x="172" y="30"/>
                  </a:moveTo>
                  <a:cubicBezTo>
                    <a:pt x="172" y="33"/>
                    <a:pt x="171" y="36"/>
                    <a:pt x="170" y="37"/>
                  </a:cubicBezTo>
                  <a:cubicBezTo>
                    <a:pt x="168" y="38"/>
                    <a:pt x="166" y="39"/>
                    <a:pt x="164" y="39"/>
                  </a:cubicBezTo>
                  <a:cubicBezTo>
                    <a:pt x="159" y="39"/>
                    <a:pt x="159" y="39"/>
                    <a:pt x="159" y="39"/>
                  </a:cubicBezTo>
                  <a:cubicBezTo>
                    <a:pt x="159" y="13"/>
                    <a:pt x="159" y="13"/>
                    <a:pt x="159" y="13"/>
                  </a:cubicBezTo>
                  <a:cubicBezTo>
                    <a:pt x="165" y="13"/>
                    <a:pt x="165" y="13"/>
                    <a:pt x="165" y="13"/>
                  </a:cubicBezTo>
                  <a:cubicBezTo>
                    <a:pt x="167" y="13"/>
                    <a:pt x="169" y="14"/>
                    <a:pt x="170" y="15"/>
                  </a:cubicBezTo>
                  <a:cubicBezTo>
                    <a:pt x="171" y="16"/>
                    <a:pt x="172" y="19"/>
                    <a:pt x="172" y="22"/>
                  </a:cubicBezTo>
                  <a:lnTo>
                    <a:pt x="172" y="30"/>
                  </a:lnTo>
                  <a:close/>
                  <a:moveTo>
                    <a:pt x="225" y="1"/>
                  </a:moveTo>
                  <a:cubicBezTo>
                    <a:pt x="212" y="1"/>
                    <a:pt x="212" y="1"/>
                    <a:pt x="212" y="1"/>
                  </a:cubicBezTo>
                  <a:cubicBezTo>
                    <a:pt x="212" y="85"/>
                    <a:pt x="212" y="85"/>
                    <a:pt x="212" y="85"/>
                  </a:cubicBezTo>
                  <a:cubicBezTo>
                    <a:pt x="247" y="85"/>
                    <a:pt x="247" y="85"/>
                    <a:pt x="247" y="85"/>
                  </a:cubicBezTo>
                  <a:cubicBezTo>
                    <a:pt x="247" y="73"/>
                    <a:pt x="247" y="73"/>
                    <a:pt x="247" y="73"/>
                  </a:cubicBezTo>
                  <a:cubicBezTo>
                    <a:pt x="225" y="73"/>
                    <a:pt x="225" y="73"/>
                    <a:pt x="225" y="73"/>
                  </a:cubicBezTo>
                  <a:lnTo>
                    <a:pt x="225"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solidFill>
                  <a:schemeClr val="bg1"/>
                </a:solidFill>
              </a:endParaRPr>
            </a:p>
          </p:txBody>
        </p:sp>
        <p:sp>
          <p:nvSpPr>
            <p:cNvPr id="27" name="Freeform 6"/>
            <p:cNvSpPr>
              <a:spLocks noEditPoints="1"/>
            </p:cNvSpPr>
            <p:nvPr userDrawn="1"/>
          </p:nvSpPr>
          <p:spPr bwMode="auto">
            <a:xfrm>
              <a:off x="7454952" y="6525155"/>
              <a:ext cx="1242122" cy="118234"/>
            </a:xfrm>
            <a:custGeom>
              <a:avLst/>
              <a:gdLst>
                <a:gd name="T0" fmla="*/ 132 w 393"/>
                <a:gd name="T1" fmla="*/ 28 h 37"/>
                <a:gd name="T2" fmla="*/ 127 w 393"/>
                <a:gd name="T3" fmla="*/ 26 h 37"/>
                <a:gd name="T4" fmla="*/ 133 w 393"/>
                <a:gd name="T5" fmla="*/ 18 h 37"/>
                <a:gd name="T6" fmla="*/ 186 w 393"/>
                <a:gd name="T7" fmla="*/ 8 h 37"/>
                <a:gd name="T8" fmla="*/ 174 w 393"/>
                <a:gd name="T9" fmla="*/ 8 h 37"/>
                <a:gd name="T10" fmla="*/ 163 w 393"/>
                <a:gd name="T11" fmla="*/ 29 h 37"/>
                <a:gd name="T12" fmla="*/ 173 w 393"/>
                <a:gd name="T13" fmla="*/ 12 h 37"/>
                <a:gd name="T14" fmla="*/ 192 w 393"/>
                <a:gd name="T15" fmla="*/ 29 h 37"/>
                <a:gd name="T16" fmla="*/ 106 w 393"/>
                <a:gd name="T17" fmla="*/ 25 h 37"/>
                <a:gd name="T18" fmla="*/ 103 w 393"/>
                <a:gd name="T19" fmla="*/ 32 h 37"/>
                <a:gd name="T20" fmla="*/ 103 w 393"/>
                <a:gd name="T21" fmla="*/ 36 h 37"/>
                <a:gd name="T22" fmla="*/ 154 w 393"/>
                <a:gd name="T23" fmla="*/ 19 h 37"/>
                <a:gd name="T24" fmla="*/ 144 w 393"/>
                <a:gd name="T25" fmla="*/ 19 h 37"/>
                <a:gd name="T26" fmla="*/ 144 w 393"/>
                <a:gd name="T27" fmla="*/ 28 h 37"/>
                <a:gd name="T28" fmla="*/ 154 w 393"/>
                <a:gd name="T29" fmla="*/ 8 h 37"/>
                <a:gd name="T30" fmla="*/ 375 w 393"/>
                <a:gd name="T31" fmla="*/ 7 h 37"/>
                <a:gd name="T32" fmla="*/ 369 w 393"/>
                <a:gd name="T33" fmla="*/ 29 h 37"/>
                <a:gd name="T34" fmla="*/ 378 w 393"/>
                <a:gd name="T35" fmla="*/ 15 h 37"/>
                <a:gd name="T36" fmla="*/ 388 w 393"/>
                <a:gd name="T37" fmla="*/ 11 h 37"/>
                <a:gd name="T38" fmla="*/ 392 w 393"/>
                <a:gd name="T39" fmla="*/ 9 h 37"/>
                <a:gd name="T40" fmla="*/ 38 w 393"/>
                <a:gd name="T41" fmla="*/ 20 h 37"/>
                <a:gd name="T42" fmla="*/ 39 w 393"/>
                <a:gd name="T43" fmla="*/ 29 h 37"/>
                <a:gd name="T44" fmla="*/ 54 w 393"/>
                <a:gd name="T45" fmla="*/ 8 h 37"/>
                <a:gd name="T46" fmla="*/ 13 w 393"/>
                <a:gd name="T47" fmla="*/ 8 h 37"/>
                <a:gd name="T48" fmla="*/ 7 w 393"/>
                <a:gd name="T49" fmla="*/ 29 h 37"/>
                <a:gd name="T50" fmla="*/ 29 w 393"/>
                <a:gd name="T51" fmla="*/ 8 h 37"/>
                <a:gd name="T52" fmla="*/ 88 w 393"/>
                <a:gd name="T53" fmla="*/ 25 h 37"/>
                <a:gd name="T54" fmla="*/ 71 w 393"/>
                <a:gd name="T55" fmla="*/ 8 h 37"/>
                <a:gd name="T56" fmla="*/ 64 w 393"/>
                <a:gd name="T57" fmla="*/ 29 h 37"/>
                <a:gd name="T58" fmla="*/ 87 w 393"/>
                <a:gd name="T59" fmla="*/ 8 h 37"/>
                <a:gd name="T60" fmla="*/ 207 w 393"/>
                <a:gd name="T61" fmla="*/ 26 h 37"/>
                <a:gd name="T62" fmla="*/ 214 w 393"/>
                <a:gd name="T63" fmla="*/ 26 h 37"/>
                <a:gd name="T64" fmla="*/ 214 w 393"/>
                <a:gd name="T65" fmla="*/ 7 h 37"/>
                <a:gd name="T66" fmla="*/ 208 w 393"/>
                <a:gd name="T67" fmla="*/ 16 h 37"/>
                <a:gd name="T68" fmla="*/ 286 w 393"/>
                <a:gd name="T69" fmla="*/ 11 h 37"/>
                <a:gd name="T70" fmla="*/ 277 w 393"/>
                <a:gd name="T71" fmla="*/ 8 h 37"/>
                <a:gd name="T72" fmla="*/ 284 w 393"/>
                <a:gd name="T73" fmla="*/ 29 h 37"/>
                <a:gd name="T74" fmla="*/ 327 w 393"/>
                <a:gd name="T75" fmla="*/ 24 h 37"/>
                <a:gd name="T76" fmla="*/ 340 w 393"/>
                <a:gd name="T77" fmla="*/ 14 h 37"/>
                <a:gd name="T78" fmla="*/ 325 w 393"/>
                <a:gd name="T79" fmla="*/ 26 h 37"/>
                <a:gd name="T80" fmla="*/ 298 w 393"/>
                <a:gd name="T81" fmla="*/ 7 h 37"/>
                <a:gd name="T82" fmla="*/ 307 w 393"/>
                <a:gd name="T83" fmla="*/ 22 h 37"/>
                <a:gd name="T84" fmla="*/ 308 w 393"/>
                <a:gd name="T85" fmla="*/ 19 h 37"/>
                <a:gd name="T86" fmla="*/ 298 w 393"/>
                <a:gd name="T87" fmla="*/ 10 h 37"/>
                <a:gd name="T88" fmla="*/ 273 w 393"/>
                <a:gd name="T89" fmla="*/ 0 h 37"/>
                <a:gd name="T90" fmla="*/ 344 w 393"/>
                <a:gd name="T91" fmla="*/ 26 h 37"/>
                <a:gd name="T92" fmla="*/ 351 w 393"/>
                <a:gd name="T93" fmla="*/ 7 h 37"/>
                <a:gd name="T94" fmla="*/ 351 w 393"/>
                <a:gd name="T95" fmla="*/ 10 h 37"/>
                <a:gd name="T96" fmla="*/ 237 w 393"/>
                <a:gd name="T97" fmla="*/ 7 h 37"/>
                <a:gd name="T98" fmla="*/ 231 w 393"/>
                <a:gd name="T99" fmla="*/ 26 h 37"/>
                <a:gd name="T100" fmla="*/ 240 w 393"/>
                <a:gd name="T101" fmla="*/ 24 h 37"/>
                <a:gd name="T102" fmla="*/ 240 w 393"/>
                <a:gd name="T103" fmla="*/ 12 h 37"/>
                <a:gd name="T104" fmla="*/ 270 w 393"/>
                <a:gd name="T105" fmla="*/ 8 h 37"/>
                <a:gd name="T106" fmla="*/ 313 w 393"/>
                <a:gd name="T107" fmla="*/ 29 h 37"/>
                <a:gd name="T108" fmla="*/ 253 w 393"/>
                <a:gd name="T109" fmla="*/ 11 h 37"/>
                <a:gd name="T110" fmla="*/ 261 w 393"/>
                <a:gd name="T111" fmla="*/ 8 h 37"/>
                <a:gd name="T112" fmla="*/ 250 w 393"/>
                <a:gd name="T113" fmla="*/ 16 h 37"/>
                <a:gd name="T114" fmla="*/ 257 w 393"/>
                <a:gd name="T115" fmla="*/ 26 h 37"/>
                <a:gd name="T116" fmla="*/ 261 w 393"/>
                <a:gd name="T117"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37">
                  <a:moveTo>
                    <a:pt x="127" y="7"/>
                  </a:moveTo>
                  <a:cubicBezTo>
                    <a:pt x="124" y="7"/>
                    <a:pt x="122" y="8"/>
                    <a:pt x="120" y="10"/>
                  </a:cubicBezTo>
                  <a:cubicBezTo>
                    <a:pt x="118" y="12"/>
                    <a:pt x="117" y="14"/>
                    <a:pt x="117" y="18"/>
                  </a:cubicBezTo>
                  <a:cubicBezTo>
                    <a:pt x="117" y="22"/>
                    <a:pt x="118" y="24"/>
                    <a:pt x="120" y="26"/>
                  </a:cubicBezTo>
                  <a:cubicBezTo>
                    <a:pt x="122" y="28"/>
                    <a:pt x="124" y="29"/>
                    <a:pt x="127" y="29"/>
                  </a:cubicBezTo>
                  <a:cubicBezTo>
                    <a:pt x="129" y="29"/>
                    <a:pt x="130" y="29"/>
                    <a:pt x="132" y="28"/>
                  </a:cubicBezTo>
                  <a:cubicBezTo>
                    <a:pt x="133" y="27"/>
                    <a:pt x="135" y="26"/>
                    <a:pt x="135" y="24"/>
                  </a:cubicBezTo>
                  <a:cubicBezTo>
                    <a:pt x="136" y="23"/>
                    <a:pt x="137" y="21"/>
                    <a:pt x="137" y="18"/>
                  </a:cubicBezTo>
                  <a:cubicBezTo>
                    <a:pt x="137" y="15"/>
                    <a:pt x="136" y="12"/>
                    <a:pt x="134" y="10"/>
                  </a:cubicBezTo>
                  <a:cubicBezTo>
                    <a:pt x="132" y="8"/>
                    <a:pt x="130" y="7"/>
                    <a:pt x="127" y="7"/>
                  </a:cubicBezTo>
                  <a:close/>
                  <a:moveTo>
                    <a:pt x="131" y="24"/>
                  </a:moveTo>
                  <a:cubicBezTo>
                    <a:pt x="130" y="26"/>
                    <a:pt x="129" y="26"/>
                    <a:pt x="127" y="26"/>
                  </a:cubicBezTo>
                  <a:cubicBezTo>
                    <a:pt x="125" y="26"/>
                    <a:pt x="124" y="26"/>
                    <a:pt x="122" y="24"/>
                  </a:cubicBezTo>
                  <a:cubicBezTo>
                    <a:pt x="121" y="23"/>
                    <a:pt x="121" y="21"/>
                    <a:pt x="121" y="18"/>
                  </a:cubicBezTo>
                  <a:cubicBezTo>
                    <a:pt x="121" y="16"/>
                    <a:pt x="121" y="14"/>
                    <a:pt x="122" y="12"/>
                  </a:cubicBezTo>
                  <a:cubicBezTo>
                    <a:pt x="124" y="11"/>
                    <a:pt x="125" y="10"/>
                    <a:pt x="127" y="10"/>
                  </a:cubicBezTo>
                  <a:cubicBezTo>
                    <a:pt x="129" y="10"/>
                    <a:pt x="130" y="11"/>
                    <a:pt x="131" y="12"/>
                  </a:cubicBezTo>
                  <a:cubicBezTo>
                    <a:pt x="132" y="14"/>
                    <a:pt x="133" y="16"/>
                    <a:pt x="133" y="18"/>
                  </a:cubicBezTo>
                  <a:cubicBezTo>
                    <a:pt x="133" y="21"/>
                    <a:pt x="132" y="23"/>
                    <a:pt x="131" y="24"/>
                  </a:cubicBezTo>
                  <a:close/>
                  <a:moveTo>
                    <a:pt x="195" y="20"/>
                  </a:moveTo>
                  <a:cubicBezTo>
                    <a:pt x="194" y="24"/>
                    <a:pt x="194" y="24"/>
                    <a:pt x="194" y="24"/>
                  </a:cubicBezTo>
                  <a:cubicBezTo>
                    <a:pt x="193" y="20"/>
                    <a:pt x="193" y="20"/>
                    <a:pt x="193" y="20"/>
                  </a:cubicBezTo>
                  <a:cubicBezTo>
                    <a:pt x="190" y="8"/>
                    <a:pt x="190" y="8"/>
                    <a:pt x="190" y="8"/>
                  </a:cubicBezTo>
                  <a:cubicBezTo>
                    <a:pt x="186" y="8"/>
                    <a:pt x="186" y="8"/>
                    <a:pt x="186" y="8"/>
                  </a:cubicBezTo>
                  <a:cubicBezTo>
                    <a:pt x="183" y="20"/>
                    <a:pt x="183" y="20"/>
                    <a:pt x="183" y="20"/>
                  </a:cubicBezTo>
                  <a:cubicBezTo>
                    <a:pt x="182" y="23"/>
                    <a:pt x="182" y="24"/>
                    <a:pt x="182" y="24"/>
                  </a:cubicBezTo>
                  <a:cubicBezTo>
                    <a:pt x="181" y="20"/>
                    <a:pt x="181" y="20"/>
                    <a:pt x="181" y="20"/>
                  </a:cubicBezTo>
                  <a:cubicBezTo>
                    <a:pt x="177" y="8"/>
                    <a:pt x="177" y="8"/>
                    <a:pt x="177" y="8"/>
                  </a:cubicBezTo>
                  <a:cubicBezTo>
                    <a:pt x="174" y="8"/>
                    <a:pt x="174" y="8"/>
                    <a:pt x="174" y="8"/>
                  </a:cubicBezTo>
                  <a:cubicBezTo>
                    <a:pt x="174" y="8"/>
                    <a:pt x="174" y="8"/>
                    <a:pt x="174" y="8"/>
                  </a:cubicBezTo>
                  <a:cubicBezTo>
                    <a:pt x="173" y="8"/>
                    <a:pt x="172" y="7"/>
                    <a:pt x="171" y="7"/>
                  </a:cubicBezTo>
                  <a:cubicBezTo>
                    <a:pt x="170" y="7"/>
                    <a:pt x="169" y="8"/>
                    <a:pt x="168" y="8"/>
                  </a:cubicBezTo>
                  <a:cubicBezTo>
                    <a:pt x="168" y="9"/>
                    <a:pt x="167" y="10"/>
                    <a:pt x="166" y="11"/>
                  </a:cubicBezTo>
                  <a:cubicBezTo>
                    <a:pt x="166" y="8"/>
                    <a:pt x="166" y="8"/>
                    <a:pt x="166" y="8"/>
                  </a:cubicBezTo>
                  <a:cubicBezTo>
                    <a:pt x="163" y="8"/>
                    <a:pt x="163" y="8"/>
                    <a:pt x="163" y="8"/>
                  </a:cubicBezTo>
                  <a:cubicBezTo>
                    <a:pt x="163" y="29"/>
                    <a:pt x="163" y="29"/>
                    <a:pt x="163" y="29"/>
                  </a:cubicBezTo>
                  <a:cubicBezTo>
                    <a:pt x="166" y="29"/>
                    <a:pt x="166" y="29"/>
                    <a:pt x="166" y="29"/>
                  </a:cubicBezTo>
                  <a:cubicBezTo>
                    <a:pt x="166" y="18"/>
                    <a:pt x="166" y="18"/>
                    <a:pt x="166" y="18"/>
                  </a:cubicBezTo>
                  <a:cubicBezTo>
                    <a:pt x="166" y="16"/>
                    <a:pt x="167" y="15"/>
                    <a:pt x="167" y="14"/>
                  </a:cubicBezTo>
                  <a:cubicBezTo>
                    <a:pt x="167" y="13"/>
                    <a:pt x="168" y="12"/>
                    <a:pt x="168" y="12"/>
                  </a:cubicBezTo>
                  <a:cubicBezTo>
                    <a:pt x="169" y="11"/>
                    <a:pt x="170" y="11"/>
                    <a:pt x="170" y="11"/>
                  </a:cubicBezTo>
                  <a:cubicBezTo>
                    <a:pt x="171" y="11"/>
                    <a:pt x="172" y="11"/>
                    <a:pt x="173" y="12"/>
                  </a:cubicBezTo>
                  <a:cubicBezTo>
                    <a:pt x="174" y="9"/>
                    <a:pt x="174" y="9"/>
                    <a:pt x="174" y="9"/>
                  </a:cubicBezTo>
                  <a:cubicBezTo>
                    <a:pt x="180" y="29"/>
                    <a:pt x="180" y="29"/>
                    <a:pt x="180" y="29"/>
                  </a:cubicBezTo>
                  <a:cubicBezTo>
                    <a:pt x="184" y="29"/>
                    <a:pt x="184" y="29"/>
                    <a:pt x="184" y="29"/>
                  </a:cubicBezTo>
                  <a:cubicBezTo>
                    <a:pt x="188" y="13"/>
                    <a:pt x="188" y="13"/>
                    <a:pt x="188" y="13"/>
                  </a:cubicBezTo>
                  <a:cubicBezTo>
                    <a:pt x="189" y="16"/>
                    <a:pt x="189" y="16"/>
                    <a:pt x="189" y="16"/>
                  </a:cubicBezTo>
                  <a:cubicBezTo>
                    <a:pt x="192" y="29"/>
                    <a:pt x="192" y="29"/>
                    <a:pt x="192" y="29"/>
                  </a:cubicBezTo>
                  <a:cubicBezTo>
                    <a:pt x="196" y="29"/>
                    <a:pt x="196" y="29"/>
                    <a:pt x="196" y="29"/>
                  </a:cubicBezTo>
                  <a:cubicBezTo>
                    <a:pt x="202" y="8"/>
                    <a:pt x="202" y="8"/>
                    <a:pt x="202" y="8"/>
                  </a:cubicBezTo>
                  <a:cubicBezTo>
                    <a:pt x="199" y="8"/>
                    <a:pt x="199" y="8"/>
                    <a:pt x="199" y="8"/>
                  </a:cubicBezTo>
                  <a:lnTo>
                    <a:pt x="195" y="20"/>
                  </a:lnTo>
                  <a:close/>
                  <a:moveTo>
                    <a:pt x="108" y="20"/>
                  </a:moveTo>
                  <a:cubicBezTo>
                    <a:pt x="107" y="22"/>
                    <a:pt x="106" y="23"/>
                    <a:pt x="106" y="25"/>
                  </a:cubicBezTo>
                  <a:cubicBezTo>
                    <a:pt x="106" y="23"/>
                    <a:pt x="105" y="21"/>
                    <a:pt x="105" y="20"/>
                  </a:cubicBezTo>
                  <a:cubicBezTo>
                    <a:pt x="100" y="8"/>
                    <a:pt x="100" y="8"/>
                    <a:pt x="100" y="8"/>
                  </a:cubicBezTo>
                  <a:cubicBezTo>
                    <a:pt x="96" y="8"/>
                    <a:pt x="96" y="8"/>
                    <a:pt x="96" y="8"/>
                  </a:cubicBezTo>
                  <a:cubicBezTo>
                    <a:pt x="104" y="29"/>
                    <a:pt x="104" y="29"/>
                    <a:pt x="104" y="29"/>
                  </a:cubicBezTo>
                  <a:cubicBezTo>
                    <a:pt x="104" y="29"/>
                    <a:pt x="104" y="29"/>
                    <a:pt x="104" y="30"/>
                  </a:cubicBezTo>
                  <a:cubicBezTo>
                    <a:pt x="104" y="31"/>
                    <a:pt x="103" y="32"/>
                    <a:pt x="103" y="32"/>
                  </a:cubicBezTo>
                  <a:cubicBezTo>
                    <a:pt x="103" y="33"/>
                    <a:pt x="102" y="33"/>
                    <a:pt x="102" y="33"/>
                  </a:cubicBezTo>
                  <a:cubicBezTo>
                    <a:pt x="101" y="34"/>
                    <a:pt x="101" y="34"/>
                    <a:pt x="100" y="34"/>
                  </a:cubicBezTo>
                  <a:cubicBezTo>
                    <a:pt x="99" y="34"/>
                    <a:pt x="99" y="34"/>
                    <a:pt x="98" y="33"/>
                  </a:cubicBezTo>
                  <a:cubicBezTo>
                    <a:pt x="98" y="37"/>
                    <a:pt x="98" y="37"/>
                    <a:pt x="98" y="37"/>
                  </a:cubicBezTo>
                  <a:cubicBezTo>
                    <a:pt x="99" y="37"/>
                    <a:pt x="100" y="37"/>
                    <a:pt x="101" y="37"/>
                  </a:cubicBezTo>
                  <a:cubicBezTo>
                    <a:pt x="102" y="37"/>
                    <a:pt x="103" y="37"/>
                    <a:pt x="103" y="36"/>
                  </a:cubicBezTo>
                  <a:cubicBezTo>
                    <a:pt x="104" y="36"/>
                    <a:pt x="105" y="35"/>
                    <a:pt x="106" y="34"/>
                  </a:cubicBezTo>
                  <a:cubicBezTo>
                    <a:pt x="106" y="33"/>
                    <a:pt x="107" y="31"/>
                    <a:pt x="108" y="29"/>
                  </a:cubicBezTo>
                  <a:cubicBezTo>
                    <a:pt x="115" y="8"/>
                    <a:pt x="115" y="8"/>
                    <a:pt x="115" y="8"/>
                  </a:cubicBezTo>
                  <a:cubicBezTo>
                    <a:pt x="112" y="8"/>
                    <a:pt x="112" y="8"/>
                    <a:pt x="112" y="8"/>
                  </a:cubicBezTo>
                  <a:lnTo>
                    <a:pt x="108" y="20"/>
                  </a:lnTo>
                  <a:close/>
                  <a:moveTo>
                    <a:pt x="154" y="19"/>
                  </a:moveTo>
                  <a:cubicBezTo>
                    <a:pt x="154" y="21"/>
                    <a:pt x="154" y="22"/>
                    <a:pt x="153" y="23"/>
                  </a:cubicBezTo>
                  <a:cubicBezTo>
                    <a:pt x="153" y="24"/>
                    <a:pt x="152" y="25"/>
                    <a:pt x="151" y="25"/>
                  </a:cubicBezTo>
                  <a:cubicBezTo>
                    <a:pt x="150" y="26"/>
                    <a:pt x="149" y="26"/>
                    <a:pt x="148" y="26"/>
                  </a:cubicBezTo>
                  <a:cubicBezTo>
                    <a:pt x="147" y="26"/>
                    <a:pt x="146" y="26"/>
                    <a:pt x="146" y="25"/>
                  </a:cubicBezTo>
                  <a:cubicBezTo>
                    <a:pt x="145" y="25"/>
                    <a:pt x="145" y="24"/>
                    <a:pt x="144" y="23"/>
                  </a:cubicBezTo>
                  <a:cubicBezTo>
                    <a:pt x="144" y="22"/>
                    <a:pt x="144" y="21"/>
                    <a:pt x="144" y="19"/>
                  </a:cubicBezTo>
                  <a:cubicBezTo>
                    <a:pt x="144" y="8"/>
                    <a:pt x="144" y="8"/>
                    <a:pt x="144" y="8"/>
                  </a:cubicBezTo>
                  <a:cubicBezTo>
                    <a:pt x="141" y="8"/>
                    <a:pt x="141" y="8"/>
                    <a:pt x="141" y="8"/>
                  </a:cubicBezTo>
                  <a:cubicBezTo>
                    <a:pt x="141" y="21"/>
                    <a:pt x="141" y="21"/>
                    <a:pt x="141" y="21"/>
                  </a:cubicBezTo>
                  <a:cubicBezTo>
                    <a:pt x="141" y="22"/>
                    <a:pt x="141" y="23"/>
                    <a:pt x="141" y="24"/>
                  </a:cubicBezTo>
                  <a:cubicBezTo>
                    <a:pt x="141" y="25"/>
                    <a:pt x="141" y="26"/>
                    <a:pt x="142" y="27"/>
                  </a:cubicBezTo>
                  <a:cubicBezTo>
                    <a:pt x="142" y="27"/>
                    <a:pt x="143" y="28"/>
                    <a:pt x="144" y="28"/>
                  </a:cubicBezTo>
                  <a:cubicBezTo>
                    <a:pt x="145" y="29"/>
                    <a:pt x="146" y="29"/>
                    <a:pt x="148" y="29"/>
                  </a:cubicBezTo>
                  <a:cubicBezTo>
                    <a:pt x="150" y="29"/>
                    <a:pt x="153" y="28"/>
                    <a:pt x="154" y="26"/>
                  </a:cubicBezTo>
                  <a:cubicBezTo>
                    <a:pt x="154" y="29"/>
                    <a:pt x="154" y="29"/>
                    <a:pt x="154" y="29"/>
                  </a:cubicBezTo>
                  <a:cubicBezTo>
                    <a:pt x="157" y="29"/>
                    <a:pt x="157" y="29"/>
                    <a:pt x="157" y="29"/>
                  </a:cubicBezTo>
                  <a:cubicBezTo>
                    <a:pt x="157" y="8"/>
                    <a:pt x="157" y="8"/>
                    <a:pt x="157" y="8"/>
                  </a:cubicBezTo>
                  <a:cubicBezTo>
                    <a:pt x="154" y="8"/>
                    <a:pt x="154" y="8"/>
                    <a:pt x="154" y="8"/>
                  </a:cubicBezTo>
                  <a:lnTo>
                    <a:pt x="154" y="19"/>
                  </a:lnTo>
                  <a:close/>
                  <a:moveTo>
                    <a:pt x="392" y="9"/>
                  </a:moveTo>
                  <a:cubicBezTo>
                    <a:pt x="391" y="8"/>
                    <a:pt x="389" y="7"/>
                    <a:pt x="387" y="7"/>
                  </a:cubicBezTo>
                  <a:cubicBezTo>
                    <a:pt x="384" y="7"/>
                    <a:pt x="382" y="9"/>
                    <a:pt x="381" y="11"/>
                  </a:cubicBezTo>
                  <a:cubicBezTo>
                    <a:pt x="380" y="10"/>
                    <a:pt x="379" y="9"/>
                    <a:pt x="378" y="8"/>
                  </a:cubicBezTo>
                  <a:cubicBezTo>
                    <a:pt x="377" y="8"/>
                    <a:pt x="376" y="7"/>
                    <a:pt x="375" y="7"/>
                  </a:cubicBezTo>
                  <a:cubicBezTo>
                    <a:pt x="373" y="7"/>
                    <a:pt x="372" y="8"/>
                    <a:pt x="371" y="8"/>
                  </a:cubicBezTo>
                  <a:cubicBezTo>
                    <a:pt x="370" y="9"/>
                    <a:pt x="369" y="10"/>
                    <a:pt x="368" y="11"/>
                  </a:cubicBezTo>
                  <a:cubicBezTo>
                    <a:pt x="368" y="8"/>
                    <a:pt x="368" y="8"/>
                    <a:pt x="368" y="8"/>
                  </a:cubicBezTo>
                  <a:cubicBezTo>
                    <a:pt x="365" y="8"/>
                    <a:pt x="365" y="8"/>
                    <a:pt x="365" y="8"/>
                  </a:cubicBezTo>
                  <a:cubicBezTo>
                    <a:pt x="365" y="29"/>
                    <a:pt x="365" y="29"/>
                    <a:pt x="365" y="29"/>
                  </a:cubicBezTo>
                  <a:cubicBezTo>
                    <a:pt x="369" y="29"/>
                    <a:pt x="369" y="29"/>
                    <a:pt x="369" y="29"/>
                  </a:cubicBezTo>
                  <a:cubicBezTo>
                    <a:pt x="369" y="18"/>
                    <a:pt x="369" y="18"/>
                    <a:pt x="369" y="18"/>
                  </a:cubicBezTo>
                  <a:cubicBezTo>
                    <a:pt x="369" y="16"/>
                    <a:pt x="369" y="15"/>
                    <a:pt x="369" y="14"/>
                  </a:cubicBezTo>
                  <a:cubicBezTo>
                    <a:pt x="370" y="13"/>
                    <a:pt x="370" y="12"/>
                    <a:pt x="371" y="11"/>
                  </a:cubicBezTo>
                  <a:cubicBezTo>
                    <a:pt x="372" y="11"/>
                    <a:pt x="373" y="10"/>
                    <a:pt x="374" y="10"/>
                  </a:cubicBezTo>
                  <a:cubicBezTo>
                    <a:pt x="375" y="10"/>
                    <a:pt x="376" y="11"/>
                    <a:pt x="377" y="12"/>
                  </a:cubicBezTo>
                  <a:cubicBezTo>
                    <a:pt x="377" y="12"/>
                    <a:pt x="378" y="14"/>
                    <a:pt x="378" y="15"/>
                  </a:cubicBezTo>
                  <a:cubicBezTo>
                    <a:pt x="378" y="29"/>
                    <a:pt x="378" y="29"/>
                    <a:pt x="378" y="29"/>
                  </a:cubicBezTo>
                  <a:cubicBezTo>
                    <a:pt x="381" y="29"/>
                    <a:pt x="381" y="29"/>
                    <a:pt x="381" y="29"/>
                  </a:cubicBezTo>
                  <a:cubicBezTo>
                    <a:pt x="381" y="17"/>
                    <a:pt x="381" y="17"/>
                    <a:pt x="381" y="17"/>
                  </a:cubicBezTo>
                  <a:cubicBezTo>
                    <a:pt x="381" y="14"/>
                    <a:pt x="382" y="13"/>
                    <a:pt x="383" y="12"/>
                  </a:cubicBezTo>
                  <a:cubicBezTo>
                    <a:pt x="384" y="11"/>
                    <a:pt x="385" y="10"/>
                    <a:pt x="386" y="10"/>
                  </a:cubicBezTo>
                  <a:cubicBezTo>
                    <a:pt x="387" y="10"/>
                    <a:pt x="388" y="11"/>
                    <a:pt x="388" y="11"/>
                  </a:cubicBezTo>
                  <a:cubicBezTo>
                    <a:pt x="389" y="11"/>
                    <a:pt x="389" y="12"/>
                    <a:pt x="390" y="13"/>
                  </a:cubicBezTo>
                  <a:cubicBezTo>
                    <a:pt x="390" y="13"/>
                    <a:pt x="390" y="14"/>
                    <a:pt x="390" y="16"/>
                  </a:cubicBezTo>
                  <a:cubicBezTo>
                    <a:pt x="390" y="29"/>
                    <a:pt x="390" y="29"/>
                    <a:pt x="390" y="29"/>
                  </a:cubicBezTo>
                  <a:cubicBezTo>
                    <a:pt x="393" y="29"/>
                    <a:pt x="393" y="29"/>
                    <a:pt x="393" y="29"/>
                  </a:cubicBezTo>
                  <a:cubicBezTo>
                    <a:pt x="393" y="14"/>
                    <a:pt x="393" y="14"/>
                    <a:pt x="393" y="14"/>
                  </a:cubicBezTo>
                  <a:cubicBezTo>
                    <a:pt x="393" y="12"/>
                    <a:pt x="393" y="10"/>
                    <a:pt x="392" y="9"/>
                  </a:cubicBezTo>
                  <a:close/>
                  <a:moveTo>
                    <a:pt x="51" y="20"/>
                  </a:moveTo>
                  <a:cubicBezTo>
                    <a:pt x="50" y="24"/>
                    <a:pt x="50" y="24"/>
                    <a:pt x="50" y="24"/>
                  </a:cubicBezTo>
                  <a:cubicBezTo>
                    <a:pt x="49" y="20"/>
                    <a:pt x="49" y="20"/>
                    <a:pt x="49" y="20"/>
                  </a:cubicBezTo>
                  <a:cubicBezTo>
                    <a:pt x="45" y="8"/>
                    <a:pt x="45" y="8"/>
                    <a:pt x="45" y="8"/>
                  </a:cubicBezTo>
                  <a:cubicBezTo>
                    <a:pt x="42" y="8"/>
                    <a:pt x="42" y="8"/>
                    <a:pt x="42" y="8"/>
                  </a:cubicBezTo>
                  <a:cubicBezTo>
                    <a:pt x="38" y="20"/>
                    <a:pt x="38" y="20"/>
                    <a:pt x="38" y="20"/>
                  </a:cubicBezTo>
                  <a:cubicBezTo>
                    <a:pt x="38" y="23"/>
                    <a:pt x="37" y="24"/>
                    <a:pt x="37" y="24"/>
                  </a:cubicBezTo>
                  <a:cubicBezTo>
                    <a:pt x="36" y="20"/>
                    <a:pt x="36" y="20"/>
                    <a:pt x="36" y="20"/>
                  </a:cubicBezTo>
                  <a:cubicBezTo>
                    <a:pt x="33" y="8"/>
                    <a:pt x="33" y="8"/>
                    <a:pt x="33" y="8"/>
                  </a:cubicBezTo>
                  <a:cubicBezTo>
                    <a:pt x="29" y="8"/>
                    <a:pt x="29" y="8"/>
                    <a:pt x="29" y="8"/>
                  </a:cubicBezTo>
                  <a:cubicBezTo>
                    <a:pt x="36" y="29"/>
                    <a:pt x="36" y="29"/>
                    <a:pt x="36" y="29"/>
                  </a:cubicBezTo>
                  <a:cubicBezTo>
                    <a:pt x="39" y="29"/>
                    <a:pt x="39" y="29"/>
                    <a:pt x="39" y="29"/>
                  </a:cubicBezTo>
                  <a:cubicBezTo>
                    <a:pt x="43" y="13"/>
                    <a:pt x="43" y="13"/>
                    <a:pt x="43" y="13"/>
                  </a:cubicBezTo>
                  <a:cubicBezTo>
                    <a:pt x="44" y="16"/>
                    <a:pt x="44" y="16"/>
                    <a:pt x="44" y="16"/>
                  </a:cubicBezTo>
                  <a:cubicBezTo>
                    <a:pt x="48" y="29"/>
                    <a:pt x="48" y="29"/>
                    <a:pt x="48" y="29"/>
                  </a:cubicBezTo>
                  <a:cubicBezTo>
                    <a:pt x="51" y="29"/>
                    <a:pt x="51" y="29"/>
                    <a:pt x="51" y="29"/>
                  </a:cubicBezTo>
                  <a:cubicBezTo>
                    <a:pt x="58" y="8"/>
                    <a:pt x="58" y="8"/>
                    <a:pt x="58" y="8"/>
                  </a:cubicBezTo>
                  <a:cubicBezTo>
                    <a:pt x="54" y="8"/>
                    <a:pt x="54" y="8"/>
                    <a:pt x="54" y="8"/>
                  </a:cubicBezTo>
                  <a:lnTo>
                    <a:pt x="51" y="20"/>
                  </a:lnTo>
                  <a:close/>
                  <a:moveTo>
                    <a:pt x="22" y="20"/>
                  </a:moveTo>
                  <a:cubicBezTo>
                    <a:pt x="21" y="24"/>
                    <a:pt x="21" y="24"/>
                    <a:pt x="21" y="24"/>
                  </a:cubicBezTo>
                  <a:cubicBezTo>
                    <a:pt x="20" y="20"/>
                    <a:pt x="20" y="20"/>
                    <a:pt x="20" y="20"/>
                  </a:cubicBezTo>
                  <a:cubicBezTo>
                    <a:pt x="17" y="8"/>
                    <a:pt x="17" y="8"/>
                    <a:pt x="17" y="8"/>
                  </a:cubicBezTo>
                  <a:cubicBezTo>
                    <a:pt x="13" y="8"/>
                    <a:pt x="13" y="8"/>
                    <a:pt x="13" y="8"/>
                  </a:cubicBezTo>
                  <a:cubicBezTo>
                    <a:pt x="10" y="20"/>
                    <a:pt x="10" y="20"/>
                    <a:pt x="10" y="20"/>
                  </a:cubicBezTo>
                  <a:cubicBezTo>
                    <a:pt x="9" y="23"/>
                    <a:pt x="9" y="24"/>
                    <a:pt x="9" y="24"/>
                  </a:cubicBezTo>
                  <a:cubicBezTo>
                    <a:pt x="7" y="20"/>
                    <a:pt x="7" y="20"/>
                    <a:pt x="7" y="20"/>
                  </a:cubicBezTo>
                  <a:cubicBezTo>
                    <a:pt x="4" y="8"/>
                    <a:pt x="4" y="8"/>
                    <a:pt x="4" y="8"/>
                  </a:cubicBezTo>
                  <a:cubicBezTo>
                    <a:pt x="0" y="8"/>
                    <a:pt x="0" y="8"/>
                    <a:pt x="0" y="8"/>
                  </a:cubicBezTo>
                  <a:cubicBezTo>
                    <a:pt x="7" y="29"/>
                    <a:pt x="7" y="29"/>
                    <a:pt x="7" y="29"/>
                  </a:cubicBezTo>
                  <a:cubicBezTo>
                    <a:pt x="10" y="29"/>
                    <a:pt x="10" y="29"/>
                    <a:pt x="10" y="29"/>
                  </a:cubicBezTo>
                  <a:cubicBezTo>
                    <a:pt x="15" y="13"/>
                    <a:pt x="15" y="13"/>
                    <a:pt x="15" y="13"/>
                  </a:cubicBezTo>
                  <a:cubicBezTo>
                    <a:pt x="15" y="16"/>
                    <a:pt x="15" y="16"/>
                    <a:pt x="15" y="16"/>
                  </a:cubicBezTo>
                  <a:cubicBezTo>
                    <a:pt x="19" y="29"/>
                    <a:pt x="19" y="29"/>
                    <a:pt x="19" y="29"/>
                  </a:cubicBezTo>
                  <a:cubicBezTo>
                    <a:pt x="22" y="29"/>
                    <a:pt x="22" y="29"/>
                    <a:pt x="22" y="29"/>
                  </a:cubicBezTo>
                  <a:cubicBezTo>
                    <a:pt x="29" y="8"/>
                    <a:pt x="29" y="8"/>
                    <a:pt x="29" y="8"/>
                  </a:cubicBezTo>
                  <a:cubicBezTo>
                    <a:pt x="25" y="8"/>
                    <a:pt x="25" y="8"/>
                    <a:pt x="25" y="8"/>
                  </a:cubicBezTo>
                  <a:lnTo>
                    <a:pt x="22" y="20"/>
                  </a:lnTo>
                  <a:close/>
                  <a:moveTo>
                    <a:pt x="88" y="29"/>
                  </a:moveTo>
                  <a:cubicBezTo>
                    <a:pt x="92" y="29"/>
                    <a:pt x="92" y="29"/>
                    <a:pt x="92" y="29"/>
                  </a:cubicBezTo>
                  <a:cubicBezTo>
                    <a:pt x="92" y="25"/>
                    <a:pt x="92" y="25"/>
                    <a:pt x="92" y="25"/>
                  </a:cubicBezTo>
                  <a:cubicBezTo>
                    <a:pt x="88" y="25"/>
                    <a:pt x="88" y="25"/>
                    <a:pt x="88" y="25"/>
                  </a:cubicBezTo>
                  <a:lnTo>
                    <a:pt x="88" y="29"/>
                  </a:lnTo>
                  <a:close/>
                  <a:moveTo>
                    <a:pt x="80" y="20"/>
                  </a:moveTo>
                  <a:cubicBezTo>
                    <a:pt x="78" y="24"/>
                    <a:pt x="78" y="24"/>
                    <a:pt x="78" y="24"/>
                  </a:cubicBezTo>
                  <a:cubicBezTo>
                    <a:pt x="77" y="20"/>
                    <a:pt x="77" y="20"/>
                    <a:pt x="77" y="20"/>
                  </a:cubicBezTo>
                  <a:cubicBezTo>
                    <a:pt x="74" y="8"/>
                    <a:pt x="74" y="8"/>
                    <a:pt x="74" y="8"/>
                  </a:cubicBezTo>
                  <a:cubicBezTo>
                    <a:pt x="71" y="8"/>
                    <a:pt x="71" y="8"/>
                    <a:pt x="71" y="8"/>
                  </a:cubicBezTo>
                  <a:cubicBezTo>
                    <a:pt x="67" y="20"/>
                    <a:pt x="67" y="20"/>
                    <a:pt x="67" y="20"/>
                  </a:cubicBezTo>
                  <a:cubicBezTo>
                    <a:pt x="67" y="23"/>
                    <a:pt x="66" y="24"/>
                    <a:pt x="66" y="24"/>
                  </a:cubicBezTo>
                  <a:cubicBezTo>
                    <a:pt x="65" y="20"/>
                    <a:pt x="65" y="20"/>
                    <a:pt x="65" y="20"/>
                  </a:cubicBezTo>
                  <a:cubicBezTo>
                    <a:pt x="62" y="8"/>
                    <a:pt x="62" y="8"/>
                    <a:pt x="62" y="8"/>
                  </a:cubicBezTo>
                  <a:cubicBezTo>
                    <a:pt x="58" y="8"/>
                    <a:pt x="58" y="8"/>
                    <a:pt x="58" y="8"/>
                  </a:cubicBezTo>
                  <a:cubicBezTo>
                    <a:pt x="64" y="29"/>
                    <a:pt x="64" y="29"/>
                    <a:pt x="64" y="29"/>
                  </a:cubicBezTo>
                  <a:cubicBezTo>
                    <a:pt x="68" y="29"/>
                    <a:pt x="68" y="29"/>
                    <a:pt x="68" y="29"/>
                  </a:cubicBezTo>
                  <a:cubicBezTo>
                    <a:pt x="72" y="13"/>
                    <a:pt x="72" y="13"/>
                    <a:pt x="72" y="13"/>
                  </a:cubicBezTo>
                  <a:cubicBezTo>
                    <a:pt x="73" y="16"/>
                    <a:pt x="73" y="16"/>
                    <a:pt x="73" y="16"/>
                  </a:cubicBezTo>
                  <a:cubicBezTo>
                    <a:pt x="76" y="29"/>
                    <a:pt x="76" y="29"/>
                    <a:pt x="76" y="29"/>
                  </a:cubicBezTo>
                  <a:cubicBezTo>
                    <a:pt x="80" y="29"/>
                    <a:pt x="80" y="29"/>
                    <a:pt x="80" y="29"/>
                  </a:cubicBezTo>
                  <a:cubicBezTo>
                    <a:pt x="87" y="8"/>
                    <a:pt x="87" y="8"/>
                    <a:pt x="87" y="8"/>
                  </a:cubicBezTo>
                  <a:cubicBezTo>
                    <a:pt x="83" y="8"/>
                    <a:pt x="83" y="8"/>
                    <a:pt x="83" y="8"/>
                  </a:cubicBezTo>
                  <a:lnTo>
                    <a:pt x="80" y="20"/>
                  </a:lnTo>
                  <a:close/>
                  <a:moveTo>
                    <a:pt x="214" y="7"/>
                  </a:moveTo>
                  <a:cubicBezTo>
                    <a:pt x="211" y="7"/>
                    <a:pt x="208" y="8"/>
                    <a:pt x="207" y="10"/>
                  </a:cubicBezTo>
                  <a:cubicBezTo>
                    <a:pt x="205" y="12"/>
                    <a:pt x="204" y="15"/>
                    <a:pt x="204" y="18"/>
                  </a:cubicBezTo>
                  <a:cubicBezTo>
                    <a:pt x="204" y="22"/>
                    <a:pt x="205" y="24"/>
                    <a:pt x="207" y="26"/>
                  </a:cubicBezTo>
                  <a:cubicBezTo>
                    <a:pt x="208" y="28"/>
                    <a:pt x="211" y="29"/>
                    <a:pt x="214" y="29"/>
                  </a:cubicBezTo>
                  <a:cubicBezTo>
                    <a:pt x="216" y="29"/>
                    <a:pt x="218" y="29"/>
                    <a:pt x="220" y="27"/>
                  </a:cubicBezTo>
                  <a:cubicBezTo>
                    <a:pt x="221" y="26"/>
                    <a:pt x="222" y="25"/>
                    <a:pt x="223" y="22"/>
                  </a:cubicBezTo>
                  <a:cubicBezTo>
                    <a:pt x="219" y="22"/>
                    <a:pt x="219" y="22"/>
                    <a:pt x="219" y="22"/>
                  </a:cubicBezTo>
                  <a:cubicBezTo>
                    <a:pt x="219" y="23"/>
                    <a:pt x="218" y="25"/>
                    <a:pt x="217" y="25"/>
                  </a:cubicBezTo>
                  <a:cubicBezTo>
                    <a:pt x="216" y="26"/>
                    <a:pt x="215" y="26"/>
                    <a:pt x="214" y="26"/>
                  </a:cubicBezTo>
                  <a:cubicBezTo>
                    <a:pt x="212" y="26"/>
                    <a:pt x="211" y="26"/>
                    <a:pt x="210" y="24"/>
                  </a:cubicBezTo>
                  <a:cubicBezTo>
                    <a:pt x="208" y="23"/>
                    <a:pt x="208" y="21"/>
                    <a:pt x="208" y="19"/>
                  </a:cubicBezTo>
                  <a:cubicBezTo>
                    <a:pt x="223" y="19"/>
                    <a:pt x="223" y="19"/>
                    <a:pt x="223" y="19"/>
                  </a:cubicBezTo>
                  <a:cubicBezTo>
                    <a:pt x="223" y="19"/>
                    <a:pt x="223" y="18"/>
                    <a:pt x="223" y="18"/>
                  </a:cubicBezTo>
                  <a:cubicBezTo>
                    <a:pt x="223" y="15"/>
                    <a:pt x="222" y="12"/>
                    <a:pt x="220" y="10"/>
                  </a:cubicBezTo>
                  <a:cubicBezTo>
                    <a:pt x="219" y="8"/>
                    <a:pt x="216" y="7"/>
                    <a:pt x="214" y="7"/>
                  </a:cubicBezTo>
                  <a:close/>
                  <a:moveTo>
                    <a:pt x="208" y="16"/>
                  </a:moveTo>
                  <a:cubicBezTo>
                    <a:pt x="208" y="14"/>
                    <a:pt x="209" y="13"/>
                    <a:pt x="210" y="12"/>
                  </a:cubicBezTo>
                  <a:cubicBezTo>
                    <a:pt x="211" y="11"/>
                    <a:pt x="212" y="10"/>
                    <a:pt x="214" y="10"/>
                  </a:cubicBezTo>
                  <a:cubicBezTo>
                    <a:pt x="215" y="10"/>
                    <a:pt x="217" y="11"/>
                    <a:pt x="218" y="12"/>
                  </a:cubicBezTo>
                  <a:cubicBezTo>
                    <a:pt x="219" y="13"/>
                    <a:pt x="219" y="15"/>
                    <a:pt x="219" y="16"/>
                  </a:cubicBezTo>
                  <a:lnTo>
                    <a:pt x="208" y="16"/>
                  </a:lnTo>
                  <a:close/>
                  <a:moveTo>
                    <a:pt x="285" y="26"/>
                  </a:moveTo>
                  <a:cubicBezTo>
                    <a:pt x="284" y="26"/>
                    <a:pt x="284" y="26"/>
                    <a:pt x="283" y="25"/>
                  </a:cubicBezTo>
                  <a:cubicBezTo>
                    <a:pt x="283" y="25"/>
                    <a:pt x="283" y="25"/>
                    <a:pt x="283" y="25"/>
                  </a:cubicBezTo>
                  <a:cubicBezTo>
                    <a:pt x="283" y="24"/>
                    <a:pt x="283" y="24"/>
                    <a:pt x="283" y="23"/>
                  </a:cubicBezTo>
                  <a:cubicBezTo>
                    <a:pt x="283" y="11"/>
                    <a:pt x="283" y="11"/>
                    <a:pt x="283" y="11"/>
                  </a:cubicBezTo>
                  <a:cubicBezTo>
                    <a:pt x="286" y="11"/>
                    <a:pt x="286" y="11"/>
                    <a:pt x="286" y="11"/>
                  </a:cubicBezTo>
                  <a:cubicBezTo>
                    <a:pt x="286" y="8"/>
                    <a:pt x="286" y="8"/>
                    <a:pt x="286" y="8"/>
                  </a:cubicBezTo>
                  <a:cubicBezTo>
                    <a:pt x="283" y="8"/>
                    <a:pt x="283" y="8"/>
                    <a:pt x="283" y="8"/>
                  </a:cubicBezTo>
                  <a:cubicBezTo>
                    <a:pt x="283" y="1"/>
                    <a:pt x="283" y="1"/>
                    <a:pt x="283" y="1"/>
                  </a:cubicBezTo>
                  <a:cubicBezTo>
                    <a:pt x="279" y="3"/>
                    <a:pt x="279" y="3"/>
                    <a:pt x="279" y="3"/>
                  </a:cubicBezTo>
                  <a:cubicBezTo>
                    <a:pt x="279" y="8"/>
                    <a:pt x="279" y="8"/>
                    <a:pt x="279" y="8"/>
                  </a:cubicBezTo>
                  <a:cubicBezTo>
                    <a:pt x="277" y="8"/>
                    <a:pt x="277" y="8"/>
                    <a:pt x="277" y="8"/>
                  </a:cubicBezTo>
                  <a:cubicBezTo>
                    <a:pt x="277" y="11"/>
                    <a:pt x="277" y="11"/>
                    <a:pt x="277" y="11"/>
                  </a:cubicBezTo>
                  <a:cubicBezTo>
                    <a:pt x="279" y="11"/>
                    <a:pt x="279" y="11"/>
                    <a:pt x="279" y="11"/>
                  </a:cubicBezTo>
                  <a:cubicBezTo>
                    <a:pt x="279" y="23"/>
                    <a:pt x="279" y="23"/>
                    <a:pt x="279" y="23"/>
                  </a:cubicBezTo>
                  <a:cubicBezTo>
                    <a:pt x="279" y="25"/>
                    <a:pt x="279" y="26"/>
                    <a:pt x="280" y="27"/>
                  </a:cubicBezTo>
                  <a:cubicBezTo>
                    <a:pt x="280" y="27"/>
                    <a:pt x="280" y="28"/>
                    <a:pt x="281" y="28"/>
                  </a:cubicBezTo>
                  <a:cubicBezTo>
                    <a:pt x="282" y="29"/>
                    <a:pt x="283" y="29"/>
                    <a:pt x="284" y="29"/>
                  </a:cubicBezTo>
                  <a:cubicBezTo>
                    <a:pt x="285" y="29"/>
                    <a:pt x="286" y="29"/>
                    <a:pt x="287" y="29"/>
                  </a:cubicBezTo>
                  <a:cubicBezTo>
                    <a:pt x="286" y="26"/>
                    <a:pt x="286" y="26"/>
                    <a:pt x="286" y="26"/>
                  </a:cubicBezTo>
                  <a:cubicBezTo>
                    <a:pt x="286" y="26"/>
                    <a:pt x="285" y="26"/>
                    <a:pt x="285" y="26"/>
                  </a:cubicBezTo>
                  <a:close/>
                  <a:moveTo>
                    <a:pt x="335" y="25"/>
                  </a:moveTo>
                  <a:cubicBezTo>
                    <a:pt x="334" y="26"/>
                    <a:pt x="333" y="26"/>
                    <a:pt x="331" y="26"/>
                  </a:cubicBezTo>
                  <a:cubicBezTo>
                    <a:pt x="330" y="26"/>
                    <a:pt x="328" y="26"/>
                    <a:pt x="327" y="24"/>
                  </a:cubicBezTo>
                  <a:cubicBezTo>
                    <a:pt x="326" y="23"/>
                    <a:pt x="326" y="21"/>
                    <a:pt x="326" y="18"/>
                  </a:cubicBezTo>
                  <a:cubicBezTo>
                    <a:pt x="326" y="16"/>
                    <a:pt x="326" y="14"/>
                    <a:pt x="327" y="12"/>
                  </a:cubicBezTo>
                  <a:cubicBezTo>
                    <a:pt x="328" y="11"/>
                    <a:pt x="330" y="10"/>
                    <a:pt x="332" y="10"/>
                  </a:cubicBezTo>
                  <a:cubicBezTo>
                    <a:pt x="333" y="10"/>
                    <a:pt x="334" y="11"/>
                    <a:pt x="335" y="11"/>
                  </a:cubicBezTo>
                  <a:cubicBezTo>
                    <a:pt x="335" y="12"/>
                    <a:pt x="336" y="13"/>
                    <a:pt x="336" y="15"/>
                  </a:cubicBezTo>
                  <a:cubicBezTo>
                    <a:pt x="340" y="14"/>
                    <a:pt x="340" y="14"/>
                    <a:pt x="340" y="14"/>
                  </a:cubicBezTo>
                  <a:cubicBezTo>
                    <a:pt x="339" y="12"/>
                    <a:pt x="338" y="10"/>
                    <a:pt x="337" y="9"/>
                  </a:cubicBezTo>
                  <a:cubicBezTo>
                    <a:pt x="335" y="8"/>
                    <a:pt x="334" y="7"/>
                    <a:pt x="331" y="7"/>
                  </a:cubicBezTo>
                  <a:cubicBezTo>
                    <a:pt x="330" y="7"/>
                    <a:pt x="328" y="8"/>
                    <a:pt x="326" y="9"/>
                  </a:cubicBezTo>
                  <a:cubicBezTo>
                    <a:pt x="325" y="10"/>
                    <a:pt x="324" y="11"/>
                    <a:pt x="323" y="12"/>
                  </a:cubicBezTo>
                  <a:cubicBezTo>
                    <a:pt x="322" y="14"/>
                    <a:pt x="322" y="16"/>
                    <a:pt x="322" y="18"/>
                  </a:cubicBezTo>
                  <a:cubicBezTo>
                    <a:pt x="322" y="22"/>
                    <a:pt x="323" y="24"/>
                    <a:pt x="325" y="26"/>
                  </a:cubicBezTo>
                  <a:cubicBezTo>
                    <a:pt x="326" y="28"/>
                    <a:pt x="329" y="29"/>
                    <a:pt x="331" y="29"/>
                  </a:cubicBezTo>
                  <a:cubicBezTo>
                    <a:pt x="334" y="29"/>
                    <a:pt x="336" y="28"/>
                    <a:pt x="337" y="27"/>
                  </a:cubicBezTo>
                  <a:cubicBezTo>
                    <a:pt x="339" y="26"/>
                    <a:pt x="340" y="24"/>
                    <a:pt x="340" y="22"/>
                  </a:cubicBezTo>
                  <a:cubicBezTo>
                    <a:pt x="337" y="21"/>
                    <a:pt x="337" y="21"/>
                    <a:pt x="337" y="21"/>
                  </a:cubicBezTo>
                  <a:cubicBezTo>
                    <a:pt x="336" y="23"/>
                    <a:pt x="336" y="24"/>
                    <a:pt x="335" y="25"/>
                  </a:cubicBezTo>
                  <a:close/>
                  <a:moveTo>
                    <a:pt x="298" y="7"/>
                  </a:moveTo>
                  <a:cubicBezTo>
                    <a:pt x="295" y="7"/>
                    <a:pt x="293" y="8"/>
                    <a:pt x="291" y="10"/>
                  </a:cubicBezTo>
                  <a:cubicBezTo>
                    <a:pt x="289" y="12"/>
                    <a:pt x="288" y="15"/>
                    <a:pt x="288" y="18"/>
                  </a:cubicBezTo>
                  <a:cubicBezTo>
                    <a:pt x="288" y="22"/>
                    <a:pt x="289" y="24"/>
                    <a:pt x="291" y="26"/>
                  </a:cubicBezTo>
                  <a:cubicBezTo>
                    <a:pt x="293" y="28"/>
                    <a:pt x="295" y="29"/>
                    <a:pt x="298" y="29"/>
                  </a:cubicBezTo>
                  <a:cubicBezTo>
                    <a:pt x="301" y="29"/>
                    <a:pt x="303" y="29"/>
                    <a:pt x="304" y="27"/>
                  </a:cubicBezTo>
                  <a:cubicBezTo>
                    <a:pt x="306" y="26"/>
                    <a:pt x="307" y="25"/>
                    <a:pt x="307" y="22"/>
                  </a:cubicBezTo>
                  <a:cubicBezTo>
                    <a:pt x="304" y="22"/>
                    <a:pt x="304" y="22"/>
                    <a:pt x="304" y="22"/>
                  </a:cubicBezTo>
                  <a:cubicBezTo>
                    <a:pt x="303" y="23"/>
                    <a:pt x="303" y="25"/>
                    <a:pt x="302" y="25"/>
                  </a:cubicBezTo>
                  <a:cubicBezTo>
                    <a:pt x="301" y="26"/>
                    <a:pt x="300" y="26"/>
                    <a:pt x="298" y="26"/>
                  </a:cubicBezTo>
                  <a:cubicBezTo>
                    <a:pt x="297" y="26"/>
                    <a:pt x="295" y="26"/>
                    <a:pt x="294" y="24"/>
                  </a:cubicBezTo>
                  <a:cubicBezTo>
                    <a:pt x="293" y="23"/>
                    <a:pt x="292" y="21"/>
                    <a:pt x="292" y="19"/>
                  </a:cubicBezTo>
                  <a:cubicBezTo>
                    <a:pt x="308" y="19"/>
                    <a:pt x="308" y="19"/>
                    <a:pt x="308" y="19"/>
                  </a:cubicBezTo>
                  <a:cubicBezTo>
                    <a:pt x="308" y="19"/>
                    <a:pt x="308" y="18"/>
                    <a:pt x="308" y="18"/>
                  </a:cubicBezTo>
                  <a:cubicBezTo>
                    <a:pt x="308" y="15"/>
                    <a:pt x="307" y="12"/>
                    <a:pt x="305" y="10"/>
                  </a:cubicBezTo>
                  <a:cubicBezTo>
                    <a:pt x="303" y="8"/>
                    <a:pt x="301" y="7"/>
                    <a:pt x="298" y="7"/>
                  </a:cubicBezTo>
                  <a:close/>
                  <a:moveTo>
                    <a:pt x="292" y="16"/>
                  </a:moveTo>
                  <a:cubicBezTo>
                    <a:pt x="292" y="14"/>
                    <a:pt x="293" y="13"/>
                    <a:pt x="294" y="12"/>
                  </a:cubicBezTo>
                  <a:cubicBezTo>
                    <a:pt x="295" y="11"/>
                    <a:pt x="297" y="10"/>
                    <a:pt x="298" y="10"/>
                  </a:cubicBezTo>
                  <a:cubicBezTo>
                    <a:pt x="300" y="10"/>
                    <a:pt x="301" y="11"/>
                    <a:pt x="303" y="12"/>
                  </a:cubicBezTo>
                  <a:cubicBezTo>
                    <a:pt x="303" y="13"/>
                    <a:pt x="304" y="15"/>
                    <a:pt x="304" y="16"/>
                  </a:cubicBezTo>
                  <a:lnTo>
                    <a:pt x="292" y="16"/>
                  </a:lnTo>
                  <a:close/>
                  <a:moveTo>
                    <a:pt x="270" y="4"/>
                  </a:moveTo>
                  <a:cubicBezTo>
                    <a:pt x="273" y="4"/>
                    <a:pt x="273" y="4"/>
                    <a:pt x="273" y="4"/>
                  </a:cubicBezTo>
                  <a:cubicBezTo>
                    <a:pt x="273" y="0"/>
                    <a:pt x="273" y="0"/>
                    <a:pt x="273" y="0"/>
                  </a:cubicBezTo>
                  <a:cubicBezTo>
                    <a:pt x="270" y="0"/>
                    <a:pt x="270" y="0"/>
                    <a:pt x="270" y="0"/>
                  </a:cubicBezTo>
                  <a:lnTo>
                    <a:pt x="270" y="4"/>
                  </a:lnTo>
                  <a:close/>
                  <a:moveTo>
                    <a:pt x="351" y="7"/>
                  </a:moveTo>
                  <a:cubicBezTo>
                    <a:pt x="349" y="7"/>
                    <a:pt x="347" y="8"/>
                    <a:pt x="345" y="10"/>
                  </a:cubicBezTo>
                  <a:cubicBezTo>
                    <a:pt x="343" y="12"/>
                    <a:pt x="342" y="14"/>
                    <a:pt x="342" y="18"/>
                  </a:cubicBezTo>
                  <a:cubicBezTo>
                    <a:pt x="342" y="22"/>
                    <a:pt x="343" y="24"/>
                    <a:pt x="344" y="26"/>
                  </a:cubicBezTo>
                  <a:cubicBezTo>
                    <a:pt x="346" y="28"/>
                    <a:pt x="349" y="29"/>
                    <a:pt x="351" y="29"/>
                  </a:cubicBezTo>
                  <a:cubicBezTo>
                    <a:pt x="353" y="29"/>
                    <a:pt x="355" y="29"/>
                    <a:pt x="356" y="28"/>
                  </a:cubicBezTo>
                  <a:cubicBezTo>
                    <a:pt x="358" y="27"/>
                    <a:pt x="359" y="26"/>
                    <a:pt x="360" y="24"/>
                  </a:cubicBezTo>
                  <a:cubicBezTo>
                    <a:pt x="361" y="23"/>
                    <a:pt x="361" y="21"/>
                    <a:pt x="361" y="18"/>
                  </a:cubicBezTo>
                  <a:cubicBezTo>
                    <a:pt x="361" y="15"/>
                    <a:pt x="360" y="12"/>
                    <a:pt x="358" y="10"/>
                  </a:cubicBezTo>
                  <a:cubicBezTo>
                    <a:pt x="357" y="8"/>
                    <a:pt x="354" y="7"/>
                    <a:pt x="351" y="7"/>
                  </a:cubicBezTo>
                  <a:close/>
                  <a:moveTo>
                    <a:pt x="356" y="24"/>
                  </a:moveTo>
                  <a:cubicBezTo>
                    <a:pt x="355" y="26"/>
                    <a:pt x="353" y="26"/>
                    <a:pt x="351" y="26"/>
                  </a:cubicBezTo>
                  <a:cubicBezTo>
                    <a:pt x="350" y="26"/>
                    <a:pt x="348" y="26"/>
                    <a:pt x="347" y="24"/>
                  </a:cubicBezTo>
                  <a:cubicBezTo>
                    <a:pt x="346" y="23"/>
                    <a:pt x="345" y="21"/>
                    <a:pt x="345" y="18"/>
                  </a:cubicBezTo>
                  <a:cubicBezTo>
                    <a:pt x="345" y="16"/>
                    <a:pt x="346" y="14"/>
                    <a:pt x="347" y="12"/>
                  </a:cubicBezTo>
                  <a:cubicBezTo>
                    <a:pt x="348" y="11"/>
                    <a:pt x="350" y="10"/>
                    <a:pt x="351" y="10"/>
                  </a:cubicBezTo>
                  <a:cubicBezTo>
                    <a:pt x="353" y="10"/>
                    <a:pt x="355" y="11"/>
                    <a:pt x="356" y="12"/>
                  </a:cubicBezTo>
                  <a:cubicBezTo>
                    <a:pt x="357" y="14"/>
                    <a:pt x="358" y="16"/>
                    <a:pt x="358" y="18"/>
                  </a:cubicBezTo>
                  <a:cubicBezTo>
                    <a:pt x="358" y="21"/>
                    <a:pt x="357" y="23"/>
                    <a:pt x="356" y="24"/>
                  </a:cubicBezTo>
                  <a:close/>
                  <a:moveTo>
                    <a:pt x="243" y="10"/>
                  </a:moveTo>
                  <a:cubicBezTo>
                    <a:pt x="242" y="9"/>
                    <a:pt x="241" y="9"/>
                    <a:pt x="240" y="8"/>
                  </a:cubicBezTo>
                  <a:cubicBezTo>
                    <a:pt x="239" y="8"/>
                    <a:pt x="238" y="7"/>
                    <a:pt x="237" y="7"/>
                  </a:cubicBezTo>
                  <a:cubicBezTo>
                    <a:pt x="234" y="7"/>
                    <a:pt x="232" y="8"/>
                    <a:pt x="231" y="10"/>
                  </a:cubicBezTo>
                  <a:cubicBezTo>
                    <a:pt x="231" y="0"/>
                    <a:pt x="231" y="0"/>
                    <a:pt x="231" y="0"/>
                  </a:cubicBezTo>
                  <a:cubicBezTo>
                    <a:pt x="227" y="0"/>
                    <a:pt x="227" y="0"/>
                    <a:pt x="227" y="0"/>
                  </a:cubicBezTo>
                  <a:cubicBezTo>
                    <a:pt x="227" y="29"/>
                    <a:pt x="227" y="29"/>
                    <a:pt x="227" y="29"/>
                  </a:cubicBezTo>
                  <a:cubicBezTo>
                    <a:pt x="231" y="29"/>
                    <a:pt x="231" y="29"/>
                    <a:pt x="231" y="29"/>
                  </a:cubicBezTo>
                  <a:cubicBezTo>
                    <a:pt x="231" y="26"/>
                    <a:pt x="231" y="26"/>
                    <a:pt x="231" y="26"/>
                  </a:cubicBezTo>
                  <a:cubicBezTo>
                    <a:pt x="232" y="28"/>
                    <a:pt x="234" y="29"/>
                    <a:pt x="236" y="29"/>
                  </a:cubicBezTo>
                  <a:cubicBezTo>
                    <a:pt x="239" y="29"/>
                    <a:pt x="241" y="28"/>
                    <a:pt x="243" y="26"/>
                  </a:cubicBezTo>
                  <a:cubicBezTo>
                    <a:pt x="244" y="24"/>
                    <a:pt x="245" y="22"/>
                    <a:pt x="245" y="18"/>
                  </a:cubicBezTo>
                  <a:cubicBezTo>
                    <a:pt x="245" y="16"/>
                    <a:pt x="245" y="15"/>
                    <a:pt x="245" y="14"/>
                  </a:cubicBezTo>
                  <a:cubicBezTo>
                    <a:pt x="244" y="12"/>
                    <a:pt x="244" y="11"/>
                    <a:pt x="243" y="10"/>
                  </a:cubicBezTo>
                  <a:close/>
                  <a:moveTo>
                    <a:pt x="240" y="24"/>
                  </a:moveTo>
                  <a:cubicBezTo>
                    <a:pt x="239" y="26"/>
                    <a:pt x="238" y="26"/>
                    <a:pt x="236" y="26"/>
                  </a:cubicBezTo>
                  <a:cubicBezTo>
                    <a:pt x="234" y="26"/>
                    <a:pt x="233" y="25"/>
                    <a:pt x="232" y="24"/>
                  </a:cubicBezTo>
                  <a:cubicBezTo>
                    <a:pt x="231" y="22"/>
                    <a:pt x="231" y="21"/>
                    <a:pt x="231" y="18"/>
                  </a:cubicBezTo>
                  <a:cubicBezTo>
                    <a:pt x="231" y="16"/>
                    <a:pt x="231" y="14"/>
                    <a:pt x="232" y="12"/>
                  </a:cubicBezTo>
                  <a:cubicBezTo>
                    <a:pt x="233" y="11"/>
                    <a:pt x="235" y="10"/>
                    <a:pt x="236" y="10"/>
                  </a:cubicBezTo>
                  <a:cubicBezTo>
                    <a:pt x="238" y="10"/>
                    <a:pt x="239" y="11"/>
                    <a:pt x="240" y="12"/>
                  </a:cubicBezTo>
                  <a:cubicBezTo>
                    <a:pt x="241" y="14"/>
                    <a:pt x="242" y="16"/>
                    <a:pt x="242" y="18"/>
                  </a:cubicBezTo>
                  <a:cubicBezTo>
                    <a:pt x="242" y="21"/>
                    <a:pt x="241" y="23"/>
                    <a:pt x="240" y="24"/>
                  </a:cubicBezTo>
                  <a:close/>
                  <a:moveTo>
                    <a:pt x="270" y="29"/>
                  </a:moveTo>
                  <a:cubicBezTo>
                    <a:pt x="273" y="29"/>
                    <a:pt x="273" y="29"/>
                    <a:pt x="273" y="29"/>
                  </a:cubicBezTo>
                  <a:cubicBezTo>
                    <a:pt x="273" y="8"/>
                    <a:pt x="273" y="8"/>
                    <a:pt x="273" y="8"/>
                  </a:cubicBezTo>
                  <a:cubicBezTo>
                    <a:pt x="270" y="8"/>
                    <a:pt x="270" y="8"/>
                    <a:pt x="270" y="8"/>
                  </a:cubicBezTo>
                  <a:lnTo>
                    <a:pt x="270" y="29"/>
                  </a:lnTo>
                  <a:close/>
                  <a:moveTo>
                    <a:pt x="313" y="29"/>
                  </a:moveTo>
                  <a:cubicBezTo>
                    <a:pt x="317" y="29"/>
                    <a:pt x="317" y="29"/>
                    <a:pt x="317" y="29"/>
                  </a:cubicBezTo>
                  <a:cubicBezTo>
                    <a:pt x="317" y="25"/>
                    <a:pt x="317" y="25"/>
                    <a:pt x="317" y="25"/>
                  </a:cubicBezTo>
                  <a:cubicBezTo>
                    <a:pt x="313" y="25"/>
                    <a:pt x="313" y="25"/>
                    <a:pt x="313" y="25"/>
                  </a:cubicBezTo>
                  <a:lnTo>
                    <a:pt x="313" y="29"/>
                  </a:lnTo>
                  <a:close/>
                  <a:moveTo>
                    <a:pt x="262" y="18"/>
                  </a:moveTo>
                  <a:cubicBezTo>
                    <a:pt x="261" y="17"/>
                    <a:pt x="260" y="17"/>
                    <a:pt x="257" y="16"/>
                  </a:cubicBezTo>
                  <a:cubicBezTo>
                    <a:pt x="255" y="16"/>
                    <a:pt x="254" y="15"/>
                    <a:pt x="254" y="15"/>
                  </a:cubicBezTo>
                  <a:cubicBezTo>
                    <a:pt x="253" y="15"/>
                    <a:pt x="253" y="15"/>
                    <a:pt x="253" y="14"/>
                  </a:cubicBezTo>
                  <a:cubicBezTo>
                    <a:pt x="252" y="14"/>
                    <a:pt x="252" y="13"/>
                    <a:pt x="252" y="13"/>
                  </a:cubicBezTo>
                  <a:cubicBezTo>
                    <a:pt x="252" y="12"/>
                    <a:pt x="253" y="12"/>
                    <a:pt x="253" y="11"/>
                  </a:cubicBezTo>
                  <a:cubicBezTo>
                    <a:pt x="254" y="11"/>
                    <a:pt x="255" y="10"/>
                    <a:pt x="257" y="10"/>
                  </a:cubicBezTo>
                  <a:cubicBezTo>
                    <a:pt x="258" y="10"/>
                    <a:pt x="259" y="11"/>
                    <a:pt x="260" y="11"/>
                  </a:cubicBezTo>
                  <a:cubicBezTo>
                    <a:pt x="261" y="12"/>
                    <a:pt x="261" y="13"/>
                    <a:pt x="261" y="14"/>
                  </a:cubicBezTo>
                  <a:cubicBezTo>
                    <a:pt x="265" y="13"/>
                    <a:pt x="265" y="13"/>
                    <a:pt x="265" y="13"/>
                  </a:cubicBezTo>
                  <a:cubicBezTo>
                    <a:pt x="264" y="12"/>
                    <a:pt x="264" y="11"/>
                    <a:pt x="263" y="10"/>
                  </a:cubicBezTo>
                  <a:cubicBezTo>
                    <a:pt x="263" y="9"/>
                    <a:pt x="262" y="9"/>
                    <a:pt x="261" y="8"/>
                  </a:cubicBezTo>
                  <a:cubicBezTo>
                    <a:pt x="260" y="8"/>
                    <a:pt x="258" y="7"/>
                    <a:pt x="256" y="7"/>
                  </a:cubicBezTo>
                  <a:cubicBezTo>
                    <a:pt x="255" y="7"/>
                    <a:pt x="254" y="8"/>
                    <a:pt x="253" y="8"/>
                  </a:cubicBezTo>
                  <a:cubicBezTo>
                    <a:pt x="252" y="8"/>
                    <a:pt x="252" y="8"/>
                    <a:pt x="251" y="9"/>
                  </a:cubicBezTo>
                  <a:cubicBezTo>
                    <a:pt x="250" y="9"/>
                    <a:pt x="250" y="10"/>
                    <a:pt x="249" y="11"/>
                  </a:cubicBezTo>
                  <a:cubicBezTo>
                    <a:pt x="249" y="12"/>
                    <a:pt x="249" y="12"/>
                    <a:pt x="249" y="13"/>
                  </a:cubicBezTo>
                  <a:cubicBezTo>
                    <a:pt x="249" y="14"/>
                    <a:pt x="249" y="15"/>
                    <a:pt x="250" y="16"/>
                  </a:cubicBezTo>
                  <a:cubicBezTo>
                    <a:pt x="250" y="17"/>
                    <a:pt x="251" y="18"/>
                    <a:pt x="252" y="18"/>
                  </a:cubicBezTo>
                  <a:cubicBezTo>
                    <a:pt x="253" y="19"/>
                    <a:pt x="255" y="19"/>
                    <a:pt x="257" y="20"/>
                  </a:cubicBezTo>
                  <a:cubicBezTo>
                    <a:pt x="259" y="20"/>
                    <a:pt x="260" y="21"/>
                    <a:pt x="261" y="21"/>
                  </a:cubicBezTo>
                  <a:cubicBezTo>
                    <a:pt x="262" y="22"/>
                    <a:pt x="262" y="22"/>
                    <a:pt x="262" y="23"/>
                  </a:cubicBezTo>
                  <a:cubicBezTo>
                    <a:pt x="262" y="24"/>
                    <a:pt x="261" y="25"/>
                    <a:pt x="261" y="25"/>
                  </a:cubicBezTo>
                  <a:cubicBezTo>
                    <a:pt x="260" y="26"/>
                    <a:pt x="259" y="26"/>
                    <a:pt x="257" y="26"/>
                  </a:cubicBezTo>
                  <a:cubicBezTo>
                    <a:pt x="255" y="26"/>
                    <a:pt x="254" y="26"/>
                    <a:pt x="253" y="25"/>
                  </a:cubicBezTo>
                  <a:cubicBezTo>
                    <a:pt x="252" y="24"/>
                    <a:pt x="252" y="23"/>
                    <a:pt x="252" y="22"/>
                  </a:cubicBezTo>
                  <a:cubicBezTo>
                    <a:pt x="248" y="22"/>
                    <a:pt x="248" y="22"/>
                    <a:pt x="248" y="22"/>
                  </a:cubicBezTo>
                  <a:cubicBezTo>
                    <a:pt x="249" y="25"/>
                    <a:pt x="250" y="26"/>
                    <a:pt x="251" y="27"/>
                  </a:cubicBezTo>
                  <a:cubicBezTo>
                    <a:pt x="252" y="29"/>
                    <a:pt x="254" y="29"/>
                    <a:pt x="257" y="29"/>
                  </a:cubicBezTo>
                  <a:cubicBezTo>
                    <a:pt x="259" y="29"/>
                    <a:pt x="260" y="29"/>
                    <a:pt x="261" y="28"/>
                  </a:cubicBezTo>
                  <a:cubicBezTo>
                    <a:pt x="263" y="28"/>
                    <a:pt x="264" y="27"/>
                    <a:pt x="264" y="26"/>
                  </a:cubicBezTo>
                  <a:cubicBezTo>
                    <a:pt x="265" y="25"/>
                    <a:pt x="265" y="24"/>
                    <a:pt x="265" y="23"/>
                  </a:cubicBezTo>
                  <a:cubicBezTo>
                    <a:pt x="265" y="21"/>
                    <a:pt x="265" y="20"/>
                    <a:pt x="265" y="20"/>
                  </a:cubicBezTo>
                  <a:cubicBezTo>
                    <a:pt x="264" y="19"/>
                    <a:pt x="263" y="18"/>
                    <a:pt x="262" y="18"/>
                  </a:cubicBezTo>
                  <a:close/>
                </a:path>
              </a:pathLst>
            </a:custGeom>
            <a:solidFill>
              <a:schemeClr val="bg1">
                <a:alpha val="50000"/>
              </a:schemeClr>
            </a:solidFill>
            <a:ln>
              <a:noFill/>
            </a:ln>
          </p:spPr>
          <p:txBody>
            <a:bodyPr vert="horz" wrap="square" lIns="91440" tIns="45720" rIns="91440" bIns="45720" numCol="1" anchor="t" anchorCtr="0" compatLnSpc="1"/>
            <a:lstStyle/>
            <a:p>
              <a:endParaRPr lang="ko-KR" altLang="en-US">
                <a:solidFill>
                  <a:schemeClr val="bg1"/>
                </a:solidFill>
              </a:endParaRPr>
            </a:p>
          </p:txBody>
        </p:sp>
      </p:grpSp>
      <p:grpSp>
        <p:nvGrpSpPr>
          <p:cNvPr id="28" name="Group 27"/>
          <p:cNvGrpSpPr/>
          <p:nvPr userDrawn="1"/>
        </p:nvGrpSpPr>
        <p:grpSpPr>
          <a:xfrm>
            <a:off x="1588" y="1351915"/>
            <a:ext cx="1247775" cy="2879725"/>
            <a:chOff x="4952858" y="1717675"/>
            <a:chExt cx="1016000" cy="2339975"/>
          </a:xfrm>
        </p:grpSpPr>
        <p:grpSp>
          <p:nvGrpSpPr>
            <p:cNvPr id="29" name="Group 28"/>
            <p:cNvGrpSpPr/>
            <p:nvPr userDrawn="1"/>
          </p:nvGrpSpPr>
          <p:grpSpPr>
            <a:xfrm>
              <a:off x="4952858" y="3181350"/>
              <a:ext cx="1016000" cy="584200"/>
              <a:chOff x="3413126" y="3181350"/>
              <a:chExt cx="1016000" cy="584200"/>
            </a:xfrm>
          </p:grpSpPr>
          <p:sp>
            <p:nvSpPr>
              <p:cNvPr id="58"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9"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0"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1"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30" name="Group 29"/>
            <p:cNvGrpSpPr/>
            <p:nvPr userDrawn="1"/>
          </p:nvGrpSpPr>
          <p:grpSpPr>
            <a:xfrm>
              <a:off x="4952858" y="2889250"/>
              <a:ext cx="508000" cy="584200"/>
              <a:chOff x="3413126" y="2889250"/>
              <a:chExt cx="508000" cy="584200"/>
            </a:xfrm>
          </p:grpSpPr>
          <p:sp>
            <p:nvSpPr>
              <p:cNvPr id="56"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31" name="Group 30"/>
            <p:cNvGrpSpPr/>
            <p:nvPr userDrawn="1"/>
          </p:nvGrpSpPr>
          <p:grpSpPr>
            <a:xfrm>
              <a:off x="4952858" y="2305050"/>
              <a:ext cx="508000" cy="584200"/>
              <a:chOff x="3413126" y="2305050"/>
              <a:chExt cx="508000" cy="584200"/>
            </a:xfrm>
          </p:grpSpPr>
          <p:sp>
            <p:nvSpPr>
              <p:cNvPr id="54"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2" name="Group 31"/>
            <p:cNvGrpSpPr/>
            <p:nvPr userDrawn="1"/>
          </p:nvGrpSpPr>
          <p:grpSpPr>
            <a:xfrm>
              <a:off x="5460858" y="2889250"/>
              <a:ext cx="508000" cy="584200"/>
              <a:chOff x="3921126" y="2889250"/>
              <a:chExt cx="508000" cy="584200"/>
            </a:xfrm>
          </p:grpSpPr>
          <p:sp>
            <p:nvSpPr>
              <p:cNvPr id="52"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3" name="Group 32"/>
            <p:cNvGrpSpPr/>
            <p:nvPr userDrawn="1"/>
          </p:nvGrpSpPr>
          <p:grpSpPr>
            <a:xfrm>
              <a:off x="4952858" y="3473450"/>
              <a:ext cx="508000" cy="584200"/>
              <a:chOff x="3413126" y="3473450"/>
              <a:chExt cx="508000" cy="584200"/>
            </a:xfrm>
          </p:grpSpPr>
          <p:sp>
            <p:nvSpPr>
              <p:cNvPr id="50"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5460858" y="2305050"/>
              <a:ext cx="508000" cy="584200"/>
              <a:chOff x="3921126" y="2305050"/>
              <a:chExt cx="508000" cy="584200"/>
            </a:xfrm>
          </p:grpSpPr>
          <p:sp>
            <p:nvSpPr>
              <p:cNvPr id="48"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5" name="Group 34"/>
            <p:cNvGrpSpPr/>
            <p:nvPr userDrawn="1"/>
          </p:nvGrpSpPr>
          <p:grpSpPr>
            <a:xfrm>
              <a:off x="4952858" y="2597150"/>
              <a:ext cx="1016000" cy="584200"/>
              <a:chOff x="3413126" y="2597150"/>
              <a:chExt cx="1016000" cy="584200"/>
            </a:xfrm>
          </p:grpSpPr>
          <p:sp>
            <p:nvSpPr>
              <p:cNvPr id="44"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6"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6" name="Group 35"/>
            <p:cNvGrpSpPr/>
            <p:nvPr userDrawn="1"/>
          </p:nvGrpSpPr>
          <p:grpSpPr>
            <a:xfrm>
              <a:off x="4952858" y="2012950"/>
              <a:ext cx="1016000" cy="584200"/>
              <a:chOff x="3413126" y="2012950"/>
              <a:chExt cx="1016000" cy="584200"/>
            </a:xfrm>
          </p:grpSpPr>
          <p:sp>
            <p:nvSpPr>
              <p:cNvPr id="40"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1"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2"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3"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37" name="Group 36"/>
            <p:cNvGrpSpPr/>
            <p:nvPr userDrawn="1"/>
          </p:nvGrpSpPr>
          <p:grpSpPr>
            <a:xfrm>
              <a:off x="4952858" y="1717675"/>
              <a:ext cx="508000" cy="587375"/>
              <a:chOff x="3413126" y="1717675"/>
              <a:chExt cx="508000" cy="587375"/>
            </a:xfrm>
          </p:grpSpPr>
          <p:sp>
            <p:nvSpPr>
              <p:cNvPr id="38"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39"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62" name="Group 61"/>
          <p:cNvGrpSpPr/>
          <p:nvPr userDrawn="1"/>
        </p:nvGrpSpPr>
        <p:grpSpPr>
          <a:xfrm flipH="1">
            <a:off x="7896225" y="1351915"/>
            <a:ext cx="1247775" cy="2879725"/>
            <a:chOff x="4952858" y="1717675"/>
            <a:chExt cx="1016000" cy="2339975"/>
          </a:xfrm>
        </p:grpSpPr>
        <p:grpSp>
          <p:nvGrpSpPr>
            <p:cNvPr id="63" name="Group 62"/>
            <p:cNvGrpSpPr/>
            <p:nvPr userDrawn="1"/>
          </p:nvGrpSpPr>
          <p:grpSpPr>
            <a:xfrm>
              <a:off x="4952858" y="3181350"/>
              <a:ext cx="1016000" cy="584200"/>
              <a:chOff x="3413126" y="3181350"/>
              <a:chExt cx="1016000" cy="584200"/>
            </a:xfrm>
          </p:grpSpPr>
          <p:sp>
            <p:nvSpPr>
              <p:cNvPr id="92"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3"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4"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5"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64" name="Group 63"/>
            <p:cNvGrpSpPr/>
            <p:nvPr userDrawn="1"/>
          </p:nvGrpSpPr>
          <p:grpSpPr>
            <a:xfrm>
              <a:off x="4952858" y="2889250"/>
              <a:ext cx="508000" cy="584200"/>
              <a:chOff x="3413126" y="2889250"/>
              <a:chExt cx="508000" cy="584200"/>
            </a:xfrm>
          </p:grpSpPr>
          <p:sp>
            <p:nvSpPr>
              <p:cNvPr id="90"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91"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65" name="Group 64"/>
            <p:cNvGrpSpPr/>
            <p:nvPr userDrawn="1"/>
          </p:nvGrpSpPr>
          <p:grpSpPr>
            <a:xfrm>
              <a:off x="4952858" y="2305050"/>
              <a:ext cx="508000" cy="584200"/>
              <a:chOff x="3413126" y="2305050"/>
              <a:chExt cx="508000" cy="584200"/>
            </a:xfrm>
          </p:grpSpPr>
          <p:sp>
            <p:nvSpPr>
              <p:cNvPr id="88"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89"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66" name="Group 65"/>
            <p:cNvGrpSpPr/>
            <p:nvPr userDrawn="1"/>
          </p:nvGrpSpPr>
          <p:grpSpPr>
            <a:xfrm>
              <a:off x="5460858" y="2889250"/>
              <a:ext cx="508000" cy="584200"/>
              <a:chOff x="3921126" y="2889250"/>
              <a:chExt cx="508000" cy="584200"/>
            </a:xfrm>
          </p:grpSpPr>
          <p:sp>
            <p:nvSpPr>
              <p:cNvPr id="86"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87"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67" name="Group 66"/>
            <p:cNvGrpSpPr/>
            <p:nvPr userDrawn="1"/>
          </p:nvGrpSpPr>
          <p:grpSpPr>
            <a:xfrm>
              <a:off x="4952858" y="3473450"/>
              <a:ext cx="508000" cy="584200"/>
              <a:chOff x="3413126" y="3473450"/>
              <a:chExt cx="508000" cy="584200"/>
            </a:xfrm>
          </p:grpSpPr>
          <p:sp>
            <p:nvSpPr>
              <p:cNvPr id="84"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85"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68" name="Group 67"/>
            <p:cNvGrpSpPr/>
            <p:nvPr userDrawn="1"/>
          </p:nvGrpSpPr>
          <p:grpSpPr>
            <a:xfrm>
              <a:off x="5460858" y="2305050"/>
              <a:ext cx="508000" cy="584200"/>
              <a:chOff x="3921126" y="2305050"/>
              <a:chExt cx="508000" cy="584200"/>
            </a:xfrm>
          </p:grpSpPr>
          <p:sp>
            <p:nvSpPr>
              <p:cNvPr id="82"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83"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69" name="Group 68"/>
            <p:cNvGrpSpPr/>
            <p:nvPr userDrawn="1"/>
          </p:nvGrpSpPr>
          <p:grpSpPr>
            <a:xfrm>
              <a:off x="4952858" y="2597150"/>
              <a:ext cx="1016000" cy="584200"/>
              <a:chOff x="3413126" y="2597150"/>
              <a:chExt cx="1016000" cy="584200"/>
            </a:xfrm>
          </p:grpSpPr>
          <p:sp>
            <p:nvSpPr>
              <p:cNvPr id="78"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79"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0"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1"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70" name="Group 69"/>
            <p:cNvGrpSpPr/>
            <p:nvPr userDrawn="1"/>
          </p:nvGrpSpPr>
          <p:grpSpPr>
            <a:xfrm>
              <a:off x="4952858" y="2012950"/>
              <a:ext cx="1016000" cy="584200"/>
              <a:chOff x="3413126" y="2012950"/>
              <a:chExt cx="1016000" cy="584200"/>
            </a:xfrm>
          </p:grpSpPr>
          <p:sp>
            <p:nvSpPr>
              <p:cNvPr id="74"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5"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6"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7"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71" name="Group 70"/>
            <p:cNvGrpSpPr/>
            <p:nvPr userDrawn="1"/>
          </p:nvGrpSpPr>
          <p:grpSpPr>
            <a:xfrm>
              <a:off x="4952858" y="1717675"/>
              <a:ext cx="508000" cy="587375"/>
              <a:chOff x="3413126" y="1717675"/>
              <a:chExt cx="508000" cy="587375"/>
            </a:xfrm>
          </p:grpSpPr>
          <p:sp>
            <p:nvSpPr>
              <p:cNvPr id="72"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73"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75658" y="1584664"/>
            <a:ext cx="6792684" cy="1772070"/>
          </a:xfrm>
        </p:spPr>
        <p:txBody>
          <a:bodyPr anchor="b">
            <a:normAutofit/>
          </a:bodyPr>
          <a:lstStyle>
            <a:lvl1pPr algn="ctr">
              <a:defRPr sz="3600" baseline="0">
                <a:solidFill>
                  <a:schemeClr val="bg1"/>
                </a:solidFill>
              </a:defRPr>
            </a:lvl1pPr>
          </a:lstStyle>
          <a:p>
            <a:r>
              <a:rPr lang="en-US" dirty="0"/>
              <a:t>TITLE HERE</a:t>
            </a:r>
          </a:p>
        </p:txBody>
      </p:sp>
      <p:sp>
        <p:nvSpPr>
          <p:cNvPr id="3" name="Subtitle 2"/>
          <p:cNvSpPr>
            <a:spLocks noGrp="1"/>
          </p:cNvSpPr>
          <p:nvPr>
            <p:ph type="subTitle" idx="1"/>
          </p:nvPr>
        </p:nvSpPr>
        <p:spPr>
          <a:xfrm>
            <a:off x="1175658" y="3813249"/>
            <a:ext cx="6792684" cy="1655762"/>
          </a:xfrm>
        </p:spPr>
        <p:txBody>
          <a:bodyPr lIns="0" tIns="0" rIns="0" bIns="0">
            <a:normAutofit/>
          </a:bodyPr>
          <a:lstStyle>
            <a:lvl1pPr marL="0" indent="0" algn="ctr">
              <a:lnSpc>
                <a:spcPts val="1700"/>
              </a:lnSpc>
              <a:spcBef>
                <a:spcPts val="0"/>
              </a:spcBef>
              <a:buNone/>
              <a:defRPr sz="1300">
                <a:solidFill>
                  <a:schemeClr val="bg1">
                    <a:alpha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7" name="직선 연결선 6"/>
          <p:cNvCxnSpPr/>
          <p:nvPr userDrawn="1"/>
        </p:nvCxnSpPr>
        <p:spPr>
          <a:xfrm>
            <a:off x="4402567" y="3575012"/>
            <a:ext cx="33886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ooter Placeholder 3"/>
          <p:cNvSpPr>
            <a:spLocks noGrp="1"/>
          </p:cNvSpPr>
          <p:nvPr>
            <p:ph type="ftr" sz="quarter" idx="11"/>
          </p:nvPr>
        </p:nvSpPr>
        <p:spPr>
          <a:xfrm>
            <a:off x="652227" y="6119159"/>
            <a:ext cx="2802467" cy="491068"/>
          </a:xfrm>
        </p:spPr>
        <p:txBody>
          <a:bodyPr/>
          <a:lstStyle>
            <a:lvl1pPr algn="l">
              <a:defRPr sz="900">
                <a:solidFill>
                  <a:schemeClr val="bg1">
                    <a:alpha val="70000"/>
                  </a:schemeClr>
                </a:solidFill>
              </a:defRPr>
            </a:lvl1pPr>
          </a:lstStyle>
          <a:p>
            <a:r>
              <a:rPr lang="en-US" dirty="0"/>
              <a:t>Converting your business from Good to Great.</a:t>
            </a:r>
          </a:p>
        </p:txBody>
      </p:sp>
      <p:grpSp>
        <p:nvGrpSpPr>
          <p:cNvPr id="6" name="Group 5"/>
          <p:cNvGrpSpPr/>
          <p:nvPr userDrawn="1"/>
        </p:nvGrpSpPr>
        <p:grpSpPr>
          <a:xfrm>
            <a:off x="7454952" y="6141226"/>
            <a:ext cx="1242122" cy="502163"/>
            <a:chOff x="7454952" y="6141226"/>
            <a:chExt cx="1242122" cy="502163"/>
          </a:xfrm>
        </p:grpSpPr>
        <p:sp>
          <p:nvSpPr>
            <p:cNvPr id="26" name="Freeform 5"/>
            <p:cNvSpPr>
              <a:spLocks noEditPoints="1"/>
            </p:cNvSpPr>
            <p:nvPr userDrawn="1"/>
          </p:nvSpPr>
          <p:spPr bwMode="auto">
            <a:xfrm>
              <a:off x="7473551" y="6141226"/>
              <a:ext cx="1219538" cy="274994"/>
            </a:xfrm>
            <a:custGeom>
              <a:avLst/>
              <a:gdLst>
                <a:gd name="T0" fmla="*/ 49 w 386"/>
                <a:gd name="T1" fmla="*/ 21 h 86"/>
                <a:gd name="T2" fmla="*/ 69 w 386"/>
                <a:gd name="T3" fmla="*/ 86 h 86"/>
                <a:gd name="T4" fmla="*/ 89 w 386"/>
                <a:gd name="T5" fmla="*/ 21 h 86"/>
                <a:gd name="T6" fmla="*/ 76 w 386"/>
                <a:gd name="T7" fmla="*/ 66 h 86"/>
                <a:gd name="T8" fmla="*/ 64 w 386"/>
                <a:gd name="T9" fmla="*/ 72 h 86"/>
                <a:gd name="T10" fmla="*/ 64 w 386"/>
                <a:gd name="T11" fmla="*/ 14 h 86"/>
                <a:gd name="T12" fmla="*/ 76 w 386"/>
                <a:gd name="T13" fmla="*/ 20 h 86"/>
                <a:gd name="T14" fmla="*/ 122 w 386"/>
                <a:gd name="T15" fmla="*/ 72 h 86"/>
                <a:gd name="T16" fmla="*/ 110 w 386"/>
                <a:gd name="T17" fmla="*/ 66 h 86"/>
                <a:gd name="T18" fmla="*/ 97 w 386"/>
                <a:gd name="T19" fmla="*/ 65 h 86"/>
                <a:gd name="T20" fmla="*/ 131 w 386"/>
                <a:gd name="T21" fmla="*/ 81 h 86"/>
                <a:gd name="T22" fmla="*/ 124 w 386"/>
                <a:gd name="T23" fmla="*/ 1 h 86"/>
                <a:gd name="T24" fmla="*/ 14 w 386"/>
                <a:gd name="T25" fmla="*/ 1 h 86"/>
                <a:gd name="T26" fmla="*/ 17 w 386"/>
                <a:gd name="T27" fmla="*/ 85 h 86"/>
                <a:gd name="T28" fmla="*/ 47 w 386"/>
                <a:gd name="T29" fmla="*/ 1 h 86"/>
                <a:gd name="T30" fmla="*/ 272 w 386"/>
                <a:gd name="T31" fmla="*/ 0 h 86"/>
                <a:gd name="T32" fmla="*/ 252 w 386"/>
                <a:gd name="T33" fmla="*/ 65 h 86"/>
                <a:gd name="T34" fmla="*/ 287 w 386"/>
                <a:gd name="T35" fmla="*/ 80 h 86"/>
                <a:gd name="T36" fmla="*/ 287 w 386"/>
                <a:gd name="T37" fmla="*/ 5 h 86"/>
                <a:gd name="T38" fmla="*/ 277 w 386"/>
                <a:gd name="T39" fmla="*/ 72 h 86"/>
                <a:gd name="T40" fmla="*/ 265 w 386"/>
                <a:gd name="T41" fmla="*/ 66 h 86"/>
                <a:gd name="T42" fmla="*/ 272 w 386"/>
                <a:gd name="T43" fmla="*/ 12 h 86"/>
                <a:gd name="T44" fmla="*/ 279 w 386"/>
                <a:gd name="T45" fmla="*/ 66 h 86"/>
                <a:gd name="T46" fmla="*/ 299 w 386"/>
                <a:gd name="T47" fmla="*/ 21 h 86"/>
                <a:gd name="T48" fmla="*/ 319 w 386"/>
                <a:gd name="T49" fmla="*/ 86 h 86"/>
                <a:gd name="T50" fmla="*/ 339 w 386"/>
                <a:gd name="T51" fmla="*/ 38 h 86"/>
                <a:gd name="T52" fmla="*/ 326 w 386"/>
                <a:gd name="T53" fmla="*/ 50 h 86"/>
                <a:gd name="T54" fmla="*/ 319 w 386"/>
                <a:gd name="T55" fmla="*/ 74 h 86"/>
                <a:gd name="T56" fmla="*/ 313 w 386"/>
                <a:gd name="T57" fmla="*/ 20 h 86"/>
                <a:gd name="T58" fmla="*/ 324 w 386"/>
                <a:gd name="T59" fmla="*/ 14 h 86"/>
                <a:gd name="T60" fmla="*/ 339 w 386"/>
                <a:gd name="T61" fmla="*/ 29 h 86"/>
                <a:gd name="T62" fmla="*/ 319 w 386"/>
                <a:gd name="T63" fmla="*/ 0 h 86"/>
                <a:gd name="T64" fmla="*/ 351 w 386"/>
                <a:gd name="T65" fmla="*/ 5 h 86"/>
                <a:gd name="T66" fmla="*/ 351 w 386"/>
                <a:gd name="T67" fmla="*/ 80 h 86"/>
                <a:gd name="T68" fmla="*/ 386 w 386"/>
                <a:gd name="T69" fmla="*/ 65 h 86"/>
                <a:gd name="T70" fmla="*/ 373 w 386"/>
                <a:gd name="T71" fmla="*/ 66 h 86"/>
                <a:gd name="T72" fmla="*/ 361 w 386"/>
                <a:gd name="T73" fmla="*/ 72 h 86"/>
                <a:gd name="T74" fmla="*/ 361 w 386"/>
                <a:gd name="T75" fmla="*/ 14 h 86"/>
                <a:gd name="T76" fmla="*/ 373 w 386"/>
                <a:gd name="T77" fmla="*/ 20 h 86"/>
                <a:gd name="T78" fmla="*/ 185 w 386"/>
                <a:gd name="T79" fmla="*/ 62 h 86"/>
                <a:gd name="T80" fmla="*/ 185 w 386"/>
                <a:gd name="T81" fmla="*/ 27 h 86"/>
                <a:gd name="T82" fmla="*/ 165 w 386"/>
                <a:gd name="T83" fmla="*/ 1 h 86"/>
                <a:gd name="T84" fmla="*/ 159 w 386"/>
                <a:gd name="T85" fmla="*/ 85 h 86"/>
                <a:gd name="T86" fmla="*/ 170 w 386"/>
                <a:gd name="T87" fmla="*/ 53 h 86"/>
                <a:gd name="T88" fmla="*/ 172 w 386"/>
                <a:gd name="T89" fmla="*/ 79 h 86"/>
                <a:gd name="T90" fmla="*/ 173 w 386"/>
                <a:gd name="T91" fmla="*/ 85 h 86"/>
                <a:gd name="T92" fmla="*/ 185 w 386"/>
                <a:gd name="T93" fmla="*/ 75 h 86"/>
                <a:gd name="T94" fmla="*/ 164 w 386"/>
                <a:gd name="T95" fmla="*/ 39 h 86"/>
                <a:gd name="T96" fmla="*/ 165 w 386"/>
                <a:gd name="T97" fmla="*/ 13 h 86"/>
                <a:gd name="T98" fmla="*/ 172 w 386"/>
                <a:gd name="T99" fmla="*/ 30 h 86"/>
                <a:gd name="T100" fmla="*/ 212 w 386"/>
                <a:gd name="T101" fmla="*/ 85 h 86"/>
                <a:gd name="T102" fmla="*/ 225 w 386"/>
                <a:gd name="T103"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86">
                  <a:moveTo>
                    <a:pt x="69" y="0"/>
                  </a:moveTo>
                  <a:cubicBezTo>
                    <a:pt x="63" y="0"/>
                    <a:pt x="58" y="2"/>
                    <a:pt x="54" y="5"/>
                  </a:cubicBezTo>
                  <a:cubicBezTo>
                    <a:pt x="51" y="9"/>
                    <a:pt x="49" y="14"/>
                    <a:pt x="49" y="21"/>
                  </a:cubicBezTo>
                  <a:cubicBezTo>
                    <a:pt x="49" y="65"/>
                    <a:pt x="49" y="65"/>
                    <a:pt x="49" y="65"/>
                  </a:cubicBezTo>
                  <a:cubicBezTo>
                    <a:pt x="49" y="72"/>
                    <a:pt x="51" y="77"/>
                    <a:pt x="54" y="80"/>
                  </a:cubicBezTo>
                  <a:cubicBezTo>
                    <a:pt x="58" y="84"/>
                    <a:pt x="63" y="86"/>
                    <a:pt x="69" y="86"/>
                  </a:cubicBezTo>
                  <a:cubicBezTo>
                    <a:pt x="76" y="86"/>
                    <a:pt x="81" y="84"/>
                    <a:pt x="84" y="80"/>
                  </a:cubicBezTo>
                  <a:cubicBezTo>
                    <a:pt x="87" y="77"/>
                    <a:pt x="89" y="72"/>
                    <a:pt x="89" y="65"/>
                  </a:cubicBezTo>
                  <a:cubicBezTo>
                    <a:pt x="89" y="21"/>
                    <a:pt x="89" y="21"/>
                    <a:pt x="89" y="21"/>
                  </a:cubicBezTo>
                  <a:cubicBezTo>
                    <a:pt x="89" y="14"/>
                    <a:pt x="87" y="9"/>
                    <a:pt x="84" y="5"/>
                  </a:cubicBezTo>
                  <a:cubicBezTo>
                    <a:pt x="81" y="2"/>
                    <a:pt x="76" y="0"/>
                    <a:pt x="69" y="0"/>
                  </a:cubicBezTo>
                  <a:close/>
                  <a:moveTo>
                    <a:pt x="76" y="66"/>
                  </a:moveTo>
                  <a:cubicBezTo>
                    <a:pt x="76" y="69"/>
                    <a:pt x="75" y="71"/>
                    <a:pt x="74" y="72"/>
                  </a:cubicBezTo>
                  <a:cubicBezTo>
                    <a:pt x="73" y="73"/>
                    <a:pt x="71" y="74"/>
                    <a:pt x="69" y="74"/>
                  </a:cubicBezTo>
                  <a:cubicBezTo>
                    <a:pt x="67" y="74"/>
                    <a:pt x="65" y="73"/>
                    <a:pt x="64" y="72"/>
                  </a:cubicBezTo>
                  <a:cubicBezTo>
                    <a:pt x="63" y="71"/>
                    <a:pt x="62" y="69"/>
                    <a:pt x="62" y="66"/>
                  </a:cubicBezTo>
                  <a:cubicBezTo>
                    <a:pt x="62" y="20"/>
                    <a:pt x="62" y="20"/>
                    <a:pt x="62" y="20"/>
                  </a:cubicBezTo>
                  <a:cubicBezTo>
                    <a:pt x="62" y="17"/>
                    <a:pt x="63" y="15"/>
                    <a:pt x="64" y="14"/>
                  </a:cubicBezTo>
                  <a:cubicBezTo>
                    <a:pt x="65" y="13"/>
                    <a:pt x="67" y="12"/>
                    <a:pt x="69" y="12"/>
                  </a:cubicBezTo>
                  <a:cubicBezTo>
                    <a:pt x="71" y="12"/>
                    <a:pt x="73" y="13"/>
                    <a:pt x="74" y="14"/>
                  </a:cubicBezTo>
                  <a:cubicBezTo>
                    <a:pt x="75" y="15"/>
                    <a:pt x="76" y="17"/>
                    <a:pt x="76" y="20"/>
                  </a:cubicBezTo>
                  <a:lnTo>
                    <a:pt x="76" y="66"/>
                  </a:lnTo>
                  <a:close/>
                  <a:moveTo>
                    <a:pt x="124" y="66"/>
                  </a:moveTo>
                  <a:cubicBezTo>
                    <a:pt x="124" y="69"/>
                    <a:pt x="123" y="71"/>
                    <a:pt x="122" y="72"/>
                  </a:cubicBezTo>
                  <a:cubicBezTo>
                    <a:pt x="121" y="73"/>
                    <a:pt x="119" y="74"/>
                    <a:pt x="117" y="74"/>
                  </a:cubicBezTo>
                  <a:cubicBezTo>
                    <a:pt x="115" y="74"/>
                    <a:pt x="113" y="73"/>
                    <a:pt x="112" y="72"/>
                  </a:cubicBezTo>
                  <a:cubicBezTo>
                    <a:pt x="111" y="71"/>
                    <a:pt x="110" y="69"/>
                    <a:pt x="110" y="66"/>
                  </a:cubicBezTo>
                  <a:cubicBezTo>
                    <a:pt x="110" y="1"/>
                    <a:pt x="110" y="1"/>
                    <a:pt x="110" y="1"/>
                  </a:cubicBezTo>
                  <a:cubicBezTo>
                    <a:pt x="97" y="1"/>
                    <a:pt x="97" y="1"/>
                    <a:pt x="97" y="1"/>
                  </a:cubicBezTo>
                  <a:cubicBezTo>
                    <a:pt x="97" y="65"/>
                    <a:pt x="97" y="65"/>
                    <a:pt x="97" y="65"/>
                  </a:cubicBezTo>
                  <a:cubicBezTo>
                    <a:pt x="97" y="72"/>
                    <a:pt x="99" y="77"/>
                    <a:pt x="102" y="81"/>
                  </a:cubicBezTo>
                  <a:cubicBezTo>
                    <a:pt x="105" y="84"/>
                    <a:pt x="110" y="86"/>
                    <a:pt x="117" y="86"/>
                  </a:cubicBezTo>
                  <a:cubicBezTo>
                    <a:pt x="123" y="86"/>
                    <a:pt x="128" y="84"/>
                    <a:pt x="131" y="81"/>
                  </a:cubicBezTo>
                  <a:cubicBezTo>
                    <a:pt x="135" y="77"/>
                    <a:pt x="136" y="72"/>
                    <a:pt x="136" y="65"/>
                  </a:cubicBezTo>
                  <a:cubicBezTo>
                    <a:pt x="136" y="1"/>
                    <a:pt x="136" y="1"/>
                    <a:pt x="136" y="1"/>
                  </a:cubicBezTo>
                  <a:cubicBezTo>
                    <a:pt x="124" y="1"/>
                    <a:pt x="124" y="1"/>
                    <a:pt x="124" y="1"/>
                  </a:cubicBezTo>
                  <a:lnTo>
                    <a:pt x="124" y="66"/>
                  </a:lnTo>
                  <a:close/>
                  <a:moveTo>
                    <a:pt x="24" y="39"/>
                  </a:moveTo>
                  <a:cubicBezTo>
                    <a:pt x="14" y="1"/>
                    <a:pt x="14" y="1"/>
                    <a:pt x="14" y="1"/>
                  </a:cubicBezTo>
                  <a:cubicBezTo>
                    <a:pt x="0" y="1"/>
                    <a:pt x="0" y="1"/>
                    <a:pt x="0" y="1"/>
                  </a:cubicBezTo>
                  <a:cubicBezTo>
                    <a:pt x="17" y="57"/>
                    <a:pt x="17" y="57"/>
                    <a:pt x="17" y="57"/>
                  </a:cubicBezTo>
                  <a:cubicBezTo>
                    <a:pt x="17" y="85"/>
                    <a:pt x="17" y="85"/>
                    <a:pt x="17" y="85"/>
                  </a:cubicBezTo>
                  <a:cubicBezTo>
                    <a:pt x="30" y="85"/>
                    <a:pt x="30" y="85"/>
                    <a:pt x="30" y="85"/>
                  </a:cubicBezTo>
                  <a:cubicBezTo>
                    <a:pt x="30" y="57"/>
                    <a:pt x="30" y="57"/>
                    <a:pt x="30" y="57"/>
                  </a:cubicBezTo>
                  <a:cubicBezTo>
                    <a:pt x="47" y="1"/>
                    <a:pt x="47" y="1"/>
                    <a:pt x="47" y="1"/>
                  </a:cubicBezTo>
                  <a:cubicBezTo>
                    <a:pt x="34" y="1"/>
                    <a:pt x="34" y="1"/>
                    <a:pt x="34" y="1"/>
                  </a:cubicBezTo>
                  <a:lnTo>
                    <a:pt x="24" y="39"/>
                  </a:lnTo>
                  <a:close/>
                  <a:moveTo>
                    <a:pt x="272" y="0"/>
                  </a:moveTo>
                  <a:cubicBezTo>
                    <a:pt x="265" y="0"/>
                    <a:pt x="260" y="2"/>
                    <a:pt x="257" y="5"/>
                  </a:cubicBezTo>
                  <a:cubicBezTo>
                    <a:pt x="254" y="9"/>
                    <a:pt x="252" y="14"/>
                    <a:pt x="252" y="21"/>
                  </a:cubicBezTo>
                  <a:cubicBezTo>
                    <a:pt x="252" y="65"/>
                    <a:pt x="252" y="65"/>
                    <a:pt x="252" y="65"/>
                  </a:cubicBezTo>
                  <a:cubicBezTo>
                    <a:pt x="252" y="72"/>
                    <a:pt x="254" y="77"/>
                    <a:pt x="257" y="80"/>
                  </a:cubicBezTo>
                  <a:cubicBezTo>
                    <a:pt x="260" y="84"/>
                    <a:pt x="265" y="86"/>
                    <a:pt x="272" y="86"/>
                  </a:cubicBezTo>
                  <a:cubicBezTo>
                    <a:pt x="278" y="86"/>
                    <a:pt x="283" y="84"/>
                    <a:pt x="287" y="80"/>
                  </a:cubicBezTo>
                  <a:cubicBezTo>
                    <a:pt x="290" y="77"/>
                    <a:pt x="292" y="72"/>
                    <a:pt x="292" y="65"/>
                  </a:cubicBezTo>
                  <a:cubicBezTo>
                    <a:pt x="292" y="21"/>
                    <a:pt x="292" y="21"/>
                    <a:pt x="292" y="21"/>
                  </a:cubicBezTo>
                  <a:cubicBezTo>
                    <a:pt x="292" y="14"/>
                    <a:pt x="290" y="9"/>
                    <a:pt x="287" y="5"/>
                  </a:cubicBezTo>
                  <a:cubicBezTo>
                    <a:pt x="283" y="2"/>
                    <a:pt x="278" y="0"/>
                    <a:pt x="272" y="0"/>
                  </a:cubicBezTo>
                  <a:close/>
                  <a:moveTo>
                    <a:pt x="279" y="66"/>
                  </a:moveTo>
                  <a:cubicBezTo>
                    <a:pt x="279" y="69"/>
                    <a:pt x="278" y="71"/>
                    <a:pt x="277" y="72"/>
                  </a:cubicBezTo>
                  <a:cubicBezTo>
                    <a:pt x="276" y="73"/>
                    <a:pt x="274" y="74"/>
                    <a:pt x="272" y="74"/>
                  </a:cubicBezTo>
                  <a:cubicBezTo>
                    <a:pt x="270" y="74"/>
                    <a:pt x="268" y="73"/>
                    <a:pt x="267" y="72"/>
                  </a:cubicBezTo>
                  <a:cubicBezTo>
                    <a:pt x="266" y="71"/>
                    <a:pt x="265" y="69"/>
                    <a:pt x="265" y="66"/>
                  </a:cubicBezTo>
                  <a:cubicBezTo>
                    <a:pt x="265" y="20"/>
                    <a:pt x="265" y="20"/>
                    <a:pt x="265" y="20"/>
                  </a:cubicBezTo>
                  <a:cubicBezTo>
                    <a:pt x="265" y="17"/>
                    <a:pt x="266" y="15"/>
                    <a:pt x="267" y="14"/>
                  </a:cubicBezTo>
                  <a:cubicBezTo>
                    <a:pt x="268" y="13"/>
                    <a:pt x="270" y="12"/>
                    <a:pt x="272" y="12"/>
                  </a:cubicBezTo>
                  <a:cubicBezTo>
                    <a:pt x="274" y="12"/>
                    <a:pt x="276" y="13"/>
                    <a:pt x="277" y="14"/>
                  </a:cubicBezTo>
                  <a:cubicBezTo>
                    <a:pt x="278" y="15"/>
                    <a:pt x="279" y="17"/>
                    <a:pt x="279" y="20"/>
                  </a:cubicBezTo>
                  <a:lnTo>
                    <a:pt x="279" y="66"/>
                  </a:lnTo>
                  <a:close/>
                  <a:moveTo>
                    <a:pt x="319" y="0"/>
                  </a:moveTo>
                  <a:cubicBezTo>
                    <a:pt x="313" y="0"/>
                    <a:pt x="308" y="2"/>
                    <a:pt x="304" y="5"/>
                  </a:cubicBezTo>
                  <a:cubicBezTo>
                    <a:pt x="301" y="9"/>
                    <a:pt x="299" y="14"/>
                    <a:pt x="299" y="21"/>
                  </a:cubicBezTo>
                  <a:cubicBezTo>
                    <a:pt x="299" y="65"/>
                    <a:pt x="299" y="65"/>
                    <a:pt x="299" y="65"/>
                  </a:cubicBezTo>
                  <a:cubicBezTo>
                    <a:pt x="299" y="72"/>
                    <a:pt x="301" y="77"/>
                    <a:pt x="304" y="80"/>
                  </a:cubicBezTo>
                  <a:cubicBezTo>
                    <a:pt x="308" y="84"/>
                    <a:pt x="313" y="86"/>
                    <a:pt x="319" y="86"/>
                  </a:cubicBezTo>
                  <a:cubicBezTo>
                    <a:pt x="325" y="86"/>
                    <a:pt x="330" y="84"/>
                    <a:pt x="334" y="80"/>
                  </a:cubicBezTo>
                  <a:cubicBezTo>
                    <a:pt x="337" y="77"/>
                    <a:pt x="339" y="72"/>
                    <a:pt x="339" y="65"/>
                  </a:cubicBezTo>
                  <a:cubicBezTo>
                    <a:pt x="339" y="38"/>
                    <a:pt x="339" y="38"/>
                    <a:pt x="339" y="38"/>
                  </a:cubicBezTo>
                  <a:cubicBezTo>
                    <a:pt x="320" y="38"/>
                    <a:pt x="320" y="38"/>
                    <a:pt x="320" y="38"/>
                  </a:cubicBezTo>
                  <a:cubicBezTo>
                    <a:pt x="320" y="50"/>
                    <a:pt x="320" y="50"/>
                    <a:pt x="320" y="50"/>
                  </a:cubicBezTo>
                  <a:cubicBezTo>
                    <a:pt x="326" y="50"/>
                    <a:pt x="326" y="50"/>
                    <a:pt x="326" y="50"/>
                  </a:cubicBezTo>
                  <a:cubicBezTo>
                    <a:pt x="326" y="66"/>
                    <a:pt x="326" y="66"/>
                    <a:pt x="326" y="66"/>
                  </a:cubicBezTo>
                  <a:cubicBezTo>
                    <a:pt x="326" y="69"/>
                    <a:pt x="326" y="71"/>
                    <a:pt x="324" y="72"/>
                  </a:cubicBezTo>
                  <a:cubicBezTo>
                    <a:pt x="323" y="73"/>
                    <a:pt x="321" y="74"/>
                    <a:pt x="319" y="74"/>
                  </a:cubicBezTo>
                  <a:cubicBezTo>
                    <a:pt x="317" y="74"/>
                    <a:pt x="316" y="73"/>
                    <a:pt x="314" y="72"/>
                  </a:cubicBezTo>
                  <a:cubicBezTo>
                    <a:pt x="313" y="71"/>
                    <a:pt x="313" y="69"/>
                    <a:pt x="313" y="66"/>
                  </a:cubicBezTo>
                  <a:cubicBezTo>
                    <a:pt x="313" y="20"/>
                    <a:pt x="313" y="20"/>
                    <a:pt x="313" y="20"/>
                  </a:cubicBezTo>
                  <a:cubicBezTo>
                    <a:pt x="313" y="17"/>
                    <a:pt x="313" y="15"/>
                    <a:pt x="314" y="14"/>
                  </a:cubicBezTo>
                  <a:cubicBezTo>
                    <a:pt x="316" y="13"/>
                    <a:pt x="317" y="12"/>
                    <a:pt x="319" y="12"/>
                  </a:cubicBezTo>
                  <a:cubicBezTo>
                    <a:pt x="321" y="12"/>
                    <a:pt x="323" y="13"/>
                    <a:pt x="324" y="14"/>
                  </a:cubicBezTo>
                  <a:cubicBezTo>
                    <a:pt x="326" y="15"/>
                    <a:pt x="326" y="17"/>
                    <a:pt x="326" y="20"/>
                  </a:cubicBezTo>
                  <a:cubicBezTo>
                    <a:pt x="326" y="29"/>
                    <a:pt x="326" y="29"/>
                    <a:pt x="326" y="29"/>
                  </a:cubicBezTo>
                  <a:cubicBezTo>
                    <a:pt x="339" y="29"/>
                    <a:pt x="339" y="29"/>
                    <a:pt x="339" y="29"/>
                  </a:cubicBezTo>
                  <a:cubicBezTo>
                    <a:pt x="339" y="21"/>
                    <a:pt x="339" y="21"/>
                    <a:pt x="339" y="21"/>
                  </a:cubicBezTo>
                  <a:cubicBezTo>
                    <a:pt x="339" y="14"/>
                    <a:pt x="337" y="9"/>
                    <a:pt x="334" y="5"/>
                  </a:cubicBezTo>
                  <a:cubicBezTo>
                    <a:pt x="330" y="2"/>
                    <a:pt x="325" y="0"/>
                    <a:pt x="319" y="0"/>
                  </a:cubicBezTo>
                  <a:close/>
                  <a:moveTo>
                    <a:pt x="381" y="5"/>
                  </a:moveTo>
                  <a:cubicBezTo>
                    <a:pt x="378" y="2"/>
                    <a:pt x="373" y="0"/>
                    <a:pt x="366" y="0"/>
                  </a:cubicBezTo>
                  <a:cubicBezTo>
                    <a:pt x="360" y="0"/>
                    <a:pt x="355" y="2"/>
                    <a:pt x="351" y="5"/>
                  </a:cubicBezTo>
                  <a:cubicBezTo>
                    <a:pt x="348" y="9"/>
                    <a:pt x="346" y="14"/>
                    <a:pt x="346" y="21"/>
                  </a:cubicBezTo>
                  <a:cubicBezTo>
                    <a:pt x="346" y="65"/>
                    <a:pt x="346" y="65"/>
                    <a:pt x="346" y="65"/>
                  </a:cubicBezTo>
                  <a:cubicBezTo>
                    <a:pt x="346" y="72"/>
                    <a:pt x="348" y="77"/>
                    <a:pt x="351" y="80"/>
                  </a:cubicBezTo>
                  <a:cubicBezTo>
                    <a:pt x="355" y="84"/>
                    <a:pt x="360" y="86"/>
                    <a:pt x="366" y="86"/>
                  </a:cubicBezTo>
                  <a:cubicBezTo>
                    <a:pt x="373" y="86"/>
                    <a:pt x="378" y="84"/>
                    <a:pt x="381" y="80"/>
                  </a:cubicBezTo>
                  <a:cubicBezTo>
                    <a:pt x="384" y="77"/>
                    <a:pt x="386" y="72"/>
                    <a:pt x="386" y="65"/>
                  </a:cubicBezTo>
                  <a:cubicBezTo>
                    <a:pt x="386" y="21"/>
                    <a:pt x="386" y="21"/>
                    <a:pt x="386" y="21"/>
                  </a:cubicBezTo>
                  <a:cubicBezTo>
                    <a:pt x="386" y="14"/>
                    <a:pt x="384" y="9"/>
                    <a:pt x="381" y="5"/>
                  </a:cubicBezTo>
                  <a:close/>
                  <a:moveTo>
                    <a:pt x="373" y="66"/>
                  </a:moveTo>
                  <a:cubicBezTo>
                    <a:pt x="373" y="69"/>
                    <a:pt x="372" y="71"/>
                    <a:pt x="371" y="72"/>
                  </a:cubicBezTo>
                  <a:cubicBezTo>
                    <a:pt x="370" y="73"/>
                    <a:pt x="368" y="74"/>
                    <a:pt x="366" y="74"/>
                  </a:cubicBezTo>
                  <a:cubicBezTo>
                    <a:pt x="364" y="74"/>
                    <a:pt x="362" y="73"/>
                    <a:pt x="361" y="72"/>
                  </a:cubicBezTo>
                  <a:cubicBezTo>
                    <a:pt x="360" y="71"/>
                    <a:pt x="359" y="69"/>
                    <a:pt x="359" y="66"/>
                  </a:cubicBezTo>
                  <a:cubicBezTo>
                    <a:pt x="359" y="20"/>
                    <a:pt x="359" y="20"/>
                    <a:pt x="359" y="20"/>
                  </a:cubicBezTo>
                  <a:cubicBezTo>
                    <a:pt x="359" y="17"/>
                    <a:pt x="360" y="15"/>
                    <a:pt x="361" y="14"/>
                  </a:cubicBezTo>
                  <a:cubicBezTo>
                    <a:pt x="362" y="13"/>
                    <a:pt x="364" y="12"/>
                    <a:pt x="366" y="12"/>
                  </a:cubicBezTo>
                  <a:cubicBezTo>
                    <a:pt x="368" y="12"/>
                    <a:pt x="370" y="13"/>
                    <a:pt x="371" y="14"/>
                  </a:cubicBezTo>
                  <a:cubicBezTo>
                    <a:pt x="372" y="15"/>
                    <a:pt x="373" y="17"/>
                    <a:pt x="373" y="20"/>
                  </a:cubicBezTo>
                  <a:lnTo>
                    <a:pt x="373" y="66"/>
                  </a:lnTo>
                  <a:close/>
                  <a:moveTo>
                    <a:pt x="185" y="75"/>
                  </a:moveTo>
                  <a:cubicBezTo>
                    <a:pt x="185" y="62"/>
                    <a:pt x="185" y="62"/>
                    <a:pt x="185" y="62"/>
                  </a:cubicBezTo>
                  <a:cubicBezTo>
                    <a:pt x="185" y="57"/>
                    <a:pt x="184" y="54"/>
                    <a:pt x="183" y="51"/>
                  </a:cubicBezTo>
                  <a:cubicBezTo>
                    <a:pt x="182" y="47"/>
                    <a:pt x="180" y="45"/>
                    <a:pt x="176" y="44"/>
                  </a:cubicBezTo>
                  <a:cubicBezTo>
                    <a:pt x="182" y="41"/>
                    <a:pt x="185" y="35"/>
                    <a:pt x="185" y="27"/>
                  </a:cubicBezTo>
                  <a:cubicBezTo>
                    <a:pt x="185" y="20"/>
                    <a:pt x="185" y="20"/>
                    <a:pt x="185" y="20"/>
                  </a:cubicBezTo>
                  <a:cubicBezTo>
                    <a:pt x="185" y="14"/>
                    <a:pt x="183" y="9"/>
                    <a:pt x="180" y="6"/>
                  </a:cubicBezTo>
                  <a:cubicBezTo>
                    <a:pt x="177" y="3"/>
                    <a:pt x="172" y="1"/>
                    <a:pt x="165" y="1"/>
                  </a:cubicBezTo>
                  <a:cubicBezTo>
                    <a:pt x="145" y="1"/>
                    <a:pt x="145" y="1"/>
                    <a:pt x="145" y="1"/>
                  </a:cubicBezTo>
                  <a:cubicBezTo>
                    <a:pt x="145" y="85"/>
                    <a:pt x="145" y="85"/>
                    <a:pt x="145" y="85"/>
                  </a:cubicBezTo>
                  <a:cubicBezTo>
                    <a:pt x="159" y="85"/>
                    <a:pt x="159" y="85"/>
                    <a:pt x="159" y="85"/>
                  </a:cubicBezTo>
                  <a:cubicBezTo>
                    <a:pt x="159" y="51"/>
                    <a:pt x="159" y="51"/>
                    <a:pt x="159" y="51"/>
                  </a:cubicBezTo>
                  <a:cubicBezTo>
                    <a:pt x="163" y="51"/>
                    <a:pt x="163" y="51"/>
                    <a:pt x="163" y="51"/>
                  </a:cubicBezTo>
                  <a:cubicBezTo>
                    <a:pt x="166" y="51"/>
                    <a:pt x="168" y="52"/>
                    <a:pt x="170" y="53"/>
                  </a:cubicBezTo>
                  <a:cubicBezTo>
                    <a:pt x="171" y="55"/>
                    <a:pt x="172" y="57"/>
                    <a:pt x="172" y="61"/>
                  </a:cubicBezTo>
                  <a:cubicBezTo>
                    <a:pt x="172" y="75"/>
                    <a:pt x="172" y="75"/>
                    <a:pt x="172" y="75"/>
                  </a:cubicBezTo>
                  <a:cubicBezTo>
                    <a:pt x="172" y="76"/>
                    <a:pt x="172" y="78"/>
                    <a:pt x="172" y="79"/>
                  </a:cubicBezTo>
                  <a:cubicBezTo>
                    <a:pt x="172" y="80"/>
                    <a:pt x="172" y="81"/>
                    <a:pt x="172" y="82"/>
                  </a:cubicBezTo>
                  <a:cubicBezTo>
                    <a:pt x="172" y="82"/>
                    <a:pt x="172" y="83"/>
                    <a:pt x="173" y="83"/>
                  </a:cubicBezTo>
                  <a:cubicBezTo>
                    <a:pt x="173" y="84"/>
                    <a:pt x="173" y="84"/>
                    <a:pt x="173" y="85"/>
                  </a:cubicBezTo>
                  <a:cubicBezTo>
                    <a:pt x="186" y="85"/>
                    <a:pt x="186" y="85"/>
                    <a:pt x="186" y="85"/>
                  </a:cubicBezTo>
                  <a:cubicBezTo>
                    <a:pt x="186" y="83"/>
                    <a:pt x="185" y="82"/>
                    <a:pt x="185" y="80"/>
                  </a:cubicBezTo>
                  <a:cubicBezTo>
                    <a:pt x="185" y="79"/>
                    <a:pt x="185" y="77"/>
                    <a:pt x="185" y="75"/>
                  </a:cubicBezTo>
                  <a:close/>
                  <a:moveTo>
                    <a:pt x="172" y="30"/>
                  </a:moveTo>
                  <a:cubicBezTo>
                    <a:pt x="172" y="33"/>
                    <a:pt x="171" y="36"/>
                    <a:pt x="170" y="37"/>
                  </a:cubicBezTo>
                  <a:cubicBezTo>
                    <a:pt x="168" y="38"/>
                    <a:pt x="166" y="39"/>
                    <a:pt x="164" y="39"/>
                  </a:cubicBezTo>
                  <a:cubicBezTo>
                    <a:pt x="159" y="39"/>
                    <a:pt x="159" y="39"/>
                    <a:pt x="159" y="39"/>
                  </a:cubicBezTo>
                  <a:cubicBezTo>
                    <a:pt x="159" y="13"/>
                    <a:pt x="159" y="13"/>
                    <a:pt x="159" y="13"/>
                  </a:cubicBezTo>
                  <a:cubicBezTo>
                    <a:pt x="165" y="13"/>
                    <a:pt x="165" y="13"/>
                    <a:pt x="165" y="13"/>
                  </a:cubicBezTo>
                  <a:cubicBezTo>
                    <a:pt x="167" y="13"/>
                    <a:pt x="169" y="14"/>
                    <a:pt x="170" y="15"/>
                  </a:cubicBezTo>
                  <a:cubicBezTo>
                    <a:pt x="171" y="16"/>
                    <a:pt x="172" y="19"/>
                    <a:pt x="172" y="22"/>
                  </a:cubicBezTo>
                  <a:lnTo>
                    <a:pt x="172" y="30"/>
                  </a:lnTo>
                  <a:close/>
                  <a:moveTo>
                    <a:pt x="225" y="1"/>
                  </a:moveTo>
                  <a:cubicBezTo>
                    <a:pt x="212" y="1"/>
                    <a:pt x="212" y="1"/>
                    <a:pt x="212" y="1"/>
                  </a:cubicBezTo>
                  <a:cubicBezTo>
                    <a:pt x="212" y="85"/>
                    <a:pt x="212" y="85"/>
                    <a:pt x="212" y="85"/>
                  </a:cubicBezTo>
                  <a:cubicBezTo>
                    <a:pt x="247" y="85"/>
                    <a:pt x="247" y="85"/>
                    <a:pt x="247" y="85"/>
                  </a:cubicBezTo>
                  <a:cubicBezTo>
                    <a:pt x="247" y="73"/>
                    <a:pt x="247" y="73"/>
                    <a:pt x="247" y="73"/>
                  </a:cubicBezTo>
                  <a:cubicBezTo>
                    <a:pt x="225" y="73"/>
                    <a:pt x="225" y="73"/>
                    <a:pt x="225" y="73"/>
                  </a:cubicBezTo>
                  <a:lnTo>
                    <a:pt x="225"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solidFill>
                  <a:schemeClr val="bg1"/>
                </a:solidFill>
              </a:endParaRPr>
            </a:p>
          </p:txBody>
        </p:sp>
        <p:sp>
          <p:nvSpPr>
            <p:cNvPr id="27" name="Freeform 6"/>
            <p:cNvSpPr>
              <a:spLocks noEditPoints="1"/>
            </p:cNvSpPr>
            <p:nvPr userDrawn="1"/>
          </p:nvSpPr>
          <p:spPr bwMode="auto">
            <a:xfrm>
              <a:off x="7454952" y="6525155"/>
              <a:ext cx="1242122" cy="118234"/>
            </a:xfrm>
            <a:custGeom>
              <a:avLst/>
              <a:gdLst>
                <a:gd name="T0" fmla="*/ 132 w 393"/>
                <a:gd name="T1" fmla="*/ 28 h 37"/>
                <a:gd name="T2" fmla="*/ 127 w 393"/>
                <a:gd name="T3" fmla="*/ 26 h 37"/>
                <a:gd name="T4" fmla="*/ 133 w 393"/>
                <a:gd name="T5" fmla="*/ 18 h 37"/>
                <a:gd name="T6" fmla="*/ 186 w 393"/>
                <a:gd name="T7" fmla="*/ 8 h 37"/>
                <a:gd name="T8" fmla="*/ 174 w 393"/>
                <a:gd name="T9" fmla="*/ 8 h 37"/>
                <a:gd name="T10" fmla="*/ 163 w 393"/>
                <a:gd name="T11" fmla="*/ 29 h 37"/>
                <a:gd name="T12" fmla="*/ 173 w 393"/>
                <a:gd name="T13" fmla="*/ 12 h 37"/>
                <a:gd name="T14" fmla="*/ 192 w 393"/>
                <a:gd name="T15" fmla="*/ 29 h 37"/>
                <a:gd name="T16" fmla="*/ 106 w 393"/>
                <a:gd name="T17" fmla="*/ 25 h 37"/>
                <a:gd name="T18" fmla="*/ 103 w 393"/>
                <a:gd name="T19" fmla="*/ 32 h 37"/>
                <a:gd name="T20" fmla="*/ 103 w 393"/>
                <a:gd name="T21" fmla="*/ 36 h 37"/>
                <a:gd name="T22" fmla="*/ 154 w 393"/>
                <a:gd name="T23" fmla="*/ 19 h 37"/>
                <a:gd name="T24" fmla="*/ 144 w 393"/>
                <a:gd name="T25" fmla="*/ 19 h 37"/>
                <a:gd name="T26" fmla="*/ 144 w 393"/>
                <a:gd name="T27" fmla="*/ 28 h 37"/>
                <a:gd name="T28" fmla="*/ 154 w 393"/>
                <a:gd name="T29" fmla="*/ 8 h 37"/>
                <a:gd name="T30" fmla="*/ 375 w 393"/>
                <a:gd name="T31" fmla="*/ 7 h 37"/>
                <a:gd name="T32" fmla="*/ 369 w 393"/>
                <a:gd name="T33" fmla="*/ 29 h 37"/>
                <a:gd name="T34" fmla="*/ 378 w 393"/>
                <a:gd name="T35" fmla="*/ 15 h 37"/>
                <a:gd name="T36" fmla="*/ 388 w 393"/>
                <a:gd name="T37" fmla="*/ 11 h 37"/>
                <a:gd name="T38" fmla="*/ 392 w 393"/>
                <a:gd name="T39" fmla="*/ 9 h 37"/>
                <a:gd name="T40" fmla="*/ 38 w 393"/>
                <a:gd name="T41" fmla="*/ 20 h 37"/>
                <a:gd name="T42" fmla="*/ 39 w 393"/>
                <a:gd name="T43" fmla="*/ 29 h 37"/>
                <a:gd name="T44" fmla="*/ 54 w 393"/>
                <a:gd name="T45" fmla="*/ 8 h 37"/>
                <a:gd name="T46" fmla="*/ 13 w 393"/>
                <a:gd name="T47" fmla="*/ 8 h 37"/>
                <a:gd name="T48" fmla="*/ 7 w 393"/>
                <a:gd name="T49" fmla="*/ 29 h 37"/>
                <a:gd name="T50" fmla="*/ 29 w 393"/>
                <a:gd name="T51" fmla="*/ 8 h 37"/>
                <a:gd name="T52" fmla="*/ 88 w 393"/>
                <a:gd name="T53" fmla="*/ 25 h 37"/>
                <a:gd name="T54" fmla="*/ 71 w 393"/>
                <a:gd name="T55" fmla="*/ 8 h 37"/>
                <a:gd name="T56" fmla="*/ 64 w 393"/>
                <a:gd name="T57" fmla="*/ 29 h 37"/>
                <a:gd name="T58" fmla="*/ 87 w 393"/>
                <a:gd name="T59" fmla="*/ 8 h 37"/>
                <a:gd name="T60" fmla="*/ 207 w 393"/>
                <a:gd name="T61" fmla="*/ 26 h 37"/>
                <a:gd name="T62" fmla="*/ 214 w 393"/>
                <a:gd name="T63" fmla="*/ 26 h 37"/>
                <a:gd name="T64" fmla="*/ 214 w 393"/>
                <a:gd name="T65" fmla="*/ 7 h 37"/>
                <a:gd name="T66" fmla="*/ 208 w 393"/>
                <a:gd name="T67" fmla="*/ 16 h 37"/>
                <a:gd name="T68" fmla="*/ 286 w 393"/>
                <a:gd name="T69" fmla="*/ 11 h 37"/>
                <a:gd name="T70" fmla="*/ 277 w 393"/>
                <a:gd name="T71" fmla="*/ 8 h 37"/>
                <a:gd name="T72" fmla="*/ 284 w 393"/>
                <a:gd name="T73" fmla="*/ 29 h 37"/>
                <a:gd name="T74" fmla="*/ 327 w 393"/>
                <a:gd name="T75" fmla="*/ 24 h 37"/>
                <a:gd name="T76" fmla="*/ 340 w 393"/>
                <a:gd name="T77" fmla="*/ 14 h 37"/>
                <a:gd name="T78" fmla="*/ 325 w 393"/>
                <a:gd name="T79" fmla="*/ 26 h 37"/>
                <a:gd name="T80" fmla="*/ 298 w 393"/>
                <a:gd name="T81" fmla="*/ 7 h 37"/>
                <a:gd name="T82" fmla="*/ 307 w 393"/>
                <a:gd name="T83" fmla="*/ 22 h 37"/>
                <a:gd name="T84" fmla="*/ 308 w 393"/>
                <a:gd name="T85" fmla="*/ 19 h 37"/>
                <a:gd name="T86" fmla="*/ 298 w 393"/>
                <a:gd name="T87" fmla="*/ 10 h 37"/>
                <a:gd name="T88" fmla="*/ 273 w 393"/>
                <a:gd name="T89" fmla="*/ 0 h 37"/>
                <a:gd name="T90" fmla="*/ 344 w 393"/>
                <a:gd name="T91" fmla="*/ 26 h 37"/>
                <a:gd name="T92" fmla="*/ 351 w 393"/>
                <a:gd name="T93" fmla="*/ 7 h 37"/>
                <a:gd name="T94" fmla="*/ 351 w 393"/>
                <a:gd name="T95" fmla="*/ 10 h 37"/>
                <a:gd name="T96" fmla="*/ 237 w 393"/>
                <a:gd name="T97" fmla="*/ 7 h 37"/>
                <a:gd name="T98" fmla="*/ 231 w 393"/>
                <a:gd name="T99" fmla="*/ 26 h 37"/>
                <a:gd name="T100" fmla="*/ 240 w 393"/>
                <a:gd name="T101" fmla="*/ 24 h 37"/>
                <a:gd name="T102" fmla="*/ 240 w 393"/>
                <a:gd name="T103" fmla="*/ 12 h 37"/>
                <a:gd name="T104" fmla="*/ 270 w 393"/>
                <a:gd name="T105" fmla="*/ 8 h 37"/>
                <a:gd name="T106" fmla="*/ 313 w 393"/>
                <a:gd name="T107" fmla="*/ 29 h 37"/>
                <a:gd name="T108" fmla="*/ 253 w 393"/>
                <a:gd name="T109" fmla="*/ 11 h 37"/>
                <a:gd name="T110" fmla="*/ 261 w 393"/>
                <a:gd name="T111" fmla="*/ 8 h 37"/>
                <a:gd name="T112" fmla="*/ 250 w 393"/>
                <a:gd name="T113" fmla="*/ 16 h 37"/>
                <a:gd name="T114" fmla="*/ 257 w 393"/>
                <a:gd name="T115" fmla="*/ 26 h 37"/>
                <a:gd name="T116" fmla="*/ 261 w 393"/>
                <a:gd name="T117"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37">
                  <a:moveTo>
                    <a:pt x="127" y="7"/>
                  </a:moveTo>
                  <a:cubicBezTo>
                    <a:pt x="124" y="7"/>
                    <a:pt x="122" y="8"/>
                    <a:pt x="120" y="10"/>
                  </a:cubicBezTo>
                  <a:cubicBezTo>
                    <a:pt x="118" y="12"/>
                    <a:pt x="117" y="14"/>
                    <a:pt x="117" y="18"/>
                  </a:cubicBezTo>
                  <a:cubicBezTo>
                    <a:pt x="117" y="22"/>
                    <a:pt x="118" y="24"/>
                    <a:pt x="120" y="26"/>
                  </a:cubicBezTo>
                  <a:cubicBezTo>
                    <a:pt x="122" y="28"/>
                    <a:pt x="124" y="29"/>
                    <a:pt x="127" y="29"/>
                  </a:cubicBezTo>
                  <a:cubicBezTo>
                    <a:pt x="129" y="29"/>
                    <a:pt x="130" y="29"/>
                    <a:pt x="132" y="28"/>
                  </a:cubicBezTo>
                  <a:cubicBezTo>
                    <a:pt x="133" y="27"/>
                    <a:pt x="135" y="26"/>
                    <a:pt x="135" y="24"/>
                  </a:cubicBezTo>
                  <a:cubicBezTo>
                    <a:pt x="136" y="23"/>
                    <a:pt x="137" y="21"/>
                    <a:pt x="137" y="18"/>
                  </a:cubicBezTo>
                  <a:cubicBezTo>
                    <a:pt x="137" y="15"/>
                    <a:pt x="136" y="12"/>
                    <a:pt x="134" y="10"/>
                  </a:cubicBezTo>
                  <a:cubicBezTo>
                    <a:pt x="132" y="8"/>
                    <a:pt x="130" y="7"/>
                    <a:pt x="127" y="7"/>
                  </a:cubicBezTo>
                  <a:close/>
                  <a:moveTo>
                    <a:pt x="131" y="24"/>
                  </a:moveTo>
                  <a:cubicBezTo>
                    <a:pt x="130" y="26"/>
                    <a:pt x="129" y="26"/>
                    <a:pt x="127" y="26"/>
                  </a:cubicBezTo>
                  <a:cubicBezTo>
                    <a:pt x="125" y="26"/>
                    <a:pt x="124" y="26"/>
                    <a:pt x="122" y="24"/>
                  </a:cubicBezTo>
                  <a:cubicBezTo>
                    <a:pt x="121" y="23"/>
                    <a:pt x="121" y="21"/>
                    <a:pt x="121" y="18"/>
                  </a:cubicBezTo>
                  <a:cubicBezTo>
                    <a:pt x="121" y="16"/>
                    <a:pt x="121" y="14"/>
                    <a:pt x="122" y="12"/>
                  </a:cubicBezTo>
                  <a:cubicBezTo>
                    <a:pt x="124" y="11"/>
                    <a:pt x="125" y="10"/>
                    <a:pt x="127" y="10"/>
                  </a:cubicBezTo>
                  <a:cubicBezTo>
                    <a:pt x="129" y="10"/>
                    <a:pt x="130" y="11"/>
                    <a:pt x="131" y="12"/>
                  </a:cubicBezTo>
                  <a:cubicBezTo>
                    <a:pt x="132" y="14"/>
                    <a:pt x="133" y="16"/>
                    <a:pt x="133" y="18"/>
                  </a:cubicBezTo>
                  <a:cubicBezTo>
                    <a:pt x="133" y="21"/>
                    <a:pt x="132" y="23"/>
                    <a:pt x="131" y="24"/>
                  </a:cubicBezTo>
                  <a:close/>
                  <a:moveTo>
                    <a:pt x="195" y="20"/>
                  </a:moveTo>
                  <a:cubicBezTo>
                    <a:pt x="194" y="24"/>
                    <a:pt x="194" y="24"/>
                    <a:pt x="194" y="24"/>
                  </a:cubicBezTo>
                  <a:cubicBezTo>
                    <a:pt x="193" y="20"/>
                    <a:pt x="193" y="20"/>
                    <a:pt x="193" y="20"/>
                  </a:cubicBezTo>
                  <a:cubicBezTo>
                    <a:pt x="190" y="8"/>
                    <a:pt x="190" y="8"/>
                    <a:pt x="190" y="8"/>
                  </a:cubicBezTo>
                  <a:cubicBezTo>
                    <a:pt x="186" y="8"/>
                    <a:pt x="186" y="8"/>
                    <a:pt x="186" y="8"/>
                  </a:cubicBezTo>
                  <a:cubicBezTo>
                    <a:pt x="183" y="20"/>
                    <a:pt x="183" y="20"/>
                    <a:pt x="183" y="20"/>
                  </a:cubicBezTo>
                  <a:cubicBezTo>
                    <a:pt x="182" y="23"/>
                    <a:pt x="182" y="24"/>
                    <a:pt x="182" y="24"/>
                  </a:cubicBezTo>
                  <a:cubicBezTo>
                    <a:pt x="181" y="20"/>
                    <a:pt x="181" y="20"/>
                    <a:pt x="181" y="20"/>
                  </a:cubicBezTo>
                  <a:cubicBezTo>
                    <a:pt x="177" y="8"/>
                    <a:pt x="177" y="8"/>
                    <a:pt x="177" y="8"/>
                  </a:cubicBezTo>
                  <a:cubicBezTo>
                    <a:pt x="174" y="8"/>
                    <a:pt x="174" y="8"/>
                    <a:pt x="174" y="8"/>
                  </a:cubicBezTo>
                  <a:cubicBezTo>
                    <a:pt x="174" y="8"/>
                    <a:pt x="174" y="8"/>
                    <a:pt x="174" y="8"/>
                  </a:cubicBezTo>
                  <a:cubicBezTo>
                    <a:pt x="173" y="8"/>
                    <a:pt x="172" y="7"/>
                    <a:pt x="171" y="7"/>
                  </a:cubicBezTo>
                  <a:cubicBezTo>
                    <a:pt x="170" y="7"/>
                    <a:pt x="169" y="8"/>
                    <a:pt x="168" y="8"/>
                  </a:cubicBezTo>
                  <a:cubicBezTo>
                    <a:pt x="168" y="9"/>
                    <a:pt x="167" y="10"/>
                    <a:pt x="166" y="11"/>
                  </a:cubicBezTo>
                  <a:cubicBezTo>
                    <a:pt x="166" y="8"/>
                    <a:pt x="166" y="8"/>
                    <a:pt x="166" y="8"/>
                  </a:cubicBezTo>
                  <a:cubicBezTo>
                    <a:pt x="163" y="8"/>
                    <a:pt x="163" y="8"/>
                    <a:pt x="163" y="8"/>
                  </a:cubicBezTo>
                  <a:cubicBezTo>
                    <a:pt x="163" y="29"/>
                    <a:pt x="163" y="29"/>
                    <a:pt x="163" y="29"/>
                  </a:cubicBezTo>
                  <a:cubicBezTo>
                    <a:pt x="166" y="29"/>
                    <a:pt x="166" y="29"/>
                    <a:pt x="166" y="29"/>
                  </a:cubicBezTo>
                  <a:cubicBezTo>
                    <a:pt x="166" y="18"/>
                    <a:pt x="166" y="18"/>
                    <a:pt x="166" y="18"/>
                  </a:cubicBezTo>
                  <a:cubicBezTo>
                    <a:pt x="166" y="16"/>
                    <a:pt x="167" y="15"/>
                    <a:pt x="167" y="14"/>
                  </a:cubicBezTo>
                  <a:cubicBezTo>
                    <a:pt x="167" y="13"/>
                    <a:pt x="168" y="12"/>
                    <a:pt x="168" y="12"/>
                  </a:cubicBezTo>
                  <a:cubicBezTo>
                    <a:pt x="169" y="11"/>
                    <a:pt x="170" y="11"/>
                    <a:pt x="170" y="11"/>
                  </a:cubicBezTo>
                  <a:cubicBezTo>
                    <a:pt x="171" y="11"/>
                    <a:pt x="172" y="11"/>
                    <a:pt x="173" y="12"/>
                  </a:cubicBezTo>
                  <a:cubicBezTo>
                    <a:pt x="174" y="9"/>
                    <a:pt x="174" y="9"/>
                    <a:pt x="174" y="9"/>
                  </a:cubicBezTo>
                  <a:cubicBezTo>
                    <a:pt x="180" y="29"/>
                    <a:pt x="180" y="29"/>
                    <a:pt x="180" y="29"/>
                  </a:cubicBezTo>
                  <a:cubicBezTo>
                    <a:pt x="184" y="29"/>
                    <a:pt x="184" y="29"/>
                    <a:pt x="184" y="29"/>
                  </a:cubicBezTo>
                  <a:cubicBezTo>
                    <a:pt x="188" y="13"/>
                    <a:pt x="188" y="13"/>
                    <a:pt x="188" y="13"/>
                  </a:cubicBezTo>
                  <a:cubicBezTo>
                    <a:pt x="189" y="16"/>
                    <a:pt x="189" y="16"/>
                    <a:pt x="189" y="16"/>
                  </a:cubicBezTo>
                  <a:cubicBezTo>
                    <a:pt x="192" y="29"/>
                    <a:pt x="192" y="29"/>
                    <a:pt x="192" y="29"/>
                  </a:cubicBezTo>
                  <a:cubicBezTo>
                    <a:pt x="196" y="29"/>
                    <a:pt x="196" y="29"/>
                    <a:pt x="196" y="29"/>
                  </a:cubicBezTo>
                  <a:cubicBezTo>
                    <a:pt x="202" y="8"/>
                    <a:pt x="202" y="8"/>
                    <a:pt x="202" y="8"/>
                  </a:cubicBezTo>
                  <a:cubicBezTo>
                    <a:pt x="199" y="8"/>
                    <a:pt x="199" y="8"/>
                    <a:pt x="199" y="8"/>
                  </a:cubicBezTo>
                  <a:lnTo>
                    <a:pt x="195" y="20"/>
                  </a:lnTo>
                  <a:close/>
                  <a:moveTo>
                    <a:pt x="108" y="20"/>
                  </a:moveTo>
                  <a:cubicBezTo>
                    <a:pt x="107" y="22"/>
                    <a:pt x="106" y="23"/>
                    <a:pt x="106" y="25"/>
                  </a:cubicBezTo>
                  <a:cubicBezTo>
                    <a:pt x="106" y="23"/>
                    <a:pt x="105" y="21"/>
                    <a:pt x="105" y="20"/>
                  </a:cubicBezTo>
                  <a:cubicBezTo>
                    <a:pt x="100" y="8"/>
                    <a:pt x="100" y="8"/>
                    <a:pt x="100" y="8"/>
                  </a:cubicBezTo>
                  <a:cubicBezTo>
                    <a:pt x="96" y="8"/>
                    <a:pt x="96" y="8"/>
                    <a:pt x="96" y="8"/>
                  </a:cubicBezTo>
                  <a:cubicBezTo>
                    <a:pt x="104" y="29"/>
                    <a:pt x="104" y="29"/>
                    <a:pt x="104" y="29"/>
                  </a:cubicBezTo>
                  <a:cubicBezTo>
                    <a:pt x="104" y="29"/>
                    <a:pt x="104" y="29"/>
                    <a:pt x="104" y="30"/>
                  </a:cubicBezTo>
                  <a:cubicBezTo>
                    <a:pt x="104" y="31"/>
                    <a:pt x="103" y="32"/>
                    <a:pt x="103" y="32"/>
                  </a:cubicBezTo>
                  <a:cubicBezTo>
                    <a:pt x="103" y="33"/>
                    <a:pt x="102" y="33"/>
                    <a:pt x="102" y="33"/>
                  </a:cubicBezTo>
                  <a:cubicBezTo>
                    <a:pt x="101" y="34"/>
                    <a:pt x="101" y="34"/>
                    <a:pt x="100" y="34"/>
                  </a:cubicBezTo>
                  <a:cubicBezTo>
                    <a:pt x="99" y="34"/>
                    <a:pt x="99" y="34"/>
                    <a:pt x="98" y="33"/>
                  </a:cubicBezTo>
                  <a:cubicBezTo>
                    <a:pt x="98" y="37"/>
                    <a:pt x="98" y="37"/>
                    <a:pt x="98" y="37"/>
                  </a:cubicBezTo>
                  <a:cubicBezTo>
                    <a:pt x="99" y="37"/>
                    <a:pt x="100" y="37"/>
                    <a:pt x="101" y="37"/>
                  </a:cubicBezTo>
                  <a:cubicBezTo>
                    <a:pt x="102" y="37"/>
                    <a:pt x="103" y="37"/>
                    <a:pt x="103" y="36"/>
                  </a:cubicBezTo>
                  <a:cubicBezTo>
                    <a:pt x="104" y="36"/>
                    <a:pt x="105" y="35"/>
                    <a:pt x="106" y="34"/>
                  </a:cubicBezTo>
                  <a:cubicBezTo>
                    <a:pt x="106" y="33"/>
                    <a:pt x="107" y="31"/>
                    <a:pt x="108" y="29"/>
                  </a:cubicBezTo>
                  <a:cubicBezTo>
                    <a:pt x="115" y="8"/>
                    <a:pt x="115" y="8"/>
                    <a:pt x="115" y="8"/>
                  </a:cubicBezTo>
                  <a:cubicBezTo>
                    <a:pt x="112" y="8"/>
                    <a:pt x="112" y="8"/>
                    <a:pt x="112" y="8"/>
                  </a:cubicBezTo>
                  <a:lnTo>
                    <a:pt x="108" y="20"/>
                  </a:lnTo>
                  <a:close/>
                  <a:moveTo>
                    <a:pt x="154" y="19"/>
                  </a:moveTo>
                  <a:cubicBezTo>
                    <a:pt x="154" y="21"/>
                    <a:pt x="154" y="22"/>
                    <a:pt x="153" y="23"/>
                  </a:cubicBezTo>
                  <a:cubicBezTo>
                    <a:pt x="153" y="24"/>
                    <a:pt x="152" y="25"/>
                    <a:pt x="151" y="25"/>
                  </a:cubicBezTo>
                  <a:cubicBezTo>
                    <a:pt x="150" y="26"/>
                    <a:pt x="149" y="26"/>
                    <a:pt x="148" y="26"/>
                  </a:cubicBezTo>
                  <a:cubicBezTo>
                    <a:pt x="147" y="26"/>
                    <a:pt x="146" y="26"/>
                    <a:pt x="146" y="25"/>
                  </a:cubicBezTo>
                  <a:cubicBezTo>
                    <a:pt x="145" y="25"/>
                    <a:pt x="145" y="24"/>
                    <a:pt x="144" y="23"/>
                  </a:cubicBezTo>
                  <a:cubicBezTo>
                    <a:pt x="144" y="22"/>
                    <a:pt x="144" y="21"/>
                    <a:pt x="144" y="19"/>
                  </a:cubicBezTo>
                  <a:cubicBezTo>
                    <a:pt x="144" y="8"/>
                    <a:pt x="144" y="8"/>
                    <a:pt x="144" y="8"/>
                  </a:cubicBezTo>
                  <a:cubicBezTo>
                    <a:pt x="141" y="8"/>
                    <a:pt x="141" y="8"/>
                    <a:pt x="141" y="8"/>
                  </a:cubicBezTo>
                  <a:cubicBezTo>
                    <a:pt x="141" y="21"/>
                    <a:pt x="141" y="21"/>
                    <a:pt x="141" y="21"/>
                  </a:cubicBezTo>
                  <a:cubicBezTo>
                    <a:pt x="141" y="22"/>
                    <a:pt x="141" y="23"/>
                    <a:pt x="141" y="24"/>
                  </a:cubicBezTo>
                  <a:cubicBezTo>
                    <a:pt x="141" y="25"/>
                    <a:pt x="141" y="26"/>
                    <a:pt x="142" y="27"/>
                  </a:cubicBezTo>
                  <a:cubicBezTo>
                    <a:pt x="142" y="27"/>
                    <a:pt x="143" y="28"/>
                    <a:pt x="144" y="28"/>
                  </a:cubicBezTo>
                  <a:cubicBezTo>
                    <a:pt x="145" y="29"/>
                    <a:pt x="146" y="29"/>
                    <a:pt x="148" y="29"/>
                  </a:cubicBezTo>
                  <a:cubicBezTo>
                    <a:pt x="150" y="29"/>
                    <a:pt x="153" y="28"/>
                    <a:pt x="154" y="26"/>
                  </a:cubicBezTo>
                  <a:cubicBezTo>
                    <a:pt x="154" y="29"/>
                    <a:pt x="154" y="29"/>
                    <a:pt x="154" y="29"/>
                  </a:cubicBezTo>
                  <a:cubicBezTo>
                    <a:pt x="157" y="29"/>
                    <a:pt x="157" y="29"/>
                    <a:pt x="157" y="29"/>
                  </a:cubicBezTo>
                  <a:cubicBezTo>
                    <a:pt x="157" y="8"/>
                    <a:pt x="157" y="8"/>
                    <a:pt x="157" y="8"/>
                  </a:cubicBezTo>
                  <a:cubicBezTo>
                    <a:pt x="154" y="8"/>
                    <a:pt x="154" y="8"/>
                    <a:pt x="154" y="8"/>
                  </a:cubicBezTo>
                  <a:lnTo>
                    <a:pt x="154" y="19"/>
                  </a:lnTo>
                  <a:close/>
                  <a:moveTo>
                    <a:pt x="392" y="9"/>
                  </a:moveTo>
                  <a:cubicBezTo>
                    <a:pt x="391" y="8"/>
                    <a:pt x="389" y="7"/>
                    <a:pt x="387" y="7"/>
                  </a:cubicBezTo>
                  <a:cubicBezTo>
                    <a:pt x="384" y="7"/>
                    <a:pt x="382" y="9"/>
                    <a:pt x="381" y="11"/>
                  </a:cubicBezTo>
                  <a:cubicBezTo>
                    <a:pt x="380" y="10"/>
                    <a:pt x="379" y="9"/>
                    <a:pt x="378" y="8"/>
                  </a:cubicBezTo>
                  <a:cubicBezTo>
                    <a:pt x="377" y="8"/>
                    <a:pt x="376" y="7"/>
                    <a:pt x="375" y="7"/>
                  </a:cubicBezTo>
                  <a:cubicBezTo>
                    <a:pt x="373" y="7"/>
                    <a:pt x="372" y="8"/>
                    <a:pt x="371" y="8"/>
                  </a:cubicBezTo>
                  <a:cubicBezTo>
                    <a:pt x="370" y="9"/>
                    <a:pt x="369" y="10"/>
                    <a:pt x="368" y="11"/>
                  </a:cubicBezTo>
                  <a:cubicBezTo>
                    <a:pt x="368" y="8"/>
                    <a:pt x="368" y="8"/>
                    <a:pt x="368" y="8"/>
                  </a:cubicBezTo>
                  <a:cubicBezTo>
                    <a:pt x="365" y="8"/>
                    <a:pt x="365" y="8"/>
                    <a:pt x="365" y="8"/>
                  </a:cubicBezTo>
                  <a:cubicBezTo>
                    <a:pt x="365" y="29"/>
                    <a:pt x="365" y="29"/>
                    <a:pt x="365" y="29"/>
                  </a:cubicBezTo>
                  <a:cubicBezTo>
                    <a:pt x="369" y="29"/>
                    <a:pt x="369" y="29"/>
                    <a:pt x="369" y="29"/>
                  </a:cubicBezTo>
                  <a:cubicBezTo>
                    <a:pt x="369" y="18"/>
                    <a:pt x="369" y="18"/>
                    <a:pt x="369" y="18"/>
                  </a:cubicBezTo>
                  <a:cubicBezTo>
                    <a:pt x="369" y="16"/>
                    <a:pt x="369" y="15"/>
                    <a:pt x="369" y="14"/>
                  </a:cubicBezTo>
                  <a:cubicBezTo>
                    <a:pt x="370" y="13"/>
                    <a:pt x="370" y="12"/>
                    <a:pt x="371" y="11"/>
                  </a:cubicBezTo>
                  <a:cubicBezTo>
                    <a:pt x="372" y="11"/>
                    <a:pt x="373" y="10"/>
                    <a:pt x="374" y="10"/>
                  </a:cubicBezTo>
                  <a:cubicBezTo>
                    <a:pt x="375" y="10"/>
                    <a:pt x="376" y="11"/>
                    <a:pt x="377" y="12"/>
                  </a:cubicBezTo>
                  <a:cubicBezTo>
                    <a:pt x="377" y="12"/>
                    <a:pt x="378" y="14"/>
                    <a:pt x="378" y="15"/>
                  </a:cubicBezTo>
                  <a:cubicBezTo>
                    <a:pt x="378" y="29"/>
                    <a:pt x="378" y="29"/>
                    <a:pt x="378" y="29"/>
                  </a:cubicBezTo>
                  <a:cubicBezTo>
                    <a:pt x="381" y="29"/>
                    <a:pt x="381" y="29"/>
                    <a:pt x="381" y="29"/>
                  </a:cubicBezTo>
                  <a:cubicBezTo>
                    <a:pt x="381" y="17"/>
                    <a:pt x="381" y="17"/>
                    <a:pt x="381" y="17"/>
                  </a:cubicBezTo>
                  <a:cubicBezTo>
                    <a:pt x="381" y="14"/>
                    <a:pt x="382" y="13"/>
                    <a:pt x="383" y="12"/>
                  </a:cubicBezTo>
                  <a:cubicBezTo>
                    <a:pt x="384" y="11"/>
                    <a:pt x="385" y="10"/>
                    <a:pt x="386" y="10"/>
                  </a:cubicBezTo>
                  <a:cubicBezTo>
                    <a:pt x="387" y="10"/>
                    <a:pt x="388" y="11"/>
                    <a:pt x="388" y="11"/>
                  </a:cubicBezTo>
                  <a:cubicBezTo>
                    <a:pt x="389" y="11"/>
                    <a:pt x="389" y="12"/>
                    <a:pt x="390" y="13"/>
                  </a:cubicBezTo>
                  <a:cubicBezTo>
                    <a:pt x="390" y="13"/>
                    <a:pt x="390" y="14"/>
                    <a:pt x="390" y="16"/>
                  </a:cubicBezTo>
                  <a:cubicBezTo>
                    <a:pt x="390" y="29"/>
                    <a:pt x="390" y="29"/>
                    <a:pt x="390" y="29"/>
                  </a:cubicBezTo>
                  <a:cubicBezTo>
                    <a:pt x="393" y="29"/>
                    <a:pt x="393" y="29"/>
                    <a:pt x="393" y="29"/>
                  </a:cubicBezTo>
                  <a:cubicBezTo>
                    <a:pt x="393" y="14"/>
                    <a:pt x="393" y="14"/>
                    <a:pt x="393" y="14"/>
                  </a:cubicBezTo>
                  <a:cubicBezTo>
                    <a:pt x="393" y="12"/>
                    <a:pt x="393" y="10"/>
                    <a:pt x="392" y="9"/>
                  </a:cubicBezTo>
                  <a:close/>
                  <a:moveTo>
                    <a:pt x="51" y="20"/>
                  </a:moveTo>
                  <a:cubicBezTo>
                    <a:pt x="50" y="24"/>
                    <a:pt x="50" y="24"/>
                    <a:pt x="50" y="24"/>
                  </a:cubicBezTo>
                  <a:cubicBezTo>
                    <a:pt x="49" y="20"/>
                    <a:pt x="49" y="20"/>
                    <a:pt x="49" y="20"/>
                  </a:cubicBezTo>
                  <a:cubicBezTo>
                    <a:pt x="45" y="8"/>
                    <a:pt x="45" y="8"/>
                    <a:pt x="45" y="8"/>
                  </a:cubicBezTo>
                  <a:cubicBezTo>
                    <a:pt x="42" y="8"/>
                    <a:pt x="42" y="8"/>
                    <a:pt x="42" y="8"/>
                  </a:cubicBezTo>
                  <a:cubicBezTo>
                    <a:pt x="38" y="20"/>
                    <a:pt x="38" y="20"/>
                    <a:pt x="38" y="20"/>
                  </a:cubicBezTo>
                  <a:cubicBezTo>
                    <a:pt x="38" y="23"/>
                    <a:pt x="37" y="24"/>
                    <a:pt x="37" y="24"/>
                  </a:cubicBezTo>
                  <a:cubicBezTo>
                    <a:pt x="36" y="20"/>
                    <a:pt x="36" y="20"/>
                    <a:pt x="36" y="20"/>
                  </a:cubicBezTo>
                  <a:cubicBezTo>
                    <a:pt x="33" y="8"/>
                    <a:pt x="33" y="8"/>
                    <a:pt x="33" y="8"/>
                  </a:cubicBezTo>
                  <a:cubicBezTo>
                    <a:pt x="29" y="8"/>
                    <a:pt x="29" y="8"/>
                    <a:pt x="29" y="8"/>
                  </a:cubicBezTo>
                  <a:cubicBezTo>
                    <a:pt x="36" y="29"/>
                    <a:pt x="36" y="29"/>
                    <a:pt x="36" y="29"/>
                  </a:cubicBezTo>
                  <a:cubicBezTo>
                    <a:pt x="39" y="29"/>
                    <a:pt x="39" y="29"/>
                    <a:pt x="39" y="29"/>
                  </a:cubicBezTo>
                  <a:cubicBezTo>
                    <a:pt x="43" y="13"/>
                    <a:pt x="43" y="13"/>
                    <a:pt x="43" y="13"/>
                  </a:cubicBezTo>
                  <a:cubicBezTo>
                    <a:pt x="44" y="16"/>
                    <a:pt x="44" y="16"/>
                    <a:pt x="44" y="16"/>
                  </a:cubicBezTo>
                  <a:cubicBezTo>
                    <a:pt x="48" y="29"/>
                    <a:pt x="48" y="29"/>
                    <a:pt x="48" y="29"/>
                  </a:cubicBezTo>
                  <a:cubicBezTo>
                    <a:pt x="51" y="29"/>
                    <a:pt x="51" y="29"/>
                    <a:pt x="51" y="29"/>
                  </a:cubicBezTo>
                  <a:cubicBezTo>
                    <a:pt x="58" y="8"/>
                    <a:pt x="58" y="8"/>
                    <a:pt x="58" y="8"/>
                  </a:cubicBezTo>
                  <a:cubicBezTo>
                    <a:pt x="54" y="8"/>
                    <a:pt x="54" y="8"/>
                    <a:pt x="54" y="8"/>
                  </a:cubicBezTo>
                  <a:lnTo>
                    <a:pt x="51" y="20"/>
                  </a:lnTo>
                  <a:close/>
                  <a:moveTo>
                    <a:pt x="22" y="20"/>
                  </a:moveTo>
                  <a:cubicBezTo>
                    <a:pt x="21" y="24"/>
                    <a:pt x="21" y="24"/>
                    <a:pt x="21" y="24"/>
                  </a:cubicBezTo>
                  <a:cubicBezTo>
                    <a:pt x="20" y="20"/>
                    <a:pt x="20" y="20"/>
                    <a:pt x="20" y="20"/>
                  </a:cubicBezTo>
                  <a:cubicBezTo>
                    <a:pt x="17" y="8"/>
                    <a:pt x="17" y="8"/>
                    <a:pt x="17" y="8"/>
                  </a:cubicBezTo>
                  <a:cubicBezTo>
                    <a:pt x="13" y="8"/>
                    <a:pt x="13" y="8"/>
                    <a:pt x="13" y="8"/>
                  </a:cubicBezTo>
                  <a:cubicBezTo>
                    <a:pt x="10" y="20"/>
                    <a:pt x="10" y="20"/>
                    <a:pt x="10" y="20"/>
                  </a:cubicBezTo>
                  <a:cubicBezTo>
                    <a:pt x="9" y="23"/>
                    <a:pt x="9" y="24"/>
                    <a:pt x="9" y="24"/>
                  </a:cubicBezTo>
                  <a:cubicBezTo>
                    <a:pt x="7" y="20"/>
                    <a:pt x="7" y="20"/>
                    <a:pt x="7" y="20"/>
                  </a:cubicBezTo>
                  <a:cubicBezTo>
                    <a:pt x="4" y="8"/>
                    <a:pt x="4" y="8"/>
                    <a:pt x="4" y="8"/>
                  </a:cubicBezTo>
                  <a:cubicBezTo>
                    <a:pt x="0" y="8"/>
                    <a:pt x="0" y="8"/>
                    <a:pt x="0" y="8"/>
                  </a:cubicBezTo>
                  <a:cubicBezTo>
                    <a:pt x="7" y="29"/>
                    <a:pt x="7" y="29"/>
                    <a:pt x="7" y="29"/>
                  </a:cubicBezTo>
                  <a:cubicBezTo>
                    <a:pt x="10" y="29"/>
                    <a:pt x="10" y="29"/>
                    <a:pt x="10" y="29"/>
                  </a:cubicBezTo>
                  <a:cubicBezTo>
                    <a:pt x="15" y="13"/>
                    <a:pt x="15" y="13"/>
                    <a:pt x="15" y="13"/>
                  </a:cubicBezTo>
                  <a:cubicBezTo>
                    <a:pt x="15" y="16"/>
                    <a:pt x="15" y="16"/>
                    <a:pt x="15" y="16"/>
                  </a:cubicBezTo>
                  <a:cubicBezTo>
                    <a:pt x="19" y="29"/>
                    <a:pt x="19" y="29"/>
                    <a:pt x="19" y="29"/>
                  </a:cubicBezTo>
                  <a:cubicBezTo>
                    <a:pt x="22" y="29"/>
                    <a:pt x="22" y="29"/>
                    <a:pt x="22" y="29"/>
                  </a:cubicBezTo>
                  <a:cubicBezTo>
                    <a:pt x="29" y="8"/>
                    <a:pt x="29" y="8"/>
                    <a:pt x="29" y="8"/>
                  </a:cubicBezTo>
                  <a:cubicBezTo>
                    <a:pt x="25" y="8"/>
                    <a:pt x="25" y="8"/>
                    <a:pt x="25" y="8"/>
                  </a:cubicBezTo>
                  <a:lnTo>
                    <a:pt x="22" y="20"/>
                  </a:lnTo>
                  <a:close/>
                  <a:moveTo>
                    <a:pt x="88" y="29"/>
                  </a:moveTo>
                  <a:cubicBezTo>
                    <a:pt x="92" y="29"/>
                    <a:pt x="92" y="29"/>
                    <a:pt x="92" y="29"/>
                  </a:cubicBezTo>
                  <a:cubicBezTo>
                    <a:pt x="92" y="25"/>
                    <a:pt x="92" y="25"/>
                    <a:pt x="92" y="25"/>
                  </a:cubicBezTo>
                  <a:cubicBezTo>
                    <a:pt x="88" y="25"/>
                    <a:pt x="88" y="25"/>
                    <a:pt x="88" y="25"/>
                  </a:cubicBezTo>
                  <a:lnTo>
                    <a:pt x="88" y="29"/>
                  </a:lnTo>
                  <a:close/>
                  <a:moveTo>
                    <a:pt x="80" y="20"/>
                  </a:moveTo>
                  <a:cubicBezTo>
                    <a:pt x="78" y="24"/>
                    <a:pt x="78" y="24"/>
                    <a:pt x="78" y="24"/>
                  </a:cubicBezTo>
                  <a:cubicBezTo>
                    <a:pt x="77" y="20"/>
                    <a:pt x="77" y="20"/>
                    <a:pt x="77" y="20"/>
                  </a:cubicBezTo>
                  <a:cubicBezTo>
                    <a:pt x="74" y="8"/>
                    <a:pt x="74" y="8"/>
                    <a:pt x="74" y="8"/>
                  </a:cubicBezTo>
                  <a:cubicBezTo>
                    <a:pt x="71" y="8"/>
                    <a:pt x="71" y="8"/>
                    <a:pt x="71" y="8"/>
                  </a:cubicBezTo>
                  <a:cubicBezTo>
                    <a:pt x="67" y="20"/>
                    <a:pt x="67" y="20"/>
                    <a:pt x="67" y="20"/>
                  </a:cubicBezTo>
                  <a:cubicBezTo>
                    <a:pt x="67" y="23"/>
                    <a:pt x="66" y="24"/>
                    <a:pt x="66" y="24"/>
                  </a:cubicBezTo>
                  <a:cubicBezTo>
                    <a:pt x="65" y="20"/>
                    <a:pt x="65" y="20"/>
                    <a:pt x="65" y="20"/>
                  </a:cubicBezTo>
                  <a:cubicBezTo>
                    <a:pt x="62" y="8"/>
                    <a:pt x="62" y="8"/>
                    <a:pt x="62" y="8"/>
                  </a:cubicBezTo>
                  <a:cubicBezTo>
                    <a:pt x="58" y="8"/>
                    <a:pt x="58" y="8"/>
                    <a:pt x="58" y="8"/>
                  </a:cubicBezTo>
                  <a:cubicBezTo>
                    <a:pt x="64" y="29"/>
                    <a:pt x="64" y="29"/>
                    <a:pt x="64" y="29"/>
                  </a:cubicBezTo>
                  <a:cubicBezTo>
                    <a:pt x="68" y="29"/>
                    <a:pt x="68" y="29"/>
                    <a:pt x="68" y="29"/>
                  </a:cubicBezTo>
                  <a:cubicBezTo>
                    <a:pt x="72" y="13"/>
                    <a:pt x="72" y="13"/>
                    <a:pt x="72" y="13"/>
                  </a:cubicBezTo>
                  <a:cubicBezTo>
                    <a:pt x="73" y="16"/>
                    <a:pt x="73" y="16"/>
                    <a:pt x="73" y="16"/>
                  </a:cubicBezTo>
                  <a:cubicBezTo>
                    <a:pt x="76" y="29"/>
                    <a:pt x="76" y="29"/>
                    <a:pt x="76" y="29"/>
                  </a:cubicBezTo>
                  <a:cubicBezTo>
                    <a:pt x="80" y="29"/>
                    <a:pt x="80" y="29"/>
                    <a:pt x="80" y="29"/>
                  </a:cubicBezTo>
                  <a:cubicBezTo>
                    <a:pt x="87" y="8"/>
                    <a:pt x="87" y="8"/>
                    <a:pt x="87" y="8"/>
                  </a:cubicBezTo>
                  <a:cubicBezTo>
                    <a:pt x="83" y="8"/>
                    <a:pt x="83" y="8"/>
                    <a:pt x="83" y="8"/>
                  </a:cubicBezTo>
                  <a:lnTo>
                    <a:pt x="80" y="20"/>
                  </a:lnTo>
                  <a:close/>
                  <a:moveTo>
                    <a:pt x="214" y="7"/>
                  </a:moveTo>
                  <a:cubicBezTo>
                    <a:pt x="211" y="7"/>
                    <a:pt x="208" y="8"/>
                    <a:pt x="207" y="10"/>
                  </a:cubicBezTo>
                  <a:cubicBezTo>
                    <a:pt x="205" y="12"/>
                    <a:pt x="204" y="15"/>
                    <a:pt x="204" y="18"/>
                  </a:cubicBezTo>
                  <a:cubicBezTo>
                    <a:pt x="204" y="22"/>
                    <a:pt x="205" y="24"/>
                    <a:pt x="207" y="26"/>
                  </a:cubicBezTo>
                  <a:cubicBezTo>
                    <a:pt x="208" y="28"/>
                    <a:pt x="211" y="29"/>
                    <a:pt x="214" y="29"/>
                  </a:cubicBezTo>
                  <a:cubicBezTo>
                    <a:pt x="216" y="29"/>
                    <a:pt x="218" y="29"/>
                    <a:pt x="220" y="27"/>
                  </a:cubicBezTo>
                  <a:cubicBezTo>
                    <a:pt x="221" y="26"/>
                    <a:pt x="222" y="25"/>
                    <a:pt x="223" y="22"/>
                  </a:cubicBezTo>
                  <a:cubicBezTo>
                    <a:pt x="219" y="22"/>
                    <a:pt x="219" y="22"/>
                    <a:pt x="219" y="22"/>
                  </a:cubicBezTo>
                  <a:cubicBezTo>
                    <a:pt x="219" y="23"/>
                    <a:pt x="218" y="25"/>
                    <a:pt x="217" y="25"/>
                  </a:cubicBezTo>
                  <a:cubicBezTo>
                    <a:pt x="216" y="26"/>
                    <a:pt x="215" y="26"/>
                    <a:pt x="214" y="26"/>
                  </a:cubicBezTo>
                  <a:cubicBezTo>
                    <a:pt x="212" y="26"/>
                    <a:pt x="211" y="26"/>
                    <a:pt x="210" y="24"/>
                  </a:cubicBezTo>
                  <a:cubicBezTo>
                    <a:pt x="208" y="23"/>
                    <a:pt x="208" y="21"/>
                    <a:pt x="208" y="19"/>
                  </a:cubicBezTo>
                  <a:cubicBezTo>
                    <a:pt x="223" y="19"/>
                    <a:pt x="223" y="19"/>
                    <a:pt x="223" y="19"/>
                  </a:cubicBezTo>
                  <a:cubicBezTo>
                    <a:pt x="223" y="19"/>
                    <a:pt x="223" y="18"/>
                    <a:pt x="223" y="18"/>
                  </a:cubicBezTo>
                  <a:cubicBezTo>
                    <a:pt x="223" y="15"/>
                    <a:pt x="222" y="12"/>
                    <a:pt x="220" y="10"/>
                  </a:cubicBezTo>
                  <a:cubicBezTo>
                    <a:pt x="219" y="8"/>
                    <a:pt x="216" y="7"/>
                    <a:pt x="214" y="7"/>
                  </a:cubicBezTo>
                  <a:close/>
                  <a:moveTo>
                    <a:pt x="208" y="16"/>
                  </a:moveTo>
                  <a:cubicBezTo>
                    <a:pt x="208" y="14"/>
                    <a:pt x="209" y="13"/>
                    <a:pt x="210" y="12"/>
                  </a:cubicBezTo>
                  <a:cubicBezTo>
                    <a:pt x="211" y="11"/>
                    <a:pt x="212" y="10"/>
                    <a:pt x="214" y="10"/>
                  </a:cubicBezTo>
                  <a:cubicBezTo>
                    <a:pt x="215" y="10"/>
                    <a:pt x="217" y="11"/>
                    <a:pt x="218" y="12"/>
                  </a:cubicBezTo>
                  <a:cubicBezTo>
                    <a:pt x="219" y="13"/>
                    <a:pt x="219" y="15"/>
                    <a:pt x="219" y="16"/>
                  </a:cubicBezTo>
                  <a:lnTo>
                    <a:pt x="208" y="16"/>
                  </a:lnTo>
                  <a:close/>
                  <a:moveTo>
                    <a:pt x="285" y="26"/>
                  </a:moveTo>
                  <a:cubicBezTo>
                    <a:pt x="284" y="26"/>
                    <a:pt x="284" y="26"/>
                    <a:pt x="283" y="25"/>
                  </a:cubicBezTo>
                  <a:cubicBezTo>
                    <a:pt x="283" y="25"/>
                    <a:pt x="283" y="25"/>
                    <a:pt x="283" y="25"/>
                  </a:cubicBezTo>
                  <a:cubicBezTo>
                    <a:pt x="283" y="24"/>
                    <a:pt x="283" y="24"/>
                    <a:pt x="283" y="23"/>
                  </a:cubicBezTo>
                  <a:cubicBezTo>
                    <a:pt x="283" y="11"/>
                    <a:pt x="283" y="11"/>
                    <a:pt x="283" y="11"/>
                  </a:cubicBezTo>
                  <a:cubicBezTo>
                    <a:pt x="286" y="11"/>
                    <a:pt x="286" y="11"/>
                    <a:pt x="286" y="11"/>
                  </a:cubicBezTo>
                  <a:cubicBezTo>
                    <a:pt x="286" y="8"/>
                    <a:pt x="286" y="8"/>
                    <a:pt x="286" y="8"/>
                  </a:cubicBezTo>
                  <a:cubicBezTo>
                    <a:pt x="283" y="8"/>
                    <a:pt x="283" y="8"/>
                    <a:pt x="283" y="8"/>
                  </a:cubicBezTo>
                  <a:cubicBezTo>
                    <a:pt x="283" y="1"/>
                    <a:pt x="283" y="1"/>
                    <a:pt x="283" y="1"/>
                  </a:cubicBezTo>
                  <a:cubicBezTo>
                    <a:pt x="279" y="3"/>
                    <a:pt x="279" y="3"/>
                    <a:pt x="279" y="3"/>
                  </a:cubicBezTo>
                  <a:cubicBezTo>
                    <a:pt x="279" y="8"/>
                    <a:pt x="279" y="8"/>
                    <a:pt x="279" y="8"/>
                  </a:cubicBezTo>
                  <a:cubicBezTo>
                    <a:pt x="277" y="8"/>
                    <a:pt x="277" y="8"/>
                    <a:pt x="277" y="8"/>
                  </a:cubicBezTo>
                  <a:cubicBezTo>
                    <a:pt x="277" y="11"/>
                    <a:pt x="277" y="11"/>
                    <a:pt x="277" y="11"/>
                  </a:cubicBezTo>
                  <a:cubicBezTo>
                    <a:pt x="279" y="11"/>
                    <a:pt x="279" y="11"/>
                    <a:pt x="279" y="11"/>
                  </a:cubicBezTo>
                  <a:cubicBezTo>
                    <a:pt x="279" y="23"/>
                    <a:pt x="279" y="23"/>
                    <a:pt x="279" y="23"/>
                  </a:cubicBezTo>
                  <a:cubicBezTo>
                    <a:pt x="279" y="25"/>
                    <a:pt x="279" y="26"/>
                    <a:pt x="280" y="27"/>
                  </a:cubicBezTo>
                  <a:cubicBezTo>
                    <a:pt x="280" y="27"/>
                    <a:pt x="280" y="28"/>
                    <a:pt x="281" y="28"/>
                  </a:cubicBezTo>
                  <a:cubicBezTo>
                    <a:pt x="282" y="29"/>
                    <a:pt x="283" y="29"/>
                    <a:pt x="284" y="29"/>
                  </a:cubicBezTo>
                  <a:cubicBezTo>
                    <a:pt x="285" y="29"/>
                    <a:pt x="286" y="29"/>
                    <a:pt x="287" y="29"/>
                  </a:cubicBezTo>
                  <a:cubicBezTo>
                    <a:pt x="286" y="26"/>
                    <a:pt x="286" y="26"/>
                    <a:pt x="286" y="26"/>
                  </a:cubicBezTo>
                  <a:cubicBezTo>
                    <a:pt x="286" y="26"/>
                    <a:pt x="285" y="26"/>
                    <a:pt x="285" y="26"/>
                  </a:cubicBezTo>
                  <a:close/>
                  <a:moveTo>
                    <a:pt x="335" y="25"/>
                  </a:moveTo>
                  <a:cubicBezTo>
                    <a:pt x="334" y="26"/>
                    <a:pt x="333" y="26"/>
                    <a:pt x="331" y="26"/>
                  </a:cubicBezTo>
                  <a:cubicBezTo>
                    <a:pt x="330" y="26"/>
                    <a:pt x="328" y="26"/>
                    <a:pt x="327" y="24"/>
                  </a:cubicBezTo>
                  <a:cubicBezTo>
                    <a:pt x="326" y="23"/>
                    <a:pt x="326" y="21"/>
                    <a:pt x="326" y="18"/>
                  </a:cubicBezTo>
                  <a:cubicBezTo>
                    <a:pt x="326" y="16"/>
                    <a:pt x="326" y="14"/>
                    <a:pt x="327" y="12"/>
                  </a:cubicBezTo>
                  <a:cubicBezTo>
                    <a:pt x="328" y="11"/>
                    <a:pt x="330" y="10"/>
                    <a:pt x="332" y="10"/>
                  </a:cubicBezTo>
                  <a:cubicBezTo>
                    <a:pt x="333" y="10"/>
                    <a:pt x="334" y="11"/>
                    <a:pt x="335" y="11"/>
                  </a:cubicBezTo>
                  <a:cubicBezTo>
                    <a:pt x="335" y="12"/>
                    <a:pt x="336" y="13"/>
                    <a:pt x="336" y="15"/>
                  </a:cubicBezTo>
                  <a:cubicBezTo>
                    <a:pt x="340" y="14"/>
                    <a:pt x="340" y="14"/>
                    <a:pt x="340" y="14"/>
                  </a:cubicBezTo>
                  <a:cubicBezTo>
                    <a:pt x="339" y="12"/>
                    <a:pt x="338" y="10"/>
                    <a:pt x="337" y="9"/>
                  </a:cubicBezTo>
                  <a:cubicBezTo>
                    <a:pt x="335" y="8"/>
                    <a:pt x="334" y="7"/>
                    <a:pt x="331" y="7"/>
                  </a:cubicBezTo>
                  <a:cubicBezTo>
                    <a:pt x="330" y="7"/>
                    <a:pt x="328" y="8"/>
                    <a:pt x="326" y="9"/>
                  </a:cubicBezTo>
                  <a:cubicBezTo>
                    <a:pt x="325" y="10"/>
                    <a:pt x="324" y="11"/>
                    <a:pt x="323" y="12"/>
                  </a:cubicBezTo>
                  <a:cubicBezTo>
                    <a:pt x="322" y="14"/>
                    <a:pt x="322" y="16"/>
                    <a:pt x="322" y="18"/>
                  </a:cubicBezTo>
                  <a:cubicBezTo>
                    <a:pt x="322" y="22"/>
                    <a:pt x="323" y="24"/>
                    <a:pt x="325" y="26"/>
                  </a:cubicBezTo>
                  <a:cubicBezTo>
                    <a:pt x="326" y="28"/>
                    <a:pt x="329" y="29"/>
                    <a:pt x="331" y="29"/>
                  </a:cubicBezTo>
                  <a:cubicBezTo>
                    <a:pt x="334" y="29"/>
                    <a:pt x="336" y="28"/>
                    <a:pt x="337" y="27"/>
                  </a:cubicBezTo>
                  <a:cubicBezTo>
                    <a:pt x="339" y="26"/>
                    <a:pt x="340" y="24"/>
                    <a:pt x="340" y="22"/>
                  </a:cubicBezTo>
                  <a:cubicBezTo>
                    <a:pt x="337" y="21"/>
                    <a:pt x="337" y="21"/>
                    <a:pt x="337" y="21"/>
                  </a:cubicBezTo>
                  <a:cubicBezTo>
                    <a:pt x="336" y="23"/>
                    <a:pt x="336" y="24"/>
                    <a:pt x="335" y="25"/>
                  </a:cubicBezTo>
                  <a:close/>
                  <a:moveTo>
                    <a:pt x="298" y="7"/>
                  </a:moveTo>
                  <a:cubicBezTo>
                    <a:pt x="295" y="7"/>
                    <a:pt x="293" y="8"/>
                    <a:pt x="291" y="10"/>
                  </a:cubicBezTo>
                  <a:cubicBezTo>
                    <a:pt x="289" y="12"/>
                    <a:pt x="288" y="15"/>
                    <a:pt x="288" y="18"/>
                  </a:cubicBezTo>
                  <a:cubicBezTo>
                    <a:pt x="288" y="22"/>
                    <a:pt x="289" y="24"/>
                    <a:pt x="291" y="26"/>
                  </a:cubicBezTo>
                  <a:cubicBezTo>
                    <a:pt x="293" y="28"/>
                    <a:pt x="295" y="29"/>
                    <a:pt x="298" y="29"/>
                  </a:cubicBezTo>
                  <a:cubicBezTo>
                    <a:pt x="301" y="29"/>
                    <a:pt x="303" y="29"/>
                    <a:pt x="304" y="27"/>
                  </a:cubicBezTo>
                  <a:cubicBezTo>
                    <a:pt x="306" y="26"/>
                    <a:pt x="307" y="25"/>
                    <a:pt x="307" y="22"/>
                  </a:cubicBezTo>
                  <a:cubicBezTo>
                    <a:pt x="304" y="22"/>
                    <a:pt x="304" y="22"/>
                    <a:pt x="304" y="22"/>
                  </a:cubicBezTo>
                  <a:cubicBezTo>
                    <a:pt x="303" y="23"/>
                    <a:pt x="303" y="25"/>
                    <a:pt x="302" y="25"/>
                  </a:cubicBezTo>
                  <a:cubicBezTo>
                    <a:pt x="301" y="26"/>
                    <a:pt x="300" y="26"/>
                    <a:pt x="298" y="26"/>
                  </a:cubicBezTo>
                  <a:cubicBezTo>
                    <a:pt x="297" y="26"/>
                    <a:pt x="295" y="26"/>
                    <a:pt x="294" y="24"/>
                  </a:cubicBezTo>
                  <a:cubicBezTo>
                    <a:pt x="293" y="23"/>
                    <a:pt x="292" y="21"/>
                    <a:pt x="292" y="19"/>
                  </a:cubicBezTo>
                  <a:cubicBezTo>
                    <a:pt x="308" y="19"/>
                    <a:pt x="308" y="19"/>
                    <a:pt x="308" y="19"/>
                  </a:cubicBezTo>
                  <a:cubicBezTo>
                    <a:pt x="308" y="19"/>
                    <a:pt x="308" y="18"/>
                    <a:pt x="308" y="18"/>
                  </a:cubicBezTo>
                  <a:cubicBezTo>
                    <a:pt x="308" y="15"/>
                    <a:pt x="307" y="12"/>
                    <a:pt x="305" y="10"/>
                  </a:cubicBezTo>
                  <a:cubicBezTo>
                    <a:pt x="303" y="8"/>
                    <a:pt x="301" y="7"/>
                    <a:pt x="298" y="7"/>
                  </a:cubicBezTo>
                  <a:close/>
                  <a:moveTo>
                    <a:pt x="292" y="16"/>
                  </a:moveTo>
                  <a:cubicBezTo>
                    <a:pt x="292" y="14"/>
                    <a:pt x="293" y="13"/>
                    <a:pt x="294" y="12"/>
                  </a:cubicBezTo>
                  <a:cubicBezTo>
                    <a:pt x="295" y="11"/>
                    <a:pt x="297" y="10"/>
                    <a:pt x="298" y="10"/>
                  </a:cubicBezTo>
                  <a:cubicBezTo>
                    <a:pt x="300" y="10"/>
                    <a:pt x="301" y="11"/>
                    <a:pt x="303" y="12"/>
                  </a:cubicBezTo>
                  <a:cubicBezTo>
                    <a:pt x="303" y="13"/>
                    <a:pt x="304" y="15"/>
                    <a:pt x="304" y="16"/>
                  </a:cubicBezTo>
                  <a:lnTo>
                    <a:pt x="292" y="16"/>
                  </a:lnTo>
                  <a:close/>
                  <a:moveTo>
                    <a:pt x="270" y="4"/>
                  </a:moveTo>
                  <a:cubicBezTo>
                    <a:pt x="273" y="4"/>
                    <a:pt x="273" y="4"/>
                    <a:pt x="273" y="4"/>
                  </a:cubicBezTo>
                  <a:cubicBezTo>
                    <a:pt x="273" y="0"/>
                    <a:pt x="273" y="0"/>
                    <a:pt x="273" y="0"/>
                  </a:cubicBezTo>
                  <a:cubicBezTo>
                    <a:pt x="270" y="0"/>
                    <a:pt x="270" y="0"/>
                    <a:pt x="270" y="0"/>
                  </a:cubicBezTo>
                  <a:lnTo>
                    <a:pt x="270" y="4"/>
                  </a:lnTo>
                  <a:close/>
                  <a:moveTo>
                    <a:pt x="351" y="7"/>
                  </a:moveTo>
                  <a:cubicBezTo>
                    <a:pt x="349" y="7"/>
                    <a:pt x="347" y="8"/>
                    <a:pt x="345" y="10"/>
                  </a:cubicBezTo>
                  <a:cubicBezTo>
                    <a:pt x="343" y="12"/>
                    <a:pt x="342" y="14"/>
                    <a:pt x="342" y="18"/>
                  </a:cubicBezTo>
                  <a:cubicBezTo>
                    <a:pt x="342" y="22"/>
                    <a:pt x="343" y="24"/>
                    <a:pt x="344" y="26"/>
                  </a:cubicBezTo>
                  <a:cubicBezTo>
                    <a:pt x="346" y="28"/>
                    <a:pt x="349" y="29"/>
                    <a:pt x="351" y="29"/>
                  </a:cubicBezTo>
                  <a:cubicBezTo>
                    <a:pt x="353" y="29"/>
                    <a:pt x="355" y="29"/>
                    <a:pt x="356" y="28"/>
                  </a:cubicBezTo>
                  <a:cubicBezTo>
                    <a:pt x="358" y="27"/>
                    <a:pt x="359" y="26"/>
                    <a:pt x="360" y="24"/>
                  </a:cubicBezTo>
                  <a:cubicBezTo>
                    <a:pt x="361" y="23"/>
                    <a:pt x="361" y="21"/>
                    <a:pt x="361" y="18"/>
                  </a:cubicBezTo>
                  <a:cubicBezTo>
                    <a:pt x="361" y="15"/>
                    <a:pt x="360" y="12"/>
                    <a:pt x="358" y="10"/>
                  </a:cubicBezTo>
                  <a:cubicBezTo>
                    <a:pt x="357" y="8"/>
                    <a:pt x="354" y="7"/>
                    <a:pt x="351" y="7"/>
                  </a:cubicBezTo>
                  <a:close/>
                  <a:moveTo>
                    <a:pt x="356" y="24"/>
                  </a:moveTo>
                  <a:cubicBezTo>
                    <a:pt x="355" y="26"/>
                    <a:pt x="353" y="26"/>
                    <a:pt x="351" y="26"/>
                  </a:cubicBezTo>
                  <a:cubicBezTo>
                    <a:pt x="350" y="26"/>
                    <a:pt x="348" y="26"/>
                    <a:pt x="347" y="24"/>
                  </a:cubicBezTo>
                  <a:cubicBezTo>
                    <a:pt x="346" y="23"/>
                    <a:pt x="345" y="21"/>
                    <a:pt x="345" y="18"/>
                  </a:cubicBezTo>
                  <a:cubicBezTo>
                    <a:pt x="345" y="16"/>
                    <a:pt x="346" y="14"/>
                    <a:pt x="347" y="12"/>
                  </a:cubicBezTo>
                  <a:cubicBezTo>
                    <a:pt x="348" y="11"/>
                    <a:pt x="350" y="10"/>
                    <a:pt x="351" y="10"/>
                  </a:cubicBezTo>
                  <a:cubicBezTo>
                    <a:pt x="353" y="10"/>
                    <a:pt x="355" y="11"/>
                    <a:pt x="356" y="12"/>
                  </a:cubicBezTo>
                  <a:cubicBezTo>
                    <a:pt x="357" y="14"/>
                    <a:pt x="358" y="16"/>
                    <a:pt x="358" y="18"/>
                  </a:cubicBezTo>
                  <a:cubicBezTo>
                    <a:pt x="358" y="21"/>
                    <a:pt x="357" y="23"/>
                    <a:pt x="356" y="24"/>
                  </a:cubicBezTo>
                  <a:close/>
                  <a:moveTo>
                    <a:pt x="243" y="10"/>
                  </a:moveTo>
                  <a:cubicBezTo>
                    <a:pt x="242" y="9"/>
                    <a:pt x="241" y="9"/>
                    <a:pt x="240" y="8"/>
                  </a:cubicBezTo>
                  <a:cubicBezTo>
                    <a:pt x="239" y="8"/>
                    <a:pt x="238" y="7"/>
                    <a:pt x="237" y="7"/>
                  </a:cubicBezTo>
                  <a:cubicBezTo>
                    <a:pt x="234" y="7"/>
                    <a:pt x="232" y="8"/>
                    <a:pt x="231" y="10"/>
                  </a:cubicBezTo>
                  <a:cubicBezTo>
                    <a:pt x="231" y="0"/>
                    <a:pt x="231" y="0"/>
                    <a:pt x="231" y="0"/>
                  </a:cubicBezTo>
                  <a:cubicBezTo>
                    <a:pt x="227" y="0"/>
                    <a:pt x="227" y="0"/>
                    <a:pt x="227" y="0"/>
                  </a:cubicBezTo>
                  <a:cubicBezTo>
                    <a:pt x="227" y="29"/>
                    <a:pt x="227" y="29"/>
                    <a:pt x="227" y="29"/>
                  </a:cubicBezTo>
                  <a:cubicBezTo>
                    <a:pt x="231" y="29"/>
                    <a:pt x="231" y="29"/>
                    <a:pt x="231" y="29"/>
                  </a:cubicBezTo>
                  <a:cubicBezTo>
                    <a:pt x="231" y="26"/>
                    <a:pt x="231" y="26"/>
                    <a:pt x="231" y="26"/>
                  </a:cubicBezTo>
                  <a:cubicBezTo>
                    <a:pt x="232" y="28"/>
                    <a:pt x="234" y="29"/>
                    <a:pt x="236" y="29"/>
                  </a:cubicBezTo>
                  <a:cubicBezTo>
                    <a:pt x="239" y="29"/>
                    <a:pt x="241" y="28"/>
                    <a:pt x="243" y="26"/>
                  </a:cubicBezTo>
                  <a:cubicBezTo>
                    <a:pt x="244" y="24"/>
                    <a:pt x="245" y="22"/>
                    <a:pt x="245" y="18"/>
                  </a:cubicBezTo>
                  <a:cubicBezTo>
                    <a:pt x="245" y="16"/>
                    <a:pt x="245" y="15"/>
                    <a:pt x="245" y="14"/>
                  </a:cubicBezTo>
                  <a:cubicBezTo>
                    <a:pt x="244" y="12"/>
                    <a:pt x="244" y="11"/>
                    <a:pt x="243" y="10"/>
                  </a:cubicBezTo>
                  <a:close/>
                  <a:moveTo>
                    <a:pt x="240" y="24"/>
                  </a:moveTo>
                  <a:cubicBezTo>
                    <a:pt x="239" y="26"/>
                    <a:pt x="238" y="26"/>
                    <a:pt x="236" y="26"/>
                  </a:cubicBezTo>
                  <a:cubicBezTo>
                    <a:pt x="234" y="26"/>
                    <a:pt x="233" y="25"/>
                    <a:pt x="232" y="24"/>
                  </a:cubicBezTo>
                  <a:cubicBezTo>
                    <a:pt x="231" y="22"/>
                    <a:pt x="231" y="21"/>
                    <a:pt x="231" y="18"/>
                  </a:cubicBezTo>
                  <a:cubicBezTo>
                    <a:pt x="231" y="16"/>
                    <a:pt x="231" y="14"/>
                    <a:pt x="232" y="12"/>
                  </a:cubicBezTo>
                  <a:cubicBezTo>
                    <a:pt x="233" y="11"/>
                    <a:pt x="235" y="10"/>
                    <a:pt x="236" y="10"/>
                  </a:cubicBezTo>
                  <a:cubicBezTo>
                    <a:pt x="238" y="10"/>
                    <a:pt x="239" y="11"/>
                    <a:pt x="240" y="12"/>
                  </a:cubicBezTo>
                  <a:cubicBezTo>
                    <a:pt x="241" y="14"/>
                    <a:pt x="242" y="16"/>
                    <a:pt x="242" y="18"/>
                  </a:cubicBezTo>
                  <a:cubicBezTo>
                    <a:pt x="242" y="21"/>
                    <a:pt x="241" y="23"/>
                    <a:pt x="240" y="24"/>
                  </a:cubicBezTo>
                  <a:close/>
                  <a:moveTo>
                    <a:pt x="270" y="29"/>
                  </a:moveTo>
                  <a:cubicBezTo>
                    <a:pt x="273" y="29"/>
                    <a:pt x="273" y="29"/>
                    <a:pt x="273" y="29"/>
                  </a:cubicBezTo>
                  <a:cubicBezTo>
                    <a:pt x="273" y="8"/>
                    <a:pt x="273" y="8"/>
                    <a:pt x="273" y="8"/>
                  </a:cubicBezTo>
                  <a:cubicBezTo>
                    <a:pt x="270" y="8"/>
                    <a:pt x="270" y="8"/>
                    <a:pt x="270" y="8"/>
                  </a:cubicBezTo>
                  <a:lnTo>
                    <a:pt x="270" y="29"/>
                  </a:lnTo>
                  <a:close/>
                  <a:moveTo>
                    <a:pt x="313" y="29"/>
                  </a:moveTo>
                  <a:cubicBezTo>
                    <a:pt x="317" y="29"/>
                    <a:pt x="317" y="29"/>
                    <a:pt x="317" y="29"/>
                  </a:cubicBezTo>
                  <a:cubicBezTo>
                    <a:pt x="317" y="25"/>
                    <a:pt x="317" y="25"/>
                    <a:pt x="317" y="25"/>
                  </a:cubicBezTo>
                  <a:cubicBezTo>
                    <a:pt x="313" y="25"/>
                    <a:pt x="313" y="25"/>
                    <a:pt x="313" y="25"/>
                  </a:cubicBezTo>
                  <a:lnTo>
                    <a:pt x="313" y="29"/>
                  </a:lnTo>
                  <a:close/>
                  <a:moveTo>
                    <a:pt x="262" y="18"/>
                  </a:moveTo>
                  <a:cubicBezTo>
                    <a:pt x="261" y="17"/>
                    <a:pt x="260" y="17"/>
                    <a:pt x="257" y="16"/>
                  </a:cubicBezTo>
                  <a:cubicBezTo>
                    <a:pt x="255" y="16"/>
                    <a:pt x="254" y="15"/>
                    <a:pt x="254" y="15"/>
                  </a:cubicBezTo>
                  <a:cubicBezTo>
                    <a:pt x="253" y="15"/>
                    <a:pt x="253" y="15"/>
                    <a:pt x="253" y="14"/>
                  </a:cubicBezTo>
                  <a:cubicBezTo>
                    <a:pt x="252" y="14"/>
                    <a:pt x="252" y="13"/>
                    <a:pt x="252" y="13"/>
                  </a:cubicBezTo>
                  <a:cubicBezTo>
                    <a:pt x="252" y="12"/>
                    <a:pt x="253" y="12"/>
                    <a:pt x="253" y="11"/>
                  </a:cubicBezTo>
                  <a:cubicBezTo>
                    <a:pt x="254" y="11"/>
                    <a:pt x="255" y="10"/>
                    <a:pt x="257" y="10"/>
                  </a:cubicBezTo>
                  <a:cubicBezTo>
                    <a:pt x="258" y="10"/>
                    <a:pt x="259" y="11"/>
                    <a:pt x="260" y="11"/>
                  </a:cubicBezTo>
                  <a:cubicBezTo>
                    <a:pt x="261" y="12"/>
                    <a:pt x="261" y="13"/>
                    <a:pt x="261" y="14"/>
                  </a:cubicBezTo>
                  <a:cubicBezTo>
                    <a:pt x="265" y="13"/>
                    <a:pt x="265" y="13"/>
                    <a:pt x="265" y="13"/>
                  </a:cubicBezTo>
                  <a:cubicBezTo>
                    <a:pt x="264" y="12"/>
                    <a:pt x="264" y="11"/>
                    <a:pt x="263" y="10"/>
                  </a:cubicBezTo>
                  <a:cubicBezTo>
                    <a:pt x="263" y="9"/>
                    <a:pt x="262" y="9"/>
                    <a:pt x="261" y="8"/>
                  </a:cubicBezTo>
                  <a:cubicBezTo>
                    <a:pt x="260" y="8"/>
                    <a:pt x="258" y="7"/>
                    <a:pt x="256" y="7"/>
                  </a:cubicBezTo>
                  <a:cubicBezTo>
                    <a:pt x="255" y="7"/>
                    <a:pt x="254" y="8"/>
                    <a:pt x="253" y="8"/>
                  </a:cubicBezTo>
                  <a:cubicBezTo>
                    <a:pt x="252" y="8"/>
                    <a:pt x="252" y="8"/>
                    <a:pt x="251" y="9"/>
                  </a:cubicBezTo>
                  <a:cubicBezTo>
                    <a:pt x="250" y="9"/>
                    <a:pt x="250" y="10"/>
                    <a:pt x="249" y="11"/>
                  </a:cubicBezTo>
                  <a:cubicBezTo>
                    <a:pt x="249" y="12"/>
                    <a:pt x="249" y="12"/>
                    <a:pt x="249" y="13"/>
                  </a:cubicBezTo>
                  <a:cubicBezTo>
                    <a:pt x="249" y="14"/>
                    <a:pt x="249" y="15"/>
                    <a:pt x="250" y="16"/>
                  </a:cubicBezTo>
                  <a:cubicBezTo>
                    <a:pt x="250" y="17"/>
                    <a:pt x="251" y="18"/>
                    <a:pt x="252" y="18"/>
                  </a:cubicBezTo>
                  <a:cubicBezTo>
                    <a:pt x="253" y="19"/>
                    <a:pt x="255" y="19"/>
                    <a:pt x="257" y="20"/>
                  </a:cubicBezTo>
                  <a:cubicBezTo>
                    <a:pt x="259" y="20"/>
                    <a:pt x="260" y="21"/>
                    <a:pt x="261" y="21"/>
                  </a:cubicBezTo>
                  <a:cubicBezTo>
                    <a:pt x="262" y="22"/>
                    <a:pt x="262" y="22"/>
                    <a:pt x="262" y="23"/>
                  </a:cubicBezTo>
                  <a:cubicBezTo>
                    <a:pt x="262" y="24"/>
                    <a:pt x="261" y="25"/>
                    <a:pt x="261" y="25"/>
                  </a:cubicBezTo>
                  <a:cubicBezTo>
                    <a:pt x="260" y="26"/>
                    <a:pt x="259" y="26"/>
                    <a:pt x="257" y="26"/>
                  </a:cubicBezTo>
                  <a:cubicBezTo>
                    <a:pt x="255" y="26"/>
                    <a:pt x="254" y="26"/>
                    <a:pt x="253" y="25"/>
                  </a:cubicBezTo>
                  <a:cubicBezTo>
                    <a:pt x="252" y="24"/>
                    <a:pt x="252" y="23"/>
                    <a:pt x="252" y="22"/>
                  </a:cubicBezTo>
                  <a:cubicBezTo>
                    <a:pt x="248" y="22"/>
                    <a:pt x="248" y="22"/>
                    <a:pt x="248" y="22"/>
                  </a:cubicBezTo>
                  <a:cubicBezTo>
                    <a:pt x="249" y="25"/>
                    <a:pt x="250" y="26"/>
                    <a:pt x="251" y="27"/>
                  </a:cubicBezTo>
                  <a:cubicBezTo>
                    <a:pt x="252" y="29"/>
                    <a:pt x="254" y="29"/>
                    <a:pt x="257" y="29"/>
                  </a:cubicBezTo>
                  <a:cubicBezTo>
                    <a:pt x="259" y="29"/>
                    <a:pt x="260" y="29"/>
                    <a:pt x="261" y="28"/>
                  </a:cubicBezTo>
                  <a:cubicBezTo>
                    <a:pt x="263" y="28"/>
                    <a:pt x="264" y="27"/>
                    <a:pt x="264" y="26"/>
                  </a:cubicBezTo>
                  <a:cubicBezTo>
                    <a:pt x="265" y="25"/>
                    <a:pt x="265" y="24"/>
                    <a:pt x="265" y="23"/>
                  </a:cubicBezTo>
                  <a:cubicBezTo>
                    <a:pt x="265" y="21"/>
                    <a:pt x="265" y="20"/>
                    <a:pt x="265" y="20"/>
                  </a:cubicBezTo>
                  <a:cubicBezTo>
                    <a:pt x="264" y="19"/>
                    <a:pt x="263" y="18"/>
                    <a:pt x="262" y="18"/>
                  </a:cubicBezTo>
                  <a:close/>
                </a:path>
              </a:pathLst>
            </a:custGeom>
            <a:solidFill>
              <a:schemeClr val="bg1">
                <a:alpha val="50000"/>
              </a:schemeClr>
            </a:solidFill>
            <a:ln>
              <a:noFill/>
            </a:ln>
          </p:spPr>
          <p:txBody>
            <a:bodyPr vert="horz" wrap="square" lIns="91440" tIns="45720" rIns="91440" bIns="45720" numCol="1" anchor="t" anchorCtr="0" compatLnSpc="1"/>
            <a:lstStyle/>
            <a:p>
              <a:endParaRPr lang="ko-KR" altLang="en-US">
                <a:solidFill>
                  <a:schemeClr val="bg1"/>
                </a:solidFill>
              </a:endParaRPr>
            </a:p>
          </p:txBody>
        </p:sp>
      </p:grpSp>
      <p:grpSp>
        <p:nvGrpSpPr>
          <p:cNvPr id="28" name="Group 27"/>
          <p:cNvGrpSpPr/>
          <p:nvPr userDrawn="1"/>
        </p:nvGrpSpPr>
        <p:grpSpPr>
          <a:xfrm>
            <a:off x="1588" y="1351915"/>
            <a:ext cx="1247775" cy="2879725"/>
            <a:chOff x="4952858" y="1717675"/>
            <a:chExt cx="1016000" cy="2339975"/>
          </a:xfrm>
        </p:grpSpPr>
        <p:grpSp>
          <p:nvGrpSpPr>
            <p:cNvPr id="29" name="Group 28"/>
            <p:cNvGrpSpPr/>
            <p:nvPr userDrawn="1"/>
          </p:nvGrpSpPr>
          <p:grpSpPr>
            <a:xfrm>
              <a:off x="4952858" y="3181350"/>
              <a:ext cx="1016000" cy="584200"/>
              <a:chOff x="3413126" y="3181350"/>
              <a:chExt cx="1016000" cy="584200"/>
            </a:xfrm>
          </p:grpSpPr>
          <p:sp>
            <p:nvSpPr>
              <p:cNvPr id="58"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9"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0"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1"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30" name="Group 29"/>
            <p:cNvGrpSpPr/>
            <p:nvPr userDrawn="1"/>
          </p:nvGrpSpPr>
          <p:grpSpPr>
            <a:xfrm>
              <a:off x="4952858" y="2889250"/>
              <a:ext cx="508000" cy="584200"/>
              <a:chOff x="3413126" y="2889250"/>
              <a:chExt cx="508000" cy="584200"/>
            </a:xfrm>
          </p:grpSpPr>
          <p:sp>
            <p:nvSpPr>
              <p:cNvPr id="56"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31" name="Group 30"/>
            <p:cNvGrpSpPr/>
            <p:nvPr userDrawn="1"/>
          </p:nvGrpSpPr>
          <p:grpSpPr>
            <a:xfrm>
              <a:off x="4952858" y="2305050"/>
              <a:ext cx="508000" cy="584200"/>
              <a:chOff x="3413126" y="2305050"/>
              <a:chExt cx="508000" cy="584200"/>
            </a:xfrm>
          </p:grpSpPr>
          <p:sp>
            <p:nvSpPr>
              <p:cNvPr id="54"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2" name="Group 31"/>
            <p:cNvGrpSpPr/>
            <p:nvPr userDrawn="1"/>
          </p:nvGrpSpPr>
          <p:grpSpPr>
            <a:xfrm>
              <a:off x="5460858" y="2889250"/>
              <a:ext cx="508000" cy="584200"/>
              <a:chOff x="3921126" y="2889250"/>
              <a:chExt cx="508000" cy="584200"/>
            </a:xfrm>
          </p:grpSpPr>
          <p:sp>
            <p:nvSpPr>
              <p:cNvPr id="52"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3" name="Group 32"/>
            <p:cNvGrpSpPr/>
            <p:nvPr userDrawn="1"/>
          </p:nvGrpSpPr>
          <p:grpSpPr>
            <a:xfrm>
              <a:off x="4952858" y="3473450"/>
              <a:ext cx="508000" cy="584200"/>
              <a:chOff x="3413126" y="3473450"/>
              <a:chExt cx="508000" cy="584200"/>
            </a:xfrm>
          </p:grpSpPr>
          <p:sp>
            <p:nvSpPr>
              <p:cNvPr id="50"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5460858" y="2305050"/>
              <a:ext cx="508000" cy="584200"/>
              <a:chOff x="3921126" y="2305050"/>
              <a:chExt cx="508000" cy="584200"/>
            </a:xfrm>
          </p:grpSpPr>
          <p:sp>
            <p:nvSpPr>
              <p:cNvPr id="48"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5" name="Group 34"/>
            <p:cNvGrpSpPr/>
            <p:nvPr userDrawn="1"/>
          </p:nvGrpSpPr>
          <p:grpSpPr>
            <a:xfrm>
              <a:off x="4952858" y="2597150"/>
              <a:ext cx="1016000" cy="584200"/>
              <a:chOff x="3413126" y="2597150"/>
              <a:chExt cx="1016000" cy="584200"/>
            </a:xfrm>
          </p:grpSpPr>
          <p:sp>
            <p:nvSpPr>
              <p:cNvPr id="44"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6"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6" name="Group 35"/>
            <p:cNvGrpSpPr/>
            <p:nvPr userDrawn="1"/>
          </p:nvGrpSpPr>
          <p:grpSpPr>
            <a:xfrm>
              <a:off x="4952858" y="2012950"/>
              <a:ext cx="1016000" cy="584200"/>
              <a:chOff x="3413126" y="2012950"/>
              <a:chExt cx="1016000" cy="584200"/>
            </a:xfrm>
          </p:grpSpPr>
          <p:sp>
            <p:nvSpPr>
              <p:cNvPr id="40"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1"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2"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3"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37" name="Group 36"/>
            <p:cNvGrpSpPr/>
            <p:nvPr userDrawn="1"/>
          </p:nvGrpSpPr>
          <p:grpSpPr>
            <a:xfrm>
              <a:off x="4952858" y="1717675"/>
              <a:ext cx="508000" cy="587375"/>
              <a:chOff x="3413126" y="1717675"/>
              <a:chExt cx="508000" cy="587375"/>
            </a:xfrm>
          </p:grpSpPr>
          <p:sp>
            <p:nvSpPr>
              <p:cNvPr id="38"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39"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62" name="Group 61"/>
          <p:cNvGrpSpPr/>
          <p:nvPr userDrawn="1"/>
        </p:nvGrpSpPr>
        <p:grpSpPr>
          <a:xfrm flipH="1">
            <a:off x="7896225" y="1351915"/>
            <a:ext cx="1247775" cy="2879725"/>
            <a:chOff x="4952858" y="1717675"/>
            <a:chExt cx="1016000" cy="2339975"/>
          </a:xfrm>
        </p:grpSpPr>
        <p:grpSp>
          <p:nvGrpSpPr>
            <p:cNvPr id="63" name="Group 62"/>
            <p:cNvGrpSpPr/>
            <p:nvPr userDrawn="1"/>
          </p:nvGrpSpPr>
          <p:grpSpPr>
            <a:xfrm>
              <a:off x="4952858" y="3181350"/>
              <a:ext cx="1016000" cy="584200"/>
              <a:chOff x="3413126" y="3181350"/>
              <a:chExt cx="1016000" cy="584200"/>
            </a:xfrm>
          </p:grpSpPr>
          <p:sp>
            <p:nvSpPr>
              <p:cNvPr id="92"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3"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4"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5"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64" name="Group 63"/>
            <p:cNvGrpSpPr/>
            <p:nvPr userDrawn="1"/>
          </p:nvGrpSpPr>
          <p:grpSpPr>
            <a:xfrm>
              <a:off x="4952858" y="2889250"/>
              <a:ext cx="508000" cy="584200"/>
              <a:chOff x="3413126" y="2889250"/>
              <a:chExt cx="508000" cy="584200"/>
            </a:xfrm>
          </p:grpSpPr>
          <p:sp>
            <p:nvSpPr>
              <p:cNvPr id="90"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91"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65" name="Group 64"/>
            <p:cNvGrpSpPr/>
            <p:nvPr userDrawn="1"/>
          </p:nvGrpSpPr>
          <p:grpSpPr>
            <a:xfrm>
              <a:off x="4952858" y="2305050"/>
              <a:ext cx="508000" cy="584200"/>
              <a:chOff x="3413126" y="2305050"/>
              <a:chExt cx="508000" cy="584200"/>
            </a:xfrm>
          </p:grpSpPr>
          <p:sp>
            <p:nvSpPr>
              <p:cNvPr id="88"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89"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66" name="Group 65"/>
            <p:cNvGrpSpPr/>
            <p:nvPr userDrawn="1"/>
          </p:nvGrpSpPr>
          <p:grpSpPr>
            <a:xfrm>
              <a:off x="5460858" y="2889250"/>
              <a:ext cx="508000" cy="584200"/>
              <a:chOff x="3921126" y="2889250"/>
              <a:chExt cx="508000" cy="584200"/>
            </a:xfrm>
          </p:grpSpPr>
          <p:sp>
            <p:nvSpPr>
              <p:cNvPr id="86"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87"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67" name="Group 66"/>
            <p:cNvGrpSpPr/>
            <p:nvPr userDrawn="1"/>
          </p:nvGrpSpPr>
          <p:grpSpPr>
            <a:xfrm>
              <a:off x="4952858" y="3473450"/>
              <a:ext cx="508000" cy="584200"/>
              <a:chOff x="3413126" y="3473450"/>
              <a:chExt cx="508000" cy="584200"/>
            </a:xfrm>
          </p:grpSpPr>
          <p:sp>
            <p:nvSpPr>
              <p:cNvPr id="84"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85"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68" name="Group 67"/>
            <p:cNvGrpSpPr/>
            <p:nvPr userDrawn="1"/>
          </p:nvGrpSpPr>
          <p:grpSpPr>
            <a:xfrm>
              <a:off x="5460858" y="2305050"/>
              <a:ext cx="508000" cy="584200"/>
              <a:chOff x="3921126" y="2305050"/>
              <a:chExt cx="508000" cy="584200"/>
            </a:xfrm>
          </p:grpSpPr>
          <p:sp>
            <p:nvSpPr>
              <p:cNvPr id="82"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83"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69" name="Group 68"/>
            <p:cNvGrpSpPr/>
            <p:nvPr userDrawn="1"/>
          </p:nvGrpSpPr>
          <p:grpSpPr>
            <a:xfrm>
              <a:off x="4952858" y="2597150"/>
              <a:ext cx="1016000" cy="584200"/>
              <a:chOff x="3413126" y="2597150"/>
              <a:chExt cx="1016000" cy="584200"/>
            </a:xfrm>
          </p:grpSpPr>
          <p:sp>
            <p:nvSpPr>
              <p:cNvPr id="78"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79"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0"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1"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70" name="Group 69"/>
            <p:cNvGrpSpPr/>
            <p:nvPr userDrawn="1"/>
          </p:nvGrpSpPr>
          <p:grpSpPr>
            <a:xfrm>
              <a:off x="4952858" y="2012950"/>
              <a:ext cx="1016000" cy="584200"/>
              <a:chOff x="3413126" y="2012950"/>
              <a:chExt cx="1016000" cy="584200"/>
            </a:xfrm>
          </p:grpSpPr>
          <p:sp>
            <p:nvSpPr>
              <p:cNvPr id="74"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5"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6"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7"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71" name="Group 70"/>
            <p:cNvGrpSpPr/>
            <p:nvPr userDrawn="1"/>
          </p:nvGrpSpPr>
          <p:grpSpPr>
            <a:xfrm>
              <a:off x="4952858" y="1717675"/>
              <a:ext cx="508000" cy="587375"/>
              <a:chOff x="3413126" y="1717675"/>
              <a:chExt cx="508000" cy="587375"/>
            </a:xfrm>
          </p:grpSpPr>
          <p:sp>
            <p:nvSpPr>
              <p:cNvPr id="72"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73"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s">
    <p:bg>
      <p:bgPr>
        <a:solidFill>
          <a:schemeClr val="tx2"/>
        </a:solidFill>
        <a:effectLst/>
      </p:bgPr>
    </p:bg>
    <p:spTree>
      <p:nvGrpSpPr>
        <p:cNvPr id="1" name=""/>
        <p:cNvGrpSpPr/>
        <p:nvPr/>
      </p:nvGrpSpPr>
      <p:grpSpPr>
        <a:xfrm>
          <a:off x="0" y="0"/>
          <a:ext cx="0" cy="0"/>
          <a:chOff x="0" y="0"/>
          <a:chExt cx="0" cy="0"/>
        </a:xfrm>
      </p:grpSpPr>
      <p:sp>
        <p:nvSpPr>
          <p:cNvPr id="103" name="Freeform 42"/>
          <p:cNvSpPr/>
          <p:nvPr userDrawn="1"/>
        </p:nvSpPr>
        <p:spPr bwMode="auto">
          <a:xfrm>
            <a:off x="360363" y="358775"/>
            <a:ext cx="8423275" cy="6140450"/>
          </a:xfrm>
          <a:custGeom>
            <a:avLst/>
            <a:gdLst>
              <a:gd name="T0" fmla="*/ 2654 w 2654"/>
              <a:gd name="T1" fmla="*/ 1934 h 1934"/>
              <a:gd name="T2" fmla="*/ 114 w 2654"/>
              <a:gd name="T3" fmla="*/ 1934 h 1934"/>
              <a:gd name="T4" fmla="*/ 0 w 2654"/>
              <a:gd name="T5" fmla="*/ 1820 h 1934"/>
              <a:gd name="T6" fmla="*/ 0 w 2654"/>
              <a:gd name="T7" fmla="*/ 0 h 1934"/>
              <a:gd name="T8" fmla="*/ 2540 w 2654"/>
              <a:gd name="T9" fmla="*/ 0 h 1934"/>
              <a:gd name="T10" fmla="*/ 2654 w 2654"/>
              <a:gd name="T11" fmla="*/ 114 h 1934"/>
              <a:gd name="T12" fmla="*/ 2654 w 2654"/>
              <a:gd name="T13" fmla="*/ 1934 h 1934"/>
            </a:gdLst>
            <a:ahLst/>
            <a:cxnLst>
              <a:cxn ang="0">
                <a:pos x="T0" y="T1"/>
              </a:cxn>
              <a:cxn ang="0">
                <a:pos x="T2" y="T3"/>
              </a:cxn>
              <a:cxn ang="0">
                <a:pos x="T4" y="T5"/>
              </a:cxn>
              <a:cxn ang="0">
                <a:pos x="T6" y="T7"/>
              </a:cxn>
              <a:cxn ang="0">
                <a:pos x="T8" y="T9"/>
              </a:cxn>
              <a:cxn ang="0">
                <a:pos x="T10" y="T11"/>
              </a:cxn>
              <a:cxn ang="0">
                <a:pos x="T12" y="T13"/>
              </a:cxn>
            </a:cxnLst>
            <a:rect l="0" t="0" r="r" b="b"/>
            <a:pathLst>
              <a:path w="2654" h="1934">
                <a:moveTo>
                  <a:pt x="2654" y="1934"/>
                </a:moveTo>
                <a:cubicBezTo>
                  <a:pt x="114" y="1934"/>
                  <a:pt x="114" y="1934"/>
                  <a:pt x="114" y="1934"/>
                </a:cubicBezTo>
                <a:cubicBezTo>
                  <a:pt x="69" y="1889"/>
                  <a:pt x="45" y="1865"/>
                  <a:pt x="0" y="1820"/>
                </a:cubicBezTo>
                <a:cubicBezTo>
                  <a:pt x="0" y="0"/>
                  <a:pt x="0" y="0"/>
                  <a:pt x="0" y="0"/>
                </a:cubicBezTo>
                <a:cubicBezTo>
                  <a:pt x="2540" y="0"/>
                  <a:pt x="2540" y="0"/>
                  <a:pt x="2540" y="0"/>
                </a:cubicBezTo>
                <a:cubicBezTo>
                  <a:pt x="2585" y="45"/>
                  <a:pt x="2609" y="69"/>
                  <a:pt x="2654" y="114"/>
                </a:cubicBezTo>
                <a:lnTo>
                  <a:pt x="2654" y="1934"/>
                </a:lnTo>
                <a:close/>
              </a:path>
            </a:pathLst>
          </a:custGeom>
          <a:solidFill>
            <a:schemeClr val="bg2">
              <a:alpha val="10000"/>
            </a:schemeClr>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hasCustomPrompt="1"/>
          </p:nvPr>
        </p:nvSpPr>
        <p:spPr>
          <a:xfrm>
            <a:off x="1331913" y="1332802"/>
            <a:ext cx="6480175" cy="593682"/>
          </a:xfrm>
        </p:spPr>
        <p:txBody>
          <a:bodyPr anchor="b"/>
          <a:lstStyle>
            <a:lvl1pPr>
              <a:defRPr sz="4000">
                <a:solidFill>
                  <a:schemeClr val="bg1"/>
                </a:solidFill>
              </a:defRPr>
            </a:lvl1pPr>
          </a:lstStyle>
          <a:p>
            <a:r>
              <a:rPr lang="en-US" dirty="0"/>
              <a:t>Contents</a:t>
            </a:r>
          </a:p>
        </p:txBody>
      </p:sp>
      <p:cxnSp>
        <p:nvCxnSpPr>
          <p:cNvPr id="19" name="Straight Connector 18"/>
          <p:cNvCxnSpPr/>
          <p:nvPr userDrawn="1"/>
        </p:nvCxnSpPr>
        <p:spPr>
          <a:xfrm>
            <a:off x="1331913" y="2723033"/>
            <a:ext cx="6480175" cy="0"/>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0" hasCustomPrompt="1"/>
          </p:nvPr>
        </p:nvSpPr>
        <p:spPr>
          <a:xfrm>
            <a:off x="1331913" y="1988984"/>
            <a:ext cx="6480175" cy="624430"/>
          </a:xfrm>
        </p:spPr>
        <p:txBody>
          <a:bodyPr lIns="0" tIns="0" rIns="0" bIns="0">
            <a:noAutofit/>
          </a:bodyPr>
          <a:lstStyle>
            <a:lvl1pPr marL="0" indent="0">
              <a:lnSpc>
                <a:spcPts val="1700"/>
              </a:lnSpc>
              <a:spcBef>
                <a:spcPts val="0"/>
              </a:spcBef>
              <a:buFont typeface="Arial" panose="020B0604020202020204" pitchFamily="34" charset="0"/>
              <a:buNone/>
              <a:defRPr sz="1100" baseline="0">
                <a:solidFill>
                  <a:schemeClr val="bg1">
                    <a:alpha val="50000"/>
                  </a:schemeClr>
                </a:solidFill>
              </a:defRPr>
            </a:lvl1pPr>
            <a:lvl2pPr marL="457200" indent="0">
              <a:buFont typeface="Arial" panose="020B0604020202020204" pitchFamily="34" charset="0"/>
              <a:buNone/>
              <a:defRPr sz="1100">
                <a:solidFill>
                  <a:schemeClr val="bg2"/>
                </a:solidFill>
              </a:defRPr>
            </a:lvl2pPr>
            <a:lvl3pPr marL="914400" indent="0">
              <a:buFont typeface="Arial" panose="020B0604020202020204" pitchFamily="34" charset="0"/>
              <a:buNone/>
              <a:defRPr sz="1100">
                <a:solidFill>
                  <a:schemeClr val="bg2"/>
                </a:solidFill>
              </a:defRPr>
            </a:lvl3pPr>
            <a:lvl4pPr marL="1371600" indent="0">
              <a:buFont typeface="Arial" panose="020B0604020202020204" pitchFamily="34" charset="0"/>
              <a:buNone/>
              <a:defRPr sz="1100">
                <a:solidFill>
                  <a:schemeClr val="bg2"/>
                </a:solidFill>
              </a:defRPr>
            </a:lvl4pPr>
            <a:lvl5pPr marL="1828800" indent="0">
              <a:buFont typeface="Arial" panose="020B0604020202020204" pitchFamily="34" charset="0"/>
              <a:buNone/>
              <a:defRPr sz="1100">
                <a:solidFill>
                  <a:schemeClr val="bg2"/>
                </a:solidFill>
              </a:defRPr>
            </a:lvl5pPr>
          </a:lstStyle>
          <a:p>
            <a:pPr lvl="0"/>
            <a:r>
              <a:rPr lang="en-US" dirty="0"/>
              <a:t>Insert Your Text Here</a:t>
            </a:r>
          </a:p>
        </p:txBody>
      </p:sp>
      <p:sp>
        <p:nvSpPr>
          <p:cNvPr id="23" name="Text Placeholder 22"/>
          <p:cNvSpPr>
            <a:spLocks noGrp="1"/>
          </p:cNvSpPr>
          <p:nvPr>
            <p:ph type="body" sz="quarter" idx="11" hasCustomPrompt="1"/>
          </p:nvPr>
        </p:nvSpPr>
        <p:spPr>
          <a:xfrm>
            <a:off x="1331913" y="3049226"/>
            <a:ext cx="6480175" cy="2207099"/>
          </a:xfrm>
        </p:spPr>
        <p:txBody>
          <a:bodyPr lIns="0" tIns="0" rIns="0" bIns="0">
            <a:noAutofit/>
          </a:bodyPr>
          <a:lstStyle>
            <a:lvl1pPr>
              <a:lnSpc>
                <a:spcPct val="100000"/>
              </a:lnSpc>
              <a:spcBef>
                <a:spcPts val="1300"/>
              </a:spcBef>
              <a:defRPr sz="1400" b="0">
                <a:solidFill>
                  <a:schemeClr val="bg1">
                    <a:alpha val="80000"/>
                  </a:schemeClr>
                </a:solidFill>
              </a:defRPr>
            </a:lvl1pPr>
            <a:lvl2pPr>
              <a:defRPr sz="1400"/>
            </a:lvl2pPr>
            <a:lvl3pPr>
              <a:defRPr sz="1400"/>
            </a:lvl3pPr>
            <a:lvl4pPr>
              <a:defRPr sz="1400"/>
            </a:lvl4pPr>
            <a:lvl5pPr>
              <a:defRPr sz="1400"/>
            </a:lvl5pPr>
          </a:lstStyle>
          <a:p>
            <a:pPr lvl="0"/>
            <a:r>
              <a:rPr lang="en-US" dirty="0"/>
              <a:t>1) Insert Your Text Here</a:t>
            </a:r>
          </a:p>
        </p:txBody>
      </p:sp>
      <p:grpSp>
        <p:nvGrpSpPr>
          <p:cNvPr id="16" name="Group 15"/>
          <p:cNvGrpSpPr/>
          <p:nvPr userDrawn="1"/>
        </p:nvGrpSpPr>
        <p:grpSpPr>
          <a:xfrm>
            <a:off x="7290691" y="5787265"/>
            <a:ext cx="1242122" cy="502163"/>
            <a:chOff x="7454952" y="6141226"/>
            <a:chExt cx="1242122" cy="502163"/>
          </a:xfrm>
        </p:grpSpPr>
        <p:sp>
          <p:nvSpPr>
            <p:cNvPr id="17" name="Freeform 5"/>
            <p:cNvSpPr>
              <a:spLocks noEditPoints="1"/>
            </p:cNvSpPr>
            <p:nvPr userDrawn="1"/>
          </p:nvSpPr>
          <p:spPr bwMode="auto">
            <a:xfrm>
              <a:off x="7473551" y="6141226"/>
              <a:ext cx="1219538" cy="274994"/>
            </a:xfrm>
            <a:custGeom>
              <a:avLst/>
              <a:gdLst>
                <a:gd name="T0" fmla="*/ 49 w 386"/>
                <a:gd name="T1" fmla="*/ 21 h 86"/>
                <a:gd name="T2" fmla="*/ 69 w 386"/>
                <a:gd name="T3" fmla="*/ 86 h 86"/>
                <a:gd name="T4" fmla="*/ 89 w 386"/>
                <a:gd name="T5" fmla="*/ 21 h 86"/>
                <a:gd name="T6" fmla="*/ 76 w 386"/>
                <a:gd name="T7" fmla="*/ 66 h 86"/>
                <a:gd name="T8" fmla="*/ 64 w 386"/>
                <a:gd name="T9" fmla="*/ 72 h 86"/>
                <a:gd name="T10" fmla="*/ 64 w 386"/>
                <a:gd name="T11" fmla="*/ 14 h 86"/>
                <a:gd name="T12" fmla="*/ 76 w 386"/>
                <a:gd name="T13" fmla="*/ 20 h 86"/>
                <a:gd name="T14" fmla="*/ 122 w 386"/>
                <a:gd name="T15" fmla="*/ 72 h 86"/>
                <a:gd name="T16" fmla="*/ 110 w 386"/>
                <a:gd name="T17" fmla="*/ 66 h 86"/>
                <a:gd name="T18" fmla="*/ 97 w 386"/>
                <a:gd name="T19" fmla="*/ 65 h 86"/>
                <a:gd name="T20" fmla="*/ 131 w 386"/>
                <a:gd name="T21" fmla="*/ 81 h 86"/>
                <a:gd name="T22" fmla="*/ 124 w 386"/>
                <a:gd name="T23" fmla="*/ 1 h 86"/>
                <a:gd name="T24" fmla="*/ 14 w 386"/>
                <a:gd name="T25" fmla="*/ 1 h 86"/>
                <a:gd name="T26" fmla="*/ 17 w 386"/>
                <a:gd name="T27" fmla="*/ 85 h 86"/>
                <a:gd name="T28" fmla="*/ 47 w 386"/>
                <a:gd name="T29" fmla="*/ 1 h 86"/>
                <a:gd name="T30" fmla="*/ 272 w 386"/>
                <a:gd name="T31" fmla="*/ 0 h 86"/>
                <a:gd name="T32" fmla="*/ 252 w 386"/>
                <a:gd name="T33" fmla="*/ 65 h 86"/>
                <a:gd name="T34" fmla="*/ 287 w 386"/>
                <a:gd name="T35" fmla="*/ 80 h 86"/>
                <a:gd name="T36" fmla="*/ 287 w 386"/>
                <a:gd name="T37" fmla="*/ 5 h 86"/>
                <a:gd name="T38" fmla="*/ 277 w 386"/>
                <a:gd name="T39" fmla="*/ 72 h 86"/>
                <a:gd name="T40" fmla="*/ 265 w 386"/>
                <a:gd name="T41" fmla="*/ 66 h 86"/>
                <a:gd name="T42" fmla="*/ 272 w 386"/>
                <a:gd name="T43" fmla="*/ 12 h 86"/>
                <a:gd name="T44" fmla="*/ 279 w 386"/>
                <a:gd name="T45" fmla="*/ 66 h 86"/>
                <a:gd name="T46" fmla="*/ 299 w 386"/>
                <a:gd name="T47" fmla="*/ 21 h 86"/>
                <a:gd name="T48" fmla="*/ 319 w 386"/>
                <a:gd name="T49" fmla="*/ 86 h 86"/>
                <a:gd name="T50" fmla="*/ 339 w 386"/>
                <a:gd name="T51" fmla="*/ 38 h 86"/>
                <a:gd name="T52" fmla="*/ 326 w 386"/>
                <a:gd name="T53" fmla="*/ 50 h 86"/>
                <a:gd name="T54" fmla="*/ 319 w 386"/>
                <a:gd name="T55" fmla="*/ 74 h 86"/>
                <a:gd name="T56" fmla="*/ 313 w 386"/>
                <a:gd name="T57" fmla="*/ 20 h 86"/>
                <a:gd name="T58" fmla="*/ 324 w 386"/>
                <a:gd name="T59" fmla="*/ 14 h 86"/>
                <a:gd name="T60" fmla="*/ 339 w 386"/>
                <a:gd name="T61" fmla="*/ 29 h 86"/>
                <a:gd name="T62" fmla="*/ 319 w 386"/>
                <a:gd name="T63" fmla="*/ 0 h 86"/>
                <a:gd name="T64" fmla="*/ 351 w 386"/>
                <a:gd name="T65" fmla="*/ 5 h 86"/>
                <a:gd name="T66" fmla="*/ 351 w 386"/>
                <a:gd name="T67" fmla="*/ 80 h 86"/>
                <a:gd name="T68" fmla="*/ 386 w 386"/>
                <a:gd name="T69" fmla="*/ 65 h 86"/>
                <a:gd name="T70" fmla="*/ 373 w 386"/>
                <a:gd name="T71" fmla="*/ 66 h 86"/>
                <a:gd name="T72" fmla="*/ 361 w 386"/>
                <a:gd name="T73" fmla="*/ 72 h 86"/>
                <a:gd name="T74" fmla="*/ 361 w 386"/>
                <a:gd name="T75" fmla="*/ 14 h 86"/>
                <a:gd name="T76" fmla="*/ 373 w 386"/>
                <a:gd name="T77" fmla="*/ 20 h 86"/>
                <a:gd name="T78" fmla="*/ 185 w 386"/>
                <a:gd name="T79" fmla="*/ 62 h 86"/>
                <a:gd name="T80" fmla="*/ 185 w 386"/>
                <a:gd name="T81" fmla="*/ 27 h 86"/>
                <a:gd name="T82" fmla="*/ 165 w 386"/>
                <a:gd name="T83" fmla="*/ 1 h 86"/>
                <a:gd name="T84" fmla="*/ 159 w 386"/>
                <a:gd name="T85" fmla="*/ 85 h 86"/>
                <a:gd name="T86" fmla="*/ 170 w 386"/>
                <a:gd name="T87" fmla="*/ 53 h 86"/>
                <a:gd name="T88" fmla="*/ 172 w 386"/>
                <a:gd name="T89" fmla="*/ 79 h 86"/>
                <a:gd name="T90" fmla="*/ 173 w 386"/>
                <a:gd name="T91" fmla="*/ 85 h 86"/>
                <a:gd name="T92" fmla="*/ 185 w 386"/>
                <a:gd name="T93" fmla="*/ 75 h 86"/>
                <a:gd name="T94" fmla="*/ 164 w 386"/>
                <a:gd name="T95" fmla="*/ 39 h 86"/>
                <a:gd name="T96" fmla="*/ 165 w 386"/>
                <a:gd name="T97" fmla="*/ 13 h 86"/>
                <a:gd name="T98" fmla="*/ 172 w 386"/>
                <a:gd name="T99" fmla="*/ 30 h 86"/>
                <a:gd name="T100" fmla="*/ 212 w 386"/>
                <a:gd name="T101" fmla="*/ 85 h 86"/>
                <a:gd name="T102" fmla="*/ 225 w 386"/>
                <a:gd name="T103" fmla="*/ 7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86">
                  <a:moveTo>
                    <a:pt x="69" y="0"/>
                  </a:moveTo>
                  <a:cubicBezTo>
                    <a:pt x="63" y="0"/>
                    <a:pt x="58" y="2"/>
                    <a:pt x="54" y="5"/>
                  </a:cubicBezTo>
                  <a:cubicBezTo>
                    <a:pt x="51" y="9"/>
                    <a:pt x="49" y="14"/>
                    <a:pt x="49" y="21"/>
                  </a:cubicBezTo>
                  <a:cubicBezTo>
                    <a:pt x="49" y="65"/>
                    <a:pt x="49" y="65"/>
                    <a:pt x="49" y="65"/>
                  </a:cubicBezTo>
                  <a:cubicBezTo>
                    <a:pt x="49" y="72"/>
                    <a:pt x="51" y="77"/>
                    <a:pt x="54" y="80"/>
                  </a:cubicBezTo>
                  <a:cubicBezTo>
                    <a:pt x="58" y="84"/>
                    <a:pt x="63" y="86"/>
                    <a:pt x="69" y="86"/>
                  </a:cubicBezTo>
                  <a:cubicBezTo>
                    <a:pt x="76" y="86"/>
                    <a:pt x="81" y="84"/>
                    <a:pt x="84" y="80"/>
                  </a:cubicBezTo>
                  <a:cubicBezTo>
                    <a:pt x="87" y="77"/>
                    <a:pt x="89" y="72"/>
                    <a:pt x="89" y="65"/>
                  </a:cubicBezTo>
                  <a:cubicBezTo>
                    <a:pt x="89" y="21"/>
                    <a:pt x="89" y="21"/>
                    <a:pt x="89" y="21"/>
                  </a:cubicBezTo>
                  <a:cubicBezTo>
                    <a:pt x="89" y="14"/>
                    <a:pt x="87" y="9"/>
                    <a:pt x="84" y="5"/>
                  </a:cubicBezTo>
                  <a:cubicBezTo>
                    <a:pt x="81" y="2"/>
                    <a:pt x="76" y="0"/>
                    <a:pt x="69" y="0"/>
                  </a:cubicBezTo>
                  <a:close/>
                  <a:moveTo>
                    <a:pt x="76" y="66"/>
                  </a:moveTo>
                  <a:cubicBezTo>
                    <a:pt x="76" y="69"/>
                    <a:pt x="75" y="71"/>
                    <a:pt x="74" y="72"/>
                  </a:cubicBezTo>
                  <a:cubicBezTo>
                    <a:pt x="73" y="73"/>
                    <a:pt x="71" y="74"/>
                    <a:pt x="69" y="74"/>
                  </a:cubicBezTo>
                  <a:cubicBezTo>
                    <a:pt x="67" y="74"/>
                    <a:pt x="65" y="73"/>
                    <a:pt x="64" y="72"/>
                  </a:cubicBezTo>
                  <a:cubicBezTo>
                    <a:pt x="63" y="71"/>
                    <a:pt x="62" y="69"/>
                    <a:pt x="62" y="66"/>
                  </a:cubicBezTo>
                  <a:cubicBezTo>
                    <a:pt x="62" y="20"/>
                    <a:pt x="62" y="20"/>
                    <a:pt x="62" y="20"/>
                  </a:cubicBezTo>
                  <a:cubicBezTo>
                    <a:pt x="62" y="17"/>
                    <a:pt x="63" y="15"/>
                    <a:pt x="64" y="14"/>
                  </a:cubicBezTo>
                  <a:cubicBezTo>
                    <a:pt x="65" y="13"/>
                    <a:pt x="67" y="12"/>
                    <a:pt x="69" y="12"/>
                  </a:cubicBezTo>
                  <a:cubicBezTo>
                    <a:pt x="71" y="12"/>
                    <a:pt x="73" y="13"/>
                    <a:pt x="74" y="14"/>
                  </a:cubicBezTo>
                  <a:cubicBezTo>
                    <a:pt x="75" y="15"/>
                    <a:pt x="76" y="17"/>
                    <a:pt x="76" y="20"/>
                  </a:cubicBezTo>
                  <a:lnTo>
                    <a:pt x="76" y="66"/>
                  </a:lnTo>
                  <a:close/>
                  <a:moveTo>
                    <a:pt x="124" y="66"/>
                  </a:moveTo>
                  <a:cubicBezTo>
                    <a:pt x="124" y="69"/>
                    <a:pt x="123" y="71"/>
                    <a:pt x="122" y="72"/>
                  </a:cubicBezTo>
                  <a:cubicBezTo>
                    <a:pt x="121" y="73"/>
                    <a:pt x="119" y="74"/>
                    <a:pt x="117" y="74"/>
                  </a:cubicBezTo>
                  <a:cubicBezTo>
                    <a:pt x="115" y="74"/>
                    <a:pt x="113" y="73"/>
                    <a:pt x="112" y="72"/>
                  </a:cubicBezTo>
                  <a:cubicBezTo>
                    <a:pt x="111" y="71"/>
                    <a:pt x="110" y="69"/>
                    <a:pt x="110" y="66"/>
                  </a:cubicBezTo>
                  <a:cubicBezTo>
                    <a:pt x="110" y="1"/>
                    <a:pt x="110" y="1"/>
                    <a:pt x="110" y="1"/>
                  </a:cubicBezTo>
                  <a:cubicBezTo>
                    <a:pt x="97" y="1"/>
                    <a:pt x="97" y="1"/>
                    <a:pt x="97" y="1"/>
                  </a:cubicBezTo>
                  <a:cubicBezTo>
                    <a:pt x="97" y="65"/>
                    <a:pt x="97" y="65"/>
                    <a:pt x="97" y="65"/>
                  </a:cubicBezTo>
                  <a:cubicBezTo>
                    <a:pt x="97" y="72"/>
                    <a:pt x="99" y="77"/>
                    <a:pt x="102" y="81"/>
                  </a:cubicBezTo>
                  <a:cubicBezTo>
                    <a:pt x="105" y="84"/>
                    <a:pt x="110" y="86"/>
                    <a:pt x="117" y="86"/>
                  </a:cubicBezTo>
                  <a:cubicBezTo>
                    <a:pt x="123" y="86"/>
                    <a:pt x="128" y="84"/>
                    <a:pt x="131" y="81"/>
                  </a:cubicBezTo>
                  <a:cubicBezTo>
                    <a:pt x="135" y="77"/>
                    <a:pt x="136" y="72"/>
                    <a:pt x="136" y="65"/>
                  </a:cubicBezTo>
                  <a:cubicBezTo>
                    <a:pt x="136" y="1"/>
                    <a:pt x="136" y="1"/>
                    <a:pt x="136" y="1"/>
                  </a:cubicBezTo>
                  <a:cubicBezTo>
                    <a:pt x="124" y="1"/>
                    <a:pt x="124" y="1"/>
                    <a:pt x="124" y="1"/>
                  </a:cubicBezTo>
                  <a:lnTo>
                    <a:pt x="124" y="66"/>
                  </a:lnTo>
                  <a:close/>
                  <a:moveTo>
                    <a:pt x="24" y="39"/>
                  </a:moveTo>
                  <a:cubicBezTo>
                    <a:pt x="14" y="1"/>
                    <a:pt x="14" y="1"/>
                    <a:pt x="14" y="1"/>
                  </a:cubicBezTo>
                  <a:cubicBezTo>
                    <a:pt x="0" y="1"/>
                    <a:pt x="0" y="1"/>
                    <a:pt x="0" y="1"/>
                  </a:cubicBezTo>
                  <a:cubicBezTo>
                    <a:pt x="17" y="57"/>
                    <a:pt x="17" y="57"/>
                    <a:pt x="17" y="57"/>
                  </a:cubicBezTo>
                  <a:cubicBezTo>
                    <a:pt x="17" y="85"/>
                    <a:pt x="17" y="85"/>
                    <a:pt x="17" y="85"/>
                  </a:cubicBezTo>
                  <a:cubicBezTo>
                    <a:pt x="30" y="85"/>
                    <a:pt x="30" y="85"/>
                    <a:pt x="30" y="85"/>
                  </a:cubicBezTo>
                  <a:cubicBezTo>
                    <a:pt x="30" y="57"/>
                    <a:pt x="30" y="57"/>
                    <a:pt x="30" y="57"/>
                  </a:cubicBezTo>
                  <a:cubicBezTo>
                    <a:pt x="47" y="1"/>
                    <a:pt x="47" y="1"/>
                    <a:pt x="47" y="1"/>
                  </a:cubicBezTo>
                  <a:cubicBezTo>
                    <a:pt x="34" y="1"/>
                    <a:pt x="34" y="1"/>
                    <a:pt x="34" y="1"/>
                  </a:cubicBezTo>
                  <a:lnTo>
                    <a:pt x="24" y="39"/>
                  </a:lnTo>
                  <a:close/>
                  <a:moveTo>
                    <a:pt x="272" y="0"/>
                  </a:moveTo>
                  <a:cubicBezTo>
                    <a:pt x="265" y="0"/>
                    <a:pt x="260" y="2"/>
                    <a:pt x="257" y="5"/>
                  </a:cubicBezTo>
                  <a:cubicBezTo>
                    <a:pt x="254" y="9"/>
                    <a:pt x="252" y="14"/>
                    <a:pt x="252" y="21"/>
                  </a:cubicBezTo>
                  <a:cubicBezTo>
                    <a:pt x="252" y="65"/>
                    <a:pt x="252" y="65"/>
                    <a:pt x="252" y="65"/>
                  </a:cubicBezTo>
                  <a:cubicBezTo>
                    <a:pt x="252" y="72"/>
                    <a:pt x="254" y="77"/>
                    <a:pt x="257" y="80"/>
                  </a:cubicBezTo>
                  <a:cubicBezTo>
                    <a:pt x="260" y="84"/>
                    <a:pt x="265" y="86"/>
                    <a:pt x="272" y="86"/>
                  </a:cubicBezTo>
                  <a:cubicBezTo>
                    <a:pt x="278" y="86"/>
                    <a:pt x="283" y="84"/>
                    <a:pt x="287" y="80"/>
                  </a:cubicBezTo>
                  <a:cubicBezTo>
                    <a:pt x="290" y="77"/>
                    <a:pt x="292" y="72"/>
                    <a:pt x="292" y="65"/>
                  </a:cubicBezTo>
                  <a:cubicBezTo>
                    <a:pt x="292" y="21"/>
                    <a:pt x="292" y="21"/>
                    <a:pt x="292" y="21"/>
                  </a:cubicBezTo>
                  <a:cubicBezTo>
                    <a:pt x="292" y="14"/>
                    <a:pt x="290" y="9"/>
                    <a:pt x="287" y="5"/>
                  </a:cubicBezTo>
                  <a:cubicBezTo>
                    <a:pt x="283" y="2"/>
                    <a:pt x="278" y="0"/>
                    <a:pt x="272" y="0"/>
                  </a:cubicBezTo>
                  <a:close/>
                  <a:moveTo>
                    <a:pt x="279" y="66"/>
                  </a:moveTo>
                  <a:cubicBezTo>
                    <a:pt x="279" y="69"/>
                    <a:pt x="278" y="71"/>
                    <a:pt x="277" y="72"/>
                  </a:cubicBezTo>
                  <a:cubicBezTo>
                    <a:pt x="276" y="73"/>
                    <a:pt x="274" y="74"/>
                    <a:pt x="272" y="74"/>
                  </a:cubicBezTo>
                  <a:cubicBezTo>
                    <a:pt x="270" y="74"/>
                    <a:pt x="268" y="73"/>
                    <a:pt x="267" y="72"/>
                  </a:cubicBezTo>
                  <a:cubicBezTo>
                    <a:pt x="266" y="71"/>
                    <a:pt x="265" y="69"/>
                    <a:pt x="265" y="66"/>
                  </a:cubicBezTo>
                  <a:cubicBezTo>
                    <a:pt x="265" y="20"/>
                    <a:pt x="265" y="20"/>
                    <a:pt x="265" y="20"/>
                  </a:cubicBezTo>
                  <a:cubicBezTo>
                    <a:pt x="265" y="17"/>
                    <a:pt x="266" y="15"/>
                    <a:pt x="267" y="14"/>
                  </a:cubicBezTo>
                  <a:cubicBezTo>
                    <a:pt x="268" y="13"/>
                    <a:pt x="270" y="12"/>
                    <a:pt x="272" y="12"/>
                  </a:cubicBezTo>
                  <a:cubicBezTo>
                    <a:pt x="274" y="12"/>
                    <a:pt x="276" y="13"/>
                    <a:pt x="277" y="14"/>
                  </a:cubicBezTo>
                  <a:cubicBezTo>
                    <a:pt x="278" y="15"/>
                    <a:pt x="279" y="17"/>
                    <a:pt x="279" y="20"/>
                  </a:cubicBezTo>
                  <a:lnTo>
                    <a:pt x="279" y="66"/>
                  </a:lnTo>
                  <a:close/>
                  <a:moveTo>
                    <a:pt x="319" y="0"/>
                  </a:moveTo>
                  <a:cubicBezTo>
                    <a:pt x="313" y="0"/>
                    <a:pt x="308" y="2"/>
                    <a:pt x="304" y="5"/>
                  </a:cubicBezTo>
                  <a:cubicBezTo>
                    <a:pt x="301" y="9"/>
                    <a:pt x="299" y="14"/>
                    <a:pt x="299" y="21"/>
                  </a:cubicBezTo>
                  <a:cubicBezTo>
                    <a:pt x="299" y="65"/>
                    <a:pt x="299" y="65"/>
                    <a:pt x="299" y="65"/>
                  </a:cubicBezTo>
                  <a:cubicBezTo>
                    <a:pt x="299" y="72"/>
                    <a:pt x="301" y="77"/>
                    <a:pt x="304" y="80"/>
                  </a:cubicBezTo>
                  <a:cubicBezTo>
                    <a:pt x="308" y="84"/>
                    <a:pt x="313" y="86"/>
                    <a:pt x="319" y="86"/>
                  </a:cubicBezTo>
                  <a:cubicBezTo>
                    <a:pt x="325" y="86"/>
                    <a:pt x="330" y="84"/>
                    <a:pt x="334" y="80"/>
                  </a:cubicBezTo>
                  <a:cubicBezTo>
                    <a:pt x="337" y="77"/>
                    <a:pt x="339" y="72"/>
                    <a:pt x="339" y="65"/>
                  </a:cubicBezTo>
                  <a:cubicBezTo>
                    <a:pt x="339" y="38"/>
                    <a:pt x="339" y="38"/>
                    <a:pt x="339" y="38"/>
                  </a:cubicBezTo>
                  <a:cubicBezTo>
                    <a:pt x="320" y="38"/>
                    <a:pt x="320" y="38"/>
                    <a:pt x="320" y="38"/>
                  </a:cubicBezTo>
                  <a:cubicBezTo>
                    <a:pt x="320" y="50"/>
                    <a:pt x="320" y="50"/>
                    <a:pt x="320" y="50"/>
                  </a:cubicBezTo>
                  <a:cubicBezTo>
                    <a:pt x="326" y="50"/>
                    <a:pt x="326" y="50"/>
                    <a:pt x="326" y="50"/>
                  </a:cubicBezTo>
                  <a:cubicBezTo>
                    <a:pt x="326" y="66"/>
                    <a:pt x="326" y="66"/>
                    <a:pt x="326" y="66"/>
                  </a:cubicBezTo>
                  <a:cubicBezTo>
                    <a:pt x="326" y="69"/>
                    <a:pt x="326" y="71"/>
                    <a:pt x="324" y="72"/>
                  </a:cubicBezTo>
                  <a:cubicBezTo>
                    <a:pt x="323" y="73"/>
                    <a:pt x="321" y="74"/>
                    <a:pt x="319" y="74"/>
                  </a:cubicBezTo>
                  <a:cubicBezTo>
                    <a:pt x="317" y="74"/>
                    <a:pt x="316" y="73"/>
                    <a:pt x="314" y="72"/>
                  </a:cubicBezTo>
                  <a:cubicBezTo>
                    <a:pt x="313" y="71"/>
                    <a:pt x="313" y="69"/>
                    <a:pt x="313" y="66"/>
                  </a:cubicBezTo>
                  <a:cubicBezTo>
                    <a:pt x="313" y="20"/>
                    <a:pt x="313" y="20"/>
                    <a:pt x="313" y="20"/>
                  </a:cubicBezTo>
                  <a:cubicBezTo>
                    <a:pt x="313" y="17"/>
                    <a:pt x="313" y="15"/>
                    <a:pt x="314" y="14"/>
                  </a:cubicBezTo>
                  <a:cubicBezTo>
                    <a:pt x="316" y="13"/>
                    <a:pt x="317" y="12"/>
                    <a:pt x="319" y="12"/>
                  </a:cubicBezTo>
                  <a:cubicBezTo>
                    <a:pt x="321" y="12"/>
                    <a:pt x="323" y="13"/>
                    <a:pt x="324" y="14"/>
                  </a:cubicBezTo>
                  <a:cubicBezTo>
                    <a:pt x="326" y="15"/>
                    <a:pt x="326" y="17"/>
                    <a:pt x="326" y="20"/>
                  </a:cubicBezTo>
                  <a:cubicBezTo>
                    <a:pt x="326" y="29"/>
                    <a:pt x="326" y="29"/>
                    <a:pt x="326" y="29"/>
                  </a:cubicBezTo>
                  <a:cubicBezTo>
                    <a:pt x="339" y="29"/>
                    <a:pt x="339" y="29"/>
                    <a:pt x="339" y="29"/>
                  </a:cubicBezTo>
                  <a:cubicBezTo>
                    <a:pt x="339" y="21"/>
                    <a:pt x="339" y="21"/>
                    <a:pt x="339" y="21"/>
                  </a:cubicBezTo>
                  <a:cubicBezTo>
                    <a:pt x="339" y="14"/>
                    <a:pt x="337" y="9"/>
                    <a:pt x="334" y="5"/>
                  </a:cubicBezTo>
                  <a:cubicBezTo>
                    <a:pt x="330" y="2"/>
                    <a:pt x="325" y="0"/>
                    <a:pt x="319" y="0"/>
                  </a:cubicBezTo>
                  <a:close/>
                  <a:moveTo>
                    <a:pt x="381" y="5"/>
                  </a:moveTo>
                  <a:cubicBezTo>
                    <a:pt x="378" y="2"/>
                    <a:pt x="373" y="0"/>
                    <a:pt x="366" y="0"/>
                  </a:cubicBezTo>
                  <a:cubicBezTo>
                    <a:pt x="360" y="0"/>
                    <a:pt x="355" y="2"/>
                    <a:pt x="351" y="5"/>
                  </a:cubicBezTo>
                  <a:cubicBezTo>
                    <a:pt x="348" y="9"/>
                    <a:pt x="346" y="14"/>
                    <a:pt x="346" y="21"/>
                  </a:cubicBezTo>
                  <a:cubicBezTo>
                    <a:pt x="346" y="65"/>
                    <a:pt x="346" y="65"/>
                    <a:pt x="346" y="65"/>
                  </a:cubicBezTo>
                  <a:cubicBezTo>
                    <a:pt x="346" y="72"/>
                    <a:pt x="348" y="77"/>
                    <a:pt x="351" y="80"/>
                  </a:cubicBezTo>
                  <a:cubicBezTo>
                    <a:pt x="355" y="84"/>
                    <a:pt x="360" y="86"/>
                    <a:pt x="366" y="86"/>
                  </a:cubicBezTo>
                  <a:cubicBezTo>
                    <a:pt x="373" y="86"/>
                    <a:pt x="378" y="84"/>
                    <a:pt x="381" y="80"/>
                  </a:cubicBezTo>
                  <a:cubicBezTo>
                    <a:pt x="384" y="77"/>
                    <a:pt x="386" y="72"/>
                    <a:pt x="386" y="65"/>
                  </a:cubicBezTo>
                  <a:cubicBezTo>
                    <a:pt x="386" y="21"/>
                    <a:pt x="386" y="21"/>
                    <a:pt x="386" y="21"/>
                  </a:cubicBezTo>
                  <a:cubicBezTo>
                    <a:pt x="386" y="14"/>
                    <a:pt x="384" y="9"/>
                    <a:pt x="381" y="5"/>
                  </a:cubicBezTo>
                  <a:close/>
                  <a:moveTo>
                    <a:pt x="373" y="66"/>
                  </a:moveTo>
                  <a:cubicBezTo>
                    <a:pt x="373" y="69"/>
                    <a:pt x="372" y="71"/>
                    <a:pt x="371" y="72"/>
                  </a:cubicBezTo>
                  <a:cubicBezTo>
                    <a:pt x="370" y="73"/>
                    <a:pt x="368" y="74"/>
                    <a:pt x="366" y="74"/>
                  </a:cubicBezTo>
                  <a:cubicBezTo>
                    <a:pt x="364" y="74"/>
                    <a:pt x="362" y="73"/>
                    <a:pt x="361" y="72"/>
                  </a:cubicBezTo>
                  <a:cubicBezTo>
                    <a:pt x="360" y="71"/>
                    <a:pt x="359" y="69"/>
                    <a:pt x="359" y="66"/>
                  </a:cubicBezTo>
                  <a:cubicBezTo>
                    <a:pt x="359" y="20"/>
                    <a:pt x="359" y="20"/>
                    <a:pt x="359" y="20"/>
                  </a:cubicBezTo>
                  <a:cubicBezTo>
                    <a:pt x="359" y="17"/>
                    <a:pt x="360" y="15"/>
                    <a:pt x="361" y="14"/>
                  </a:cubicBezTo>
                  <a:cubicBezTo>
                    <a:pt x="362" y="13"/>
                    <a:pt x="364" y="12"/>
                    <a:pt x="366" y="12"/>
                  </a:cubicBezTo>
                  <a:cubicBezTo>
                    <a:pt x="368" y="12"/>
                    <a:pt x="370" y="13"/>
                    <a:pt x="371" y="14"/>
                  </a:cubicBezTo>
                  <a:cubicBezTo>
                    <a:pt x="372" y="15"/>
                    <a:pt x="373" y="17"/>
                    <a:pt x="373" y="20"/>
                  </a:cubicBezTo>
                  <a:lnTo>
                    <a:pt x="373" y="66"/>
                  </a:lnTo>
                  <a:close/>
                  <a:moveTo>
                    <a:pt x="185" y="75"/>
                  </a:moveTo>
                  <a:cubicBezTo>
                    <a:pt x="185" y="62"/>
                    <a:pt x="185" y="62"/>
                    <a:pt x="185" y="62"/>
                  </a:cubicBezTo>
                  <a:cubicBezTo>
                    <a:pt x="185" y="57"/>
                    <a:pt x="184" y="54"/>
                    <a:pt x="183" y="51"/>
                  </a:cubicBezTo>
                  <a:cubicBezTo>
                    <a:pt x="182" y="47"/>
                    <a:pt x="180" y="45"/>
                    <a:pt x="176" y="44"/>
                  </a:cubicBezTo>
                  <a:cubicBezTo>
                    <a:pt x="182" y="41"/>
                    <a:pt x="185" y="35"/>
                    <a:pt x="185" y="27"/>
                  </a:cubicBezTo>
                  <a:cubicBezTo>
                    <a:pt x="185" y="20"/>
                    <a:pt x="185" y="20"/>
                    <a:pt x="185" y="20"/>
                  </a:cubicBezTo>
                  <a:cubicBezTo>
                    <a:pt x="185" y="14"/>
                    <a:pt x="183" y="9"/>
                    <a:pt x="180" y="6"/>
                  </a:cubicBezTo>
                  <a:cubicBezTo>
                    <a:pt x="177" y="3"/>
                    <a:pt x="172" y="1"/>
                    <a:pt x="165" y="1"/>
                  </a:cubicBezTo>
                  <a:cubicBezTo>
                    <a:pt x="145" y="1"/>
                    <a:pt x="145" y="1"/>
                    <a:pt x="145" y="1"/>
                  </a:cubicBezTo>
                  <a:cubicBezTo>
                    <a:pt x="145" y="85"/>
                    <a:pt x="145" y="85"/>
                    <a:pt x="145" y="85"/>
                  </a:cubicBezTo>
                  <a:cubicBezTo>
                    <a:pt x="159" y="85"/>
                    <a:pt x="159" y="85"/>
                    <a:pt x="159" y="85"/>
                  </a:cubicBezTo>
                  <a:cubicBezTo>
                    <a:pt x="159" y="51"/>
                    <a:pt x="159" y="51"/>
                    <a:pt x="159" y="51"/>
                  </a:cubicBezTo>
                  <a:cubicBezTo>
                    <a:pt x="163" y="51"/>
                    <a:pt x="163" y="51"/>
                    <a:pt x="163" y="51"/>
                  </a:cubicBezTo>
                  <a:cubicBezTo>
                    <a:pt x="166" y="51"/>
                    <a:pt x="168" y="52"/>
                    <a:pt x="170" y="53"/>
                  </a:cubicBezTo>
                  <a:cubicBezTo>
                    <a:pt x="171" y="55"/>
                    <a:pt x="172" y="57"/>
                    <a:pt x="172" y="61"/>
                  </a:cubicBezTo>
                  <a:cubicBezTo>
                    <a:pt x="172" y="75"/>
                    <a:pt x="172" y="75"/>
                    <a:pt x="172" y="75"/>
                  </a:cubicBezTo>
                  <a:cubicBezTo>
                    <a:pt x="172" y="76"/>
                    <a:pt x="172" y="78"/>
                    <a:pt x="172" y="79"/>
                  </a:cubicBezTo>
                  <a:cubicBezTo>
                    <a:pt x="172" y="80"/>
                    <a:pt x="172" y="81"/>
                    <a:pt x="172" y="82"/>
                  </a:cubicBezTo>
                  <a:cubicBezTo>
                    <a:pt x="172" y="82"/>
                    <a:pt x="172" y="83"/>
                    <a:pt x="173" y="83"/>
                  </a:cubicBezTo>
                  <a:cubicBezTo>
                    <a:pt x="173" y="84"/>
                    <a:pt x="173" y="84"/>
                    <a:pt x="173" y="85"/>
                  </a:cubicBezTo>
                  <a:cubicBezTo>
                    <a:pt x="186" y="85"/>
                    <a:pt x="186" y="85"/>
                    <a:pt x="186" y="85"/>
                  </a:cubicBezTo>
                  <a:cubicBezTo>
                    <a:pt x="186" y="83"/>
                    <a:pt x="185" y="82"/>
                    <a:pt x="185" y="80"/>
                  </a:cubicBezTo>
                  <a:cubicBezTo>
                    <a:pt x="185" y="79"/>
                    <a:pt x="185" y="77"/>
                    <a:pt x="185" y="75"/>
                  </a:cubicBezTo>
                  <a:close/>
                  <a:moveTo>
                    <a:pt x="172" y="30"/>
                  </a:moveTo>
                  <a:cubicBezTo>
                    <a:pt x="172" y="33"/>
                    <a:pt x="171" y="36"/>
                    <a:pt x="170" y="37"/>
                  </a:cubicBezTo>
                  <a:cubicBezTo>
                    <a:pt x="168" y="38"/>
                    <a:pt x="166" y="39"/>
                    <a:pt x="164" y="39"/>
                  </a:cubicBezTo>
                  <a:cubicBezTo>
                    <a:pt x="159" y="39"/>
                    <a:pt x="159" y="39"/>
                    <a:pt x="159" y="39"/>
                  </a:cubicBezTo>
                  <a:cubicBezTo>
                    <a:pt x="159" y="13"/>
                    <a:pt x="159" y="13"/>
                    <a:pt x="159" y="13"/>
                  </a:cubicBezTo>
                  <a:cubicBezTo>
                    <a:pt x="165" y="13"/>
                    <a:pt x="165" y="13"/>
                    <a:pt x="165" y="13"/>
                  </a:cubicBezTo>
                  <a:cubicBezTo>
                    <a:pt x="167" y="13"/>
                    <a:pt x="169" y="14"/>
                    <a:pt x="170" y="15"/>
                  </a:cubicBezTo>
                  <a:cubicBezTo>
                    <a:pt x="171" y="16"/>
                    <a:pt x="172" y="19"/>
                    <a:pt x="172" y="22"/>
                  </a:cubicBezTo>
                  <a:lnTo>
                    <a:pt x="172" y="30"/>
                  </a:lnTo>
                  <a:close/>
                  <a:moveTo>
                    <a:pt x="225" y="1"/>
                  </a:moveTo>
                  <a:cubicBezTo>
                    <a:pt x="212" y="1"/>
                    <a:pt x="212" y="1"/>
                    <a:pt x="212" y="1"/>
                  </a:cubicBezTo>
                  <a:cubicBezTo>
                    <a:pt x="212" y="85"/>
                    <a:pt x="212" y="85"/>
                    <a:pt x="212" y="85"/>
                  </a:cubicBezTo>
                  <a:cubicBezTo>
                    <a:pt x="247" y="85"/>
                    <a:pt x="247" y="85"/>
                    <a:pt x="247" y="85"/>
                  </a:cubicBezTo>
                  <a:cubicBezTo>
                    <a:pt x="247" y="73"/>
                    <a:pt x="247" y="73"/>
                    <a:pt x="247" y="73"/>
                  </a:cubicBezTo>
                  <a:cubicBezTo>
                    <a:pt x="225" y="73"/>
                    <a:pt x="225" y="73"/>
                    <a:pt x="225" y="73"/>
                  </a:cubicBezTo>
                  <a:lnTo>
                    <a:pt x="225" y="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solidFill>
                  <a:schemeClr val="bg1"/>
                </a:solidFill>
              </a:endParaRPr>
            </a:p>
          </p:txBody>
        </p:sp>
        <p:sp>
          <p:nvSpPr>
            <p:cNvPr id="18" name="Freeform 6"/>
            <p:cNvSpPr>
              <a:spLocks noEditPoints="1"/>
            </p:cNvSpPr>
            <p:nvPr userDrawn="1"/>
          </p:nvSpPr>
          <p:spPr bwMode="auto">
            <a:xfrm>
              <a:off x="7454952" y="6525155"/>
              <a:ext cx="1242122" cy="118234"/>
            </a:xfrm>
            <a:custGeom>
              <a:avLst/>
              <a:gdLst>
                <a:gd name="T0" fmla="*/ 132 w 393"/>
                <a:gd name="T1" fmla="*/ 28 h 37"/>
                <a:gd name="T2" fmla="*/ 127 w 393"/>
                <a:gd name="T3" fmla="*/ 26 h 37"/>
                <a:gd name="T4" fmla="*/ 133 w 393"/>
                <a:gd name="T5" fmla="*/ 18 h 37"/>
                <a:gd name="T6" fmla="*/ 186 w 393"/>
                <a:gd name="T7" fmla="*/ 8 h 37"/>
                <a:gd name="T8" fmla="*/ 174 w 393"/>
                <a:gd name="T9" fmla="*/ 8 h 37"/>
                <a:gd name="T10" fmla="*/ 163 w 393"/>
                <a:gd name="T11" fmla="*/ 29 h 37"/>
                <a:gd name="T12" fmla="*/ 173 w 393"/>
                <a:gd name="T13" fmla="*/ 12 h 37"/>
                <a:gd name="T14" fmla="*/ 192 w 393"/>
                <a:gd name="T15" fmla="*/ 29 h 37"/>
                <a:gd name="T16" fmla="*/ 106 w 393"/>
                <a:gd name="T17" fmla="*/ 25 h 37"/>
                <a:gd name="T18" fmla="*/ 103 w 393"/>
                <a:gd name="T19" fmla="*/ 32 h 37"/>
                <a:gd name="T20" fmla="*/ 103 w 393"/>
                <a:gd name="T21" fmla="*/ 36 h 37"/>
                <a:gd name="T22" fmla="*/ 154 w 393"/>
                <a:gd name="T23" fmla="*/ 19 h 37"/>
                <a:gd name="T24" fmla="*/ 144 w 393"/>
                <a:gd name="T25" fmla="*/ 19 h 37"/>
                <a:gd name="T26" fmla="*/ 144 w 393"/>
                <a:gd name="T27" fmla="*/ 28 h 37"/>
                <a:gd name="T28" fmla="*/ 154 w 393"/>
                <a:gd name="T29" fmla="*/ 8 h 37"/>
                <a:gd name="T30" fmla="*/ 375 w 393"/>
                <a:gd name="T31" fmla="*/ 7 h 37"/>
                <a:gd name="T32" fmla="*/ 369 w 393"/>
                <a:gd name="T33" fmla="*/ 29 h 37"/>
                <a:gd name="T34" fmla="*/ 378 w 393"/>
                <a:gd name="T35" fmla="*/ 15 h 37"/>
                <a:gd name="T36" fmla="*/ 388 w 393"/>
                <a:gd name="T37" fmla="*/ 11 h 37"/>
                <a:gd name="T38" fmla="*/ 392 w 393"/>
                <a:gd name="T39" fmla="*/ 9 h 37"/>
                <a:gd name="T40" fmla="*/ 38 w 393"/>
                <a:gd name="T41" fmla="*/ 20 h 37"/>
                <a:gd name="T42" fmla="*/ 39 w 393"/>
                <a:gd name="T43" fmla="*/ 29 h 37"/>
                <a:gd name="T44" fmla="*/ 54 w 393"/>
                <a:gd name="T45" fmla="*/ 8 h 37"/>
                <a:gd name="T46" fmla="*/ 13 w 393"/>
                <a:gd name="T47" fmla="*/ 8 h 37"/>
                <a:gd name="T48" fmla="*/ 7 w 393"/>
                <a:gd name="T49" fmla="*/ 29 h 37"/>
                <a:gd name="T50" fmla="*/ 29 w 393"/>
                <a:gd name="T51" fmla="*/ 8 h 37"/>
                <a:gd name="T52" fmla="*/ 88 w 393"/>
                <a:gd name="T53" fmla="*/ 25 h 37"/>
                <a:gd name="T54" fmla="*/ 71 w 393"/>
                <a:gd name="T55" fmla="*/ 8 h 37"/>
                <a:gd name="T56" fmla="*/ 64 w 393"/>
                <a:gd name="T57" fmla="*/ 29 h 37"/>
                <a:gd name="T58" fmla="*/ 87 w 393"/>
                <a:gd name="T59" fmla="*/ 8 h 37"/>
                <a:gd name="T60" fmla="*/ 207 w 393"/>
                <a:gd name="T61" fmla="*/ 26 h 37"/>
                <a:gd name="T62" fmla="*/ 214 w 393"/>
                <a:gd name="T63" fmla="*/ 26 h 37"/>
                <a:gd name="T64" fmla="*/ 214 w 393"/>
                <a:gd name="T65" fmla="*/ 7 h 37"/>
                <a:gd name="T66" fmla="*/ 208 w 393"/>
                <a:gd name="T67" fmla="*/ 16 h 37"/>
                <a:gd name="T68" fmla="*/ 286 w 393"/>
                <a:gd name="T69" fmla="*/ 11 h 37"/>
                <a:gd name="T70" fmla="*/ 277 w 393"/>
                <a:gd name="T71" fmla="*/ 8 h 37"/>
                <a:gd name="T72" fmla="*/ 284 w 393"/>
                <a:gd name="T73" fmla="*/ 29 h 37"/>
                <a:gd name="T74" fmla="*/ 327 w 393"/>
                <a:gd name="T75" fmla="*/ 24 h 37"/>
                <a:gd name="T76" fmla="*/ 340 w 393"/>
                <a:gd name="T77" fmla="*/ 14 h 37"/>
                <a:gd name="T78" fmla="*/ 325 w 393"/>
                <a:gd name="T79" fmla="*/ 26 h 37"/>
                <a:gd name="T80" fmla="*/ 298 w 393"/>
                <a:gd name="T81" fmla="*/ 7 h 37"/>
                <a:gd name="T82" fmla="*/ 307 w 393"/>
                <a:gd name="T83" fmla="*/ 22 h 37"/>
                <a:gd name="T84" fmla="*/ 308 w 393"/>
                <a:gd name="T85" fmla="*/ 19 h 37"/>
                <a:gd name="T86" fmla="*/ 298 w 393"/>
                <a:gd name="T87" fmla="*/ 10 h 37"/>
                <a:gd name="T88" fmla="*/ 273 w 393"/>
                <a:gd name="T89" fmla="*/ 0 h 37"/>
                <a:gd name="T90" fmla="*/ 344 w 393"/>
                <a:gd name="T91" fmla="*/ 26 h 37"/>
                <a:gd name="T92" fmla="*/ 351 w 393"/>
                <a:gd name="T93" fmla="*/ 7 h 37"/>
                <a:gd name="T94" fmla="*/ 351 w 393"/>
                <a:gd name="T95" fmla="*/ 10 h 37"/>
                <a:gd name="T96" fmla="*/ 237 w 393"/>
                <a:gd name="T97" fmla="*/ 7 h 37"/>
                <a:gd name="T98" fmla="*/ 231 w 393"/>
                <a:gd name="T99" fmla="*/ 26 h 37"/>
                <a:gd name="T100" fmla="*/ 240 w 393"/>
                <a:gd name="T101" fmla="*/ 24 h 37"/>
                <a:gd name="T102" fmla="*/ 240 w 393"/>
                <a:gd name="T103" fmla="*/ 12 h 37"/>
                <a:gd name="T104" fmla="*/ 270 w 393"/>
                <a:gd name="T105" fmla="*/ 8 h 37"/>
                <a:gd name="T106" fmla="*/ 313 w 393"/>
                <a:gd name="T107" fmla="*/ 29 h 37"/>
                <a:gd name="T108" fmla="*/ 253 w 393"/>
                <a:gd name="T109" fmla="*/ 11 h 37"/>
                <a:gd name="T110" fmla="*/ 261 w 393"/>
                <a:gd name="T111" fmla="*/ 8 h 37"/>
                <a:gd name="T112" fmla="*/ 250 w 393"/>
                <a:gd name="T113" fmla="*/ 16 h 37"/>
                <a:gd name="T114" fmla="*/ 257 w 393"/>
                <a:gd name="T115" fmla="*/ 26 h 37"/>
                <a:gd name="T116" fmla="*/ 261 w 393"/>
                <a:gd name="T117"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3" h="37">
                  <a:moveTo>
                    <a:pt x="127" y="7"/>
                  </a:moveTo>
                  <a:cubicBezTo>
                    <a:pt x="124" y="7"/>
                    <a:pt x="122" y="8"/>
                    <a:pt x="120" y="10"/>
                  </a:cubicBezTo>
                  <a:cubicBezTo>
                    <a:pt x="118" y="12"/>
                    <a:pt x="117" y="14"/>
                    <a:pt x="117" y="18"/>
                  </a:cubicBezTo>
                  <a:cubicBezTo>
                    <a:pt x="117" y="22"/>
                    <a:pt x="118" y="24"/>
                    <a:pt x="120" y="26"/>
                  </a:cubicBezTo>
                  <a:cubicBezTo>
                    <a:pt x="122" y="28"/>
                    <a:pt x="124" y="29"/>
                    <a:pt x="127" y="29"/>
                  </a:cubicBezTo>
                  <a:cubicBezTo>
                    <a:pt x="129" y="29"/>
                    <a:pt x="130" y="29"/>
                    <a:pt x="132" y="28"/>
                  </a:cubicBezTo>
                  <a:cubicBezTo>
                    <a:pt x="133" y="27"/>
                    <a:pt x="135" y="26"/>
                    <a:pt x="135" y="24"/>
                  </a:cubicBezTo>
                  <a:cubicBezTo>
                    <a:pt x="136" y="23"/>
                    <a:pt x="137" y="21"/>
                    <a:pt x="137" y="18"/>
                  </a:cubicBezTo>
                  <a:cubicBezTo>
                    <a:pt x="137" y="15"/>
                    <a:pt x="136" y="12"/>
                    <a:pt x="134" y="10"/>
                  </a:cubicBezTo>
                  <a:cubicBezTo>
                    <a:pt x="132" y="8"/>
                    <a:pt x="130" y="7"/>
                    <a:pt x="127" y="7"/>
                  </a:cubicBezTo>
                  <a:close/>
                  <a:moveTo>
                    <a:pt x="131" y="24"/>
                  </a:moveTo>
                  <a:cubicBezTo>
                    <a:pt x="130" y="26"/>
                    <a:pt x="129" y="26"/>
                    <a:pt x="127" y="26"/>
                  </a:cubicBezTo>
                  <a:cubicBezTo>
                    <a:pt x="125" y="26"/>
                    <a:pt x="124" y="26"/>
                    <a:pt x="122" y="24"/>
                  </a:cubicBezTo>
                  <a:cubicBezTo>
                    <a:pt x="121" y="23"/>
                    <a:pt x="121" y="21"/>
                    <a:pt x="121" y="18"/>
                  </a:cubicBezTo>
                  <a:cubicBezTo>
                    <a:pt x="121" y="16"/>
                    <a:pt x="121" y="14"/>
                    <a:pt x="122" y="12"/>
                  </a:cubicBezTo>
                  <a:cubicBezTo>
                    <a:pt x="124" y="11"/>
                    <a:pt x="125" y="10"/>
                    <a:pt x="127" y="10"/>
                  </a:cubicBezTo>
                  <a:cubicBezTo>
                    <a:pt x="129" y="10"/>
                    <a:pt x="130" y="11"/>
                    <a:pt x="131" y="12"/>
                  </a:cubicBezTo>
                  <a:cubicBezTo>
                    <a:pt x="132" y="14"/>
                    <a:pt x="133" y="16"/>
                    <a:pt x="133" y="18"/>
                  </a:cubicBezTo>
                  <a:cubicBezTo>
                    <a:pt x="133" y="21"/>
                    <a:pt x="132" y="23"/>
                    <a:pt x="131" y="24"/>
                  </a:cubicBezTo>
                  <a:close/>
                  <a:moveTo>
                    <a:pt x="195" y="20"/>
                  </a:moveTo>
                  <a:cubicBezTo>
                    <a:pt x="194" y="24"/>
                    <a:pt x="194" y="24"/>
                    <a:pt x="194" y="24"/>
                  </a:cubicBezTo>
                  <a:cubicBezTo>
                    <a:pt x="193" y="20"/>
                    <a:pt x="193" y="20"/>
                    <a:pt x="193" y="20"/>
                  </a:cubicBezTo>
                  <a:cubicBezTo>
                    <a:pt x="190" y="8"/>
                    <a:pt x="190" y="8"/>
                    <a:pt x="190" y="8"/>
                  </a:cubicBezTo>
                  <a:cubicBezTo>
                    <a:pt x="186" y="8"/>
                    <a:pt x="186" y="8"/>
                    <a:pt x="186" y="8"/>
                  </a:cubicBezTo>
                  <a:cubicBezTo>
                    <a:pt x="183" y="20"/>
                    <a:pt x="183" y="20"/>
                    <a:pt x="183" y="20"/>
                  </a:cubicBezTo>
                  <a:cubicBezTo>
                    <a:pt x="182" y="23"/>
                    <a:pt x="182" y="24"/>
                    <a:pt x="182" y="24"/>
                  </a:cubicBezTo>
                  <a:cubicBezTo>
                    <a:pt x="181" y="20"/>
                    <a:pt x="181" y="20"/>
                    <a:pt x="181" y="20"/>
                  </a:cubicBezTo>
                  <a:cubicBezTo>
                    <a:pt x="177" y="8"/>
                    <a:pt x="177" y="8"/>
                    <a:pt x="177" y="8"/>
                  </a:cubicBezTo>
                  <a:cubicBezTo>
                    <a:pt x="174" y="8"/>
                    <a:pt x="174" y="8"/>
                    <a:pt x="174" y="8"/>
                  </a:cubicBezTo>
                  <a:cubicBezTo>
                    <a:pt x="174" y="8"/>
                    <a:pt x="174" y="8"/>
                    <a:pt x="174" y="8"/>
                  </a:cubicBezTo>
                  <a:cubicBezTo>
                    <a:pt x="173" y="8"/>
                    <a:pt x="172" y="7"/>
                    <a:pt x="171" y="7"/>
                  </a:cubicBezTo>
                  <a:cubicBezTo>
                    <a:pt x="170" y="7"/>
                    <a:pt x="169" y="8"/>
                    <a:pt x="168" y="8"/>
                  </a:cubicBezTo>
                  <a:cubicBezTo>
                    <a:pt x="168" y="9"/>
                    <a:pt x="167" y="10"/>
                    <a:pt x="166" y="11"/>
                  </a:cubicBezTo>
                  <a:cubicBezTo>
                    <a:pt x="166" y="8"/>
                    <a:pt x="166" y="8"/>
                    <a:pt x="166" y="8"/>
                  </a:cubicBezTo>
                  <a:cubicBezTo>
                    <a:pt x="163" y="8"/>
                    <a:pt x="163" y="8"/>
                    <a:pt x="163" y="8"/>
                  </a:cubicBezTo>
                  <a:cubicBezTo>
                    <a:pt x="163" y="29"/>
                    <a:pt x="163" y="29"/>
                    <a:pt x="163" y="29"/>
                  </a:cubicBezTo>
                  <a:cubicBezTo>
                    <a:pt x="166" y="29"/>
                    <a:pt x="166" y="29"/>
                    <a:pt x="166" y="29"/>
                  </a:cubicBezTo>
                  <a:cubicBezTo>
                    <a:pt x="166" y="18"/>
                    <a:pt x="166" y="18"/>
                    <a:pt x="166" y="18"/>
                  </a:cubicBezTo>
                  <a:cubicBezTo>
                    <a:pt x="166" y="16"/>
                    <a:pt x="167" y="15"/>
                    <a:pt x="167" y="14"/>
                  </a:cubicBezTo>
                  <a:cubicBezTo>
                    <a:pt x="167" y="13"/>
                    <a:pt x="168" y="12"/>
                    <a:pt x="168" y="12"/>
                  </a:cubicBezTo>
                  <a:cubicBezTo>
                    <a:pt x="169" y="11"/>
                    <a:pt x="170" y="11"/>
                    <a:pt x="170" y="11"/>
                  </a:cubicBezTo>
                  <a:cubicBezTo>
                    <a:pt x="171" y="11"/>
                    <a:pt x="172" y="11"/>
                    <a:pt x="173" y="12"/>
                  </a:cubicBezTo>
                  <a:cubicBezTo>
                    <a:pt x="174" y="9"/>
                    <a:pt x="174" y="9"/>
                    <a:pt x="174" y="9"/>
                  </a:cubicBezTo>
                  <a:cubicBezTo>
                    <a:pt x="180" y="29"/>
                    <a:pt x="180" y="29"/>
                    <a:pt x="180" y="29"/>
                  </a:cubicBezTo>
                  <a:cubicBezTo>
                    <a:pt x="184" y="29"/>
                    <a:pt x="184" y="29"/>
                    <a:pt x="184" y="29"/>
                  </a:cubicBezTo>
                  <a:cubicBezTo>
                    <a:pt x="188" y="13"/>
                    <a:pt x="188" y="13"/>
                    <a:pt x="188" y="13"/>
                  </a:cubicBezTo>
                  <a:cubicBezTo>
                    <a:pt x="189" y="16"/>
                    <a:pt x="189" y="16"/>
                    <a:pt x="189" y="16"/>
                  </a:cubicBezTo>
                  <a:cubicBezTo>
                    <a:pt x="192" y="29"/>
                    <a:pt x="192" y="29"/>
                    <a:pt x="192" y="29"/>
                  </a:cubicBezTo>
                  <a:cubicBezTo>
                    <a:pt x="196" y="29"/>
                    <a:pt x="196" y="29"/>
                    <a:pt x="196" y="29"/>
                  </a:cubicBezTo>
                  <a:cubicBezTo>
                    <a:pt x="202" y="8"/>
                    <a:pt x="202" y="8"/>
                    <a:pt x="202" y="8"/>
                  </a:cubicBezTo>
                  <a:cubicBezTo>
                    <a:pt x="199" y="8"/>
                    <a:pt x="199" y="8"/>
                    <a:pt x="199" y="8"/>
                  </a:cubicBezTo>
                  <a:lnTo>
                    <a:pt x="195" y="20"/>
                  </a:lnTo>
                  <a:close/>
                  <a:moveTo>
                    <a:pt x="108" y="20"/>
                  </a:moveTo>
                  <a:cubicBezTo>
                    <a:pt x="107" y="22"/>
                    <a:pt x="106" y="23"/>
                    <a:pt x="106" y="25"/>
                  </a:cubicBezTo>
                  <a:cubicBezTo>
                    <a:pt x="106" y="23"/>
                    <a:pt x="105" y="21"/>
                    <a:pt x="105" y="20"/>
                  </a:cubicBezTo>
                  <a:cubicBezTo>
                    <a:pt x="100" y="8"/>
                    <a:pt x="100" y="8"/>
                    <a:pt x="100" y="8"/>
                  </a:cubicBezTo>
                  <a:cubicBezTo>
                    <a:pt x="96" y="8"/>
                    <a:pt x="96" y="8"/>
                    <a:pt x="96" y="8"/>
                  </a:cubicBezTo>
                  <a:cubicBezTo>
                    <a:pt x="104" y="29"/>
                    <a:pt x="104" y="29"/>
                    <a:pt x="104" y="29"/>
                  </a:cubicBezTo>
                  <a:cubicBezTo>
                    <a:pt x="104" y="29"/>
                    <a:pt x="104" y="29"/>
                    <a:pt x="104" y="30"/>
                  </a:cubicBezTo>
                  <a:cubicBezTo>
                    <a:pt x="104" y="31"/>
                    <a:pt x="103" y="32"/>
                    <a:pt x="103" y="32"/>
                  </a:cubicBezTo>
                  <a:cubicBezTo>
                    <a:pt x="103" y="33"/>
                    <a:pt x="102" y="33"/>
                    <a:pt x="102" y="33"/>
                  </a:cubicBezTo>
                  <a:cubicBezTo>
                    <a:pt x="101" y="34"/>
                    <a:pt x="101" y="34"/>
                    <a:pt x="100" y="34"/>
                  </a:cubicBezTo>
                  <a:cubicBezTo>
                    <a:pt x="99" y="34"/>
                    <a:pt x="99" y="34"/>
                    <a:pt x="98" y="33"/>
                  </a:cubicBezTo>
                  <a:cubicBezTo>
                    <a:pt x="98" y="37"/>
                    <a:pt x="98" y="37"/>
                    <a:pt x="98" y="37"/>
                  </a:cubicBezTo>
                  <a:cubicBezTo>
                    <a:pt x="99" y="37"/>
                    <a:pt x="100" y="37"/>
                    <a:pt x="101" y="37"/>
                  </a:cubicBezTo>
                  <a:cubicBezTo>
                    <a:pt x="102" y="37"/>
                    <a:pt x="103" y="37"/>
                    <a:pt x="103" y="36"/>
                  </a:cubicBezTo>
                  <a:cubicBezTo>
                    <a:pt x="104" y="36"/>
                    <a:pt x="105" y="35"/>
                    <a:pt x="106" y="34"/>
                  </a:cubicBezTo>
                  <a:cubicBezTo>
                    <a:pt x="106" y="33"/>
                    <a:pt x="107" y="31"/>
                    <a:pt x="108" y="29"/>
                  </a:cubicBezTo>
                  <a:cubicBezTo>
                    <a:pt x="115" y="8"/>
                    <a:pt x="115" y="8"/>
                    <a:pt x="115" y="8"/>
                  </a:cubicBezTo>
                  <a:cubicBezTo>
                    <a:pt x="112" y="8"/>
                    <a:pt x="112" y="8"/>
                    <a:pt x="112" y="8"/>
                  </a:cubicBezTo>
                  <a:lnTo>
                    <a:pt x="108" y="20"/>
                  </a:lnTo>
                  <a:close/>
                  <a:moveTo>
                    <a:pt x="154" y="19"/>
                  </a:moveTo>
                  <a:cubicBezTo>
                    <a:pt x="154" y="21"/>
                    <a:pt x="154" y="22"/>
                    <a:pt x="153" y="23"/>
                  </a:cubicBezTo>
                  <a:cubicBezTo>
                    <a:pt x="153" y="24"/>
                    <a:pt x="152" y="25"/>
                    <a:pt x="151" y="25"/>
                  </a:cubicBezTo>
                  <a:cubicBezTo>
                    <a:pt x="150" y="26"/>
                    <a:pt x="149" y="26"/>
                    <a:pt x="148" y="26"/>
                  </a:cubicBezTo>
                  <a:cubicBezTo>
                    <a:pt x="147" y="26"/>
                    <a:pt x="146" y="26"/>
                    <a:pt x="146" y="25"/>
                  </a:cubicBezTo>
                  <a:cubicBezTo>
                    <a:pt x="145" y="25"/>
                    <a:pt x="145" y="24"/>
                    <a:pt x="144" y="23"/>
                  </a:cubicBezTo>
                  <a:cubicBezTo>
                    <a:pt x="144" y="22"/>
                    <a:pt x="144" y="21"/>
                    <a:pt x="144" y="19"/>
                  </a:cubicBezTo>
                  <a:cubicBezTo>
                    <a:pt x="144" y="8"/>
                    <a:pt x="144" y="8"/>
                    <a:pt x="144" y="8"/>
                  </a:cubicBezTo>
                  <a:cubicBezTo>
                    <a:pt x="141" y="8"/>
                    <a:pt x="141" y="8"/>
                    <a:pt x="141" y="8"/>
                  </a:cubicBezTo>
                  <a:cubicBezTo>
                    <a:pt x="141" y="21"/>
                    <a:pt x="141" y="21"/>
                    <a:pt x="141" y="21"/>
                  </a:cubicBezTo>
                  <a:cubicBezTo>
                    <a:pt x="141" y="22"/>
                    <a:pt x="141" y="23"/>
                    <a:pt x="141" y="24"/>
                  </a:cubicBezTo>
                  <a:cubicBezTo>
                    <a:pt x="141" y="25"/>
                    <a:pt x="141" y="26"/>
                    <a:pt x="142" y="27"/>
                  </a:cubicBezTo>
                  <a:cubicBezTo>
                    <a:pt x="142" y="27"/>
                    <a:pt x="143" y="28"/>
                    <a:pt x="144" y="28"/>
                  </a:cubicBezTo>
                  <a:cubicBezTo>
                    <a:pt x="145" y="29"/>
                    <a:pt x="146" y="29"/>
                    <a:pt x="148" y="29"/>
                  </a:cubicBezTo>
                  <a:cubicBezTo>
                    <a:pt x="150" y="29"/>
                    <a:pt x="153" y="28"/>
                    <a:pt x="154" y="26"/>
                  </a:cubicBezTo>
                  <a:cubicBezTo>
                    <a:pt x="154" y="29"/>
                    <a:pt x="154" y="29"/>
                    <a:pt x="154" y="29"/>
                  </a:cubicBezTo>
                  <a:cubicBezTo>
                    <a:pt x="157" y="29"/>
                    <a:pt x="157" y="29"/>
                    <a:pt x="157" y="29"/>
                  </a:cubicBezTo>
                  <a:cubicBezTo>
                    <a:pt x="157" y="8"/>
                    <a:pt x="157" y="8"/>
                    <a:pt x="157" y="8"/>
                  </a:cubicBezTo>
                  <a:cubicBezTo>
                    <a:pt x="154" y="8"/>
                    <a:pt x="154" y="8"/>
                    <a:pt x="154" y="8"/>
                  </a:cubicBezTo>
                  <a:lnTo>
                    <a:pt x="154" y="19"/>
                  </a:lnTo>
                  <a:close/>
                  <a:moveTo>
                    <a:pt x="392" y="9"/>
                  </a:moveTo>
                  <a:cubicBezTo>
                    <a:pt x="391" y="8"/>
                    <a:pt x="389" y="7"/>
                    <a:pt x="387" y="7"/>
                  </a:cubicBezTo>
                  <a:cubicBezTo>
                    <a:pt x="384" y="7"/>
                    <a:pt x="382" y="9"/>
                    <a:pt x="381" y="11"/>
                  </a:cubicBezTo>
                  <a:cubicBezTo>
                    <a:pt x="380" y="10"/>
                    <a:pt x="379" y="9"/>
                    <a:pt x="378" y="8"/>
                  </a:cubicBezTo>
                  <a:cubicBezTo>
                    <a:pt x="377" y="8"/>
                    <a:pt x="376" y="7"/>
                    <a:pt x="375" y="7"/>
                  </a:cubicBezTo>
                  <a:cubicBezTo>
                    <a:pt x="373" y="7"/>
                    <a:pt x="372" y="8"/>
                    <a:pt x="371" y="8"/>
                  </a:cubicBezTo>
                  <a:cubicBezTo>
                    <a:pt x="370" y="9"/>
                    <a:pt x="369" y="10"/>
                    <a:pt x="368" y="11"/>
                  </a:cubicBezTo>
                  <a:cubicBezTo>
                    <a:pt x="368" y="8"/>
                    <a:pt x="368" y="8"/>
                    <a:pt x="368" y="8"/>
                  </a:cubicBezTo>
                  <a:cubicBezTo>
                    <a:pt x="365" y="8"/>
                    <a:pt x="365" y="8"/>
                    <a:pt x="365" y="8"/>
                  </a:cubicBezTo>
                  <a:cubicBezTo>
                    <a:pt x="365" y="29"/>
                    <a:pt x="365" y="29"/>
                    <a:pt x="365" y="29"/>
                  </a:cubicBezTo>
                  <a:cubicBezTo>
                    <a:pt x="369" y="29"/>
                    <a:pt x="369" y="29"/>
                    <a:pt x="369" y="29"/>
                  </a:cubicBezTo>
                  <a:cubicBezTo>
                    <a:pt x="369" y="18"/>
                    <a:pt x="369" y="18"/>
                    <a:pt x="369" y="18"/>
                  </a:cubicBezTo>
                  <a:cubicBezTo>
                    <a:pt x="369" y="16"/>
                    <a:pt x="369" y="15"/>
                    <a:pt x="369" y="14"/>
                  </a:cubicBezTo>
                  <a:cubicBezTo>
                    <a:pt x="370" y="13"/>
                    <a:pt x="370" y="12"/>
                    <a:pt x="371" y="11"/>
                  </a:cubicBezTo>
                  <a:cubicBezTo>
                    <a:pt x="372" y="11"/>
                    <a:pt x="373" y="10"/>
                    <a:pt x="374" y="10"/>
                  </a:cubicBezTo>
                  <a:cubicBezTo>
                    <a:pt x="375" y="10"/>
                    <a:pt x="376" y="11"/>
                    <a:pt x="377" y="12"/>
                  </a:cubicBezTo>
                  <a:cubicBezTo>
                    <a:pt x="377" y="12"/>
                    <a:pt x="378" y="14"/>
                    <a:pt x="378" y="15"/>
                  </a:cubicBezTo>
                  <a:cubicBezTo>
                    <a:pt x="378" y="29"/>
                    <a:pt x="378" y="29"/>
                    <a:pt x="378" y="29"/>
                  </a:cubicBezTo>
                  <a:cubicBezTo>
                    <a:pt x="381" y="29"/>
                    <a:pt x="381" y="29"/>
                    <a:pt x="381" y="29"/>
                  </a:cubicBezTo>
                  <a:cubicBezTo>
                    <a:pt x="381" y="17"/>
                    <a:pt x="381" y="17"/>
                    <a:pt x="381" y="17"/>
                  </a:cubicBezTo>
                  <a:cubicBezTo>
                    <a:pt x="381" y="14"/>
                    <a:pt x="382" y="13"/>
                    <a:pt x="383" y="12"/>
                  </a:cubicBezTo>
                  <a:cubicBezTo>
                    <a:pt x="384" y="11"/>
                    <a:pt x="385" y="10"/>
                    <a:pt x="386" y="10"/>
                  </a:cubicBezTo>
                  <a:cubicBezTo>
                    <a:pt x="387" y="10"/>
                    <a:pt x="388" y="11"/>
                    <a:pt x="388" y="11"/>
                  </a:cubicBezTo>
                  <a:cubicBezTo>
                    <a:pt x="389" y="11"/>
                    <a:pt x="389" y="12"/>
                    <a:pt x="390" y="13"/>
                  </a:cubicBezTo>
                  <a:cubicBezTo>
                    <a:pt x="390" y="13"/>
                    <a:pt x="390" y="14"/>
                    <a:pt x="390" y="16"/>
                  </a:cubicBezTo>
                  <a:cubicBezTo>
                    <a:pt x="390" y="29"/>
                    <a:pt x="390" y="29"/>
                    <a:pt x="390" y="29"/>
                  </a:cubicBezTo>
                  <a:cubicBezTo>
                    <a:pt x="393" y="29"/>
                    <a:pt x="393" y="29"/>
                    <a:pt x="393" y="29"/>
                  </a:cubicBezTo>
                  <a:cubicBezTo>
                    <a:pt x="393" y="14"/>
                    <a:pt x="393" y="14"/>
                    <a:pt x="393" y="14"/>
                  </a:cubicBezTo>
                  <a:cubicBezTo>
                    <a:pt x="393" y="12"/>
                    <a:pt x="393" y="10"/>
                    <a:pt x="392" y="9"/>
                  </a:cubicBezTo>
                  <a:close/>
                  <a:moveTo>
                    <a:pt x="51" y="20"/>
                  </a:moveTo>
                  <a:cubicBezTo>
                    <a:pt x="50" y="24"/>
                    <a:pt x="50" y="24"/>
                    <a:pt x="50" y="24"/>
                  </a:cubicBezTo>
                  <a:cubicBezTo>
                    <a:pt x="49" y="20"/>
                    <a:pt x="49" y="20"/>
                    <a:pt x="49" y="20"/>
                  </a:cubicBezTo>
                  <a:cubicBezTo>
                    <a:pt x="45" y="8"/>
                    <a:pt x="45" y="8"/>
                    <a:pt x="45" y="8"/>
                  </a:cubicBezTo>
                  <a:cubicBezTo>
                    <a:pt x="42" y="8"/>
                    <a:pt x="42" y="8"/>
                    <a:pt x="42" y="8"/>
                  </a:cubicBezTo>
                  <a:cubicBezTo>
                    <a:pt x="38" y="20"/>
                    <a:pt x="38" y="20"/>
                    <a:pt x="38" y="20"/>
                  </a:cubicBezTo>
                  <a:cubicBezTo>
                    <a:pt x="38" y="23"/>
                    <a:pt x="37" y="24"/>
                    <a:pt x="37" y="24"/>
                  </a:cubicBezTo>
                  <a:cubicBezTo>
                    <a:pt x="36" y="20"/>
                    <a:pt x="36" y="20"/>
                    <a:pt x="36" y="20"/>
                  </a:cubicBezTo>
                  <a:cubicBezTo>
                    <a:pt x="33" y="8"/>
                    <a:pt x="33" y="8"/>
                    <a:pt x="33" y="8"/>
                  </a:cubicBezTo>
                  <a:cubicBezTo>
                    <a:pt x="29" y="8"/>
                    <a:pt x="29" y="8"/>
                    <a:pt x="29" y="8"/>
                  </a:cubicBezTo>
                  <a:cubicBezTo>
                    <a:pt x="36" y="29"/>
                    <a:pt x="36" y="29"/>
                    <a:pt x="36" y="29"/>
                  </a:cubicBezTo>
                  <a:cubicBezTo>
                    <a:pt x="39" y="29"/>
                    <a:pt x="39" y="29"/>
                    <a:pt x="39" y="29"/>
                  </a:cubicBezTo>
                  <a:cubicBezTo>
                    <a:pt x="43" y="13"/>
                    <a:pt x="43" y="13"/>
                    <a:pt x="43" y="13"/>
                  </a:cubicBezTo>
                  <a:cubicBezTo>
                    <a:pt x="44" y="16"/>
                    <a:pt x="44" y="16"/>
                    <a:pt x="44" y="16"/>
                  </a:cubicBezTo>
                  <a:cubicBezTo>
                    <a:pt x="48" y="29"/>
                    <a:pt x="48" y="29"/>
                    <a:pt x="48" y="29"/>
                  </a:cubicBezTo>
                  <a:cubicBezTo>
                    <a:pt x="51" y="29"/>
                    <a:pt x="51" y="29"/>
                    <a:pt x="51" y="29"/>
                  </a:cubicBezTo>
                  <a:cubicBezTo>
                    <a:pt x="58" y="8"/>
                    <a:pt x="58" y="8"/>
                    <a:pt x="58" y="8"/>
                  </a:cubicBezTo>
                  <a:cubicBezTo>
                    <a:pt x="54" y="8"/>
                    <a:pt x="54" y="8"/>
                    <a:pt x="54" y="8"/>
                  </a:cubicBezTo>
                  <a:lnTo>
                    <a:pt x="51" y="20"/>
                  </a:lnTo>
                  <a:close/>
                  <a:moveTo>
                    <a:pt x="22" y="20"/>
                  </a:moveTo>
                  <a:cubicBezTo>
                    <a:pt x="21" y="24"/>
                    <a:pt x="21" y="24"/>
                    <a:pt x="21" y="24"/>
                  </a:cubicBezTo>
                  <a:cubicBezTo>
                    <a:pt x="20" y="20"/>
                    <a:pt x="20" y="20"/>
                    <a:pt x="20" y="20"/>
                  </a:cubicBezTo>
                  <a:cubicBezTo>
                    <a:pt x="17" y="8"/>
                    <a:pt x="17" y="8"/>
                    <a:pt x="17" y="8"/>
                  </a:cubicBezTo>
                  <a:cubicBezTo>
                    <a:pt x="13" y="8"/>
                    <a:pt x="13" y="8"/>
                    <a:pt x="13" y="8"/>
                  </a:cubicBezTo>
                  <a:cubicBezTo>
                    <a:pt x="10" y="20"/>
                    <a:pt x="10" y="20"/>
                    <a:pt x="10" y="20"/>
                  </a:cubicBezTo>
                  <a:cubicBezTo>
                    <a:pt x="9" y="23"/>
                    <a:pt x="9" y="24"/>
                    <a:pt x="9" y="24"/>
                  </a:cubicBezTo>
                  <a:cubicBezTo>
                    <a:pt x="7" y="20"/>
                    <a:pt x="7" y="20"/>
                    <a:pt x="7" y="20"/>
                  </a:cubicBezTo>
                  <a:cubicBezTo>
                    <a:pt x="4" y="8"/>
                    <a:pt x="4" y="8"/>
                    <a:pt x="4" y="8"/>
                  </a:cubicBezTo>
                  <a:cubicBezTo>
                    <a:pt x="0" y="8"/>
                    <a:pt x="0" y="8"/>
                    <a:pt x="0" y="8"/>
                  </a:cubicBezTo>
                  <a:cubicBezTo>
                    <a:pt x="7" y="29"/>
                    <a:pt x="7" y="29"/>
                    <a:pt x="7" y="29"/>
                  </a:cubicBezTo>
                  <a:cubicBezTo>
                    <a:pt x="10" y="29"/>
                    <a:pt x="10" y="29"/>
                    <a:pt x="10" y="29"/>
                  </a:cubicBezTo>
                  <a:cubicBezTo>
                    <a:pt x="15" y="13"/>
                    <a:pt x="15" y="13"/>
                    <a:pt x="15" y="13"/>
                  </a:cubicBezTo>
                  <a:cubicBezTo>
                    <a:pt x="15" y="16"/>
                    <a:pt x="15" y="16"/>
                    <a:pt x="15" y="16"/>
                  </a:cubicBezTo>
                  <a:cubicBezTo>
                    <a:pt x="19" y="29"/>
                    <a:pt x="19" y="29"/>
                    <a:pt x="19" y="29"/>
                  </a:cubicBezTo>
                  <a:cubicBezTo>
                    <a:pt x="22" y="29"/>
                    <a:pt x="22" y="29"/>
                    <a:pt x="22" y="29"/>
                  </a:cubicBezTo>
                  <a:cubicBezTo>
                    <a:pt x="29" y="8"/>
                    <a:pt x="29" y="8"/>
                    <a:pt x="29" y="8"/>
                  </a:cubicBezTo>
                  <a:cubicBezTo>
                    <a:pt x="25" y="8"/>
                    <a:pt x="25" y="8"/>
                    <a:pt x="25" y="8"/>
                  </a:cubicBezTo>
                  <a:lnTo>
                    <a:pt x="22" y="20"/>
                  </a:lnTo>
                  <a:close/>
                  <a:moveTo>
                    <a:pt x="88" y="29"/>
                  </a:moveTo>
                  <a:cubicBezTo>
                    <a:pt x="92" y="29"/>
                    <a:pt x="92" y="29"/>
                    <a:pt x="92" y="29"/>
                  </a:cubicBezTo>
                  <a:cubicBezTo>
                    <a:pt x="92" y="25"/>
                    <a:pt x="92" y="25"/>
                    <a:pt x="92" y="25"/>
                  </a:cubicBezTo>
                  <a:cubicBezTo>
                    <a:pt x="88" y="25"/>
                    <a:pt x="88" y="25"/>
                    <a:pt x="88" y="25"/>
                  </a:cubicBezTo>
                  <a:lnTo>
                    <a:pt x="88" y="29"/>
                  </a:lnTo>
                  <a:close/>
                  <a:moveTo>
                    <a:pt x="80" y="20"/>
                  </a:moveTo>
                  <a:cubicBezTo>
                    <a:pt x="78" y="24"/>
                    <a:pt x="78" y="24"/>
                    <a:pt x="78" y="24"/>
                  </a:cubicBezTo>
                  <a:cubicBezTo>
                    <a:pt x="77" y="20"/>
                    <a:pt x="77" y="20"/>
                    <a:pt x="77" y="20"/>
                  </a:cubicBezTo>
                  <a:cubicBezTo>
                    <a:pt x="74" y="8"/>
                    <a:pt x="74" y="8"/>
                    <a:pt x="74" y="8"/>
                  </a:cubicBezTo>
                  <a:cubicBezTo>
                    <a:pt x="71" y="8"/>
                    <a:pt x="71" y="8"/>
                    <a:pt x="71" y="8"/>
                  </a:cubicBezTo>
                  <a:cubicBezTo>
                    <a:pt x="67" y="20"/>
                    <a:pt x="67" y="20"/>
                    <a:pt x="67" y="20"/>
                  </a:cubicBezTo>
                  <a:cubicBezTo>
                    <a:pt x="67" y="23"/>
                    <a:pt x="66" y="24"/>
                    <a:pt x="66" y="24"/>
                  </a:cubicBezTo>
                  <a:cubicBezTo>
                    <a:pt x="65" y="20"/>
                    <a:pt x="65" y="20"/>
                    <a:pt x="65" y="20"/>
                  </a:cubicBezTo>
                  <a:cubicBezTo>
                    <a:pt x="62" y="8"/>
                    <a:pt x="62" y="8"/>
                    <a:pt x="62" y="8"/>
                  </a:cubicBezTo>
                  <a:cubicBezTo>
                    <a:pt x="58" y="8"/>
                    <a:pt x="58" y="8"/>
                    <a:pt x="58" y="8"/>
                  </a:cubicBezTo>
                  <a:cubicBezTo>
                    <a:pt x="64" y="29"/>
                    <a:pt x="64" y="29"/>
                    <a:pt x="64" y="29"/>
                  </a:cubicBezTo>
                  <a:cubicBezTo>
                    <a:pt x="68" y="29"/>
                    <a:pt x="68" y="29"/>
                    <a:pt x="68" y="29"/>
                  </a:cubicBezTo>
                  <a:cubicBezTo>
                    <a:pt x="72" y="13"/>
                    <a:pt x="72" y="13"/>
                    <a:pt x="72" y="13"/>
                  </a:cubicBezTo>
                  <a:cubicBezTo>
                    <a:pt x="73" y="16"/>
                    <a:pt x="73" y="16"/>
                    <a:pt x="73" y="16"/>
                  </a:cubicBezTo>
                  <a:cubicBezTo>
                    <a:pt x="76" y="29"/>
                    <a:pt x="76" y="29"/>
                    <a:pt x="76" y="29"/>
                  </a:cubicBezTo>
                  <a:cubicBezTo>
                    <a:pt x="80" y="29"/>
                    <a:pt x="80" y="29"/>
                    <a:pt x="80" y="29"/>
                  </a:cubicBezTo>
                  <a:cubicBezTo>
                    <a:pt x="87" y="8"/>
                    <a:pt x="87" y="8"/>
                    <a:pt x="87" y="8"/>
                  </a:cubicBezTo>
                  <a:cubicBezTo>
                    <a:pt x="83" y="8"/>
                    <a:pt x="83" y="8"/>
                    <a:pt x="83" y="8"/>
                  </a:cubicBezTo>
                  <a:lnTo>
                    <a:pt x="80" y="20"/>
                  </a:lnTo>
                  <a:close/>
                  <a:moveTo>
                    <a:pt x="214" y="7"/>
                  </a:moveTo>
                  <a:cubicBezTo>
                    <a:pt x="211" y="7"/>
                    <a:pt x="208" y="8"/>
                    <a:pt x="207" y="10"/>
                  </a:cubicBezTo>
                  <a:cubicBezTo>
                    <a:pt x="205" y="12"/>
                    <a:pt x="204" y="15"/>
                    <a:pt x="204" y="18"/>
                  </a:cubicBezTo>
                  <a:cubicBezTo>
                    <a:pt x="204" y="22"/>
                    <a:pt x="205" y="24"/>
                    <a:pt x="207" y="26"/>
                  </a:cubicBezTo>
                  <a:cubicBezTo>
                    <a:pt x="208" y="28"/>
                    <a:pt x="211" y="29"/>
                    <a:pt x="214" y="29"/>
                  </a:cubicBezTo>
                  <a:cubicBezTo>
                    <a:pt x="216" y="29"/>
                    <a:pt x="218" y="29"/>
                    <a:pt x="220" y="27"/>
                  </a:cubicBezTo>
                  <a:cubicBezTo>
                    <a:pt x="221" y="26"/>
                    <a:pt x="222" y="25"/>
                    <a:pt x="223" y="22"/>
                  </a:cubicBezTo>
                  <a:cubicBezTo>
                    <a:pt x="219" y="22"/>
                    <a:pt x="219" y="22"/>
                    <a:pt x="219" y="22"/>
                  </a:cubicBezTo>
                  <a:cubicBezTo>
                    <a:pt x="219" y="23"/>
                    <a:pt x="218" y="25"/>
                    <a:pt x="217" y="25"/>
                  </a:cubicBezTo>
                  <a:cubicBezTo>
                    <a:pt x="216" y="26"/>
                    <a:pt x="215" y="26"/>
                    <a:pt x="214" y="26"/>
                  </a:cubicBezTo>
                  <a:cubicBezTo>
                    <a:pt x="212" y="26"/>
                    <a:pt x="211" y="26"/>
                    <a:pt x="210" y="24"/>
                  </a:cubicBezTo>
                  <a:cubicBezTo>
                    <a:pt x="208" y="23"/>
                    <a:pt x="208" y="21"/>
                    <a:pt x="208" y="19"/>
                  </a:cubicBezTo>
                  <a:cubicBezTo>
                    <a:pt x="223" y="19"/>
                    <a:pt x="223" y="19"/>
                    <a:pt x="223" y="19"/>
                  </a:cubicBezTo>
                  <a:cubicBezTo>
                    <a:pt x="223" y="19"/>
                    <a:pt x="223" y="18"/>
                    <a:pt x="223" y="18"/>
                  </a:cubicBezTo>
                  <a:cubicBezTo>
                    <a:pt x="223" y="15"/>
                    <a:pt x="222" y="12"/>
                    <a:pt x="220" y="10"/>
                  </a:cubicBezTo>
                  <a:cubicBezTo>
                    <a:pt x="219" y="8"/>
                    <a:pt x="216" y="7"/>
                    <a:pt x="214" y="7"/>
                  </a:cubicBezTo>
                  <a:close/>
                  <a:moveTo>
                    <a:pt x="208" y="16"/>
                  </a:moveTo>
                  <a:cubicBezTo>
                    <a:pt x="208" y="14"/>
                    <a:pt x="209" y="13"/>
                    <a:pt x="210" y="12"/>
                  </a:cubicBezTo>
                  <a:cubicBezTo>
                    <a:pt x="211" y="11"/>
                    <a:pt x="212" y="10"/>
                    <a:pt x="214" y="10"/>
                  </a:cubicBezTo>
                  <a:cubicBezTo>
                    <a:pt x="215" y="10"/>
                    <a:pt x="217" y="11"/>
                    <a:pt x="218" y="12"/>
                  </a:cubicBezTo>
                  <a:cubicBezTo>
                    <a:pt x="219" y="13"/>
                    <a:pt x="219" y="15"/>
                    <a:pt x="219" y="16"/>
                  </a:cubicBezTo>
                  <a:lnTo>
                    <a:pt x="208" y="16"/>
                  </a:lnTo>
                  <a:close/>
                  <a:moveTo>
                    <a:pt x="285" y="26"/>
                  </a:moveTo>
                  <a:cubicBezTo>
                    <a:pt x="284" y="26"/>
                    <a:pt x="284" y="26"/>
                    <a:pt x="283" y="25"/>
                  </a:cubicBezTo>
                  <a:cubicBezTo>
                    <a:pt x="283" y="25"/>
                    <a:pt x="283" y="25"/>
                    <a:pt x="283" y="25"/>
                  </a:cubicBezTo>
                  <a:cubicBezTo>
                    <a:pt x="283" y="24"/>
                    <a:pt x="283" y="24"/>
                    <a:pt x="283" y="23"/>
                  </a:cubicBezTo>
                  <a:cubicBezTo>
                    <a:pt x="283" y="11"/>
                    <a:pt x="283" y="11"/>
                    <a:pt x="283" y="11"/>
                  </a:cubicBezTo>
                  <a:cubicBezTo>
                    <a:pt x="286" y="11"/>
                    <a:pt x="286" y="11"/>
                    <a:pt x="286" y="11"/>
                  </a:cubicBezTo>
                  <a:cubicBezTo>
                    <a:pt x="286" y="8"/>
                    <a:pt x="286" y="8"/>
                    <a:pt x="286" y="8"/>
                  </a:cubicBezTo>
                  <a:cubicBezTo>
                    <a:pt x="283" y="8"/>
                    <a:pt x="283" y="8"/>
                    <a:pt x="283" y="8"/>
                  </a:cubicBezTo>
                  <a:cubicBezTo>
                    <a:pt x="283" y="1"/>
                    <a:pt x="283" y="1"/>
                    <a:pt x="283" y="1"/>
                  </a:cubicBezTo>
                  <a:cubicBezTo>
                    <a:pt x="279" y="3"/>
                    <a:pt x="279" y="3"/>
                    <a:pt x="279" y="3"/>
                  </a:cubicBezTo>
                  <a:cubicBezTo>
                    <a:pt x="279" y="8"/>
                    <a:pt x="279" y="8"/>
                    <a:pt x="279" y="8"/>
                  </a:cubicBezTo>
                  <a:cubicBezTo>
                    <a:pt x="277" y="8"/>
                    <a:pt x="277" y="8"/>
                    <a:pt x="277" y="8"/>
                  </a:cubicBezTo>
                  <a:cubicBezTo>
                    <a:pt x="277" y="11"/>
                    <a:pt x="277" y="11"/>
                    <a:pt x="277" y="11"/>
                  </a:cubicBezTo>
                  <a:cubicBezTo>
                    <a:pt x="279" y="11"/>
                    <a:pt x="279" y="11"/>
                    <a:pt x="279" y="11"/>
                  </a:cubicBezTo>
                  <a:cubicBezTo>
                    <a:pt x="279" y="23"/>
                    <a:pt x="279" y="23"/>
                    <a:pt x="279" y="23"/>
                  </a:cubicBezTo>
                  <a:cubicBezTo>
                    <a:pt x="279" y="25"/>
                    <a:pt x="279" y="26"/>
                    <a:pt x="280" y="27"/>
                  </a:cubicBezTo>
                  <a:cubicBezTo>
                    <a:pt x="280" y="27"/>
                    <a:pt x="280" y="28"/>
                    <a:pt x="281" y="28"/>
                  </a:cubicBezTo>
                  <a:cubicBezTo>
                    <a:pt x="282" y="29"/>
                    <a:pt x="283" y="29"/>
                    <a:pt x="284" y="29"/>
                  </a:cubicBezTo>
                  <a:cubicBezTo>
                    <a:pt x="285" y="29"/>
                    <a:pt x="286" y="29"/>
                    <a:pt x="287" y="29"/>
                  </a:cubicBezTo>
                  <a:cubicBezTo>
                    <a:pt x="286" y="26"/>
                    <a:pt x="286" y="26"/>
                    <a:pt x="286" y="26"/>
                  </a:cubicBezTo>
                  <a:cubicBezTo>
                    <a:pt x="286" y="26"/>
                    <a:pt x="285" y="26"/>
                    <a:pt x="285" y="26"/>
                  </a:cubicBezTo>
                  <a:close/>
                  <a:moveTo>
                    <a:pt x="335" y="25"/>
                  </a:moveTo>
                  <a:cubicBezTo>
                    <a:pt x="334" y="26"/>
                    <a:pt x="333" y="26"/>
                    <a:pt x="331" y="26"/>
                  </a:cubicBezTo>
                  <a:cubicBezTo>
                    <a:pt x="330" y="26"/>
                    <a:pt x="328" y="26"/>
                    <a:pt x="327" y="24"/>
                  </a:cubicBezTo>
                  <a:cubicBezTo>
                    <a:pt x="326" y="23"/>
                    <a:pt x="326" y="21"/>
                    <a:pt x="326" y="18"/>
                  </a:cubicBezTo>
                  <a:cubicBezTo>
                    <a:pt x="326" y="16"/>
                    <a:pt x="326" y="14"/>
                    <a:pt x="327" y="12"/>
                  </a:cubicBezTo>
                  <a:cubicBezTo>
                    <a:pt x="328" y="11"/>
                    <a:pt x="330" y="10"/>
                    <a:pt x="332" y="10"/>
                  </a:cubicBezTo>
                  <a:cubicBezTo>
                    <a:pt x="333" y="10"/>
                    <a:pt x="334" y="11"/>
                    <a:pt x="335" y="11"/>
                  </a:cubicBezTo>
                  <a:cubicBezTo>
                    <a:pt x="335" y="12"/>
                    <a:pt x="336" y="13"/>
                    <a:pt x="336" y="15"/>
                  </a:cubicBezTo>
                  <a:cubicBezTo>
                    <a:pt x="340" y="14"/>
                    <a:pt x="340" y="14"/>
                    <a:pt x="340" y="14"/>
                  </a:cubicBezTo>
                  <a:cubicBezTo>
                    <a:pt x="339" y="12"/>
                    <a:pt x="338" y="10"/>
                    <a:pt x="337" y="9"/>
                  </a:cubicBezTo>
                  <a:cubicBezTo>
                    <a:pt x="335" y="8"/>
                    <a:pt x="334" y="7"/>
                    <a:pt x="331" y="7"/>
                  </a:cubicBezTo>
                  <a:cubicBezTo>
                    <a:pt x="330" y="7"/>
                    <a:pt x="328" y="8"/>
                    <a:pt x="326" y="9"/>
                  </a:cubicBezTo>
                  <a:cubicBezTo>
                    <a:pt x="325" y="10"/>
                    <a:pt x="324" y="11"/>
                    <a:pt x="323" y="12"/>
                  </a:cubicBezTo>
                  <a:cubicBezTo>
                    <a:pt x="322" y="14"/>
                    <a:pt x="322" y="16"/>
                    <a:pt x="322" y="18"/>
                  </a:cubicBezTo>
                  <a:cubicBezTo>
                    <a:pt x="322" y="22"/>
                    <a:pt x="323" y="24"/>
                    <a:pt x="325" y="26"/>
                  </a:cubicBezTo>
                  <a:cubicBezTo>
                    <a:pt x="326" y="28"/>
                    <a:pt x="329" y="29"/>
                    <a:pt x="331" y="29"/>
                  </a:cubicBezTo>
                  <a:cubicBezTo>
                    <a:pt x="334" y="29"/>
                    <a:pt x="336" y="28"/>
                    <a:pt x="337" y="27"/>
                  </a:cubicBezTo>
                  <a:cubicBezTo>
                    <a:pt x="339" y="26"/>
                    <a:pt x="340" y="24"/>
                    <a:pt x="340" y="22"/>
                  </a:cubicBezTo>
                  <a:cubicBezTo>
                    <a:pt x="337" y="21"/>
                    <a:pt x="337" y="21"/>
                    <a:pt x="337" y="21"/>
                  </a:cubicBezTo>
                  <a:cubicBezTo>
                    <a:pt x="336" y="23"/>
                    <a:pt x="336" y="24"/>
                    <a:pt x="335" y="25"/>
                  </a:cubicBezTo>
                  <a:close/>
                  <a:moveTo>
                    <a:pt x="298" y="7"/>
                  </a:moveTo>
                  <a:cubicBezTo>
                    <a:pt x="295" y="7"/>
                    <a:pt x="293" y="8"/>
                    <a:pt x="291" y="10"/>
                  </a:cubicBezTo>
                  <a:cubicBezTo>
                    <a:pt x="289" y="12"/>
                    <a:pt x="288" y="15"/>
                    <a:pt x="288" y="18"/>
                  </a:cubicBezTo>
                  <a:cubicBezTo>
                    <a:pt x="288" y="22"/>
                    <a:pt x="289" y="24"/>
                    <a:pt x="291" y="26"/>
                  </a:cubicBezTo>
                  <a:cubicBezTo>
                    <a:pt x="293" y="28"/>
                    <a:pt x="295" y="29"/>
                    <a:pt x="298" y="29"/>
                  </a:cubicBezTo>
                  <a:cubicBezTo>
                    <a:pt x="301" y="29"/>
                    <a:pt x="303" y="29"/>
                    <a:pt x="304" y="27"/>
                  </a:cubicBezTo>
                  <a:cubicBezTo>
                    <a:pt x="306" y="26"/>
                    <a:pt x="307" y="25"/>
                    <a:pt x="307" y="22"/>
                  </a:cubicBezTo>
                  <a:cubicBezTo>
                    <a:pt x="304" y="22"/>
                    <a:pt x="304" y="22"/>
                    <a:pt x="304" y="22"/>
                  </a:cubicBezTo>
                  <a:cubicBezTo>
                    <a:pt x="303" y="23"/>
                    <a:pt x="303" y="25"/>
                    <a:pt x="302" y="25"/>
                  </a:cubicBezTo>
                  <a:cubicBezTo>
                    <a:pt x="301" y="26"/>
                    <a:pt x="300" y="26"/>
                    <a:pt x="298" y="26"/>
                  </a:cubicBezTo>
                  <a:cubicBezTo>
                    <a:pt x="297" y="26"/>
                    <a:pt x="295" y="26"/>
                    <a:pt x="294" y="24"/>
                  </a:cubicBezTo>
                  <a:cubicBezTo>
                    <a:pt x="293" y="23"/>
                    <a:pt x="292" y="21"/>
                    <a:pt x="292" y="19"/>
                  </a:cubicBezTo>
                  <a:cubicBezTo>
                    <a:pt x="308" y="19"/>
                    <a:pt x="308" y="19"/>
                    <a:pt x="308" y="19"/>
                  </a:cubicBezTo>
                  <a:cubicBezTo>
                    <a:pt x="308" y="19"/>
                    <a:pt x="308" y="18"/>
                    <a:pt x="308" y="18"/>
                  </a:cubicBezTo>
                  <a:cubicBezTo>
                    <a:pt x="308" y="15"/>
                    <a:pt x="307" y="12"/>
                    <a:pt x="305" y="10"/>
                  </a:cubicBezTo>
                  <a:cubicBezTo>
                    <a:pt x="303" y="8"/>
                    <a:pt x="301" y="7"/>
                    <a:pt x="298" y="7"/>
                  </a:cubicBezTo>
                  <a:close/>
                  <a:moveTo>
                    <a:pt x="292" y="16"/>
                  </a:moveTo>
                  <a:cubicBezTo>
                    <a:pt x="292" y="14"/>
                    <a:pt x="293" y="13"/>
                    <a:pt x="294" y="12"/>
                  </a:cubicBezTo>
                  <a:cubicBezTo>
                    <a:pt x="295" y="11"/>
                    <a:pt x="297" y="10"/>
                    <a:pt x="298" y="10"/>
                  </a:cubicBezTo>
                  <a:cubicBezTo>
                    <a:pt x="300" y="10"/>
                    <a:pt x="301" y="11"/>
                    <a:pt x="303" y="12"/>
                  </a:cubicBezTo>
                  <a:cubicBezTo>
                    <a:pt x="303" y="13"/>
                    <a:pt x="304" y="15"/>
                    <a:pt x="304" y="16"/>
                  </a:cubicBezTo>
                  <a:lnTo>
                    <a:pt x="292" y="16"/>
                  </a:lnTo>
                  <a:close/>
                  <a:moveTo>
                    <a:pt x="270" y="4"/>
                  </a:moveTo>
                  <a:cubicBezTo>
                    <a:pt x="273" y="4"/>
                    <a:pt x="273" y="4"/>
                    <a:pt x="273" y="4"/>
                  </a:cubicBezTo>
                  <a:cubicBezTo>
                    <a:pt x="273" y="0"/>
                    <a:pt x="273" y="0"/>
                    <a:pt x="273" y="0"/>
                  </a:cubicBezTo>
                  <a:cubicBezTo>
                    <a:pt x="270" y="0"/>
                    <a:pt x="270" y="0"/>
                    <a:pt x="270" y="0"/>
                  </a:cubicBezTo>
                  <a:lnTo>
                    <a:pt x="270" y="4"/>
                  </a:lnTo>
                  <a:close/>
                  <a:moveTo>
                    <a:pt x="351" y="7"/>
                  </a:moveTo>
                  <a:cubicBezTo>
                    <a:pt x="349" y="7"/>
                    <a:pt x="347" y="8"/>
                    <a:pt x="345" y="10"/>
                  </a:cubicBezTo>
                  <a:cubicBezTo>
                    <a:pt x="343" y="12"/>
                    <a:pt x="342" y="14"/>
                    <a:pt x="342" y="18"/>
                  </a:cubicBezTo>
                  <a:cubicBezTo>
                    <a:pt x="342" y="22"/>
                    <a:pt x="343" y="24"/>
                    <a:pt x="344" y="26"/>
                  </a:cubicBezTo>
                  <a:cubicBezTo>
                    <a:pt x="346" y="28"/>
                    <a:pt x="349" y="29"/>
                    <a:pt x="351" y="29"/>
                  </a:cubicBezTo>
                  <a:cubicBezTo>
                    <a:pt x="353" y="29"/>
                    <a:pt x="355" y="29"/>
                    <a:pt x="356" y="28"/>
                  </a:cubicBezTo>
                  <a:cubicBezTo>
                    <a:pt x="358" y="27"/>
                    <a:pt x="359" y="26"/>
                    <a:pt x="360" y="24"/>
                  </a:cubicBezTo>
                  <a:cubicBezTo>
                    <a:pt x="361" y="23"/>
                    <a:pt x="361" y="21"/>
                    <a:pt x="361" y="18"/>
                  </a:cubicBezTo>
                  <a:cubicBezTo>
                    <a:pt x="361" y="15"/>
                    <a:pt x="360" y="12"/>
                    <a:pt x="358" y="10"/>
                  </a:cubicBezTo>
                  <a:cubicBezTo>
                    <a:pt x="357" y="8"/>
                    <a:pt x="354" y="7"/>
                    <a:pt x="351" y="7"/>
                  </a:cubicBezTo>
                  <a:close/>
                  <a:moveTo>
                    <a:pt x="356" y="24"/>
                  </a:moveTo>
                  <a:cubicBezTo>
                    <a:pt x="355" y="26"/>
                    <a:pt x="353" y="26"/>
                    <a:pt x="351" y="26"/>
                  </a:cubicBezTo>
                  <a:cubicBezTo>
                    <a:pt x="350" y="26"/>
                    <a:pt x="348" y="26"/>
                    <a:pt x="347" y="24"/>
                  </a:cubicBezTo>
                  <a:cubicBezTo>
                    <a:pt x="346" y="23"/>
                    <a:pt x="345" y="21"/>
                    <a:pt x="345" y="18"/>
                  </a:cubicBezTo>
                  <a:cubicBezTo>
                    <a:pt x="345" y="16"/>
                    <a:pt x="346" y="14"/>
                    <a:pt x="347" y="12"/>
                  </a:cubicBezTo>
                  <a:cubicBezTo>
                    <a:pt x="348" y="11"/>
                    <a:pt x="350" y="10"/>
                    <a:pt x="351" y="10"/>
                  </a:cubicBezTo>
                  <a:cubicBezTo>
                    <a:pt x="353" y="10"/>
                    <a:pt x="355" y="11"/>
                    <a:pt x="356" y="12"/>
                  </a:cubicBezTo>
                  <a:cubicBezTo>
                    <a:pt x="357" y="14"/>
                    <a:pt x="358" y="16"/>
                    <a:pt x="358" y="18"/>
                  </a:cubicBezTo>
                  <a:cubicBezTo>
                    <a:pt x="358" y="21"/>
                    <a:pt x="357" y="23"/>
                    <a:pt x="356" y="24"/>
                  </a:cubicBezTo>
                  <a:close/>
                  <a:moveTo>
                    <a:pt x="243" y="10"/>
                  </a:moveTo>
                  <a:cubicBezTo>
                    <a:pt x="242" y="9"/>
                    <a:pt x="241" y="9"/>
                    <a:pt x="240" y="8"/>
                  </a:cubicBezTo>
                  <a:cubicBezTo>
                    <a:pt x="239" y="8"/>
                    <a:pt x="238" y="7"/>
                    <a:pt x="237" y="7"/>
                  </a:cubicBezTo>
                  <a:cubicBezTo>
                    <a:pt x="234" y="7"/>
                    <a:pt x="232" y="8"/>
                    <a:pt x="231" y="10"/>
                  </a:cubicBezTo>
                  <a:cubicBezTo>
                    <a:pt x="231" y="0"/>
                    <a:pt x="231" y="0"/>
                    <a:pt x="231" y="0"/>
                  </a:cubicBezTo>
                  <a:cubicBezTo>
                    <a:pt x="227" y="0"/>
                    <a:pt x="227" y="0"/>
                    <a:pt x="227" y="0"/>
                  </a:cubicBezTo>
                  <a:cubicBezTo>
                    <a:pt x="227" y="29"/>
                    <a:pt x="227" y="29"/>
                    <a:pt x="227" y="29"/>
                  </a:cubicBezTo>
                  <a:cubicBezTo>
                    <a:pt x="231" y="29"/>
                    <a:pt x="231" y="29"/>
                    <a:pt x="231" y="29"/>
                  </a:cubicBezTo>
                  <a:cubicBezTo>
                    <a:pt x="231" y="26"/>
                    <a:pt x="231" y="26"/>
                    <a:pt x="231" y="26"/>
                  </a:cubicBezTo>
                  <a:cubicBezTo>
                    <a:pt x="232" y="28"/>
                    <a:pt x="234" y="29"/>
                    <a:pt x="236" y="29"/>
                  </a:cubicBezTo>
                  <a:cubicBezTo>
                    <a:pt x="239" y="29"/>
                    <a:pt x="241" y="28"/>
                    <a:pt x="243" y="26"/>
                  </a:cubicBezTo>
                  <a:cubicBezTo>
                    <a:pt x="244" y="24"/>
                    <a:pt x="245" y="22"/>
                    <a:pt x="245" y="18"/>
                  </a:cubicBezTo>
                  <a:cubicBezTo>
                    <a:pt x="245" y="16"/>
                    <a:pt x="245" y="15"/>
                    <a:pt x="245" y="14"/>
                  </a:cubicBezTo>
                  <a:cubicBezTo>
                    <a:pt x="244" y="12"/>
                    <a:pt x="244" y="11"/>
                    <a:pt x="243" y="10"/>
                  </a:cubicBezTo>
                  <a:close/>
                  <a:moveTo>
                    <a:pt x="240" y="24"/>
                  </a:moveTo>
                  <a:cubicBezTo>
                    <a:pt x="239" y="26"/>
                    <a:pt x="238" y="26"/>
                    <a:pt x="236" y="26"/>
                  </a:cubicBezTo>
                  <a:cubicBezTo>
                    <a:pt x="234" y="26"/>
                    <a:pt x="233" y="25"/>
                    <a:pt x="232" y="24"/>
                  </a:cubicBezTo>
                  <a:cubicBezTo>
                    <a:pt x="231" y="22"/>
                    <a:pt x="231" y="21"/>
                    <a:pt x="231" y="18"/>
                  </a:cubicBezTo>
                  <a:cubicBezTo>
                    <a:pt x="231" y="16"/>
                    <a:pt x="231" y="14"/>
                    <a:pt x="232" y="12"/>
                  </a:cubicBezTo>
                  <a:cubicBezTo>
                    <a:pt x="233" y="11"/>
                    <a:pt x="235" y="10"/>
                    <a:pt x="236" y="10"/>
                  </a:cubicBezTo>
                  <a:cubicBezTo>
                    <a:pt x="238" y="10"/>
                    <a:pt x="239" y="11"/>
                    <a:pt x="240" y="12"/>
                  </a:cubicBezTo>
                  <a:cubicBezTo>
                    <a:pt x="241" y="14"/>
                    <a:pt x="242" y="16"/>
                    <a:pt x="242" y="18"/>
                  </a:cubicBezTo>
                  <a:cubicBezTo>
                    <a:pt x="242" y="21"/>
                    <a:pt x="241" y="23"/>
                    <a:pt x="240" y="24"/>
                  </a:cubicBezTo>
                  <a:close/>
                  <a:moveTo>
                    <a:pt x="270" y="29"/>
                  </a:moveTo>
                  <a:cubicBezTo>
                    <a:pt x="273" y="29"/>
                    <a:pt x="273" y="29"/>
                    <a:pt x="273" y="29"/>
                  </a:cubicBezTo>
                  <a:cubicBezTo>
                    <a:pt x="273" y="8"/>
                    <a:pt x="273" y="8"/>
                    <a:pt x="273" y="8"/>
                  </a:cubicBezTo>
                  <a:cubicBezTo>
                    <a:pt x="270" y="8"/>
                    <a:pt x="270" y="8"/>
                    <a:pt x="270" y="8"/>
                  </a:cubicBezTo>
                  <a:lnTo>
                    <a:pt x="270" y="29"/>
                  </a:lnTo>
                  <a:close/>
                  <a:moveTo>
                    <a:pt x="313" y="29"/>
                  </a:moveTo>
                  <a:cubicBezTo>
                    <a:pt x="317" y="29"/>
                    <a:pt x="317" y="29"/>
                    <a:pt x="317" y="29"/>
                  </a:cubicBezTo>
                  <a:cubicBezTo>
                    <a:pt x="317" y="25"/>
                    <a:pt x="317" y="25"/>
                    <a:pt x="317" y="25"/>
                  </a:cubicBezTo>
                  <a:cubicBezTo>
                    <a:pt x="313" y="25"/>
                    <a:pt x="313" y="25"/>
                    <a:pt x="313" y="25"/>
                  </a:cubicBezTo>
                  <a:lnTo>
                    <a:pt x="313" y="29"/>
                  </a:lnTo>
                  <a:close/>
                  <a:moveTo>
                    <a:pt x="262" y="18"/>
                  </a:moveTo>
                  <a:cubicBezTo>
                    <a:pt x="261" y="17"/>
                    <a:pt x="260" y="17"/>
                    <a:pt x="257" y="16"/>
                  </a:cubicBezTo>
                  <a:cubicBezTo>
                    <a:pt x="255" y="16"/>
                    <a:pt x="254" y="15"/>
                    <a:pt x="254" y="15"/>
                  </a:cubicBezTo>
                  <a:cubicBezTo>
                    <a:pt x="253" y="15"/>
                    <a:pt x="253" y="15"/>
                    <a:pt x="253" y="14"/>
                  </a:cubicBezTo>
                  <a:cubicBezTo>
                    <a:pt x="252" y="14"/>
                    <a:pt x="252" y="13"/>
                    <a:pt x="252" y="13"/>
                  </a:cubicBezTo>
                  <a:cubicBezTo>
                    <a:pt x="252" y="12"/>
                    <a:pt x="253" y="12"/>
                    <a:pt x="253" y="11"/>
                  </a:cubicBezTo>
                  <a:cubicBezTo>
                    <a:pt x="254" y="11"/>
                    <a:pt x="255" y="10"/>
                    <a:pt x="257" y="10"/>
                  </a:cubicBezTo>
                  <a:cubicBezTo>
                    <a:pt x="258" y="10"/>
                    <a:pt x="259" y="11"/>
                    <a:pt x="260" y="11"/>
                  </a:cubicBezTo>
                  <a:cubicBezTo>
                    <a:pt x="261" y="12"/>
                    <a:pt x="261" y="13"/>
                    <a:pt x="261" y="14"/>
                  </a:cubicBezTo>
                  <a:cubicBezTo>
                    <a:pt x="265" y="13"/>
                    <a:pt x="265" y="13"/>
                    <a:pt x="265" y="13"/>
                  </a:cubicBezTo>
                  <a:cubicBezTo>
                    <a:pt x="264" y="12"/>
                    <a:pt x="264" y="11"/>
                    <a:pt x="263" y="10"/>
                  </a:cubicBezTo>
                  <a:cubicBezTo>
                    <a:pt x="263" y="9"/>
                    <a:pt x="262" y="9"/>
                    <a:pt x="261" y="8"/>
                  </a:cubicBezTo>
                  <a:cubicBezTo>
                    <a:pt x="260" y="8"/>
                    <a:pt x="258" y="7"/>
                    <a:pt x="256" y="7"/>
                  </a:cubicBezTo>
                  <a:cubicBezTo>
                    <a:pt x="255" y="7"/>
                    <a:pt x="254" y="8"/>
                    <a:pt x="253" y="8"/>
                  </a:cubicBezTo>
                  <a:cubicBezTo>
                    <a:pt x="252" y="8"/>
                    <a:pt x="252" y="8"/>
                    <a:pt x="251" y="9"/>
                  </a:cubicBezTo>
                  <a:cubicBezTo>
                    <a:pt x="250" y="9"/>
                    <a:pt x="250" y="10"/>
                    <a:pt x="249" y="11"/>
                  </a:cubicBezTo>
                  <a:cubicBezTo>
                    <a:pt x="249" y="12"/>
                    <a:pt x="249" y="12"/>
                    <a:pt x="249" y="13"/>
                  </a:cubicBezTo>
                  <a:cubicBezTo>
                    <a:pt x="249" y="14"/>
                    <a:pt x="249" y="15"/>
                    <a:pt x="250" y="16"/>
                  </a:cubicBezTo>
                  <a:cubicBezTo>
                    <a:pt x="250" y="17"/>
                    <a:pt x="251" y="18"/>
                    <a:pt x="252" y="18"/>
                  </a:cubicBezTo>
                  <a:cubicBezTo>
                    <a:pt x="253" y="19"/>
                    <a:pt x="255" y="19"/>
                    <a:pt x="257" y="20"/>
                  </a:cubicBezTo>
                  <a:cubicBezTo>
                    <a:pt x="259" y="20"/>
                    <a:pt x="260" y="21"/>
                    <a:pt x="261" y="21"/>
                  </a:cubicBezTo>
                  <a:cubicBezTo>
                    <a:pt x="262" y="22"/>
                    <a:pt x="262" y="22"/>
                    <a:pt x="262" y="23"/>
                  </a:cubicBezTo>
                  <a:cubicBezTo>
                    <a:pt x="262" y="24"/>
                    <a:pt x="261" y="25"/>
                    <a:pt x="261" y="25"/>
                  </a:cubicBezTo>
                  <a:cubicBezTo>
                    <a:pt x="260" y="26"/>
                    <a:pt x="259" y="26"/>
                    <a:pt x="257" y="26"/>
                  </a:cubicBezTo>
                  <a:cubicBezTo>
                    <a:pt x="255" y="26"/>
                    <a:pt x="254" y="26"/>
                    <a:pt x="253" y="25"/>
                  </a:cubicBezTo>
                  <a:cubicBezTo>
                    <a:pt x="252" y="24"/>
                    <a:pt x="252" y="23"/>
                    <a:pt x="252" y="22"/>
                  </a:cubicBezTo>
                  <a:cubicBezTo>
                    <a:pt x="248" y="22"/>
                    <a:pt x="248" y="22"/>
                    <a:pt x="248" y="22"/>
                  </a:cubicBezTo>
                  <a:cubicBezTo>
                    <a:pt x="249" y="25"/>
                    <a:pt x="250" y="26"/>
                    <a:pt x="251" y="27"/>
                  </a:cubicBezTo>
                  <a:cubicBezTo>
                    <a:pt x="252" y="29"/>
                    <a:pt x="254" y="29"/>
                    <a:pt x="257" y="29"/>
                  </a:cubicBezTo>
                  <a:cubicBezTo>
                    <a:pt x="259" y="29"/>
                    <a:pt x="260" y="29"/>
                    <a:pt x="261" y="28"/>
                  </a:cubicBezTo>
                  <a:cubicBezTo>
                    <a:pt x="263" y="28"/>
                    <a:pt x="264" y="27"/>
                    <a:pt x="264" y="26"/>
                  </a:cubicBezTo>
                  <a:cubicBezTo>
                    <a:pt x="265" y="25"/>
                    <a:pt x="265" y="24"/>
                    <a:pt x="265" y="23"/>
                  </a:cubicBezTo>
                  <a:cubicBezTo>
                    <a:pt x="265" y="21"/>
                    <a:pt x="265" y="20"/>
                    <a:pt x="265" y="20"/>
                  </a:cubicBezTo>
                  <a:cubicBezTo>
                    <a:pt x="264" y="19"/>
                    <a:pt x="263" y="18"/>
                    <a:pt x="262" y="18"/>
                  </a:cubicBezTo>
                  <a:close/>
                </a:path>
              </a:pathLst>
            </a:custGeom>
            <a:solidFill>
              <a:schemeClr val="bg1">
                <a:alpha val="50000"/>
              </a:schemeClr>
            </a:solidFill>
            <a:ln>
              <a:noFill/>
            </a:ln>
          </p:spPr>
          <p:txBody>
            <a:bodyPr vert="horz" wrap="square" lIns="91440" tIns="45720" rIns="91440" bIns="45720" numCol="1" anchor="t" anchorCtr="0" compatLnSpc="1"/>
            <a:lstStyle/>
            <a:p>
              <a:endParaRPr lang="ko-KR" altLang="en-US">
                <a:solidFill>
                  <a:schemeClr val="bg1"/>
                </a:solidFill>
              </a:endParaRPr>
            </a:p>
          </p:txBody>
        </p:sp>
      </p:grpSp>
      <p:sp>
        <p:nvSpPr>
          <p:cNvPr id="5" name="Rectangle 4"/>
          <p:cNvSpPr/>
          <p:nvPr userDrawn="1"/>
        </p:nvSpPr>
        <p:spPr>
          <a:xfrm>
            <a:off x="0" y="6714000"/>
            <a:ext cx="9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userDrawn="1"/>
        </p:nvGrpSpPr>
        <p:grpSpPr>
          <a:xfrm>
            <a:off x="1588" y="908050"/>
            <a:ext cx="790575" cy="1831975"/>
            <a:chOff x="4952858" y="1717675"/>
            <a:chExt cx="1016000" cy="2339975"/>
          </a:xfrm>
        </p:grpSpPr>
        <p:grpSp>
          <p:nvGrpSpPr>
            <p:cNvPr id="24" name="Group 23"/>
            <p:cNvGrpSpPr/>
            <p:nvPr userDrawn="1"/>
          </p:nvGrpSpPr>
          <p:grpSpPr>
            <a:xfrm>
              <a:off x="4952858" y="3181350"/>
              <a:ext cx="1016000" cy="584200"/>
              <a:chOff x="3413126" y="3181350"/>
              <a:chExt cx="1016000" cy="584200"/>
            </a:xfrm>
          </p:grpSpPr>
          <p:sp>
            <p:nvSpPr>
              <p:cNvPr id="61"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2"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3"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4"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25" name="Group 24"/>
            <p:cNvGrpSpPr/>
            <p:nvPr userDrawn="1"/>
          </p:nvGrpSpPr>
          <p:grpSpPr>
            <a:xfrm>
              <a:off x="4952858" y="2889250"/>
              <a:ext cx="508000" cy="584200"/>
              <a:chOff x="3413126" y="2889250"/>
              <a:chExt cx="508000" cy="584200"/>
            </a:xfrm>
          </p:grpSpPr>
          <p:sp>
            <p:nvSpPr>
              <p:cNvPr id="59"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60"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4952858" y="2305050"/>
              <a:ext cx="508000" cy="584200"/>
              <a:chOff x="3413126" y="2305050"/>
              <a:chExt cx="508000" cy="584200"/>
            </a:xfrm>
          </p:grpSpPr>
          <p:sp>
            <p:nvSpPr>
              <p:cNvPr id="57"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8"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5" name="Group 34"/>
            <p:cNvGrpSpPr/>
            <p:nvPr userDrawn="1"/>
          </p:nvGrpSpPr>
          <p:grpSpPr>
            <a:xfrm>
              <a:off x="5460858" y="2889250"/>
              <a:ext cx="508000" cy="584200"/>
              <a:chOff x="3921126" y="2889250"/>
              <a:chExt cx="508000" cy="584200"/>
            </a:xfrm>
          </p:grpSpPr>
          <p:sp>
            <p:nvSpPr>
              <p:cNvPr id="55"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6"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6" name="Group 35"/>
            <p:cNvGrpSpPr/>
            <p:nvPr userDrawn="1"/>
          </p:nvGrpSpPr>
          <p:grpSpPr>
            <a:xfrm>
              <a:off x="4952858" y="3473450"/>
              <a:ext cx="508000" cy="584200"/>
              <a:chOff x="3413126" y="3473450"/>
              <a:chExt cx="508000" cy="584200"/>
            </a:xfrm>
          </p:grpSpPr>
          <p:sp>
            <p:nvSpPr>
              <p:cNvPr id="53"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54"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7" name="Group 36"/>
            <p:cNvGrpSpPr/>
            <p:nvPr userDrawn="1"/>
          </p:nvGrpSpPr>
          <p:grpSpPr>
            <a:xfrm>
              <a:off x="5460858" y="2305050"/>
              <a:ext cx="508000" cy="584200"/>
              <a:chOff x="3921126" y="2305050"/>
              <a:chExt cx="508000" cy="584200"/>
            </a:xfrm>
          </p:grpSpPr>
          <p:sp>
            <p:nvSpPr>
              <p:cNvPr id="51"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52"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8" name="Group 37"/>
            <p:cNvGrpSpPr/>
            <p:nvPr userDrawn="1"/>
          </p:nvGrpSpPr>
          <p:grpSpPr>
            <a:xfrm>
              <a:off x="4952858" y="2597150"/>
              <a:ext cx="1016000" cy="584200"/>
              <a:chOff x="3413126" y="2597150"/>
              <a:chExt cx="1016000" cy="584200"/>
            </a:xfrm>
          </p:grpSpPr>
          <p:sp>
            <p:nvSpPr>
              <p:cNvPr id="47"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8"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50"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9" name="Group 38"/>
            <p:cNvGrpSpPr/>
            <p:nvPr userDrawn="1"/>
          </p:nvGrpSpPr>
          <p:grpSpPr>
            <a:xfrm>
              <a:off x="4952858" y="2012950"/>
              <a:ext cx="1016000" cy="584200"/>
              <a:chOff x="3413126" y="2012950"/>
              <a:chExt cx="1016000" cy="584200"/>
            </a:xfrm>
          </p:grpSpPr>
          <p:sp>
            <p:nvSpPr>
              <p:cNvPr id="43"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4"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6"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40" name="Group 39"/>
            <p:cNvGrpSpPr/>
            <p:nvPr userDrawn="1"/>
          </p:nvGrpSpPr>
          <p:grpSpPr>
            <a:xfrm>
              <a:off x="4952858" y="1717675"/>
              <a:ext cx="508000" cy="587375"/>
              <a:chOff x="3413126" y="1717675"/>
              <a:chExt cx="508000" cy="587375"/>
            </a:xfrm>
          </p:grpSpPr>
          <p:sp>
            <p:nvSpPr>
              <p:cNvPr id="41"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42"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67" name="Group 66"/>
          <p:cNvGrpSpPr/>
          <p:nvPr userDrawn="1"/>
        </p:nvGrpSpPr>
        <p:grpSpPr>
          <a:xfrm flipH="1">
            <a:off x="8353425" y="908050"/>
            <a:ext cx="790575" cy="1831975"/>
            <a:chOff x="4952858" y="1717675"/>
            <a:chExt cx="1016000" cy="2339975"/>
          </a:xfrm>
        </p:grpSpPr>
        <p:grpSp>
          <p:nvGrpSpPr>
            <p:cNvPr id="68" name="Group 67"/>
            <p:cNvGrpSpPr/>
            <p:nvPr userDrawn="1"/>
          </p:nvGrpSpPr>
          <p:grpSpPr>
            <a:xfrm>
              <a:off x="4952858" y="3181350"/>
              <a:ext cx="1016000" cy="584200"/>
              <a:chOff x="3413126" y="3181350"/>
              <a:chExt cx="1016000" cy="584200"/>
            </a:xfrm>
          </p:grpSpPr>
          <p:sp>
            <p:nvSpPr>
              <p:cNvPr id="97"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8"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9"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100"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69" name="Group 68"/>
            <p:cNvGrpSpPr/>
            <p:nvPr userDrawn="1"/>
          </p:nvGrpSpPr>
          <p:grpSpPr>
            <a:xfrm>
              <a:off x="4952858" y="2889250"/>
              <a:ext cx="508000" cy="584200"/>
              <a:chOff x="3413126" y="2889250"/>
              <a:chExt cx="508000" cy="584200"/>
            </a:xfrm>
          </p:grpSpPr>
          <p:sp>
            <p:nvSpPr>
              <p:cNvPr id="95"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96"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70" name="Group 69"/>
            <p:cNvGrpSpPr/>
            <p:nvPr userDrawn="1"/>
          </p:nvGrpSpPr>
          <p:grpSpPr>
            <a:xfrm>
              <a:off x="4952858" y="2305050"/>
              <a:ext cx="508000" cy="584200"/>
              <a:chOff x="3413126" y="2305050"/>
              <a:chExt cx="508000" cy="584200"/>
            </a:xfrm>
          </p:grpSpPr>
          <p:sp>
            <p:nvSpPr>
              <p:cNvPr id="93"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94"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71" name="Group 70"/>
            <p:cNvGrpSpPr/>
            <p:nvPr userDrawn="1"/>
          </p:nvGrpSpPr>
          <p:grpSpPr>
            <a:xfrm>
              <a:off x="5460858" y="2889250"/>
              <a:ext cx="508000" cy="584200"/>
              <a:chOff x="3921126" y="2889250"/>
              <a:chExt cx="508000" cy="584200"/>
            </a:xfrm>
          </p:grpSpPr>
          <p:sp>
            <p:nvSpPr>
              <p:cNvPr id="91"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92"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72" name="Group 71"/>
            <p:cNvGrpSpPr/>
            <p:nvPr userDrawn="1"/>
          </p:nvGrpSpPr>
          <p:grpSpPr>
            <a:xfrm>
              <a:off x="4952858" y="3473450"/>
              <a:ext cx="508000" cy="584200"/>
              <a:chOff x="3413126" y="3473450"/>
              <a:chExt cx="508000" cy="584200"/>
            </a:xfrm>
          </p:grpSpPr>
          <p:sp>
            <p:nvSpPr>
              <p:cNvPr id="89"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90"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73" name="Group 72"/>
            <p:cNvGrpSpPr/>
            <p:nvPr userDrawn="1"/>
          </p:nvGrpSpPr>
          <p:grpSpPr>
            <a:xfrm>
              <a:off x="5460858" y="2305050"/>
              <a:ext cx="508000" cy="584200"/>
              <a:chOff x="3921126" y="2305050"/>
              <a:chExt cx="508000" cy="584200"/>
            </a:xfrm>
          </p:grpSpPr>
          <p:sp>
            <p:nvSpPr>
              <p:cNvPr id="87"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88"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74" name="Group 73"/>
            <p:cNvGrpSpPr/>
            <p:nvPr userDrawn="1"/>
          </p:nvGrpSpPr>
          <p:grpSpPr>
            <a:xfrm>
              <a:off x="4952858" y="2597150"/>
              <a:ext cx="1016000" cy="584200"/>
              <a:chOff x="3413126" y="2597150"/>
              <a:chExt cx="1016000" cy="584200"/>
            </a:xfrm>
          </p:grpSpPr>
          <p:sp>
            <p:nvSpPr>
              <p:cNvPr id="83"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4"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5"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6"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75" name="Group 74"/>
            <p:cNvGrpSpPr/>
            <p:nvPr userDrawn="1"/>
          </p:nvGrpSpPr>
          <p:grpSpPr>
            <a:xfrm>
              <a:off x="4952858" y="2012950"/>
              <a:ext cx="1016000" cy="584200"/>
              <a:chOff x="3413126" y="2012950"/>
              <a:chExt cx="1016000" cy="584200"/>
            </a:xfrm>
          </p:grpSpPr>
          <p:sp>
            <p:nvSpPr>
              <p:cNvPr id="79"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80"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81"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82"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76" name="Group 75"/>
            <p:cNvGrpSpPr/>
            <p:nvPr userDrawn="1"/>
          </p:nvGrpSpPr>
          <p:grpSpPr>
            <a:xfrm>
              <a:off x="4952858" y="1717675"/>
              <a:ext cx="508000" cy="587375"/>
              <a:chOff x="3413126" y="1717675"/>
              <a:chExt cx="508000" cy="587375"/>
            </a:xfrm>
          </p:grpSpPr>
          <p:sp>
            <p:nvSpPr>
              <p:cNvPr id="77"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78"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1" name="Freeform 42"/>
          <p:cNvSpPr/>
          <p:nvPr userDrawn="1"/>
        </p:nvSpPr>
        <p:spPr bwMode="auto">
          <a:xfrm>
            <a:off x="360363" y="358775"/>
            <a:ext cx="8423275" cy="6140450"/>
          </a:xfrm>
          <a:custGeom>
            <a:avLst/>
            <a:gdLst>
              <a:gd name="T0" fmla="*/ 2654 w 2654"/>
              <a:gd name="T1" fmla="*/ 1934 h 1934"/>
              <a:gd name="T2" fmla="*/ 114 w 2654"/>
              <a:gd name="T3" fmla="*/ 1934 h 1934"/>
              <a:gd name="T4" fmla="*/ 0 w 2654"/>
              <a:gd name="T5" fmla="*/ 1820 h 1934"/>
              <a:gd name="T6" fmla="*/ 0 w 2654"/>
              <a:gd name="T7" fmla="*/ 0 h 1934"/>
              <a:gd name="T8" fmla="*/ 2540 w 2654"/>
              <a:gd name="T9" fmla="*/ 0 h 1934"/>
              <a:gd name="T10" fmla="*/ 2654 w 2654"/>
              <a:gd name="T11" fmla="*/ 114 h 1934"/>
              <a:gd name="T12" fmla="*/ 2654 w 2654"/>
              <a:gd name="T13" fmla="*/ 1934 h 1934"/>
            </a:gdLst>
            <a:ahLst/>
            <a:cxnLst>
              <a:cxn ang="0">
                <a:pos x="T0" y="T1"/>
              </a:cxn>
              <a:cxn ang="0">
                <a:pos x="T2" y="T3"/>
              </a:cxn>
              <a:cxn ang="0">
                <a:pos x="T4" y="T5"/>
              </a:cxn>
              <a:cxn ang="0">
                <a:pos x="T6" y="T7"/>
              </a:cxn>
              <a:cxn ang="0">
                <a:pos x="T8" y="T9"/>
              </a:cxn>
              <a:cxn ang="0">
                <a:pos x="T10" y="T11"/>
              </a:cxn>
              <a:cxn ang="0">
                <a:pos x="T12" y="T13"/>
              </a:cxn>
            </a:cxnLst>
            <a:rect l="0" t="0" r="r" b="b"/>
            <a:pathLst>
              <a:path w="2654" h="1934">
                <a:moveTo>
                  <a:pt x="2654" y="1934"/>
                </a:moveTo>
                <a:cubicBezTo>
                  <a:pt x="114" y="1934"/>
                  <a:pt x="114" y="1934"/>
                  <a:pt x="114" y="1934"/>
                </a:cubicBezTo>
                <a:cubicBezTo>
                  <a:pt x="69" y="1889"/>
                  <a:pt x="45" y="1865"/>
                  <a:pt x="0" y="1820"/>
                </a:cubicBezTo>
                <a:cubicBezTo>
                  <a:pt x="0" y="0"/>
                  <a:pt x="0" y="0"/>
                  <a:pt x="0" y="0"/>
                </a:cubicBezTo>
                <a:cubicBezTo>
                  <a:pt x="2540" y="0"/>
                  <a:pt x="2540" y="0"/>
                  <a:pt x="2540" y="0"/>
                </a:cubicBezTo>
                <a:cubicBezTo>
                  <a:pt x="2585" y="45"/>
                  <a:pt x="2609" y="69"/>
                  <a:pt x="2654" y="114"/>
                </a:cubicBezTo>
                <a:lnTo>
                  <a:pt x="2654" y="1934"/>
                </a:lnTo>
                <a:close/>
              </a:path>
            </a:pathLst>
          </a:custGeom>
          <a:solidFill>
            <a:schemeClr val="bg1">
              <a:alpha val="10000"/>
            </a:schemeClr>
          </a:solidFill>
          <a:ln>
            <a:noFill/>
          </a:ln>
        </p:spPr>
        <p:txBody>
          <a:bodyPr vert="horz" wrap="square" lIns="91440" tIns="45720" rIns="91440" bIns="45720" numCol="1" anchor="t" anchorCtr="0" compatLnSpc="1"/>
          <a:lstStyle/>
          <a:p>
            <a:endParaRPr lang="en-US"/>
          </a:p>
        </p:txBody>
      </p:sp>
      <p:grpSp>
        <p:nvGrpSpPr>
          <p:cNvPr id="22" name="Group 21"/>
          <p:cNvGrpSpPr/>
          <p:nvPr userDrawn="1"/>
        </p:nvGrpSpPr>
        <p:grpSpPr>
          <a:xfrm>
            <a:off x="1588" y="0"/>
            <a:ext cx="2159000" cy="2495550"/>
            <a:chOff x="1588" y="4134014"/>
            <a:chExt cx="1016000" cy="1168400"/>
          </a:xfrm>
        </p:grpSpPr>
        <p:grpSp>
          <p:nvGrpSpPr>
            <p:cNvPr id="42" name="Group 41"/>
            <p:cNvGrpSpPr/>
            <p:nvPr userDrawn="1"/>
          </p:nvGrpSpPr>
          <p:grpSpPr>
            <a:xfrm>
              <a:off x="1588" y="4426114"/>
              <a:ext cx="1016000" cy="584200"/>
              <a:chOff x="3413126" y="3181350"/>
              <a:chExt cx="1016000" cy="584200"/>
            </a:xfrm>
          </p:grpSpPr>
          <p:sp>
            <p:nvSpPr>
              <p:cNvPr id="54"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6"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43" name="Group 42"/>
            <p:cNvGrpSpPr/>
            <p:nvPr userDrawn="1"/>
          </p:nvGrpSpPr>
          <p:grpSpPr>
            <a:xfrm>
              <a:off x="1588" y="4134014"/>
              <a:ext cx="508000" cy="584200"/>
              <a:chOff x="3413126" y="2889250"/>
              <a:chExt cx="508000" cy="584200"/>
            </a:xfrm>
          </p:grpSpPr>
          <p:sp>
            <p:nvSpPr>
              <p:cNvPr id="52"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44" name="Group 43"/>
            <p:cNvGrpSpPr/>
            <p:nvPr userDrawn="1"/>
          </p:nvGrpSpPr>
          <p:grpSpPr>
            <a:xfrm>
              <a:off x="509588" y="4134014"/>
              <a:ext cx="508000" cy="584200"/>
              <a:chOff x="3921126" y="2889250"/>
              <a:chExt cx="508000" cy="584200"/>
            </a:xfrm>
          </p:grpSpPr>
          <p:sp>
            <p:nvSpPr>
              <p:cNvPr id="50"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45" name="Group 44"/>
            <p:cNvGrpSpPr/>
            <p:nvPr userDrawn="1"/>
          </p:nvGrpSpPr>
          <p:grpSpPr>
            <a:xfrm>
              <a:off x="1588" y="4718214"/>
              <a:ext cx="508000" cy="584200"/>
              <a:chOff x="3413126" y="3473450"/>
              <a:chExt cx="508000" cy="584200"/>
            </a:xfrm>
          </p:grpSpPr>
          <p:sp>
            <p:nvSpPr>
              <p:cNvPr id="48"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sp>
          <p:nvSpPr>
            <p:cNvPr id="46" name="Freeform 59"/>
            <p:cNvSpPr/>
            <p:nvPr userDrawn="1"/>
          </p:nvSpPr>
          <p:spPr bwMode="auto">
            <a:xfrm>
              <a:off x="509588" y="4134014"/>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60"/>
            <p:cNvSpPr/>
            <p:nvPr userDrawn="1"/>
          </p:nvSpPr>
          <p:spPr bwMode="auto">
            <a:xfrm>
              <a:off x="1588" y="4134014"/>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23" name="Group 22"/>
          <p:cNvGrpSpPr/>
          <p:nvPr userDrawn="1"/>
        </p:nvGrpSpPr>
        <p:grpSpPr>
          <a:xfrm flipH="1">
            <a:off x="6985001" y="4362450"/>
            <a:ext cx="2159000" cy="2495550"/>
            <a:chOff x="1588" y="2962439"/>
            <a:chExt cx="1016000" cy="1171575"/>
          </a:xfrm>
        </p:grpSpPr>
        <p:grpSp>
          <p:nvGrpSpPr>
            <p:cNvPr id="24" name="Group 23"/>
            <p:cNvGrpSpPr/>
            <p:nvPr userDrawn="1"/>
          </p:nvGrpSpPr>
          <p:grpSpPr>
            <a:xfrm>
              <a:off x="1588" y="3549814"/>
              <a:ext cx="508000" cy="584200"/>
              <a:chOff x="3413126" y="2305050"/>
              <a:chExt cx="508000" cy="584200"/>
            </a:xfrm>
          </p:grpSpPr>
          <p:sp>
            <p:nvSpPr>
              <p:cNvPr id="40"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41"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25" name="Group 24"/>
            <p:cNvGrpSpPr/>
            <p:nvPr userDrawn="1"/>
          </p:nvGrpSpPr>
          <p:grpSpPr>
            <a:xfrm>
              <a:off x="509588" y="3549814"/>
              <a:ext cx="508000" cy="584200"/>
              <a:chOff x="3921126" y="2305050"/>
              <a:chExt cx="508000" cy="584200"/>
            </a:xfrm>
          </p:grpSpPr>
          <p:sp>
            <p:nvSpPr>
              <p:cNvPr id="36"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38"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sp>
          <p:nvSpPr>
            <p:cNvPr id="26" name="Freeform 58"/>
            <p:cNvSpPr/>
            <p:nvPr userDrawn="1"/>
          </p:nvSpPr>
          <p:spPr bwMode="auto">
            <a:xfrm>
              <a:off x="1588" y="3841914"/>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27" name="Freeform 62"/>
            <p:cNvSpPr/>
            <p:nvPr userDrawn="1"/>
          </p:nvSpPr>
          <p:spPr bwMode="auto">
            <a:xfrm>
              <a:off x="509588" y="3841914"/>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nvGrpSpPr>
            <p:cNvPr id="28" name="Group 27"/>
            <p:cNvGrpSpPr/>
            <p:nvPr userDrawn="1"/>
          </p:nvGrpSpPr>
          <p:grpSpPr>
            <a:xfrm>
              <a:off x="1588" y="3257714"/>
              <a:ext cx="1016000" cy="584200"/>
              <a:chOff x="3413126" y="2012950"/>
              <a:chExt cx="1016000" cy="584200"/>
            </a:xfrm>
          </p:grpSpPr>
          <p:sp>
            <p:nvSpPr>
              <p:cNvPr id="32"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3"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4"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5"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29" name="Group 28"/>
            <p:cNvGrpSpPr/>
            <p:nvPr userDrawn="1"/>
          </p:nvGrpSpPr>
          <p:grpSpPr>
            <a:xfrm>
              <a:off x="1588" y="2962439"/>
              <a:ext cx="508000" cy="587375"/>
              <a:chOff x="3413126" y="1717675"/>
              <a:chExt cx="508000" cy="587375"/>
            </a:xfrm>
          </p:grpSpPr>
          <p:sp>
            <p:nvSpPr>
              <p:cNvPr id="30"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31"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sp>
        <p:nvSpPr>
          <p:cNvPr id="2" name="Title 1"/>
          <p:cNvSpPr>
            <a:spLocks noGrp="1"/>
          </p:cNvSpPr>
          <p:nvPr userDrawn="1">
            <p:ph type="title" hasCustomPrompt="1"/>
          </p:nvPr>
        </p:nvSpPr>
        <p:spPr>
          <a:xfrm>
            <a:off x="611188" y="1778356"/>
            <a:ext cx="7921625" cy="1664224"/>
          </a:xfrm>
        </p:spPr>
        <p:txBody>
          <a:bodyPr anchor="b"/>
          <a:lstStyle>
            <a:lvl1pPr algn="ctr">
              <a:lnSpc>
                <a:spcPts val="4300"/>
              </a:lnSpc>
              <a:defRPr sz="3600" baseline="0">
                <a:solidFill>
                  <a:schemeClr val="bg1"/>
                </a:solidFill>
              </a:defRPr>
            </a:lvl1pPr>
          </a:lstStyle>
          <a:p>
            <a:r>
              <a:rPr lang="en-US" dirty="0"/>
              <a:t>Insert Your</a:t>
            </a:r>
            <a:br>
              <a:rPr lang="en-US" dirty="0"/>
            </a:br>
            <a:r>
              <a:rPr lang="en-US" dirty="0"/>
              <a:t>Section Break Title</a:t>
            </a:r>
          </a:p>
        </p:txBody>
      </p:sp>
      <p:cxnSp>
        <p:nvCxnSpPr>
          <p:cNvPr id="37" name="Straight Connector 36"/>
          <p:cNvCxnSpPr/>
          <p:nvPr userDrawn="1"/>
        </p:nvCxnSpPr>
        <p:spPr>
          <a:xfrm>
            <a:off x="4403492" y="3661031"/>
            <a:ext cx="33701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38"/>
          <p:cNvSpPr>
            <a:spLocks noGrp="1"/>
          </p:cNvSpPr>
          <p:nvPr userDrawn="1">
            <p:ph type="body" sz="quarter" idx="10" hasCustomPrompt="1"/>
          </p:nvPr>
        </p:nvSpPr>
        <p:spPr>
          <a:xfrm>
            <a:off x="611188" y="3917306"/>
            <a:ext cx="7921625" cy="996950"/>
          </a:xfr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defRPr lang="en-US" sz="1300" kern="1200" baseline="0" dirty="0" smtClean="0">
                <a:solidFill>
                  <a:schemeClr val="bg2"/>
                </a:solidFill>
                <a:latin typeface="+mn-lt"/>
                <a:ea typeface="+mn-ea"/>
                <a:cs typeface="+mn-cs"/>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en-US" dirty="0"/>
              <a:t>Insert Your Title Here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 Here</a:t>
            </a:r>
          </a:p>
        </p:txBody>
      </p:sp>
      <p:sp>
        <p:nvSpPr>
          <p:cNvPr id="3" name="Date Placeholder 2"/>
          <p:cNvSpPr>
            <a:spLocks noGrp="1"/>
          </p:cNvSpPr>
          <p:nvPr>
            <p:ph type="dt" sz="half" idx="10"/>
          </p:nvPr>
        </p:nvSpPr>
        <p:spPr/>
        <p:txBody>
          <a:bodyPr/>
          <a:lstStyle/>
          <a:p>
            <a:fld id="{08B03930-8964-4F2B-8987-9D77E9D58696}" type="datetime1">
              <a:rPr lang="en-US" smtClean="0"/>
              <a:t>6/11/2020</a:t>
            </a:fld>
            <a:endParaRPr lang="en-US"/>
          </a:p>
        </p:txBody>
      </p:sp>
      <p:sp>
        <p:nvSpPr>
          <p:cNvPr id="4" name="Footer Placeholder 3"/>
          <p:cNvSpPr>
            <a:spLocks noGrp="1"/>
          </p:cNvSpPr>
          <p:nvPr>
            <p:ph type="ftr" sz="quarter" idx="11"/>
          </p:nvPr>
        </p:nvSpPr>
        <p:spPr>
          <a:xfrm>
            <a:off x="5520266" y="6366933"/>
            <a:ext cx="2802467" cy="491068"/>
          </a:xfrm>
        </p:spPr>
        <p:txBody>
          <a:bodyPr/>
          <a:lstStyle/>
          <a:p>
            <a:r>
              <a:rPr lang="en-US"/>
              <a:t>Converting your business from Good to Great.</a:t>
            </a:r>
          </a:p>
        </p:txBody>
      </p:sp>
      <p:sp>
        <p:nvSpPr>
          <p:cNvPr id="5" name="Slide Number Placeholder 4"/>
          <p:cNvSpPr>
            <a:spLocks noGrp="1"/>
          </p:cNvSpPr>
          <p:nvPr>
            <p:ph type="sldNum" sz="quarter" idx="12"/>
          </p:nvPr>
        </p:nvSpPr>
        <p:spPr>
          <a:xfrm>
            <a:off x="8246533" y="6366933"/>
            <a:ext cx="429683" cy="491068"/>
          </a:xfrm>
        </p:spPr>
        <p:txBody>
          <a:bodyPr/>
          <a:lstStyle/>
          <a:p>
            <a:fld id="{8409FBBB-C588-4B8D-A7FF-E25C81CC24C8}" type="slidenum">
              <a:rPr lang="en-US" smtClean="0"/>
              <a:t>‹#›</a:t>
            </a:fld>
            <a:endParaRPr lang="en-US" dirty="0"/>
          </a:p>
        </p:txBody>
      </p:sp>
      <p:sp>
        <p:nvSpPr>
          <p:cNvPr id="25" name="Text Placeholder 24"/>
          <p:cNvSpPr>
            <a:spLocks noGrp="1"/>
          </p:cNvSpPr>
          <p:nvPr>
            <p:ph type="body" sz="quarter" idx="13" hasCustomPrompt="1"/>
          </p:nvPr>
        </p:nvSpPr>
        <p:spPr>
          <a:xfrm>
            <a:off x="611188" y="808384"/>
            <a:ext cx="7921625" cy="360892"/>
          </a:xfrm>
        </p:spPr>
        <p:txBody>
          <a:bodyPr lIns="0" tIns="0" rIns="0" bIns="0">
            <a:noAutofit/>
          </a:bodyPr>
          <a:lstStyle>
            <a:lvl1pPr marL="0" indent="0" algn="l">
              <a:lnSpc>
                <a:spcPct val="100000"/>
              </a:lnSpc>
              <a:spcBef>
                <a:spcPts val="0"/>
              </a:spcBef>
              <a:buNone/>
              <a:defRPr sz="1100">
                <a:solidFill>
                  <a:schemeClr val="tx2"/>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r>
              <a:rPr lang="en-US" dirty="0"/>
              <a:t>Click to edit Master text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tx2"/>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0DF2834-0737-425E-87BB-3B334E5A575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397630-B15C-4792-9AF0-354EF9C55EA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0" name="Rectangle 61"/>
          <p:cNvSpPr>
            <a:spLocks noChangeArrowheads="1"/>
          </p:cNvSpPr>
          <p:nvPr userDrawn="1"/>
        </p:nvSpPr>
        <p:spPr bwMode="auto">
          <a:xfrm>
            <a:off x="1588" y="0"/>
            <a:ext cx="9140825" cy="1016000"/>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61" name="Freeform 62"/>
          <p:cNvSpPr/>
          <p:nvPr userDrawn="1"/>
        </p:nvSpPr>
        <p:spPr bwMode="auto">
          <a:xfrm>
            <a:off x="1588" y="0"/>
            <a:ext cx="9140825" cy="1260475"/>
          </a:xfrm>
          <a:custGeom>
            <a:avLst/>
            <a:gdLst>
              <a:gd name="T0" fmla="*/ 5758 w 5758"/>
              <a:gd name="T1" fmla="*/ 0 h 794"/>
              <a:gd name="T2" fmla="*/ 5758 w 5758"/>
              <a:gd name="T3" fmla="*/ 794 h 794"/>
              <a:gd name="T4" fmla="*/ 230 w 5758"/>
              <a:gd name="T5" fmla="*/ 794 h 794"/>
              <a:gd name="T6" fmla="*/ 0 w 5758"/>
              <a:gd name="T7" fmla="*/ 396 h 794"/>
              <a:gd name="T8" fmla="*/ 0 w 5758"/>
              <a:gd name="T9" fmla="*/ 0 h 794"/>
              <a:gd name="T10" fmla="*/ 5758 w 5758"/>
              <a:gd name="T11" fmla="*/ 0 h 794"/>
            </a:gdLst>
            <a:ahLst/>
            <a:cxnLst>
              <a:cxn ang="0">
                <a:pos x="T0" y="T1"/>
              </a:cxn>
              <a:cxn ang="0">
                <a:pos x="T2" y="T3"/>
              </a:cxn>
              <a:cxn ang="0">
                <a:pos x="T4" y="T5"/>
              </a:cxn>
              <a:cxn ang="0">
                <a:pos x="T6" y="T7"/>
              </a:cxn>
              <a:cxn ang="0">
                <a:pos x="T8" y="T9"/>
              </a:cxn>
              <a:cxn ang="0">
                <a:pos x="T10" y="T11"/>
              </a:cxn>
            </a:cxnLst>
            <a:rect l="0" t="0" r="r" b="b"/>
            <a:pathLst>
              <a:path w="5758" h="794">
                <a:moveTo>
                  <a:pt x="5758" y="0"/>
                </a:moveTo>
                <a:lnTo>
                  <a:pt x="5758" y="794"/>
                </a:lnTo>
                <a:lnTo>
                  <a:pt x="230" y="794"/>
                </a:lnTo>
                <a:lnTo>
                  <a:pt x="0" y="396"/>
                </a:lnTo>
                <a:lnTo>
                  <a:pt x="0" y="0"/>
                </a:lnTo>
                <a:lnTo>
                  <a:pt x="575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p>
        </p:txBody>
      </p:sp>
      <p:sp>
        <p:nvSpPr>
          <p:cNvPr id="2" name="Title Placeholder 1"/>
          <p:cNvSpPr>
            <a:spLocks noGrp="1"/>
          </p:cNvSpPr>
          <p:nvPr>
            <p:ph type="title"/>
          </p:nvPr>
        </p:nvSpPr>
        <p:spPr>
          <a:xfrm>
            <a:off x="611188" y="178063"/>
            <a:ext cx="7921625" cy="593682"/>
          </a:xfrm>
          <a:prstGeom prst="rect">
            <a:avLst/>
          </a:prstGeom>
        </p:spPr>
        <p:txBody>
          <a:bodyPr vert="horz" lIns="0" tIns="0" rIns="0" bIns="0" rtlCol="0" anchor="ctr">
            <a:noAutofit/>
          </a:bodyPr>
          <a:lstStyle/>
          <a:p>
            <a:r>
              <a:rPr lang="en-US" dirty="0"/>
              <a:t>Insert Title Here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534B-5F7E-4CF7-8EDB-478AC5BDFBC6}" type="datetime1">
              <a:rPr lang="en-US" smtClean="0"/>
              <a:t>6/11/2020</a:t>
            </a:fld>
            <a:endParaRPr lang="en-US"/>
          </a:p>
        </p:txBody>
      </p:sp>
      <p:sp>
        <p:nvSpPr>
          <p:cNvPr id="5" name="Footer Placeholder 4"/>
          <p:cNvSpPr>
            <a:spLocks noGrp="1"/>
          </p:cNvSpPr>
          <p:nvPr>
            <p:ph type="ftr" sz="quarter" idx="3"/>
          </p:nvPr>
        </p:nvSpPr>
        <p:spPr>
          <a:xfrm>
            <a:off x="5520266" y="6366933"/>
            <a:ext cx="2802467" cy="491068"/>
          </a:xfrm>
          <a:prstGeom prst="rect">
            <a:avLst/>
          </a:prstGeom>
        </p:spPr>
        <p:txBody>
          <a:bodyPr vert="horz" lIns="0" tIns="0" rIns="0" bIns="0" rtlCol="0" anchor="ctr"/>
          <a:lstStyle>
            <a:lvl1pPr algn="r">
              <a:defRPr sz="900" b="0">
                <a:solidFill>
                  <a:schemeClr val="tx1">
                    <a:tint val="75000"/>
                    <a:alpha val="50000"/>
                  </a:schemeClr>
                </a:solidFill>
              </a:defRPr>
            </a:lvl1pPr>
          </a:lstStyle>
          <a:p>
            <a:r>
              <a:rPr lang="en-US"/>
              <a:t>Converting your business from Good to Great.</a:t>
            </a:r>
          </a:p>
        </p:txBody>
      </p:sp>
      <p:sp>
        <p:nvSpPr>
          <p:cNvPr id="6" name="Slide Number Placeholder 5"/>
          <p:cNvSpPr>
            <a:spLocks noGrp="1"/>
          </p:cNvSpPr>
          <p:nvPr>
            <p:ph type="sldNum" sz="quarter" idx="4"/>
          </p:nvPr>
        </p:nvSpPr>
        <p:spPr>
          <a:xfrm>
            <a:off x="8246533" y="6366933"/>
            <a:ext cx="429683" cy="491068"/>
          </a:xfrm>
          <a:prstGeom prst="rect">
            <a:avLst/>
          </a:prstGeom>
        </p:spPr>
        <p:txBody>
          <a:bodyPr vert="horz" lIns="0" tIns="0" rIns="0" bIns="0" rtlCol="0" anchor="ctr"/>
          <a:lstStyle>
            <a:lvl1pPr algn="ctr">
              <a:defRPr sz="900" b="0">
                <a:solidFill>
                  <a:schemeClr val="bg2"/>
                </a:solidFill>
              </a:defRPr>
            </a:lvl1pPr>
          </a:lstStyle>
          <a:p>
            <a:fld id="{8409FBBB-C588-4B8D-A7FF-E25C81CC24C8}" type="slidenum">
              <a:rPr lang="en-US" smtClean="0"/>
              <a:t>‹#›</a:t>
            </a:fld>
            <a:endParaRPr lang="en-US" dirty="0"/>
          </a:p>
        </p:txBody>
      </p:sp>
      <p:grpSp>
        <p:nvGrpSpPr>
          <p:cNvPr id="26" name="Group 25"/>
          <p:cNvGrpSpPr/>
          <p:nvPr userDrawn="1"/>
        </p:nvGrpSpPr>
        <p:grpSpPr>
          <a:xfrm rot="5400000">
            <a:off x="7420769" y="-459581"/>
            <a:ext cx="1262063" cy="2181225"/>
            <a:chOff x="4952858" y="2305049"/>
            <a:chExt cx="1016004" cy="1752601"/>
          </a:xfrm>
        </p:grpSpPr>
        <p:grpSp>
          <p:nvGrpSpPr>
            <p:cNvPr id="27" name="Group 26"/>
            <p:cNvGrpSpPr/>
            <p:nvPr userDrawn="1"/>
          </p:nvGrpSpPr>
          <p:grpSpPr>
            <a:xfrm>
              <a:off x="4952858" y="3181347"/>
              <a:ext cx="1016000" cy="584200"/>
              <a:chOff x="3413126" y="3181350"/>
              <a:chExt cx="1016000" cy="584200"/>
            </a:xfrm>
          </p:grpSpPr>
          <p:sp>
            <p:nvSpPr>
              <p:cNvPr id="56"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8"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9"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28" name="Group 27"/>
            <p:cNvGrpSpPr/>
            <p:nvPr userDrawn="1"/>
          </p:nvGrpSpPr>
          <p:grpSpPr>
            <a:xfrm>
              <a:off x="4952859" y="2889248"/>
              <a:ext cx="508001" cy="584199"/>
              <a:chOff x="3413126" y="2889250"/>
              <a:chExt cx="508000" cy="584200"/>
            </a:xfrm>
          </p:grpSpPr>
          <p:sp>
            <p:nvSpPr>
              <p:cNvPr id="54"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29" name="Group 28"/>
            <p:cNvGrpSpPr/>
            <p:nvPr userDrawn="1"/>
          </p:nvGrpSpPr>
          <p:grpSpPr>
            <a:xfrm>
              <a:off x="4952859" y="2305049"/>
              <a:ext cx="508001" cy="584199"/>
              <a:chOff x="3413126" y="2305050"/>
              <a:chExt cx="508000" cy="584200"/>
            </a:xfrm>
          </p:grpSpPr>
          <p:sp>
            <p:nvSpPr>
              <p:cNvPr id="52"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0" name="Group 29"/>
            <p:cNvGrpSpPr/>
            <p:nvPr userDrawn="1"/>
          </p:nvGrpSpPr>
          <p:grpSpPr>
            <a:xfrm>
              <a:off x="5460858" y="2889248"/>
              <a:ext cx="508001" cy="584199"/>
              <a:chOff x="3921126" y="2889250"/>
              <a:chExt cx="508000" cy="584200"/>
            </a:xfrm>
          </p:grpSpPr>
          <p:sp>
            <p:nvSpPr>
              <p:cNvPr id="50"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1" name="Group 30"/>
            <p:cNvGrpSpPr/>
            <p:nvPr userDrawn="1"/>
          </p:nvGrpSpPr>
          <p:grpSpPr>
            <a:xfrm>
              <a:off x="4952858" y="3473448"/>
              <a:ext cx="508002" cy="584202"/>
              <a:chOff x="3413126" y="3473448"/>
              <a:chExt cx="508002" cy="584202"/>
            </a:xfrm>
          </p:grpSpPr>
          <p:sp>
            <p:nvSpPr>
              <p:cNvPr id="48" name="Freeform 51"/>
              <p:cNvSpPr/>
              <p:nvPr userDrawn="1"/>
            </p:nvSpPr>
            <p:spPr bwMode="auto">
              <a:xfrm>
                <a:off x="3413127" y="3473448"/>
                <a:ext cx="508001"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2" name="Group 31"/>
            <p:cNvGrpSpPr/>
            <p:nvPr userDrawn="1"/>
          </p:nvGrpSpPr>
          <p:grpSpPr>
            <a:xfrm>
              <a:off x="5460858" y="2305049"/>
              <a:ext cx="508001" cy="584199"/>
              <a:chOff x="3921126" y="2305050"/>
              <a:chExt cx="508000" cy="584200"/>
            </a:xfrm>
          </p:grpSpPr>
          <p:sp>
            <p:nvSpPr>
              <p:cNvPr id="46"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3" name="Group 32"/>
            <p:cNvGrpSpPr/>
            <p:nvPr userDrawn="1"/>
          </p:nvGrpSpPr>
          <p:grpSpPr>
            <a:xfrm>
              <a:off x="4952858" y="2597150"/>
              <a:ext cx="1016000" cy="584200"/>
              <a:chOff x="3413126" y="2597150"/>
              <a:chExt cx="1016000" cy="584200"/>
            </a:xfrm>
          </p:grpSpPr>
          <p:sp>
            <p:nvSpPr>
              <p:cNvPr id="42"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3"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4"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4952861" y="2305051"/>
              <a:ext cx="1016001" cy="292100"/>
              <a:chOff x="3413126" y="2305050"/>
              <a:chExt cx="1016000" cy="292100"/>
            </a:xfrm>
          </p:grpSpPr>
          <p:sp>
            <p:nvSpPr>
              <p:cNvPr id="38"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9"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l" defTabSz="914400" rtl="0" eaLnBrk="1" latinLnBrk="0" hangingPunct="1">
        <a:lnSpc>
          <a:spcPts val="42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zh-CN" dirty="0">
                <a:ea typeface="宋体" panose="02010600030101010101" pitchFamily="2" charset="-122"/>
              </a:rPr>
              <a:t>推荐系统</a:t>
            </a:r>
            <a:br>
              <a:rPr lang="zh-CN" dirty="0">
                <a:ea typeface="宋体" panose="02010600030101010101" pitchFamily="2" charset="-122"/>
              </a:rPr>
            </a:br>
            <a:r>
              <a:rPr lang="en-US" altLang="zh-CN" dirty="0">
                <a:ea typeface="宋体" panose="02010600030101010101" pitchFamily="2" charset="-122"/>
              </a:rPr>
              <a:t>Recommendation System</a:t>
            </a:r>
            <a:endParaRPr lang="en-US" altLang="zh-CN" b="0" dirty="0">
              <a:ea typeface="宋体" panose="02010600030101010101" pitchFamily="2" charset="-122"/>
            </a:endParaRPr>
          </a:p>
        </p:txBody>
      </p:sp>
      <p:sp>
        <p:nvSpPr>
          <p:cNvPr id="4" name="바닥글 개체 틀 3"/>
          <p:cNvSpPr>
            <a:spLocks noGrp="1"/>
          </p:cNvSpPr>
          <p:nvPr>
            <p:ph type="ftr" sz="quarter" idx="11"/>
          </p:nvPr>
        </p:nvSpPr>
        <p:spPr/>
        <p:txBody>
          <a:bodyPr/>
          <a:lstStyle/>
          <a:p>
            <a:r>
              <a:rPr lang="en-US"/>
              <a:t>Converting your business from Good to Great.</a:t>
            </a:r>
            <a:endParaRPr lang="en-US" dirty="0"/>
          </a:p>
        </p:txBody>
      </p:sp>
      <p:sp>
        <p:nvSpPr>
          <p:cNvPr id="8" name="Subtitle 7"/>
          <p:cNvSpPr>
            <a:spLocks noGrp="1"/>
          </p:cNvSpPr>
          <p:nvPr>
            <p:ph type="subTitle" idx="1"/>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边界和特殊群体</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10</a:t>
            </a:fld>
            <a:endParaRPr lang="en-US" dirty="0"/>
          </a:p>
        </p:txBody>
      </p:sp>
      <p:sp>
        <p:nvSpPr>
          <p:cNvPr id="5" name="Text Placeholder 4"/>
          <p:cNvSpPr>
            <a:spLocks noGrp="1"/>
          </p:cNvSpPr>
          <p:nvPr>
            <p:ph type="body" sz="quarter" idx="13"/>
          </p:nvPr>
        </p:nvSpPr>
        <p:spPr/>
        <p:txBody>
          <a:bodyPr/>
          <a:lstStyle/>
          <a:p>
            <a:r>
              <a:rPr lang="en-US" dirty="0"/>
              <a:t>Border and Special Group</a:t>
            </a:r>
          </a:p>
        </p:txBody>
      </p:sp>
      <p:sp>
        <p:nvSpPr>
          <p:cNvPr id="7" name="文本框 6"/>
          <p:cNvSpPr txBox="1"/>
          <p:nvPr/>
        </p:nvSpPr>
        <p:spPr>
          <a:xfrm>
            <a:off x="191770" y="1561465"/>
            <a:ext cx="8761730" cy="4246245"/>
          </a:xfrm>
          <a:prstGeom prst="rect">
            <a:avLst/>
          </a:prstGeom>
          <a:noFill/>
        </p:spPr>
        <p:txBody>
          <a:bodyPr wrap="square" rtlCol="0">
            <a:spAutoFit/>
          </a:bodyPr>
          <a:lstStyle/>
          <a:p>
            <a:r>
              <a:rPr lang="en-US" altLang="zh-CN">
                <a:ea typeface="宋体" panose="02010600030101010101" pitchFamily="2" charset="-122"/>
              </a:rPr>
              <a:t>1. </a:t>
            </a:r>
            <a:r>
              <a:rPr lang="zh-CN" altLang="en-US">
                <a:ea typeface="宋体" panose="02010600030101010101" pitchFamily="2" charset="-122"/>
              </a:rPr>
              <a:t>边界点</a:t>
            </a:r>
          </a:p>
          <a:p>
            <a:r>
              <a:rPr lang="en-US" altLang="zh-CN">
                <a:ea typeface="宋体" panose="02010600030101010101" pitchFamily="2" charset="-122"/>
              </a:rPr>
              <a:t>	17</a:t>
            </a:r>
            <a:r>
              <a:rPr lang="zh-CN" altLang="en-US">
                <a:ea typeface="宋体" panose="02010600030101010101" pitchFamily="2" charset="-122"/>
              </a:rPr>
              <a:t>岁和</a:t>
            </a:r>
            <a:r>
              <a:rPr lang="en-US" altLang="zh-CN">
                <a:ea typeface="宋体" panose="02010600030101010101" pitchFamily="2" charset="-122"/>
              </a:rPr>
              <a:t>19</a:t>
            </a:r>
            <a:r>
              <a:rPr lang="zh-CN" altLang="en-US">
                <a:ea typeface="宋体" panose="02010600030101010101" pitchFamily="2" charset="-122"/>
              </a:rPr>
              <a:t>岁 差两岁</a:t>
            </a:r>
            <a:r>
              <a:rPr lang="en-US" altLang="zh-CN">
                <a:ea typeface="宋体" panose="02010600030101010101" pitchFamily="2" charset="-122"/>
              </a:rPr>
              <a:t>------&gt;&gt;&gt;&gt;</a:t>
            </a:r>
            <a:r>
              <a:rPr lang="zh-CN" altLang="en-US">
                <a:ea typeface="宋体" panose="02010600030101010101" pitchFamily="2" charset="-122"/>
              </a:rPr>
              <a:t>两个群体</a:t>
            </a:r>
          </a:p>
          <a:p>
            <a:endParaRPr lang="zh-CN" altLang="en-US">
              <a:ea typeface="宋体" panose="02010600030101010101" pitchFamily="2" charset="-122"/>
            </a:endParaRPr>
          </a:p>
          <a:p>
            <a:r>
              <a:rPr lang="en-US" altLang="zh-CN">
                <a:ea typeface="宋体" panose="02010600030101010101" pitchFamily="2" charset="-122"/>
              </a:rPr>
              <a:t>     Solution:  cross  </a:t>
            </a:r>
            <a:r>
              <a:rPr lang="zh-CN" altLang="en-US">
                <a:ea typeface="宋体" panose="02010600030101010101" pitchFamily="2" charset="-122"/>
              </a:rPr>
              <a:t>交叉重叠一部分</a:t>
            </a:r>
          </a:p>
          <a:p>
            <a:r>
              <a:rPr lang="en-US" altLang="zh-CN">
                <a:ea typeface="宋体" panose="02010600030101010101" pitchFamily="2" charset="-122"/>
              </a:rPr>
              <a:t>	{0~22}    {18~40}   {38~60}    {55~100}</a:t>
            </a:r>
          </a:p>
          <a:p>
            <a:r>
              <a:rPr lang="en-US" altLang="zh-CN">
                <a:ea typeface="宋体" panose="02010600030101010101" pitchFamily="2" charset="-122"/>
              </a:rPr>
              <a:t>	18</a:t>
            </a:r>
            <a:r>
              <a:rPr lang="zh-CN" altLang="en-US">
                <a:ea typeface="宋体" panose="02010600030101010101" pitchFamily="2" charset="-122"/>
              </a:rPr>
              <a:t>岁</a:t>
            </a:r>
            <a:r>
              <a:rPr lang="en-US" altLang="zh-CN">
                <a:ea typeface="宋体" panose="02010600030101010101" pitchFamily="2" charset="-122"/>
              </a:rPr>
              <a:t>:   [1,1,0,0] </a:t>
            </a: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2. </a:t>
            </a:r>
            <a:r>
              <a:rPr lang="zh-CN" altLang="en-US">
                <a:ea typeface="宋体" panose="02010600030101010101" pitchFamily="2" charset="-122"/>
              </a:rPr>
              <a:t>特殊群体</a:t>
            </a:r>
            <a:r>
              <a:rPr lang="en-US" altLang="zh-CN">
                <a:ea typeface="宋体" panose="02010600030101010101" pitchFamily="2" charset="-122"/>
              </a:rPr>
              <a:t>:</a:t>
            </a:r>
          </a:p>
          <a:p>
            <a:endParaRPr lang="en-US" altLang="zh-CN">
              <a:ea typeface="宋体" panose="02010600030101010101" pitchFamily="2" charset="-122"/>
            </a:endParaRPr>
          </a:p>
          <a:p>
            <a:r>
              <a:rPr lang="en-US" altLang="zh-CN">
                <a:ea typeface="宋体" panose="02010600030101010101" pitchFamily="2" charset="-122"/>
              </a:rPr>
              <a:t>	Case  1 :  </a:t>
            </a:r>
            <a:r>
              <a:rPr lang="zh-CN" altLang="en-US">
                <a:ea typeface="宋体" panose="02010600030101010101" pitchFamily="2" charset="-122"/>
              </a:rPr>
              <a:t>某男月薪</a:t>
            </a:r>
            <a:r>
              <a:rPr lang="en-US" altLang="zh-CN">
                <a:ea typeface="宋体" panose="02010600030101010101" pitchFamily="2" charset="-122"/>
              </a:rPr>
              <a:t>4k  </a:t>
            </a:r>
            <a:r>
              <a:rPr lang="zh-CN" altLang="en-US">
                <a:ea typeface="宋体" panose="02010600030101010101" pitchFamily="2" charset="-122"/>
              </a:rPr>
              <a:t>购置 </a:t>
            </a:r>
            <a:r>
              <a:rPr lang="en-US" altLang="zh-CN">
                <a:ea typeface="宋体" panose="02010600030101010101" pitchFamily="2" charset="-122"/>
              </a:rPr>
              <a:t>33k prada </a:t>
            </a:r>
          </a:p>
          <a:p>
            <a:r>
              <a:rPr lang="en-US" altLang="zh-CN">
                <a:ea typeface="宋体" panose="02010600030101010101" pitchFamily="2" charset="-122"/>
              </a:rPr>
              <a:t>		-------&gt;&gt;&gt;&gt;  </a:t>
            </a:r>
            <a:r>
              <a:rPr lang="zh-CN" altLang="en-US">
                <a:ea typeface="宋体" panose="02010600030101010101" pitchFamily="2" charset="-122"/>
              </a:rPr>
              <a:t>数据预处理</a:t>
            </a:r>
          </a:p>
          <a:p>
            <a:r>
              <a:rPr lang="en-US" altLang="zh-CN">
                <a:ea typeface="宋体" panose="02010600030101010101" pitchFamily="2" charset="-122"/>
              </a:rPr>
              <a:t>	</a:t>
            </a:r>
          </a:p>
          <a:p>
            <a:r>
              <a:rPr lang="en-US" altLang="zh-CN">
                <a:ea typeface="宋体" panose="02010600030101010101" pitchFamily="2" charset="-122"/>
              </a:rPr>
              <a:t>	Case  2 :  </a:t>
            </a:r>
            <a:r>
              <a:rPr lang="zh-CN" altLang="en-US">
                <a:ea typeface="宋体" panose="02010600030101010101" pitchFamily="2" charset="-122"/>
              </a:rPr>
              <a:t>女性 </a:t>
            </a:r>
            <a:r>
              <a:rPr lang="en-US" altLang="zh-CN">
                <a:ea typeface="宋体" panose="02010600030101010101" pitchFamily="2" charset="-122"/>
              </a:rPr>
              <a:t>24~36</a:t>
            </a:r>
            <a:r>
              <a:rPr lang="zh-CN" altLang="en-US">
                <a:ea typeface="宋体" panose="02010600030101010101" pitchFamily="2" charset="-122"/>
              </a:rPr>
              <a:t>岁 薪资</a:t>
            </a:r>
            <a:r>
              <a:rPr lang="en-US" altLang="zh-CN">
                <a:ea typeface="宋体" panose="02010600030101010101" pitchFamily="2" charset="-122"/>
              </a:rPr>
              <a:t>10K+ </a:t>
            </a:r>
            <a:r>
              <a:rPr lang="zh-CN" altLang="en-US">
                <a:ea typeface="宋体" panose="02010600030101010101" pitchFamily="2" charset="-122"/>
              </a:rPr>
              <a:t>双十一</a:t>
            </a:r>
          </a:p>
          <a:p>
            <a:r>
              <a:rPr lang="en-US" altLang="zh-CN">
                <a:ea typeface="宋体" panose="02010600030101010101" pitchFamily="2" charset="-122"/>
              </a:rPr>
              <a:t>		-------&gt;&gt;&gt;&gt;  </a:t>
            </a:r>
            <a:r>
              <a:rPr lang="zh-CN" altLang="en-US">
                <a:ea typeface="宋体" panose="02010600030101010101" pitchFamily="2" charset="-122"/>
              </a:rPr>
              <a:t>给训练极大的震荡</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边界和特殊群体</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11</a:t>
            </a:fld>
            <a:endParaRPr lang="en-US" dirty="0"/>
          </a:p>
        </p:txBody>
      </p:sp>
      <p:sp>
        <p:nvSpPr>
          <p:cNvPr id="5" name="Text Placeholder 4"/>
          <p:cNvSpPr>
            <a:spLocks noGrp="1"/>
          </p:cNvSpPr>
          <p:nvPr>
            <p:ph type="body" sz="quarter" idx="13"/>
          </p:nvPr>
        </p:nvSpPr>
        <p:spPr/>
        <p:txBody>
          <a:bodyPr/>
          <a:lstStyle/>
          <a:p>
            <a:r>
              <a:rPr lang="en-US" dirty="0"/>
              <a:t>Border and Special Group</a:t>
            </a:r>
          </a:p>
        </p:txBody>
      </p:sp>
      <p:sp>
        <p:nvSpPr>
          <p:cNvPr id="7" name="文本框 6"/>
          <p:cNvSpPr txBox="1"/>
          <p:nvPr/>
        </p:nvSpPr>
        <p:spPr>
          <a:xfrm>
            <a:off x="191770" y="1561465"/>
            <a:ext cx="8761730" cy="2584450"/>
          </a:xfrm>
          <a:prstGeom prst="rect">
            <a:avLst/>
          </a:prstGeom>
          <a:noFill/>
        </p:spPr>
        <p:txBody>
          <a:bodyPr wrap="square" rtlCol="0">
            <a:spAutoFit/>
          </a:bodyPr>
          <a:lstStyle/>
          <a:p>
            <a:r>
              <a:rPr lang="en-US" altLang="zh-CN" dirty="0">
                <a:ea typeface="宋体" panose="02010600030101010101" pitchFamily="2" charset="-122"/>
              </a:rPr>
              <a:t>Solution:</a:t>
            </a:r>
          </a:p>
          <a:p>
            <a:endParaRPr lang="en-US" altLang="zh-CN" dirty="0">
              <a:ea typeface="宋体" panose="02010600030101010101" pitchFamily="2" charset="-122"/>
            </a:endParaRPr>
          </a:p>
          <a:p>
            <a:r>
              <a:rPr lang="en-US" altLang="zh-CN" dirty="0">
                <a:ea typeface="宋体" panose="02010600030101010101" pitchFamily="2" charset="-122"/>
              </a:rPr>
              <a:t>	Gender	Age   	Salary  Time                                  Special</a:t>
            </a:r>
          </a:p>
          <a:p>
            <a:r>
              <a:rPr lang="en-US" altLang="zh-CN" dirty="0">
                <a:ea typeface="宋体" panose="02010600030101010101" pitchFamily="2" charset="-122"/>
              </a:rPr>
              <a:t>															            {   </a:t>
            </a:r>
            <a:r>
              <a:rPr lang="zh-CN" altLang="en-US" dirty="0">
                <a:ea typeface="宋体" panose="02010600030101010101" pitchFamily="2" charset="-122"/>
              </a:rPr>
              <a:t>①</a:t>
            </a:r>
            <a:r>
              <a:rPr lang="en-US" altLang="zh-CN" dirty="0">
                <a:ea typeface="宋体" panose="02010600030101010101" pitchFamily="2" charset="-122"/>
              </a:rPr>
              <a:t>, </a:t>
            </a:r>
            <a:r>
              <a:rPr lang="zh-CN" altLang="en-US" dirty="0">
                <a:ea typeface="宋体" panose="02010600030101010101" pitchFamily="2" charset="-122"/>
              </a:rPr>
              <a:t>④</a:t>
            </a:r>
            <a:r>
              <a:rPr lang="en-US" altLang="zh-CN" dirty="0">
                <a:ea typeface="宋体" panose="02010600030101010101" pitchFamily="2" charset="-122"/>
              </a:rPr>
              <a:t>  }</a:t>
            </a:r>
          </a:p>
          <a:p>
            <a:r>
              <a:rPr lang="en-US" altLang="zh-CN" dirty="0">
                <a:ea typeface="宋体" panose="02010600030101010101" pitchFamily="2" charset="-122"/>
              </a:rPr>
              <a:t>	[</a:t>
            </a:r>
            <a:r>
              <a:rPr lang="zh-CN" altLang="en-US" dirty="0">
                <a:ea typeface="宋体" panose="02010600030101010101" pitchFamily="2" charset="-122"/>
              </a:rPr>
              <a:t>①②</a:t>
            </a:r>
            <a:r>
              <a:rPr lang="en-US" altLang="zh-CN" dirty="0">
                <a:ea typeface="宋体" panose="02010600030101010101" pitchFamily="2" charset="-122"/>
              </a:rPr>
              <a:t>	</a:t>
            </a:r>
            <a:r>
              <a:rPr lang="zh-CN" altLang="en-US" dirty="0">
                <a:ea typeface="宋体" panose="02010600030101010101" pitchFamily="2" charset="-122"/>
              </a:rPr>
              <a:t>③④⑤⑥</a:t>
            </a:r>
            <a:r>
              <a:rPr lang="en-US" altLang="zh-CN" dirty="0">
                <a:ea typeface="宋体" panose="02010600030101010101" pitchFamily="2" charset="-122"/>
              </a:rPr>
              <a:t>.....................]		            [   </a:t>
            </a:r>
            <a:r>
              <a:rPr lang="zh-CN" altLang="en-US" dirty="0">
                <a:ea typeface="宋体" panose="02010600030101010101" pitchFamily="2" charset="-122"/>
              </a:rPr>
              <a:t>⑦</a:t>
            </a:r>
            <a:r>
              <a:rPr lang="en-US" altLang="zh-CN" dirty="0">
                <a:ea typeface="宋体" panose="02010600030101010101" pitchFamily="2" charset="-122"/>
              </a:rPr>
              <a:t>    ]</a:t>
            </a:r>
          </a:p>
          <a:p>
            <a:endParaRPr lang="en-US" altLang="zh-CN" dirty="0">
              <a:ea typeface="宋体" panose="02010600030101010101" pitchFamily="2" charset="-122"/>
            </a:endParaRPr>
          </a:p>
          <a:p>
            <a:r>
              <a:rPr lang="en-US" altLang="zh-CN" dirty="0">
                <a:ea typeface="宋体" panose="02010600030101010101" pitchFamily="2" charset="-122"/>
              </a:rPr>
              <a:t>	[1,0,        0,1,0,0 .......................]			</a:t>
            </a:r>
          </a:p>
          <a:p>
            <a:r>
              <a:rPr lang="en-US" altLang="zh-CN" dirty="0">
                <a:ea typeface="宋体" panose="02010600030101010101" pitchFamily="2" charset="-122"/>
              </a:rPr>
              <a:t>	</a:t>
            </a:r>
            <a:r>
              <a:rPr lang="zh-CN" altLang="en-US" dirty="0">
                <a:ea typeface="宋体" panose="02010600030101010101" pitchFamily="2" charset="-122"/>
              </a:rPr>
              <a:t>识别特殊组合，在固定位置置</a:t>
            </a:r>
            <a:r>
              <a:rPr lang="en-US" altLang="zh-CN" dirty="0">
                <a:ea typeface="宋体" panose="02010600030101010101" pitchFamily="2" charset="-122"/>
              </a:rPr>
              <a:t>1</a:t>
            </a:r>
          </a:p>
        </p:txBody>
      </p:sp>
      <p:sp>
        <p:nvSpPr>
          <p:cNvPr id="6" name="文本框 5"/>
          <p:cNvSpPr txBox="1"/>
          <p:nvPr/>
        </p:nvSpPr>
        <p:spPr>
          <a:xfrm>
            <a:off x="296545" y="4323080"/>
            <a:ext cx="7836535" cy="1198880"/>
          </a:xfrm>
          <a:prstGeom prst="rect">
            <a:avLst/>
          </a:prstGeom>
          <a:noFill/>
        </p:spPr>
        <p:txBody>
          <a:bodyPr wrap="square" rtlCol="0">
            <a:spAutoFit/>
          </a:bodyPr>
          <a:lstStyle/>
          <a:p>
            <a:r>
              <a:rPr lang="zh-CN" altLang="en-US" dirty="0"/>
              <a:t>特殊组合不会是所有特征的笛卡尔积，不然会数据量庞大，而且矩阵稀疏</a:t>
            </a:r>
          </a:p>
          <a:p>
            <a:endParaRPr lang="zh-CN" altLang="en-US" dirty="0"/>
          </a:p>
          <a:p>
            <a:r>
              <a:rPr lang="zh-CN" altLang="en-US" dirty="0"/>
              <a:t>相同结构用 </a:t>
            </a:r>
            <a:r>
              <a:rPr lang="en-US" altLang="zh-CN" dirty="0"/>
              <a:t>Hamming  Distance</a:t>
            </a:r>
          </a:p>
          <a:p>
            <a:r>
              <a:rPr lang="zh-CN" altLang="en-US" dirty="0">
                <a:ea typeface="宋体" panose="02010600030101010101" pitchFamily="2" charset="-122"/>
              </a:rPr>
              <a:t>不同结构用 </a:t>
            </a:r>
            <a:r>
              <a:rPr lang="en-US" altLang="zh-CN" dirty="0" err="1">
                <a:ea typeface="宋体" panose="02010600030101010101" pitchFamily="2" charset="-122"/>
              </a:rPr>
              <a:t>Levenshtein</a:t>
            </a:r>
            <a:r>
              <a:rPr lang="en-US" altLang="zh-CN" dirty="0">
                <a:ea typeface="宋体" panose="02010600030101010101" pitchFamily="2" charset="-122"/>
              </a:rPr>
              <a:t> Dis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panose="02010600030101010101" pitchFamily="2" charset="-122"/>
              </a:rPr>
              <a:t>UCF</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12</a:t>
            </a:fld>
            <a:endParaRPr lang="en-US" dirty="0"/>
          </a:p>
        </p:txBody>
      </p:sp>
      <p:sp>
        <p:nvSpPr>
          <p:cNvPr id="5" name="Text Placeholder 4"/>
          <p:cNvSpPr>
            <a:spLocks noGrp="1"/>
          </p:cNvSpPr>
          <p:nvPr>
            <p:ph type="body" sz="quarter" idx="13"/>
          </p:nvPr>
        </p:nvSpPr>
        <p:spPr/>
        <p:txBody>
          <a:bodyPr/>
          <a:lstStyle/>
          <a:p>
            <a:endParaRPr lang="en-US" dirty="0"/>
          </a:p>
        </p:txBody>
      </p:sp>
      <p:sp>
        <p:nvSpPr>
          <p:cNvPr id="8" name="文本框 7"/>
          <p:cNvSpPr txBox="1"/>
          <p:nvPr/>
        </p:nvSpPr>
        <p:spPr>
          <a:xfrm>
            <a:off x="659765" y="1701800"/>
            <a:ext cx="4598670" cy="922020"/>
          </a:xfrm>
          <a:prstGeom prst="rect">
            <a:avLst/>
          </a:prstGeom>
          <a:noFill/>
        </p:spPr>
        <p:txBody>
          <a:bodyPr wrap="square" rtlCol="0">
            <a:spAutoFit/>
          </a:bodyPr>
          <a:lstStyle/>
          <a:p>
            <a:r>
              <a:rPr lang="zh-CN" altLang="en-US"/>
              <a:t>给定用户</a:t>
            </a:r>
            <a:r>
              <a:rPr lang="en-US" altLang="zh-CN"/>
              <a:t>U</a:t>
            </a:r>
            <a:r>
              <a:rPr lang="zh-CN" altLang="en-US">
                <a:ea typeface="宋体" panose="02010600030101010101" pitchFamily="2" charset="-122"/>
              </a:rPr>
              <a:t>和</a:t>
            </a:r>
            <a:r>
              <a:rPr lang="en-US" altLang="zh-CN">
                <a:ea typeface="宋体" panose="02010600030101010101" pitchFamily="2" charset="-122"/>
              </a:rPr>
              <a:t>V</a:t>
            </a:r>
            <a:r>
              <a:rPr lang="zh-CN" altLang="en-US">
                <a:ea typeface="宋体" panose="02010600030101010101" pitchFamily="2" charset="-122"/>
              </a:rPr>
              <a:t>，</a:t>
            </a:r>
            <a:r>
              <a:rPr lang="en-US" altLang="zh-CN">
                <a:ea typeface="宋体" panose="02010600030101010101" pitchFamily="2" charset="-122"/>
              </a:rPr>
              <a:t>N(u)</a:t>
            </a:r>
            <a:r>
              <a:rPr lang="zh-CN" altLang="en-US">
                <a:ea typeface="宋体" panose="02010600030101010101" pitchFamily="2" charset="-122"/>
              </a:rPr>
              <a:t>表示</a:t>
            </a:r>
            <a:r>
              <a:rPr lang="en-US" altLang="zh-CN">
                <a:ea typeface="宋体" panose="02010600030101010101" pitchFamily="2" charset="-122"/>
              </a:rPr>
              <a:t>U</a:t>
            </a:r>
            <a:r>
              <a:rPr lang="zh-CN" altLang="en-US">
                <a:ea typeface="宋体" panose="02010600030101010101" pitchFamily="2" charset="-122"/>
              </a:rPr>
              <a:t>用户曾经有过正反馈的物品集合</a:t>
            </a:r>
            <a:r>
              <a:rPr lang="en-US" altLang="zh-CN">
                <a:ea typeface="宋体" panose="02010600030101010101" pitchFamily="2" charset="-122"/>
              </a:rPr>
              <a:t>,N(v)</a:t>
            </a:r>
            <a:r>
              <a:rPr lang="zh-CN" altLang="en-US">
                <a:ea typeface="宋体" panose="02010600030101010101" pitchFamily="2" charset="-122"/>
              </a:rPr>
              <a:t>表示</a:t>
            </a:r>
            <a:r>
              <a:rPr lang="en-US" altLang="zh-CN">
                <a:ea typeface="宋体" panose="02010600030101010101" pitchFamily="2" charset="-122"/>
              </a:rPr>
              <a:t>V</a:t>
            </a:r>
            <a:r>
              <a:rPr lang="zh-CN" altLang="en-US">
                <a:ea typeface="宋体" panose="02010600030101010101" pitchFamily="2" charset="-122"/>
              </a:rPr>
              <a:t>用户正反馈物品集合</a:t>
            </a:r>
            <a:endParaRPr lang="en-US" altLang="zh-CN">
              <a:ea typeface="宋体" panose="02010600030101010101" pitchFamily="2" charset="-122"/>
            </a:endParaRPr>
          </a:p>
        </p:txBody>
      </p:sp>
      <p:pic>
        <p:nvPicPr>
          <p:cNvPr id="9" name="图片 8" descr="jaccard"/>
          <p:cNvPicPr>
            <a:picLocks noChangeAspect="1"/>
          </p:cNvPicPr>
          <p:nvPr/>
        </p:nvPicPr>
        <p:blipFill>
          <a:blip r:embed="rId2"/>
          <a:stretch>
            <a:fillRect/>
          </a:stretch>
        </p:blipFill>
        <p:spPr>
          <a:xfrm>
            <a:off x="3572510" y="2409190"/>
            <a:ext cx="4316730" cy="1480820"/>
          </a:xfrm>
          <a:prstGeom prst="rect">
            <a:avLst/>
          </a:prstGeom>
        </p:spPr>
      </p:pic>
      <p:sp>
        <p:nvSpPr>
          <p:cNvPr id="10" name="文本框 9"/>
          <p:cNvSpPr txBox="1"/>
          <p:nvPr/>
        </p:nvSpPr>
        <p:spPr>
          <a:xfrm>
            <a:off x="1115695" y="2965450"/>
            <a:ext cx="2192020" cy="368300"/>
          </a:xfrm>
          <a:prstGeom prst="rect">
            <a:avLst/>
          </a:prstGeom>
          <a:noFill/>
        </p:spPr>
        <p:txBody>
          <a:bodyPr wrap="square" rtlCol="0">
            <a:spAutoFit/>
          </a:bodyPr>
          <a:lstStyle/>
          <a:p>
            <a:r>
              <a:rPr lang="zh-CN" altLang="en-US"/>
              <a:t>完全体 </a:t>
            </a:r>
            <a:r>
              <a:rPr lang="en-US" altLang="zh-CN"/>
              <a:t>Jaccard</a:t>
            </a:r>
            <a:r>
              <a:rPr lang="zh-CN" altLang="en-US">
                <a:ea typeface="宋体" panose="02010600030101010101" pitchFamily="2" charset="-122"/>
              </a:rPr>
              <a:t>公式</a:t>
            </a:r>
            <a:r>
              <a:rPr lang="en-US" altLang="zh-CN">
                <a:ea typeface="宋体" panose="02010600030101010101" pitchFamily="2" charset="-122"/>
              </a:rPr>
              <a:t>:</a:t>
            </a:r>
          </a:p>
        </p:txBody>
      </p:sp>
      <p:sp>
        <p:nvSpPr>
          <p:cNvPr id="11" name="文本框 10"/>
          <p:cNvSpPr txBox="1"/>
          <p:nvPr/>
        </p:nvSpPr>
        <p:spPr>
          <a:xfrm>
            <a:off x="1017270" y="4283075"/>
            <a:ext cx="3458845" cy="645160"/>
          </a:xfrm>
          <a:prstGeom prst="rect">
            <a:avLst/>
          </a:prstGeom>
          <a:noFill/>
        </p:spPr>
        <p:txBody>
          <a:bodyPr wrap="square" rtlCol="0">
            <a:spAutoFit/>
          </a:bodyPr>
          <a:lstStyle/>
          <a:p>
            <a:r>
              <a:rPr lang="zh-CN" altLang="en-US">
                <a:ea typeface="宋体" panose="02010600030101010101" pitchFamily="2" charset="-122"/>
              </a:rPr>
              <a:t>基于</a:t>
            </a:r>
            <a:r>
              <a:rPr lang="en-US" altLang="zh-CN">
                <a:ea typeface="宋体" panose="02010600030101010101" pitchFamily="2" charset="-122"/>
              </a:rPr>
              <a:t>Jaccard</a:t>
            </a:r>
            <a:r>
              <a:rPr lang="zh-CN" altLang="en-US">
                <a:ea typeface="宋体" panose="02010600030101010101" pitchFamily="2" charset="-122"/>
              </a:rPr>
              <a:t>公式衍生出的较为普遍应用的：余弦定理</a:t>
            </a:r>
          </a:p>
        </p:txBody>
      </p:sp>
      <p:pic>
        <p:nvPicPr>
          <p:cNvPr id="12" name="图片 11" descr="yxxx"/>
          <p:cNvPicPr>
            <a:picLocks noChangeAspect="1"/>
          </p:cNvPicPr>
          <p:nvPr/>
        </p:nvPicPr>
        <p:blipFill>
          <a:blip r:embed="rId3"/>
          <a:stretch>
            <a:fillRect/>
          </a:stretch>
        </p:blipFill>
        <p:spPr>
          <a:xfrm>
            <a:off x="4421505" y="4329430"/>
            <a:ext cx="3108325" cy="11690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向量空间余弦相似度</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13</a:t>
            </a:fld>
            <a:endParaRPr lang="en-US" dirty="0"/>
          </a:p>
        </p:txBody>
      </p:sp>
      <p:sp>
        <p:nvSpPr>
          <p:cNvPr id="5" name="Text Placeholder 4"/>
          <p:cNvSpPr>
            <a:spLocks noGrp="1"/>
          </p:cNvSpPr>
          <p:nvPr>
            <p:ph type="body" sz="quarter" idx="13"/>
          </p:nvPr>
        </p:nvSpPr>
        <p:spPr/>
        <p:txBody>
          <a:bodyPr/>
          <a:lstStyle/>
          <a:p>
            <a:r>
              <a:rPr lang="en-US" dirty="0"/>
              <a:t>Cosine  Similarity</a:t>
            </a:r>
          </a:p>
        </p:txBody>
      </p:sp>
      <p:pic>
        <p:nvPicPr>
          <p:cNvPr id="7" name="图片 6"/>
          <p:cNvPicPr>
            <a:picLocks noChangeAspect="1"/>
          </p:cNvPicPr>
          <p:nvPr/>
        </p:nvPicPr>
        <p:blipFill>
          <a:blip r:embed="rId2"/>
          <a:stretch>
            <a:fillRect/>
          </a:stretch>
        </p:blipFill>
        <p:spPr>
          <a:xfrm>
            <a:off x="464185" y="3041015"/>
            <a:ext cx="2529840" cy="1043940"/>
          </a:xfrm>
          <a:prstGeom prst="rect">
            <a:avLst/>
          </a:prstGeom>
        </p:spPr>
      </p:pic>
      <p:sp>
        <p:nvSpPr>
          <p:cNvPr id="13" name="文本框 12"/>
          <p:cNvSpPr txBox="1"/>
          <p:nvPr/>
        </p:nvSpPr>
        <p:spPr>
          <a:xfrm>
            <a:off x="651510" y="1561465"/>
            <a:ext cx="4739640" cy="1198880"/>
          </a:xfrm>
          <a:prstGeom prst="rect">
            <a:avLst/>
          </a:prstGeom>
          <a:noFill/>
        </p:spPr>
        <p:txBody>
          <a:bodyPr wrap="square" rtlCol="0">
            <a:spAutoFit/>
          </a:bodyPr>
          <a:lstStyle/>
          <a:p>
            <a:r>
              <a:rPr lang="zh-CN" altLang="en-US"/>
              <a:t>余弦相似度用向量空间中两个向量夹角的余弦值作为衡量两个个体间差异的大小。余弦值越接近1，就表明夹角越接近0度，也就是两个向量越相似，这就叫”余弦相似性”。</a:t>
            </a:r>
          </a:p>
        </p:txBody>
      </p:sp>
      <p:pic>
        <p:nvPicPr>
          <p:cNvPr id="14" name="图片 13"/>
          <p:cNvPicPr>
            <a:picLocks noChangeAspect="1"/>
          </p:cNvPicPr>
          <p:nvPr/>
        </p:nvPicPr>
        <p:blipFill>
          <a:blip r:embed="rId3"/>
          <a:stretch>
            <a:fillRect/>
          </a:stretch>
        </p:blipFill>
        <p:spPr>
          <a:xfrm>
            <a:off x="3693795" y="3109595"/>
            <a:ext cx="2506980" cy="975360"/>
          </a:xfrm>
          <a:prstGeom prst="rect">
            <a:avLst/>
          </a:prstGeom>
        </p:spPr>
      </p:pic>
      <p:pic>
        <p:nvPicPr>
          <p:cNvPr id="16" name="图片 15"/>
          <p:cNvPicPr>
            <a:picLocks noChangeAspect="1"/>
          </p:cNvPicPr>
          <p:nvPr/>
        </p:nvPicPr>
        <p:blipFill>
          <a:blip r:embed="rId4"/>
          <a:stretch>
            <a:fillRect/>
          </a:stretch>
        </p:blipFill>
        <p:spPr>
          <a:xfrm>
            <a:off x="6376670" y="2760345"/>
            <a:ext cx="2400300" cy="1259840"/>
          </a:xfrm>
          <a:prstGeom prst="rect">
            <a:avLst/>
          </a:prstGeom>
        </p:spPr>
      </p:pic>
      <p:pic>
        <p:nvPicPr>
          <p:cNvPr id="17" name="图片 16"/>
          <p:cNvPicPr>
            <a:picLocks noChangeAspect="1"/>
          </p:cNvPicPr>
          <p:nvPr/>
        </p:nvPicPr>
        <p:blipFill>
          <a:blip r:embed="rId5"/>
          <a:stretch>
            <a:fillRect/>
          </a:stretch>
        </p:blipFill>
        <p:spPr>
          <a:xfrm>
            <a:off x="3420110" y="4476115"/>
            <a:ext cx="2633345" cy="896620"/>
          </a:xfrm>
          <a:prstGeom prst="rect">
            <a:avLst/>
          </a:prstGeom>
        </p:spPr>
      </p:pic>
      <p:pic>
        <p:nvPicPr>
          <p:cNvPr id="18" name="图片 17"/>
          <p:cNvPicPr>
            <a:picLocks noChangeAspect="1"/>
          </p:cNvPicPr>
          <p:nvPr/>
        </p:nvPicPr>
        <p:blipFill>
          <a:blip r:embed="rId6"/>
          <a:stretch>
            <a:fillRect/>
          </a:stretch>
        </p:blipFill>
        <p:spPr>
          <a:xfrm>
            <a:off x="1147445" y="4304665"/>
            <a:ext cx="1902460" cy="1239520"/>
          </a:xfrm>
          <a:prstGeom prst="rect">
            <a:avLst/>
          </a:prstGeom>
        </p:spPr>
      </p:pic>
      <p:sp>
        <p:nvSpPr>
          <p:cNvPr id="19" name="文本框 18"/>
          <p:cNvSpPr txBox="1"/>
          <p:nvPr/>
        </p:nvSpPr>
        <p:spPr>
          <a:xfrm>
            <a:off x="861060" y="4269740"/>
            <a:ext cx="730885" cy="368300"/>
          </a:xfrm>
          <a:prstGeom prst="rect">
            <a:avLst/>
          </a:prstGeom>
          <a:noFill/>
        </p:spPr>
        <p:txBody>
          <a:bodyPr wrap="square" rtlCol="0">
            <a:spAutoFit/>
          </a:bodyPr>
          <a:lstStyle/>
          <a:p>
            <a:r>
              <a:rPr lang="zh-CN" altLang="en-US"/>
              <a:t>过程</a:t>
            </a:r>
            <a:r>
              <a:rPr lang="en-US" altLang="zh-CN"/>
              <a:t>:</a:t>
            </a:r>
          </a:p>
        </p:txBody>
      </p:sp>
      <p:pic>
        <p:nvPicPr>
          <p:cNvPr id="20" name="图片 19"/>
          <p:cNvPicPr>
            <a:picLocks noChangeAspect="1"/>
          </p:cNvPicPr>
          <p:nvPr/>
        </p:nvPicPr>
        <p:blipFill>
          <a:blip r:embed="rId7"/>
          <a:stretch>
            <a:fillRect/>
          </a:stretch>
        </p:blipFill>
        <p:spPr>
          <a:xfrm>
            <a:off x="3646805" y="5544185"/>
            <a:ext cx="2886710" cy="8083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向量空间余弦相似度</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14</a:t>
            </a:fld>
            <a:endParaRPr lang="en-US" dirty="0"/>
          </a:p>
        </p:txBody>
      </p:sp>
      <p:sp>
        <p:nvSpPr>
          <p:cNvPr id="5" name="Text Placeholder 4"/>
          <p:cNvSpPr>
            <a:spLocks noGrp="1"/>
          </p:cNvSpPr>
          <p:nvPr>
            <p:ph type="body" sz="quarter" idx="13"/>
          </p:nvPr>
        </p:nvSpPr>
        <p:spPr/>
        <p:txBody>
          <a:bodyPr/>
          <a:lstStyle/>
          <a:p>
            <a:r>
              <a:rPr lang="en-US" dirty="0"/>
              <a:t>Cosine  Similarity</a:t>
            </a:r>
          </a:p>
        </p:txBody>
      </p:sp>
      <p:sp>
        <p:nvSpPr>
          <p:cNvPr id="9" name="文本框 8"/>
          <p:cNvSpPr txBox="1"/>
          <p:nvPr/>
        </p:nvSpPr>
        <p:spPr>
          <a:xfrm>
            <a:off x="854075" y="1648460"/>
            <a:ext cx="2259330" cy="368300"/>
          </a:xfrm>
          <a:prstGeom prst="rect">
            <a:avLst/>
          </a:prstGeom>
          <a:noFill/>
        </p:spPr>
        <p:txBody>
          <a:bodyPr wrap="square" rtlCol="0">
            <a:spAutoFit/>
          </a:bodyPr>
          <a:lstStyle/>
          <a:p>
            <a:r>
              <a:rPr lang="en-US" altLang="zh-CN"/>
              <a:t>n</a:t>
            </a:r>
            <a:r>
              <a:rPr lang="zh-CN" altLang="en-US">
                <a:ea typeface="宋体" panose="02010600030101010101" pitchFamily="2" charset="-122"/>
              </a:rPr>
              <a:t>维向量</a:t>
            </a:r>
            <a:r>
              <a:rPr lang="en-US" altLang="zh-CN">
                <a:ea typeface="宋体" panose="02010600030101010101" pitchFamily="2" charset="-122"/>
              </a:rPr>
              <a:t>:</a:t>
            </a:r>
          </a:p>
        </p:txBody>
      </p:sp>
      <p:pic>
        <p:nvPicPr>
          <p:cNvPr id="10" name="图片 9"/>
          <p:cNvPicPr>
            <a:picLocks noChangeAspect="1"/>
          </p:cNvPicPr>
          <p:nvPr/>
        </p:nvPicPr>
        <p:blipFill>
          <a:blip r:embed="rId2"/>
          <a:stretch>
            <a:fillRect/>
          </a:stretch>
        </p:blipFill>
        <p:spPr>
          <a:xfrm>
            <a:off x="2419350" y="1483995"/>
            <a:ext cx="4392295" cy="1915160"/>
          </a:xfrm>
          <a:prstGeom prst="rect">
            <a:avLst/>
          </a:prstGeom>
        </p:spPr>
      </p:pic>
      <p:sp>
        <p:nvSpPr>
          <p:cNvPr id="11" name="文本框 10"/>
          <p:cNvSpPr txBox="1"/>
          <p:nvPr/>
        </p:nvSpPr>
        <p:spPr>
          <a:xfrm>
            <a:off x="666750" y="3505200"/>
            <a:ext cx="1836420" cy="368300"/>
          </a:xfrm>
          <a:prstGeom prst="rect">
            <a:avLst/>
          </a:prstGeom>
          <a:noFill/>
        </p:spPr>
        <p:txBody>
          <a:bodyPr wrap="square" rtlCol="0">
            <a:spAutoFit/>
          </a:bodyPr>
          <a:lstStyle/>
          <a:p>
            <a:r>
              <a:rPr lang="zh-CN" altLang="en-US">
                <a:ea typeface="宋体" panose="02010600030101010101" pitchFamily="2" charset="-122"/>
              </a:rPr>
              <a:t>实际</a:t>
            </a:r>
            <a:r>
              <a:rPr lang="en-US" altLang="zh-CN"/>
              <a:t>UCF</a:t>
            </a:r>
            <a:r>
              <a:rPr lang="zh-CN" altLang="en-US">
                <a:ea typeface="宋体" panose="02010600030101010101" pitchFamily="2" charset="-122"/>
              </a:rPr>
              <a:t>中体现</a:t>
            </a:r>
            <a:r>
              <a:rPr lang="en-US" altLang="zh-CN">
                <a:ea typeface="宋体" panose="02010600030101010101" pitchFamily="2" charset="-122"/>
              </a:rPr>
              <a:t>:</a:t>
            </a:r>
          </a:p>
        </p:txBody>
      </p:sp>
      <p:pic>
        <p:nvPicPr>
          <p:cNvPr id="12" name="图片 11"/>
          <p:cNvPicPr>
            <a:picLocks noChangeAspect="1"/>
          </p:cNvPicPr>
          <p:nvPr/>
        </p:nvPicPr>
        <p:blipFill>
          <a:blip r:embed="rId3"/>
          <a:stretch>
            <a:fillRect/>
          </a:stretch>
        </p:blipFill>
        <p:spPr>
          <a:xfrm>
            <a:off x="2944495" y="3578860"/>
            <a:ext cx="2575560" cy="1150620"/>
          </a:xfrm>
          <a:prstGeom prst="rect">
            <a:avLst/>
          </a:prstGeom>
        </p:spPr>
      </p:pic>
      <p:sp>
        <p:nvSpPr>
          <p:cNvPr id="15" name="文本框 14"/>
          <p:cNvSpPr txBox="1"/>
          <p:nvPr/>
        </p:nvSpPr>
        <p:spPr>
          <a:xfrm>
            <a:off x="746760" y="5180965"/>
            <a:ext cx="5565140" cy="922020"/>
          </a:xfrm>
          <a:prstGeom prst="rect">
            <a:avLst/>
          </a:prstGeom>
          <a:noFill/>
        </p:spPr>
        <p:txBody>
          <a:bodyPr wrap="square" rtlCol="0">
            <a:spAutoFit/>
          </a:bodyPr>
          <a:lstStyle/>
          <a:p>
            <a:r>
              <a:rPr lang="zh-CN" altLang="en-US">
                <a:ea typeface="宋体" panose="02010600030101010101" pitchFamily="2" charset="-122"/>
              </a:rPr>
              <a:t>分母部分</a:t>
            </a:r>
            <a:r>
              <a:rPr lang="en-US" altLang="zh-CN">
                <a:ea typeface="宋体" panose="02010600030101010101" pitchFamily="2" charset="-122"/>
              </a:rPr>
              <a:t>,</a:t>
            </a:r>
            <a:r>
              <a:rPr lang="zh-CN" altLang="en-US">
                <a:ea typeface="宋体" panose="02010600030101010101" pitchFamily="2" charset="-122"/>
              </a:rPr>
              <a:t>根据实际业务情况做调整</a:t>
            </a:r>
            <a:r>
              <a:rPr lang="en-US" altLang="zh-CN">
                <a:ea typeface="宋体" panose="02010600030101010101" pitchFamily="2" charset="-122"/>
              </a:rPr>
              <a:t>:</a:t>
            </a:r>
          </a:p>
          <a:p>
            <a:r>
              <a:rPr lang="en-US" altLang="zh-CN">
                <a:ea typeface="宋体" panose="02010600030101010101" pitchFamily="2" charset="-122"/>
              </a:rPr>
              <a:t>	</a:t>
            </a:r>
            <a:r>
              <a:rPr lang="zh-CN" altLang="en-US">
                <a:ea typeface="宋体" panose="02010600030101010101" pitchFamily="2" charset="-122"/>
              </a:rPr>
              <a:t>比如</a:t>
            </a:r>
            <a:r>
              <a:rPr lang="en-US" altLang="zh-CN">
                <a:ea typeface="宋体" panose="02010600030101010101" pitchFamily="2" charset="-122"/>
              </a:rPr>
              <a:t>:  </a:t>
            </a:r>
            <a:r>
              <a:rPr lang="zh-CN" altLang="en-US">
                <a:ea typeface="宋体" panose="02010600030101010101" pitchFamily="2" charset="-122"/>
              </a:rPr>
              <a:t>如果存在购物狂 需要加罚权重或者开方</a:t>
            </a:r>
            <a:r>
              <a:rPr lang="en-US" altLang="zh-CN">
                <a:ea typeface="宋体" panose="02010600030101010101" pitchFamily="2" charset="-122"/>
              </a:rPr>
              <a:t>,</a:t>
            </a:r>
            <a:r>
              <a:rPr lang="zh-CN" altLang="en-US">
                <a:ea typeface="宋体" panose="02010600030101010101" pitchFamily="2" charset="-122"/>
              </a:rPr>
              <a:t>让购物狂大面积购物的兴趣收益减少</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panose="02010600030101010101" pitchFamily="2" charset="-122"/>
              </a:rPr>
              <a:t>UCF</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15</a:t>
            </a:fld>
            <a:endParaRPr lang="en-US" dirty="0"/>
          </a:p>
        </p:txBody>
      </p:sp>
      <p:sp>
        <p:nvSpPr>
          <p:cNvPr id="5" name="Text Placeholder 4"/>
          <p:cNvSpPr>
            <a:spLocks noGrp="1"/>
          </p:cNvSpPr>
          <p:nvPr>
            <p:ph type="body" sz="quarter" idx="13"/>
          </p:nvPr>
        </p:nvSpPr>
        <p:spPr/>
        <p:txBody>
          <a:bodyPr/>
          <a:lstStyle/>
          <a:p>
            <a:r>
              <a:rPr lang="en-US" dirty="0"/>
              <a:t>Cosine  Similarity</a:t>
            </a:r>
          </a:p>
        </p:txBody>
      </p:sp>
      <p:pic>
        <p:nvPicPr>
          <p:cNvPr id="6" name="图片 5"/>
          <p:cNvPicPr>
            <a:picLocks noChangeAspect="1"/>
          </p:cNvPicPr>
          <p:nvPr>
            <p:custDataLst>
              <p:tags r:id="rId1"/>
            </p:custDataLst>
          </p:nvPr>
        </p:nvPicPr>
        <p:blipFill>
          <a:blip r:embed="rId3"/>
          <a:stretch>
            <a:fillRect/>
          </a:stretch>
        </p:blipFill>
        <p:spPr>
          <a:xfrm>
            <a:off x="831215" y="1699895"/>
            <a:ext cx="2895600" cy="2943860"/>
          </a:xfrm>
          <a:prstGeom prst="rect">
            <a:avLst/>
          </a:prstGeom>
        </p:spPr>
      </p:pic>
      <p:pic>
        <p:nvPicPr>
          <p:cNvPr id="7" name="图片 6"/>
          <p:cNvPicPr>
            <a:picLocks noChangeAspect="1"/>
          </p:cNvPicPr>
          <p:nvPr/>
        </p:nvPicPr>
        <p:blipFill>
          <a:blip r:embed="rId4"/>
          <a:stretch>
            <a:fillRect/>
          </a:stretch>
        </p:blipFill>
        <p:spPr>
          <a:xfrm>
            <a:off x="4349750" y="1663065"/>
            <a:ext cx="3646805" cy="30988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向量空间余弦相似度</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16</a:t>
            </a:fld>
            <a:endParaRPr lang="en-US" dirty="0"/>
          </a:p>
        </p:txBody>
      </p:sp>
      <p:sp>
        <p:nvSpPr>
          <p:cNvPr id="5" name="Text Placeholder 4"/>
          <p:cNvSpPr>
            <a:spLocks noGrp="1"/>
          </p:cNvSpPr>
          <p:nvPr>
            <p:ph type="body" sz="quarter" idx="13"/>
          </p:nvPr>
        </p:nvSpPr>
        <p:spPr/>
        <p:txBody>
          <a:bodyPr/>
          <a:lstStyle/>
          <a:p>
            <a:r>
              <a:rPr lang="en-US" dirty="0"/>
              <a:t>Cosine  Similarity</a:t>
            </a:r>
          </a:p>
        </p:txBody>
      </p:sp>
      <p:pic>
        <p:nvPicPr>
          <p:cNvPr id="8" name="图片 7"/>
          <p:cNvPicPr>
            <a:picLocks noChangeAspect="1"/>
          </p:cNvPicPr>
          <p:nvPr/>
        </p:nvPicPr>
        <p:blipFill>
          <a:blip r:embed="rId2"/>
          <a:stretch>
            <a:fillRect/>
          </a:stretch>
        </p:blipFill>
        <p:spPr>
          <a:xfrm>
            <a:off x="369570" y="1607185"/>
            <a:ext cx="3542665" cy="3643630"/>
          </a:xfrm>
          <a:prstGeom prst="rect">
            <a:avLst/>
          </a:prstGeom>
        </p:spPr>
      </p:pic>
      <p:pic>
        <p:nvPicPr>
          <p:cNvPr id="9" name="图片 8"/>
          <p:cNvPicPr>
            <a:picLocks noChangeAspect="1"/>
          </p:cNvPicPr>
          <p:nvPr/>
        </p:nvPicPr>
        <p:blipFill>
          <a:blip r:embed="rId3"/>
          <a:stretch>
            <a:fillRect/>
          </a:stretch>
        </p:blipFill>
        <p:spPr>
          <a:xfrm>
            <a:off x="5025390" y="2026920"/>
            <a:ext cx="2766060" cy="7772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向量空间余弦相似度</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17</a:t>
            </a:fld>
            <a:endParaRPr lang="en-US" dirty="0"/>
          </a:p>
        </p:txBody>
      </p:sp>
      <p:sp>
        <p:nvSpPr>
          <p:cNvPr id="5" name="Text Placeholder 4"/>
          <p:cNvSpPr>
            <a:spLocks noGrp="1"/>
          </p:cNvSpPr>
          <p:nvPr>
            <p:ph type="body" sz="quarter" idx="13"/>
          </p:nvPr>
        </p:nvSpPr>
        <p:spPr/>
        <p:txBody>
          <a:bodyPr/>
          <a:lstStyle/>
          <a:p>
            <a:r>
              <a:rPr lang="en-US" dirty="0"/>
              <a:t>Cosine  Similarity</a:t>
            </a:r>
          </a:p>
        </p:txBody>
      </p:sp>
      <p:sp>
        <p:nvSpPr>
          <p:cNvPr id="6" name="文本框 5"/>
          <p:cNvSpPr txBox="1"/>
          <p:nvPr/>
        </p:nvSpPr>
        <p:spPr>
          <a:xfrm>
            <a:off x="605790" y="1604010"/>
            <a:ext cx="5295900" cy="645160"/>
          </a:xfrm>
          <a:prstGeom prst="rect">
            <a:avLst/>
          </a:prstGeom>
          <a:noFill/>
        </p:spPr>
        <p:txBody>
          <a:bodyPr wrap="square" rtlCol="0">
            <a:spAutoFit/>
          </a:bodyPr>
          <a:lstStyle/>
          <a:p>
            <a:r>
              <a:rPr lang="zh-CN" altLang="en-US">
                <a:ea typeface="宋体" panose="02010600030101010101" pitchFamily="2" charset="-122"/>
              </a:rPr>
              <a:t>上述算法缺陷</a:t>
            </a:r>
            <a:r>
              <a:rPr lang="en-US" altLang="zh-CN">
                <a:ea typeface="宋体" panose="02010600030101010101" pitchFamily="2" charset="-122"/>
              </a:rPr>
              <a:t>:  </a:t>
            </a:r>
            <a:r>
              <a:rPr lang="zh-CN" altLang="en-US">
                <a:ea typeface="宋体" panose="02010600030101010101" pitchFamily="2" charset="-122"/>
              </a:rPr>
              <a:t>购物狂，或者热门产品对公式的影响。因此需要改进成</a:t>
            </a:r>
          </a:p>
        </p:txBody>
      </p:sp>
      <p:pic>
        <p:nvPicPr>
          <p:cNvPr id="7" name="图片 6" descr=")BFZJ)PL)J)T7LW0R~58JTS"/>
          <p:cNvPicPr>
            <a:picLocks noChangeAspect="1"/>
          </p:cNvPicPr>
          <p:nvPr/>
        </p:nvPicPr>
        <p:blipFill>
          <a:blip r:embed="rId2"/>
          <a:stretch>
            <a:fillRect/>
          </a:stretch>
        </p:blipFill>
        <p:spPr>
          <a:xfrm>
            <a:off x="1257935" y="2522855"/>
            <a:ext cx="3580130" cy="1209040"/>
          </a:xfrm>
          <a:prstGeom prst="rect">
            <a:avLst/>
          </a:prstGeom>
        </p:spPr>
      </p:pic>
      <p:sp>
        <p:nvSpPr>
          <p:cNvPr id="10" name="文本框 9"/>
          <p:cNvSpPr txBox="1"/>
          <p:nvPr/>
        </p:nvSpPr>
        <p:spPr>
          <a:xfrm>
            <a:off x="750570" y="3943350"/>
            <a:ext cx="5074920" cy="922020"/>
          </a:xfrm>
          <a:prstGeom prst="rect">
            <a:avLst/>
          </a:prstGeom>
          <a:noFill/>
        </p:spPr>
        <p:txBody>
          <a:bodyPr wrap="square" rtlCol="0">
            <a:spAutoFit/>
          </a:bodyPr>
          <a:lstStyle/>
          <a:p>
            <a:r>
              <a:rPr lang="zh-CN" altLang="en-US"/>
              <a:t>分子中的倒数惩罚了用户u和用户v共同兴趣列表中热门物品对他们相似度的影响。N(i)是对物品i有过行为的用户集合，越热门，N(i)越大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panose="02010600030101010101" pitchFamily="2" charset="-122"/>
              </a:rPr>
              <a:t>ICF</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18</a:t>
            </a:fld>
            <a:endParaRPr lang="en-US" dirty="0"/>
          </a:p>
        </p:txBody>
      </p:sp>
      <p:sp>
        <p:nvSpPr>
          <p:cNvPr id="5" name="Text Placeholder 4"/>
          <p:cNvSpPr>
            <a:spLocks noGrp="1"/>
          </p:cNvSpPr>
          <p:nvPr>
            <p:ph type="body" sz="quarter" idx="13"/>
          </p:nvPr>
        </p:nvSpPr>
        <p:spPr/>
        <p:txBody>
          <a:bodyPr/>
          <a:lstStyle/>
          <a:p>
            <a:r>
              <a:rPr lang="en-US" dirty="0"/>
              <a:t>Cosine  Similarity</a:t>
            </a:r>
          </a:p>
        </p:txBody>
      </p:sp>
      <p:pic>
        <p:nvPicPr>
          <p:cNvPr id="8" name="图片 7"/>
          <p:cNvPicPr>
            <a:picLocks noChangeAspect="1"/>
          </p:cNvPicPr>
          <p:nvPr/>
        </p:nvPicPr>
        <p:blipFill>
          <a:blip r:embed="rId2"/>
          <a:stretch>
            <a:fillRect/>
          </a:stretch>
        </p:blipFill>
        <p:spPr>
          <a:xfrm>
            <a:off x="803275" y="3379470"/>
            <a:ext cx="1996440" cy="1059180"/>
          </a:xfrm>
          <a:prstGeom prst="rect">
            <a:avLst/>
          </a:prstGeom>
        </p:spPr>
      </p:pic>
      <p:sp>
        <p:nvSpPr>
          <p:cNvPr id="9" name="文本框 8"/>
          <p:cNvSpPr txBox="1"/>
          <p:nvPr/>
        </p:nvSpPr>
        <p:spPr>
          <a:xfrm>
            <a:off x="552450" y="1664970"/>
            <a:ext cx="2910840" cy="922020"/>
          </a:xfrm>
          <a:prstGeom prst="rect">
            <a:avLst/>
          </a:prstGeom>
          <a:noFill/>
        </p:spPr>
        <p:txBody>
          <a:bodyPr wrap="square" rtlCol="0">
            <a:spAutoFit/>
          </a:bodyPr>
          <a:lstStyle/>
          <a:p>
            <a:r>
              <a:rPr lang="zh-CN" altLang="en-US"/>
              <a:t>算法核心思想：给用户推荐那些和他们之前喜欢的物品相似的物品</a:t>
            </a:r>
          </a:p>
        </p:txBody>
      </p:sp>
      <p:sp>
        <p:nvSpPr>
          <p:cNvPr id="11" name="文本框 10"/>
          <p:cNvSpPr txBox="1"/>
          <p:nvPr/>
        </p:nvSpPr>
        <p:spPr>
          <a:xfrm>
            <a:off x="4027170" y="3168650"/>
            <a:ext cx="3703320" cy="1198880"/>
          </a:xfrm>
          <a:prstGeom prst="rect">
            <a:avLst/>
          </a:prstGeom>
          <a:noFill/>
        </p:spPr>
        <p:txBody>
          <a:bodyPr wrap="square" rtlCol="0">
            <a:spAutoFit/>
          </a:bodyPr>
          <a:lstStyle/>
          <a:p>
            <a:r>
              <a:rPr lang="zh-CN" altLang="en-US"/>
              <a:t>其中，|N(i)|是喜欢物品i的用户数，|N(j)|是喜欢物品j的用户数，|N(i)&amp;N(j)|是同时喜欢物品i和物品j的用户数。</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panose="02010600030101010101" pitchFamily="2" charset="-122"/>
              </a:rPr>
              <a:t>ICF</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19</a:t>
            </a:fld>
            <a:endParaRPr lang="en-US" dirty="0"/>
          </a:p>
        </p:txBody>
      </p:sp>
      <p:sp>
        <p:nvSpPr>
          <p:cNvPr id="5" name="Text Placeholder 4"/>
          <p:cNvSpPr>
            <a:spLocks noGrp="1"/>
          </p:cNvSpPr>
          <p:nvPr>
            <p:ph type="body" sz="quarter" idx="13"/>
          </p:nvPr>
        </p:nvSpPr>
        <p:spPr/>
        <p:txBody>
          <a:bodyPr/>
          <a:lstStyle/>
          <a:p>
            <a:r>
              <a:rPr lang="en-US" dirty="0"/>
              <a:t>Cosine  Similarity</a:t>
            </a:r>
          </a:p>
        </p:txBody>
      </p:sp>
      <p:pic>
        <p:nvPicPr>
          <p:cNvPr id="6" name="图片 5"/>
          <p:cNvPicPr>
            <a:picLocks noChangeAspect="1"/>
          </p:cNvPicPr>
          <p:nvPr/>
        </p:nvPicPr>
        <p:blipFill>
          <a:blip r:embed="rId2"/>
          <a:stretch>
            <a:fillRect/>
          </a:stretch>
        </p:blipFill>
        <p:spPr>
          <a:xfrm>
            <a:off x="251460" y="1501140"/>
            <a:ext cx="2969895" cy="2148840"/>
          </a:xfrm>
          <a:prstGeom prst="rect">
            <a:avLst/>
          </a:prstGeom>
        </p:spPr>
      </p:pic>
      <p:pic>
        <p:nvPicPr>
          <p:cNvPr id="7" name="图片 6"/>
          <p:cNvPicPr>
            <a:picLocks noChangeAspect="1"/>
          </p:cNvPicPr>
          <p:nvPr/>
        </p:nvPicPr>
        <p:blipFill>
          <a:blip r:embed="rId3"/>
          <a:stretch>
            <a:fillRect/>
          </a:stretch>
        </p:blipFill>
        <p:spPr>
          <a:xfrm>
            <a:off x="506730" y="4263390"/>
            <a:ext cx="2626360" cy="1898015"/>
          </a:xfrm>
          <a:prstGeom prst="rect">
            <a:avLst/>
          </a:prstGeom>
        </p:spPr>
      </p:pic>
      <p:cxnSp>
        <p:nvCxnSpPr>
          <p:cNvPr id="10" name="直接箭头连接符 9"/>
          <p:cNvCxnSpPr/>
          <p:nvPr/>
        </p:nvCxnSpPr>
        <p:spPr>
          <a:xfrm>
            <a:off x="1573530" y="3653790"/>
            <a:ext cx="0" cy="518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4"/>
          <a:stretch>
            <a:fillRect/>
          </a:stretch>
        </p:blipFill>
        <p:spPr>
          <a:xfrm>
            <a:off x="3805555" y="1950085"/>
            <a:ext cx="4641215" cy="36360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Contents</a:t>
            </a:r>
          </a:p>
        </p:txBody>
      </p:sp>
      <p:sp>
        <p:nvSpPr>
          <p:cNvPr id="18" name="Text Placeholder 17"/>
          <p:cNvSpPr>
            <a:spLocks noGrp="1"/>
          </p:cNvSpPr>
          <p:nvPr>
            <p:ph type="body" sz="quarter" idx="10"/>
          </p:nvPr>
        </p:nvSpPr>
        <p:spPr/>
        <p:txBody>
          <a:bodyPr/>
          <a:lstStyle/>
          <a:p>
            <a:endParaRPr lang="en-US" dirty="0"/>
          </a:p>
        </p:txBody>
      </p:sp>
      <p:sp>
        <p:nvSpPr>
          <p:cNvPr id="19" name="Text Placeholder 18"/>
          <p:cNvSpPr>
            <a:spLocks noGrp="1"/>
          </p:cNvSpPr>
          <p:nvPr>
            <p:ph type="body" sz="quarter" idx="11"/>
          </p:nvPr>
        </p:nvSpPr>
        <p:spPr/>
        <p:txBody>
          <a:bodyPr/>
          <a:lstStyle/>
          <a:p>
            <a:r>
              <a:rPr lang="en-US" b="1" dirty="0">
                <a:solidFill>
                  <a:schemeClr val="accent1"/>
                </a:solidFill>
              </a:rPr>
              <a:t>1) </a:t>
            </a:r>
            <a:r>
              <a:rPr lang="zh-CN" altLang="en-US">
                <a:ea typeface="宋体" panose="02010600030101010101" pitchFamily="2" charset="-122"/>
                <a:sym typeface="+mn-ea"/>
              </a:rPr>
              <a:t>信息量的变化</a:t>
            </a:r>
            <a:endParaRPr lang="zh-CN" altLang="en-US">
              <a:ea typeface="宋体" panose="02010600030101010101" pitchFamily="2" charset="-122"/>
            </a:endParaRPr>
          </a:p>
          <a:p>
            <a:r>
              <a:rPr lang="en-US" b="1" dirty="0">
                <a:solidFill>
                  <a:schemeClr val="accent1"/>
                </a:solidFill>
              </a:rPr>
              <a:t>2) </a:t>
            </a:r>
            <a:r>
              <a:rPr lang="zh-CN" altLang="en-US" dirty="0">
                <a:ea typeface="宋体" panose="02010600030101010101" pitchFamily="2" charset="-122"/>
                <a:sym typeface="+mn-ea"/>
              </a:rPr>
              <a:t>推荐系统结构流程</a:t>
            </a:r>
            <a:endParaRPr lang="zh-CN" altLang="en-US" dirty="0">
              <a:ea typeface="宋体" panose="02010600030101010101" pitchFamily="2" charset="-122"/>
            </a:endParaRPr>
          </a:p>
          <a:p>
            <a:r>
              <a:rPr lang="en-US" b="1" dirty="0">
                <a:solidFill>
                  <a:schemeClr val="accent1"/>
                </a:solidFill>
              </a:rPr>
              <a:t>3) </a:t>
            </a:r>
            <a:r>
              <a:rPr lang="zh-CN" altLang="en-US">
                <a:ea typeface="宋体" panose="02010600030101010101" pitchFamily="2" charset="-122"/>
                <a:sym typeface="+mn-ea"/>
              </a:rPr>
              <a:t>推荐系统</a:t>
            </a:r>
            <a:r>
              <a:rPr lang="en-US" altLang="zh-CN">
                <a:ea typeface="宋体" panose="02010600030101010101" pitchFamily="2" charset="-122"/>
                <a:sym typeface="+mn-ea"/>
              </a:rPr>
              <a:t>vs </a:t>
            </a:r>
            <a:r>
              <a:rPr lang="zh-CN" altLang="en-US">
                <a:ea typeface="宋体" panose="02010600030101010101" pitchFamily="2" charset="-122"/>
                <a:sym typeface="+mn-ea"/>
              </a:rPr>
              <a:t>搜索引擎</a:t>
            </a:r>
            <a:endParaRPr lang="en-US" dirty="0"/>
          </a:p>
          <a:p>
            <a:r>
              <a:rPr lang="en-US" b="1" dirty="0">
                <a:solidFill>
                  <a:schemeClr val="accent1"/>
                </a:solidFill>
              </a:rPr>
              <a:t>4) </a:t>
            </a:r>
            <a:r>
              <a:rPr lang="zh-CN" altLang="en-US" dirty="0">
                <a:ea typeface="宋体" panose="02010600030101010101" pitchFamily="2" charset="-122"/>
              </a:rPr>
              <a:t>协同过滤</a:t>
            </a:r>
          </a:p>
          <a:p>
            <a:r>
              <a:rPr lang="en-US" b="1" dirty="0">
                <a:solidFill>
                  <a:schemeClr val="accent1"/>
                </a:solidFill>
              </a:rPr>
              <a:t>5) </a:t>
            </a:r>
            <a:r>
              <a:rPr lang="en-US" dirty="0"/>
              <a:t>A/B Test</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68"/>
          <p:cNvSpPr>
            <a:spLocks noChangeArrowheads="1"/>
          </p:cNvSpPr>
          <p:nvPr/>
        </p:nvSpPr>
        <p:spPr bwMode="auto">
          <a:xfrm>
            <a:off x="3305176" y="5686425"/>
            <a:ext cx="2533650" cy="73025"/>
          </a:xfrm>
          <a:prstGeom prst="rect">
            <a:avLst/>
          </a:prstGeom>
          <a:solidFill>
            <a:schemeClr val="accent3">
              <a:lumMod val="75000"/>
            </a:schemeClr>
          </a:solidFill>
          <a:ln>
            <a:noFill/>
          </a:ln>
        </p:spPr>
        <p:txBody>
          <a:bodyPr vert="horz" wrap="square" lIns="91440" tIns="45720" rIns="91440" bIns="45720" numCol="1" anchor="t" anchorCtr="0" compatLnSpc="1"/>
          <a:lstStyle/>
          <a:p>
            <a:endParaRPr lang="en-US"/>
          </a:p>
        </p:txBody>
      </p:sp>
      <p:sp>
        <p:nvSpPr>
          <p:cNvPr id="32" name="Rectangle 363"/>
          <p:cNvSpPr>
            <a:spLocks noChangeArrowheads="1"/>
          </p:cNvSpPr>
          <p:nvPr/>
        </p:nvSpPr>
        <p:spPr bwMode="auto">
          <a:xfrm>
            <a:off x="3305176" y="4257675"/>
            <a:ext cx="2533650" cy="73025"/>
          </a:xfrm>
          <a:prstGeom prst="rect">
            <a:avLst/>
          </a:prstGeom>
          <a:solidFill>
            <a:schemeClr val="accent2">
              <a:lumMod val="75000"/>
            </a:schemeClr>
          </a:solidFill>
          <a:ln>
            <a:noFill/>
          </a:ln>
        </p:spPr>
        <p:txBody>
          <a:bodyPr vert="horz" wrap="square" lIns="91440" tIns="45720" rIns="91440" bIns="45720" numCol="1" anchor="t" anchorCtr="0" compatLnSpc="1"/>
          <a:lstStyle/>
          <a:p>
            <a:endParaRPr lang="en-US"/>
          </a:p>
        </p:txBody>
      </p:sp>
      <p:sp>
        <p:nvSpPr>
          <p:cNvPr id="33" name="Rectangle 357"/>
          <p:cNvSpPr>
            <a:spLocks noChangeArrowheads="1"/>
          </p:cNvSpPr>
          <p:nvPr/>
        </p:nvSpPr>
        <p:spPr bwMode="auto">
          <a:xfrm>
            <a:off x="3305176" y="2828925"/>
            <a:ext cx="2533650" cy="73025"/>
          </a:xfrm>
          <a:prstGeom prst="rect">
            <a:avLst/>
          </a:pr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34" name="Freeform 356"/>
          <p:cNvSpPr/>
          <p:nvPr/>
        </p:nvSpPr>
        <p:spPr bwMode="auto">
          <a:xfrm>
            <a:off x="649288" y="1800225"/>
            <a:ext cx="7845425" cy="1028700"/>
          </a:xfrm>
          <a:custGeom>
            <a:avLst/>
            <a:gdLst>
              <a:gd name="T0" fmla="*/ 2472 w 2472"/>
              <a:gd name="T1" fmla="*/ 279 h 324"/>
              <a:gd name="T2" fmla="*/ 2472 w 2472"/>
              <a:gd name="T3" fmla="*/ 45 h 324"/>
              <a:gd name="T4" fmla="*/ 2427 w 2472"/>
              <a:gd name="T5" fmla="*/ 0 h 324"/>
              <a:gd name="T6" fmla="*/ 1508 w 2472"/>
              <a:gd name="T7" fmla="*/ 0 h 324"/>
              <a:gd name="T8" fmla="*/ 1236 w 2472"/>
              <a:gd name="T9" fmla="*/ 116 h 324"/>
              <a:gd name="T10" fmla="*/ 964 w 2472"/>
              <a:gd name="T11" fmla="*/ 0 h 324"/>
              <a:gd name="T12" fmla="*/ 45 w 2472"/>
              <a:gd name="T13" fmla="*/ 0 h 324"/>
              <a:gd name="T14" fmla="*/ 0 w 2472"/>
              <a:gd name="T15" fmla="*/ 45 h 324"/>
              <a:gd name="T16" fmla="*/ 0 w 2472"/>
              <a:gd name="T17" fmla="*/ 279 h 324"/>
              <a:gd name="T18" fmla="*/ 45 w 2472"/>
              <a:gd name="T19" fmla="*/ 324 h 324"/>
              <a:gd name="T20" fmla="*/ 2427 w 2472"/>
              <a:gd name="T21" fmla="*/ 324 h 324"/>
              <a:gd name="T22" fmla="*/ 2472 w 2472"/>
              <a:gd name="T23" fmla="*/ 27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2" h="324">
                <a:moveTo>
                  <a:pt x="2472" y="279"/>
                </a:moveTo>
                <a:cubicBezTo>
                  <a:pt x="2472" y="45"/>
                  <a:pt x="2472" y="45"/>
                  <a:pt x="2472" y="45"/>
                </a:cubicBezTo>
                <a:cubicBezTo>
                  <a:pt x="2472" y="20"/>
                  <a:pt x="2452" y="0"/>
                  <a:pt x="2427" y="0"/>
                </a:cubicBezTo>
                <a:cubicBezTo>
                  <a:pt x="1508" y="0"/>
                  <a:pt x="1508" y="0"/>
                  <a:pt x="1508" y="0"/>
                </a:cubicBezTo>
                <a:cubicBezTo>
                  <a:pt x="1236" y="116"/>
                  <a:pt x="1236" y="116"/>
                  <a:pt x="1236" y="116"/>
                </a:cubicBezTo>
                <a:cubicBezTo>
                  <a:pt x="964" y="0"/>
                  <a:pt x="964" y="0"/>
                  <a:pt x="964" y="0"/>
                </a:cubicBezTo>
                <a:cubicBezTo>
                  <a:pt x="45" y="0"/>
                  <a:pt x="45" y="0"/>
                  <a:pt x="45" y="0"/>
                </a:cubicBezTo>
                <a:cubicBezTo>
                  <a:pt x="20" y="0"/>
                  <a:pt x="0" y="20"/>
                  <a:pt x="0" y="45"/>
                </a:cubicBezTo>
                <a:cubicBezTo>
                  <a:pt x="0" y="279"/>
                  <a:pt x="0" y="279"/>
                  <a:pt x="0" y="279"/>
                </a:cubicBezTo>
                <a:cubicBezTo>
                  <a:pt x="0" y="304"/>
                  <a:pt x="20" y="324"/>
                  <a:pt x="45" y="324"/>
                </a:cubicBezTo>
                <a:cubicBezTo>
                  <a:pt x="2427" y="324"/>
                  <a:pt x="2427" y="324"/>
                  <a:pt x="2427" y="324"/>
                </a:cubicBezTo>
                <a:cubicBezTo>
                  <a:pt x="2452" y="324"/>
                  <a:pt x="2472" y="304"/>
                  <a:pt x="2472" y="279"/>
                </a:cubicBezTo>
                <a:close/>
              </a:path>
            </a:pathLst>
          </a:custGeom>
          <a:solidFill>
            <a:schemeClr val="tx2"/>
          </a:solidFill>
          <a:ln>
            <a:solidFill>
              <a:schemeClr val="accent1"/>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r>
              <a:rPr lang="en-US" altLang="zh-CN">
                <a:ea typeface="宋体" panose="02010600030101010101" pitchFamily="2" charset="-122"/>
              </a:rPr>
              <a:t>	</a:t>
            </a:r>
          </a:p>
          <a:p>
            <a:r>
              <a:rPr lang="en-US" altLang="zh-CN">
                <a:ea typeface="宋体" panose="02010600030101010101" pitchFamily="2" charset="-122"/>
              </a:rPr>
              <a:t>           </a:t>
            </a:r>
            <a:r>
              <a:rPr lang="zh-CN" altLang="en-US">
                <a:ea typeface="宋体" panose="02010600030101010101" pitchFamily="2" charset="-122"/>
              </a:rPr>
              <a:t>更容易召回热门商品，</a:t>
            </a:r>
          </a:p>
          <a:p>
            <a:r>
              <a:rPr lang="en-US" altLang="zh-CN">
                <a:ea typeface="宋体" panose="02010600030101010101" pitchFamily="2" charset="-122"/>
              </a:rPr>
              <a:t>	</a:t>
            </a:r>
            <a:r>
              <a:rPr lang="zh-CN" altLang="en-US">
                <a:ea typeface="宋体" panose="02010600030101010101" pitchFamily="2" charset="-122"/>
              </a:rPr>
              <a:t>具备很好的解释性</a:t>
            </a:r>
          </a:p>
        </p:txBody>
      </p:sp>
      <p:sp>
        <p:nvSpPr>
          <p:cNvPr id="35" name="Freeform 358"/>
          <p:cNvSpPr/>
          <p:nvPr/>
        </p:nvSpPr>
        <p:spPr bwMode="auto">
          <a:xfrm>
            <a:off x="3305176" y="1800225"/>
            <a:ext cx="2533650" cy="1641475"/>
          </a:xfrm>
          <a:custGeom>
            <a:avLst/>
            <a:gdLst>
              <a:gd name="T0" fmla="*/ 1596 w 1596"/>
              <a:gd name="T1" fmla="*/ 694 h 1034"/>
              <a:gd name="T2" fmla="*/ 1342 w 1596"/>
              <a:gd name="T3" fmla="*/ 694 h 1034"/>
              <a:gd name="T4" fmla="*/ 1342 w 1596"/>
              <a:gd name="T5" fmla="*/ 0 h 1034"/>
              <a:gd name="T6" fmla="*/ 798 w 1596"/>
              <a:gd name="T7" fmla="*/ 232 h 1034"/>
              <a:gd name="T8" fmla="*/ 254 w 1596"/>
              <a:gd name="T9" fmla="*/ 0 h 1034"/>
              <a:gd name="T10" fmla="*/ 254 w 1596"/>
              <a:gd name="T11" fmla="*/ 694 h 1034"/>
              <a:gd name="T12" fmla="*/ 0 w 1596"/>
              <a:gd name="T13" fmla="*/ 694 h 1034"/>
              <a:gd name="T14" fmla="*/ 798 w 1596"/>
              <a:gd name="T15" fmla="*/ 1034 h 1034"/>
              <a:gd name="T16" fmla="*/ 1596 w 1596"/>
              <a:gd name="T17" fmla="*/ 694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6" h="1034">
                <a:moveTo>
                  <a:pt x="1596" y="694"/>
                </a:moveTo>
                <a:lnTo>
                  <a:pt x="1342" y="694"/>
                </a:lnTo>
                <a:lnTo>
                  <a:pt x="1342" y="0"/>
                </a:lnTo>
                <a:lnTo>
                  <a:pt x="798" y="232"/>
                </a:lnTo>
                <a:lnTo>
                  <a:pt x="254" y="0"/>
                </a:lnTo>
                <a:lnTo>
                  <a:pt x="254" y="694"/>
                </a:lnTo>
                <a:lnTo>
                  <a:pt x="0" y="694"/>
                </a:lnTo>
                <a:lnTo>
                  <a:pt x="798" y="1034"/>
                </a:lnTo>
                <a:lnTo>
                  <a:pt x="1596" y="694"/>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6" name="Freeform 359"/>
          <p:cNvSpPr/>
          <p:nvPr/>
        </p:nvSpPr>
        <p:spPr bwMode="auto">
          <a:xfrm>
            <a:off x="3708401" y="1800225"/>
            <a:ext cx="1727200" cy="1190625"/>
          </a:xfrm>
          <a:custGeom>
            <a:avLst/>
            <a:gdLst>
              <a:gd name="T0" fmla="*/ 544 w 544"/>
              <a:gd name="T1" fmla="*/ 275 h 375"/>
              <a:gd name="T2" fmla="*/ 544 w 544"/>
              <a:gd name="T3" fmla="*/ 0 h 375"/>
              <a:gd name="T4" fmla="*/ 272 w 544"/>
              <a:gd name="T5" fmla="*/ 116 h 375"/>
              <a:gd name="T6" fmla="*/ 0 w 544"/>
              <a:gd name="T7" fmla="*/ 0 h 375"/>
              <a:gd name="T8" fmla="*/ 0 w 544"/>
              <a:gd name="T9" fmla="*/ 275 h 375"/>
              <a:gd name="T10" fmla="*/ 272 w 544"/>
              <a:gd name="T11" fmla="*/ 375 h 375"/>
              <a:gd name="T12" fmla="*/ 544 w 544"/>
              <a:gd name="T13" fmla="*/ 275 h 375"/>
            </a:gdLst>
            <a:ahLst/>
            <a:cxnLst>
              <a:cxn ang="0">
                <a:pos x="T0" y="T1"/>
              </a:cxn>
              <a:cxn ang="0">
                <a:pos x="T2" y="T3"/>
              </a:cxn>
              <a:cxn ang="0">
                <a:pos x="T4" y="T5"/>
              </a:cxn>
              <a:cxn ang="0">
                <a:pos x="T6" y="T7"/>
              </a:cxn>
              <a:cxn ang="0">
                <a:pos x="T8" y="T9"/>
              </a:cxn>
              <a:cxn ang="0">
                <a:pos x="T10" y="T11"/>
              </a:cxn>
              <a:cxn ang="0">
                <a:pos x="T12" y="T13"/>
              </a:cxn>
            </a:cxnLst>
            <a:rect l="0" t="0" r="r" b="b"/>
            <a:pathLst>
              <a:path w="544" h="375">
                <a:moveTo>
                  <a:pt x="544" y="275"/>
                </a:moveTo>
                <a:cubicBezTo>
                  <a:pt x="544" y="0"/>
                  <a:pt x="544" y="0"/>
                  <a:pt x="544" y="0"/>
                </a:cubicBezTo>
                <a:cubicBezTo>
                  <a:pt x="272" y="116"/>
                  <a:pt x="272" y="116"/>
                  <a:pt x="272" y="116"/>
                </a:cubicBezTo>
                <a:cubicBezTo>
                  <a:pt x="0" y="0"/>
                  <a:pt x="0" y="0"/>
                  <a:pt x="0" y="0"/>
                </a:cubicBezTo>
                <a:cubicBezTo>
                  <a:pt x="0" y="275"/>
                  <a:pt x="0" y="275"/>
                  <a:pt x="0" y="275"/>
                </a:cubicBezTo>
                <a:cubicBezTo>
                  <a:pt x="73" y="337"/>
                  <a:pt x="168" y="375"/>
                  <a:pt x="272" y="375"/>
                </a:cubicBezTo>
                <a:cubicBezTo>
                  <a:pt x="376" y="375"/>
                  <a:pt x="471" y="337"/>
                  <a:pt x="544" y="275"/>
                </a:cubicBezTo>
                <a:close/>
              </a:path>
            </a:pathLst>
          </a:custGeom>
          <a:solidFill>
            <a:schemeClr val="tx2">
              <a:alpha val="5000"/>
            </a:schemeClr>
          </a:solidFill>
          <a:ln>
            <a:noFill/>
          </a:ln>
        </p:spPr>
        <p:txBody>
          <a:bodyPr vert="horz" wrap="square" lIns="91440" tIns="45720" rIns="91440" bIns="45720" numCol="1" anchor="t" anchorCtr="0" compatLnSpc="1"/>
          <a:lstStyle/>
          <a:p>
            <a:endParaRPr lang="en-US"/>
          </a:p>
        </p:txBody>
      </p:sp>
      <p:sp>
        <p:nvSpPr>
          <p:cNvPr id="37" name="Freeform 360"/>
          <p:cNvSpPr/>
          <p:nvPr/>
        </p:nvSpPr>
        <p:spPr bwMode="auto">
          <a:xfrm>
            <a:off x="3708401" y="1800225"/>
            <a:ext cx="1727200" cy="511175"/>
          </a:xfrm>
          <a:custGeom>
            <a:avLst/>
            <a:gdLst>
              <a:gd name="T0" fmla="*/ 1088 w 1088"/>
              <a:gd name="T1" fmla="*/ 90 h 322"/>
              <a:gd name="T2" fmla="*/ 1088 w 1088"/>
              <a:gd name="T3" fmla="*/ 0 h 322"/>
              <a:gd name="T4" fmla="*/ 544 w 1088"/>
              <a:gd name="T5" fmla="*/ 232 h 322"/>
              <a:gd name="T6" fmla="*/ 0 w 1088"/>
              <a:gd name="T7" fmla="*/ 0 h 322"/>
              <a:gd name="T8" fmla="*/ 0 w 1088"/>
              <a:gd name="T9" fmla="*/ 90 h 322"/>
              <a:gd name="T10" fmla="*/ 544 w 1088"/>
              <a:gd name="T11" fmla="*/ 322 h 322"/>
              <a:gd name="T12" fmla="*/ 1088 w 1088"/>
              <a:gd name="T13" fmla="*/ 90 h 322"/>
            </a:gdLst>
            <a:ahLst/>
            <a:cxnLst>
              <a:cxn ang="0">
                <a:pos x="T0" y="T1"/>
              </a:cxn>
              <a:cxn ang="0">
                <a:pos x="T2" y="T3"/>
              </a:cxn>
              <a:cxn ang="0">
                <a:pos x="T4" y="T5"/>
              </a:cxn>
              <a:cxn ang="0">
                <a:pos x="T6" y="T7"/>
              </a:cxn>
              <a:cxn ang="0">
                <a:pos x="T8" y="T9"/>
              </a:cxn>
              <a:cxn ang="0">
                <a:pos x="T10" y="T11"/>
              </a:cxn>
              <a:cxn ang="0">
                <a:pos x="T12" y="T13"/>
              </a:cxn>
            </a:cxnLst>
            <a:rect l="0" t="0" r="r" b="b"/>
            <a:pathLst>
              <a:path w="1088" h="322">
                <a:moveTo>
                  <a:pt x="1088" y="90"/>
                </a:moveTo>
                <a:lnTo>
                  <a:pt x="1088" y="0"/>
                </a:lnTo>
                <a:lnTo>
                  <a:pt x="544" y="232"/>
                </a:lnTo>
                <a:lnTo>
                  <a:pt x="0" y="0"/>
                </a:lnTo>
                <a:lnTo>
                  <a:pt x="0" y="90"/>
                </a:lnTo>
                <a:lnTo>
                  <a:pt x="544" y="322"/>
                </a:lnTo>
                <a:lnTo>
                  <a:pt x="1088" y="90"/>
                </a:lnTo>
                <a:close/>
              </a:path>
            </a:pathLst>
          </a:custGeom>
          <a:solidFill>
            <a:schemeClr val="tx2">
              <a:alpha val="5000"/>
            </a:schemeClr>
          </a:solidFill>
          <a:ln>
            <a:noFill/>
          </a:ln>
        </p:spPr>
        <p:txBody>
          <a:bodyPr vert="horz" wrap="square" lIns="91440" tIns="45720" rIns="91440" bIns="45720" numCol="1" anchor="t" anchorCtr="0" compatLnSpc="1"/>
          <a:lstStyle/>
          <a:p>
            <a:endParaRPr lang="en-US"/>
          </a:p>
        </p:txBody>
      </p:sp>
      <p:sp>
        <p:nvSpPr>
          <p:cNvPr id="38" name="Freeform 361"/>
          <p:cNvSpPr>
            <a:spLocks noEditPoints="1"/>
          </p:cNvSpPr>
          <p:nvPr/>
        </p:nvSpPr>
        <p:spPr bwMode="auto">
          <a:xfrm>
            <a:off x="890588" y="2060575"/>
            <a:ext cx="352425" cy="517525"/>
          </a:xfrm>
          <a:custGeom>
            <a:avLst/>
            <a:gdLst>
              <a:gd name="T0" fmla="*/ 56 w 111"/>
              <a:gd name="T1" fmla="*/ 23 h 163"/>
              <a:gd name="T2" fmla="*/ 59 w 111"/>
              <a:gd name="T3" fmla="*/ 20 h 163"/>
              <a:gd name="T4" fmla="*/ 56 w 111"/>
              <a:gd name="T5" fmla="*/ 17 h 163"/>
              <a:gd name="T6" fmla="*/ 17 w 111"/>
              <a:gd name="T7" fmla="*/ 56 h 163"/>
              <a:gd name="T8" fmla="*/ 20 w 111"/>
              <a:gd name="T9" fmla="*/ 59 h 163"/>
              <a:gd name="T10" fmla="*/ 23 w 111"/>
              <a:gd name="T11" fmla="*/ 56 h 163"/>
              <a:gd name="T12" fmla="*/ 56 w 111"/>
              <a:gd name="T13" fmla="*/ 23 h 163"/>
              <a:gd name="T14" fmla="*/ 30 w 111"/>
              <a:gd name="T15" fmla="*/ 125 h 163"/>
              <a:gd name="T16" fmla="*/ 31 w 111"/>
              <a:gd name="T17" fmla="*/ 133 h 163"/>
              <a:gd name="T18" fmla="*/ 56 w 111"/>
              <a:gd name="T19" fmla="*/ 138 h 163"/>
              <a:gd name="T20" fmla="*/ 80 w 111"/>
              <a:gd name="T21" fmla="*/ 134 h 163"/>
              <a:gd name="T22" fmla="*/ 81 w 111"/>
              <a:gd name="T23" fmla="*/ 125 h 163"/>
              <a:gd name="T24" fmla="*/ 56 w 111"/>
              <a:gd name="T25" fmla="*/ 130 h 163"/>
              <a:gd name="T26" fmla="*/ 30 w 111"/>
              <a:gd name="T27" fmla="*/ 125 h 163"/>
              <a:gd name="T28" fmla="*/ 32 w 111"/>
              <a:gd name="T29" fmla="*/ 141 h 163"/>
              <a:gd name="T30" fmla="*/ 33 w 111"/>
              <a:gd name="T31" fmla="*/ 150 h 163"/>
              <a:gd name="T32" fmla="*/ 41 w 111"/>
              <a:gd name="T33" fmla="*/ 154 h 163"/>
              <a:gd name="T34" fmla="*/ 41 w 111"/>
              <a:gd name="T35" fmla="*/ 159 h 163"/>
              <a:gd name="T36" fmla="*/ 56 w 111"/>
              <a:gd name="T37" fmla="*/ 163 h 163"/>
              <a:gd name="T38" fmla="*/ 70 w 111"/>
              <a:gd name="T39" fmla="*/ 159 h 163"/>
              <a:gd name="T40" fmla="*/ 70 w 111"/>
              <a:gd name="T41" fmla="*/ 154 h 163"/>
              <a:gd name="T42" fmla="*/ 78 w 111"/>
              <a:gd name="T43" fmla="*/ 150 h 163"/>
              <a:gd name="T44" fmla="*/ 79 w 111"/>
              <a:gd name="T45" fmla="*/ 141 h 163"/>
              <a:gd name="T46" fmla="*/ 56 w 111"/>
              <a:gd name="T47" fmla="*/ 145 h 163"/>
              <a:gd name="T48" fmla="*/ 32 w 111"/>
              <a:gd name="T49" fmla="*/ 141 h 163"/>
              <a:gd name="T50" fmla="*/ 56 w 111"/>
              <a:gd name="T51" fmla="*/ 0 h 163"/>
              <a:gd name="T52" fmla="*/ 0 w 111"/>
              <a:gd name="T53" fmla="*/ 56 h 163"/>
              <a:gd name="T54" fmla="*/ 27 w 111"/>
              <a:gd name="T55" fmla="*/ 104 h 163"/>
              <a:gd name="T56" fmla="*/ 29 w 111"/>
              <a:gd name="T57" fmla="*/ 118 h 163"/>
              <a:gd name="T58" fmla="*/ 56 w 111"/>
              <a:gd name="T59" fmla="*/ 123 h 163"/>
              <a:gd name="T60" fmla="*/ 82 w 111"/>
              <a:gd name="T61" fmla="*/ 118 h 163"/>
              <a:gd name="T62" fmla="*/ 84 w 111"/>
              <a:gd name="T63" fmla="*/ 104 h 163"/>
              <a:gd name="T64" fmla="*/ 111 w 111"/>
              <a:gd name="T65" fmla="*/ 56 h 163"/>
              <a:gd name="T66" fmla="*/ 56 w 111"/>
              <a:gd name="T67" fmla="*/ 0 h 163"/>
              <a:gd name="T68" fmla="*/ 76 w 111"/>
              <a:gd name="T69" fmla="*/ 97 h 163"/>
              <a:gd name="T70" fmla="*/ 75 w 111"/>
              <a:gd name="T71" fmla="*/ 110 h 163"/>
              <a:gd name="T72" fmla="*/ 56 w 111"/>
              <a:gd name="T73" fmla="*/ 113 h 163"/>
              <a:gd name="T74" fmla="*/ 36 w 111"/>
              <a:gd name="T75" fmla="*/ 110 h 163"/>
              <a:gd name="T76" fmla="*/ 35 w 111"/>
              <a:gd name="T77" fmla="*/ 97 h 163"/>
              <a:gd name="T78" fmla="*/ 10 w 111"/>
              <a:gd name="T79" fmla="*/ 56 h 163"/>
              <a:gd name="T80" fmla="*/ 56 w 111"/>
              <a:gd name="T81" fmla="*/ 10 h 163"/>
              <a:gd name="T82" fmla="*/ 102 w 111"/>
              <a:gd name="T83" fmla="*/ 56 h 163"/>
              <a:gd name="T84" fmla="*/ 76 w 111"/>
              <a:gd name="T85" fmla="*/ 97 h 163"/>
              <a:gd name="T86" fmla="*/ 68 w 111"/>
              <a:gd name="T87" fmla="*/ 77 h 163"/>
              <a:gd name="T88" fmla="*/ 56 w 111"/>
              <a:gd name="T89" fmla="*/ 54 h 163"/>
              <a:gd name="T90" fmla="*/ 43 w 111"/>
              <a:gd name="T91" fmla="*/ 77 h 163"/>
              <a:gd name="T92" fmla="*/ 38 w 111"/>
              <a:gd name="T93" fmla="*/ 66 h 163"/>
              <a:gd name="T94" fmla="*/ 30 w 111"/>
              <a:gd name="T95" fmla="*/ 70 h 163"/>
              <a:gd name="T96" fmla="*/ 43 w 111"/>
              <a:gd name="T97" fmla="*/ 96 h 163"/>
              <a:gd name="T98" fmla="*/ 56 w 111"/>
              <a:gd name="T99" fmla="*/ 72 h 163"/>
              <a:gd name="T100" fmla="*/ 69 w 111"/>
              <a:gd name="T101" fmla="*/ 96 h 163"/>
              <a:gd name="T102" fmla="*/ 81 w 111"/>
              <a:gd name="T103" fmla="*/ 70 h 163"/>
              <a:gd name="T104" fmla="*/ 73 w 111"/>
              <a:gd name="T105" fmla="*/ 66 h 163"/>
              <a:gd name="T106" fmla="*/ 68 w 111"/>
              <a:gd name="T10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163">
                <a:moveTo>
                  <a:pt x="56" y="23"/>
                </a:moveTo>
                <a:cubicBezTo>
                  <a:pt x="57" y="23"/>
                  <a:pt x="59" y="22"/>
                  <a:pt x="59" y="20"/>
                </a:cubicBezTo>
                <a:cubicBezTo>
                  <a:pt x="59" y="19"/>
                  <a:pt x="57" y="17"/>
                  <a:pt x="56" y="17"/>
                </a:cubicBezTo>
                <a:cubicBezTo>
                  <a:pt x="34" y="17"/>
                  <a:pt x="17" y="35"/>
                  <a:pt x="17" y="56"/>
                </a:cubicBezTo>
                <a:cubicBezTo>
                  <a:pt x="17" y="58"/>
                  <a:pt x="18" y="59"/>
                  <a:pt x="20" y="59"/>
                </a:cubicBezTo>
                <a:cubicBezTo>
                  <a:pt x="21" y="59"/>
                  <a:pt x="23" y="58"/>
                  <a:pt x="23" y="56"/>
                </a:cubicBezTo>
                <a:cubicBezTo>
                  <a:pt x="23" y="38"/>
                  <a:pt x="37" y="23"/>
                  <a:pt x="56" y="23"/>
                </a:cubicBezTo>
                <a:close/>
                <a:moveTo>
                  <a:pt x="30" y="125"/>
                </a:moveTo>
                <a:cubicBezTo>
                  <a:pt x="31" y="133"/>
                  <a:pt x="31" y="133"/>
                  <a:pt x="31" y="133"/>
                </a:cubicBezTo>
                <a:cubicBezTo>
                  <a:pt x="38" y="136"/>
                  <a:pt x="47" y="138"/>
                  <a:pt x="56" y="138"/>
                </a:cubicBezTo>
                <a:cubicBezTo>
                  <a:pt x="65" y="138"/>
                  <a:pt x="73" y="136"/>
                  <a:pt x="80" y="134"/>
                </a:cubicBezTo>
                <a:cubicBezTo>
                  <a:pt x="81" y="125"/>
                  <a:pt x="81" y="125"/>
                  <a:pt x="81" y="125"/>
                </a:cubicBezTo>
                <a:cubicBezTo>
                  <a:pt x="74" y="128"/>
                  <a:pt x="65" y="130"/>
                  <a:pt x="56" y="130"/>
                </a:cubicBezTo>
                <a:cubicBezTo>
                  <a:pt x="46" y="130"/>
                  <a:pt x="38" y="128"/>
                  <a:pt x="30" y="125"/>
                </a:cubicBezTo>
                <a:close/>
                <a:moveTo>
                  <a:pt x="32" y="141"/>
                </a:moveTo>
                <a:cubicBezTo>
                  <a:pt x="33" y="150"/>
                  <a:pt x="33" y="150"/>
                  <a:pt x="33" y="150"/>
                </a:cubicBezTo>
                <a:cubicBezTo>
                  <a:pt x="33" y="150"/>
                  <a:pt x="35" y="152"/>
                  <a:pt x="41" y="154"/>
                </a:cubicBezTo>
                <a:cubicBezTo>
                  <a:pt x="41" y="159"/>
                  <a:pt x="41" y="159"/>
                  <a:pt x="41" y="159"/>
                </a:cubicBezTo>
                <a:cubicBezTo>
                  <a:pt x="41" y="159"/>
                  <a:pt x="45" y="163"/>
                  <a:pt x="56" y="163"/>
                </a:cubicBezTo>
                <a:cubicBezTo>
                  <a:pt x="67" y="163"/>
                  <a:pt x="70" y="159"/>
                  <a:pt x="70" y="159"/>
                </a:cubicBezTo>
                <a:cubicBezTo>
                  <a:pt x="70" y="154"/>
                  <a:pt x="70" y="154"/>
                  <a:pt x="70" y="154"/>
                </a:cubicBezTo>
                <a:cubicBezTo>
                  <a:pt x="76" y="152"/>
                  <a:pt x="78" y="150"/>
                  <a:pt x="78" y="150"/>
                </a:cubicBezTo>
                <a:cubicBezTo>
                  <a:pt x="79" y="141"/>
                  <a:pt x="79" y="141"/>
                  <a:pt x="79" y="141"/>
                </a:cubicBezTo>
                <a:cubicBezTo>
                  <a:pt x="72" y="143"/>
                  <a:pt x="64" y="145"/>
                  <a:pt x="56" y="145"/>
                </a:cubicBezTo>
                <a:cubicBezTo>
                  <a:pt x="47" y="145"/>
                  <a:pt x="39" y="143"/>
                  <a:pt x="32" y="141"/>
                </a:cubicBezTo>
                <a:close/>
                <a:moveTo>
                  <a:pt x="56" y="0"/>
                </a:moveTo>
                <a:cubicBezTo>
                  <a:pt x="25" y="0"/>
                  <a:pt x="0" y="25"/>
                  <a:pt x="0" y="56"/>
                </a:cubicBezTo>
                <a:cubicBezTo>
                  <a:pt x="0" y="76"/>
                  <a:pt x="11" y="94"/>
                  <a:pt x="27" y="104"/>
                </a:cubicBezTo>
                <a:cubicBezTo>
                  <a:pt x="29" y="118"/>
                  <a:pt x="29" y="118"/>
                  <a:pt x="29" y="118"/>
                </a:cubicBezTo>
                <a:cubicBezTo>
                  <a:pt x="37" y="121"/>
                  <a:pt x="46" y="123"/>
                  <a:pt x="56" y="123"/>
                </a:cubicBezTo>
                <a:cubicBezTo>
                  <a:pt x="65" y="123"/>
                  <a:pt x="75" y="121"/>
                  <a:pt x="82" y="118"/>
                </a:cubicBezTo>
                <a:cubicBezTo>
                  <a:pt x="84" y="104"/>
                  <a:pt x="84" y="104"/>
                  <a:pt x="84" y="104"/>
                </a:cubicBezTo>
                <a:cubicBezTo>
                  <a:pt x="101" y="94"/>
                  <a:pt x="111" y="76"/>
                  <a:pt x="111" y="56"/>
                </a:cubicBezTo>
                <a:cubicBezTo>
                  <a:pt x="111" y="25"/>
                  <a:pt x="86" y="0"/>
                  <a:pt x="56" y="0"/>
                </a:cubicBezTo>
                <a:close/>
                <a:moveTo>
                  <a:pt x="76" y="97"/>
                </a:moveTo>
                <a:cubicBezTo>
                  <a:pt x="75" y="110"/>
                  <a:pt x="75" y="110"/>
                  <a:pt x="75" y="110"/>
                </a:cubicBezTo>
                <a:cubicBezTo>
                  <a:pt x="75" y="110"/>
                  <a:pt x="70" y="113"/>
                  <a:pt x="56" y="113"/>
                </a:cubicBezTo>
                <a:cubicBezTo>
                  <a:pt x="41" y="113"/>
                  <a:pt x="36" y="110"/>
                  <a:pt x="36" y="110"/>
                </a:cubicBezTo>
                <a:cubicBezTo>
                  <a:pt x="35" y="97"/>
                  <a:pt x="35" y="97"/>
                  <a:pt x="35" y="97"/>
                </a:cubicBezTo>
                <a:cubicBezTo>
                  <a:pt x="20" y="90"/>
                  <a:pt x="10" y="74"/>
                  <a:pt x="10" y="56"/>
                </a:cubicBezTo>
                <a:cubicBezTo>
                  <a:pt x="10" y="31"/>
                  <a:pt x="30" y="10"/>
                  <a:pt x="56" y="10"/>
                </a:cubicBezTo>
                <a:cubicBezTo>
                  <a:pt x="81" y="10"/>
                  <a:pt x="102" y="31"/>
                  <a:pt x="102" y="56"/>
                </a:cubicBezTo>
                <a:cubicBezTo>
                  <a:pt x="102" y="74"/>
                  <a:pt x="91" y="90"/>
                  <a:pt x="76" y="97"/>
                </a:cubicBezTo>
                <a:close/>
                <a:moveTo>
                  <a:pt x="68" y="77"/>
                </a:moveTo>
                <a:cubicBezTo>
                  <a:pt x="56" y="54"/>
                  <a:pt x="56" y="54"/>
                  <a:pt x="56" y="54"/>
                </a:cubicBezTo>
                <a:cubicBezTo>
                  <a:pt x="43" y="77"/>
                  <a:pt x="43" y="77"/>
                  <a:pt x="43" y="77"/>
                </a:cubicBezTo>
                <a:cubicBezTo>
                  <a:pt x="38" y="66"/>
                  <a:pt x="38" y="66"/>
                  <a:pt x="38" y="66"/>
                </a:cubicBezTo>
                <a:cubicBezTo>
                  <a:pt x="30" y="70"/>
                  <a:pt x="30" y="70"/>
                  <a:pt x="30" y="70"/>
                </a:cubicBezTo>
                <a:cubicBezTo>
                  <a:pt x="43" y="96"/>
                  <a:pt x="43" y="96"/>
                  <a:pt x="43" y="96"/>
                </a:cubicBezTo>
                <a:cubicBezTo>
                  <a:pt x="56" y="72"/>
                  <a:pt x="56" y="72"/>
                  <a:pt x="56" y="72"/>
                </a:cubicBezTo>
                <a:cubicBezTo>
                  <a:pt x="69" y="96"/>
                  <a:pt x="69" y="96"/>
                  <a:pt x="69" y="96"/>
                </a:cubicBezTo>
                <a:cubicBezTo>
                  <a:pt x="81" y="70"/>
                  <a:pt x="81" y="70"/>
                  <a:pt x="81" y="70"/>
                </a:cubicBezTo>
                <a:cubicBezTo>
                  <a:pt x="73" y="66"/>
                  <a:pt x="73" y="66"/>
                  <a:pt x="73" y="66"/>
                </a:cubicBezTo>
                <a:lnTo>
                  <a:pt x="68" y="77"/>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9" name="Freeform 362"/>
          <p:cNvSpPr/>
          <p:nvPr/>
        </p:nvSpPr>
        <p:spPr bwMode="auto">
          <a:xfrm>
            <a:off x="649288" y="3228975"/>
            <a:ext cx="7845425" cy="1028700"/>
          </a:xfrm>
          <a:custGeom>
            <a:avLst/>
            <a:gdLst>
              <a:gd name="T0" fmla="*/ 2472 w 2472"/>
              <a:gd name="T1" fmla="*/ 279 h 324"/>
              <a:gd name="T2" fmla="*/ 2472 w 2472"/>
              <a:gd name="T3" fmla="*/ 46 h 324"/>
              <a:gd name="T4" fmla="*/ 2427 w 2472"/>
              <a:gd name="T5" fmla="*/ 0 h 324"/>
              <a:gd name="T6" fmla="*/ 1508 w 2472"/>
              <a:gd name="T7" fmla="*/ 0 h 324"/>
              <a:gd name="T8" fmla="*/ 1236 w 2472"/>
              <a:gd name="T9" fmla="*/ 116 h 324"/>
              <a:gd name="T10" fmla="*/ 964 w 2472"/>
              <a:gd name="T11" fmla="*/ 0 h 324"/>
              <a:gd name="T12" fmla="*/ 45 w 2472"/>
              <a:gd name="T13" fmla="*/ 0 h 324"/>
              <a:gd name="T14" fmla="*/ 0 w 2472"/>
              <a:gd name="T15" fmla="*/ 46 h 324"/>
              <a:gd name="T16" fmla="*/ 0 w 2472"/>
              <a:gd name="T17" fmla="*/ 279 h 324"/>
              <a:gd name="T18" fmla="*/ 45 w 2472"/>
              <a:gd name="T19" fmla="*/ 324 h 324"/>
              <a:gd name="T20" fmla="*/ 2427 w 2472"/>
              <a:gd name="T21" fmla="*/ 324 h 324"/>
              <a:gd name="T22" fmla="*/ 2472 w 2472"/>
              <a:gd name="T23" fmla="*/ 27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2" h="324">
                <a:moveTo>
                  <a:pt x="2472" y="279"/>
                </a:moveTo>
                <a:cubicBezTo>
                  <a:pt x="2472" y="46"/>
                  <a:pt x="2472" y="46"/>
                  <a:pt x="2472" y="46"/>
                </a:cubicBezTo>
                <a:cubicBezTo>
                  <a:pt x="2472" y="20"/>
                  <a:pt x="2452" y="0"/>
                  <a:pt x="2427" y="0"/>
                </a:cubicBezTo>
                <a:cubicBezTo>
                  <a:pt x="1508" y="0"/>
                  <a:pt x="1508" y="0"/>
                  <a:pt x="1508" y="0"/>
                </a:cubicBezTo>
                <a:cubicBezTo>
                  <a:pt x="1236" y="116"/>
                  <a:pt x="1236" y="116"/>
                  <a:pt x="1236" y="116"/>
                </a:cubicBezTo>
                <a:cubicBezTo>
                  <a:pt x="964" y="0"/>
                  <a:pt x="964" y="0"/>
                  <a:pt x="964" y="0"/>
                </a:cubicBezTo>
                <a:cubicBezTo>
                  <a:pt x="45" y="0"/>
                  <a:pt x="45" y="0"/>
                  <a:pt x="45" y="0"/>
                </a:cubicBezTo>
                <a:cubicBezTo>
                  <a:pt x="20" y="0"/>
                  <a:pt x="0" y="20"/>
                  <a:pt x="0" y="46"/>
                </a:cubicBezTo>
                <a:cubicBezTo>
                  <a:pt x="0" y="279"/>
                  <a:pt x="0" y="279"/>
                  <a:pt x="0" y="279"/>
                </a:cubicBezTo>
                <a:cubicBezTo>
                  <a:pt x="0" y="304"/>
                  <a:pt x="20" y="324"/>
                  <a:pt x="45" y="324"/>
                </a:cubicBezTo>
                <a:cubicBezTo>
                  <a:pt x="2427" y="324"/>
                  <a:pt x="2427" y="324"/>
                  <a:pt x="2427" y="324"/>
                </a:cubicBezTo>
                <a:cubicBezTo>
                  <a:pt x="2452" y="324"/>
                  <a:pt x="2472" y="304"/>
                  <a:pt x="2472" y="279"/>
                </a:cubicBezTo>
                <a:close/>
              </a:path>
            </a:pathLst>
          </a:custGeom>
          <a:solidFill>
            <a:schemeClr val="tx2"/>
          </a:solidFill>
          <a:ln>
            <a:solidFill>
              <a:schemeClr val="accent2"/>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0" name="Freeform 364"/>
          <p:cNvSpPr/>
          <p:nvPr/>
        </p:nvSpPr>
        <p:spPr bwMode="auto">
          <a:xfrm>
            <a:off x="3305176" y="3228975"/>
            <a:ext cx="2533650" cy="1641475"/>
          </a:xfrm>
          <a:custGeom>
            <a:avLst/>
            <a:gdLst>
              <a:gd name="T0" fmla="*/ 1596 w 1596"/>
              <a:gd name="T1" fmla="*/ 694 h 1034"/>
              <a:gd name="T2" fmla="*/ 1342 w 1596"/>
              <a:gd name="T3" fmla="*/ 694 h 1034"/>
              <a:gd name="T4" fmla="*/ 1342 w 1596"/>
              <a:gd name="T5" fmla="*/ 0 h 1034"/>
              <a:gd name="T6" fmla="*/ 798 w 1596"/>
              <a:gd name="T7" fmla="*/ 232 h 1034"/>
              <a:gd name="T8" fmla="*/ 254 w 1596"/>
              <a:gd name="T9" fmla="*/ 0 h 1034"/>
              <a:gd name="T10" fmla="*/ 254 w 1596"/>
              <a:gd name="T11" fmla="*/ 694 h 1034"/>
              <a:gd name="T12" fmla="*/ 0 w 1596"/>
              <a:gd name="T13" fmla="*/ 694 h 1034"/>
              <a:gd name="T14" fmla="*/ 798 w 1596"/>
              <a:gd name="T15" fmla="*/ 1034 h 1034"/>
              <a:gd name="T16" fmla="*/ 1596 w 1596"/>
              <a:gd name="T17" fmla="*/ 694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6" h="1034">
                <a:moveTo>
                  <a:pt x="1596" y="694"/>
                </a:moveTo>
                <a:lnTo>
                  <a:pt x="1342" y="694"/>
                </a:lnTo>
                <a:lnTo>
                  <a:pt x="1342" y="0"/>
                </a:lnTo>
                <a:lnTo>
                  <a:pt x="798" y="232"/>
                </a:lnTo>
                <a:lnTo>
                  <a:pt x="254" y="0"/>
                </a:lnTo>
                <a:lnTo>
                  <a:pt x="254" y="694"/>
                </a:lnTo>
                <a:lnTo>
                  <a:pt x="0" y="694"/>
                </a:lnTo>
                <a:lnTo>
                  <a:pt x="798" y="1034"/>
                </a:lnTo>
                <a:lnTo>
                  <a:pt x="1596" y="694"/>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1" name="Freeform 365"/>
          <p:cNvSpPr/>
          <p:nvPr/>
        </p:nvSpPr>
        <p:spPr bwMode="auto">
          <a:xfrm>
            <a:off x="3708401" y="3228975"/>
            <a:ext cx="1727200" cy="1190625"/>
          </a:xfrm>
          <a:custGeom>
            <a:avLst/>
            <a:gdLst>
              <a:gd name="T0" fmla="*/ 544 w 544"/>
              <a:gd name="T1" fmla="*/ 276 h 375"/>
              <a:gd name="T2" fmla="*/ 544 w 544"/>
              <a:gd name="T3" fmla="*/ 0 h 375"/>
              <a:gd name="T4" fmla="*/ 272 w 544"/>
              <a:gd name="T5" fmla="*/ 116 h 375"/>
              <a:gd name="T6" fmla="*/ 0 w 544"/>
              <a:gd name="T7" fmla="*/ 0 h 375"/>
              <a:gd name="T8" fmla="*/ 0 w 544"/>
              <a:gd name="T9" fmla="*/ 276 h 375"/>
              <a:gd name="T10" fmla="*/ 272 w 544"/>
              <a:gd name="T11" fmla="*/ 375 h 375"/>
              <a:gd name="T12" fmla="*/ 544 w 544"/>
              <a:gd name="T13" fmla="*/ 276 h 375"/>
            </a:gdLst>
            <a:ahLst/>
            <a:cxnLst>
              <a:cxn ang="0">
                <a:pos x="T0" y="T1"/>
              </a:cxn>
              <a:cxn ang="0">
                <a:pos x="T2" y="T3"/>
              </a:cxn>
              <a:cxn ang="0">
                <a:pos x="T4" y="T5"/>
              </a:cxn>
              <a:cxn ang="0">
                <a:pos x="T6" y="T7"/>
              </a:cxn>
              <a:cxn ang="0">
                <a:pos x="T8" y="T9"/>
              </a:cxn>
              <a:cxn ang="0">
                <a:pos x="T10" y="T11"/>
              </a:cxn>
              <a:cxn ang="0">
                <a:pos x="T12" y="T13"/>
              </a:cxn>
            </a:cxnLst>
            <a:rect l="0" t="0" r="r" b="b"/>
            <a:pathLst>
              <a:path w="544" h="375">
                <a:moveTo>
                  <a:pt x="544" y="276"/>
                </a:moveTo>
                <a:cubicBezTo>
                  <a:pt x="544" y="0"/>
                  <a:pt x="544" y="0"/>
                  <a:pt x="544" y="0"/>
                </a:cubicBezTo>
                <a:cubicBezTo>
                  <a:pt x="272" y="116"/>
                  <a:pt x="272" y="116"/>
                  <a:pt x="272" y="116"/>
                </a:cubicBezTo>
                <a:cubicBezTo>
                  <a:pt x="0" y="0"/>
                  <a:pt x="0" y="0"/>
                  <a:pt x="0" y="0"/>
                </a:cubicBezTo>
                <a:cubicBezTo>
                  <a:pt x="0" y="276"/>
                  <a:pt x="0" y="276"/>
                  <a:pt x="0" y="276"/>
                </a:cubicBezTo>
                <a:cubicBezTo>
                  <a:pt x="73" y="338"/>
                  <a:pt x="168" y="375"/>
                  <a:pt x="272" y="375"/>
                </a:cubicBezTo>
                <a:cubicBezTo>
                  <a:pt x="376" y="375"/>
                  <a:pt x="471" y="338"/>
                  <a:pt x="544" y="276"/>
                </a:cubicBezTo>
                <a:close/>
              </a:path>
            </a:pathLst>
          </a:custGeom>
          <a:solidFill>
            <a:schemeClr val="tx2">
              <a:alpha val="5000"/>
            </a:schemeClr>
          </a:solidFill>
          <a:ln>
            <a:noFill/>
          </a:ln>
        </p:spPr>
        <p:txBody>
          <a:bodyPr vert="horz" wrap="square" lIns="91440" tIns="45720" rIns="91440" bIns="45720" numCol="1" anchor="t" anchorCtr="0" compatLnSpc="1"/>
          <a:lstStyle/>
          <a:p>
            <a:endParaRPr lang="en-US"/>
          </a:p>
        </p:txBody>
      </p:sp>
      <p:sp>
        <p:nvSpPr>
          <p:cNvPr id="42" name="Freeform 366"/>
          <p:cNvSpPr/>
          <p:nvPr/>
        </p:nvSpPr>
        <p:spPr bwMode="auto">
          <a:xfrm>
            <a:off x="3708401" y="3228975"/>
            <a:ext cx="1727200" cy="511175"/>
          </a:xfrm>
          <a:custGeom>
            <a:avLst/>
            <a:gdLst>
              <a:gd name="T0" fmla="*/ 1088 w 1088"/>
              <a:gd name="T1" fmla="*/ 92 h 322"/>
              <a:gd name="T2" fmla="*/ 1088 w 1088"/>
              <a:gd name="T3" fmla="*/ 0 h 322"/>
              <a:gd name="T4" fmla="*/ 544 w 1088"/>
              <a:gd name="T5" fmla="*/ 232 h 322"/>
              <a:gd name="T6" fmla="*/ 0 w 1088"/>
              <a:gd name="T7" fmla="*/ 0 h 322"/>
              <a:gd name="T8" fmla="*/ 0 w 1088"/>
              <a:gd name="T9" fmla="*/ 92 h 322"/>
              <a:gd name="T10" fmla="*/ 544 w 1088"/>
              <a:gd name="T11" fmla="*/ 322 h 322"/>
              <a:gd name="T12" fmla="*/ 1088 w 1088"/>
              <a:gd name="T13" fmla="*/ 92 h 322"/>
            </a:gdLst>
            <a:ahLst/>
            <a:cxnLst>
              <a:cxn ang="0">
                <a:pos x="T0" y="T1"/>
              </a:cxn>
              <a:cxn ang="0">
                <a:pos x="T2" y="T3"/>
              </a:cxn>
              <a:cxn ang="0">
                <a:pos x="T4" y="T5"/>
              </a:cxn>
              <a:cxn ang="0">
                <a:pos x="T6" y="T7"/>
              </a:cxn>
              <a:cxn ang="0">
                <a:pos x="T8" y="T9"/>
              </a:cxn>
              <a:cxn ang="0">
                <a:pos x="T10" y="T11"/>
              </a:cxn>
              <a:cxn ang="0">
                <a:pos x="T12" y="T13"/>
              </a:cxn>
            </a:cxnLst>
            <a:rect l="0" t="0" r="r" b="b"/>
            <a:pathLst>
              <a:path w="1088" h="322">
                <a:moveTo>
                  <a:pt x="1088" y="92"/>
                </a:moveTo>
                <a:lnTo>
                  <a:pt x="1088" y="0"/>
                </a:lnTo>
                <a:lnTo>
                  <a:pt x="544" y="232"/>
                </a:lnTo>
                <a:lnTo>
                  <a:pt x="0" y="0"/>
                </a:lnTo>
                <a:lnTo>
                  <a:pt x="0" y="92"/>
                </a:lnTo>
                <a:lnTo>
                  <a:pt x="544" y="322"/>
                </a:lnTo>
                <a:lnTo>
                  <a:pt x="1088" y="92"/>
                </a:lnTo>
                <a:close/>
              </a:path>
            </a:pathLst>
          </a:custGeom>
          <a:solidFill>
            <a:schemeClr val="tx2">
              <a:alpha val="5000"/>
            </a:schemeClr>
          </a:solidFill>
          <a:ln>
            <a:noFill/>
          </a:ln>
        </p:spPr>
        <p:txBody>
          <a:bodyPr vert="horz" wrap="square" lIns="91440" tIns="45720" rIns="91440" bIns="45720" numCol="1" anchor="t" anchorCtr="0" compatLnSpc="1"/>
          <a:lstStyle/>
          <a:p>
            <a:endParaRPr lang="en-US"/>
          </a:p>
        </p:txBody>
      </p:sp>
      <p:sp>
        <p:nvSpPr>
          <p:cNvPr id="43" name="Freeform 367"/>
          <p:cNvSpPr/>
          <p:nvPr/>
        </p:nvSpPr>
        <p:spPr bwMode="auto">
          <a:xfrm>
            <a:off x="649288" y="4657725"/>
            <a:ext cx="7845425" cy="1028700"/>
          </a:xfrm>
          <a:custGeom>
            <a:avLst/>
            <a:gdLst>
              <a:gd name="T0" fmla="*/ 2472 w 2472"/>
              <a:gd name="T1" fmla="*/ 279 h 324"/>
              <a:gd name="T2" fmla="*/ 2472 w 2472"/>
              <a:gd name="T3" fmla="*/ 46 h 324"/>
              <a:gd name="T4" fmla="*/ 2427 w 2472"/>
              <a:gd name="T5" fmla="*/ 0 h 324"/>
              <a:gd name="T6" fmla="*/ 1508 w 2472"/>
              <a:gd name="T7" fmla="*/ 0 h 324"/>
              <a:gd name="T8" fmla="*/ 1236 w 2472"/>
              <a:gd name="T9" fmla="*/ 116 h 324"/>
              <a:gd name="T10" fmla="*/ 964 w 2472"/>
              <a:gd name="T11" fmla="*/ 0 h 324"/>
              <a:gd name="T12" fmla="*/ 45 w 2472"/>
              <a:gd name="T13" fmla="*/ 0 h 324"/>
              <a:gd name="T14" fmla="*/ 0 w 2472"/>
              <a:gd name="T15" fmla="*/ 46 h 324"/>
              <a:gd name="T16" fmla="*/ 0 w 2472"/>
              <a:gd name="T17" fmla="*/ 279 h 324"/>
              <a:gd name="T18" fmla="*/ 45 w 2472"/>
              <a:gd name="T19" fmla="*/ 324 h 324"/>
              <a:gd name="T20" fmla="*/ 2427 w 2472"/>
              <a:gd name="T21" fmla="*/ 324 h 324"/>
              <a:gd name="T22" fmla="*/ 2472 w 2472"/>
              <a:gd name="T23" fmla="*/ 27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2" h="324">
                <a:moveTo>
                  <a:pt x="2472" y="279"/>
                </a:moveTo>
                <a:cubicBezTo>
                  <a:pt x="2472" y="46"/>
                  <a:pt x="2472" y="46"/>
                  <a:pt x="2472" y="46"/>
                </a:cubicBezTo>
                <a:cubicBezTo>
                  <a:pt x="2472" y="21"/>
                  <a:pt x="2452" y="0"/>
                  <a:pt x="2427" y="0"/>
                </a:cubicBezTo>
                <a:cubicBezTo>
                  <a:pt x="1508" y="0"/>
                  <a:pt x="1508" y="0"/>
                  <a:pt x="1508" y="0"/>
                </a:cubicBezTo>
                <a:cubicBezTo>
                  <a:pt x="1236" y="116"/>
                  <a:pt x="1236" y="116"/>
                  <a:pt x="1236" y="116"/>
                </a:cubicBezTo>
                <a:cubicBezTo>
                  <a:pt x="964" y="0"/>
                  <a:pt x="964" y="0"/>
                  <a:pt x="964" y="0"/>
                </a:cubicBezTo>
                <a:cubicBezTo>
                  <a:pt x="45" y="0"/>
                  <a:pt x="45" y="0"/>
                  <a:pt x="45" y="0"/>
                </a:cubicBezTo>
                <a:cubicBezTo>
                  <a:pt x="20" y="0"/>
                  <a:pt x="0" y="21"/>
                  <a:pt x="0" y="46"/>
                </a:cubicBezTo>
                <a:cubicBezTo>
                  <a:pt x="0" y="279"/>
                  <a:pt x="0" y="279"/>
                  <a:pt x="0" y="279"/>
                </a:cubicBezTo>
                <a:cubicBezTo>
                  <a:pt x="0" y="304"/>
                  <a:pt x="20" y="324"/>
                  <a:pt x="45" y="324"/>
                </a:cubicBezTo>
                <a:cubicBezTo>
                  <a:pt x="2427" y="324"/>
                  <a:pt x="2427" y="324"/>
                  <a:pt x="2427" y="324"/>
                </a:cubicBezTo>
                <a:cubicBezTo>
                  <a:pt x="2452" y="324"/>
                  <a:pt x="2472" y="304"/>
                  <a:pt x="2472" y="279"/>
                </a:cubicBezTo>
                <a:close/>
              </a:path>
            </a:pathLst>
          </a:custGeom>
          <a:solidFill>
            <a:schemeClr val="tx2"/>
          </a:solidFill>
          <a:ln>
            <a:solidFill>
              <a:schemeClr val="accent3"/>
            </a:solidFill>
          </a:ln>
          <a:effectLst>
            <a:outerShdw dist="25400" dir="5400000" algn="ctr" rotWithShape="0">
              <a:prstClr val="black">
                <a:alpha val="10000"/>
              </a:prstClr>
            </a:outerShdw>
          </a:effectLst>
        </p:spPr>
        <p:txBody>
          <a:bodyPr vert="horz" wrap="square" lIns="91440" tIns="45720" rIns="91440" bIns="45720" numCol="1" anchor="t" anchorCtr="0" compatLnSpc="1"/>
          <a:lstStyle/>
          <a:p>
            <a:endParaRPr lang="en-US"/>
          </a:p>
        </p:txBody>
      </p:sp>
      <p:sp>
        <p:nvSpPr>
          <p:cNvPr id="44" name="Freeform 369"/>
          <p:cNvSpPr/>
          <p:nvPr/>
        </p:nvSpPr>
        <p:spPr bwMode="auto">
          <a:xfrm>
            <a:off x="3305176" y="4657725"/>
            <a:ext cx="2533650" cy="1641475"/>
          </a:xfrm>
          <a:custGeom>
            <a:avLst/>
            <a:gdLst>
              <a:gd name="T0" fmla="*/ 1596 w 1596"/>
              <a:gd name="T1" fmla="*/ 694 h 1034"/>
              <a:gd name="T2" fmla="*/ 1342 w 1596"/>
              <a:gd name="T3" fmla="*/ 694 h 1034"/>
              <a:gd name="T4" fmla="*/ 1342 w 1596"/>
              <a:gd name="T5" fmla="*/ 0 h 1034"/>
              <a:gd name="T6" fmla="*/ 798 w 1596"/>
              <a:gd name="T7" fmla="*/ 232 h 1034"/>
              <a:gd name="T8" fmla="*/ 254 w 1596"/>
              <a:gd name="T9" fmla="*/ 0 h 1034"/>
              <a:gd name="T10" fmla="*/ 254 w 1596"/>
              <a:gd name="T11" fmla="*/ 694 h 1034"/>
              <a:gd name="T12" fmla="*/ 0 w 1596"/>
              <a:gd name="T13" fmla="*/ 694 h 1034"/>
              <a:gd name="T14" fmla="*/ 798 w 1596"/>
              <a:gd name="T15" fmla="*/ 1034 h 1034"/>
              <a:gd name="T16" fmla="*/ 1596 w 1596"/>
              <a:gd name="T17" fmla="*/ 694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6" h="1034">
                <a:moveTo>
                  <a:pt x="1596" y="694"/>
                </a:moveTo>
                <a:lnTo>
                  <a:pt x="1342" y="694"/>
                </a:lnTo>
                <a:lnTo>
                  <a:pt x="1342" y="0"/>
                </a:lnTo>
                <a:lnTo>
                  <a:pt x="798" y="232"/>
                </a:lnTo>
                <a:lnTo>
                  <a:pt x="254" y="0"/>
                </a:lnTo>
                <a:lnTo>
                  <a:pt x="254" y="694"/>
                </a:lnTo>
                <a:lnTo>
                  <a:pt x="0" y="694"/>
                </a:lnTo>
                <a:lnTo>
                  <a:pt x="798" y="1034"/>
                </a:lnTo>
                <a:lnTo>
                  <a:pt x="1596" y="694"/>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45" name="Freeform 370"/>
          <p:cNvSpPr/>
          <p:nvPr/>
        </p:nvSpPr>
        <p:spPr bwMode="auto">
          <a:xfrm>
            <a:off x="3708401" y="4657725"/>
            <a:ext cx="1727200" cy="1190625"/>
          </a:xfrm>
          <a:custGeom>
            <a:avLst/>
            <a:gdLst>
              <a:gd name="T0" fmla="*/ 544 w 544"/>
              <a:gd name="T1" fmla="*/ 276 h 375"/>
              <a:gd name="T2" fmla="*/ 544 w 544"/>
              <a:gd name="T3" fmla="*/ 0 h 375"/>
              <a:gd name="T4" fmla="*/ 272 w 544"/>
              <a:gd name="T5" fmla="*/ 116 h 375"/>
              <a:gd name="T6" fmla="*/ 0 w 544"/>
              <a:gd name="T7" fmla="*/ 0 h 375"/>
              <a:gd name="T8" fmla="*/ 0 w 544"/>
              <a:gd name="T9" fmla="*/ 276 h 375"/>
              <a:gd name="T10" fmla="*/ 272 w 544"/>
              <a:gd name="T11" fmla="*/ 375 h 375"/>
              <a:gd name="T12" fmla="*/ 544 w 544"/>
              <a:gd name="T13" fmla="*/ 276 h 375"/>
            </a:gdLst>
            <a:ahLst/>
            <a:cxnLst>
              <a:cxn ang="0">
                <a:pos x="T0" y="T1"/>
              </a:cxn>
              <a:cxn ang="0">
                <a:pos x="T2" y="T3"/>
              </a:cxn>
              <a:cxn ang="0">
                <a:pos x="T4" y="T5"/>
              </a:cxn>
              <a:cxn ang="0">
                <a:pos x="T6" y="T7"/>
              </a:cxn>
              <a:cxn ang="0">
                <a:pos x="T8" y="T9"/>
              </a:cxn>
              <a:cxn ang="0">
                <a:pos x="T10" y="T11"/>
              </a:cxn>
              <a:cxn ang="0">
                <a:pos x="T12" y="T13"/>
              </a:cxn>
            </a:cxnLst>
            <a:rect l="0" t="0" r="r" b="b"/>
            <a:pathLst>
              <a:path w="544" h="375">
                <a:moveTo>
                  <a:pt x="544" y="276"/>
                </a:moveTo>
                <a:cubicBezTo>
                  <a:pt x="544" y="0"/>
                  <a:pt x="544" y="0"/>
                  <a:pt x="544" y="0"/>
                </a:cubicBezTo>
                <a:cubicBezTo>
                  <a:pt x="272" y="116"/>
                  <a:pt x="272" y="116"/>
                  <a:pt x="272" y="116"/>
                </a:cubicBezTo>
                <a:cubicBezTo>
                  <a:pt x="0" y="0"/>
                  <a:pt x="0" y="0"/>
                  <a:pt x="0" y="0"/>
                </a:cubicBezTo>
                <a:cubicBezTo>
                  <a:pt x="0" y="276"/>
                  <a:pt x="0" y="276"/>
                  <a:pt x="0" y="276"/>
                </a:cubicBezTo>
                <a:cubicBezTo>
                  <a:pt x="73" y="338"/>
                  <a:pt x="168" y="375"/>
                  <a:pt x="272" y="375"/>
                </a:cubicBezTo>
                <a:cubicBezTo>
                  <a:pt x="376" y="375"/>
                  <a:pt x="471" y="338"/>
                  <a:pt x="544" y="276"/>
                </a:cubicBezTo>
                <a:close/>
              </a:path>
            </a:pathLst>
          </a:custGeom>
          <a:solidFill>
            <a:schemeClr val="tx2">
              <a:alpha val="5000"/>
            </a:schemeClr>
          </a:solidFill>
          <a:ln>
            <a:noFill/>
          </a:ln>
        </p:spPr>
        <p:txBody>
          <a:bodyPr vert="horz" wrap="square" lIns="91440" tIns="45720" rIns="91440" bIns="45720" numCol="1" anchor="t" anchorCtr="0" compatLnSpc="1"/>
          <a:lstStyle/>
          <a:p>
            <a:endParaRPr lang="en-US"/>
          </a:p>
        </p:txBody>
      </p:sp>
      <p:sp>
        <p:nvSpPr>
          <p:cNvPr id="46" name="Freeform 371"/>
          <p:cNvSpPr/>
          <p:nvPr/>
        </p:nvSpPr>
        <p:spPr bwMode="auto">
          <a:xfrm>
            <a:off x="3708401" y="4657725"/>
            <a:ext cx="1727200" cy="514350"/>
          </a:xfrm>
          <a:custGeom>
            <a:avLst/>
            <a:gdLst>
              <a:gd name="T0" fmla="*/ 1088 w 1088"/>
              <a:gd name="T1" fmla="*/ 92 h 324"/>
              <a:gd name="T2" fmla="*/ 1088 w 1088"/>
              <a:gd name="T3" fmla="*/ 0 h 324"/>
              <a:gd name="T4" fmla="*/ 544 w 1088"/>
              <a:gd name="T5" fmla="*/ 232 h 324"/>
              <a:gd name="T6" fmla="*/ 0 w 1088"/>
              <a:gd name="T7" fmla="*/ 0 h 324"/>
              <a:gd name="T8" fmla="*/ 0 w 1088"/>
              <a:gd name="T9" fmla="*/ 92 h 324"/>
              <a:gd name="T10" fmla="*/ 544 w 1088"/>
              <a:gd name="T11" fmla="*/ 324 h 324"/>
              <a:gd name="T12" fmla="*/ 1088 w 1088"/>
              <a:gd name="T13" fmla="*/ 92 h 324"/>
            </a:gdLst>
            <a:ahLst/>
            <a:cxnLst>
              <a:cxn ang="0">
                <a:pos x="T0" y="T1"/>
              </a:cxn>
              <a:cxn ang="0">
                <a:pos x="T2" y="T3"/>
              </a:cxn>
              <a:cxn ang="0">
                <a:pos x="T4" y="T5"/>
              </a:cxn>
              <a:cxn ang="0">
                <a:pos x="T6" y="T7"/>
              </a:cxn>
              <a:cxn ang="0">
                <a:pos x="T8" y="T9"/>
              </a:cxn>
              <a:cxn ang="0">
                <a:pos x="T10" y="T11"/>
              </a:cxn>
              <a:cxn ang="0">
                <a:pos x="T12" y="T13"/>
              </a:cxn>
            </a:cxnLst>
            <a:rect l="0" t="0" r="r" b="b"/>
            <a:pathLst>
              <a:path w="1088" h="324">
                <a:moveTo>
                  <a:pt x="1088" y="92"/>
                </a:moveTo>
                <a:lnTo>
                  <a:pt x="1088" y="0"/>
                </a:lnTo>
                <a:lnTo>
                  <a:pt x="544" y="232"/>
                </a:lnTo>
                <a:lnTo>
                  <a:pt x="0" y="0"/>
                </a:lnTo>
                <a:lnTo>
                  <a:pt x="0" y="92"/>
                </a:lnTo>
                <a:lnTo>
                  <a:pt x="544" y="324"/>
                </a:lnTo>
                <a:lnTo>
                  <a:pt x="1088" y="92"/>
                </a:lnTo>
                <a:close/>
              </a:path>
            </a:pathLst>
          </a:custGeom>
          <a:solidFill>
            <a:schemeClr val="tx2">
              <a:alpha val="5000"/>
            </a:schemeClr>
          </a:solidFill>
          <a:ln>
            <a:noFill/>
          </a:ln>
        </p:spPr>
        <p:txBody>
          <a:bodyPr vert="horz" wrap="square" lIns="91440" tIns="45720" rIns="91440" bIns="45720" numCol="1" anchor="t" anchorCtr="0" compatLnSpc="1"/>
          <a:lstStyle/>
          <a:p>
            <a:endParaRPr lang="en-US"/>
          </a:p>
        </p:txBody>
      </p:sp>
      <p:sp>
        <p:nvSpPr>
          <p:cNvPr id="47" name="Freeform 372"/>
          <p:cNvSpPr>
            <a:spLocks noEditPoints="1"/>
          </p:cNvSpPr>
          <p:nvPr/>
        </p:nvSpPr>
        <p:spPr bwMode="auto">
          <a:xfrm>
            <a:off x="852488" y="3540125"/>
            <a:ext cx="428625" cy="441325"/>
          </a:xfrm>
          <a:custGeom>
            <a:avLst/>
            <a:gdLst>
              <a:gd name="T0" fmla="*/ 113 w 135"/>
              <a:gd name="T1" fmla="*/ 88 h 139"/>
              <a:gd name="T2" fmla="*/ 114 w 135"/>
              <a:gd name="T3" fmla="*/ 88 h 139"/>
              <a:gd name="T4" fmla="*/ 114 w 135"/>
              <a:gd name="T5" fmla="*/ 87 h 139"/>
              <a:gd name="T6" fmla="*/ 94 w 135"/>
              <a:gd name="T7" fmla="*/ 75 h 139"/>
              <a:gd name="T8" fmla="*/ 79 w 135"/>
              <a:gd name="T9" fmla="*/ 67 h 139"/>
              <a:gd name="T10" fmla="*/ 74 w 135"/>
              <a:gd name="T11" fmla="*/ 62 h 139"/>
              <a:gd name="T12" fmla="*/ 73 w 135"/>
              <a:gd name="T13" fmla="*/ 57 h 139"/>
              <a:gd name="T14" fmla="*/ 78 w 135"/>
              <a:gd name="T15" fmla="*/ 45 h 139"/>
              <a:gd name="T16" fmla="*/ 82 w 135"/>
              <a:gd name="T17" fmla="*/ 36 h 139"/>
              <a:gd name="T18" fmla="*/ 81 w 135"/>
              <a:gd name="T19" fmla="*/ 33 h 139"/>
              <a:gd name="T20" fmla="*/ 78 w 135"/>
              <a:gd name="T21" fmla="*/ 11 h 139"/>
              <a:gd name="T22" fmla="*/ 64 w 135"/>
              <a:gd name="T23" fmla="*/ 2 h 139"/>
              <a:gd name="T24" fmla="*/ 59 w 135"/>
              <a:gd name="T25" fmla="*/ 1 h 139"/>
              <a:gd name="T26" fmla="*/ 52 w 135"/>
              <a:gd name="T27" fmla="*/ 0 h 139"/>
              <a:gd name="T28" fmla="*/ 54 w 135"/>
              <a:gd name="T29" fmla="*/ 2 h 139"/>
              <a:gd name="T30" fmla="*/ 40 w 135"/>
              <a:gd name="T31" fmla="*/ 11 h 139"/>
              <a:gd name="T32" fmla="*/ 37 w 135"/>
              <a:gd name="T33" fmla="*/ 33 h 139"/>
              <a:gd name="T34" fmla="*/ 36 w 135"/>
              <a:gd name="T35" fmla="*/ 36 h 139"/>
              <a:gd name="T36" fmla="*/ 40 w 135"/>
              <a:gd name="T37" fmla="*/ 45 h 139"/>
              <a:gd name="T38" fmla="*/ 45 w 135"/>
              <a:gd name="T39" fmla="*/ 57 h 139"/>
              <a:gd name="T40" fmla="*/ 44 w 135"/>
              <a:gd name="T41" fmla="*/ 62 h 139"/>
              <a:gd name="T42" fmla="*/ 39 w 135"/>
              <a:gd name="T43" fmla="*/ 67 h 139"/>
              <a:gd name="T44" fmla="*/ 24 w 135"/>
              <a:gd name="T45" fmla="*/ 75 h 139"/>
              <a:gd name="T46" fmla="*/ 4 w 135"/>
              <a:gd name="T47" fmla="*/ 87 h 139"/>
              <a:gd name="T48" fmla="*/ 0 w 135"/>
              <a:gd name="T49" fmla="*/ 118 h 139"/>
              <a:gd name="T50" fmla="*/ 0 w 135"/>
              <a:gd name="T51" fmla="*/ 120 h 139"/>
              <a:gd name="T52" fmla="*/ 0 w 135"/>
              <a:gd name="T53" fmla="*/ 120 h 139"/>
              <a:gd name="T54" fmla="*/ 59 w 135"/>
              <a:gd name="T55" fmla="*/ 136 h 139"/>
              <a:gd name="T56" fmla="*/ 88 w 135"/>
              <a:gd name="T57" fmla="*/ 132 h 139"/>
              <a:gd name="T58" fmla="*/ 84 w 135"/>
              <a:gd name="T59" fmla="*/ 117 h 139"/>
              <a:gd name="T60" fmla="*/ 113 w 135"/>
              <a:gd name="T61" fmla="*/ 88 h 139"/>
              <a:gd name="T62" fmla="*/ 116 w 135"/>
              <a:gd name="T63" fmla="*/ 96 h 139"/>
              <a:gd name="T64" fmla="*/ 113 w 135"/>
              <a:gd name="T65" fmla="*/ 96 h 139"/>
              <a:gd name="T66" fmla="*/ 92 w 135"/>
              <a:gd name="T67" fmla="*/ 117 h 139"/>
              <a:gd name="T68" fmla="*/ 96 w 135"/>
              <a:gd name="T69" fmla="*/ 130 h 139"/>
              <a:gd name="T70" fmla="*/ 113 w 135"/>
              <a:gd name="T71" fmla="*/ 139 h 139"/>
              <a:gd name="T72" fmla="*/ 135 w 135"/>
              <a:gd name="T73" fmla="*/ 117 h 139"/>
              <a:gd name="T74" fmla="*/ 116 w 135"/>
              <a:gd name="T75" fmla="*/ 96 h 139"/>
              <a:gd name="T76" fmla="*/ 127 w 135"/>
              <a:gd name="T77" fmla="*/ 120 h 139"/>
              <a:gd name="T78" fmla="*/ 116 w 135"/>
              <a:gd name="T79" fmla="*/ 120 h 139"/>
              <a:gd name="T80" fmla="*/ 116 w 135"/>
              <a:gd name="T81" fmla="*/ 131 h 139"/>
              <a:gd name="T82" fmla="*/ 111 w 135"/>
              <a:gd name="T83" fmla="*/ 131 h 139"/>
              <a:gd name="T84" fmla="*/ 111 w 135"/>
              <a:gd name="T85" fmla="*/ 120 h 139"/>
              <a:gd name="T86" fmla="*/ 100 w 135"/>
              <a:gd name="T87" fmla="*/ 120 h 139"/>
              <a:gd name="T88" fmla="*/ 100 w 135"/>
              <a:gd name="T89" fmla="*/ 114 h 139"/>
              <a:gd name="T90" fmla="*/ 111 w 135"/>
              <a:gd name="T91" fmla="*/ 114 h 139"/>
              <a:gd name="T92" fmla="*/ 111 w 135"/>
              <a:gd name="T93" fmla="*/ 103 h 139"/>
              <a:gd name="T94" fmla="*/ 116 w 135"/>
              <a:gd name="T95" fmla="*/ 103 h 139"/>
              <a:gd name="T96" fmla="*/ 116 w 135"/>
              <a:gd name="T97" fmla="*/ 114 h 139"/>
              <a:gd name="T98" fmla="*/ 127 w 135"/>
              <a:gd name="T99" fmla="*/ 114 h 139"/>
              <a:gd name="T100" fmla="*/ 127 w 135"/>
              <a:gd name="T10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5" h="139">
                <a:moveTo>
                  <a:pt x="113" y="88"/>
                </a:moveTo>
                <a:cubicBezTo>
                  <a:pt x="114" y="88"/>
                  <a:pt x="114" y="88"/>
                  <a:pt x="114" y="88"/>
                </a:cubicBezTo>
                <a:cubicBezTo>
                  <a:pt x="114" y="88"/>
                  <a:pt x="114" y="87"/>
                  <a:pt x="114" y="87"/>
                </a:cubicBezTo>
                <a:cubicBezTo>
                  <a:pt x="109" y="76"/>
                  <a:pt x="97" y="76"/>
                  <a:pt x="94" y="75"/>
                </a:cubicBezTo>
                <a:cubicBezTo>
                  <a:pt x="85" y="72"/>
                  <a:pt x="82" y="71"/>
                  <a:pt x="79" y="67"/>
                </a:cubicBezTo>
                <a:cubicBezTo>
                  <a:pt x="77" y="63"/>
                  <a:pt x="74" y="62"/>
                  <a:pt x="74" y="62"/>
                </a:cubicBezTo>
                <a:cubicBezTo>
                  <a:pt x="74" y="61"/>
                  <a:pt x="73" y="59"/>
                  <a:pt x="73" y="57"/>
                </a:cubicBezTo>
                <a:cubicBezTo>
                  <a:pt x="77" y="51"/>
                  <a:pt x="78" y="45"/>
                  <a:pt x="78" y="45"/>
                </a:cubicBezTo>
                <a:cubicBezTo>
                  <a:pt x="81" y="44"/>
                  <a:pt x="82" y="38"/>
                  <a:pt x="82" y="36"/>
                </a:cubicBezTo>
                <a:cubicBezTo>
                  <a:pt x="82" y="33"/>
                  <a:pt x="81" y="33"/>
                  <a:pt x="81" y="33"/>
                </a:cubicBezTo>
                <a:cubicBezTo>
                  <a:pt x="81" y="33"/>
                  <a:pt x="83" y="20"/>
                  <a:pt x="78" y="11"/>
                </a:cubicBezTo>
                <a:cubicBezTo>
                  <a:pt x="73" y="3"/>
                  <a:pt x="64" y="2"/>
                  <a:pt x="64" y="2"/>
                </a:cubicBezTo>
                <a:cubicBezTo>
                  <a:pt x="59" y="1"/>
                  <a:pt x="59" y="1"/>
                  <a:pt x="59" y="1"/>
                </a:cubicBezTo>
                <a:cubicBezTo>
                  <a:pt x="59" y="1"/>
                  <a:pt x="54" y="1"/>
                  <a:pt x="52" y="0"/>
                </a:cubicBezTo>
                <a:cubicBezTo>
                  <a:pt x="52" y="0"/>
                  <a:pt x="53" y="2"/>
                  <a:pt x="54" y="2"/>
                </a:cubicBezTo>
                <a:cubicBezTo>
                  <a:pt x="54" y="2"/>
                  <a:pt x="45" y="3"/>
                  <a:pt x="40" y="11"/>
                </a:cubicBezTo>
                <a:cubicBezTo>
                  <a:pt x="35" y="20"/>
                  <a:pt x="37" y="33"/>
                  <a:pt x="37" y="33"/>
                </a:cubicBezTo>
                <a:cubicBezTo>
                  <a:pt x="37" y="33"/>
                  <a:pt x="36" y="33"/>
                  <a:pt x="36" y="36"/>
                </a:cubicBezTo>
                <a:cubicBezTo>
                  <a:pt x="35" y="38"/>
                  <a:pt x="37" y="44"/>
                  <a:pt x="40" y="45"/>
                </a:cubicBezTo>
                <a:cubicBezTo>
                  <a:pt x="40" y="45"/>
                  <a:pt x="41" y="51"/>
                  <a:pt x="45" y="57"/>
                </a:cubicBezTo>
                <a:cubicBezTo>
                  <a:pt x="44" y="59"/>
                  <a:pt x="44" y="61"/>
                  <a:pt x="44" y="62"/>
                </a:cubicBezTo>
                <a:cubicBezTo>
                  <a:pt x="44" y="62"/>
                  <a:pt x="41" y="63"/>
                  <a:pt x="39" y="67"/>
                </a:cubicBezTo>
                <a:cubicBezTo>
                  <a:pt x="36" y="71"/>
                  <a:pt x="33" y="72"/>
                  <a:pt x="24" y="75"/>
                </a:cubicBezTo>
                <a:cubicBezTo>
                  <a:pt x="20" y="76"/>
                  <a:pt x="8" y="76"/>
                  <a:pt x="4" y="87"/>
                </a:cubicBezTo>
                <a:cubicBezTo>
                  <a:pt x="1" y="93"/>
                  <a:pt x="1" y="106"/>
                  <a:pt x="0" y="118"/>
                </a:cubicBezTo>
                <a:cubicBezTo>
                  <a:pt x="0" y="119"/>
                  <a:pt x="0" y="119"/>
                  <a:pt x="0" y="120"/>
                </a:cubicBezTo>
                <a:cubicBezTo>
                  <a:pt x="0" y="120"/>
                  <a:pt x="0" y="120"/>
                  <a:pt x="0" y="120"/>
                </a:cubicBezTo>
                <a:cubicBezTo>
                  <a:pt x="11" y="128"/>
                  <a:pt x="30" y="136"/>
                  <a:pt x="59" y="136"/>
                </a:cubicBezTo>
                <a:cubicBezTo>
                  <a:pt x="70" y="136"/>
                  <a:pt x="80" y="134"/>
                  <a:pt x="88" y="132"/>
                </a:cubicBezTo>
                <a:cubicBezTo>
                  <a:pt x="85" y="128"/>
                  <a:pt x="84" y="123"/>
                  <a:pt x="84" y="117"/>
                </a:cubicBezTo>
                <a:cubicBezTo>
                  <a:pt x="84" y="101"/>
                  <a:pt x="97" y="88"/>
                  <a:pt x="113" y="88"/>
                </a:cubicBezTo>
                <a:close/>
                <a:moveTo>
                  <a:pt x="116" y="96"/>
                </a:moveTo>
                <a:cubicBezTo>
                  <a:pt x="115" y="96"/>
                  <a:pt x="114" y="96"/>
                  <a:pt x="113" y="96"/>
                </a:cubicBezTo>
                <a:cubicBezTo>
                  <a:pt x="101" y="96"/>
                  <a:pt x="92" y="105"/>
                  <a:pt x="92" y="117"/>
                </a:cubicBezTo>
                <a:cubicBezTo>
                  <a:pt x="92" y="122"/>
                  <a:pt x="93" y="127"/>
                  <a:pt x="96" y="130"/>
                </a:cubicBezTo>
                <a:cubicBezTo>
                  <a:pt x="100" y="135"/>
                  <a:pt x="106" y="139"/>
                  <a:pt x="113" y="139"/>
                </a:cubicBezTo>
                <a:cubicBezTo>
                  <a:pt x="125" y="139"/>
                  <a:pt x="135" y="129"/>
                  <a:pt x="135" y="117"/>
                </a:cubicBezTo>
                <a:cubicBezTo>
                  <a:pt x="135" y="106"/>
                  <a:pt x="127" y="97"/>
                  <a:pt x="116" y="96"/>
                </a:cubicBezTo>
                <a:close/>
                <a:moveTo>
                  <a:pt x="127" y="120"/>
                </a:moveTo>
                <a:cubicBezTo>
                  <a:pt x="116" y="120"/>
                  <a:pt x="116" y="120"/>
                  <a:pt x="116" y="120"/>
                </a:cubicBezTo>
                <a:cubicBezTo>
                  <a:pt x="116" y="131"/>
                  <a:pt x="116" y="131"/>
                  <a:pt x="116" y="131"/>
                </a:cubicBezTo>
                <a:cubicBezTo>
                  <a:pt x="111" y="131"/>
                  <a:pt x="111" y="131"/>
                  <a:pt x="111" y="131"/>
                </a:cubicBezTo>
                <a:cubicBezTo>
                  <a:pt x="111" y="120"/>
                  <a:pt x="111" y="120"/>
                  <a:pt x="111" y="120"/>
                </a:cubicBezTo>
                <a:cubicBezTo>
                  <a:pt x="100" y="120"/>
                  <a:pt x="100" y="120"/>
                  <a:pt x="100" y="120"/>
                </a:cubicBezTo>
                <a:cubicBezTo>
                  <a:pt x="100" y="114"/>
                  <a:pt x="100" y="114"/>
                  <a:pt x="100" y="114"/>
                </a:cubicBezTo>
                <a:cubicBezTo>
                  <a:pt x="111" y="114"/>
                  <a:pt x="111" y="114"/>
                  <a:pt x="111" y="114"/>
                </a:cubicBezTo>
                <a:cubicBezTo>
                  <a:pt x="111" y="103"/>
                  <a:pt x="111" y="103"/>
                  <a:pt x="111" y="103"/>
                </a:cubicBezTo>
                <a:cubicBezTo>
                  <a:pt x="116" y="103"/>
                  <a:pt x="116" y="103"/>
                  <a:pt x="116" y="103"/>
                </a:cubicBezTo>
                <a:cubicBezTo>
                  <a:pt x="116" y="114"/>
                  <a:pt x="116" y="114"/>
                  <a:pt x="116" y="114"/>
                </a:cubicBezTo>
                <a:cubicBezTo>
                  <a:pt x="127" y="114"/>
                  <a:pt x="127" y="114"/>
                  <a:pt x="127" y="114"/>
                </a:cubicBezTo>
                <a:lnTo>
                  <a:pt x="127" y="12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8" name="Freeform 373"/>
          <p:cNvSpPr>
            <a:spLocks noEditPoints="1"/>
          </p:cNvSpPr>
          <p:nvPr/>
        </p:nvSpPr>
        <p:spPr bwMode="auto">
          <a:xfrm>
            <a:off x="839788" y="4933950"/>
            <a:ext cx="457200" cy="457200"/>
          </a:xfrm>
          <a:custGeom>
            <a:avLst/>
            <a:gdLst>
              <a:gd name="T0" fmla="*/ 113 w 144"/>
              <a:gd name="T1" fmla="*/ 31 h 144"/>
              <a:gd name="T2" fmla="*/ 109 w 144"/>
              <a:gd name="T3" fmla="*/ 31 h 144"/>
              <a:gd name="T4" fmla="*/ 109 w 144"/>
              <a:gd name="T5" fmla="*/ 35 h 144"/>
              <a:gd name="T6" fmla="*/ 109 w 144"/>
              <a:gd name="T7" fmla="*/ 77 h 144"/>
              <a:gd name="T8" fmla="*/ 109 w 144"/>
              <a:gd name="T9" fmla="*/ 82 h 144"/>
              <a:gd name="T10" fmla="*/ 113 w 144"/>
              <a:gd name="T11" fmla="*/ 82 h 144"/>
              <a:gd name="T12" fmla="*/ 113 w 144"/>
              <a:gd name="T13" fmla="*/ 31 h 144"/>
              <a:gd name="T14" fmla="*/ 124 w 144"/>
              <a:gd name="T15" fmla="*/ 20 h 144"/>
              <a:gd name="T16" fmla="*/ 51 w 144"/>
              <a:gd name="T17" fmla="*/ 20 h 144"/>
              <a:gd name="T18" fmla="*/ 44 w 144"/>
              <a:gd name="T19" fmla="*/ 83 h 144"/>
              <a:gd name="T20" fmla="*/ 6 w 144"/>
              <a:gd name="T21" fmla="*/ 121 h 144"/>
              <a:gd name="T22" fmla="*/ 10 w 144"/>
              <a:gd name="T23" fmla="*/ 134 h 144"/>
              <a:gd name="T24" fmla="*/ 23 w 144"/>
              <a:gd name="T25" fmla="*/ 137 h 144"/>
              <a:gd name="T26" fmla="*/ 61 w 144"/>
              <a:gd name="T27" fmla="*/ 100 h 144"/>
              <a:gd name="T28" fmla="*/ 124 w 144"/>
              <a:gd name="T29" fmla="*/ 93 h 144"/>
              <a:gd name="T30" fmla="*/ 124 w 144"/>
              <a:gd name="T31" fmla="*/ 20 h 144"/>
              <a:gd name="T32" fmla="*/ 117 w 144"/>
              <a:gd name="T33" fmla="*/ 86 h 144"/>
              <a:gd name="T34" fmla="*/ 58 w 144"/>
              <a:gd name="T35" fmla="*/ 86 h 144"/>
              <a:gd name="T36" fmla="*/ 58 w 144"/>
              <a:gd name="T37" fmla="*/ 26 h 144"/>
              <a:gd name="T38" fmla="*/ 117 w 144"/>
              <a:gd name="T39" fmla="*/ 26 h 144"/>
              <a:gd name="T40" fmla="*/ 117 w 144"/>
              <a:gd name="T41" fmla="*/ 8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13" y="31"/>
                </a:moveTo>
                <a:cubicBezTo>
                  <a:pt x="112" y="30"/>
                  <a:pt x="110" y="30"/>
                  <a:pt x="109" y="31"/>
                </a:cubicBezTo>
                <a:cubicBezTo>
                  <a:pt x="107" y="32"/>
                  <a:pt x="107" y="34"/>
                  <a:pt x="109" y="35"/>
                </a:cubicBezTo>
                <a:cubicBezTo>
                  <a:pt x="120" y="47"/>
                  <a:pt x="120" y="66"/>
                  <a:pt x="109" y="77"/>
                </a:cubicBezTo>
                <a:cubicBezTo>
                  <a:pt x="107" y="79"/>
                  <a:pt x="107" y="80"/>
                  <a:pt x="109" y="82"/>
                </a:cubicBezTo>
                <a:cubicBezTo>
                  <a:pt x="110" y="83"/>
                  <a:pt x="112" y="83"/>
                  <a:pt x="113" y="82"/>
                </a:cubicBezTo>
                <a:cubicBezTo>
                  <a:pt x="127" y="68"/>
                  <a:pt x="127" y="45"/>
                  <a:pt x="113" y="31"/>
                </a:cubicBezTo>
                <a:close/>
                <a:moveTo>
                  <a:pt x="124" y="20"/>
                </a:moveTo>
                <a:cubicBezTo>
                  <a:pt x="104" y="0"/>
                  <a:pt x="71" y="0"/>
                  <a:pt x="51" y="20"/>
                </a:cubicBezTo>
                <a:cubicBezTo>
                  <a:pt x="34" y="37"/>
                  <a:pt x="32" y="63"/>
                  <a:pt x="44" y="83"/>
                </a:cubicBezTo>
                <a:cubicBezTo>
                  <a:pt x="6" y="121"/>
                  <a:pt x="6" y="121"/>
                  <a:pt x="6" y="121"/>
                </a:cubicBezTo>
                <a:cubicBezTo>
                  <a:pt x="6" y="121"/>
                  <a:pt x="0" y="125"/>
                  <a:pt x="10" y="134"/>
                </a:cubicBezTo>
                <a:cubicBezTo>
                  <a:pt x="19" y="144"/>
                  <a:pt x="23" y="137"/>
                  <a:pt x="23" y="137"/>
                </a:cubicBezTo>
                <a:cubicBezTo>
                  <a:pt x="61" y="100"/>
                  <a:pt x="61" y="100"/>
                  <a:pt x="61" y="100"/>
                </a:cubicBezTo>
                <a:cubicBezTo>
                  <a:pt x="80" y="112"/>
                  <a:pt x="107" y="110"/>
                  <a:pt x="124" y="93"/>
                </a:cubicBezTo>
                <a:cubicBezTo>
                  <a:pt x="144" y="73"/>
                  <a:pt x="144" y="40"/>
                  <a:pt x="124" y="20"/>
                </a:cubicBezTo>
                <a:close/>
                <a:moveTo>
                  <a:pt x="117" y="86"/>
                </a:moveTo>
                <a:cubicBezTo>
                  <a:pt x="101" y="103"/>
                  <a:pt x="74" y="103"/>
                  <a:pt x="58" y="86"/>
                </a:cubicBezTo>
                <a:cubicBezTo>
                  <a:pt x="41" y="70"/>
                  <a:pt x="41" y="43"/>
                  <a:pt x="58" y="26"/>
                </a:cubicBezTo>
                <a:cubicBezTo>
                  <a:pt x="74" y="10"/>
                  <a:pt x="101" y="10"/>
                  <a:pt x="117" y="26"/>
                </a:cubicBezTo>
                <a:cubicBezTo>
                  <a:pt x="134" y="43"/>
                  <a:pt x="134" y="70"/>
                  <a:pt x="117" y="86"/>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p:txBody>
          <a:bodyPr/>
          <a:lstStyle/>
          <a:p>
            <a:r>
              <a:rPr lang="en-US" dirty="0"/>
              <a:t>UCF  vs  ICF</a:t>
            </a:r>
          </a:p>
        </p:txBody>
      </p:sp>
      <p:sp>
        <p:nvSpPr>
          <p:cNvPr id="3" name="Footer Placeholder 2"/>
          <p:cNvSpPr>
            <a:spLocks noGrp="1"/>
          </p:cNvSpPr>
          <p:nvPr>
            <p:ph type="ftr" sz="quarter" idx="11"/>
          </p:nvPr>
        </p:nvSpPr>
        <p:spPr/>
        <p:txBody>
          <a:bodyPr/>
          <a:lstStyle/>
          <a:p>
            <a:r>
              <a:rPr lang="en-US"/>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20</a:t>
            </a:fld>
            <a:endParaRPr lang="en-US" dirty="0"/>
          </a:p>
        </p:txBody>
      </p:sp>
      <p:sp>
        <p:nvSpPr>
          <p:cNvPr id="11" name="TextBox 10"/>
          <p:cNvSpPr txBox="1"/>
          <p:nvPr/>
        </p:nvSpPr>
        <p:spPr>
          <a:xfrm>
            <a:off x="4058920" y="2360295"/>
            <a:ext cx="1026160" cy="317500"/>
          </a:xfrm>
          <a:prstGeom prst="rect">
            <a:avLst/>
          </a:prstGeom>
          <a:noFill/>
        </p:spPr>
        <p:txBody>
          <a:bodyPr wrap="square" lIns="0" tIns="0" rIns="0" bIns="0" rtlCol="0">
            <a:noAutofit/>
          </a:bodyPr>
          <a:lstStyle/>
          <a:p>
            <a:pPr algn="ctr"/>
            <a:r>
              <a:rPr lang="zh-CN" altLang="en-US" b="1" dirty="0">
                <a:solidFill>
                  <a:schemeClr val="tx2"/>
                </a:solidFill>
                <a:ea typeface="宋体" panose="02010600030101010101" pitchFamily="2" charset="-122"/>
              </a:rPr>
              <a:t>热门商品召回</a:t>
            </a:r>
          </a:p>
        </p:txBody>
      </p:sp>
      <p:sp>
        <p:nvSpPr>
          <p:cNvPr id="19" name="TextBox 18"/>
          <p:cNvSpPr txBox="1"/>
          <p:nvPr/>
        </p:nvSpPr>
        <p:spPr>
          <a:xfrm>
            <a:off x="4058920" y="3785235"/>
            <a:ext cx="1026160" cy="317500"/>
          </a:xfrm>
          <a:prstGeom prst="rect">
            <a:avLst/>
          </a:prstGeom>
          <a:noFill/>
        </p:spPr>
        <p:txBody>
          <a:bodyPr wrap="square" lIns="0" tIns="0" rIns="0" bIns="0" rtlCol="0">
            <a:noAutofit/>
          </a:bodyPr>
          <a:lstStyle/>
          <a:p>
            <a:pPr algn="ctr"/>
            <a:r>
              <a:rPr lang="zh-CN" altLang="en-US" b="1" dirty="0">
                <a:solidFill>
                  <a:schemeClr val="tx2"/>
                </a:solidFill>
                <a:ea typeface="宋体" panose="02010600030101010101" pitchFamily="2" charset="-122"/>
              </a:rPr>
              <a:t>长尾问题</a:t>
            </a:r>
          </a:p>
        </p:txBody>
      </p:sp>
      <p:sp>
        <p:nvSpPr>
          <p:cNvPr id="27" name="TextBox 26"/>
          <p:cNvSpPr txBox="1"/>
          <p:nvPr/>
        </p:nvSpPr>
        <p:spPr>
          <a:xfrm>
            <a:off x="4058920" y="5219065"/>
            <a:ext cx="1026160" cy="317500"/>
          </a:xfrm>
          <a:prstGeom prst="rect">
            <a:avLst/>
          </a:prstGeom>
          <a:noFill/>
        </p:spPr>
        <p:txBody>
          <a:bodyPr wrap="square" lIns="0" tIns="0" rIns="0" bIns="0" rtlCol="0">
            <a:noAutofit/>
          </a:bodyPr>
          <a:lstStyle/>
          <a:p>
            <a:pPr algn="ctr"/>
            <a:r>
              <a:rPr lang="zh-CN" altLang="en-US" b="1" dirty="0">
                <a:solidFill>
                  <a:schemeClr val="tx2"/>
                </a:solidFill>
                <a:ea typeface="宋体" panose="02010600030101010101" pitchFamily="2" charset="-122"/>
              </a:rPr>
              <a:t>冷启动</a:t>
            </a:r>
          </a:p>
        </p:txBody>
      </p:sp>
      <p:sp>
        <p:nvSpPr>
          <p:cNvPr id="6" name="文本框 5"/>
          <p:cNvSpPr txBox="1"/>
          <p:nvPr/>
        </p:nvSpPr>
        <p:spPr>
          <a:xfrm>
            <a:off x="1544955" y="1431925"/>
            <a:ext cx="1367155" cy="368300"/>
          </a:xfrm>
          <a:prstGeom prst="rect">
            <a:avLst/>
          </a:prstGeom>
          <a:noFill/>
        </p:spPr>
        <p:txBody>
          <a:bodyPr wrap="square" rtlCol="0">
            <a:spAutoFit/>
          </a:bodyPr>
          <a:lstStyle/>
          <a:p>
            <a:r>
              <a:rPr lang="en-US" altLang="zh-CN"/>
              <a:t>UCF</a:t>
            </a:r>
          </a:p>
        </p:txBody>
      </p:sp>
      <p:sp>
        <p:nvSpPr>
          <p:cNvPr id="49" name="文本框 48"/>
          <p:cNvSpPr txBox="1"/>
          <p:nvPr/>
        </p:nvSpPr>
        <p:spPr>
          <a:xfrm>
            <a:off x="6511925" y="1373505"/>
            <a:ext cx="1139825" cy="368300"/>
          </a:xfrm>
          <a:prstGeom prst="rect">
            <a:avLst/>
          </a:prstGeom>
          <a:noFill/>
        </p:spPr>
        <p:txBody>
          <a:bodyPr wrap="square" rtlCol="0">
            <a:spAutoFit/>
          </a:bodyPr>
          <a:lstStyle/>
          <a:p>
            <a:r>
              <a:rPr lang="en-US" altLang="zh-CN"/>
              <a:t>ICF</a:t>
            </a:r>
          </a:p>
        </p:txBody>
      </p:sp>
      <p:sp>
        <p:nvSpPr>
          <p:cNvPr id="51" name="文本框 50"/>
          <p:cNvSpPr txBox="1"/>
          <p:nvPr/>
        </p:nvSpPr>
        <p:spPr>
          <a:xfrm>
            <a:off x="5600700" y="2084070"/>
            <a:ext cx="2560955" cy="645160"/>
          </a:xfrm>
          <a:prstGeom prst="rect">
            <a:avLst/>
          </a:prstGeom>
          <a:noFill/>
        </p:spPr>
        <p:txBody>
          <a:bodyPr wrap="square" rtlCol="0">
            <a:spAutoFit/>
          </a:bodyPr>
          <a:lstStyle/>
          <a:p>
            <a:r>
              <a:rPr lang="zh-CN" altLang="en-US"/>
              <a:t>一定程度避免召回最热门产品</a:t>
            </a:r>
          </a:p>
        </p:txBody>
      </p:sp>
      <p:sp>
        <p:nvSpPr>
          <p:cNvPr id="52" name="文本框 51"/>
          <p:cNvSpPr txBox="1"/>
          <p:nvPr/>
        </p:nvSpPr>
        <p:spPr>
          <a:xfrm>
            <a:off x="1437640" y="3491865"/>
            <a:ext cx="2105025" cy="368300"/>
          </a:xfrm>
          <a:prstGeom prst="rect">
            <a:avLst/>
          </a:prstGeom>
          <a:noFill/>
        </p:spPr>
        <p:txBody>
          <a:bodyPr wrap="square" rtlCol="0">
            <a:spAutoFit/>
          </a:bodyPr>
          <a:lstStyle/>
          <a:p>
            <a:r>
              <a:rPr lang="zh-CN" altLang="en-US"/>
              <a:t>相对严重</a:t>
            </a:r>
          </a:p>
        </p:txBody>
      </p:sp>
      <p:sp>
        <p:nvSpPr>
          <p:cNvPr id="53" name="文本框 52"/>
          <p:cNvSpPr txBox="1"/>
          <p:nvPr/>
        </p:nvSpPr>
        <p:spPr>
          <a:xfrm>
            <a:off x="5882005" y="3491865"/>
            <a:ext cx="1897380" cy="368300"/>
          </a:xfrm>
          <a:prstGeom prst="rect">
            <a:avLst/>
          </a:prstGeom>
          <a:noFill/>
        </p:spPr>
        <p:txBody>
          <a:bodyPr wrap="square" rtlCol="0">
            <a:spAutoFit/>
          </a:bodyPr>
          <a:lstStyle/>
          <a:p>
            <a:r>
              <a:rPr lang="zh-CN" altLang="en-US"/>
              <a:t>相对较弱</a:t>
            </a:r>
          </a:p>
        </p:txBody>
      </p:sp>
      <p:sp>
        <p:nvSpPr>
          <p:cNvPr id="54" name="文本框 53"/>
          <p:cNvSpPr txBox="1"/>
          <p:nvPr/>
        </p:nvSpPr>
        <p:spPr>
          <a:xfrm>
            <a:off x="1578610" y="4959985"/>
            <a:ext cx="1910080" cy="368300"/>
          </a:xfrm>
          <a:prstGeom prst="rect">
            <a:avLst/>
          </a:prstGeom>
          <a:noFill/>
        </p:spPr>
        <p:txBody>
          <a:bodyPr wrap="square" rtlCol="0">
            <a:spAutoFit/>
          </a:bodyPr>
          <a:lstStyle/>
          <a:p>
            <a:r>
              <a:rPr lang="zh-CN" altLang="en-US"/>
              <a:t>直接推最热产品</a:t>
            </a:r>
          </a:p>
        </p:txBody>
      </p:sp>
      <p:sp>
        <p:nvSpPr>
          <p:cNvPr id="55" name="文本框 54"/>
          <p:cNvSpPr txBox="1"/>
          <p:nvPr/>
        </p:nvSpPr>
        <p:spPr>
          <a:xfrm>
            <a:off x="6082665" y="4764405"/>
            <a:ext cx="1997710" cy="922020"/>
          </a:xfrm>
          <a:prstGeom prst="rect">
            <a:avLst/>
          </a:prstGeom>
          <a:noFill/>
        </p:spPr>
        <p:txBody>
          <a:bodyPr wrap="square" rtlCol="0">
            <a:spAutoFit/>
          </a:bodyPr>
          <a:lstStyle/>
          <a:p>
            <a:r>
              <a:rPr lang="zh-CN" altLang="en-US"/>
              <a:t>几乎不能解决，只能依靠</a:t>
            </a:r>
            <a:r>
              <a:rPr lang="en-US" altLang="zh-CN"/>
              <a:t>ucf</a:t>
            </a:r>
            <a:r>
              <a:rPr lang="zh-CN" altLang="en-US">
                <a:ea typeface="宋体" panose="02010600030101010101" pitchFamily="2" charset="-122"/>
              </a:rPr>
              <a:t>慢慢产生消费</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应用场景</a:t>
            </a:r>
          </a:p>
        </p:txBody>
      </p:sp>
      <p:sp>
        <p:nvSpPr>
          <p:cNvPr id="3" name="Footer Placeholder 2"/>
          <p:cNvSpPr>
            <a:spLocks noGrp="1"/>
          </p:cNvSpPr>
          <p:nvPr>
            <p:ph type="ftr" sz="quarter" idx="11"/>
          </p:nvPr>
        </p:nvSpPr>
        <p:spPr/>
        <p:txBody>
          <a:bodyPr/>
          <a:lstStyle/>
          <a:p>
            <a:r>
              <a:rPr lang="en-US"/>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21</a:t>
            </a:fld>
            <a:endParaRPr lang="en-US" dirty="0"/>
          </a:p>
        </p:txBody>
      </p:sp>
      <p:sp>
        <p:nvSpPr>
          <p:cNvPr id="8" name="文本框 7"/>
          <p:cNvSpPr txBox="1"/>
          <p:nvPr/>
        </p:nvSpPr>
        <p:spPr>
          <a:xfrm>
            <a:off x="626110" y="1956435"/>
            <a:ext cx="1884045" cy="368300"/>
          </a:xfrm>
          <a:prstGeom prst="rect">
            <a:avLst/>
          </a:prstGeom>
          <a:noFill/>
        </p:spPr>
        <p:txBody>
          <a:bodyPr wrap="square" rtlCol="0">
            <a:spAutoFit/>
          </a:bodyPr>
          <a:lstStyle/>
          <a:p>
            <a:r>
              <a:rPr lang="zh-CN" altLang="en-US"/>
              <a:t>抖音  使用</a:t>
            </a:r>
            <a:r>
              <a:rPr lang="en-US" altLang="zh-CN"/>
              <a:t>??</a:t>
            </a:r>
          </a:p>
        </p:txBody>
      </p:sp>
      <p:sp>
        <p:nvSpPr>
          <p:cNvPr id="9" name="文本框 8"/>
          <p:cNvSpPr txBox="1"/>
          <p:nvPr/>
        </p:nvSpPr>
        <p:spPr>
          <a:xfrm>
            <a:off x="626110" y="3699510"/>
            <a:ext cx="1884045" cy="368300"/>
          </a:xfrm>
          <a:prstGeom prst="rect">
            <a:avLst/>
          </a:prstGeom>
          <a:noFill/>
        </p:spPr>
        <p:txBody>
          <a:bodyPr wrap="square" rtlCol="0">
            <a:spAutoFit/>
          </a:bodyPr>
          <a:lstStyle/>
          <a:p>
            <a:r>
              <a:rPr lang="zh-CN" altLang="en-US"/>
              <a:t>淘宝  使用</a:t>
            </a:r>
            <a:r>
              <a:rPr lang="en-US" altLang="zh-CN"/>
              <a:t>??</a:t>
            </a:r>
          </a:p>
        </p:txBody>
      </p:sp>
      <p:cxnSp>
        <p:nvCxnSpPr>
          <p:cNvPr id="10" name="直接箭头连接符 9"/>
          <p:cNvCxnSpPr/>
          <p:nvPr/>
        </p:nvCxnSpPr>
        <p:spPr>
          <a:xfrm flipV="1">
            <a:off x="2711450" y="2124075"/>
            <a:ext cx="80454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650490" y="3752850"/>
            <a:ext cx="80454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018280" y="1809115"/>
            <a:ext cx="4658360" cy="1198880"/>
          </a:xfrm>
          <a:prstGeom prst="rect">
            <a:avLst/>
          </a:prstGeom>
          <a:noFill/>
        </p:spPr>
        <p:txBody>
          <a:bodyPr wrap="square" rtlCol="0">
            <a:spAutoFit/>
          </a:bodyPr>
          <a:lstStyle/>
          <a:p>
            <a:r>
              <a:rPr lang="en-US" altLang="zh-CN"/>
              <a:t>UCF:</a:t>
            </a:r>
          </a:p>
          <a:p>
            <a:r>
              <a:rPr lang="en-US" altLang="zh-CN">
                <a:ea typeface="宋体" panose="02010600030101010101" pitchFamily="2" charset="-122"/>
              </a:rPr>
              <a:t>	1. </a:t>
            </a:r>
            <a:r>
              <a:rPr lang="zh-CN" altLang="en-US">
                <a:ea typeface="宋体" panose="02010600030101010101" pitchFamily="2" charset="-122"/>
              </a:rPr>
              <a:t>容易出热门</a:t>
            </a:r>
          </a:p>
          <a:p>
            <a:r>
              <a:rPr lang="en-US" altLang="zh-CN">
                <a:ea typeface="宋体" panose="02010600030101010101" pitchFamily="2" charset="-122"/>
              </a:rPr>
              <a:t>	2. </a:t>
            </a:r>
            <a:r>
              <a:rPr lang="zh-CN" altLang="en-US">
                <a:ea typeface="宋体" panose="02010600030101010101" pitchFamily="2" charset="-122"/>
              </a:rPr>
              <a:t>视频数量的增速</a:t>
            </a:r>
            <a:r>
              <a:rPr lang="en-US" altLang="zh-CN">
                <a:ea typeface="宋体" panose="02010600030101010101" pitchFamily="2" charset="-122"/>
              </a:rPr>
              <a:t>&gt;&gt; </a:t>
            </a:r>
            <a:r>
              <a:rPr lang="zh-CN" altLang="en-US">
                <a:ea typeface="宋体" panose="02010600030101010101" pitchFamily="2" charset="-122"/>
              </a:rPr>
              <a:t>用户数量增速</a:t>
            </a:r>
          </a:p>
          <a:p>
            <a:r>
              <a:rPr lang="en-US" altLang="zh-CN">
                <a:ea typeface="宋体" panose="02010600030101010101" pitchFamily="2" charset="-122"/>
              </a:rPr>
              <a:t>	3. icf </a:t>
            </a:r>
            <a:r>
              <a:rPr lang="zh-CN" altLang="en-US">
                <a:ea typeface="宋体" panose="02010600030101010101" pitchFamily="2" charset="-122"/>
              </a:rPr>
              <a:t>无法解决冷启动</a:t>
            </a:r>
          </a:p>
        </p:txBody>
      </p:sp>
      <p:sp>
        <p:nvSpPr>
          <p:cNvPr id="14" name="文本框 13"/>
          <p:cNvSpPr txBox="1"/>
          <p:nvPr/>
        </p:nvSpPr>
        <p:spPr>
          <a:xfrm>
            <a:off x="4058285" y="3531235"/>
            <a:ext cx="4658360" cy="1198880"/>
          </a:xfrm>
          <a:prstGeom prst="rect">
            <a:avLst/>
          </a:prstGeom>
          <a:noFill/>
        </p:spPr>
        <p:txBody>
          <a:bodyPr wrap="square" rtlCol="0">
            <a:spAutoFit/>
          </a:bodyPr>
          <a:lstStyle/>
          <a:p>
            <a:r>
              <a:rPr lang="en-US" altLang="zh-CN"/>
              <a:t>ICF:</a:t>
            </a:r>
          </a:p>
          <a:p>
            <a:r>
              <a:rPr lang="en-US" altLang="zh-CN">
                <a:ea typeface="宋体" panose="02010600030101010101" pitchFamily="2" charset="-122"/>
              </a:rPr>
              <a:t>	1. </a:t>
            </a:r>
            <a:r>
              <a:rPr lang="zh-CN" altLang="en-US">
                <a:ea typeface="宋体" panose="02010600030101010101" pitchFamily="2" charset="-122"/>
              </a:rPr>
              <a:t>新商品增加缓慢</a:t>
            </a:r>
            <a:r>
              <a:rPr lang="en-US" altLang="zh-CN">
                <a:ea typeface="宋体" panose="02010600030101010101" pitchFamily="2" charset="-122"/>
              </a:rPr>
              <a:t>	</a:t>
            </a:r>
          </a:p>
          <a:p>
            <a:r>
              <a:rPr lang="en-US" altLang="zh-CN">
                <a:ea typeface="宋体" panose="02010600030101010101" pitchFamily="2" charset="-122"/>
              </a:rPr>
              <a:t>	2. </a:t>
            </a:r>
            <a:r>
              <a:rPr lang="zh-CN">
                <a:ea typeface="宋体" panose="02010600030101010101" pitchFamily="2" charset="-122"/>
              </a:rPr>
              <a:t>更加个性化</a:t>
            </a:r>
            <a:endParaRPr lang="zh-CN" altLang="en-US">
              <a:ea typeface="宋体" panose="02010600030101010101" pitchFamily="2" charset="-122"/>
            </a:endParaRPr>
          </a:p>
          <a:p>
            <a:r>
              <a:rPr lang="en-US" altLang="zh-CN">
                <a:ea typeface="宋体" panose="02010600030101010101" pitchFamily="2" charset="-122"/>
              </a:rPr>
              <a:t>	3. </a:t>
            </a:r>
            <a:r>
              <a:rPr lang="zh-CN">
                <a:ea typeface="宋体" panose="02010600030101010101" pitchFamily="2" charset="-122"/>
              </a:rPr>
              <a:t>加大冷门曝光</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246188" y="4171950"/>
            <a:ext cx="228600" cy="374650"/>
            <a:chOff x="1246188" y="4171950"/>
            <a:chExt cx="228600" cy="374650"/>
          </a:xfrm>
        </p:grpSpPr>
        <p:sp>
          <p:nvSpPr>
            <p:cNvPr id="16" name="Freeform 37"/>
            <p:cNvSpPr/>
            <p:nvPr/>
          </p:nvSpPr>
          <p:spPr bwMode="auto">
            <a:xfrm>
              <a:off x="1246188" y="4171950"/>
              <a:ext cx="228600" cy="374650"/>
            </a:xfrm>
            <a:custGeom>
              <a:avLst/>
              <a:gdLst>
                <a:gd name="T0" fmla="*/ 52 w 72"/>
                <a:gd name="T1" fmla="*/ 0 h 118"/>
                <a:gd name="T2" fmla="*/ 52 w 72"/>
                <a:gd name="T3" fmla="*/ 71 h 118"/>
                <a:gd name="T4" fmla="*/ 69 w 72"/>
                <a:gd name="T5" fmla="*/ 71 h 118"/>
                <a:gd name="T6" fmla="*/ 72 w 72"/>
                <a:gd name="T7" fmla="*/ 73 h 118"/>
                <a:gd name="T8" fmla="*/ 71 w 72"/>
                <a:gd name="T9" fmla="*/ 77 h 118"/>
                <a:gd name="T10" fmla="*/ 36 w 72"/>
                <a:gd name="T11" fmla="*/ 118 h 118"/>
                <a:gd name="T12" fmla="*/ 1 w 72"/>
                <a:gd name="T13" fmla="*/ 77 h 118"/>
                <a:gd name="T14" fmla="*/ 0 w 72"/>
                <a:gd name="T15" fmla="*/ 73 h 118"/>
                <a:gd name="T16" fmla="*/ 3 w 72"/>
                <a:gd name="T17" fmla="*/ 71 h 118"/>
                <a:gd name="T18" fmla="*/ 20 w 72"/>
                <a:gd name="T19" fmla="*/ 71 h 118"/>
                <a:gd name="T20" fmla="*/ 20 w 72"/>
                <a:gd name="T21" fmla="*/ 0 h 118"/>
                <a:gd name="T22" fmla="*/ 52 w 72"/>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18">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7" name="Freeform 38"/>
            <p:cNvSpPr/>
            <p:nvPr/>
          </p:nvSpPr>
          <p:spPr bwMode="auto">
            <a:xfrm>
              <a:off x="1309688" y="4171950"/>
              <a:ext cx="101600" cy="79375"/>
            </a:xfrm>
            <a:custGeom>
              <a:avLst/>
              <a:gdLst>
                <a:gd name="T0" fmla="*/ 32 w 32"/>
                <a:gd name="T1" fmla="*/ 0 h 25"/>
                <a:gd name="T2" fmla="*/ 32 w 32"/>
                <a:gd name="T3" fmla="*/ 25 h 25"/>
                <a:gd name="T4" fmla="*/ 16 w 32"/>
                <a:gd name="T5" fmla="*/ 20 h 25"/>
                <a:gd name="T6" fmla="*/ 0 w 32"/>
                <a:gd name="T7" fmla="*/ 25 h 25"/>
                <a:gd name="T8" fmla="*/ 0 w 32"/>
                <a:gd name="T9" fmla="*/ 0 h 25"/>
                <a:gd name="T10" fmla="*/ 32 w 32"/>
                <a:gd name="T11" fmla="*/ 0 h 25"/>
              </a:gdLst>
              <a:ahLst/>
              <a:cxnLst>
                <a:cxn ang="0">
                  <a:pos x="T0" y="T1"/>
                </a:cxn>
                <a:cxn ang="0">
                  <a:pos x="T2" y="T3"/>
                </a:cxn>
                <a:cxn ang="0">
                  <a:pos x="T4" y="T5"/>
                </a:cxn>
                <a:cxn ang="0">
                  <a:pos x="T6" y="T7"/>
                </a:cxn>
                <a:cxn ang="0">
                  <a:pos x="T8" y="T9"/>
                </a:cxn>
                <a:cxn ang="0">
                  <a:pos x="T10" y="T11"/>
                </a:cxn>
              </a:cxnLst>
              <a:rect l="0" t="0" r="r" b="b"/>
              <a:pathLst>
                <a:path w="32" h="25">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rgbClr val="231815">
                <a:alpha val="15000"/>
              </a:srgbClr>
            </a:solidFill>
            <a:ln>
              <a:noFill/>
            </a:ln>
          </p:spPr>
          <p:txBody>
            <a:bodyPr vert="horz" wrap="square" lIns="91440" tIns="45720" rIns="91440" bIns="45720" numCol="1" anchor="t" anchorCtr="0" compatLnSpc="1"/>
            <a:lstStyle/>
            <a:p>
              <a:endParaRPr lang="en-US"/>
            </a:p>
          </p:txBody>
        </p:sp>
      </p:grpSp>
      <p:grpSp>
        <p:nvGrpSpPr>
          <p:cNvPr id="18" name="Group 17"/>
          <p:cNvGrpSpPr/>
          <p:nvPr/>
        </p:nvGrpSpPr>
        <p:grpSpPr>
          <a:xfrm>
            <a:off x="3384551" y="4171950"/>
            <a:ext cx="231775" cy="374650"/>
            <a:chOff x="3384551" y="4171950"/>
            <a:chExt cx="231775" cy="374650"/>
          </a:xfrm>
        </p:grpSpPr>
        <p:sp>
          <p:nvSpPr>
            <p:cNvPr id="19" name="Freeform 40"/>
            <p:cNvSpPr/>
            <p:nvPr/>
          </p:nvSpPr>
          <p:spPr bwMode="auto">
            <a:xfrm>
              <a:off x="3384551" y="4171950"/>
              <a:ext cx="231775" cy="374650"/>
            </a:xfrm>
            <a:custGeom>
              <a:avLst/>
              <a:gdLst>
                <a:gd name="T0" fmla="*/ 53 w 73"/>
                <a:gd name="T1" fmla="*/ 0 h 118"/>
                <a:gd name="T2" fmla="*/ 53 w 73"/>
                <a:gd name="T3" fmla="*/ 71 h 118"/>
                <a:gd name="T4" fmla="*/ 69 w 73"/>
                <a:gd name="T5" fmla="*/ 71 h 118"/>
                <a:gd name="T6" fmla="*/ 73 w 73"/>
                <a:gd name="T7" fmla="*/ 73 h 118"/>
                <a:gd name="T8" fmla="*/ 72 w 73"/>
                <a:gd name="T9" fmla="*/ 77 h 118"/>
                <a:gd name="T10" fmla="*/ 37 w 73"/>
                <a:gd name="T11" fmla="*/ 118 h 118"/>
                <a:gd name="T12" fmla="*/ 1 w 73"/>
                <a:gd name="T13" fmla="*/ 77 h 118"/>
                <a:gd name="T14" fmla="*/ 1 w 73"/>
                <a:gd name="T15" fmla="*/ 73 h 118"/>
                <a:gd name="T16" fmla="*/ 4 w 73"/>
                <a:gd name="T17" fmla="*/ 71 h 118"/>
                <a:gd name="T18" fmla="*/ 20 w 73"/>
                <a:gd name="T19" fmla="*/ 71 h 118"/>
                <a:gd name="T20" fmla="*/ 20 w 73"/>
                <a:gd name="T21" fmla="*/ 0 h 118"/>
                <a:gd name="T22" fmla="*/ 53 w 73"/>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18">
                  <a:moveTo>
                    <a:pt x="53" y="0"/>
                  </a:moveTo>
                  <a:cubicBezTo>
                    <a:pt x="53" y="71"/>
                    <a:pt x="53" y="71"/>
                    <a:pt x="53" y="71"/>
                  </a:cubicBezTo>
                  <a:cubicBezTo>
                    <a:pt x="69" y="71"/>
                    <a:pt x="69" y="71"/>
                    <a:pt x="69" y="71"/>
                  </a:cubicBezTo>
                  <a:cubicBezTo>
                    <a:pt x="71" y="71"/>
                    <a:pt x="72" y="72"/>
                    <a:pt x="73" y="73"/>
                  </a:cubicBezTo>
                  <a:cubicBezTo>
                    <a:pt x="73" y="75"/>
                    <a:pt x="73" y="76"/>
                    <a:pt x="72" y="77"/>
                  </a:cubicBezTo>
                  <a:cubicBezTo>
                    <a:pt x="37" y="118"/>
                    <a:pt x="37" y="118"/>
                    <a:pt x="37" y="118"/>
                  </a:cubicBezTo>
                  <a:cubicBezTo>
                    <a:pt x="1" y="77"/>
                    <a:pt x="1" y="77"/>
                    <a:pt x="1" y="77"/>
                  </a:cubicBezTo>
                  <a:cubicBezTo>
                    <a:pt x="0" y="76"/>
                    <a:pt x="0" y="75"/>
                    <a:pt x="1" y="73"/>
                  </a:cubicBezTo>
                  <a:cubicBezTo>
                    <a:pt x="1" y="72"/>
                    <a:pt x="3" y="71"/>
                    <a:pt x="4" y="71"/>
                  </a:cubicBezTo>
                  <a:cubicBezTo>
                    <a:pt x="20" y="71"/>
                    <a:pt x="20" y="71"/>
                    <a:pt x="20" y="71"/>
                  </a:cubicBezTo>
                  <a:cubicBezTo>
                    <a:pt x="20" y="0"/>
                    <a:pt x="20" y="0"/>
                    <a:pt x="20" y="0"/>
                  </a:cubicBezTo>
                  <a:lnTo>
                    <a:pt x="53"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20" name="Freeform 41"/>
            <p:cNvSpPr/>
            <p:nvPr/>
          </p:nvSpPr>
          <p:spPr bwMode="auto">
            <a:xfrm>
              <a:off x="3448051" y="4171950"/>
              <a:ext cx="104775" cy="79375"/>
            </a:xfrm>
            <a:custGeom>
              <a:avLst/>
              <a:gdLst>
                <a:gd name="T0" fmla="*/ 33 w 33"/>
                <a:gd name="T1" fmla="*/ 0 h 25"/>
                <a:gd name="T2" fmla="*/ 33 w 33"/>
                <a:gd name="T3" fmla="*/ 25 h 25"/>
                <a:gd name="T4" fmla="*/ 17 w 33"/>
                <a:gd name="T5" fmla="*/ 20 h 25"/>
                <a:gd name="T6" fmla="*/ 0 w 33"/>
                <a:gd name="T7" fmla="*/ 25 h 25"/>
                <a:gd name="T8" fmla="*/ 0 w 33"/>
                <a:gd name="T9" fmla="*/ 0 h 25"/>
                <a:gd name="T10" fmla="*/ 33 w 33"/>
                <a:gd name="T11" fmla="*/ 0 h 25"/>
              </a:gdLst>
              <a:ahLst/>
              <a:cxnLst>
                <a:cxn ang="0">
                  <a:pos x="T0" y="T1"/>
                </a:cxn>
                <a:cxn ang="0">
                  <a:pos x="T2" y="T3"/>
                </a:cxn>
                <a:cxn ang="0">
                  <a:pos x="T4" y="T5"/>
                </a:cxn>
                <a:cxn ang="0">
                  <a:pos x="T6" y="T7"/>
                </a:cxn>
                <a:cxn ang="0">
                  <a:pos x="T8" y="T9"/>
                </a:cxn>
                <a:cxn ang="0">
                  <a:pos x="T10" y="T11"/>
                </a:cxn>
              </a:cxnLst>
              <a:rect l="0" t="0" r="r" b="b"/>
              <a:pathLst>
                <a:path w="33" h="25">
                  <a:moveTo>
                    <a:pt x="33" y="0"/>
                  </a:moveTo>
                  <a:cubicBezTo>
                    <a:pt x="33" y="25"/>
                    <a:pt x="33" y="25"/>
                    <a:pt x="33" y="25"/>
                  </a:cubicBezTo>
                  <a:cubicBezTo>
                    <a:pt x="28" y="22"/>
                    <a:pt x="23" y="20"/>
                    <a:pt x="17" y="20"/>
                  </a:cubicBezTo>
                  <a:cubicBezTo>
                    <a:pt x="11" y="20"/>
                    <a:pt x="5" y="22"/>
                    <a:pt x="0" y="25"/>
                  </a:cubicBezTo>
                  <a:cubicBezTo>
                    <a:pt x="0" y="0"/>
                    <a:pt x="0" y="0"/>
                    <a:pt x="0" y="0"/>
                  </a:cubicBezTo>
                  <a:lnTo>
                    <a:pt x="33" y="0"/>
                  </a:lnTo>
                  <a:close/>
                </a:path>
              </a:pathLst>
            </a:custGeom>
            <a:solidFill>
              <a:srgbClr val="231815">
                <a:alpha val="15000"/>
              </a:srgbClr>
            </a:solidFill>
            <a:ln>
              <a:noFill/>
            </a:ln>
          </p:spPr>
          <p:txBody>
            <a:bodyPr vert="horz" wrap="square" lIns="91440" tIns="45720" rIns="91440" bIns="45720" numCol="1" anchor="t" anchorCtr="0" compatLnSpc="1"/>
            <a:lstStyle/>
            <a:p>
              <a:endParaRPr lang="en-US"/>
            </a:p>
          </p:txBody>
        </p:sp>
      </p:grpSp>
      <p:grpSp>
        <p:nvGrpSpPr>
          <p:cNvPr id="21" name="Group 20"/>
          <p:cNvGrpSpPr/>
          <p:nvPr/>
        </p:nvGrpSpPr>
        <p:grpSpPr>
          <a:xfrm>
            <a:off x="5527676" y="4171950"/>
            <a:ext cx="231775" cy="374650"/>
            <a:chOff x="5527676" y="4171950"/>
            <a:chExt cx="231775" cy="374650"/>
          </a:xfrm>
        </p:grpSpPr>
        <p:sp>
          <p:nvSpPr>
            <p:cNvPr id="22" name="Freeform 43"/>
            <p:cNvSpPr/>
            <p:nvPr/>
          </p:nvSpPr>
          <p:spPr bwMode="auto">
            <a:xfrm>
              <a:off x="5527676" y="4171950"/>
              <a:ext cx="231775" cy="374650"/>
            </a:xfrm>
            <a:custGeom>
              <a:avLst/>
              <a:gdLst>
                <a:gd name="T0" fmla="*/ 53 w 73"/>
                <a:gd name="T1" fmla="*/ 0 h 118"/>
                <a:gd name="T2" fmla="*/ 53 w 73"/>
                <a:gd name="T3" fmla="*/ 71 h 118"/>
                <a:gd name="T4" fmla="*/ 69 w 73"/>
                <a:gd name="T5" fmla="*/ 71 h 118"/>
                <a:gd name="T6" fmla="*/ 72 w 73"/>
                <a:gd name="T7" fmla="*/ 73 h 118"/>
                <a:gd name="T8" fmla="*/ 72 w 73"/>
                <a:gd name="T9" fmla="*/ 77 h 118"/>
                <a:gd name="T10" fmla="*/ 36 w 73"/>
                <a:gd name="T11" fmla="*/ 118 h 118"/>
                <a:gd name="T12" fmla="*/ 1 w 73"/>
                <a:gd name="T13" fmla="*/ 77 h 118"/>
                <a:gd name="T14" fmla="*/ 0 w 73"/>
                <a:gd name="T15" fmla="*/ 73 h 118"/>
                <a:gd name="T16" fmla="*/ 4 w 73"/>
                <a:gd name="T17" fmla="*/ 71 h 118"/>
                <a:gd name="T18" fmla="*/ 20 w 73"/>
                <a:gd name="T19" fmla="*/ 71 h 118"/>
                <a:gd name="T20" fmla="*/ 20 w 73"/>
                <a:gd name="T21" fmla="*/ 0 h 118"/>
                <a:gd name="T22" fmla="*/ 53 w 73"/>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18">
                  <a:moveTo>
                    <a:pt x="53" y="0"/>
                  </a:moveTo>
                  <a:cubicBezTo>
                    <a:pt x="53" y="71"/>
                    <a:pt x="53" y="71"/>
                    <a:pt x="53" y="71"/>
                  </a:cubicBezTo>
                  <a:cubicBezTo>
                    <a:pt x="69" y="71"/>
                    <a:pt x="69" y="71"/>
                    <a:pt x="69" y="71"/>
                  </a:cubicBezTo>
                  <a:cubicBezTo>
                    <a:pt x="70" y="71"/>
                    <a:pt x="72" y="72"/>
                    <a:pt x="72" y="73"/>
                  </a:cubicBezTo>
                  <a:cubicBezTo>
                    <a:pt x="73" y="75"/>
                    <a:pt x="73" y="76"/>
                    <a:pt x="72" y="77"/>
                  </a:cubicBezTo>
                  <a:cubicBezTo>
                    <a:pt x="36" y="118"/>
                    <a:pt x="36" y="118"/>
                    <a:pt x="36" y="118"/>
                  </a:cubicBezTo>
                  <a:cubicBezTo>
                    <a:pt x="1" y="77"/>
                    <a:pt x="1" y="77"/>
                    <a:pt x="1" y="77"/>
                  </a:cubicBezTo>
                  <a:cubicBezTo>
                    <a:pt x="0" y="76"/>
                    <a:pt x="0" y="75"/>
                    <a:pt x="0" y="73"/>
                  </a:cubicBezTo>
                  <a:cubicBezTo>
                    <a:pt x="1" y="72"/>
                    <a:pt x="2" y="71"/>
                    <a:pt x="4" y="71"/>
                  </a:cubicBezTo>
                  <a:cubicBezTo>
                    <a:pt x="20" y="71"/>
                    <a:pt x="20" y="71"/>
                    <a:pt x="20" y="71"/>
                  </a:cubicBezTo>
                  <a:cubicBezTo>
                    <a:pt x="20" y="0"/>
                    <a:pt x="20" y="0"/>
                    <a:pt x="20" y="0"/>
                  </a:cubicBezTo>
                  <a:lnTo>
                    <a:pt x="53" y="0"/>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23" name="Freeform 44"/>
            <p:cNvSpPr/>
            <p:nvPr/>
          </p:nvSpPr>
          <p:spPr bwMode="auto">
            <a:xfrm>
              <a:off x="5591176" y="4171950"/>
              <a:ext cx="104775" cy="79375"/>
            </a:xfrm>
            <a:custGeom>
              <a:avLst/>
              <a:gdLst>
                <a:gd name="T0" fmla="*/ 33 w 33"/>
                <a:gd name="T1" fmla="*/ 0 h 25"/>
                <a:gd name="T2" fmla="*/ 33 w 33"/>
                <a:gd name="T3" fmla="*/ 25 h 25"/>
                <a:gd name="T4" fmla="*/ 16 w 33"/>
                <a:gd name="T5" fmla="*/ 20 h 25"/>
                <a:gd name="T6" fmla="*/ 0 w 33"/>
                <a:gd name="T7" fmla="*/ 25 h 25"/>
                <a:gd name="T8" fmla="*/ 0 w 33"/>
                <a:gd name="T9" fmla="*/ 0 h 25"/>
                <a:gd name="T10" fmla="*/ 33 w 33"/>
                <a:gd name="T11" fmla="*/ 0 h 25"/>
              </a:gdLst>
              <a:ahLst/>
              <a:cxnLst>
                <a:cxn ang="0">
                  <a:pos x="T0" y="T1"/>
                </a:cxn>
                <a:cxn ang="0">
                  <a:pos x="T2" y="T3"/>
                </a:cxn>
                <a:cxn ang="0">
                  <a:pos x="T4" y="T5"/>
                </a:cxn>
                <a:cxn ang="0">
                  <a:pos x="T6" y="T7"/>
                </a:cxn>
                <a:cxn ang="0">
                  <a:pos x="T8" y="T9"/>
                </a:cxn>
                <a:cxn ang="0">
                  <a:pos x="T10" y="T11"/>
                </a:cxn>
              </a:cxnLst>
              <a:rect l="0" t="0" r="r" b="b"/>
              <a:pathLst>
                <a:path w="33" h="25">
                  <a:moveTo>
                    <a:pt x="33" y="0"/>
                  </a:moveTo>
                  <a:cubicBezTo>
                    <a:pt x="33" y="25"/>
                    <a:pt x="33" y="25"/>
                    <a:pt x="33" y="25"/>
                  </a:cubicBezTo>
                  <a:cubicBezTo>
                    <a:pt x="28" y="22"/>
                    <a:pt x="22" y="20"/>
                    <a:pt x="16" y="20"/>
                  </a:cubicBezTo>
                  <a:cubicBezTo>
                    <a:pt x="10" y="20"/>
                    <a:pt x="5" y="22"/>
                    <a:pt x="0" y="25"/>
                  </a:cubicBezTo>
                  <a:cubicBezTo>
                    <a:pt x="0" y="0"/>
                    <a:pt x="0" y="0"/>
                    <a:pt x="0" y="0"/>
                  </a:cubicBezTo>
                  <a:lnTo>
                    <a:pt x="33" y="0"/>
                  </a:lnTo>
                  <a:close/>
                </a:path>
              </a:pathLst>
            </a:custGeom>
            <a:solidFill>
              <a:srgbClr val="231815">
                <a:alpha val="15000"/>
              </a:srgbClr>
            </a:solidFill>
            <a:ln>
              <a:noFill/>
            </a:ln>
          </p:spPr>
          <p:txBody>
            <a:bodyPr vert="horz" wrap="square" lIns="91440" tIns="45720" rIns="91440" bIns="45720" numCol="1" anchor="t" anchorCtr="0" compatLnSpc="1"/>
            <a:lstStyle/>
            <a:p>
              <a:endParaRPr lang="en-US"/>
            </a:p>
          </p:txBody>
        </p:sp>
      </p:grpSp>
      <p:grpSp>
        <p:nvGrpSpPr>
          <p:cNvPr id="24" name="Group 23"/>
          <p:cNvGrpSpPr/>
          <p:nvPr/>
        </p:nvGrpSpPr>
        <p:grpSpPr>
          <a:xfrm>
            <a:off x="7669213" y="4171950"/>
            <a:ext cx="228600" cy="374650"/>
            <a:chOff x="7669213" y="4171950"/>
            <a:chExt cx="228600" cy="374650"/>
          </a:xfrm>
        </p:grpSpPr>
        <p:sp>
          <p:nvSpPr>
            <p:cNvPr id="25" name="Freeform 46"/>
            <p:cNvSpPr/>
            <p:nvPr/>
          </p:nvSpPr>
          <p:spPr bwMode="auto">
            <a:xfrm>
              <a:off x="7669213" y="4171950"/>
              <a:ext cx="228600" cy="374650"/>
            </a:xfrm>
            <a:custGeom>
              <a:avLst/>
              <a:gdLst>
                <a:gd name="T0" fmla="*/ 52 w 72"/>
                <a:gd name="T1" fmla="*/ 0 h 118"/>
                <a:gd name="T2" fmla="*/ 52 w 72"/>
                <a:gd name="T3" fmla="*/ 71 h 118"/>
                <a:gd name="T4" fmla="*/ 69 w 72"/>
                <a:gd name="T5" fmla="*/ 71 h 118"/>
                <a:gd name="T6" fmla="*/ 72 w 72"/>
                <a:gd name="T7" fmla="*/ 73 h 118"/>
                <a:gd name="T8" fmla="*/ 71 w 72"/>
                <a:gd name="T9" fmla="*/ 77 h 118"/>
                <a:gd name="T10" fmla="*/ 36 w 72"/>
                <a:gd name="T11" fmla="*/ 118 h 118"/>
                <a:gd name="T12" fmla="*/ 1 w 72"/>
                <a:gd name="T13" fmla="*/ 77 h 118"/>
                <a:gd name="T14" fmla="*/ 0 w 72"/>
                <a:gd name="T15" fmla="*/ 73 h 118"/>
                <a:gd name="T16" fmla="*/ 3 w 72"/>
                <a:gd name="T17" fmla="*/ 71 h 118"/>
                <a:gd name="T18" fmla="*/ 20 w 72"/>
                <a:gd name="T19" fmla="*/ 71 h 118"/>
                <a:gd name="T20" fmla="*/ 20 w 72"/>
                <a:gd name="T21" fmla="*/ 0 h 118"/>
                <a:gd name="T22" fmla="*/ 52 w 72"/>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18">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26" name="Freeform 47"/>
            <p:cNvSpPr/>
            <p:nvPr/>
          </p:nvSpPr>
          <p:spPr bwMode="auto">
            <a:xfrm>
              <a:off x="7732713" y="4171950"/>
              <a:ext cx="101600" cy="79375"/>
            </a:xfrm>
            <a:custGeom>
              <a:avLst/>
              <a:gdLst>
                <a:gd name="T0" fmla="*/ 32 w 32"/>
                <a:gd name="T1" fmla="*/ 0 h 25"/>
                <a:gd name="T2" fmla="*/ 32 w 32"/>
                <a:gd name="T3" fmla="*/ 25 h 25"/>
                <a:gd name="T4" fmla="*/ 16 w 32"/>
                <a:gd name="T5" fmla="*/ 20 h 25"/>
                <a:gd name="T6" fmla="*/ 0 w 32"/>
                <a:gd name="T7" fmla="*/ 25 h 25"/>
                <a:gd name="T8" fmla="*/ 0 w 32"/>
                <a:gd name="T9" fmla="*/ 0 h 25"/>
                <a:gd name="T10" fmla="*/ 32 w 32"/>
                <a:gd name="T11" fmla="*/ 0 h 25"/>
              </a:gdLst>
              <a:ahLst/>
              <a:cxnLst>
                <a:cxn ang="0">
                  <a:pos x="T0" y="T1"/>
                </a:cxn>
                <a:cxn ang="0">
                  <a:pos x="T2" y="T3"/>
                </a:cxn>
                <a:cxn ang="0">
                  <a:pos x="T4" y="T5"/>
                </a:cxn>
                <a:cxn ang="0">
                  <a:pos x="T6" y="T7"/>
                </a:cxn>
                <a:cxn ang="0">
                  <a:pos x="T8" y="T9"/>
                </a:cxn>
                <a:cxn ang="0">
                  <a:pos x="T10" y="T11"/>
                </a:cxn>
              </a:cxnLst>
              <a:rect l="0" t="0" r="r" b="b"/>
              <a:pathLst>
                <a:path w="32" h="25">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rgbClr val="231815">
                <a:alpha val="15000"/>
              </a:srgbClr>
            </a:solidFill>
            <a:ln>
              <a:noFill/>
            </a:ln>
          </p:spPr>
          <p:txBody>
            <a:bodyPr vert="horz" wrap="square" lIns="91440" tIns="45720" rIns="91440" bIns="45720" numCol="1" anchor="t" anchorCtr="0" compatLnSpc="1"/>
            <a:lstStyle/>
            <a:p>
              <a:endParaRPr lang="en-US"/>
            </a:p>
          </p:txBody>
        </p:sp>
      </p:grpSp>
      <p:grpSp>
        <p:nvGrpSpPr>
          <p:cNvPr id="27" name="Group 26"/>
          <p:cNvGrpSpPr/>
          <p:nvPr/>
        </p:nvGrpSpPr>
        <p:grpSpPr>
          <a:xfrm>
            <a:off x="2233613" y="2930525"/>
            <a:ext cx="395288" cy="257175"/>
            <a:chOff x="2233613" y="2930525"/>
            <a:chExt cx="395288" cy="257175"/>
          </a:xfrm>
        </p:grpSpPr>
        <p:sp>
          <p:nvSpPr>
            <p:cNvPr id="28" name="Freeform 25"/>
            <p:cNvSpPr/>
            <p:nvPr/>
          </p:nvSpPr>
          <p:spPr bwMode="auto">
            <a:xfrm>
              <a:off x="2466976"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3 w 51"/>
                <a:gd name="T13" fmla="*/ 3 h 81"/>
                <a:gd name="T14" fmla="*/ 51 w 51"/>
                <a:gd name="T15" fmla="*/ 41 h 81"/>
                <a:gd name="T16" fmla="*/ 13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4" y="80"/>
                    <a:pt x="3" y="78"/>
                  </a:cubicBezTo>
                  <a:cubicBezTo>
                    <a:pt x="0" y="76"/>
                    <a:pt x="0" y="71"/>
                    <a:pt x="3" y="68"/>
                  </a:cubicBezTo>
                  <a:cubicBezTo>
                    <a:pt x="30" y="41"/>
                    <a:pt x="30" y="41"/>
                    <a:pt x="30" y="41"/>
                  </a:cubicBezTo>
                  <a:cubicBezTo>
                    <a:pt x="3" y="14"/>
                    <a:pt x="3" y="14"/>
                    <a:pt x="3" y="14"/>
                  </a:cubicBezTo>
                  <a:cubicBezTo>
                    <a:pt x="0" y="11"/>
                    <a:pt x="0" y="6"/>
                    <a:pt x="3" y="3"/>
                  </a:cubicBezTo>
                  <a:cubicBezTo>
                    <a:pt x="5" y="0"/>
                    <a:pt x="10" y="0"/>
                    <a:pt x="13" y="3"/>
                  </a:cubicBezTo>
                  <a:cubicBezTo>
                    <a:pt x="51" y="41"/>
                    <a:pt x="51" y="41"/>
                    <a:pt x="51" y="41"/>
                  </a:cubicBezTo>
                  <a:cubicBezTo>
                    <a:pt x="13" y="78"/>
                    <a:pt x="13" y="78"/>
                    <a:pt x="13" y="78"/>
                  </a:cubicBezTo>
                  <a:cubicBezTo>
                    <a:pt x="12" y="80"/>
                    <a:pt x="10" y="81"/>
                    <a:pt x="8" y="81"/>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29" name="Freeform 26"/>
            <p:cNvSpPr/>
            <p:nvPr/>
          </p:nvSpPr>
          <p:spPr bwMode="auto">
            <a:xfrm>
              <a:off x="2287588" y="2930525"/>
              <a:ext cx="160338" cy="257175"/>
            </a:xfrm>
            <a:custGeom>
              <a:avLst/>
              <a:gdLst>
                <a:gd name="T0" fmla="*/ 8 w 51"/>
                <a:gd name="T1" fmla="*/ 81 h 81"/>
                <a:gd name="T2" fmla="*/ 2 w 51"/>
                <a:gd name="T3" fmla="*/ 78 h 81"/>
                <a:gd name="T4" fmla="*/ 2 w 51"/>
                <a:gd name="T5" fmla="*/ 68 h 81"/>
                <a:gd name="T6" fmla="*/ 30 w 51"/>
                <a:gd name="T7" fmla="*/ 41 h 81"/>
                <a:gd name="T8" fmla="*/ 2 w 51"/>
                <a:gd name="T9" fmla="*/ 14 h 81"/>
                <a:gd name="T10" fmla="*/ 2 w 51"/>
                <a:gd name="T11" fmla="*/ 3 h 81"/>
                <a:gd name="T12" fmla="*/ 13 w 51"/>
                <a:gd name="T13" fmla="*/ 3 h 81"/>
                <a:gd name="T14" fmla="*/ 51 w 51"/>
                <a:gd name="T15" fmla="*/ 41 h 81"/>
                <a:gd name="T16" fmla="*/ 13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4" y="80"/>
                    <a:pt x="2" y="78"/>
                  </a:cubicBezTo>
                  <a:cubicBezTo>
                    <a:pt x="0" y="76"/>
                    <a:pt x="0" y="71"/>
                    <a:pt x="2" y="68"/>
                  </a:cubicBezTo>
                  <a:cubicBezTo>
                    <a:pt x="30" y="41"/>
                    <a:pt x="30" y="41"/>
                    <a:pt x="30" y="41"/>
                  </a:cubicBezTo>
                  <a:cubicBezTo>
                    <a:pt x="2" y="14"/>
                    <a:pt x="2" y="14"/>
                    <a:pt x="2" y="14"/>
                  </a:cubicBezTo>
                  <a:cubicBezTo>
                    <a:pt x="0" y="11"/>
                    <a:pt x="0" y="6"/>
                    <a:pt x="2" y="3"/>
                  </a:cubicBezTo>
                  <a:cubicBezTo>
                    <a:pt x="5" y="0"/>
                    <a:pt x="10" y="0"/>
                    <a:pt x="13" y="3"/>
                  </a:cubicBezTo>
                  <a:cubicBezTo>
                    <a:pt x="51" y="41"/>
                    <a:pt x="51" y="41"/>
                    <a:pt x="51" y="41"/>
                  </a:cubicBezTo>
                  <a:cubicBezTo>
                    <a:pt x="13" y="78"/>
                    <a:pt x="13" y="78"/>
                    <a:pt x="13" y="78"/>
                  </a:cubicBezTo>
                  <a:cubicBezTo>
                    <a:pt x="12" y="80"/>
                    <a:pt x="10" y="81"/>
                    <a:pt x="8" y="81"/>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0" name="Line 27"/>
            <p:cNvSpPr>
              <a:spLocks noChangeShapeType="1"/>
            </p:cNvSpPr>
            <p:nvPr/>
          </p:nvSpPr>
          <p:spPr bwMode="auto">
            <a:xfrm>
              <a:off x="2233613" y="30607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Line 28"/>
            <p:cNvSpPr>
              <a:spLocks noChangeShapeType="1"/>
            </p:cNvSpPr>
            <p:nvPr/>
          </p:nvSpPr>
          <p:spPr bwMode="auto">
            <a:xfrm>
              <a:off x="2233613" y="30607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2" name="Group 31"/>
          <p:cNvGrpSpPr/>
          <p:nvPr/>
        </p:nvGrpSpPr>
        <p:grpSpPr>
          <a:xfrm>
            <a:off x="4375151" y="2930525"/>
            <a:ext cx="393700" cy="257175"/>
            <a:chOff x="4375151" y="2930525"/>
            <a:chExt cx="393700" cy="257175"/>
          </a:xfrm>
          <a:solidFill>
            <a:schemeClr val="accent2"/>
          </a:solidFill>
        </p:grpSpPr>
        <p:sp>
          <p:nvSpPr>
            <p:cNvPr id="33" name="Freeform 29"/>
            <p:cNvSpPr/>
            <p:nvPr/>
          </p:nvSpPr>
          <p:spPr bwMode="auto">
            <a:xfrm>
              <a:off x="4606926"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4 w 51"/>
                <a:gd name="T13" fmla="*/ 3 h 81"/>
                <a:gd name="T14" fmla="*/ 51 w 51"/>
                <a:gd name="T15" fmla="*/ 41 h 81"/>
                <a:gd name="T16" fmla="*/ 14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7" y="81"/>
                    <a:pt x="5" y="80"/>
                    <a:pt x="3" y="78"/>
                  </a:cubicBezTo>
                  <a:cubicBezTo>
                    <a:pt x="0" y="76"/>
                    <a:pt x="0" y="71"/>
                    <a:pt x="3" y="68"/>
                  </a:cubicBezTo>
                  <a:cubicBezTo>
                    <a:pt x="30" y="41"/>
                    <a:pt x="30" y="41"/>
                    <a:pt x="30" y="41"/>
                  </a:cubicBezTo>
                  <a:cubicBezTo>
                    <a:pt x="3" y="14"/>
                    <a:pt x="3" y="14"/>
                    <a:pt x="3" y="14"/>
                  </a:cubicBezTo>
                  <a:cubicBezTo>
                    <a:pt x="0" y="11"/>
                    <a:pt x="0" y="6"/>
                    <a:pt x="3" y="3"/>
                  </a:cubicBezTo>
                  <a:cubicBezTo>
                    <a:pt x="6" y="0"/>
                    <a:pt x="11" y="0"/>
                    <a:pt x="14" y="3"/>
                  </a:cubicBezTo>
                  <a:cubicBezTo>
                    <a:pt x="51" y="41"/>
                    <a:pt x="51" y="41"/>
                    <a:pt x="51" y="41"/>
                  </a:cubicBezTo>
                  <a:cubicBezTo>
                    <a:pt x="14" y="78"/>
                    <a:pt x="14" y="78"/>
                    <a:pt x="14" y="78"/>
                  </a:cubicBezTo>
                  <a:cubicBezTo>
                    <a:pt x="12" y="80"/>
                    <a:pt x="10" y="81"/>
                    <a:pt x="8"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30"/>
            <p:cNvSpPr/>
            <p:nvPr/>
          </p:nvSpPr>
          <p:spPr bwMode="auto">
            <a:xfrm>
              <a:off x="4425951"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4 w 51"/>
                <a:gd name="T13" fmla="*/ 3 h 81"/>
                <a:gd name="T14" fmla="*/ 51 w 51"/>
                <a:gd name="T15" fmla="*/ 41 h 81"/>
                <a:gd name="T16" fmla="*/ 14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5" y="80"/>
                    <a:pt x="3" y="78"/>
                  </a:cubicBezTo>
                  <a:cubicBezTo>
                    <a:pt x="0" y="76"/>
                    <a:pt x="0" y="71"/>
                    <a:pt x="3" y="68"/>
                  </a:cubicBezTo>
                  <a:cubicBezTo>
                    <a:pt x="30" y="41"/>
                    <a:pt x="30" y="41"/>
                    <a:pt x="30" y="41"/>
                  </a:cubicBezTo>
                  <a:cubicBezTo>
                    <a:pt x="3" y="14"/>
                    <a:pt x="3" y="14"/>
                    <a:pt x="3" y="14"/>
                  </a:cubicBezTo>
                  <a:cubicBezTo>
                    <a:pt x="0" y="11"/>
                    <a:pt x="0" y="6"/>
                    <a:pt x="3" y="3"/>
                  </a:cubicBezTo>
                  <a:cubicBezTo>
                    <a:pt x="6" y="0"/>
                    <a:pt x="11" y="0"/>
                    <a:pt x="14" y="3"/>
                  </a:cubicBezTo>
                  <a:cubicBezTo>
                    <a:pt x="51" y="41"/>
                    <a:pt x="51" y="41"/>
                    <a:pt x="51" y="41"/>
                  </a:cubicBezTo>
                  <a:cubicBezTo>
                    <a:pt x="14" y="78"/>
                    <a:pt x="14" y="78"/>
                    <a:pt x="14" y="78"/>
                  </a:cubicBezTo>
                  <a:cubicBezTo>
                    <a:pt x="12" y="80"/>
                    <a:pt x="10" y="81"/>
                    <a:pt x="8"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Line 31"/>
            <p:cNvSpPr>
              <a:spLocks noChangeShapeType="1"/>
            </p:cNvSpPr>
            <p:nvPr/>
          </p:nvSpPr>
          <p:spPr bwMode="auto">
            <a:xfrm>
              <a:off x="4375151" y="3060700"/>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Line 32"/>
            <p:cNvSpPr>
              <a:spLocks noChangeShapeType="1"/>
            </p:cNvSpPr>
            <p:nvPr/>
          </p:nvSpPr>
          <p:spPr bwMode="auto">
            <a:xfrm>
              <a:off x="4375151" y="3060700"/>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7" name="Group 36"/>
          <p:cNvGrpSpPr/>
          <p:nvPr/>
        </p:nvGrpSpPr>
        <p:grpSpPr>
          <a:xfrm>
            <a:off x="6515101" y="2930525"/>
            <a:ext cx="396875" cy="257175"/>
            <a:chOff x="6515101" y="2930525"/>
            <a:chExt cx="396875" cy="257175"/>
          </a:xfrm>
          <a:solidFill>
            <a:schemeClr val="accent3"/>
          </a:solidFill>
        </p:grpSpPr>
        <p:sp>
          <p:nvSpPr>
            <p:cNvPr id="38" name="Freeform 33"/>
            <p:cNvSpPr/>
            <p:nvPr/>
          </p:nvSpPr>
          <p:spPr bwMode="auto">
            <a:xfrm>
              <a:off x="6750051"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3 w 51"/>
                <a:gd name="T13" fmla="*/ 3 h 81"/>
                <a:gd name="T14" fmla="*/ 51 w 51"/>
                <a:gd name="T15" fmla="*/ 41 h 81"/>
                <a:gd name="T16" fmla="*/ 13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4" y="80"/>
                    <a:pt x="3" y="78"/>
                  </a:cubicBezTo>
                  <a:cubicBezTo>
                    <a:pt x="0" y="76"/>
                    <a:pt x="0" y="71"/>
                    <a:pt x="3" y="68"/>
                  </a:cubicBezTo>
                  <a:cubicBezTo>
                    <a:pt x="30" y="41"/>
                    <a:pt x="30" y="41"/>
                    <a:pt x="30" y="41"/>
                  </a:cubicBezTo>
                  <a:cubicBezTo>
                    <a:pt x="3" y="14"/>
                    <a:pt x="3" y="14"/>
                    <a:pt x="3" y="14"/>
                  </a:cubicBezTo>
                  <a:cubicBezTo>
                    <a:pt x="0" y="11"/>
                    <a:pt x="0" y="6"/>
                    <a:pt x="3" y="3"/>
                  </a:cubicBezTo>
                  <a:cubicBezTo>
                    <a:pt x="6" y="0"/>
                    <a:pt x="10" y="0"/>
                    <a:pt x="13" y="3"/>
                  </a:cubicBezTo>
                  <a:cubicBezTo>
                    <a:pt x="51" y="41"/>
                    <a:pt x="51" y="41"/>
                    <a:pt x="51" y="41"/>
                  </a:cubicBezTo>
                  <a:cubicBezTo>
                    <a:pt x="13" y="78"/>
                    <a:pt x="13" y="78"/>
                    <a:pt x="13" y="78"/>
                  </a:cubicBezTo>
                  <a:cubicBezTo>
                    <a:pt x="12" y="80"/>
                    <a:pt x="10" y="81"/>
                    <a:pt x="8"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34"/>
            <p:cNvSpPr/>
            <p:nvPr/>
          </p:nvSpPr>
          <p:spPr bwMode="auto">
            <a:xfrm>
              <a:off x="6569076"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3 w 51"/>
                <a:gd name="T13" fmla="*/ 3 h 81"/>
                <a:gd name="T14" fmla="*/ 51 w 51"/>
                <a:gd name="T15" fmla="*/ 41 h 81"/>
                <a:gd name="T16" fmla="*/ 13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4" y="80"/>
                    <a:pt x="3" y="78"/>
                  </a:cubicBezTo>
                  <a:cubicBezTo>
                    <a:pt x="0" y="76"/>
                    <a:pt x="0" y="71"/>
                    <a:pt x="3" y="68"/>
                  </a:cubicBezTo>
                  <a:cubicBezTo>
                    <a:pt x="30" y="41"/>
                    <a:pt x="30" y="41"/>
                    <a:pt x="30" y="41"/>
                  </a:cubicBezTo>
                  <a:cubicBezTo>
                    <a:pt x="3" y="14"/>
                    <a:pt x="3" y="14"/>
                    <a:pt x="3" y="14"/>
                  </a:cubicBezTo>
                  <a:cubicBezTo>
                    <a:pt x="0" y="11"/>
                    <a:pt x="0" y="6"/>
                    <a:pt x="3" y="3"/>
                  </a:cubicBezTo>
                  <a:cubicBezTo>
                    <a:pt x="6" y="0"/>
                    <a:pt x="10" y="0"/>
                    <a:pt x="13" y="3"/>
                  </a:cubicBezTo>
                  <a:cubicBezTo>
                    <a:pt x="51" y="41"/>
                    <a:pt x="51" y="41"/>
                    <a:pt x="51" y="41"/>
                  </a:cubicBezTo>
                  <a:cubicBezTo>
                    <a:pt x="13" y="78"/>
                    <a:pt x="13" y="78"/>
                    <a:pt x="13" y="78"/>
                  </a:cubicBezTo>
                  <a:cubicBezTo>
                    <a:pt x="12" y="80"/>
                    <a:pt x="10" y="81"/>
                    <a:pt x="8"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Line 35"/>
            <p:cNvSpPr>
              <a:spLocks noChangeShapeType="1"/>
            </p:cNvSpPr>
            <p:nvPr/>
          </p:nvSpPr>
          <p:spPr bwMode="auto">
            <a:xfrm>
              <a:off x="6515101" y="3060700"/>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Line 36"/>
            <p:cNvSpPr>
              <a:spLocks noChangeShapeType="1"/>
            </p:cNvSpPr>
            <p:nvPr/>
          </p:nvSpPr>
          <p:spPr bwMode="auto">
            <a:xfrm>
              <a:off x="6515101" y="3060700"/>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 name="Freeform 39"/>
          <p:cNvSpPr>
            <a:spLocks noEditPoints="1"/>
          </p:cNvSpPr>
          <p:nvPr/>
        </p:nvSpPr>
        <p:spPr bwMode="auto">
          <a:xfrm>
            <a:off x="649288" y="1800225"/>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43" name="Freeform 42"/>
          <p:cNvSpPr>
            <a:spLocks noEditPoints="1"/>
          </p:cNvSpPr>
          <p:nvPr/>
        </p:nvSpPr>
        <p:spPr bwMode="auto">
          <a:xfrm>
            <a:off x="2790826" y="1800225"/>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0" y="0"/>
                  <a:pt x="0" y="100"/>
                  <a:pt x="0" y="224"/>
                </a:cubicBezTo>
                <a:cubicBezTo>
                  <a:pt x="0" y="570"/>
                  <a:pt x="0" y="570"/>
                  <a:pt x="0" y="570"/>
                </a:cubicBezTo>
                <a:cubicBezTo>
                  <a:pt x="0" y="684"/>
                  <a:pt x="85" y="778"/>
                  <a:pt x="196" y="792"/>
                </a:cubicBezTo>
                <a:cubicBezTo>
                  <a:pt x="196" y="777"/>
                  <a:pt x="196" y="777"/>
                  <a:pt x="196" y="777"/>
                </a:cubicBezTo>
                <a:cubicBezTo>
                  <a:pt x="196" y="761"/>
                  <a:pt x="208"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7"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4" name="Freeform 45"/>
          <p:cNvSpPr>
            <a:spLocks noEditPoints="1"/>
          </p:cNvSpPr>
          <p:nvPr/>
        </p:nvSpPr>
        <p:spPr bwMode="auto">
          <a:xfrm>
            <a:off x="4930776" y="1800225"/>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1"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40" y="749"/>
                  <a:pt x="252" y="761"/>
                  <a:pt x="252" y="777"/>
                </a:cubicBezTo>
                <a:cubicBezTo>
                  <a:pt x="252" y="792"/>
                  <a:pt x="252" y="792"/>
                  <a:pt x="252" y="792"/>
                </a:cubicBezTo>
                <a:cubicBezTo>
                  <a:pt x="363"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45" name="Freeform 48"/>
          <p:cNvSpPr>
            <a:spLocks noEditPoints="1"/>
          </p:cNvSpPr>
          <p:nvPr/>
        </p:nvSpPr>
        <p:spPr bwMode="auto">
          <a:xfrm>
            <a:off x="7072313" y="1800225"/>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p:txBody>
          <a:bodyPr>
            <a:normAutofit/>
          </a:bodyPr>
          <a:lstStyle/>
          <a:p>
            <a:r>
              <a:rPr lang="zh-CN" altLang="en-US">
                <a:ea typeface="宋体" panose="02010600030101010101" pitchFamily="2" charset="-122"/>
              </a:rPr>
              <a:t>评价指标</a:t>
            </a:r>
          </a:p>
        </p:txBody>
      </p:sp>
      <p:sp>
        <p:nvSpPr>
          <p:cNvPr id="3" name="Footer Placeholder 2"/>
          <p:cNvSpPr>
            <a:spLocks noGrp="1"/>
          </p:cNvSpPr>
          <p:nvPr>
            <p:ph type="ftr" sz="quarter" idx="11"/>
          </p:nvPr>
        </p:nvSpPr>
        <p:spPr/>
        <p:txBody>
          <a:bodyPr/>
          <a:lstStyle/>
          <a:p>
            <a:r>
              <a:rPr lang="en-US"/>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22</a:t>
            </a:fld>
            <a:endParaRPr lang="en-US"/>
          </a:p>
        </p:txBody>
      </p:sp>
      <p:sp>
        <p:nvSpPr>
          <p:cNvPr id="5" name="Text Placeholder 4"/>
          <p:cNvSpPr>
            <a:spLocks noGrp="1"/>
          </p:cNvSpPr>
          <p:nvPr>
            <p:ph type="body" sz="quarter" idx="13"/>
          </p:nvPr>
        </p:nvSpPr>
        <p:spPr/>
        <p:txBody>
          <a:bodyPr/>
          <a:lstStyle/>
          <a:p>
            <a:r>
              <a:rPr lang="en-US" altLang="ko-KR"/>
              <a:t>A wonderful serenity has taken possession of my entire soul.</a:t>
            </a:r>
          </a:p>
        </p:txBody>
      </p:sp>
      <p:grpSp>
        <p:nvGrpSpPr>
          <p:cNvPr id="47" name="Group 46"/>
          <p:cNvGrpSpPr/>
          <p:nvPr/>
        </p:nvGrpSpPr>
        <p:grpSpPr>
          <a:xfrm>
            <a:off x="775766" y="2008375"/>
            <a:ext cx="1171568" cy="1770590"/>
            <a:chOff x="775766" y="2008375"/>
            <a:chExt cx="1171568" cy="1770590"/>
          </a:xfrm>
        </p:grpSpPr>
        <p:sp>
          <p:nvSpPr>
            <p:cNvPr id="7" name="TextBox 6"/>
            <p:cNvSpPr txBox="1"/>
            <p:nvPr/>
          </p:nvSpPr>
          <p:spPr>
            <a:xfrm>
              <a:off x="775766" y="3286840"/>
              <a:ext cx="1171568" cy="492125"/>
            </a:xfrm>
            <a:prstGeom prst="rect">
              <a:avLst/>
            </a:prstGeom>
            <a:noFill/>
          </p:spPr>
          <p:txBody>
            <a:bodyPr wrap="square" lIns="0" tIns="0" rIns="0" bIns="0" rtlCol="0">
              <a:spAutoFit/>
            </a:bodyPr>
            <a:lstStyle/>
            <a:p>
              <a:pPr algn="ctr"/>
              <a:r>
                <a:rPr lang="en-US" sz="1600" b="1">
                  <a:solidFill>
                    <a:schemeClr val="tx2"/>
                  </a:solidFill>
                </a:rPr>
                <a:t>Ctr(click rate)</a:t>
              </a:r>
            </a:p>
          </p:txBody>
        </p:sp>
        <p:sp>
          <p:nvSpPr>
            <p:cNvPr id="9" name="TextBox 8"/>
            <p:cNvSpPr txBox="1"/>
            <p:nvPr/>
          </p:nvSpPr>
          <p:spPr>
            <a:xfrm>
              <a:off x="775766" y="2008375"/>
              <a:ext cx="1171568" cy="692497"/>
            </a:xfrm>
            <a:prstGeom prst="rect">
              <a:avLst/>
            </a:prstGeom>
            <a:noFill/>
          </p:spPr>
          <p:txBody>
            <a:bodyPr wrap="square" lIns="0" tIns="0" rIns="0" bIns="0" rtlCol="0">
              <a:spAutoFit/>
            </a:bodyPr>
            <a:lstStyle/>
            <a:p>
              <a:pPr algn="ctr"/>
              <a:r>
                <a:rPr lang="en-US" sz="4500" b="1">
                  <a:solidFill>
                    <a:schemeClr val="accent1"/>
                  </a:solidFill>
                </a:rPr>
                <a:t>1</a:t>
              </a:r>
            </a:p>
          </p:txBody>
        </p:sp>
      </p:grpSp>
      <p:grpSp>
        <p:nvGrpSpPr>
          <p:cNvPr id="46" name="Group 45"/>
          <p:cNvGrpSpPr/>
          <p:nvPr/>
        </p:nvGrpSpPr>
        <p:grpSpPr>
          <a:xfrm>
            <a:off x="649288" y="4648201"/>
            <a:ext cx="1422400" cy="1140883"/>
            <a:chOff x="649288" y="4648201"/>
            <a:chExt cx="1422400" cy="1140883"/>
          </a:xfrm>
        </p:grpSpPr>
        <p:sp>
          <p:nvSpPr>
            <p:cNvPr id="11" name="TextBox 10"/>
            <p:cNvSpPr txBox="1"/>
            <p:nvPr/>
          </p:nvSpPr>
          <p:spPr>
            <a:xfrm>
              <a:off x="649288" y="5071534"/>
              <a:ext cx="1422400" cy="717550"/>
            </a:xfrm>
            <a:prstGeom prst="rect">
              <a:avLst/>
            </a:prstGeom>
            <a:noFill/>
          </p:spPr>
          <p:txBody>
            <a:bodyPr wrap="square" lIns="0" tIns="0" rIns="0" bIns="0" rtlCol="0">
              <a:spAutoFit/>
            </a:bodyPr>
            <a:lstStyle/>
            <a:p>
              <a:pPr algn="l">
                <a:lnSpc>
                  <a:spcPts val="1400"/>
                </a:lnSpc>
              </a:pPr>
              <a:r>
                <a:rPr lang="en-US" sz="1000" err="1">
                  <a:solidFill>
                    <a:schemeClr val="bg2"/>
                  </a:solidFill>
                </a:rPr>
                <a:t>1.</a:t>
              </a:r>
              <a:r>
                <a:rPr lang="zh-CN" altLang="en-US" sz="1000" err="1">
                  <a:solidFill>
                    <a:schemeClr val="bg2"/>
                  </a:solidFill>
                  <a:ea typeface="宋体" panose="02010600030101010101" pitchFamily="2" charset="-122"/>
                </a:rPr>
                <a:t>容易三俗</a:t>
              </a:r>
            </a:p>
            <a:p>
              <a:pPr algn="l">
                <a:lnSpc>
                  <a:spcPts val="1400"/>
                </a:lnSpc>
              </a:pPr>
              <a:r>
                <a:rPr lang="en-US" altLang="zh-CN" sz="1000" err="1">
                  <a:solidFill>
                    <a:schemeClr val="bg2"/>
                  </a:solidFill>
                  <a:ea typeface="宋体" panose="02010600030101010101" pitchFamily="2" charset="-122"/>
                </a:rPr>
                <a:t>2.</a:t>
              </a:r>
              <a:r>
                <a:rPr lang="zh-CN" altLang="en-US" sz="1000" err="1">
                  <a:solidFill>
                    <a:schemeClr val="bg2"/>
                  </a:solidFill>
                  <a:ea typeface="宋体" panose="02010600030101010101" pitchFamily="2" charset="-122"/>
                </a:rPr>
                <a:t>长尾</a:t>
              </a:r>
            </a:p>
            <a:p>
              <a:pPr algn="l">
                <a:lnSpc>
                  <a:spcPts val="1400"/>
                </a:lnSpc>
              </a:pPr>
              <a:r>
                <a:rPr lang="zh-CN" altLang="en-US" sz="1000" err="1">
                  <a:solidFill>
                    <a:schemeClr val="bg2"/>
                  </a:solidFill>
                  <a:ea typeface="宋体" panose="02010600030101010101" pitchFamily="2" charset="-122"/>
                </a:rPr>
                <a:t>只有</a:t>
              </a:r>
              <a:r>
                <a:rPr lang="en-US" altLang="zh-CN" sz="1000" err="1">
                  <a:solidFill>
                    <a:schemeClr val="bg2"/>
                  </a:solidFill>
                  <a:ea typeface="宋体" panose="02010600030101010101" pitchFamily="2" charset="-122"/>
                </a:rPr>
                <a:t>%7</a:t>
              </a:r>
              <a:r>
                <a:rPr lang="zh-CN" altLang="en-US" sz="1000" err="1">
                  <a:solidFill>
                    <a:schemeClr val="bg2"/>
                  </a:solidFill>
                  <a:ea typeface="宋体" panose="02010600030101010101" pitchFamily="2" charset="-122"/>
                </a:rPr>
                <a:t>用户有曝光率，新人永无出头之日</a:t>
              </a:r>
              <a:endParaRPr lang="en-US" altLang="zh-CN" sz="1000" err="1">
                <a:solidFill>
                  <a:schemeClr val="bg2"/>
                </a:solidFill>
                <a:ea typeface="宋体" panose="02010600030101010101" pitchFamily="2" charset="-122"/>
              </a:endParaRPr>
            </a:p>
          </p:txBody>
        </p:sp>
        <p:cxnSp>
          <p:nvCxnSpPr>
            <p:cNvPr id="12" name="Straight Connector 11"/>
            <p:cNvCxnSpPr/>
            <p:nvPr/>
          </p:nvCxnSpPr>
          <p:spPr>
            <a:xfrm>
              <a:off x="1284166" y="4995333"/>
              <a:ext cx="152644"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9288" y="4648201"/>
              <a:ext cx="1422400" cy="492125"/>
            </a:xfrm>
            <a:prstGeom prst="rect">
              <a:avLst/>
            </a:prstGeom>
            <a:noFill/>
          </p:spPr>
          <p:txBody>
            <a:bodyPr wrap="square" lIns="0" tIns="0" rIns="0" bIns="0" rtlCol="0">
              <a:spAutoFit/>
            </a:bodyPr>
            <a:lstStyle/>
            <a:p>
              <a:pPr algn="ctr"/>
              <a:r>
                <a:rPr lang="zh-CN" altLang="en-US" sz="1600" b="1" dirty="0">
                  <a:solidFill>
                    <a:schemeClr val="bg1"/>
                  </a:solidFill>
                  <a:ea typeface="宋体" panose="02010600030101010101" pitchFamily="2" charset="-122"/>
                </a:rPr>
                <a:t>点击率</a:t>
              </a:r>
              <a:r>
                <a:rPr lang="en-US" altLang="zh-CN" sz="1600" b="1" dirty="0">
                  <a:solidFill>
                    <a:schemeClr val="bg1"/>
                  </a:solidFill>
                  <a:ea typeface="宋体" panose="02010600030101010101" pitchFamily="2" charset="-122"/>
                </a:rPr>
                <a:t>=</a:t>
              </a:r>
              <a:r>
                <a:rPr lang="zh-CN" altLang="en-US" sz="1600" b="1" dirty="0">
                  <a:solidFill>
                    <a:schemeClr val="bg1"/>
                  </a:solidFill>
                  <a:ea typeface="宋体" panose="02010600030101010101" pitchFamily="2" charset="-122"/>
                </a:rPr>
                <a:t>点击量</a:t>
              </a:r>
              <a:r>
                <a:rPr lang="en-US" altLang="zh-CN" sz="1600" b="1" dirty="0">
                  <a:solidFill>
                    <a:schemeClr val="bg1"/>
                  </a:solidFill>
                  <a:ea typeface="宋体" panose="02010600030101010101" pitchFamily="2" charset="-122"/>
                </a:rPr>
                <a:t>/</a:t>
              </a:r>
              <a:r>
                <a:rPr lang="zh-CN" altLang="en-US" sz="1600" b="1" dirty="0">
                  <a:solidFill>
                    <a:schemeClr val="bg1"/>
                  </a:solidFill>
                  <a:ea typeface="宋体" panose="02010600030101010101" pitchFamily="2" charset="-122"/>
                </a:rPr>
                <a:t>曝光量</a:t>
              </a:r>
            </a:p>
          </p:txBody>
        </p:sp>
      </p:grpSp>
      <p:grpSp>
        <p:nvGrpSpPr>
          <p:cNvPr id="48" name="Group 47"/>
          <p:cNvGrpSpPr/>
          <p:nvPr/>
        </p:nvGrpSpPr>
        <p:grpSpPr>
          <a:xfrm>
            <a:off x="2916421" y="2008375"/>
            <a:ext cx="1171568" cy="1524210"/>
            <a:chOff x="775766" y="2008375"/>
            <a:chExt cx="1171568" cy="1524210"/>
          </a:xfrm>
        </p:grpSpPr>
        <p:sp>
          <p:nvSpPr>
            <p:cNvPr id="49" name="TextBox 48"/>
            <p:cNvSpPr txBox="1"/>
            <p:nvPr/>
          </p:nvSpPr>
          <p:spPr>
            <a:xfrm>
              <a:off x="775766" y="3286840"/>
              <a:ext cx="1171568" cy="245745"/>
            </a:xfrm>
            <a:prstGeom prst="rect">
              <a:avLst/>
            </a:prstGeom>
            <a:noFill/>
          </p:spPr>
          <p:txBody>
            <a:bodyPr wrap="square" lIns="0" tIns="0" rIns="0" bIns="0" rtlCol="0">
              <a:spAutoFit/>
            </a:bodyPr>
            <a:lstStyle/>
            <a:p>
              <a:pPr algn="ctr"/>
              <a:r>
                <a:rPr lang="zh-CN" altLang="en-US" sz="1600" b="1">
                  <a:solidFill>
                    <a:schemeClr val="tx2"/>
                  </a:solidFill>
                  <a:ea typeface="宋体" panose="02010600030101010101" pitchFamily="2" charset="-122"/>
                </a:rPr>
                <a:t>因地而异</a:t>
              </a:r>
            </a:p>
          </p:txBody>
        </p:sp>
        <p:sp>
          <p:nvSpPr>
            <p:cNvPr id="52" name="TextBox 51"/>
            <p:cNvSpPr txBox="1"/>
            <p:nvPr/>
          </p:nvSpPr>
          <p:spPr>
            <a:xfrm>
              <a:off x="775766" y="2008375"/>
              <a:ext cx="1171568" cy="692497"/>
            </a:xfrm>
            <a:prstGeom prst="rect">
              <a:avLst/>
            </a:prstGeom>
            <a:noFill/>
          </p:spPr>
          <p:txBody>
            <a:bodyPr wrap="square" lIns="0" tIns="0" rIns="0" bIns="0" rtlCol="0">
              <a:spAutoFit/>
            </a:bodyPr>
            <a:lstStyle/>
            <a:p>
              <a:pPr algn="ctr"/>
              <a:r>
                <a:rPr lang="en-US" sz="4500" b="1">
                  <a:solidFill>
                    <a:schemeClr val="accent2"/>
                  </a:solidFill>
                </a:rPr>
                <a:t>2</a:t>
              </a:r>
            </a:p>
          </p:txBody>
        </p:sp>
      </p:grpSp>
      <p:grpSp>
        <p:nvGrpSpPr>
          <p:cNvPr id="53" name="Group 52"/>
          <p:cNvGrpSpPr/>
          <p:nvPr/>
        </p:nvGrpSpPr>
        <p:grpSpPr>
          <a:xfrm>
            <a:off x="2790296" y="4648201"/>
            <a:ext cx="1422400" cy="961813"/>
            <a:chOff x="649288" y="4648201"/>
            <a:chExt cx="1422400" cy="961813"/>
          </a:xfrm>
        </p:grpSpPr>
        <p:sp>
          <p:nvSpPr>
            <p:cNvPr id="54" name="TextBox 53"/>
            <p:cNvSpPr txBox="1"/>
            <p:nvPr/>
          </p:nvSpPr>
          <p:spPr>
            <a:xfrm>
              <a:off x="649288" y="5071534"/>
              <a:ext cx="1422400" cy="538480"/>
            </a:xfrm>
            <a:prstGeom prst="rect">
              <a:avLst/>
            </a:prstGeom>
            <a:noFill/>
          </p:spPr>
          <p:txBody>
            <a:bodyPr wrap="square" lIns="0" tIns="0" rIns="0" bIns="0" rtlCol="0">
              <a:spAutoFit/>
            </a:bodyPr>
            <a:lstStyle/>
            <a:p>
              <a:pPr algn="ctr">
                <a:lnSpc>
                  <a:spcPts val="1400"/>
                </a:lnSpc>
              </a:pPr>
              <a:endParaRPr lang="en-US" sz="1000">
                <a:solidFill>
                  <a:schemeClr val="bg2"/>
                </a:solidFill>
              </a:endParaRPr>
            </a:p>
            <a:p>
              <a:pPr algn="ctr">
                <a:lnSpc>
                  <a:spcPts val="1400"/>
                </a:lnSpc>
              </a:pPr>
              <a:r>
                <a:rPr lang="en-US" sz="1000">
                  <a:solidFill>
                    <a:schemeClr val="bg2"/>
                  </a:solidFill>
                </a:rPr>
                <a:t>eg</a:t>
              </a:r>
              <a:r>
                <a:rPr lang="zh-CN" altLang="en-US" sz="1000">
                  <a:solidFill>
                    <a:schemeClr val="bg2"/>
                  </a:solidFill>
                  <a:ea typeface="宋体" panose="02010600030101010101" pitchFamily="2" charset="-122"/>
                </a:rPr>
                <a:t>：拼多多 </a:t>
              </a:r>
              <a:r>
                <a:rPr lang="en-US" altLang="zh-CN" sz="1000">
                  <a:solidFill>
                    <a:schemeClr val="bg2"/>
                  </a:solidFill>
                  <a:ea typeface="宋体" panose="02010600030101010101" pitchFamily="2" charset="-122"/>
                </a:rPr>
                <a:t>vs JD</a:t>
              </a:r>
            </a:p>
            <a:p>
              <a:pPr algn="ctr">
                <a:lnSpc>
                  <a:spcPts val="1400"/>
                </a:lnSpc>
              </a:pPr>
              <a:r>
                <a:rPr lang="zh-CN" altLang="en-US" sz="1000">
                  <a:solidFill>
                    <a:schemeClr val="bg2"/>
                  </a:solidFill>
                  <a:ea typeface="宋体" panose="02010600030101010101" pitchFamily="2" charset="-122"/>
                </a:rPr>
                <a:t>长视频 </a:t>
              </a:r>
              <a:r>
                <a:rPr lang="en-US" altLang="zh-CN" sz="1000">
                  <a:solidFill>
                    <a:schemeClr val="bg2"/>
                  </a:solidFill>
                  <a:ea typeface="宋体" panose="02010600030101010101" pitchFamily="2" charset="-122"/>
                </a:rPr>
                <a:t>vs </a:t>
              </a:r>
              <a:r>
                <a:rPr lang="zh-CN" altLang="en-US" sz="1000">
                  <a:solidFill>
                    <a:schemeClr val="bg2"/>
                  </a:solidFill>
                  <a:ea typeface="宋体" panose="02010600030101010101" pitchFamily="2" charset="-122"/>
                </a:rPr>
                <a:t>短视频</a:t>
              </a:r>
            </a:p>
          </p:txBody>
        </p:sp>
        <p:cxnSp>
          <p:nvCxnSpPr>
            <p:cNvPr id="55" name="Straight Connector 54"/>
            <p:cNvCxnSpPr/>
            <p:nvPr/>
          </p:nvCxnSpPr>
          <p:spPr>
            <a:xfrm>
              <a:off x="1284166" y="4995333"/>
              <a:ext cx="152644" cy="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9288" y="4648201"/>
              <a:ext cx="1422400" cy="492125"/>
            </a:xfrm>
            <a:prstGeom prst="rect">
              <a:avLst/>
            </a:prstGeom>
            <a:noFill/>
          </p:spPr>
          <p:txBody>
            <a:bodyPr wrap="square" lIns="0" tIns="0" rIns="0" bIns="0" rtlCol="0">
              <a:spAutoFit/>
            </a:bodyPr>
            <a:lstStyle/>
            <a:p>
              <a:pPr algn="ctr"/>
              <a:r>
                <a:rPr lang="zh-CN" altLang="en-US" sz="1600" b="1">
                  <a:solidFill>
                    <a:schemeClr val="bg1"/>
                  </a:solidFill>
                  <a:ea typeface="宋体" panose="02010600030101010101" pitchFamily="2" charset="-122"/>
                </a:rPr>
                <a:t>不用的产品，不同的</a:t>
              </a:r>
              <a:r>
                <a:rPr lang="en-US" altLang="zh-CN" sz="1600" b="1">
                  <a:solidFill>
                    <a:schemeClr val="bg1"/>
                  </a:solidFill>
                  <a:ea typeface="宋体" panose="02010600030101010101" pitchFamily="2" charset="-122"/>
                </a:rPr>
                <a:t>RS</a:t>
              </a:r>
              <a:r>
                <a:rPr lang="zh-CN" altLang="en-US" sz="1600" b="1">
                  <a:solidFill>
                    <a:schemeClr val="bg1"/>
                  </a:solidFill>
                  <a:ea typeface="宋体" panose="02010600030101010101" pitchFamily="2" charset="-122"/>
                </a:rPr>
                <a:t>系统</a:t>
              </a:r>
            </a:p>
          </p:txBody>
        </p:sp>
      </p:grpSp>
      <p:grpSp>
        <p:nvGrpSpPr>
          <p:cNvPr id="57" name="Group 56"/>
          <p:cNvGrpSpPr/>
          <p:nvPr/>
        </p:nvGrpSpPr>
        <p:grpSpPr>
          <a:xfrm>
            <a:off x="5057076" y="2008375"/>
            <a:ext cx="1171568" cy="1524210"/>
            <a:chOff x="775766" y="2008375"/>
            <a:chExt cx="1171568" cy="1524210"/>
          </a:xfrm>
        </p:grpSpPr>
        <p:sp>
          <p:nvSpPr>
            <p:cNvPr id="58" name="TextBox 57"/>
            <p:cNvSpPr txBox="1"/>
            <p:nvPr/>
          </p:nvSpPr>
          <p:spPr>
            <a:xfrm>
              <a:off x="775766" y="3286840"/>
              <a:ext cx="1171568" cy="245745"/>
            </a:xfrm>
            <a:prstGeom prst="rect">
              <a:avLst/>
            </a:prstGeom>
            <a:noFill/>
          </p:spPr>
          <p:txBody>
            <a:bodyPr wrap="square" lIns="0" tIns="0" rIns="0" bIns="0" rtlCol="0">
              <a:spAutoFit/>
            </a:bodyPr>
            <a:lstStyle/>
            <a:p>
              <a:pPr algn="ctr"/>
              <a:r>
                <a:rPr lang="en-US" sz="1600" b="1">
                  <a:solidFill>
                    <a:schemeClr val="tx2"/>
                  </a:solidFill>
                </a:rPr>
                <a:t>Uctr</a:t>
              </a:r>
            </a:p>
          </p:txBody>
        </p:sp>
        <p:sp>
          <p:nvSpPr>
            <p:cNvPr id="61" name="TextBox 60"/>
            <p:cNvSpPr txBox="1"/>
            <p:nvPr/>
          </p:nvSpPr>
          <p:spPr>
            <a:xfrm>
              <a:off x="775766" y="2008375"/>
              <a:ext cx="1171568" cy="692497"/>
            </a:xfrm>
            <a:prstGeom prst="rect">
              <a:avLst/>
            </a:prstGeom>
            <a:noFill/>
          </p:spPr>
          <p:txBody>
            <a:bodyPr wrap="square" lIns="0" tIns="0" rIns="0" bIns="0" rtlCol="0">
              <a:spAutoFit/>
            </a:bodyPr>
            <a:lstStyle/>
            <a:p>
              <a:pPr algn="ctr"/>
              <a:r>
                <a:rPr lang="en-US" sz="4500" b="1">
                  <a:solidFill>
                    <a:schemeClr val="accent3"/>
                  </a:solidFill>
                </a:rPr>
                <a:t>3</a:t>
              </a:r>
            </a:p>
          </p:txBody>
        </p:sp>
      </p:grpSp>
      <p:grpSp>
        <p:nvGrpSpPr>
          <p:cNvPr id="62" name="Group 61"/>
          <p:cNvGrpSpPr/>
          <p:nvPr/>
        </p:nvGrpSpPr>
        <p:grpSpPr>
          <a:xfrm>
            <a:off x="4931304" y="4648201"/>
            <a:ext cx="1423670" cy="1554268"/>
            <a:chOff x="649288" y="4648201"/>
            <a:chExt cx="1423670" cy="1554268"/>
          </a:xfrm>
        </p:grpSpPr>
        <p:sp>
          <p:nvSpPr>
            <p:cNvPr id="63" name="TextBox 62"/>
            <p:cNvSpPr txBox="1"/>
            <p:nvPr/>
          </p:nvSpPr>
          <p:spPr>
            <a:xfrm>
              <a:off x="650558" y="5484919"/>
              <a:ext cx="1422400" cy="717550"/>
            </a:xfrm>
            <a:prstGeom prst="rect">
              <a:avLst/>
            </a:prstGeom>
            <a:noFill/>
          </p:spPr>
          <p:txBody>
            <a:bodyPr wrap="square" lIns="0" tIns="0" rIns="0" bIns="0" rtlCol="0">
              <a:spAutoFit/>
            </a:bodyPr>
            <a:lstStyle/>
            <a:p>
              <a:pPr algn="ctr">
                <a:lnSpc>
                  <a:spcPts val="1400"/>
                </a:lnSpc>
              </a:pPr>
              <a:r>
                <a:rPr lang="en-US" sz="1000">
                  <a:solidFill>
                    <a:schemeClr val="bg2"/>
                  </a:solidFill>
                </a:rPr>
                <a:t>eg</a:t>
              </a:r>
              <a:r>
                <a:rPr lang="zh-CN" altLang="en-US" sz="1000">
                  <a:solidFill>
                    <a:schemeClr val="bg2"/>
                  </a:solidFill>
                  <a:ea typeface="宋体" panose="02010600030101010101" pitchFamily="2" charset="-122"/>
                </a:rPr>
                <a:t>：</a:t>
              </a:r>
            </a:p>
            <a:p>
              <a:pPr algn="l">
                <a:lnSpc>
                  <a:spcPts val="1400"/>
                </a:lnSpc>
              </a:pPr>
              <a:r>
                <a:rPr lang="en-US" altLang="zh-CN" sz="1000">
                  <a:solidFill>
                    <a:schemeClr val="bg2"/>
                  </a:solidFill>
                  <a:ea typeface="宋体" panose="02010600030101010101" pitchFamily="2" charset="-122"/>
                </a:rPr>
                <a:t>ctr </a:t>
              </a:r>
              <a:r>
                <a:rPr lang="zh-CN" altLang="en-US" sz="1000">
                  <a:solidFill>
                    <a:schemeClr val="bg2"/>
                  </a:solidFill>
                  <a:ea typeface="宋体" panose="02010600030101010101" pitchFamily="2" charset="-122"/>
                </a:rPr>
                <a:t>高  但是</a:t>
              </a:r>
              <a:r>
                <a:rPr lang="en-US" altLang="zh-CN" sz="1000">
                  <a:solidFill>
                    <a:schemeClr val="bg2"/>
                  </a:solidFill>
                  <a:ea typeface="宋体" panose="02010600030101010101" pitchFamily="2" charset="-122"/>
                </a:rPr>
                <a:t>Uctr</a:t>
              </a:r>
              <a:r>
                <a:rPr lang="zh-CN" altLang="en-US" sz="1000">
                  <a:solidFill>
                    <a:schemeClr val="bg2"/>
                  </a:solidFill>
                  <a:ea typeface="宋体" panose="02010600030101010101" pitchFamily="2" charset="-122"/>
                </a:rPr>
                <a:t>低</a:t>
              </a:r>
            </a:p>
            <a:p>
              <a:pPr algn="l">
                <a:lnSpc>
                  <a:spcPts val="1400"/>
                </a:lnSpc>
              </a:pPr>
              <a:r>
                <a:rPr lang="zh-CN" altLang="en-US" sz="1000">
                  <a:solidFill>
                    <a:schemeClr val="bg2"/>
                  </a:solidFill>
                  <a:ea typeface="宋体" panose="02010600030101010101" pitchFamily="2" charset="-122"/>
                </a:rPr>
                <a:t>说明对资深用户友好，流失大量新用户</a:t>
              </a:r>
            </a:p>
          </p:txBody>
        </p:sp>
        <p:cxnSp>
          <p:nvCxnSpPr>
            <p:cNvPr id="64" name="Straight Connector 63"/>
            <p:cNvCxnSpPr/>
            <p:nvPr/>
          </p:nvCxnSpPr>
          <p:spPr>
            <a:xfrm>
              <a:off x="1284166" y="4995333"/>
              <a:ext cx="152644" cy="0"/>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49288" y="4648201"/>
              <a:ext cx="1422400" cy="738505"/>
            </a:xfrm>
            <a:prstGeom prst="rect">
              <a:avLst/>
            </a:prstGeom>
            <a:noFill/>
          </p:spPr>
          <p:txBody>
            <a:bodyPr wrap="square" lIns="0" tIns="0" rIns="0" bIns="0" rtlCol="0">
              <a:spAutoFit/>
            </a:bodyPr>
            <a:lstStyle/>
            <a:p>
              <a:pPr algn="ctr"/>
              <a:r>
                <a:rPr lang="en-US" altLang="zh-CN" sz="1600" b="1">
                  <a:solidFill>
                    <a:schemeClr val="bg1"/>
                  </a:solidFill>
                  <a:ea typeface="宋体" panose="02010600030101010101" pitchFamily="2" charset="-122"/>
                </a:rPr>
                <a:t>Uctr=</a:t>
              </a:r>
              <a:r>
                <a:rPr lang="zh-CN" altLang="en-US" sz="1600" b="1">
                  <a:solidFill>
                    <a:schemeClr val="bg1"/>
                  </a:solidFill>
                  <a:ea typeface="宋体" panose="02010600030101010101" pitchFamily="2" charset="-122"/>
                </a:rPr>
                <a:t>有点击行为的用户</a:t>
              </a:r>
              <a:r>
                <a:rPr lang="en-US" altLang="zh-CN" sz="1600" b="1">
                  <a:solidFill>
                    <a:schemeClr val="bg1"/>
                  </a:solidFill>
                  <a:ea typeface="宋体" panose="02010600030101010101" pitchFamily="2" charset="-122"/>
                </a:rPr>
                <a:t>/ </a:t>
              </a:r>
              <a:r>
                <a:rPr lang="zh-CN" altLang="en-US" sz="1600" b="1">
                  <a:solidFill>
                    <a:schemeClr val="bg1"/>
                  </a:solidFill>
                  <a:ea typeface="宋体" panose="02010600030101010101" pitchFamily="2" charset="-122"/>
                </a:rPr>
                <a:t>今日访问用户</a:t>
              </a:r>
            </a:p>
          </p:txBody>
        </p:sp>
      </p:grpSp>
      <p:grpSp>
        <p:nvGrpSpPr>
          <p:cNvPr id="76" name="Group 75"/>
          <p:cNvGrpSpPr/>
          <p:nvPr/>
        </p:nvGrpSpPr>
        <p:grpSpPr>
          <a:xfrm>
            <a:off x="7197730" y="2008375"/>
            <a:ext cx="1171568" cy="1524210"/>
            <a:chOff x="775766" y="2008375"/>
            <a:chExt cx="1171568" cy="1524210"/>
          </a:xfrm>
        </p:grpSpPr>
        <p:sp>
          <p:nvSpPr>
            <p:cNvPr id="77" name="TextBox 76"/>
            <p:cNvSpPr txBox="1"/>
            <p:nvPr/>
          </p:nvSpPr>
          <p:spPr>
            <a:xfrm>
              <a:off x="775766" y="3286840"/>
              <a:ext cx="1171568" cy="245745"/>
            </a:xfrm>
            <a:prstGeom prst="rect">
              <a:avLst/>
            </a:prstGeom>
            <a:noFill/>
          </p:spPr>
          <p:txBody>
            <a:bodyPr wrap="square" lIns="0" tIns="0" rIns="0" bIns="0" rtlCol="0">
              <a:spAutoFit/>
            </a:bodyPr>
            <a:lstStyle/>
            <a:p>
              <a:pPr algn="ctr"/>
              <a:r>
                <a:rPr lang="zh-CN" altLang="en-US" sz="1600" b="1">
                  <a:solidFill>
                    <a:schemeClr val="tx2"/>
                  </a:solidFill>
                  <a:ea typeface="宋体" panose="02010600030101010101" pitchFamily="2" charset="-122"/>
                </a:rPr>
                <a:t>覆盖率</a:t>
              </a:r>
            </a:p>
          </p:txBody>
        </p:sp>
        <p:sp>
          <p:nvSpPr>
            <p:cNvPr id="80" name="TextBox 79"/>
            <p:cNvSpPr txBox="1"/>
            <p:nvPr/>
          </p:nvSpPr>
          <p:spPr>
            <a:xfrm>
              <a:off x="775766" y="2008375"/>
              <a:ext cx="1171568" cy="692497"/>
            </a:xfrm>
            <a:prstGeom prst="rect">
              <a:avLst/>
            </a:prstGeom>
            <a:noFill/>
          </p:spPr>
          <p:txBody>
            <a:bodyPr wrap="square" lIns="0" tIns="0" rIns="0" bIns="0" rtlCol="0">
              <a:spAutoFit/>
            </a:bodyPr>
            <a:lstStyle/>
            <a:p>
              <a:pPr algn="ctr"/>
              <a:r>
                <a:rPr lang="en-US" sz="4500" b="1">
                  <a:solidFill>
                    <a:schemeClr val="accent4"/>
                  </a:solidFill>
                </a:rPr>
                <a:t>4</a:t>
              </a:r>
            </a:p>
          </p:txBody>
        </p:sp>
      </p:grpSp>
      <p:grpSp>
        <p:nvGrpSpPr>
          <p:cNvPr id="81" name="Group 80"/>
          <p:cNvGrpSpPr/>
          <p:nvPr/>
        </p:nvGrpSpPr>
        <p:grpSpPr>
          <a:xfrm>
            <a:off x="7072313" y="4648201"/>
            <a:ext cx="1422400" cy="1320588"/>
            <a:chOff x="649288" y="4648201"/>
            <a:chExt cx="1422400" cy="1320588"/>
          </a:xfrm>
        </p:grpSpPr>
        <p:sp>
          <p:nvSpPr>
            <p:cNvPr id="82" name="TextBox 81"/>
            <p:cNvSpPr txBox="1"/>
            <p:nvPr/>
          </p:nvSpPr>
          <p:spPr>
            <a:xfrm>
              <a:off x="649288" y="5071534"/>
              <a:ext cx="1422400" cy="897255"/>
            </a:xfrm>
            <a:prstGeom prst="rect">
              <a:avLst/>
            </a:prstGeom>
            <a:noFill/>
          </p:spPr>
          <p:txBody>
            <a:bodyPr wrap="square" lIns="0" tIns="0" rIns="0" bIns="0" rtlCol="0">
              <a:spAutoFit/>
            </a:bodyPr>
            <a:lstStyle/>
            <a:p>
              <a:pPr algn="l">
                <a:lnSpc>
                  <a:spcPts val="1400"/>
                </a:lnSpc>
              </a:pPr>
              <a:r>
                <a:rPr lang="en-US" sz="1000" err="1">
                  <a:solidFill>
                    <a:schemeClr val="bg2"/>
                  </a:solidFill>
                </a:rPr>
                <a:t>1.</a:t>
              </a:r>
              <a:r>
                <a:rPr lang="zh-CN" altLang="en-US" sz="1000" err="1">
                  <a:solidFill>
                    <a:schemeClr val="bg2"/>
                  </a:solidFill>
                  <a:ea typeface="宋体" panose="02010600030101010101" pitchFamily="2" charset="-122"/>
                </a:rPr>
                <a:t>对于</a:t>
              </a:r>
              <a:r>
                <a:rPr lang="en-US" altLang="zh-CN" sz="1000" err="1">
                  <a:solidFill>
                    <a:schemeClr val="bg2"/>
                  </a:solidFill>
                  <a:ea typeface="宋体" panose="02010600030101010101" pitchFamily="2" charset="-122"/>
                </a:rPr>
                <a:t>UGC</a:t>
              </a:r>
              <a:r>
                <a:rPr lang="zh-CN" altLang="en-US" sz="1000" err="1">
                  <a:solidFill>
                    <a:schemeClr val="bg2"/>
                  </a:solidFill>
                  <a:ea typeface="宋体" panose="02010600030101010101" pitchFamily="2" charset="-122"/>
                </a:rPr>
                <a:t>，如果因为长尾导致长期不被消费，很可能信息生产者流失</a:t>
              </a:r>
            </a:p>
            <a:p>
              <a:pPr algn="l">
                <a:lnSpc>
                  <a:spcPts val="1400"/>
                </a:lnSpc>
              </a:pPr>
              <a:r>
                <a:rPr lang="en-US" altLang="zh-CN" sz="1000" err="1">
                  <a:solidFill>
                    <a:schemeClr val="bg2"/>
                  </a:solidFill>
                  <a:ea typeface="宋体" panose="02010600030101010101" pitchFamily="2" charset="-122"/>
                </a:rPr>
                <a:t>2.</a:t>
              </a:r>
              <a:r>
                <a:rPr lang="zh-CN" altLang="en-US" sz="1000" err="1">
                  <a:solidFill>
                    <a:schemeClr val="bg2"/>
                  </a:solidFill>
                  <a:ea typeface="宋体" panose="02010600030101010101" pitchFamily="2" charset="-122"/>
                </a:rPr>
                <a:t>小众不被曝光，</a:t>
              </a:r>
              <a:r>
                <a:rPr lang="en-US" altLang="zh-CN" sz="1000" err="1">
                  <a:solidFill>
                    <a:schemeClr val="bg2"/>
                  </a:solidFill>
                  <a:ea typeface="宋体" panose="02010600030101010101" pitchFamily="2" charset="-122"/>
                </a:rPr>
                <a:t>RS</a:t>
              </a:r>
              <a:r>
                <a:rPr lang="zh-CN" altLang="en-US" sz="1000" err="1">
                  <a:solidFill>
                    <a:schemeClr val="bg2"/>
                  </a:solidFill>
                  <a:ea typeface="宋体" panose="02010600030101010101" pitchFamily="2" charset="-122"/>
                </a:rPr>
                <a:t>系统进入茧房</a:t>
              </a:r>
            </a:p>
          </p:txBody>
        </p:sp>
        <p:cxnSp>
          <p:nvCxnSpPr>
            <p:cNvPr id="83" name="Straight Connector 82"/>
            <p:cNvCxnSpPr/>
            <p:nvPr/>
          </p:nvCxnSpPr>
          <p:spPr>
            <a:xfrm>
              <a:off x="1284166" y="4995333"/>
              <a:ext cx="152644"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49288" y="4648201"/>
              <a:ext cx="1422400" cy="245745"/>
            </a:xfrm>
            <a:prstGeom prst="rect">
              <a:avLst/>
            </a:prstGeom>
            <a:noFill/>
          </p:spPr>
          <p:txBody>
            <a:bodyPr wrap="square" lIns="0" tIns="0" rIns="0" bIns="0" rtlCol="0">
              <a:spAutoFit/>
            </a:bodyPr>
            <a:lstStyle/>
            <a:p>
              <a:pPr algn="ctr"/>
              <a:r>
                <a:rPr lang="zh-CN" altLang="en-US" sz="1600" b="1">
                  <a:solidFill>
                    <a:schemeClr val="bg1"/>
                  </a:solidFill>
                  <a:ea typeface="宋体" panose="02010600030101010101" pitchFamily="2" charset="-122"/>
                </a:rPr>
                <a:t>曝光量</a:t>
              </a:r>
              <a:r>
                <a:rPr lang="en-US" altLang="zh-CN" sz="1600" b="1">
                  <a:solidFill>
                    <a:schemeClr val="bg1"/>
                  </a:solidFill>
                  <a:ea typeface="宋体" panose="02010600030101010101" pitchFamily="2" charset="-122"/>
                </a:rPr>
                <a:t>/</a:t>
              </a:r>
              <a:r>
                <a:rPr lang="zh-CN" altLang="en-US" sz="1600" b="1">
                  <a:solidFill>
                    <a:schemeClr val="bg1"/>
                  </a:solidFill>
                  <a:ea typeface="宋体" panose="02010600030101010101" pitchFamily="2" charset="-122"/>
                </a:rPr>
                <a:t>总量</a:t>
              </a: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1"/>
          <p:cNvSpPr>
            <a:spLocks noEditPoints="1"/>
          </p:cNvSpPr>
          <p:nvPr/>
        </p:nvSpPr>
        <p:spPr bwMode="auto">
          <a:xfrm>
            <a:off x="2809876" y="3378200"/>
            <a:ext cx="1330325" cy="1333500"/>
          </a:xfrm>
          <a:custGeom>
            <a:avLst/>
            <a:gdLst>
              <a:gd name="T0" fmla="*/ 0 w 419"/>
              <a:gd name="T1" fmla="*/ 186 h 420"/>
              <a:gd name="T2" fmla="*/ 13 w 419"/>
              <a:gd name="T3" fmla="*/ 186 h 420"/>
              <a:gd name="T4" fmla="*/ 64 w 419"/>
              <a:gd name="T5" fmla="*/ 75 h 420"/>
              <a:gd name="T6" fmla="*/ 55 w 419"/>
              <a:gd name="T7" fmla="*/ 67 h 420"/>
              <a:gd name="T8" fmla="*/ 0 w 419"/>
              <a:gd name="T9" fmla="*/ 186 h 420"/>
              <a:gd name="T10" fmla="*/ 0 w 419"/>
              <a:gd name="T11" fmla="*/ 234 h 420"/>
              <a:gd name="T12" fmla="*/ 55 w 419"/>
              <a:gd name="T13" fmla="*/ 352 h 420"/>
              <a:gd name="T14" fmla="*/ 64 w 419"/>
              <a:gd name="T15" fmla="*/ 344 h 420"/>
              <a:gd name="T16" fmla="*/ 13 w 419"/>
              <a:gd name="T17" fmla="*/ 234 h 420"/>
              <a:gd name="T18" fmla="*/ 0 w 419"/>
              <a:gd name="T19" fmla="*/ 234 h 420"/>
              <a:gd name="T20" fmla="*/ 209 w 419"/>
              <a:gd name="T21" fmla="*/ 0 h 420"/>
              <a:gd name="T22" fmla="*/ 92 w 419"/>
              <a:gd name="T23" fmla="*/ 36 h 420"/>
              <a:gd name="T24" fmla="*/ 100 w 419"/>
              <a:gd name="T25" fmla="*/ 44 h 420"/>
              <a:gd name="T26" fmla="*/ 209 w 419"/>
              <a:gd name="T27" fmla="*/ 12 h 420"/>
              <a:gd name="T28" fmla="*/ 407 w 419"/>
              <a:gd name="T29" fmla="*/ 210 h 420"/>
              <a:gd name="T30" fmla="*/ 209 w 419"/>
              <a:gd name="T31" fmla="*/ 408 h 420"/>
              <a:gd name="T32" fmla="*/ 100 w 419"/>
              <a:gd name="T33" fmla="*/ 375 h 420"/>
              <a:gd name="T34" fmla="*/ 92 w 419"/>
              <a:gd name="T35" fmla="*/ 384 h 420"/>
              <a:gd name="T36" fmla="*/ 209 w 419"/>
              <a:gd name="T37" fmla="*/ 420 h 420"/>
              <a:gd name="T38" fmla="*/ 419 w 419"/>
              <a:gd name="T39" fmla="*/ 210 h 420"/>
              <a:gd name="T40" fmla="*/ 209 w 419"/>
              <a:gd name="T4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9" h="420">
                <a:moveTo>
                  <a:pt x="0" y="186"/>
                </a:moveTo>
                <a:cubicBezTo>
                  <a:pt x="13" y="186"/>
                  <a:pt x="13" y="186"/>
                  <a:pt x="13" y="186"/>
                </a:cubicBezTo>
                <a:cubicBezTo>
                  <a:pt x="18" y="143"/>
                  <a:pt x="36" y="105"/>
                  <a:pt x="64" y="75"/>
                </a:cubicBezTo>
                <a:cubicBezTo>
                  <a:pt x="55" y="67"/>
                  <a:pt x="55" y="67"/>
                  <a:pt x="55" y="67"/>
                </a:cubicBezTo>
                <a:cubicBezTo>
                  <a:pt x="26" y="99"/>
                  <a:pt x="6" y="140"/>
                  <a:pt x="0" y="186"/>
                </a:cubicBezTo>
                <a:close/>
                <a:moveTo>
                  <a:pt x="0" y="234"/>
                </a:moveTo>
                <a:cubicBezTo>
                  <a:pt x="6" y="279"/>
                  <a:pt x="25" y="320"/>
                  <a:pt x="55" y="352"/>
                </a:cubicBezTo>
                <a:cubicBezTo>
                  <a:pt x="64" y="344"/>
                  <a:pt x="64" y="344"/>
                  <a:pt x="64" y="344"/>
                </a:cubicBezTo>
                <a:cubicBezTo>
                  <a:pt x="36" y="314"/>
                  <a:pt x="18" y="276"/>
                  <a:pt x="13" y="234"/>
                </a:cubicBezTo>
                <a:lnTo>
                  <a:pt x="0" y="234"/>
                </a:lnTo>
                <a:close/>
                <a:moveTo>
                  <a:pt x="209" y="0"/>
                </a:moveTo>
                <a:cubicBezTo>
                  <a:pt x="166" y="0"/>
                  <a:pt x="125" y="13"/>
                  <a:pt x="92" y="36"/>
                </a:cubicBezTo>
                <a:cubicBezTo>
                  <a:pt x="100" y="44"/>
                  <a:pt x="100" y="44"/>
                  <a:pt x="100" y="44"/>
                </a:cubicBezTo>
                <a:cubicBezTo>
                  <a:pt x="132" y="24"/>
                  <a:pt x="169" y="12"/>
                  <a:pt x="209" y="12"/>
                </a:cubicBezTo>
                <a:cubicBezTo>
                  <a:pt x="318" y="12"/>
                  <a:pt x="407" y="101"/>
                  <a:pt x="407" y="210"/>
                </a:cubicBezTo>
                <a:cubicBezTo>
                  <a:pt x="407" y="319"/>
                  <a:pt x="318" y="408"/>
                  <a:pt x="209" y="408"/>
                </a:cubicBezTo>
                <a:cubicBezTo>
                  <a:pt x="169" y="408"/>
                  <a:pt x="132" y="396"/>
                  <a:pt x="100" y="375"/>
                </a:cubicBezTo>
                <a:cubicBezTo>
                  <a:pt x="92" y="384"/>
                  <a:pt x="92" y="384"/>
                  <a:pt x="92" y="384"/>
                </a:cubicBezTo>
                <a:cubicBezTo>
                  <a:pt x="125" y="407"/>
                  <a:pt x="166" y="420"/>
                  <a:pt x="209" y="420"/>
                </a:cubicBezTo>
                <a:cubicBezTo>
                  <a:pt x="325" y="420"/>
                  <a:pt x="419" y="326"/>
                  <a:pt x="419" y="210"/>
                </a:cubicBezTo>
                <a:cubicBezTo>
                  <a:pt x="419" y="94"/>
                  <a:pt x="325" y="0"/>
                  <a:pt x="209" y="0"/>
                </a:cubicBezTo>
                <a:close/>
              </a:path>
            </a:pathLst>
          </a:custGeom>
          <a:solidFill>
            <a:schemeClr val="bg2"/>
          </a:solidFill>
          <a:ln>
            <a:noFill/>
          </a:ln>
        </p:spPr>
        <p:txBody>
          <a:bodyPr vert="horz" wrap="square" lIns="91440" tIns="45720" rIns="91440" bIns="45720" numCol="1" anchor="t" anchorCtr="0" compatLnSpc="1"/>
          <a:lstStyle/>
          <a:p>
            <a:endParaRPr lang="ko-KR" altLang="en-US"/>
          </a:p>
        </p:txBody>
      </p:sp>
      <p:sp>
        <p:nvSpPr>
          <p:cNvPr id="22" name="Freeform 72"/>
          <p:cNvSpPr>
            <a:spLocks noEditPoints="1"/>
          </p:cNvSpPr>
          <p:nvPr/>
        </p:nvSpPr>
        <p:spPr bwMode="auto">
          <a:xfrm>
            <a:off x="5003801" y="3378200"/>
            <a:ext cx="1330325" cy="1333500"/>
          </a:xfrm>
          <a:custGeom>
            <a:avLst/>
            <a:gdLst>
              <a:gd name="T0" fmla="*/ 419 w 419"/>
              <a:gd name="T1" fmla="*/ 186 h 420"/>
              <a:gd name="T2" fmla="*/ 364 w 419"/>
              <a:gd name="T3" fmla="*/ 67 h 420"/>
              <a:gd name="T4" fmla="*/ 355 w 419"/>
              <a:gd name="T5" fmla="*/ 75 h 420"/>
              <a:gd name="T6" fmla="*/ 406 w 419"/>
              <a:gd name="T7" fmla="*/ 186 h 420"/>
              <a:gd name="T8" fmla="*/ 419 w 419"/>
              <a:gd name="T9" fmla="*/ 186 h 420"/>
              <a:gd name="T10" fmla="*/ 355 w 419"/>
              <a:gd name="T11" fmla="*/ 344 h 420"/>
              <a:gd name="T12" fmla="*/ 364 w 419"/>
              <a:gd name="T13" fmla="*/ 352 h 420"/>
              <a:gd name="T14" fmla="*/ 419 w 419"/>
              <a:gd name="T15" fmla="*/ 234 h 420"/>
              <a:gd name="T16" fmla="*/ 406 w 419"/>
              <a:gd name="T17" fmla="*/ 234 h 420"/>
              <a:gd name="T18" fmla="*/ 355 w 419"/>
              <a:gd name="T19" fmla="*/ 344 h 420"/>
              <a:gd name="T20" fmla="*/ 210 w 419"/>
              <a:gd name="T21" fmla="*/ 12 h 420"/>
              <a:gd name="T22" fmla="*/ 319 w 419"/>
              <a:gd name="T23" fmla="*/ 44 h 420"/>
              <a:gd name="T24" fmla="*/ 327 w 419"/>
              <a:gd name="T25" fmla="*/ 36 h 420"/>
              <a:gd name="T26" fmla="*/ 210 w 419"/>
              <a:gd name="T27" fmla="*/ 0 h 420"/>
              <a:gd name="T28" fmla="*/ 0 w 419"/>
              <a:gd name="T29" fmla="*/ 210 h 420"/>
              <a:gd name="T30" fmla="*/ 210 w 419"/>
              <a:gd name="T31" fmla="*/ 420 h 420"/>
              <a:gd name="T32" fmla="*/ 327 w 419"/>
              <a:gd name="T33" fmla="*/ 384 h 420"/>
              <a:gd name="T34" fmla="*/ 319 w 419"/>
              <a:gd name="T35" fmla="*/ 375 h 420"/>
              <a:gd name="T36" fmla="*/ 210 w 419"/>
              <a:gd name="T37" fmla="*/ 408 h 420"/>
              <a:gd name="T38" fmla="*/ 12 w 419"/>
              <a:gd name="T39" fmla="*/ 210 h 420"/>
              <a:gd name="T40" fmla="*/ 210 w 419"/>
              <a:gd name="T41" fmla="*/ 12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9" h="420">
                <a:moveTo>
                  <a:pt x="419" y="186"/>
                </a:moveTo>
                <a:cubicBezTo>
                  <a:pt x="413" y="140"/>
                  <a:pt x="393" y="99"/>
                  <a:pt x="364" y="67"/>
                </a:cubicBezTo>
                <a:cubicBezTo>
                  <a:pt x="355" y="75"/>
                  <a:pt x="355" y="75"/>
                  <a:pt x="355" y="75"/>
                </a:cubicBezTo>
                <a:cubicBezTo>
                  <a:pt x="383" y="105"/>
                  <a:pt x="401" y="143"/>
                  <a:pt x="406" y="186"/>
                </a:cubicBezTo>
                <a:lnTo>
                  <a:pt x="419" y="186"/>
                </a:lnTo>
                <a:close/>
                <a:moveTo>
                  <a:pt x="355" y="344"/>
                </a:moveTo>
                <a:cubicBezTo>
                  <a:pt x="364" y="352"/>
                  <a:pt x="364" y="352"/>
                  <a:pt x="364" y="352"/>
                </a:cubicBezTo>
                <a:cubicBezTo>
                  <a:pt x="394" y="320"/>
                  <a:pt x="413" y="279"/>
                  <a:pt x="419" y="234"/>
                </a:cubicBezTo>
                <a:cubicBezTo>
                  <a:pt x="406" y="234"/>
                  <a:pt x="406" y="234"/>
                  <a:pt x="406" y="234"/>
                </a:cubicBezTo>
                <a:cubicBezTo>
                  <a:pt x="401" y="276"/>
                  <a:pt x="383" y="314"/>
                  <a:pt x="355" y="344"/>
                </a:cubicBezTo>
                <a:close/>
                <a:moveTo>
                  <a:pt x="210" y="12"/>
                </a:moveTo>
                <a:cubicBezTo>
                  <a:pt x="250" y="12"/>
                  <a:pt x="287" y="24"/>
                  <a:pt x="319" y="44"/>
                </a:cubicBezTo>
                <a:cubicBezTo>
                  <a:pt x="327" y="36"/>
                  <a:pt x="327" y="36"/>
                  <a:pt x="327" y="36"/>
                </a:cubicBezTo>
                <a:cubicBezTo>
                  <a:pt x="294" y="13"/>
                  <a:pt x="253" y="0"/>
                  <a:pt x="210" y="0"/>
                </a:cubicBezTo>
                <a:cubicBezTo>
                  <a:pt x="94" y="0"/>
                  <a:pt x="0" y="94"/>
                  <a:pt x="0" y="210"/>
                </a:cubicBezTo>
                <a:cubicBezTo>
                  <a:pt x="0" y="326"/>
                  <a:pt x="94" y="420"/>
                  <a:pt x="210" y="420"/>
                </a:cubicBezTo>
                <a:cubicBezTo>
                  <a:pt x="253" y="420"/>
                  <a:pt x="294" y="407"/>
                  <a:pt x="327" y="384"/>
                </a:cubicBezTo>
                <a:cubicBezTo>
                  <a:pt x="319" y="375"/>
                  <a:pt x="319" y="375"/>
                  <a:pt x="319" y="375"/>
                </a:cubicBezTo>
                <a:cubicBezTo>
                  <a:pt x="287" y="396"/>
                  <a:pt x="250" y="408"/>
                  <a:pt x="210" y="408"/>
                </a:cubicBezTo>
                <a:cubicBezTo>
                  <a:pt x="101" y="408"/>
                  <a:pt x="12" y="319"/>
                  <a:pt x="12" y="210"/>
                </a:cubicBezTo>
                <a:cubicBezTo>
                  <a:pt x="12" y="101"/>
                  <a:pt x="101" y="12"/>
                  <a:pt x="210" y="12"/>
                </a:cubicBezTo>
                <a:close/>
              </a:path>
            </a:pathLst>
          </a:custGeom>
          <a:solidFill>
            <a:schemeClr val="bg2"/>
          </a:solidFill>
          <a:ln>
            <a:noFill/>
          </a:ln>
        </p:spPr>
        <p:txBody>
          <a:bodyPr vert="horz" wrap="square" lIns="91440" tIns="45720" rIns="91440" bIns="45720" numCol="1" anchor="t" anchorCtr="0" compatLnSpc="1"/>
          <a:lstStyle/>
          <a:p>
            <a:endParaRPr lang="ko-KR" altLang="en-US"/>
          </a:p>
        </p:txBody>
      </p:sp>
      <p:sp>
        <p:nvSpPr>
          <p:cNvPr id="23" name="Freeform 73"/>
          <p:cNvSpPr/>
          <p:nvPr/>
        </p:nvSpPr>
        <p:spPr bwMode="auto">
          <a:xfrm>
            <a:off x="4257676" y="3863975"/>
            <a:ext cx="628650" cy="358775"/>
          </a:xfrm>
          <a:custGeom>
            <a:avLst/>
            <a:gdLst>
              <a:gd name="T0" fmla="*/ 282 w 396"/>
              <a:gd name="T1" fmla="*/ 226 h 226"/>
              <a:gd name="T2" fmla="*/ 282 w 396"/>
              <a:gd name="T3" fmla="*/ 142 h 226"/>
              <a:gd name="T4" fmla="*/ 114 w 396"/>
              <a:gd name="T5" fmla="*/ 142 h 226"/>
              <a:gd name="T6" fmla="*/ 114 w 396"/>
              <a:gd name="T7" fmla="*/ 226 h 226"/>
              <a:gd name="T8" fmla="*/ 0 w 396"/>
              <a:gd name="T9" fmla="*/ 114 h 226"/>
              <a:gd name="T10" fmla="*/ 114 w 396"/>
              <a:gd name="T11" fmla="*/ 0 h 226"/>
              <a:gd name="T12" fmla="*/ 114 w 396"/>
              <a:gd name="T13" fmla="*/ 84 h 226"/>
              <a:gd name="T14" fmla="*/ 282 w 396"/>
              <a:gd name="T15" fmla="*/ 84 h 226"/>
              <a:gd name="T16" fmla="*/ 282 w 396"/>
              <a:gd name="T17" fmla="*/ 0 h 226"/>
              <a:gd name="T18" fmla="*/ 396 w 396"/>
              <a:gd name="T19" fmla="*/ 114 h 226"/>
              <a:gd name="T20" fmla="*/ 282 w 396"/>
              <a:gd name="T21" fmla="*/ 2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6">
                <a:moveTo>
                  <a:pt x="282" y="226"/>
                </a:moveTo>
                <a:lnTo>
                  <a:pt x="282" y="142"/>
                </a:lnTo>
                <a:lnTo>
                  <a:pt x="114" y="142"/>
                </a:lnTo>
                <a:lnTo>
                  <a:pt x="114" y="226"/>
                </a:lnTo>
                <a:lnTo>
                  <a:pt x="0" y="114"/>
                </a:lnTo>
                <a:lnTo>
                  <a:pt x="114" y="0"/>
                </a:lnTo>
                <a:lnTo>
                  <a:pt x="114" y="84"/>
                </a:lnTo>
                <a:lnTo>
                  <a:pt x="282" y="84"/>
                </a:lnTo>
                <a:lnTo>
                  <a:pt x="282" y="0"/>
                </a:lnTo>
                <a:lnTo>
                  <a:pt x="396" y="114"/>
                </a:lnTo>
                <a:lnTo>
                  <a:pt x="282" y="226"/>
                </a:lnTo>
                <a:close/>
              </a:path>
            </a:pathLst>
          </a:custGeom>
          <a:solidFill>
            <a:schemeClr val="bg2"/>
          </a:solidFill>
          <a:ln>
            <a:noFill/>
          </a:ln>
        </p:spPr>
        <p:txBody>
          <a:bodyPr vert="horz" wrap="square" lIns="91440" tIns="45720" rIns="91440" bIns="45720" numCol="1" anchor="t" anchorCtr="0" compatLnSpc="1"/>
          <a:lstStyle/>
          <a:p>
            <a:endParaRPr lang="ko-KR" altLang="en-US"/>
          </a:p>
        </p:txBody>
      </p:sp>
      <p:sp>
        <p:nvSpPr>
          <p:cNvPr id="27" name="Freeform 77"/>
          <p:cNvSpPr/>
          <p:nvPr/>
        </p:nvSpPr>
        <p:spPr bwMode="auto">
          <a:xfrm>
            <a:off x="2030413" y="3937000"/>
            <a:ext cx="941388" cy="215900"/>
          </a:xfrm>
          <a:custGeom>
            <a:avLst/>
            <a:gdLst>
              <a:gd name="T0" fmla="*/ 297 w 297"/>
              <a:gd name="T1" fmla="*/ 34 h 68"/>
              <a:gd name="T2" fmla="*/ 285 w 297"/>
              <a:gd name="T3" fmla="*/ 46 h 68"/>
              <a:gd name="T4" fmla="*/ 45 w 297"/>
              <a:gd name="T5" fmla="*/ 46 h 68"/>
              <a:gd name="T6" fmla="*/ 45 w 297"/>
              <a:gd name="T7" fmla="*/ 68 h 68"/>
              <a:gd name="T8" fmla="*/ 0 w 297"/>
              <a:gd name="T9" fmla="*/ 34 h 68"/>
              <a:gd name="T10" fmla="*/ 45 w 297"/>
              <a:gd name="T11" fmla="*/ 0 h 68"/>
              <a:gd name="T12" fmla="*/ 45 w 297"/>
              <a:gd name="T13" fmla="*/ 22 h 68"/>
              <a:gd name="T14" fmla="*/ 285 w 297"/>
              <a:gd name="T15" fmla="*/ 22 h 68"/>
              <a:gd name="T16" fmla="*/ 297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297" y="34"/>
                </a:moveTo>
                <a:cubicBezTo>
                  <a:pt x="297" y="40"/>
                  <a:pt x="292" y="46"/>
                  <a:pt x="285" y="46"/>
                </a:cubicBezTo>
                <a:cubicBezTo>
                  <a:pt x="45" y="46"/>
                  <a:pt x="45" y="46"/>
                  <a:pt x="45" y="46"/>
                </a:cubicBezTo>
                <a:cubicBezTo>
                  <a:pt x="45" y="68"/>
                  <a:pt x="45" y="68"/>
                  <a:pt x="45" y="68"/>
                </a:cubicBezTo>
                <a:cubicBezTo>
                  <a:pt x="0" y="34"/>
                  <a:pt x="0" y="34"/>
                  <a:pt x="0" y="34"/>
                </a:cubicBezTo>
                <a:cubicBezTo>
                  <a:pt x="45" y="0"/>
                  <a:pt x="45" y="0"/>
                  <a:pt x="45" y="0"/>
                </a:cubicBezTo>
                <a:cubicBezTo>
                  <a:pt x="45" y="22"/>
                  <a:pt x="45" y="22"/>
                  <a:pt x="45" y="22"/>
                </a:cubicBezTo>
                <a:cubicBezTo>
                  <a:pt x="285" y="22"/>
                  <a:pt x="285" y="22"/>
                  <a:pt x="285" y="22"/>
                </a:cubicBezTo>
                <a:cubicBezTo>
                  <a:pt x="292" y="22"/>
                  <a:pt x="297" y="27"/>
                  <a:pt x="297" y="34"/>
                </a:cubicBezTo>
                <a:close/>
              </a:path>
            </a:pathLst>
          </a:custGeom>
          <a:solidFill>
            <a:schemeClr val="accent2"/>
          </a:solidFill>
          <a:ln>
            <a:noFill/>
          </a:ln>
        </p:spPr>
        <p:txBody>
          <a:bodyPr vert="horz" wrap="square" lIns="91440" tIns="45720" rIns="91440" bIns="45720" numCol="1" anchor="t" anchorCtr="0" compatLnSpc="1"/>
          <a:lstStyle/>
          <a:p>
            <a:endParaRPr lang="ko-KR" altLang="en-US"/>
          </a:p>
        </p:txBody>
      </p:sp>
      <p:sp>
        <p:nvSpPr>
          <p:cNvPr id="28" name="Freeform 78"/>
          <p:cNvSpPr/>
          <p:nvPr/>
        </p:nvSpPr>
        <p:spPr bwMode="auto">
          <a:xfrm>
            <a:off x="2727326" y="4435475"/>
            <a:ext cx="428625" cy="425450"/>
          </a:xfrm>
          <a:custGeom>
            <a:avLst/>
            <a:gdLst>
              <a:gd name="T0" fmla="*/ 130 w 135"/>
              <a:gd name="T1" fmla="*/ 22 h 134"/>
              <a:gd name="T2" fmla="*/ 41 w 135"/>
              <a:gd name="T3" fmla="*/ 111 h 134"/>
              <a:gd name="T4" fmla="*/ 56 w 135"/>
              <a:gd name="T5" fmla="*/ 126 h 134"/>
              <a:gd name="T6" fmla="*/ 0 w 135"/>
              <a:gd name="T7" fmla="*/ 134 h 134"/>
              <a:gd name="T8" fmla="*/ 8 w 135"/>
              <a:gd name="T9" fmla="*/ 78 h 134"/>
              <a:gd name="T10" fmla="*/ 24 w 135"/>
              <a:gd name="T11" fmla="*/ 94 h 134"/>
              <a:gd name="T12" fmla="*/ 24 w 135"/>
              <a:gd name="T13" fmla="*/ 94 h 134"/>
              <a:gd name="T14" fmla="*/ 113 w 135"/>
              <a:gd name="T15" fmla="*/ 5 h 134"/>
              <a:gd name="T16" fmla="*/ 130 w 135"/>
              <a:gd name="T17" fmla="*/ 5 h 134"/>
              <a:gd name="T18" fmla="*/ 130 w 135"/>
              <a:gd name="T19" fmla="*/ 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130" y="22"/>
                </a:moveTo>
                <a:cubicBezTo>
                  <a:pt x="41" y="111"/>
                  <a:pt x="41" y="111"/>
                  <a:pt x="41" y="111"/>
                </a:cubicBezTo>
                <a:cubicBezTo>
                  <a:pt x="56" y="126"/>
                  <a:pt x="56" y="126"/>
                  <a:pt x="56" y="126"/>
                </a:cubicBezTo>
                <a:cubicBezTo>
                  <a:pt x="0" y="134"/>
                  <a:pt x="0" y="134"/>
                  <a:pt x="0" y="134"/>
                </a:cubicBezTo>
                <a:cubicBezTo>
                  <a:pt x="8" y="78"/>
                  <a:pt x="8" y="78"/>
                  <a:pt x="8" y="78"/>
                </a:cubicBezTo>
                <a:cubicBezTo>
                  <a:pt x="24" y="94"/>
                  <a:pt x="24" y="94"/>
                  <a:pt x="24" y="94"/>
                </a:cubicBezTo>
                <a:cubicBezTo>
                  <a:pt x="24" y="94"/>
                  <a:pt x="24" y="94"/>
                  <a:pt x="24" y="94"/>
                </a:cubicBezTo>
                <a:cubicBezTo>
                  <a:pt x="113" y="5"/>
                  <a:pt x="113" y="5"/>
                  <a:pt x="113" y="5"/>
                </a:cubicBezTo>
                <a:cubicBezTo>
                  <a:pt x="118" y="0"/>
                  <a:pt x="125" y="0"/>
                  <a:pt x="130" y="5"/>
                </a:cubicBezTo>
                <a:cubicBezTo>
                  <a:pt x="135" y="9"/>
                  <a:pt x="135" y="17"/>
                  <a:pt x="130" y="22"/>
                </a:cubicBezTo>
                <a:close/>
              </a:path>
            </a:pathLst>
          </a:custGeom>
          <a:solidFill>
            <a:schemeClr val="accent3"/>
          </a:solidFill>
          <a:ln>
            <a:noFill/>
          </a:ln>
        </p:spPr>
        <p:txBody>
          <a:bodyPr vert="horz" wrap="square" lIns="91440" tIns="45720" rIns="91440" bIns="45720" numCol="1" anchor="t" anchorCtr="0" compatLnSpc="1"/>
          <a:lstStyle/>
          <a:p>
            <a:endParaRPr lang="ko-KR" altLang="en-US"/>
          </a:p>
        </p:txBody>
      </p:sp>
      <p:sp>
        <p:nvSpPr>
          <p:cNvPr id="29" name="Freeform 79"/>
          <p:cNvSpPr/>
          <p:nvPr/>
        </p:nvSpPr>
        <p:spPr bwMode="auto">
          <a:xfrm>
            <a:off x="2727326" y="3225800"/>
            <a:ext cx="428625" cy="422275"/>
          </a:xfrm>
          <a:custGeom>
            <a:avLst/>
            <a:gdLst>
              <a:gd name="T0" fmla="*/ 130 w 135"/>
              <a:gd name="T1" fmla="*/ 130 h 133"/>
              <a:gd name="T2" fmla="*/ 122 w 135"/>
              <a:gd name="T3" fmla="*/ 133 h 133"/>
              <a:gd name="T4" fmla="*/ 113 w 135"/>
              <a:gd name="T5" fmla="*/ 130 h 133"/>
              <a:gd name="T6" fmla="*/ 24 w 135"/>
              <a:gd name="T7" fmla="*/ 41 h 133"/>
              <a:gd name="T8" fmla="*/ 8 w 135"/>
              <a:gd name="T9" fmla="*/ 56 h 133"/>
              <a:gd name="T10" fmla="*/ 0 w 135"/>
              <a:gd name="T11" fmla="*/ 0 h 133"/>
              <a:gd name="T12" fmla="*/ 56 w 135"/>
              <a:gd name="T13" fmla="*/ 8 h 133"/>
              <a:gd name="T14" fmla="*/ 41 w 135"/>
              <a:gd name="T15" fmla="*/ 24 h 133"/>
              <a:gd name="T16" fmla="*/ 130 w 135"/>
              <a:gd name="T17" fmla="*/ 113 h 133"/>
              <a:gd name="T18" fmla="*/ 130 w 135"/>
              <a:gd name="T19" fmla="*/ 1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3">
                <a:moveTo>
                  <a:pt x="130" y="130"/>
                </a:moveTo>
                <a:cubicBezTo>
                  <a:pt x="128" y="132"/>
                  <a:pt x="125" y="133"/>
                  <a:pt x="122" y="133"/>
                </a:cubicBezTo>
                <a:cubicBezTo>
                  <a:pt x="118" y="133"/>
                  <a:pt x="115" y="132"/>
                  <a:pt x="113" y="130"/>
                </a:cubicBezTo>
                <a:cubicBezTo>
                  <a:pt x="24" y="41"/>
                  <a:pt x="24" y="41"/>
                  <a:pt x="24" y="41"/>
                </a:cubicBezTo>
                <a:cubicBezTo>
                  <a:pt x="8" y="56"/>
                  <a:pt x="8" y="56"/>
                  <a:pt x="8" y="56"/>
                </a:cubicBezTo>
                <a:cubicBezTo>
                  <a:pt x="0" y="0"/>
                  <a:pt x="0" y="0"/>
                  <a:pt x="0" y="0"/>
                </a:cubicBezTo>
                <a:cubicBezTo>
                  <a:pt x="56" y="8"/>
                  <a:pt x="56" y="8"/>
                  <a:pt x="56" y="8"/>
                </a:cubicBezTo>
                <a:cubicBezTo>
                  <a:pt x="41" y="24"/>
                  <a:pt x="41" y="24"/>
                  <a:pt x="41" y="24"/>
                </a:cubicBezTo>
                <a:cubicBezTo>
                  <a:pt x="130" y="113"/>
                  <a:pt x="130" y="113"/>
                  <a:pt x="130" y="113"/>
                </a:cubicBezTo>
                <a:cubicBezTo>
                  <a:pt x="135" y="118"/>
                  <a:pt x="135" y="125"/>
                  <a:pt x="130" y="130"/>
                </a:cubicBezTo>
                <a:close/>
              </a:path>
            </a:pathLst>
          </a:custGeom>
          <a:solidFill>
            <a:schemeClr val="accent1"/>
          </a:solidFill>
          <a:ln>
            <a:noFill/>
          </a:ln>
        </p:spPr>
        <p:txBody>
          <a:bodyPr vert="horz" wrap="square" lIns="91440" tIns="45720" rIns="91440" bIns="45720" numCol="1" anchor="t" anchorCtr="0" compatLnSpc="1"/>
          <a:lstStyle/>
          <a:p>
            <a:endParaRPr lang="ko-KR" altLang="en-US"/>
          </a:p>
        </p:txBody>
      </p:sp>
      <p:sp>
        <p:nvSpPr>
          <p:cNvPr id="30" name="Freeform 80"/>
          <p:cNvSpPr>
            <a:spLocks noEditPoints="1"/>
          </p:cNvSpPr>
          <p:nvPr/>
        </p:nvSpPr>
        <p:spPr bwMode="auto">
          <a:xfrm>
            <a:off x="3244851" y="3794125"/>
            <a:ext cx="460375" cy="514350"/>
          </a:xfrm>
          <a:custGeom>
            <a:avLst/>
            <a:gdLst>
              <a:gd name="T0" fmla="*/ 139 w 145"/>
              <a:gd name="T1" fmla="*/ 5 h 162"/>
              <a:gd name="T2" fmla="*/ 123 w 145"/>
              <a:gd name="T3" fmla="*/ 5 h 162"/>
              <a:gd name="T4" fmla="*/ 118 w 145"/>
              <a:gd name="T5" fmla="*/ 0 h 162"/>
              <a:gd name="T6" fmla="*/ 31 w 145"/>
              <a:gd name="T7" fmla="*/ 0 h 162"/>
              <a:gd name="T8" fmla="*/ 27 w 145"/>
              <a:gd name="T9" fmla="*/ 5 h 162"/>
              <a:gd name="T10" fmla="*/ 5 w 145"/>
              <a:gd name="T11" fmla="*/ 5 h 162"/>
              <a:gd name="T12" fmla="*/ 0 w 145"/>
              <a:gd name="T13" fmla="*/ 11 h 162"/>
              <a:gd name="T14" fmla="*/ 0 w 145"/>
              <a:gd name="T15" fmla="*/ 31 h 162"/>
              <a:gd name="T16" fmla="*/ 64 w 145"/>
              <a:gd name="T17" fmla="*/ 91 h 162"/>
              <a:gd name="T18" fmla="*/ 64 w 145"/>
              <a:gd name="T19" fmla="*/ 124 h 162"/>
              <a:gd name="T20" fmla="*/ 39 w 145"/>
              <a:gd name="T21" fmla="*/ 131 h 162"/>
              <a:gd name="T22" fmla="*/ 36 w 145"/>
              <a:gd name="T23" fmla="*/ 135 h 162"/>
              <a:gd name="T24" fmla="*/ 36 w 145"/>
              <a:gd name="T25" fmla="*/ 139 h 162"/>
              <a:gd name="T26" fmla="*/ 31 w 145"/>
              <a:gd name="T27" fmla="*/ 143 h 162"/>
              <a:gd name="T28" fmla="*/ 27 w 145"/>
              <a:gd name="T29" fmla="*/ 148 h 162"/>
              <a:gd name="T30" fmla="*/ 27 w 145"/>
              <a:gd name="T31" fmla="*/ 157 h 162"/>
              <a:gd name="T32" fmla="*/ 31 w 145"/>
              <a:gd name="T33" fmla="*/ 162 h 162"/>
              <a:gd name="T34" fmla="*/ 113 w 145"/>
              <a:gd name="T35" fmla="*/ 162 h 162"/>
              <a:gd name="T36" fmla="*/ 118 w 145"/>
              <a:gd name="T37" fmla="*/ 157 h 162"/>
              <a:gd name="T38" fmla="*/ 118 w 145"/>
              <a:gd name="T39" fmla="*/ 148 h 162"/>
              <a:gd name="T40" fmla="*/ 113 w 145"/>
              <a:gd name="T41" fmla="*/ 143 h 162"/>
              <a:gd name="T42" fmla="*/ 108 w 145"/>
              <a:gd name="T43" fmla="*/ 139 h 162"/>
              <a:gd name="T44" fmla="*/ 108 w 145"/>
              <a:gd name="T45" fmla="*/ 135 h 162"/>
              <a:gd name="T46" fmla="*/ 106 w 145"/>
              <a:gd name="T47" fmla="*/ 131 h 162"/>
              <a:gd name="T48" fmla="*/ 80 w 145"/>
              <a:gd name="T49" fmla="*/ 124 h 162"/>
              <a:gd name="T50" fmla="*/ 80 w 145"/>
              <a:gd name="T51" fmla="*/ 91 h 162"/>
              <a:gd name="T52" fmla="*/ 145 w 145"/>
              <a:gd name="T53" fmla="*/ 31 h 162"/>
              <a:gd name="T54" fmla="*/ 145 w 145"/>
              <a:gd name="T55" fmla="*/ 11 h 162"/>
              <a:gd name="T56" fmla="*/ 139 w 145"/>
              <a:gd name="T57" fmla="*/ 5 h 162"/>
              <a:gd name="T58" fmla="*/ 9 w 145"/>
              <a:gd name="T59" fmla="*/ 28 h 162"/>
              <a:gd name="T60" fmla="*/ 9 w 145"/>
              <a:gd name="T61" fmla="*/ 21 h 162"/>
              <a:gd name="T62" fmla="*/ 15 w 145"/>
              <a:gd name="T63" fmla="*/ 16 h 162"/>
              <a:gd name="T64" fmla="*/ 27 w 145"/>
              <a:gd name="T65" fmla="*/ 16 h 162"/>
              <a:gd name="T66" fmla="*/ 36 w 145"/>
              <a:gd name="T67" fmla="*/ 60 h 162"/>
              <a:gd name="T68" fmla="*/ 9 w 145"/>
              <a:gd name="T69" fmla="*/ 28 h 162"/>
              <a:gd name="T70" fmla="*/ 135 w 145"/>
              <a:gd name="T71" fmla="*/ 28 h 162"/>
              <a:gd name="T72" fmla="*/ 108 w 145"/>
              <a:gd name="T73" fmla="*/ 60 h 162"/>
              <a:gd name="T74" fmla="*/ 117 w 145"/>
              <a:gd name="T75" fmla="*/ 16 h 162"/>
              <a:gd name="T76" fmla="*/ 129 w 145"/>
              <a:gd name="T77" fmla="*/ 16 h 162"/>
              <a:gd name="T78" fmla="*/ 135 w 145"/>
              <a:gd name="T79" fmla="*/ 21 h 162"/>
              <a:gd name="T80" fmla="*/ 135 w 145"/>
              <a:gd name="T81" fmla="*/ 2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 h="162">
                <a:moveTo>
                  <a:pt x="139" y="5"/>
                </a:moveTo>
                <a:cubicBezTo>
                  <a:pt x="123" y="5"/>
                  <a:pt x="123" y="5"/>
                  <a:pt x="123" y="5"/>
                </a:cubicBezTo>
                <a:cubicBezTo>
                  <a:pt x="120" y="5"/>
                  <a:pt x="118" y="3"/>
                  <a:pt x="118" y="0"/>
                </a:cubicBezTo>
                <a:cubicBezTo>
                  <a:pt x="31" y="0"/>
                  <a:pt x="31" y="0"/>
                  <a:pt x="31" y="0"/>
                </a:cubicBezTo>
                <a:cubicBezTo>
                  <a:pt x="29" y="0"/>
                  <a:pt x="27" y="2"/>
                  <a:pt x="27" y="5"/>
                </a:cubicBezTo>
                <a:cubicBezTo>
                  <a:pt x="5" y="5"/>
                  <a:pt x="5" y="5"/>
                  <a:pt x="5" y="5"/>
                </a:cubicBezTo>
                <a:cubicBezTo>
                  <a:pt x="2" y="5"/>
                  <a:pt x="0" y="8"/>
                  <a:pt x="0" y="11"/>
                </a:cubicBezTo>
                <a:cubicBezTo>
                  <a:pt x="0" y="31"/>
                  <a:pt x="0" y="31"/>
                  <a:pt x="0" y="31"/>
                </a:cubicBezTo>
                <a:cubicBezTo>
                  <a:pt x="0" y="59"/>
                  <a:pt x="46" y="83"/>
                  <a:pt x="64" y="91"/>
                </a:cubicBezTo>
                <a:cubicBezTo>
                  <a:pt x="64" y="124"/>
                  <a:pt x="64" y="124"/>
                  <a:pt x="64" y="124"/>
                </a:cubicBezTo>
                <a:cubicBezTo>
                  <a:pt x="64" y="124"/>
                  <a:pt x="50" y="126"/>
                  <a:pt x="39" y="131"/>
                </a:cubicBezTo>
                <a:cubicBezTo>
                  <a:pt x="37" y="132"/>
                  <a:pt x="36" y="133"/>
                  <a:pt x="36" y="135"/>
                </a:cubicBezTo>
                <a:cubicBezTo>
                  <a:pt x="36" y="139"/>
                  <a:pt x="36" y="139"/>
                  <a:pt x="36" y="139"/>
                </a:cubicBezTo>
                <a:cubicBezTo>
                  <a:pt x="36" y="141"/>
                  <a:pt x="34" y="143"/>
                  <a:pt x="31" y="143"/>
                </a:cubicBezTo>
                <a:cubicBezTo>
                  <a:pt x="29" y="143"/>
                  <a:pt x="27" y="145"/>
                  <a:pt x="27" y="148"/>
                </a:cubicBezTo>
                <a:cubicBezTo>
                  <a:pt x="27" y="157"/>
                  <a:pt x="27" y="157"/>
                  <a:pt x="27" y="157"/>
                </a:cubicBezTo>
                <a:cubicBezTo>
                  <a:pt x="27" y="160"/>
                  <a:pt x="29" y="162"/>
                  <a:pt x="31" y="162"/>
                </a:cubicBezTo>
                <a:cubicBezTo>
                  <a:pt x="113" y="162"/>
                  <a:pt x="113" y="162"/>
                  <a:pt x="113" y="162"/>
                </a:cubicBezTo>
                <a:cubicBezTo>
                  <a:pt x="116" y="162"/>
                  <a:pt x="118" y="160"/>
                  <a:pt x="118" y="157"/>
                </a:cubicBezTo>
                <a:cubicBezTo>
                  <a:pt x="118" y="148"/>
                  <a:pt x="118" y="148"/>
                  <a:pt x="118" y="148"/>
                </a:cubicBezTo>
                <a:cubicBezTo>
                  <a:pt x="118" y="145"/>
                  <a:pt x="116" y="143"/>
                  <a:pt x="113" y="143"/>
                </a:cubicBezTo>
                <a:cubicBezTo>
                  <a:pt x="110" y="143"/>
                  <a:pt x="108" y="141"/>
                  <a:pt x="108" y="139"/>
                </a:cubicBezTo>
                <a:cubicBezTo>
                  <a:pt x="108" y="135"/>
                  <a:pt x="108" y="135"/>
                  <a:pt x="108" y="135"/>
                </a:cubicBezTo>
                <a:cubicBezTo>
                  <a:pt x="108" y="133"/>
                  <a:pt x="107" y="132"/>
                  <a:pt x="106" y="131"/>
                </a:cubicBezTo>
                <a:cubicBezTo>
                  <a:pt x="95" y="126"/>
                  <a:pt x="80" y="124"/>
                  <a:pt x="80" y="124"/>
                </a:cubicBezTo>
                <a:cubicBezTo>
                  <a:pt x="80" y="91"/>
                  <a:pt x="80" y="91"/>
                  <a:pt x="80" y="91"/>
                </a:cubicBezTo>
                <a:cubicBezTo>
                  <a:pt x="99" y="83"/>
                  <a:pt x="145" y="59"/>
                  <a:pt x="145" y="31"/>
                </a:cubicBezTo>
                <a:cubicBezTo>
                  <a:pt x="145" y="11"/>
                  <a:pt x="145" y="11"/>
                  <a:pt x="145" y="11"/>
                </a:cubicBezTo>
                <a:cubicBezTo>
                  <a:pt x="145" y="8"/>
                  <a:pt x="142" y="5"/>
                  <a:pt x="139" y="5"/>
                </a:cubicBezTo>
                <a:close/>
                <a:moveTo>
                  <a:pt x="9" y="28"/>
                </a:moveTo>
                <a:cubicBezTo>
                  <a:pt x="9" y="21"/>
                  <a:pt x="9" y="21"/>
                  <a:pt x="9" y="21"/>
                </a:cubicBezTo>
                <a:cubicBezTo>
                  <a:pt x="9" y="18"/>
                  <a:pt x="12" y="16"/>
                  <a:pt x="15" y="16"/>
                </a:cubicBezTo>
                <a:cubicBezTo>
                  <a:pt x="27" y="16"/>
                  <a:pt x="27" y="16"/>
                  <a:pt x="27" y="16"/>
                </a:cubicBezTo>
                <a:cubicBezTo>
                  <a:pt x="27" y="16"/>
                  <a:pt x="28" y="47"/>
                  <a:pt x="36" y="60"/>
                </a:cubicBezTo>
                <a:cubicBezTo>
                  <a:pt x="36" y="60"/>
                  <a:pt x="9" y="49"/>
                  <a:pt x="9" y="28"/>
                </a:cubicBezTo>
                <a:close/>
                <a:moveTo>
                  <a:pt x="135" y="28"/>
                </a:moveTo>
                <a:cubicBezTo>
                  <a:pt x="135" y="49"/>
                  <a:pt x="108" y="60"/>
                  <a:pt x="108" y="60"/>
                </a:cubicBezTo>
                <a:cubicBezTo>
                  <a:pt x="117" y="47"/>
                  <a:pt x="117" y="16"/>
                  <a:pt x="117" y="16"/>
                </a:cubicBezTo>
                <a:cubicBezTo>
                  <a:pt x="129" y="16"/>
                  <a:pt x="129" y="16"/>
                  <a:pt x="129" y="16"/>
                </a:cubicBezTo>
                <a:cubicBezTo>
                  <a:pt x="133" y="16"/>
                  <a:pt x="135" y="18"/>
                  <a:pt x="135" y="21"/>
                </a:cubicBezTo>
                <a:lnTo>
                  <a:pt x="135" y="28"/>
                </a:lnTo>
                <a:close/>
              </a:path>
            </a:pathLst>
          </a:custGeom>
          <a:solidFill>
            <a:schemeClr val="bg2"/>
          </a:solidFill>
          <a:ln>
            <a:noFill/>
          </a:ln>
        </p:spPr>
        <p:txBody>
          <a:bodyPr vert="horz" wrap="square" lIns="91440" tIns="45720" rIns="91440" bIns="45720" numCol="1" anchor="t" anchorCtr="0" compatLnSpc="1"/>
          <a:lstStyle/>
          <a:p>
            <a:endParaRPr lang="ko-KR" altLang="en-US"/>
          </a:p>
        </p:txBody>
      </p:sp>
      <p:sp>
        <p:nvSpPr>
          <p:cNvPr id="34" name="Freeform 84"/>
          <p:cNvSpPr/>
          <p:nvPr/>
        </p:nvSpPr>
        <p:spPr bwMode="auto">
          <a:xfrm>
            <a:off x="6085206" y="3594100"/>
            <a:ext cx="941388" cy="215900"/>
          </a:xfrm>
          <a:custGeom>
            <a:avLst/>
            <a:gdLst>
              <a:gd name="T0" fmla="*/ 0 w 297"/>
              <a:gd name="T1" fmla="*/ 34 h 68"/>
              <a:gd name="T2" fmla="*/ 12 w 297"/>
              <a:gd name="T3" fmla="*/ 46 h 68"/>
              <a:gd name="T4" fmla="*/ 252 w 297"/>
              <a:gd name="T5" fmla="*/ 46 h 68"/>
              <a:gd name="T6" fmla="*/ 252 w 297"/>
              <a:gd name="T7" fmla="*/ 68 h 68"/>
              <a:gd name="T8" fmla="*/ 297 w 297"/>
              <a:gd name="T9" fmla="*/ 34 h 68"/>
              <a:gd name="T10" fmla="*/ 252 w 297"/>
              <a:gd name="T11" fmla="*/ 0 h 68"/>
              <a:gd name="T12" fmla="*/ 252 w 297"/>
              <a:gd name="T13" fmla="*/ 22 h 68"/>
              <a:gd name="T14" fmla="*/ 12 w 297"/>
              <a:gd name="T15" fmla="*/ 22 h 68"/>
              <a:gd name="T16" fmla="*/ 0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0" y="34"/>
                </a:moveTo>
                <a:cubicBezTo>
                  <a:pt x="0" y="40"/>
                  <a:pt x="5" y="46"/>
                  <a:pt x="12" y="46"/>
                </a:cubicBezTo>
                <a:cubicBezTo>
                  <a:pt x="252" y="46"/>
                  <a:pt x="252" y="46"/>
                  <a:pt x="252" y="46"/>
                </a:cubicBezTo>
                <a:cubicBezTo>
                  <a:pt x="252" y="68"/>
                  <a:pt x="252" y="68"/>
                  <a:pt x="252" y="68"/>
                </a:cubicBezTo>
                <a:cubicBezTo>
                  <a:pt x="297" y="34"/>
                  <a:pt x="297" y="34"/>
                  <a:pt x="297" y="34"/>
                </a:cubicBezTo>
                <a:cubicBezTo>
                  <a:pt x="252" y="0"/>
                  <a:pt x="252" y="0"/>
                  <a:pt x="252" y="0"/>
                </a:cubicBezTo>
                <a:cubicBezTo>
                  <a:pt x="252" y="22"/>
                  <a:pt x="252" y="22"/>
                  <a:pt x="252" y="22"/>
                </a:cubicBezTo>
                <a:cubicBezTo>
                  <a:pt x="12" y="22"/>
                  <a:pt x="12" y="22"/>
                  <a:pt x="12" y="22"/>
                </a:cubicBezTo>
                <a:cubicBezTo>
                  <a:pt x="5" y="22"/>
                  <a:pt x="0" y="27"/>
                  <a:pt x="0" y="34"/>
                </a:cubicBezTo>
                <a:close/>
              </a:path>
            </a:pathLst>
          </a:custGeom>
          <a:solidFill>
            <a:schemeClr val="accent6"/>
          </a:solidFill>
          <a:ln>
            <a:noFill/>
          </a:ln>
        </p:spPr>
        <p:txBody>
          <a:bodyPr vert="horz" wrap="square" lIns="91440" tIns="45720" rIns="91440" bIns="45720" numCol="1" anchor="t" anchorCtr="0" compatLnSpc="1"/>
          <a:lstStyle/>
          <a:p>
            <a:endParaRPr lang="ko-KR" altLang="en-US"/>
          </a:p>
        </p:txBody>
      </p:sp>
      <p:sp>
        <p:nvSpPr>
          <p:cNvPr id="35" name="Freeform 85"/>
          <p:cNvSpPr/>
          <p:nvPr/>
        </p:nvSpPr>
        <p:spPr bwMode="auto">
          <a:xfrm>
            <a:off x="6341746" y="4257675"/>
            <a:ext cx="428625" cy="425450"/>
          </a:xfrm>
          <a:custGeom>
            <a:avLst/>
            <a:gdLst>
              <a:gd name="T0" fmla="*/ 5 w 135"/>
              <a:gd name="T1" fmla="*/ 22 h 134"/>
              <a:gd name="T2" fmla="*/ 94 w 135"/>
              <a:gd name="T3" fmla="*/ 111 h 134"/>
              <a:gd name="T4" fmla="*/ 79 w 135"/>
              <a:gd name="T5" fmla="*/ 126 h 134"/>
              <a:gd name="T6" fmla="*/ 135 w 135"/>
              <a:gd name="T7" fmla="*/ 134 h 134"/>
              <a:gd name="T8" fmla="*/ 127 w 135"/>
              <a:gd name="T9" fmla="*/ 78 h 134"/>
              <a:gd name="T10" fmla="*/ 111 w 135"/>
              <a:gd name="T11" fmla="*/ 94 h 134"/>
              <a:gd name="T12" fmla="*/ 111 w 135"/>
              <a:gd name="T13" fmla="*/ 94 h 134"/>
              <a:gd name="T14" fmla="*/ 22 w 135"/>
              <a:gd name="T15" fmla="*/ 5 h 134"/>
              <a:gd name="T16" fmla="*/ 5 w 135"/>
              <a:gd name="T17" fmla="*/ 5 h 134"/>
              <a:gd name="T18" fmla="*/ 5 w 135"/>
              <a:gd name="T19" fmla="*/ 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5" y="22"/>
                </a:moveTo>
                <a:cubicBezTo>
                  <a:pt x="94" y="111"/>
                  <a:pt x="94" y="111"/>
                  <a:pt x="94" y="111"/>
                </a:cubicBezTo>
                <a:cubicBezTo>
                  <a:pt x="79" y="126"/>
                  <a:pt x="79" y="126"/>
                  <a:pt x="79" y="126"/>
                </a:cubicBezTo>
                <a:cubicBezTo>
                  <a:pt x="135" y="134"/>
                  <a:pt x="135" y="134"/>
                  <a:pt x="135" y="134"/>
                </a:cubicBezTo>
                <a:cubicBezTo>
                  <a:pt x="127" y="78"/>
                  <a:pt x="127" y="78"/>
                  <a:pt x="127" y="78"/>
                </a:cubicBezTo>
                <a:cubicBezTo>
                  <a:pt x="111" y="94"/>
                  <a:pt x="111" y="94"/>
                  <a:pt x="111" y="94"/>
                </a:cubicBezTo>
                <a:cubicBezTo>
                  <a:pt x="111" y="94"/>
                  <a:pt x="111" y="94"/>
                  <a:pt x="111" y="94"/>
                </a:cubicBezTo>
                <a:cubicBezTo>
                  <a:pt x="22" y="5"/>
                  <a:pt x="22" y="5"/>
                  <a:pt x="22" y="5"/>
                </a:cubicBezTo>
                <a:cubicBezTo>
                  <a:pt x="17" y="0"/>
                  <a:pt x="10" y="0"/>
                  <a:pt x="5" y="5"/>
                </a:cubicBezTo>
                <a:cubicBezTo>
                  <a:pt x="0" y="9"/>
                  <a:pt x="0" y="17"/>
                  <a:pt x="5" y="22"/>
                </a:cubicBezTo>
                <a:close/>
              </a:path>
            </a:pathLst>
          </a:custGeom>
          <a:solidFill>
            <a:schemeClr val="accent5"/>
          </a:solidFill>
          <a:ln>
            <a:noFill/>
          </a:ln>
        </p:spPr>
        <p:txBody>
          <a:bodyPr vert="horz" wrap="square" lIns="91440" tIns="45720" rIns="91440" bIns="45720" numCol="1" anchor="t" anchorCtr="0" compatLnSpc="1"/>
          <a:lstStyle/>
          <a:p>
            <a:endParaRPr lang="ko-KR" altLang="en-US"/>
          </a:p>
        </p:txBody>
      </p:sp>
      <p:sp>
        <p:nvSpPr>
          <p:cNvPr id="36" name="Freeform 86"/>
          <p:cNvSpPr/>
          <p:nvPr/>
        </p:nvSpPr>
        <p:spPr bwMode="auto">
          <a:xfrm>
            <a:off x="5743576" y="3109595"/>
            <a:ext cx="428625" cy="422275"/>
          </a:xfrm>
          <a:custGeom>
            <a:avLst/>
            <a:gdLst>
              <a:gd name="T0" fmla="*/ 5 w 135"/>
              <a:gd name="T1" fmla="*/ 130 h 133"/>
              <a:gd name="T2" fmla="*/ 13 w 135"/>
              <a:gd name="T3" fmla="*/ 133 h 133"/>
              <a:gd name="T4" fmla="*/ 22 w 135"/>
              <a:gd name="T5" fmla="*/ 130 h 133"/>
              <a:gd name="T6" fmla="*/ 111 w 135"/>
              <a:gd name="T7" fmla="*/ 41 h 133"/>
              <a:gd name="T8" fmla="*/ 127 w 135"/>
              <a:gd name="T9" fmla="*/ 56 h 133"/>
              <a:gd name="T10" fmla="*/ 135 w 135"/>
              <a:gd name="T11" fmla="*/ 0 h 133"/>
              <a:gd name="T12" fmla="*/ 79 w 135"/>
              <a:gd name="T13" fmla="*/ 8 h 133"/>
              <a:gd name="T14" fmla="*/ 94 w 135"/>
              <a:gd name="T15" fmla="*/ 24 h 133"/>
              <a:gd name="T16" fmla="*/ 5 w 135"/>
              <a:gd name="T17" fmla="*/ 113 h 133"/>
              <a:gd name="T18" fmla="*/ 5 w 135"/>
              <a:gd name="T19" fmla="*/ 1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3">
                <a:moveTo>
                  <a:pt x="5" y="130"/>
                </a:moveTo>
                <a:cubicBezTo>
                  <a:pt x="7" y="132"/>
                  <a:pt x="10" y="133"/>
                  <a:pt x="13" y="133"/>
                </a:cubicBezTo>
                <a:cubicBezTo>
                  <a:pt x="17" y="133"/>
                  <a:pt x="20" y="132"/>
                  <a:pt x="22" y="130"/>
                </a:cubicBezTo>
                <a:cubicBezTo>
                  <a:pt x="111" y="41"/>
                  <a:pt x="111" y="41"/>
                  <a:pt x="111" y="41"/>
                </a:cubicBezTo>
                <a:cubicBezTo>
                  <a:pt x="127" y="56"/>
                  <a:pt x="127" y="56"/>
                  <a:pt x="127" y="56"/>
                </a:cubicBezTo>
                <a:cubicBezTo>
                  <a:pt x="135" y="0"/>
                  <a:pt x="135" y="0"/>
                  <a:pt x="135" y="0"/>
                </a:cubicBezTo>
                <a:cubicBezTo>
                  <a:pt x="79" y="8"/>
                  <a:pt x="79" y="8"/>
                  <a:pt x="79" y="8"/>
                </a:cubicBezTo>
                <a:cubicBezTo>
                  <a:pt x="94" y="24"/>
                  <a:pt x="94" y="24"/>
                  <a:pt x="94" y="24"/>
                </a:cubicBezTo>
                <a:cubicBezTo>
                  <a:pt x="5" y="113"/>
                  <a:pt x="5" y="113"/>
                  <a:pt x="5" y="113"/>
                </a:cubicBezTo>
                <a:cubicBezTo>
                  <a:pt x="0" y="118"/>
                  <a:pt x="0" y="125"/>
                  <a:pt x="5" y="130"/>
                </a:cubicBezTo>
                <a:close/>
              </a:path>
            </a:pathLst>
          </a:custGeom>
          <a:solidFill>
            <a:schemeClr val="accent4"/>
          </a:solidFill>
          <a:ln>
            <a:noFill/>
          </a:ln>
        </p:spPr>
        <p:txBody>
          <a:bodyPr vert="horz" wrap="square" lIns="91440" tIns="45720" rIns="91440" bIns="45720" numCol="1" anchor="t" anchorCtr="0" compatLnSpc="1"/>
          <a:lstStyle/>
          <a:p>
            <a:endParaRPr lang="ko-KR" altLang="en-US"/>
          </a:p>
        </p:txBody>
      </p:sp>
      <p:sp>
        <p:nvSpPr>
          <p:cNvPr id="37" name="Freeform 87"/>
          <p:cNvSpPr>
            <a:spLocks noEditPoints="1"/>
          </p:cNvSpPr>
          <p:nvPr/>
        </p:nvSpPr>
        <p:spPr bwMode="auto">
          <a:xfrm>
            <a:off x="5416551" y="3829050"/>
            <a:ext cx="504825" cy="428625"/>
          </a:xfrm>
          <a:custGeom>
            <a:avLst/>
            <a:gdLst>
              <a:gd name="T0" fmla="*/ 57 w 159"/>
              <a:gd name="T1" fmla="*/ 88 h 135"/>
              <a:gd name="T2" fmla="*/ 57 w 159"/>
              <a:gd name="T3" fmla="*/ 135 h 135"/>
              <a:gd name="T4" fmla="*/ 92 w 159"/>
              <a:gd name="T5" fmla="*/ 135 h 135"/>
              <a:gd name="T6" fmla="*/ 92 w 159"/>
              <a:gd name="T7" fmla="*/ 93 h 135"/>
              <a:gd name="T8" fmla="*/ 77 w 159"/>
              <a:gd name="T9" fmla="*/ 108 h 135"/>
              <a:gd name="T10" fmla="*/ 57 w 159"/>
              <a:gd name="T11" fmla="*/ 88 h 135"/>
              <a:gd name="T12" fmla="*/ 7 w 159"/>
              <a:gd name="T13" fmla="*/ 129 h 135"/>
              <a:gd name="T14" fmla="*/ 13 w 159"/>
              <a:gd name="T15" fmla="*/ 135 h 135"/>
              <a:gd name="T16" fmla="*/ 42 w 159"/>
              <a:gd name="T17" fmla="*/ 135 h 135"/>
              <a:gd name="T18" fmla="*/ 42 w 159"/>
              <a:gd name="T19" fmla="*/ 74 h 135"/>
              <a:gd name="T20" fmla="*/ 7 w 159"/>
              <a:gd name="T21" fmla="*/ 109 h 135"/>
              <a:gd name="T22" fmla="*/ 7 w 159"/>
              <a:gd name="T23" fmla="*/ 129 h 135"/>
              <a:gd name="T24" fmla="*/ 127 w 159"/>
              <a:gd name="T25" fmla="*/ 3 h 135"/>
              <a:gd name="T26" fmla="*/ 122 w 159"/>
              <a:gd name="T27" fmla="*/ 10 h 135"/>
              <a:gd name="T28" fmla="*/ 128 w 159"/>
              <a:gd name="T29" fmla="*/ 16 h 135"/>
              <a:gd name="T30" fmla="*/ 135 w 159"/>
              <a:gd name="T31" fmla="*/ 15 h 135"/>
              <a:gd name="T32" fmla="*/ 77 w 159"/>
              <a:gd name="T33" fmla="*/ 74 h 135"/>
              <a:gd name="T34" fmla="*/ 42 w 159"/>
              <a:gd name="T35" fmla="*/ 39 h 135"/>
              <a:gd name="T36" fmla="*/ 2 w 159"/>
              <a:gd name="T37" fmla="*/ 79 h 135"/>
              <a:gd name="T38" fmla="*/ 2 w 159"/>
              <a:gd name="T39" fmla="*/ 88 h 135"/>
              <a:gd name="T40" fmla="*/ 11 w 159"/>
              <a:gd name="T41" fmla="*/ 88 h 135"/>
              <a:gd name="T42" fmla="*/ 42 w 159"/>
              <a:gd name="T43" fmla="*/ 57 h 135"/>
              <a:gd name="T44" fmla="*/ 77 w 159"/>
              <a:gd name="T45" fmla="*/ 92 h 135"/>
              <a:gd name="T46" fmla="*/ 144 w 159"/>
              <a:gd name="T47" fmla="*/ 24 h 135"/>
              <a:gd name="T48" fmla="*/ 144 w 159"/>
              <a:gd name="T49" fmla="*/ 31 h 135"/>
              <a:gd name="T50" fmla="*/ 149 w 159"/>
              <a:gd name="T51" fmla="*/ 38 h 135"/>
              <a:gd name="T52" fmla="*/ 150 w 159"/>
              <a:gd name="T53" fmla="*/ 38 h 135"/>
              <a:gd name="T54" fmla="*/ 156 w 159"/>
              <a:gd name="T55" fmla="*/ 32 h 135"/>
              <a:gd name="T56" fmla="*/ 159 w 159"/>
              <a:gd name="T57" fmla="*/ 0 h 135"/>
              <a:gd name="T58" fmla="*/ 127 w 159"/>
              <a:gd name="T59" fmla="*/ 3 h 135"/>
              <a:gd name="T60" fmla="*/ 106 w 159"/>
              <a:gd name="T61" fmla="*/ 79 h 135"/>
              <a:gd name="T62" fmla="*/ 106 w 159"/>
              <a:gd name="T63" fmla="*/ 135 h 135"/>
              <a:gd name="T64" fmla="*/ 135 w 159"/>
              <a:gd name="T65" fmla="*/ 135 h 135"/>
              <a:gd name="T66" fmla="*/ 141 w 159"/>
              <a:gd name="T67" fmla="*/ 129 h 135"/>
              <a:gd name="T68" fmla="*/ 141 w 159"/>
              <a:gd name="T69" fmla="*/ 43 h 135"/>
              <a:gd name="T70" fmla="*/ 111 w 159"/>
              <a:gd name="T71" fmla="*/ 74 h 135"/>
              <a:gd name="T72" fmla="*/ 106 w 159"/>
              <a:gd name="T73" fmla="*/ 7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135">
                <a:moveTo>
                  <a:pt x="57" y="88"/>
                </a:moveTo>
                <a:cubicBezTo>
                  <a:pt x="57" y="135"/>
                  <a:pt x="57" y="135"/>
                  <a:pt x="57" y="135"/>
                </a:cubicBezTo>
                <a:cubicBezTo>
                  <a:pt x="92" y="135"/>
                  <a:pt x="92" y="135"/>
                  <a:pt x="92" y="135"/>
                </a:cubicBezTo>
                <a:cubicBezTo>
                  <a:pt x="92" y="93"/>
                  <a:pt x="92" y="93"/>
                  <a:pt x="92" y="93"/>
                </a:cubicBezTo>
                <a:cubicBezTo>
                  <a:pt x="77" y="108"/>
                  <a:pt x="77" y="108"/>
                  <a:pt x="77" y="108"/>
                </a:cubicBezTo>
                <a:lnTo>
                  <a:pt x="57" y="88"/>
                </a:lnTo>
                <a:close/>
                <a:moveTo>
                  <a:pt x="7" y="129"/>
                </a:moveTo>
                <a:cubicBezTo>
                  <a:pt x="7" y="132"/>
                  <a:pt x="10" y="135"/>
                  <a:pt x="13" y="135"/>
                </a:cubicBezTo>
                <a:cubicBezTo>
                  <a:pt x="42" y="135"/>
                  <a:pt x="42" y="135"/>
                  <a:pt x="42" y="135"/>
                </a:cubicBezTo>
                <a:cubicBezTo>
                  <a:pt x="42" y="74"/>
                  <a:pt x="42" y="74"/>
                  <a:pt x="42" y="74"/>
                </a:cubicBezTo>
                <a:cubicBezTo>
                  <a:pt x="7" y="109"/>
                  <a:pt x="7" y="109"/>
                  <a:pt x="7" y="109"/>
                </a:cubicBezTo>
                <a:lnTo>
                  <a:pt x="7" y="129"/>
                </a:lnTo>
                <a:close/>
                <a:moveTo>
                  <a:pt x="127" y="3"/>
                </a:moveTo>
                <a:cubicBezTo>
                  <a:pt x="124" y="3"/>
                  <a:pt x="121" y="6"/>
                  <a:pt x="122" y="10"/>
                </a:cubicBezTo>
                <a:cubicBezTo>
                  <a:pt x="122" y="13"/>
                  <a:pt x="125" y="16"/>
                  <a:pt x="128" y="16"/>
                </a:cubicBezTo>
                <a:cubicBezTo>
                  <a:pt x="135" y="15"/>
                  <a:pt x="135" y="15"/>
                  <a:pt x="135" y="15"/>
                </a:cubicBezTo>
                <a:cubicBezTo>
                  <a:pt x="77" y="74"/>
                  <a:pt x="77" y="74"/>
                  <a:pt x="77" y="74"/>
                </a:cubicBezTo>
                <a:cubicBezTo>
                  <a:pt x="42" y="39"/>
                  <a:pt x="42" y="39"/>
                  <a:pt x="42" y="39"/>
                </a:cubicBezTo>
                <a:cubicBezTo>
                  <a:pt x="2" y="79"/>
                  <a:pt x="2" y="79"/>
                  <a:pt x="2" y="79"/>
                </a:cubicBezTo>
                <a:cubicBezTo>
                  <a:pt x="0" y="82"/>
                  <a:pt x="0" y="86"/>
                  <a:pt x="2" y="88"/>
                </a:cubicBezTo>
                <a:cubicBezTo>
                  <a:pt x="5" y="91"/>
                  <a:pt x="9" y="91"/>
                  <a:pt x="11" y="88"/>
                </a:cubicBezTo>
                <a:cubicBezTo>
                  <a:pt x="42" y="57"/>
                  <a:pt x="42" y="57"/>
                  <a:pt x="42" y="57"/>
                </a:cubicBezTo>
                <a:cubicBezTo>
                  <a:pt x="77" y="92"/>
                  <a:pt x="77" y="92"/>
                  <a:pt x="77" y="92"/>
                </a:cubicBezTo>
                <a:cubicBezTo>
                  <a:pt x="144" y="24"/>
                  <a:pt x="144" y="24"/>
                  <a:pt x="144" y="24"/>
                </a:cubicBezTo>
                <a:cubicBezTo>
                  <a:pt x="144" y="31"/>
                  <a:pt x="144" y="31"/>
                  <a:pt x="144" y="31"/>
                </a:cubicBezTo>
                <a:cubicBezTo>
                  <a:pt x="143" y="34"/>
                  <a:pt x="146" y="37"/>
                  <a:pt x="149" y="38"/>
                </a:cubicBezTo>
                <a:cubicBezTo>
                  <a:pt x="150" y="38"/>
                  <a:pt x="150" y="38"/>
                  <a:pt x="150" y="38"/>
                </a:cubicBezTo>
                <a:cubicBezTo>
                  <a:pt x="153" y="38"/>
                  <a:pt x="156" y="35"/>
                  <a:pt x="156" y="32"/>
                </a:cubicBezTo>
                <a:cubicBezTo>
                  <a:pt x="159" y="0"/>
                  <a:pt x="159" y="0"/>
                  <a:pt x="159" y="0"/>
                </a:cubicBezTo>
                <a:lnTo>
                  <a:pt x="127" y="3"/>
                </a:lnTo>
                <a:close/>
                <a:moveTo>
                  <a:pt x="106" y="79"/>
                </a:moveTo>
                <a:cubicBezTo>
                  <a:pt x="106" y="135"/>
                  <a:pt x="106" y="135"/>
                  <a:pt x="106" y="135"/>
                </a:cubicBezTo>
                <a:cubicBezTo>
                  <a:pt x="135" y="135"/>
                  <a:pt x="135" y="135"/>
                  <a:pt x="135" y="135"/>
                </a:cubicBezTo>
                <a:cubicBezTo>
                  <a:pt x="139" y="135"/>
                  <a:pt x="141" y="132"/>
                  <a:pt x="141" y="129"/>
                </a:cubicBezTo>
                <a:cubicBezTo>
                  <a:pt x="141" y="43"/>
                  <a:pt x="141" y="43"/>
                  <a:pt x="141" y="43"/>
                </a:cubicBezTo>
                <a:cubicBezTo>
                  <a:pt x="111" y="74"/>
                  <a:pt x="111" y="74"/>
                  <a:pt x="111" y="74"/>
                </a:cubicBezTo>
                <a:lnTo>
                  <a:pt x="106" y="79"/>
                </a:lnTo>
                <a:close/>
              </a:path>
            </a:pathLst>
          </a:custGeom>
          <a:solidFill>
            <a:schemeClr val="bg2"/>
          </a:solidFill>
          <a:ln>
            <a:noFill/>
          </a:ln>
        </p:spPr>
        <p:txBody>
          <a:bodyPr vert="horz" wrap="square" lIns="91440" tIns="45720" rIns="91440" bIns="45720" numCol="1" anchor="t" anchorCtr="0" compatLnSpc="1"/>
          <a:lstStyle/>
          <a:p>
            <a:endParaRPr lang="ko-KR" altLang="en-US"/>
          </a:p>
        </p:txBody>
      </p:sp>
      <p:sp>
        <p:nvSpPr>
          <p:cNvPr id="38" name="Freeform 88"/>
          <p:cNvSpPr/>
          <p:nvPr/>
        </p:nvSpPr>
        <p:spPr bwMode="auto">
          <a:xfrm>
            <a:off x="3556001" y="1981200"/>
            <a:ext cx="2032000" cy="358775"/>
          </a:xfrm>
          <a:custGeom>
            <a:avLst/>
            <a:gdLst>
              <a:gd name="T0" fmla="*/ 640 w 640"/>
              <a:gd name="T1" fmla="*/ 56 h 113"/>
              <a:gd name="T2" fmla="*/ 584 w 640"/>
              <a:gd name="T3" fmla="*/ 113 h 113"/>
              <a:gd name="T4" fmla="*/ 56 w 640"/>
              <a:gd name="T5" fmla="*/ 113 h 113"/>
              <a:gd name="T6" fmla="*/ 0 w 640"/>
              <a:gd name="T7" fmla="*/ 56 h 113"/>
              <a:gd name="T8" fmla="*/ 0 w 640"/>
              <a:gd name="T9" fmla="*/ 56 h 113"/>
              <a:gd name="T10" fmla="*/ 56 w 640"/>
              <a:gd name="T11" fmla="*/ 0 h 113"/>
              <a:gd name="T12" fmla="*/ 584 w 640"/>
              <a:gd name="T13" fmla="*/ 0 h 113"/>
              <a:gd name="T14" fmla="*/ 640 w 640"/>
              <a:gd name="T15" fmla="*/ 56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0" h="113">
                <a:moveTo>
                  <a:pt x="640" y="56"/>
                </a:moveTo>
                <a:cubicBezTo>
                  <a:pt x="640" y="87"/>
                  <a:pt x="615" y="113"/>
                  <a:pt x="584" y="113"/>
                </a:cubicBezTo>
                <a:cubicBezTo>
                  <a:pt x="56" y="113"/>
                  <a:pt x="56" y="113"/>
                  <a:pt x="56" y="113"/>
                </a:cubicBezTo>
                <a:cubicBezTo>
                  <a:pt x="25" y="113"/>
                  <a:pt x="0" y="87"/>
                  <a:pt x="0" y="56"/>
                </a:cubicBezTo>
                <a:cubicBezTo>
                  <a:pt x="0" y="56"/>
                  <a:pt x="0" y="56"/>
                  <a:pt x="0" y="56"/>
                </a:cubicBezTo>
                <a:cubicBezTo>
                  <a:pt x="0" y="25"/>
                  <a:pt x="25" y="0"/>
                  <a:pt x="56" y="0"/>
                </a:cubicBezTo>
                <a:cubicBezTo>
                  <a:pt x="584" y="0"/>
                  <a:pt x="584" y="0"/>
                  <a:pt x="584" y="0"/>
                </a:cubicBezTo>
                <a:cubicBezTo>
                  <a:pt x="615" y="0"/>
                  <a:pt x="640" y="25"/>
                  <a:pt x="640" y="56"/>
                </a:cubicBezTo>
                <a:close/>
              </a:path>
            </a:pathLst>
          </a:custGeom>
          <a:solidFill>
            <a:schemeClr val="bg2"/>
          </a:solidFill>
          <a:ln>
            <a:noFill/>
          </a:ln>
        </p:spPr>
        <p:txBody>
          <a:bodyPr vert="horz" wrap="square" lIns="91440" tIns="45720" rIns="91440" bIns="45720" numCol="1" anchor="t" anchorCtr="0" compatLnSpc="1"/>
          <a:lstStyle/>
          <a:p>
            <a:endParaRPr lang="ko-KR" altLang="en-US"/>
          </a:p>
        </p:txBody>
      </p:sp>
      <p:sp>
        <p:nvSpPr>
          <p:cNvPr id="2" name="Title 1"/>
          <p:cNvSpPr>
            <a:spLocks noGrp="1"/>
          </p:cNvSpPr>
          <p:nvPr>
            <p:ph type="title"/>
          </p:nvPr>
        </p:nvSpPr>
        <p:spPr/>
        <p:txBody>
          <a:bodyPr>
            <a:normAutofit/>
          </a:bodyPr>
          <a:lstStyle/>
          <a:p>
            <a:r>
              <a:rPr lang="en-US"/>
              <a:t>A/B Test</a:t>
            </a:r>
          </a:p>
        </p:txBody>
      </p:sp>
      <p:sp>
        <p:nvSpPr>
          <p:cNvPr id="3" name="Footer Placeholder 2"/>
          <p:cNvSpPr>
            <a:spLocks noGrp="1"/>
          </p:cNvSpPr>
          <p:nvPr>
            <p:ph type="ftr" sz="quarter" idx="11"/>
          </p:nvPr>
        </p:nvSpPr>
        <p:spPr/>
        <p:txBody>
          <a:bodyPr/>
          <a:lstStyle/>
          <a:p>
            <a:r>
              <a:rPr lang="en-US"/>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23</a:t>
            </a:fld>
            <a:endParaRPr lang="en-US"/>
          </a:p>
        </p:txBody>
      </p:sp>
      <p:grpSp>
        <p:nvGrpSpPr>
          <p:cNvPr id="41" name="Group 40"/>
          <p:cNvGrpSpPr/>
          <p:nvPr/>
        </p:nvGrpSpPr>
        <p:grpSpPr>
          <a:xfrm>
            <a:off x="6215698" y="5210175"/>
            <a:ext cx="896938" cy="898525"/>
            <a:chOff x="1827213" y="2466975"/>
            <a:chExt cx="896938" cy="898525"/>
          </a:xfrm>
        </p:grpSpPr>
        <p:sp>
          <p:nvSpPr>
            <p:cNvPr id="26" name="Oval 76"/>
            <p:cNvSpPr>
              <a:spLocks noChangeArrowheads="1"/>
            </p:cNvSpPr>
            <p:nvPr/>
          </p:nvSpPr>
          <p:spPr bwMode="auto">
            <a:xfrm>
              <a:off x="1827213" y="2466975"/>
              <a:ext cx="896938" cy="898525"/>
            </a:xfrm>
            <a:prstGeom prst="ellipse">
              <a:avLst/>
            </a:prstGeom>
            <a:solidFill>
              <a:schemeClr val="accent1"/>
            </a:solidFill>
            <a:ln>
              <a:noFill/>
            </a:ln>
          </p:spPr>
          <p:txBody>
            <a:bodyPr vert="horz" wrap="square" lIns="91440" tIns="45720" rIns="91440" bIns="45720" numCol="1" anchor="t" anchorCtr="0" compatLnSpc="1"/>
            <a:lstStyle/>
            <a:p>
              <a:endParaRPr lang="ko-KR" altLang="en-US"/>
            </a:p>
          </p:txBody>
        </p:sp>
        <p:sp>
          <p:nvSpPr>
            <p:cNvPr id="8" name="TextBox 7"/>
            <p:cNvSpPr txBox="1"/>
            <p:nvPr/>
          </p:nvSpPr>
          <p:spPr>
            <a:xfrm>
              <a:off x="1869177" y="2832566"/>
              <a:ext cx="813010" cy="184150"/>
            </a:xfrm>
            <a:prstGeom prst="rect">
              <a:avLst/>
            </a:prstGeom>
            <a:noFill/>
          </p:spPr>
          <p:txBody>
            <a:bodyPr wrap="square" lIns="0" tIns="0" rIns="0" bIns="0" rtlCol="0" anchor="ctr">
              <a:spAutoFit/>
            </a:bodyPr>
            <a:lstStyle/>
            <a:p>
              <a:pPr algn="ctr"/>
              <a:endParaRPr lang="en-US" altLang="zh-CN" sz="1200" b="1">
                <a:solidFill>
                  <a:schemeClr val="tx2"/>
                </a:solidFill>
                <a:ea typeface="宋体" panose="02010600030101010101" pitchFamily="2" charset="-122"/>
              </a:endParaRPr>
            </a:p>
          </p:txBody>
        </p:sp>
      </p:grpSp>
      <p:sp>
        <p:nvSpPr>
          <p:cNvPr id="9" name="TextBox 8"/>
          <p:cNvSpPr txBox="1"/>
          <p:nvPr/>
        </p:nvSpPr>
        <p:spPr>
          <a:xfrm>
            <a:off x="1087120" y="3961130"/>
            <a:ext cx="812800" cy="184150"/>
          </a:xfrm>
          <a:prstGeom prst="rect">
            <a:avLst/>
          </a:prstGeom>
          <a:noFill/>
        </p:spPr>
        <p:txBody>
          <a:bodyPr wrap="square" lIns="0" tIns="0" rIns="0" bIns="0" rtlCol="0" anchor="ctr">
            <a:spAutoFit/>
          </a:bodyPr>
          <a:lstStyle/>
          <a:p>
            <a:pPr algn="ctr"/>
            <a:r>
              <a:rPr lang="zh-CN" altLang="en-US" sz="1200" b="1">
                <a:solidFill>
                  <a:schemeClr val="tx2"/>
                </a:solidFill>
                <a:ea typeface="宋体" panose="02010600030101010101" pitchFamily="2" charset="-122"/>
              </a:rPr>
              <a:t>策</a:t>
            </a:r>
            <a:endParaRPr lang="en-US" altLang="zh-CN" sz="1200" b="1">
              <a:solidFill>
                <a:schemeClr val="tx2"/>
              </a:solidFill>
              <a:ea typeface="宋体" panose="02010600030101010101" pitchFamily="2" charset="-122"/>
            </a:endParaRPr>
          </a:p>
        </p:txBody>
      </p:sp>
      <p:grpSp>
        <p:nvGrpSpPr>
          <p:cNvPr id="43" name="Group 42"/>
          <p:cNvGrpSpPr/>
          <p:nvPr/>
        </p:nvGrpSpPr>
        <p:grpSpPr>
          <a:xfrm>
            <a:off x="1817369" y="4757737"/>
            <a:ext cx="896938" cy="901700"/>
            <a:chOff x="1827213" y="4721225"/>
            <a:chExt cx="896938" cy="901700"/>
          </a:xfrm>
        </p:grpSpPr>
        <p:sp>
          <p:nvSpPr>
            <p:cNvPr id="25" name="Oval 75"/>
            <p:cNvSpPr>
              <a:spLocks noChangeArrowheads="1"/>
            </p:cNvSpPr>
            <p:nvPr/>
          </p:nvSpPr>
          <p:spPr bwMode="auto">
            <a:xfrm>
              <a:off x="1827213" y="4721225"/>
              <a:ext cx="896938" cy="901700"/>
            </a:xfrm>
            <a:prstGeom prst="ellipse">
              <a:avLst/>
            </a:prstGeom>
            <a:solidFill>
              <a:schemeClr val="accent3"/>
            </a:solidFill>
            <a:ln>
              <a:noFill/>
            </a:ln>
          </p:spPr>
          <p:txBody>
            <a:bodyPr vert="horz" wrap="square" lIns="91440" tIns="45720" rIns="91440" bIns="45720" numCol="1" anchor="t" anchorCtr="0" compatLnSpc="1"/>
            <a:lstStyle/>
            <a:p>
              <a:endParaRPr lang="ko-KR" altLang="en-US"/>
            </a:p>
          </p:txBody>
        </p:sp>
        <p:sp>
          <p:nvSpPr>
            <p:cNvPr id="11" name="TextBox 10"/>
            <p:cNvSpPr txBox="1"/>
            <p:nvPr/>
          </p:nvSpPr>
          <p:spPr>
            <a:xfrm>
              <a:off x="1869177" y="5090243"/>
              <a:ext cx="813010" cy="184150"/>
            </a:xfrm>
            <a:prstGeom prst="rect">
              <a:avLst/>
            </a:prstGeom>
            <a:noFill/>
          </p:spPr>
          <p:txBody>
            <a:bodyPr wrap="square" lIns="0" tIns="0" rIns="0" bIns="0" rtlCol="0" anchor="ctr">
              <a:spAutoFit/>
            </a:bodyPr>
            <a:lstStyle/>
            <a:p>
              <a:pPr algn="ctr"/>
              <a:r>
                <a:rPr lang="zh-CN" altLang="en-US" sz="1200" b="1">
                  <a:solidFill>
                    <a:schemeClr val="tx2"/>
                  </a:solidFill>
                  <a:ea typeface="宋体" panose="02010600030101010101" pitchFamily="2" charset="-122"/>
                </a:rPr>
                <a:t>策略</a:t>
              </a:r>
              <a:r>
                <a:rPr lang="en-US" altLang="zh-CN" sz="1200" b="1">
                  <a:solidFill>
                    <a:schemeClr val="tx2"/>
                  </a:solidFill>
                  <a:ea typeface="宋体" panose="02010600030101010101" pitchFamily="2" charset="-122"/>
                </a:rPr>
                <a:t>3</a:t>
              </a:r>
            </a:p>
          </p:txBody>
        </p:sp>
      </p:grpSp>
      <p:grpSp>
        <p:nvGrpSpPr>
          <p:cNvPr id="46" name="Group 45"/>
          <p:cNvGrpSpPr/>
          <p:nvPr/>
        </p:nvGrpSpPr>
        <p:grpSpPr>
          <a:xfrm>
            <a:off x="6172201" y="2265045"/>
            <a:ext cx="941070" cy="898525"/>
            <a:chOff x="6419851" y="2466975"/>
            <a:chExt cx="941070" cy="898525"/>
          </a:xfrm>
        </p:grpSpPr>
        <p:sp>
          <p:nvSpPr>
            <p:cNvPr id="33" name="Oval 83"/>
            <p:cNvSpPr>
              <a:spLocks noChangeArrowheads="1"/>
            </p:cNvSpPr>
            <p:nvPr/>
          </p:nvSpPr>
          <p:spPr bwMode="auto">
            <a:xfrm>
              <a:off x="6419851" y="2466975"/>
              <a:ext cx="896938" cy="898525"/>
            </a:xfrm>
            <a:prstGeom prst="ellipse">
              <a:avLst/>
            </a:prstGeom>
            <a:solidFill>
              <a:schemeClr val="accent4"/>
            </a:solidFill>
            <a:ln>
              <a:noFill/>
            </a:ln>
          </p:spPr>
          <p:txBody>
            <a:bodyPr vert="horz" wrap="square" lIns="91440" tIns="45720" rIns="91440" bIns="45720" numCol="1" anchor="t" anchorCtr="0" compatLnSpc="1"/>
            <a:lstStyle/>
            <a:p>
              <a:endParaRPr lang="ko-KR" altLang="en-US"/>
            </a:p>
          </p:txBody>
        </p:sp>
        <p:sp>
          <p:nvSpPr>
            <p:cNvPr id="12" name="TextBox 11"/>
            <p:cNvSpPr txBox="1"/>
            <p:nvPr/>
          </p:nvSpPr>
          <p:spPr>
            <a:xfrm flipH="1">
              <a:off x="6461761" y="2832418"/>
              <a:ext cx="899160" cy="184150"/>
            </a:xfrm>
            <a:prstGeom prst="rect">
              <a:avLst/>
            </a:prstGeom>
            <a:noFill/>
          </p:spPr>
          <p:txBody>
            <a:bodyPr wrap="square" lIns="0" tIns="0" rIns="0" bIns="0" rtlCol="0" anchor="ctr">
              <a:spAutoFit/>
            </a:bodyPr>
            <a:lstStyle/>
            <a:p>
              <a:pPr algn="ctr"/>
              <a:r>
                <a:rPr lang="zh-CN" altLang="en-US" sz="1200" b="1">
                  <a:solidFill>
                    <a:schemeClr val="tx2"/>
                  </a:solidFill>
                  <a:ea typeface="宋体" panose="02010600030101010101" pitchFamily="2" charset="-122"/>
                </a:rPr>
                <a:t>策略</a:t>
              </a:r>
              <a:r>
                <a:rPr lang="en-US" altLang="zh-CN" sz="1200" b="1">
                  <a:solidFill>
                    <a:schemeClr val="tx2"/>
                  </a:solidFill>
                  <a:ea typeface="宋体" panose="02010600030101010101" pitchFamily="2" charset="-122"/>
                </a:rPr>
                <a:t>1</a:t>
              </a:r>
            </a:p>
          </p:txBody>
        </p:sp>
      </p:grpSp>
      <p:grpSp>
        <p:nvGrpSpPr>
          <p:cNvPr id="45" name="Group 44"/>
          <p:cNvGrpSpPr/>
          <p:nvPr/>
        </p:nvGrpSpPr>
        <p:grpSpPr>
          <a:xfrm>
            <a:off x="7069138" y="3163570"/>
            <a:ext cx="901700" cy="898525"/>
            <a:chOff x="7199313" y="3594100"/>
            <a:chExt cx="901700" cy="898525"/>
          </a:xfrm>
        </p:grpSpPr>
        <p:sp>
          <p:nvSpPr>
            <p:cNvPr id="31" name="Oval 81"/>
            <p:cNvSpPr>
              <a:spLocks noChangeArrowheads="1"/>
            </p:cNvSpPr>
            <p:nvPr/>
          </p:nvSpPr>
          <p:spPr bwMode="auto">
            <a:xfrm>
              <a:off x="7199313" y="3594100"/>
              <a:ext cx="901700" cy="898525"/>
            </a:xfrm>
            <a:prstGeom prst="ellipse">
              <a:avLst/>
            </a:prstGeom>
            <a:solidFill>
              <a:schemeClr val="accent6"/>
            </a:solidFill>
            <a:ln>
              <a:noFill/>
            </a:ln>
          </p:spPr>
          <p:txBody>
            <a:bodyPr vert="horz" wrap="square" lIns="91440" tIns="45720" rIns="91440" bIns="45720" numCol="1" anchor="t" anchorCtr="0" compatLnSpc="1"/>
            <a:lstStyle/>
            <a:p>
              <a:endParaRPr lang="ko-KR" altLang="en-US"/>
            </a:p>
          </p:txBody>
        </p:sp>
        <p:sp>
          <p:nvSpPr>
            <p:cNvPr id="13" name="TextBox 12"/>
            <p:cNvSpPr txBox="1"/>
            <p:nvPr/>
          </p:nvSpPr>
          <p:spPr>
            <a:xfrm flipH="1">
              <a:off x="7243659" y="3961404"/>
              <a:ext cx="813010" cy="184150"/>
            </a:xfrm>
            <a:prstGeom prst="rect">
              <a:avLst/>
            </a:prstGeom>
            <a:noFill/>
          </p:spPr>
          <p:txBody>
            <a:bodyPr wrap="square" lIns="0" tIns="0" rIns="0" bIns="0" rtlCol="0" anchor="ctr">
              <a:spAutoFit/>
            </a:bodyPr>
            <a:lstStyle/>
            <a:p>
              <a:pPr algn="ctr"/>
              <a:r>
                <a:rPr lang="zh-CN" altLang="en-US" sz="1200" b="1">
                  <a:solidFill>
                    <a:schemeClr val="tx2"/>
                  </a:solidFill>
                  <a:ea typeface="宋体" panose="02010600030101010101" pitchFamily="2" charset="-122"/>
                </a:rPr>
                <a:t>策略 </a:t>
              </a:r>
              <a:r>
                <a:rPr lang="en-US" altLang="zh-CN" sz="1200" b="1">
                  <a:solidFill>
                    <a:schemeClr val="tx2"/>
                  </a:solidFill>
                  <a:ea typeface="宋体" panose="02010600030101010101" pitchFamily="2" charset="-122"/>
                </a:rPr>
                <a:t>2</a:t>
              </a:r>
            </a:p>
          </p:txBody>
        </p:sp>
      </p:grpSp>
      <p:grpSp>
        <p:nvGrpSpPr>
          <p:cNvPr id="44" name="Group 43"/>
          <p:cNvGrpSpPr/>
          <p:nvPr/>
        </p:nvGrpSpPr>
        <p:grpSpPr>
          <a:xfrm>
            <a:off x="6461815" y="4308475"/>
            <a:ext cx="1337574" cy="965919"/>
            <a:chOff x="6461815" y="4308475"/>
            <a:chExt cx="1337574" cy="965919"/>
          </a:xfrm>
        </p:grpSpPr>
        <p:sp>
          <p:nvSpPr>
            <p:cNvPr id="32" name="Oval 82"/>
            <p:cNvSpPr>
              <a:spLocks noChangeArrowheads="1"/>
            </p:cNvSpPr>
            <p:nvPr/>
          </p:nvSpPr>
          <p:spPr bwMode="auto">
            <a:xfrm>
              <a:off x="6902451" y="4308475"/>
              <a:ext cx="896938" cy="901700"/>
            </a:xfrm>
            <a:prstGeom prst="ellipse">
              <a:avLst/>
            </a:prstGeom>
            <a:solidFill>
              <a:schemeClr val="accent5"/>
            </a:solidFill>
            <a:ln>
              <a:noFill/>
            </a:ln>
          </p:spPr>
          <p:txBody>
            <a:bodyPr vert="horz" wrap="square" lIns="91440" tIns="45720" rIns="91440" bIns="45720" numCol="1" anchor="t" anchorCtr="0" compatLnSpc="1"/>
            <a:lstStyle/>
            <a:p>
              <a:endParaRPr lang="ko-KR" altLang="en-US"/>
            </a:p>
          </p:txBody>
        </p:sp>
        <p:sp>
          <p:nvSpPr>
            <p:cNvPr id="14" name="TextBox 13"/>
            <p:cNvSpPr txBox="1"/>
            <p:nvPr/>
          </p:nvSpPr>
          <p:spPr>
            <a:xfrm flipH="1">
              <a:off x="6461815" y="5090244"/>
              <a:ext cx="813010" cy="184150"/>
            </a:xfrm>
            <a:prstGeom prst="rect">
              <a:avLst/>
            </a:prstGeom>
            <a:noFill/>
          </p:spPr>
          <p:txBody>
            <a:bodyPr wrap="square" lIns="0" tIns="0" rIns="0" bIns="0" rtlCol="0" anchor="ctr">
              <a:spAutoFit/>
            </a:bodyPr>
            <a:lstStyle/>
            <a:p>
              <a:pPr algn="ctr"/>
              <a:r>
                <a:rPr lang="en-US" sz="1200" b="1">
                  <a:solidFill>
                    <a:schemeClr val="tx2"/>
                  </a:solidFill>
                </a:rPr>
                <a:t>t</a:t>
              </a:r>
            </a:p>
          </p:txBody>
        </p:sp>
      </p:grpSp>
      <p:sp>
        <p:nvSpPr>
          <p:cNvPr id="16" name="TextBox 15"/>
          <p:cNvSpPr txBox="1"/>
          <p:nvPr/>
        </p:nvSpPr>
        <p:spPr>
          <a:xfrm>
            <a:off x="3455878" y="2467248"/>
            <a:ext cx="2232246" cy="358775"/>
          </a:xfrm>
          <a:prstGeom prst="rect">
            <a:avLst/>
          </a:prstGeom>
          <a:noFill/>
        </p:spPr>
        <p:txBody>
          <a:bodyPr wrap="square" lIns="0" tIns="0" rIns="0" bIns="0" rtlCol="0">
            <a:spAutoFit/>
          </a:bodyPr>
          <a:lstStyle/>
          <a:p>
            <a:pPr algn="ctr">
              <a:lnSpc>
                <a:spcPts val="1400"/>
              </a:lnSpc>
            </a:pPr>
            <a:r>
              <a:rPr lang="zh-CN" altLang="en-US" sz="1600" err="1">
                <a:solidFill>
                  <a:schemeClr val="bg2"/>
                </a:solidFill>
                <a:ea typeface="宋体" panose="02010600030101010101" pitchFamily="2" charset="-122"/>
              </a:rPr>
              <a:t>流量切分，跟</a:t>
            </a:r>
            <a:r>
              <a:rPr lang="en-US" altLang="zh-CN" sz="1600" err="1">
                <a:solidFill>
                  <a:schemeClr val="bg2"/>
                </a:solidFill>
                <a:ea typeface="宋体" panose="02010600030101010101" pitchFamily="2" charset="-122"/>
              </a:rPr>
              <a:t>User</a:t>
            </a:r>
            <a:r>
              <a:rPr lang="zh-CN" altLang="en-US" sz="1600" err="1">
                <a:solidFill>
                  <a:schemeClr val="bg2"/>
                </a:solidFill>
                <a:ea typeface="宋体" panose="02010600030101010101" pitchFamily="2" charset="-122"/>
              </a:rPr>
              <a:t>属性无关的东西，如设备</a:t>
            </a:r>
            <a:r>
              <a:rPr lang="en-US" altLang="zh-CN" sz="1600" err="1">
                <a:solidFill>
                  <a:schemeClr val="bg2"/>
                </a:solidFill>
                <a:ea typeface="宋体" panose="02010600030101010101" pitchFamily="2" charset="-122"/>
              </a:rPr>
              <a:t>ID</a:t>
            </a:r>
          </a:p>
        </p:txBody>
      </p:sp>
      <p:sp>
        <p:nvSpPr>
          <p:cNvPr id="18" name="TextBox 17"/>
          <p:cNvSpPr txBox="1"/>
          <p:nvPr/>
        </p:nvSpPr>
        <p:spPr>
          <a:xfrm>
            <a:off x="3105150" y="4773295"/>
            <a:ext cx="1518285" cy="384175"/>
          </a:xfrm>
          <a:prstGeom prst="rect">
            <a:avLst/>
          </a:prstGeom>
          <a:noFill/>
        </p:spPr>
        <p:txBody>
          <a:bodyPr wrap="square" lIns="0" tIns="0" rIns="0" bIns="0" rtlCol="0" anchor="ctr">
            <a:spAutoFit/>
          </a:bodyPr>
          <a:lstStyle/>
          <a:p>
            <a:pPr algn="ctr"/>
            <a:r>
              <a:rPr lang="en-US" sz="2500" b="1">
                <a:solidFill>
                  <a:schemeClr val="bg2"/>
                </a:solidFill>
              </a:rPr>
              <a:t>Bucket 1</a:t>
            </a:r>
          </a:p>
        </p:txBody>
      </p:sp>
      <p:sp>
        <p:nvSpPr>
          <p:cNvPr id="19" name="TextBox 18"/>
          <p:cNvSpPr txBox="1"/>
          <p:nvPr/>
        </p:nvSpPr>
        <p:spPr>
          <a:xfrm>
            <a:off x="5003800" y="4773295"/>
            <a:ext cx="1458595" cy="384175"/>
          </a:xfrm>
          <a:prstGeom prst="rect">
            <a:avLst/>
          </a:prstGeom>
          <a:noFill/>
        </p:spPr>
        <p:txBody>
          <a:bodyPr wrap="square" lIns="0" tIns="0" rIns="0" bIns="0" rtlCol="0" anchor="ctr">
            <a:spAutoFit/>
          </a:bodyPr>
          <a:lstStyle/>
          <a:p>
            <a:pPr algn="ctr"/>
            <a:r>
              <a:rPr lang="en-US" sz="2500" b="1">
                <a:solidFill>
                  <a:schemeClr val="bg2"/>
                </a:solidFill>
              </a:rPr>
              <a:t>Bucket 2</a:t>
            </a:r>
          </a:p>
        </p:txBody>
      </p:sp>
      <p:grpSp>
        <p:nvGrpSpPr>
          <p:cNvPr id="7" name="Group 43"/>
          <p:cNvGrpSpPr/>
          <p:nvPr/>
        </p:nvGrpSpPr>
        <p:grpSpPr>
          <a:xfrm>
            <a:off x="1613536" y="2463800"/>
            <a:ext cx="896938" cy="901700"/>
            <a:chOff x="6419851" y="4721225"/>
            <a:chExt cx="896938" cy="901700"/>
          </a:xfrm>
        </p:grpSpPr>
        <p:sp>
          <p:nvSpPr>
            <p:cNvPr id="10" name="Oval 82"/>
            <p:cNvSpPr>
              <a:spLocks noChangeArrowheads="1"/>
            </p:cNvSpPr>
            <p:nvPr/>
          </p:nvSpPr>
          <p:spPr bwMode="auto">
            <a:xfrm>
              <a:off x="6419851" y="4721225"/>
              <a:ext cx="896938" cy="901700"/>
            </a:xfrm>
            <a:prstGeom prst="ellipse">
              <a:avLst/>
            </a:prstGeom>
            <a:solidFill>
              <a:schemeClr val="accent5"/>
            </a:solidFill>
            <a:ln>
              <a:noFill/>
            </a:ln>
          </p:spPr>
          <p:txBody>
            <a:bodyPr vert="horz" wrap="square" lIns="91440" tIns="45720" rIns="91440" bIns="45720" numCol="1" anchor="t" anchorCtr="0" compatLnSpc="1"/>
            <a:lstStyle/>
            <a:p>
              <a:endParaRPr lang="ko-KR" altLang="en-US"/>
            </a:p>
          </p:txBody>
        </p:sp>
        <p:sp>
          <p:nvSpPr>
            <p:cNvPr id="15" name="TextBox 13"/>
            <p:cNvSpPr txBox="1"/>
            <p:nvPr/>
          </p:nvSpPr>
          <p:spPr>
            <a:xfrm flipH="1">
              <a:off x="6461815" y="5090243"/>
              <a:ext cx="813010" cy="184150"/>
            </a:xfrm>
            <a:prstGeom prst="rect">
              <a:avLst/>
            </a:prstGeom>
            <a:noFill/>
          </p:spPr>
          <p:txBody>
            <a:bodyPr wrap="square" lIns="0" tIns="0" rIns="0" bIns="0" rtlCol="0" anchor="ctr">
              <a:spAutoFit/>
            </a:bodyPr>
            <a:lstStyle/>
            <a:p>
              <a:pPr algn="ctr"/>
              <a:r>
                <a:rPr lang="zh-CN" altLang="en-US" sz="1200" b="1">
                  <a:solidFill>
                    <a:schemeClr val="tx2"/>
                  </a:solidFill>
                  <a:ea typeface="宋体" panose="02010600030101010101" pitchFamily="2" charset="-122"/>
                </a:rPr>
                <a:t>策略</a:t>
              </a:r>
              <a:r>
                <a:rPr lang="en-US" altLang="zh-CN" sz="1200" b="1">
                  <a:solidFill>
                    <a:schemeClr val="tx2"/>
                  </a:solidFill>
                  <a:ea typeface="宋体" panose="02010600030101010101" pitchFamily="2" charset="-122"/>
                </a:rPr>
                <a:t>1</a:t>
              </a:r>
            </a:p>
          </p:txBody>
        </p:sp>
      </p:grpSp>
      <p:sp>
        <p:nvSpPr>
          <p:cNvPr id="20" name="Freeform 85"/>
          <p:cNvSpPr/>
          <p:nvPr/>
        </p:nvSpPr>
        <p:spPr bwMode="auto">
          <a:xfrm>
            <a:off x="5785486" y="4784725"/>
            <a:ext cx="428625" cy="425450"/>
          </a:xfrm>
          <a:custGeom>
            <a:avLst/>
            <a:gdLst>
              <a:gd name="T0" fmla="*/ 5 w 135"/>
              <a:gd name="T1" fmla="*/ 22 h 134"/>
              <a:gd name="T2" fmla="*/ 94 w 135"/>
              <a:gd name="T3" fmla="*/ 111 h 134"/>
              <a:gd name="T4" fmla="*/ 79 w 135"/>
              <a:gd name="T5" fmla="*/ 126 h 134"/>
              <a:gd name="T6" fmla="*/ 135 w 135"/>
              <a:gd name="T7" fmla="*/ 134 h 134"/>
              <a:gd name="T8" fmla="*/ 127 w 135"/>
              <a:gd name="T9" fmla="*/ 78 h 134"/>
              <a:gd name="T10" fmla="*/ 111 w 135"/>
              <a:gd name="T11" fmla="*/ 94 h 134"/>
              <a:gd name="T12" fmla="*/ 111 w 135"/>
              <a:gd name="T13" fmla="*/ 94 h 134"/>
              <a:gd name="T14" fmla="*/ 22 w 135"/>
              <a:gd name="T15" fmla="*/ 5 h 134"/>
              <a:gd name="T16" fmla="*/ 5 w 135"/>
              <a:gd name="T17" fmla="*/ 5 h 134"/>
              <a:gd name="T18" fmla="*/ 5 w 135"/>
              <a:gd name="T19" fmla="*/ 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5" y="22"/>
                </a:moveTo>
                <a:cubicBezTo>
                  <a:pt x="94" y="111"/>
                  <a:pt x="94" y="111"/>
                  <a:pt x="94" y="111"/>
                </a:cubicBezTo>
                <a:cubicBezTo>
                  <a:pt x="79" y="126"/>
                  <a:pt x="79" y="126"/>
                  <a:pt x="79" y="126"/>
                </a:cubicBezTo>
                <a:cubicBezTo>
                  <a:pt x="135" y="134"/>
                  <a:pt x="135" y="134"/>
                  <a:pt x="135" y="134"/>
                </a:cubicBezTo>
                <a:cubicBezTo>
                  <a:pt x="127" y="78"/>
                  <a:pt x="127" y="78"/>
                  <a:pt x="127" y="78"/>
                </a:cubicBezTo>
                <a:cubicBezTo>
                  <a:pt x="111" y="94"/>
                  <a:pt x="111" y="94"/>
                  <a:pt x="111" y="94"/>
                </a:cubicBezTo>
                <a:cubicBezTo>
                  <a:pt x="111" y="94"/>
                  <a:pt x="111" y="94"/>
                  <a:pt x="111" y="94"/>
                </a:cubicBezTo>
                <a:cubicBezTo>
                  <a:pt x="22" y="5"/>
                  <a:pt x="22" y="5"/>
                  <a:pt x="22" y="5"/>
                </a:cubicBezTo>
                <a:cubicBezTo>
                  <a:pt x="17" y="0"/>
                  <a:pt x="10" y="0"/>
                  <a:pt x="5" y="5"/>
                </a:cubicBezTo>
                <a:cubicBezTo>
                  <a:pt x="0" y="9"/>
                  <a:pt x="0" y="17"/>
                  <a:pt x="5" y="22"/>
                </a:cubicBezTo>
                <a:close/>
              </a:path>
            </a:pathLst>
          </a:custGeom>
          <a:solidFill>
            <a:schemeClr val="accent5"/>
          </a:solidFill>
          <a:ln>
            <a:noFill/>
          </a:ln>
        </p:spPr>
        <p:txBody>
          <a:bodyPr vert="horz" wrap="square" lIns="91440" tIns="45720" rIns="91440" bIns="45720" numCol="1" anchor="t" anchorCtr="0" compatLnSpc="1"/>
          <a:lstStyle/>
          <a:p>
            <a:endParaRPr lang="ko-KR" altLang="en-US"/>
          </a:p>
        </p:txBody>
      </p:sp>
      <p:sp>
        <p:nvSpPr>
          <p:cNvPr id="39" name="TextBox 13"/>
          <p:cNvSpPr txBox="1"/>
          <p:nvPr/>
        </p:nvSpPr>
        <p:spPr>
          <a:xfrm flipH="1">
            <a:off x="6945050" y="4667333"/>
            <a:ext cx="813010" cy="184150"/>
          </a:xfrm>
          <a:prstGeom prst="rect">
            <a:avLst/>
          </a:prstGeom>
          <a:noFill/>
        </p:spPr>
        <p:txBody>
          <a:bodyPr wrap="square" lIns="0" tIns="0" rIns="0" bIns="0" rtlCol="0" anchor="ctr">
            <a:spAutoFit/>
          </a:bodyPr>
          <a:lstStyle/>
          <a:p>
            <a:pPr algn="ctr"/>
            <a:r>
              <a:rPr lang="zh-CN" altLang="en-US" sz="1200" b="1">
                <a:solidFill>
                  <a:schemeClr val="tx2"/>
                </a:solidFill>
                <a:ea typeface="宋体" panose="02010600030101010101" pitchFamily="2" charset="-122"/>
              </a:rPr>
              <a:t>策略</a:t>
            </a:r>
            <a:r>
              <a:rPr lang="en-US" altLang="zh-CN" sz="1200" b="1">
                <a:solidFill>
                  <a:schemeClr val="tx2"/>
                </a:solidFill>
                <a:ea typeface="宋体" panose="02010600030101010101" pitchFamily="2" charset="-122"/>
              </a:rPr>
              <a:t>3</a:t>
            </a:r>
          </a:p>
        </p:txBody>
      </p:sp>
      <p:sp>
        <p:nvSpPr>
          <p:cNvPr id="40" name="文本框 39"/>
          <p:cNvSpPr txBox="1"/>
          <p:nvPr/>
        </p:nvSpPr>
        <p:spPr>
          <a:xfrm>
            <a:off x="4285615" y="1981200"/>
            <a:ext cx="1302385" cy="368300"/>
          </a:xfrm>
          <a:prstGeom prst="rect">
            <a:avLst/>
          </a:prstGeom>
          <a:noFill/>
        </p:spPr>
        <p:txBody>
          <a:bodyPr wrap="square" rtlCol="0">
            <a:spAutoFit/>
          </a:bodyPr>
          <a:lstStyle/>
          <a:p>
            <a:r>
              <a:rPr lang="en-US" altLang="zh-CN"/>
              <a:t>User</a:t>
            </a:r>
          </a:p>
        </p:txBody>
      </p:sp>
      <p:grpSp>
        <p:nvGrpSpPr>
          <p:cNvPr id="47" name="Group 42"/>
          <p:cNvGrpSpPr/>
          <p:nvPr/>
        </p:nvGrpSpPr>
        <p:grpSpPr>
          <a:xfrm>
            <a:off x="1044893" y="3568065"/>
            <a:ext cx="896938" cy="901700"/>
            <a:chOff x="1827213" y="4721225"/>
            <a:chExt cx="896938" cy="901700"/>
          </a:xfrm>
        </p:grpSpPr>
        <p:sp>
          <p:nvSpPr>
            <p:cNvPr id="48" name="Oval 75"/>
            <p:cNvSpPr>
              <a:spLocks noChangeArrowheads="1"/>
            </p:cNvSpPr>
            <p:nvPr/>
          </p:nvSpPr>
          <p:spPr bwMode="auto">
            <a:xfrm>
              <a:off x="1827213" y="4721225"/>
              <a:ext cx="896938" cy="901700"/>
            </a:xfrm>
            <a:prstGeom prst="ellipse">
              <a:avLst/>
            </a:prstGeom>
            <a:solidFill>
              <a:schemeClr val="accent3"/>
            </a:solidFill>
            <a:ln>
              <a:noFill/>
            </a:ln>
          </p:spPr>
          <p:txBody>
            <a:bodyPr vert="horz" wrap="square" lIns="91440" tIns="45720" rIns="91440" bIns="45720" numCol="1" anchor="t" anchorCtr="0" compatLnSpc="1"/>
            <a:lstStyle/>
            <a:p>
              <a:endParaRPr lang="ko-KR" altLang="en-US"/>
            </a:p>
          </p:txBody>
        </p:sp>
        <p:sp>
          <p:nvSpPr>
            <p:cNvPr id="49" name="TextBox 10"/>
            <p:cNvSpPr txBox="1"/>
            <p:nvPr/>
          </p:nvSpPr>
          <p:spPr>
            <a:xfrm>
              <a:off x="1869177" y="5090243"/>
              <a:ext cx="813010" cy="184150"/>
            </a:xfrm>
            <a:prstGeom prst="rect">
              <a:avLst/>
            </a:prstGeom>
            <a:noFill/>
          </p:spPr>
          <p:txBody>
            <a:bodyPr wrap="square" lIns="0" tIns="0" rIns="0" bIns="0" rtlCol="0" anchor="ctr">
              <a:spAutoFit/>
            </a:bodyPr>
            <a:lstStyle/>
            <a:p>
              <a:pPr algn="ctr"/>
              <a:r>
                <a:rPr lang="zh-CN" altLang="en-US" sz="1200" b="1">
                  <a:solidFill>
                    <a:schemeClr val="tx2"/>
                  </a:solidFill>
                  <a:ea typeface="宋体" panose="02010600030101010101" pitchFamily="2" charset="-122"/>
                </a:rPr>
                <a:t>策略</a:t>
              </a:r>
              <a:r>
                <a:rPr lang="en-US" altLang="zh-CN" sz="1200" b="1">
                  <a:solidFill>
                    <a:schemeClr val="tx2"/>
                  </a:solidFill>
                  <a:ea typeface="宋体" panose="02010600030101010101" pitchFamily="2" charset="-122"/>
                </a:rPr>
                <a:t>2</a:t>
              </a:r>
            </a:p>
          </p:txBody>
        </p:sp>
      </p:grpSp>
      <p:sp>
        <p:nvSpPr>
          <p:cNvPr id="50" name="文本框 49"/>
          <p:cNvSpPr txBox="1"/>
          <p:nvPr/>
        </p:nvSpPr>
        <p:spPr>
          <a:xfrm>
            <a:off x="6344285" y="5407025"/>
            <a:ext cx="682625" cy="521970"/>
          </a:xfrm>
          <a:prstGeom prst="rect">
            <a:avLst/>
          </a:prstGeom>
          <a:noFill/>
        </p:spPr>
        <p:txBody>
          <a:bodyPr wrap="square" rtlCol="0">
            <a:spAutoFit/>
          </a:bodyPr>
          <a:lstStyle/>
          <a:p>
            <a:r>
              <a:rPr lang="zh-CN" altLang="en-US" sz="1400"/>
              <a:t>测试策略</a:t>
            </a:r>
            <a:r>
              <a:rPr lang="en-US" altLang="zh-CN" sz="1400"/>
              <a:t>4</a:t>
            </a:r>
          </a:p>
        </p:txBody>
      </p:sp>
      <p:sp>
        <p:nvSpPr>
          <p:cNvPr id="51" name="文本框 50"/>
          <p:cNvSpPr txBox="1"/>
          <p:nvPr/>
        </p:nvSpPr>
        <p:spPr>
          <a:xfrm>
            <a:off x="2232025" y="5846445"/>
            <a:ext cx="2148840" cy="368300"/>
          </a:xfrm>
          <a:prstGeom prst="rect">
            <a:avLst/>
          </a:prstGeom>
          <a:noFill/>
        </p:spPr>
        <p:txBody>
          <a:bodyPr wrap="square" rtlCol="0">
            <a:spAutoFit/>
          </a:bodyPr>
          <a:lstStyle/>
          <a:p>
            <a:r>
              <a:rPr lang="en-US" altLang="zh-CN"/>
              <a:t>Baseline: </a:t>
            </a:r>
            <a:r>
              <a:rPr lang="zh-CN" altLang="en-US">
                <a:ea typeface="宋体" panose="02010600030101010101" pitchFamily="2" charset="-122"/>
              </a:rPr>
              <a:t>基准桶</a:t>
            </a:r>
          </a:p>
        </p:txBody>
      </p:sp>
      <p:cxnSp>
        <p:nvCxnSpPr>
          <p:cNvPr id="52" name="直接箭头连接符 51"/>
          <p:cNvCxnSpPr/>
          <p:nvPr/>
        </p:nvCxnSpPr>
        <p:spPr>
          <a:xfrm flipH="1" flipV="1">
            <a:off x="3678555" y="5200015"/>
            <a:ext cx="36830" cy="582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A/B Test</a:t>
            </a:r>
          </a:p>
        </p:txBody>
      </p:sp>
      <p:sp>
        <p:nvSpPr>
          <p:cNvPr id="3" name="Footer Placeholder 2"/>
          <p:cNvSpPr>
            <a:spLocks noGrp="1"/>
          </p:cNvSpPr>
          <p:nvPr>
            <p:ph type="ftr" sz="quarter" idx="11"/>
          </p:nvPr>
        </p:nvSpPr>
        <p:spPr/>
        <p:txBody>
          <a:bodyPr/>
          <a:lstStyle/>
          <a:p>
            <a:r>
              <a:rPr lang="en-US"/>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24</a:t>
            </a:fld>
            <a:endParaRPr lang="en-US"/>
          </a:p>
        </p:txBody>
      </p:sp>
      <p:sp>
        <p:nvSpPr>
          <p:cNvPr id="5" name="文本框 4"/>
          <p:cNvSpPr txBox="1"/>
          <p:nvPr/>
        </p:nvSpPr>
        <p:spPr>
          <a:xfrm>
            <a:off x="391160" y="1447800"/>
            <a:ext cx="7931785" cy="2030095"/>
          </a:xfrm>
          <a:prstGeom prst="rect">
            <a:avLst/>
          </a:prstGeom>
          <a:noFill/>
        </p:spPr>
        <p:txBody>
          <a:bodyPr wrap="square" rtlCol="0">
            <a:spAutoFit/>
          </a:bodyPr>
          <a:lstStyle/>
          <a:p>
            <a:r>
              <a:rPr lang="en-US" altLang="zh-CN" dirty="0"/>
              <a:t>Before Trial: </a:t>
            </a:r>
          </a:p>
          <a:p>
            <a:r>
              <a:rPr lang="en-US" altLang="zh-CN" dirty="0"/>
              <a:t>	Ctr :    B1   7%                       B2   7.2%</a:t>
            </a:r>
          </a:p>
          <a:p>
            <a:r>
              <a:rPr lang="en-US" altLang="zh-CN" dirty="0"/>
              <a:t>	     </a:t>
            </a:r>
          </a:p>
          <a:p>
            <a:r>
              <a:rPr lang="en-US" altLang="zh-CN" dirty="0"/>
              <a:t>After    Trial:</a:t>
            </a:r>
          </a:p>
          <a:p>
            <a:r>
              <a:rPr lang="en-US" altLang="zh-CN" dirty="0"/>
              <a:t>	Ctr </a:t>
            </a:r>
            <a:r>
              <a:rPr lang="zh-CN" altLang="en-US" dirty="0">
                <a:ea typeface="宋体" panose="02010600030101010101" pitchFamily="2" charset="-122"/>
              </a:rPr>
              <a:t>：  </a:t>
            </a:r>
            <a:r>
              <a:rPr lang="en-US" altLang="zh-CN" dirty="0">
                <a:ea typeface="宋体" panose="02010600030101010101" pitchFamily="2" charset="-122"/>
              </a:rPr>
              <a:t>B1   7.2%                    B2    7.5%</a:t>
            </a:r>
          </a:p>
          <a:p>
            <a:endParaRPr lang="en-US" altLang="zh-CN" dirty="0">
              <a:ea typeface="宋体" panose="02010600030101010101" pitchFamily="2" charset="-122"/>
            </a:endParaRPr>
          </a:p>
          <a:p>
            <a:r>
              <a:rPr lang="en-US" altLang="zh-CN" dirty="0">
                <a:ea typeface="宋体" panose="02010600030101010101" pitchFamily="2" charset="-122"/>
              </a:rPr>
              <a:t>Better==7.5-7.2-(7.2-7)</a:t>
            </a:r>
          </a:p>
        </p:txBody>
      </p:sp>
      <p:sp>
        <p:nvSpPr>
          <p:cNvPr id="6" name="文本框 5"/>
          <p:cNvSpPr txBox="1"/>
          <p:nvPr/>
        </p:nvSpPr>
        <p:spPr>
          <a:xfrm>
            <a:off x="473075" y="3788410"/>
            <a:ext cx="7914640" cy="2306955"/>
          </a:xfrm>
          <a:prstGeom prst="rect">
            <a:avLst/>
          </a:prstGeom>
          <a:noFill/>
        </p:spPr>
        <p:txBody>
          <a:bodyPr wrap="square" rtlCol="0">
            <a:spAutoFit/>
          </a:bodyPr>
          <a:lstStyle/>
          <a:p>
            <a:r>
              <a:rPr lang="en-US" altLang="zh-CN" dirty="0"/>
              <a:t>AAB  Test:</a:t>
            </a:r>
          </a:p>
          <a:p>
            <a:endParaRPr lang="en-US" altLang="zh-CN" dirty="0"/>
          </a:p>
          <a:p>
            <a:r>
              <a:rPr lang="en-US" altLang="zh-CN" dirty="0"/>
              <a:t>B1   B2    TB</a:t>
            </a:r>
          </a:p>
          <a:p>
            <a:endParaRPr lang="en-US" altLang="zh-CN" dirty="0"/>
          </a:p>
          <a:p>
            <a:r>
              <a:rPr lang="en-US" altLang="zh-CN" dirty="0"/>
              <a:t>TB&gt;B1  &amp;  TB &gt;B2		better</a:t>
            </a:r>
          </a:p>
          <a:p>
            <a:r>
              <a:rPr lang="en-US" altLang="zh-CN" dirty="0"/>
              <a:t>TB&lt;B1  &amp;  TB &lt;B2                            worse</a:t>
            </a:r>
          </a:p>
          <a:p>
            <a:endParaRPr lang="en-US" altLang="zh-CN" dirty="0"/>
          </a:p>
          <a:p>
            <a:r>
              <a:rPr lang="en-US" altLang="zh-CN" dirty="0"/>
              <a:t>else:                accidental  </a:t>
            </a:r>
            <a:endParaRPr lang="zh-CN" altLang="en-US"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THANK YOU</a:t>
            </a:r>
            <a:br>
              <a:rPr lang="en-US" dirty="0"/>
            </a:br>
            <a:r>
              <a:rPr lang="en-US" b="0" dirty="0"/>
              <a:t>FOR ATTENTION</a:t>
            </a:r>
          </a:p>
        </p:txBody>
      </p:sp>
      <p:sp>
        <p:nvSpPr>
          <p:cNvPr id="7" name="Subtitle 6"/>
          <p:cNvSpPr>
            <a:spLocks noGrp="1"/>
          </p:cNvSpPr>
          <p:nvPr>
            <p:ph type="subTitle" idx="1"/>
          </p:nvPr>
        </p:nvSpPr>
        <p:spPr/>
        <p:txBody>
          <a:bodyPr/>
          <a:lstStyle/>
          <a:p>
            <a:r>
              <a:rPr lang="en-US" dirty="0"/>
              <a:t>The Big </a:t>
            </a:r>
            <a:r>
              <a:rPr lang="en-US" dirty="0" err="1"/>
              <a:t>Oxmox</a:t>
            </a:r>
            <a:r>
              <a:rPr lang="en-US" dirty="0"/>
              <a:t> advised her not to do so, because there were </a:t>
            </a:r>
          </a:p>
          <a:p>
            <a:r>
              <a:rPr lang="en-US" dirty="0"/>
              <a:t>thousands of bad Commas, wild Question Marks and devious </a:t>
            </a:r>
          </a:p>
          <a:p>
            <a:r>
              <a:rPr lang="en-US" dirty="0" err="1"/>
              <a:t>Semikoli</a:t>
            </a:r>
            <a:r>
              <a:rPr lang="en-US" dirty="0"/>
              <a:t>, but the Little Blind Text didn’t listen.</a:t>
            </a:r>
          </a:p>
        </p:txBody>
      </p:sp>
      <p:sp>
        <p:nvSpPr>
          <p:cNvPr id="2" name="Footer Placeholder 1"/>
          <p:cNvSpPr>
            <a:spLocks noGrp="1"/>
          </p:cNvSpPr>
          <p:nvPr>
            <p:ph type="ftr" sz="quarter" idx="11"/>
          </p:nvPr>
        </p:nvSpPr>
        <p:spPr/>
        <p:txBody>
          <a:bodyPr/>
          <a:lstStyle/>
          <a:p>
            <a:r>
              <a:rPr lang="en-US"/>
              <a:t>Converting your business from Good to Great.</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059"/>
          <p:cNvSpPr>
            <a:spLocks noEditPoints="1"/>
          </p:cNvSpPr>
          <p:nvPr/>
        </p:nvSpPr>
        <p:spPr bwMode="auto">
          <a:xfrm>
            <a:off x="3943351" y="3175000"/>
            <a:ext cx="3163888" cy="3098800"/>
          </a:xfrm>
          <a:custGeom>
            <a:avLst/>
            <a:gdLst>
              <a:gd name="T0" fmla="*/ 996 w 1993"/>
              <a:gd name="T1" fmla="*/ 1952 h 1952"/>
              <a:gd name="T2" fmla="*/ 0 w 1993"/>
              <a:gd name="T3" fmla="*/ 1134 h 1952"/>
              <a:gd name="T4" fmla="*/ 446 w 1993"/>
              <a:gd name="T5" fmla="*/ 1134 h 1952"/>
              <a:gd name="T6" fmla="*/ 446 w 1993"/>
              <a:gd name="T7" fmla="*/ 0 h 1952"/>
              <a:gd name="T8" fmla="*/ 1548 w 1993"/>
              <a:gd name="T9" fmla="*/ 0 h 1952"/>
              <a:gd name="T10" fmla="*/ 1548 w 1993"/>
              <a:gd name="T11" fmla="*/ 1134 h 1952"/>
              <a:gd name="T12" fmla="*/ 1993 w 1993"/>
              <a:gd name="T13" fmla="*/ 1134 h 1952"/>
              <a:gd name="T14" fmla="*/ 996 w 1993"/>
              <a:gd name="T15" fmla="*/ 1952 h 1952"/>
              <a:gd name="T16" fmla="*/ 224 w 1993"/>
              <a:gd name="T17" fmla="*/ 1214 h 1952"/>
              <a:gd name="T18" fmla="*/ 996 w 1993"/>
              <a:gd name="T19" fmla="*/ 1848 h 1952"/>
              <a:gd name="T20" fmla="*/ 1770 w 1993"/>
              <a:gd name="T21" fmla="*/ 1214 h 1952"/>
              <a:gd name="T22" fmla="*/ 1468 w 1993"/>
              <a:gd name="T23" fmla="*/ 1214 h 1952"/>
              <a:gd name="T24" fmla="*/ 1468 w 1993"/>
              <a:gd name="T25" fmla="*/ 80 h 1952"/>
              <a:gd name="T26" fmla="*/ 526 w 1993"/>
              <a:gd name="T27" fmla="*/ 80 h 1952"/>
              <a:gd name="T28" fmla="*/ 526 w 1993"/>
              <a:gd name="T29" fmla="*/ 1214 h 1952"/>
              <a:gd name="T30" fmla="*/ 224 w 1993"/>
              <a:gd name="T31" fmla="*/ 1214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996" y="1952"/>
                </a:moveTo>
                <a:lnTo>
                  <a:pt x="0" y="1134"/>
                </a:lnTo>
                <a:lnTo>
                  <a:pt x="446" y="1134"/>
                </a:lnTo>
                <a:lnTo>
                  <a:pt x="446" y="0"/>
                </a:lnTo>
                <a:lnTo>
                  <a:pt x="1548" y="0"/>
                </a:lnTo>
                <a:lnTo>
                  <a:pt x="1548" y="1134"/>
                </a:lnTo>
                <a:lnTo>
                  <a:pt x="1993" y="1134"/>
                </a:lnTo>
                <a:lnTo>
                  <a:pt x="996" y="1952"/>
                </a:lnTo>
                <a:close/>
                <a:moveTo>
                  <a:pt x="224" y="1214"/>
                </a:moveTo>
                <a:lnTo>
                  <a:pt x="996" y="1848"/>
                </a:lnTo>
                <a:lnTo>
                  <a:pt x="1770" y="1214"/>
                </a:lnTo>
                <a:lnTo>
                  <a:pt x="1468" y="1214"/>
                </a:lnTo>
                <a:lnTo>
                  <a:pt x="1468" y="80"/>
                </a:lnTo>
                <a:lnTo>
                  <a:pt x="526" y="80"/>
                </a:lnTo>
                <a:lnTo>
                  <a:pt x="526" y="1214"/>
                </a:lnTo>
                <a:lnTo>
                  <a:pt x="224" y="1214"/>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4" name="Line 1060"/>
          <p:cNvSpPr>
            <a:spLocks noChangeShapeType="1"/>
          </p:cNvSpPr>
          <p:nvPr/>
        </p:nvSpPr>
        <p:spPr bwMode="auto">
          <a:xfrm>
            <a:off x="2870201" y="3346450"/>
            <a:ext cx="1495425" cy="0"/>
          </a:xfrm>
          <a:prstGeom prst="line">
            <a:avLst/>
          </a:prstGeom>
          <a:noFill/>
          <a:ln w="3175" cap="flat">
            <a:solidFill>
              <a:schemeClr val="accent1"/>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15" name="Line 1061"/>
          <p:cNvSpPr>
            <a:spLocks noChangeShapeType="1"/>
          </p:cNvSpPr>
          <p:nvPr/>
        </p:nvSpPr>
        <p:spPr bwMode="auto">
          <a:xfrm>
            <a:off x="4778376" y="4645025"/>
            <a:ext cx="1495425" cy="0"/>
          </a:xfrm>
          <a:prstGeom prst="line">
            <a:avLst/>
          </a:prstGeom>
          <a:noFill/>
          <a:ln w="3175" cap="flat">
            <a:solidFill>
              <a:schemeClr val="accent3"/>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16" name="Oval 1062"/>
          <p:cNvSpPr>
            <a:spLocks noChangeArrowheads="1"/>
          </p:cNvSpPr>
          <p:nvPr/>
        </p:nvSpPr>
        <p:spPr bwMode="auto">
          <a:xfrm>
            <a:off x="6070601" y="3863975"/>
            <a:ext cx="577850" cy="577850"/>
          </a:xfrm>
          <a:prstGeom prst="ellipse">
            <a:avLst/>
          </a:prstGeom>
          <a:solidFill>
            <a:schemeClr val="tx2"/>
          </a:solidFill>
          <a:ln>
            <a:noFill/>
          </a:ln>
        </p:spPr>
        <p:txBody>
          <a:bodyPr vert="horz" wrap="square" lIns="91440" tIns="45720" rIns="91440" bIns="45720" numCol="1" anchor="t" anchorCtr="0" compatLnSpc="1"/>
          <a:lstStyle/>
          <a:p>
            <a:endParaRPr lang="en-US"/>
          </a:p>
        </p:txBody>
      </p:sp>
      <p:sp>
        <p:nvSpPr>
          <p:cNvPr id="17" name="Freeform 1063"/>
          <p:cNvSpPr>
            <a:spLocks noEditPoints="1"/>
          </p:cNvSpPr>
          <p:nvPr/>
        </p:nvSpPr>
        <p:spPr bwMode="auto">
          <a:xfrm>
            <a:off x="6057901" y="3851275"/>
            <a:ext cx="603250" cy="603250"/>
          </a:xfrm>
          <a:custGeom>
            <a:avLst/>
            <a:gdLst>
              <a:gd name="T0" fmla="*/ 95 w 190"/>
              <a:gd name="T1" fmla="*/ 190 h 190"/>
              <a:gd name="T2" fmla="*/ 0 w 190"/>
              <a:gd name="T3" fmla="*/ 95 h 190"/>
              <a:gd name="T4" fmla="*/ 95 w 190"/>
              <a:gd name="T5" fmla="*/ 0 h 190"/>
              <a:gd name="T6" fmla="*/ 190 w 190"/>
              <a:gd name="T7" fmla="*/ 95 h 190"/>
              <a:gd name="T8" fmla="*/ 95 w 190"/>
              <a:gd name="T9" fmla="*/ 190 h 190"/>
              <a:gd name="T10" fmla="*/ 95 w 190"/>
              <a:gd name="T11" fmla="*/ 8 h 190"/>
              <a:gd name="T12" fmla="*/ 8 w 190"/>
              <a:gd name="T13" fmla="*/ 95 h 190"/>
              <a:gd name="T14" fmla="*/ 95 w 190"/>
              <a:gd name="T15" fmla="*/ 182 h 190"/>
              <a:gd name="T16" fmla="*/ 182 w 190"/>
              <a:gd name="T17" fmla="*/ 95 h 190"/>
              <a:gd name="T18" fmla="*/ 95 w 190"/>
              <a:gd name="T19" fmla="*/ 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0" h="190">
                <a:moveTo>
                  <a:pt x="95" y="190"/>
                </a:moveTo>
                <a:cubicBezTo>
                  <a:pt x="43" y="190"/>
                  <a:pt x="0" y="147"/>
                  <a:pt x="0" y="95"/>
                </a:cubicBezTo>
                <a:cubicBezTo>
                  <a:pt x="0" y="43"/>
                  <a:pt x="43" y="0"/>
                  <a:pt x="95" y="0"/>
                </a:cubicBezTo>
                <a:cubicBezTo>
                  <a:pt x="147" y="0"/>
                  <a:pt x="190" y="43"/>
                  <a:pt x="190" y="95"/>
                </a:cubicBezTo>
                <a:cubicBezTo>
                  <a:pt x="190" y="147"/>
                  <a:pt x="147" y="190"/>
                  <a:pt x="95" y="190"/>
                </a:cubicBezTo>
                <a:close/>
                <a:moveTo>
                  <a:pt x="95" y="8"/>
                </a:moveTo>
                <a:cubicBezTo>
                  <a:pt x="47" y="8"/>
                  <a:pt x="8" y="47"/>
                  <a:pt x="8" y="95"/>
                </a:cubicBezTo>
                <a:cubicBezTo>
                  <a:pt x="8" y="143"/>
                  <a:pt x="47" y="182"/>
                  <a:pt x="95" y="182"/>
                </a:cubicBezTo>
                <a:cubicBezTo>
                  <a:pt x="143" y="182"/>
                  <a:pt x="182" y="143"/>
                  <a:pt x="182" y="95"/>
                </a:cubicBezTo>
                <a:cubicBezTo>
                  <a:pt x="182" y="47"/>
                  <a:pt x="143" y="8"/>
                  <a:pt x="95" y="8"/>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8" name="Freeform 1064"/>
          <p:cNvSpPr>
            <a:spLocks noEditPoints="1"/>
          </p:cNvSpPr>
          <p:nvPr/>
        </p:nvSpPr>
        <p:spPr bwMode="auto">
          <a:xfrm>
            <a:off x="6238876" y="3987800"/>
            <a:ext cx="254000" cy="320675"/>
          </a:xfrm>
          <a:custGeom>
            <a:avLst/>
            <a:gdLst>
              <a:gd name="T0" fmla="*/ 142 w 160"/>
              <a:gd name="T1" fmla="*/ 18 h 202"/>
              <a:gd name="T2" fmla="*/ 142 w 160"/>
              <a:gd name="T3" fmla="*/ 0 h 202"/>
              <a:gd name="T4" fmla="*/ 0 w 160"/>
              <a:gd name="T5" fmla="*/ 0 h 202"/>
              <a:gd name="T6" fmla="*/ 0 w 160"/>
              <a:gd name="T7" fmla="*/ 184 h 202"/>
              <a:gd name="T8" fmla="*/ 18 w 160"/>
              <a:gd name="T9" fmla="*/ 184 h 202"/>
              <a:gd name="T10" fmla="*/ 18 w 160"/>
              <a:gd name="T11" fmla="*/ 202 h 202"/>
              <a:gd name="T12" fmla="*/ 160 w 160"/>
              <a:gd name="T13" fmla="*/ 202 h 202"/>
              <a:gd name="T14" fmla="*/ 160 w 160"/>
              <a:gd name="T15" fmla="*/ 18 h 202"/>
              <a:gd name="T16" fmla="*/ 142 w 160"/>
              <a:gd name="T17" fmla="*/ 18 h 202"/>
              <a:gd name="T18" fmla="*/ 10 w 160"/>
              <a:gd name="T19" fmla="*/ 174 h 202"/>
              <a:gd name="T20" fmla="*/ 10 w 160"/>
              <a:gd name="T21" fmla="*/ 10 h 202"/>
              <a:gd name="T22" fmla="*/ 134 w 160"/>
              <a:gd name="T23" fmla="*/ 10 h 202"/>
              <a:gd name="T24" fmla="*/ 134 w 160"/>
              <a:gd name="T25" fmla="*/ 132 h 202"/>
              <a:gd name="T26" fmla="*/ 90 w 160"/>
              <a:gd name="T27" fmla="*/ 132 h 202"/>
              <a:gd name="T28" fmla="*/ 90 w 160"/>
              <a:gd name="T29" fmla="*/ 174 h 202"/>
              <a:gd name="T30" fmla="*/ 10 w 160"/>
              <a:gd name="T31" fmla="*/ 174 h 202"/>
              <a:gd name="T32" fmla="*/ 150 w 160"/>
              <a:gd name="T33" fmla="*/ 192 h 202"/>
              <a:gd name="T34" fmla="*/ 28 w 160"/>
              <a:gd name="T35" fmla="*/ 192 h 202"/>
              <a:gd name="T36" fmla="*/ 28 w 160"/>
              <a:gd name="T37" fmla="*/ 184 h 202"/>
              <a:gd name="T38" fmla="*/ 96 w 160"/>
              <a:gd name="T39" fmla="*/ 184 h 202"/>
              <a:gd name="T40" fmla="*/ 142 w 160"/>
              <a:gd name="T41" fmla="*/ 138 h 202"/>
              <a:gd name="T42" fmla="*/ 142 w 160"/>
              <a:gd name="T43" fmla="*/ 28 h 202"/>
              <a:gd name="T44" fmla="*/ 150 w 160"/>
              <a:gd name="T45" fmla="*/ 28 h 202"/>
              <a:gd name="T46" fmla="*/ 150 w 160"/>
              <a:gd name="T47" fmla="*/ 192 h 202"/>
              <a:gd name="T48" fmla="*/ 116 w 160"/>
              <a:gd name="T49" fmla="*/ 34 h 202"/>
              <a:gd name="T50" fmla="*/ 28 w 160"/>
              <a:gd name="T51" fmla="*/ 34 h 202"/>
              <a:gd name="T52" fmla="*/ 28 w 160"/>
              <a:gd name="T53" fmla="*/ 46 h 202"/>
              <a:gd name="T54" fmla="*/ 116 w 160"/>
              <a:gd name="T55" fmla="*/ 46 h 202"/>
              <a:gd name="T56" fmla="*/ 116 w 160"/>
              <a:gd name="T57" fmla="*/ 34 h 202"/>
              <a:gd name="T58" fmla="*/ 116 w 160"/>
              <a:gd name="T59" fmla="*/ 58 h 202"/>
              <a:gd name="T60" fmla="*/ 28 w 160"/>
              <a:gd name="T61" fmla="*/ 58 h 202"/>
              <a:gd name="T62" fmla="*/ 28 w 160"/>
              <a:gd name="T63" fmla="*/ 70 h 202"/>
              <a:gd name="T64" fmla="*/ 116 w 160"/>
              <a:gd name="T65" fmla="*/ 70 h 202"/>
              <a:gd name="T66" fmla="*/ 116 w 160"/>
              <a:gd name="T67" fmla="*/ 58 h 202"/>
              <a:gd name="T68" fmla="*/ 116 w 160"/>
              <a:gd name="T69" fmla="*/ 84 h 202"/>
              <a:gd name="T70" fmla="*/ 28 w 160"/>
              <a:gd name="T71" fmla="*/ 84 h 202"/>
              <a:gd name="T72" fmla="*/ 28 w 160"/>
              <a:gd name="T73" fmla="*/ 96 h 202"/>
              <a:gd name="T74" fmla="*/ 116 w 160"/>
              <a:gd name="T75" fmla="*/ 96 h 202"/>
              <a:gd name="T76" fmla="*/ 116 w 160"/>
              <a:gd name="T77" fmla="*/ 84 h 202"/>
              <a:gd name="T78" fmla="*/ 28 w 160"/>
              <a:gd name="T79" fmla="*/ 120 h 202"/>
              <a:gd name="T80" fmla="*/ 72 w 160"/>
              <a:gd name="T81" fmla="*/ 120 h 202"/>
              <a:gd name="T82" fmla="*/ 72 w 160"/>
              <a:gd name="T83" fmla="*/ 108 h 202"/>
              <a:gd name="T84" fmla="*/ 28 w 160"/>
              <a:gd name="T85" fmla="*/ 108 h 202"/>
              <a:gd name="T86" fmla="*/ 28 w 160"/>
              <a:gd name="T87" fmla="*/ 12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202">
                <a:moveTo>
                  <a:pt x="142" y="18"/>
                </a:moveTo>
                <a:lnTo>
                  <a:pt x="142" y="0"/>
                </a:lnTo>
                <a:lnTo>
                  <a:pt x="0" y="0"/>
                </a:lnTo>
                <a:lnTo>
                  <a:pt x="0" y="184"/>
                </a:lnTo>
                <a:lnTo>
                  <a:pt x="18" y="184"/>
                </a:lnTo>
                <a:lnTo>
                  <a:pt x="18" y="202"/>
                </a:lnTo>
                <a:lnTo>
                  <a:pt x="160" y="202"/>
                </a:lnTo>
                <a:lnTo>
                  <a:pt x="160" y="18"/>
                </a:lnTo>
                <a:lnTo>
                  <a:pt x="142" y="18"/>
                </a:lnTo>
                <a:close/>
                <a:moveTo>
                  <a:pt x="10" y="174"/>
                </a:moveTo>
                <a:lnTo>
                  <a:pt x="10" y="10"/>
                </a:lnTo>
                <a:lnTo>
                  <a:pt x="134" y="10"/>
                </a:lnTo>
                <a:lnTo>
                  <a:pt x="134" y="132"/>
                </a:lnTo>
                <a:lnTo>
                  <a:pt x="90" y="132"/>
                </a:lnTo>
                <a:lnTo>
                  <a:pt x="90" y="174"/>
                </a:lnTo>
                <a:lnTo>
                  <a:pt x="10" y="174"/>
                </a:lnTo>
                <a:close/>
                <a:moveTo>
                  <a:pt x="150" y="192"/>
                </a:moveTo>
                <a:lnTo>
                  <a:pt x="28" y="192"/>
                </a:lnTo>
                <a:lnTo>
                  <a:pt x="28" y="184"/>
                </a:lnTo>
                <a:lnTo>
                  <a:pt x="96" y="184"/>
                </a:lnTo>
                <a:lnTo>
                  <a:pt x="142" y="138"/>
                </a:lnTo>
                <a:lnTo>
                  <a:pt x="142" y="28"/>
                </a:lnTo>
                <a:lnTo>
                  <a:pt x="150" y="28"/>
                </a:lnTo>
                <a:lnTo>
                  <a:pt x="150" y="192"/>
                </a:lnTo>
                <a:close/>
                <a:moveTo>
                  <a:pt x="116" y="34"/>
                </a:moveTo>
                <a:lnTo>
                  <a:pt x="28" y="34"/>
                </a:lnTo>
                <a:lnTo>
                  <a:pt x="28" y="46"/>
                </a:lnTo>
                <a:lnTo>
                  <a:pt x="116" y="46"/>
                </a:lnTo>
                <a:lnTo>
                  <a:pt x="116" y="34"/>
                </a:lnTo>
                <a:close/>
                <a:moveTo>
                  <a:pt x="116" y="58"/>
                </a:moveTo>
                <a:lnTo>
                  <a:pt x="28" y="58"/>
                </a:lnTo>
                <a:lnTo>
                  <a:pt x="28" y="70"/>
                </a:lnTo>
                <a:lnTo>
                  <a:pt x="116" y="70"/>
                </a:lnTo>
                <a:lnTo>
                  <a:pt x="116" y="58"/>
                </a:lnTo>
                <a:close/>
                <a:moveTo>
                  <a:pt x="116" y="84"/>
                </a:moveTo>
                <a:lnTo>
                  <a:pt x="28" y="84"/>
                </a:lnTo>
                <a:lnTo>
                  <a:pt x="28" y="96"/>
                </a:lnTo>
                <a:lnTo>
                  <a:pt x="116" y="96"/>
                </a:lnTo>
                <a:lnTo>
                  <a:pt x="116" y="84"/>
                </a:lnTo>
                <a:close/>
                <a:moveTo>
                  <a:pt x="28" y="120"/>
                </a:moveTo>
                <a:lnTo>
                  <a:pt x="72" y="120"/>
                </a:lnTo>
                <a:lnTo>
                  <a:pt x="72" y="108"/>
                </a:lnTo>
                <a:lnTo>
                  <a:pt x="28" y="108"/>
                </a:lnTo>
                <a:lnTo>
                  <a:pt x="28" y="120"/>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9" name="Freeform 1065"/>
          <p:cNvSpPr/>
          <p:nvPr/>
        </p:nvSpPr>
        <p:spPr bwMode="auto">
          <a:xfrm>
            <a:off x="1588" y="3346450"/>
            <a:ext cx="1831975" cy="1504950"/>
          </a:xfrm>
          <a:custGeom>
            <a:avLst/>
            <a:gdLst>
              <a:gd name="T0" fmla="*/ 1154 w 1154"/>
              <a:gd name="T1" fmla="*/ 0 h 948"/>
              <a:gd name="T2" fmla="*/ 0 w 1154"/>
              <a:gd name="T3" fmla="*/ 948 h 948"/>
              <a:gd name="T4" fmla="*/ 0 w 1154"/>
              <a:gd name="T5" fmla="*/ 844 h 948"/>
              <a:gd name="T6" fmla="*/ 1028 w 1154"/>
              <a:gd name="T7" fmla="*/ 0 h 948"/>
              <a:gd name="T8" fmla="*/ 1154 w 1154"/>
              <a:gd name="T9" fmla="*/ 0 h 948"/>
            </a:gdLst>
            <a:ahLst/>
            <a:cxnLst>
              <a:cxn ang="0">
                <a:pos x="T0" y="T1"/>
              </a:cxn>
              <a:cxn ang="0">
                <a:pos x="T2" y="T3"/>
              </a:cxn>
              <a:cxn ang="0">
                <a:pos x="T4" y="T5"/>
              </a:cxn>
              <a:cxn ang="0">
                <a:pos x="T6" y="T7"/>
              </a:cxn>
              <a:cxn ang="0">
                <a:pos x="T8" y="T9"/>
              </a:cxn>
            </a:cxnLst>
            <a:rect l="0" t="0" r="r" b="b"/>
            <a:pathLst>
              <a:path w="1154" h="948">
                <a:moveTo>
                  <a:pt x="1154" y="0"/>
                </a:moveTo>
                <a:lnTo>
                  <a:pt x="0" y="948"/>
                </a:lnTo>
                <a:lnTo>
                  <a:pt x="0" y="844"/>
                </a:lnTo>
                <a:lnTo>
                  <a:pt x="1028" y="0"/>
                </a:lnTo>
                <a:lnTo>
                  <a:pt x="1154"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20" name="Freeform 1066"/>
          <p:cNvSpPr/>
          <p:nvPr/>
        </p:nvSpPr>
        <p:spPr bwMode="auto">
          <a:xfrm>
            <a:off x="7310438" y="3140075"/>
            <a:ext cx="1831975" cy="1504950"/>
          </a:xfrm>
          <a:custGeom>
            <a:avLst/>
            <a:gdLst>
              <a:gd name="T0" fmla="*/ 0 w 1154"/>
              <a:gd name="T1" fmla="*/ 948 h 948"/>
              <a:gd name="T2" fmla="*/ 1154 w 1154"/>
              <a:gd name="T3" fmla="*/ 0 h 948"/>
              <a:gd name="T4" fmla="*/ 1154 w 1154"/>
              <a:gd name="T5" fmla="*/ 104 h 948"/>
              <a:gd name="T6" fmla="*/ 126 w 1154"/>
              <a:gd name="T7" fmla="*/ 948 h 948"/>
              <a:gd name="T8" fmla="*/ 0 w 1154"/>
              <a:gd name="T9" fmla="*/ 948 h 948"/>
            </a:gdLst>
            <a:ahLst/>
            <a:cxnLst>
              <a:cxn ang="0">
                <a:pos x="T0" y="T1"/>
              </a:cxn>
              <a:cxn ang="0">
                <a:pos x="T2" y="T3"/>
              </a:cxn>
              <a:cxn ang="0">
                <a:pos x="T4" y="T5"/>
              </a:cxn>
              <a:cxn ang="0">
                <a:pos x="T6" y="T7"/>
              </a:cxn>
              <a:cxn ang="0">
                <a:pos x="T8" y="T9"/>
              </a:cxn>
            </a:cxnLst>
            <a:rect l="0" t="0" r="r" b="b"/>
            <a:pathLst>
              <a:path w="1154" h="948">
                <a:moveTo>
                  <a:pt x="0" y="948"/>
                </a:moveTo>
                <a:lnTo>
                  <a:pt x="1154" y="0"/>
                </a:lnTo>
                <a:lnTo>
                  <a:pt x="1154" y="104"/>
                </a:lnTo>
                <a:lnTo>
                  <a:pt x="126" y="948"/>
                </a:lnTo>
                <a:lnTo>
                  <a:pt x="0" y="948"/>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21" name="Freeform 1067"/>
          <p:cNvSpPr>
            <a:spLocks noEditPoints="1"/>
          </p:cNvSpPr>
          <p:nvPr/>
        </p:nvSpPr>
        <p:spPr bwMode="auto">
          <a:xfrm>
            <a:off x="2036763" y="1717675"/>
            <a:ext cx="3163888" cy="3098800"/>
          </a:xfrm>
          <a:custGeom>
            <a:avLst/>
            <a:gdLst>
              <a:gd name="T0" fmla="*/ 1547 w 1993"/>
              <a:gd name="T1" fmla="*/ 1952 h 1952"/>
              <a:gd name="T2" fmla="*/ 445 w 1993"/>
              <a:gd name="T3" fmla="*/ 1952 h 1952"/>
              <a:gd name="T4" fmla="*/ 445 w 1993"/>
              <a:gd name="T5" fmla="*/ 818 h 1952"/>
              <a:gd name="T6" fmla="*/ 0 w 1993"/>
              <a:gd name="T7" fmla="*/ 818 h 1952"/>
              <a:gd name="T8" fmla="*/ 997 w 1993"/>
              <a:gd name="T9" fmla="*/ 0 h 1952"/>
              <a:gd name="T10" fmla="*/ 1993 w 1993"/>
              <a:gd name="T11" fmla="*/ 818 h 1952"/>
              <a:gd name="T12" fmla="*/ 1547 w 1993"/>
              <a:gd name="T13" fmla="*/ 818 h 1952"/>
              <a:gd name="T14" fmla="*/ 1547 w 1993"/>
              <a:gd name="T15" fmla="*/ 1952 h 1952"/>
              <a:gd name="T16" fmla="*/ 525 w 1993"/>
              <a:gd name="T17" fmla="*/ 1872 h 1952"/>
              <a:gd name="T18" fmla="*/ 1467 w 1993"/>
              <a:gd name="T19" fmla="*/ 1872 h 1952"/>
              <a:gd name="T20" fmla="*/ 1467 w 1993"/>
              <a:gd name="T21" fmla="*/ 738 h 1952"/>
              <a:gd name="T22" fmla="*/ 1769 w 1993"/>
              <a:gd name="T23" fmla="*/ 738 h 1952"/>
              <a:gd name="T24" fmla="*/ 997 w 1993"/>
              <a:gd name="T25" fmla="*/ 104 h 1952"/>
              <a:gd name="T26" fmla="*/ 223 w 1993"/>
              <a:gd name="T27" fmla="*/ 738 h 1952"/>
              <a:gd name="T28" fmla="*/ 525 w 1993"/>
              <a:gd name="T29" fmla="*/ 738 h 1952"/>
              <a:gd name="T30" fmla="*/ 525 w 1993"/>
              <a:gd name="T31" fmla="*/ 1872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3" h="1952">
                <a:moveTo>
                  <a:pt x="1547" y="1952"/>
                </a:moveTo>
                <a:lnTo>
                  <a:pt x="445" y="1952"/>
                </a:lnTo>
                <a:lnTo>
                  <a:pt x="445" y="818"/>
                </a:lnTo>
                <a:lnTo>
                  <a:pt x="0" y="818"/>
                </a:lnTo>
                <a:lnTo>
                  <a:pt x="997" y="0"/>
                </a:lnTo>
                <a:lnTo>
                  <a:pt x="1993" y="818"/>
                </a:lnTo>
                <a:lnTo>
                  <a:pt x="1547" y="818"/>
                </a:lnTo>
                <a:lnTo>
                  <a:pt x="1547" y="1952"/>
                </a:lnTo>
                <a:close/>
                <a:moveTo>
                  <a:pt x="525" y="1872"/>
                </a:moveTo>
                <a:lnTo>
                  <a:pt x="1467" y="1872"/>
                </a:lnTo>
                <a:lnTo>
                  <a:pt x="1467" y="738"/>
                </a:lnTo>
                <a:lnTo>
                  <a:pt x="1769" y="738"/>
                </a:lnTo>
                <a:lnTo>
                  <a:pt x="997" y="104"/>
                </a:lnTo>
                <a:lnTo>
                  <a:pt x="223" y="738"/>
                </a:lnTo>
                <a:lnTo>
                  <a:pt x="525" y="738"/>
                </a:lnTo>
                <a:lnTo>
                  <a:pt x="525" y="1872"/>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22" name="Oval 1068"/>
          <p:cNvSpPr>
            <a:spLocks noChangeArrowheads="1"/>
          </p:cNvSpPr>
          <p:nvPr/>
        </p:nvSpPr>
        <p:spPr bwMode="auto">
          <a:xfrm>
            <a:off x="2520951" y="3562350"/>
            <a:ext cx="574675" cy="577850"/>
          </a:xfrm>
          <a:prstGeom prst="ellipse">
            <a:avLst/>
          </a:prstGeom>
          <a:solidFill>
            <a:schemeClr val="tx2"/>
          </a:solidFill>
          <a:ln>
            <a:noFill/>
          </a:ln>
        </p:spPr>
        <p:txBody>
          <a:bodyPr vert="horz" wrap="square" lIns="91440" tIns="45720" rIns="91440" bIns="45720" numCol="1" anchor="t" anchorCtr="0" compatLnSpc="1"/>
          <a:lstStyle/>
          <a:p>
            <a:endParaRPr lang="en-US"/>
          </a:p>
        </p:txBody>
      </p:sp>
      <p:sp>
        <p:nvSpPr>
          <p:cNvPr id="23" name="Freeform 1069"/>
          <p:cNvSpPr>
            <a:spLocks noEditPoints="1"/>
          </p:cNvSpPr>
          <p:nvPr/>
        </p:nvSpPr>
        <p:spPr bwMode="auto">
          <a:xfrm>
            <a:off x="2508251" y="3549650"/>
            <a:ext cx="600075" cy="603250"/>
          </a:xfrm>
          <a:custGeom>
            <a:avLst/>
            <a:gdLst>
              <a:gd name="T0" fmla="*/ 94 w 189"/>
              <a:gd name="T1" fmla="*/ 190 h 190"/>
              <a:gd name="T2" fmla="*/ 0 w 189"/>
              <a:gd name="T3" fmla="*/ 95 h 190"/>
              <a:gd name="T4" fmla="*/ 94 w 189"/>
              <a:gd name="T5" fmla="*/ 0 h 190"/>
              <a:gd name="T6" fmla="*/ 189 w 189"/>
              <a:gd name="T7" fmla="*/ 95 h 190"/>
              <a:gd name="T8" fmla="*/ 94 w 189"/>
              <a:gd name="T9" fmla="*/ 190 h 190"/>
              <a:gd name="T10" fmla="*/ 94 w 189"/>
              <a:gd name="T11" fmla="*/ 8 h 190"/>
              <a:gd name="T12" fmla="*/ 8 w 189"/>
              <a:gd name="T13" fmla="*/ 95 h 190"/>
              <a:gd name="T14" fmla="*/ 94 w 189"/>
              <a:gd name="T15" fmla="*/ 182 h 190"/>
              <a:gd name="T16" fmla="*/ 181 w 189"/>
              <a:gd name="T17" fmla="*/ 95 h 190"/>
              <a:gd name="T18" fmla="*/ 94 w 189"/>
              <a:gd name="T19" fmla="*/ 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90">
                <a:moveTo>
                  <a:pt x="94" y="190"/>
                </a:moveTo>
                <a:cubicBezTo>
                  <a:pt x="42" y="190"/>
                  <a:pt x="0" y="147"/>
                  <a:pt x="0" y="95"/>
                </a:cubicBezTo>
                <a:cubicBezTo>
                  <a:pt x="0" y="43"/>
                  <a:pt x="42" y="0"/>
                  <a:pt x="94" y="0"/>
                </a:cubicBezTo>
                <a:cubicBezTo>
                  <a:pt x="147" y="0"/>
                  <a:pt x="189" y="43"/>
                  <a:pt x="189" y="95"/>
                </a:cubicBezTo>
                <a:cubicBezTo>
                  <a:pt x="189" y="147"/>
                  <a:pt x="147" y="190"/>
                  <a:pt x="94" y="190"/>
                </a:cubicBezTo>
                <a:close/>
                <a:moveTo>
                  <a:pt x="94" y="8"/>
                </a:moveTo>
                <a:cubicBezTo>
                  <a:pt x="47" y="8"/>
                  <a:pt x="8" y="47"/>
                  <a:pt x="8" y="95"/>
                </a:cubicBezTo>
                <a:cubicBezTo>
                  <a:pt x="8" y="143"/>
                  <a:pt x="47" y="182"/>
                  <a:pt x="94" y="182"/>
                </a:cubicBezTo>
                <a:cubicBezTo>
                  <a:pt x="142" y="182"/>
                  <a:pt x="181" y="143"/>
                  <a:pt x="181" y="95"/>
                </a:cubicBezTo>
                <a:cubicBezTo>
                  <a:pt x="181" y="47"/>
                  <a:pt x="142" y="8"/>
                  <a:pt x="94" y="8"/>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24" name="Freeform 1070"/>
          <p:cNvSpPr>
            <a:spLocks noEditPoints="1"/>
          </p:cNvSpPr>
          <p:nvPr/>
        </p:nvSpPr>
        <p:spPr bwMode="auto">
          <a:xfrm>
            <a:off x="2679701" y="3676650"/>
            <a:ext cx="254000" cy="368300"/>
          </a:xfrm>
          <a:custGeom>
            <a:avLst/>
            <a:gdLst>
              <a:gd name="T0" fmla="*/ 22 w 80"/>
              <a:gd name="T1" fmla="*/ 90 h 116"/>
              <a:gd name="T2" fmla="*/ 23 w 80"/>
              <a:gd name="T3" fmla="*/ 95 h 116"/>
              <a:gd name="T4" fmla="*/ 40 w 80"/>
              <a:gd name="T5" fmla="*/ 99 h 116"/>
              <a:gd name="T6" fmla="*/ 58 w 80"/>
              <a:gd name="T7" fmla="*/ 96 h 116"/>
              <a:gd name="T8" fmla="*/ 59 w 80"/>
              <a:gd name="T9" fmla="*/ 90 h 116"/>
              <a:gd name="T10" fmla="*/ 40 w 80"/>
              <a:gd name="T11" fmla="*/ 93 h 116"/>
              <a:gd name="T12" fmla="*/ 22 w 80"/>
              <a:gd name="T13" fmla="*/ 90 h 116"/>
              <a:gd name="T14" fmla="*/ 40 w 80"/>
              <a:gd name="T15" fmla="*/ 17 h 116"/>
              <a:gd name="T16" fmla="*/ 43 w 80"/>
              <a:gd name="T17" fmla="*/ 14 h 116"/>
              <a:gd name="T18" fmla="*/ 40 w 80"/>
              <a:gd name="T19" fmla="*/ 12 h 116"/>
              <a:gd name="T20" fmla="*/ 13 w 80"/>
              <a:gd name="T21" fmla="*/ 40 h 116"/>
              <a:gd name="T22" fmla="*/ 15 w 80"/>
              <a:gd name="T23" fmla="*/ 42 h 116"/>
              <a:gd name="T24" fmla="*/ 17 w 80"/>
              <a:gd name="T25" fmla="*/ 40 h 116"/>
              <a:gd name="T26" fmla="*/ 40 w 80"/>
              <a:gd name="T27" fmla="*/ 17 h 116"/>
              <a:gd name="T28" fmla="*/ 23 w 80"/>
              <a:gd name="T29" fmla="*/ 101 h 116"/>
              <a:gd name="T30" fmla="*/ 24 w 80"/>
              <a:gd name="T31" fmla="*/ 107 h 116"/>
              <a:gd name="T32" fmla="*/ 30 w 80"/>
              <a:gd name="T33" fmla="*/ 110 h 116"/>
              <a:gd name="T34" fmla="*/ 30 w 80"/>
              <a:gd name="T35" fmla="*/ 114 h 116"/>
              <a:gd name="T36" fmla="*/ 40 w 80"/>
              <a:gd name="T37" fmla="*/ 116 h 116"/>
              <a:gd name="T38" fmla="*/ 51 w 80"/>
              <a:gd name="T39" fmla="*/ 114 h 116"/>
              <a:gd name="T40" fmla="*/ 51 w 80"/>
              <a:gd name="T41" fmla="*/ 110 h 116"/>
              <a:gd name="T42" fmla="*/ 56 w 80"/>
              <a:gd name="T43" fmla="*/ 107 h 116"/>
              <a:gd name="T44" fmla="*/ 57 w 80"/>
              <a:gd name="T45" fmla="*/ 101 h 116"/>
              <a:gd name="T46" fmla="*/ 40 w 80"/>
              <a:gd name="T47" fmla="*/ 104 h 116"/>
              <a:gd name="T48" fmla="*/ 23 w 80"/>
              <a:gd name="T49" fmla="*/ 101 h 116"/>
              <a:gd name="T50" fmla="*/ 49 w 80"/>
              <a:gd name="T51" fmla="*/ 55 h 116"/>
              <a:gd name="T52" fmla="*/ 40 w 80"/>
              <a:gd name="T53" fmla="*/ 39 h 116"/>
              <a:gd name="T54" fmla="*/ 31 w 80"/>
              <a:gd name="T55" fmla="*/ 55 h 116"/>
              <a:gd name="T56" fmla="*/ 28 w 80"/>
              <a:gd name="T57" fmla="*/ 47 h 116"/>
              <a:gd name="T58" fmla="*/ 22 w 80"/>
              <a:gd name="T59" fmla="*/ 50 h 116"/>
              <a:gd name="T60" fmla="*/ 31 w 80"/>
              <a:gd name="T61" fmla="*/ 69 h 116"/>
              <a:gd name="T62" fmla="*/ 40 w 80"/>
              <a:gd name="T63" fmla="*/ 52 h 116"/>
              <a:gd name="T64" fmla="*/ 50 w 80"/>
              <a:gd name="T65" fmla="*/ 69 h 116"/>
              <a:gd name="T66" fmla="*/ 59 w 80"/>
              <a:gd name="T67" fmla="*/ 50 h 116"/>
              <a:gd name="T68" fmla="*/ 53 w 80"/>
              <a:gd name="T69" fmla="*/ 47 h 116"/>
              <a:gd name="T70" fmla="*/ 49 w 80"/>
              <a:gd name="T71" fmla="*/ 55 h 116"/>
              <a:gd name="T72" fmla="*/ 40 w 80"/>
              <a:gd name="T73" fmla="*/ 0 h 116"/>
              <a:gd name="T74" fmla="*/ 0 w 80"/>
              <a:gd name="T75" fmla="*/ 40 h 116"/>
              <a:gd name="T76" fmla="*/ 20 w 80"/>
              <a:gd name="T77" fmla="*/ 74 h 116"/>
              <a:gd name="T78" fmla="*/ 21 w 80"/>
              <a:gd name="T79" fmla="*/ 84 h 116"/>
              <a:gd name="T80" fmla="*/ 40 w 80"/>
              <a:gd name="T81" fmla="*/ 88 h 116"/>
              <a:gd name="T82" fmla="*/ 60 w 80"/>
              <a:gd name="T83" fmla="*/ 84 h 116"/>
              <a:gd name="T84" fmla="*/ 61 w 80"/>
              <a:gd name="T85" fmla="*/ 74 h 116"/>
              <a:gd name="T86" fmla="*/ 80 w 80"/>
              <a:gd name="T87" fmla="*/ 40 h 116"/>
              <a:gd name="T88" fmla="*/ 40 w 80"/>
              <a:gd name="T89" fmla="*/ 0 h 116"/>
              <a:gd name="T90" fmla="*/ 55 w 80"/>
              <a:gd name="T91" fmla="*/ 70 h 116"/>
              <a:gd name="T92" fmla="*/ 54 w 80"/>
              <a:gd name="T93" fmla="*/ 79 h 116"/>
              <a:gd name="T94" fmla="*/ 40 w 80"/>
              <a:gd name="T95" fmla="*/ 81 h 116"/>
              <a:gd name="T96" fmla="*/ 27 w 80"/>
              <a:gd name="T97" fmla="*/ 79 h 116"/>
              <a:gd name="T98" fmla="*/ 26 w 80"/>
              <a:gd name="T99" fmla="*/ 70 h 116"/>
              <a:gd name="T100" fmla="*/ 7 w 80"/>
              <a:gd name="T101" fmla="*/ 40 h 116"/>
              <a:gd name="T102" fmla="*/ 40 w 80"/>
              <a:gd name="T103" fmla="*/ 7 h 116"/>
              <a:gd name="T104" fmla="*/ 73 w 80"/>
              <a:gd name="T105" fmla="*/ 40 h 116"/>
              <a:gd name="T106" fmla="*/ 55 w 80"/>
              <a:gd name="T107" fmla="*/ 7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16">
                <a:moveTo>
                  <a:pt x="22" y="90"/>
                </a:moveTo>
                <a:cubicBezTo>
                  <a:pt x="23" y="95"/>
                  <a:pt x="23" y="95"/>
                  <a:pt x="23" y="95"/>
                </a:cubicBezTo>
                <a:cubicBezTo>
                  <a:pt x="28" y="98"/>
                  <a:pt x="34" y="99"/>
                  <a:pt x="40" y="99"/>
                </a:cubicBezTo>
                <a:cubicBezTo>
                  <a:pt x="47" y="99"/>
                  <a:pt x="53" y="98"/>
                  <a:pt x="58" y="96"/>
                </a:cubicBezTo>
                <a:cubicBezTo>
                  <a:pt x="59" y="90"/>
                  <a:pt x="59" y="90"/>
                  <a:pt x="59" y="90"/>
                </a:cubicBezTo>
                <a:cubicBezTo>
                  <a:pt x="53" y="92"/>
                  <a:pt x="47" y="93"/>
                  <a:pt x="40" y="93"/>
                </a:cubicBezTo>
                <a:cubicBezTo>
                  <a:pt x="34" y="93"/>
                  <a:pt x="27" y="92"/>
                  <a:pt x="22" y="90"/>
                </a:cubicBezTo>
                <a:close/>
                <a:moveTo>
                  <a:pt x="40" y="17"/>
                </a:moveTo>
                <a:cubicBezTo>
                  <a:pt x="42" y="17"/>
                  <a:pt x="43" y="16"/>
                  <a:pt x="43" y="14"/>
                </a:cubicBezTo>
                <a:cubicBezTo>
                  <a:pt x="43" y="13"/>
                  <a:pt x="42" y="12"/>
                  <a:pt x="40" y="12"/>
                </a:cubicBezTo>
                <a:cubicBezTo>
                  <a:pt x="25" y="12"/>
                  <a:pt x="13" y="25"/>
                  <a:pt x="13" y="40"/>
                </a:cubicBezTo>
                <a:cubicBezTo>
                  <a:pt x="13" y="41"/>
                  <a:pt x="14" y="42"/>
                  <a:pt x="15" y="42"/>
                </a:cubicBezTo>
                <a:cubicBezTo>
                  <a:pt x="16" y="42"/>
                  <a:pt x="17" y="41"/>
                  <a:pt x="17" y="40"/>
                </a:cubicBezTo>
                <a:cubicBezTo>
                  <a:pt x="17" y="27"/>
                  <a:pt x="27" y="17"/>
                  <a:pt x="40" y="17"/>
                </a:cubicBezTo>
                <a:close/>
                <a:moveTo>
                  <a:pt x="23" y="101"/>
                </a:moveTo>
                <a:cubicBezTo>
                  <a:pt x="24" y="107"/>
                  <a:pt x="24" y="107"/>
                  <a:pt x="24" y="107"/>
                </a:cubicBezTo>
                <a:cubicBezTo>
                  <a:pt x="24" y="107"/>
                  <a:pt x="26" y="109"/>
                  <a:pt x="30" y="110"/>
                </a:cubicBezTo>
                <a:cubicBezTo>
                  <a:pt x="30" y="114"/>
                  <a:pt x="30" y="114"/>
                  <a:pt x="30" y="114"/>
                </a:cubicBezTo>
                <a:cubicBezTo>
                  <a:pt x="30" y="114"/>
                  <a:pt x="33" y="116"/>
                  <a:pt x="40" y="116"/>
                </a:cubicBezTo>
                <a:cubicBezTo>
                  <a:pt x="48" y="116"/>
                  <a:pt x="51" y="114"/>
                  <a:pt x="51" y="114"/>
                </a:cubicBezTo>
                <a:cubicBezTo>
                  <a:pt x="51" y="110"/>
                  <a:pt x="51" y="110"/>
                  <a:pt x="51" y="110"/>
                </a:cubicBezTo>
                <a:cubicBezTo>
                  <a:pt x="55" y="109"/>
                  <a:pt x="56" y="107"/>
                  <a:pt x="56" y="107"/>
                </a:cubicBezTo>
                <a:cubicBezTo>
                  <a:pt x="57" y="101"/>
                  <a:pt x="57" y="101"/>
                  <a:pt x="57" y="101"/>
                </a:cubicBezTo>
                <a:cubicBezTo>
                  <a:pt x="52" y="103"/>
                  <a:pt x="46" y="104"/>
                  <a:pt x="40" y="104"/>
                </a:cubicBezTo>
                <a:cubicBezTo>
                  <a:pt x="34" y="104"/>
                  <a:pt x="29" y="103"/>
                  <a:pt x="23" y="101"/>
                </a:cubicBezTo>
                <a:close/>
                <a:moveTo>
                  <a:pt x="49" y="55"/>
                </a:moveTo>
                <a:cubicBezTo>
                  <a:pt x="40" y="39"/>
                  <a:pt x="40" y="39"/>
                  <a:pt x="40" y="39"/>
                </a:cubicBezTo>
                <a:cubicBezTo>
                  <a:pt x="31" y="55"/>
                  <a:pt x="31" y="55"/>
                  <a:pt x="31" y="55"/>
                </a:cubicBezTo>
                <a:cubicBezTo>
                  <a:pt x="28" y="47"/>
                  <a:pt x="28" y="47"/>
                  <a:pt x="28" y="47"/>
                </a:cubicBezTo>
                <a:cubicBezTo>
                  <a:pt x="22" y="50"/>
                  <a:pt x="22" y="50"/>
                  <a:pt x="22" y="50"/>
                </a:cubicBezTo>
                <a:cubicBezTo>
                  <a:pt x="31" y="69"/>
                  <a:pt x="31" y="69"/>
                  <a:pt x="31" y="69"/>
                </a:cubicBezTo>
                <a:cubicBezTo>
                  <a:pt x="40" y="52"/>
                  <a:pt x="40" y="52"/>
                  <a:pt x="40" y="52"/>
                </a:cubicBezTo>
                <a:cubicBezTo>
                  <a:pt x="50" y="69"/>
                  <a:pt x="50" y="69"/>
                  <a:pt x="50" y="69"/>
                </a:cubicBezTo>
                <a:cubicBezTo>
                  <a:pt x="59" y="50"/>
                  <a:pt x="59" y="50"/>
                  <a:pt x="59" y="50"/>
                </a:cubicBezTo>
                <a:cubicBezTo>
                  <a:pt x="53" y="47"/>
                  <a:pt x="53" y="47"/>
                  <a:pt x="53" y="47"/>
                </a:cubicBezTo>
                <a:lnTo>
                  <a:pt x="49" y="55"/>
                </a:lnTo>
                <a:close/>
                <a:moveTo>
                  <a:pt x="40" y="0"/>
                </a:moveTo>
                <a:cubicBezTo>
                  <a:pt x="18" y="0"/>
                  <a:pt x="0" y="18"/>
                  <a:pt x="0" y="40"/>
                </a:cubicBezTo>
                <a:cubicBezTo>
                  <a:pt x="0" y="55"/>
                  <a:pt x="8" y="67"/>
                  <a:pt x="20" y="74"/>
                </a:cubicBezTo>
                <a:cubicBezTo>
                  <a:pt x="21" y="84"/>
                  <a:pt x="21" y="84"/>
                  <a:pt x="21" y="84"/>
                </a:cubicBezTo>
                <a:cubicBezTo>
                  <a:pt x="27" y="87"/>
                  <a:pt x="33" y="88"/>
                  <a:pt x="40" y="88"/>
                </a:cubicBezTo>
                <a:cubicBezTo>
                  <a:pt x="47" y="88"/>
                  <a:pt x="54" y="87"/>
                  <a:pt x="60" y="84"/>
                </a:cubicBezTo>
                <a:cubicBezTo>
                  <a:pt x="61" y="74"/>
                  <a:pt x="61" y="74"/>
                  <a:pt x="61" y="74"/>
                </a:cubicBezTo>
                <a:cubicBezTo>
                  <a:pt x="73" y="67"/>
                  <a:pt x="80" y="55"/>
                  <a:pt x="80" y="40"/>
                </a:cubicBezTo>
                <a:cubicBezTo>
                  <a:pt x="80" y="18"/>
                  <a:pt x="62" y="0"/>
                  <a:pt x="40" y="0"/>
                </a:cubicBezTo>
                <a:close/>
                <a:moveTo>
                  <a:pt x="55" y="70"/>
                </a:moveTo>
                <a:cubicBezTo>
                  <a:pt x="54" y="79"/>
                  <a:pt x="54" y="79"/>
                  <a:pt x="54" y="79"/>
                </a:cubicBezTo>
                <a:cubicBezTo>
                  <a:pt x="54" y="79"/>
                  <a:pt x="51" y="81"/>
                  <a:pt x="40" y="81"/>
                </a:cubicBezTo>
                <a:cubicBezTo>
                  <a:pt x="30" y="81"/>
                  <a:pt x="27" y="79"/>
                  <a:pt x="27" y="79"/>
                </a:cubicBezTo>
                <a:cubicBezTo>
                  <a:pt x="26" y="70"/>
                  <a:pt x="26" y="70"/>
                  <a:pt x="26" y="70"/>
                </a:cubicBezTo>
                <a:cubicBezTo>
                  <a:pt x="15" y="64"/>
                  <a:pt x="7" y="53"/>
                  <a:pt x="7" y="40"/>
                </a:cubicBezTo>
                <a:cubicBezTo>
                  <a:pt x="7" y="22"/>
                  <a:pt x="22" y="7"/>
                  <a:pt x="40" y="7"/>
                </a:cubicBezTo>
                <a:cubicBezTo>
                  <a:pt x="59" y="7"/>
                  <a:pt x="73" y="22"/>
                  <a:pt x="73" y="40"/>
                </a:cubicBezTo>
                <a:cubicBezTo>
                  <a:pt x="73" y="53"/>
                  <a:pt x="66" y="64"/>
                  <a:pt x="55" y="70"/>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p:txBody>
          <a:bodyPr>
            <a:normAutofit/>
          </a:bodyPr>
          <a:lstStyle/>
          <a:p>
            <a:r>
              <a:rPr lang="zh-CN" altLang="en-US">
                <a:ea typeface="宋体" panose="02010600030101010101" pitchFamily="2" charset="-122"/>
              </a:rPr>
              <a:t>信息量的变化</a:t>
            </a:r>
          </a:p>
        </p:txBody>
      </p:sp>
      <p:sp>
        <p:nvSpPr>
          <p:cNvPr id="3" name="Footer Placeholder 2"/>
          <p:cNvSpPr>
            <a:spLocks noGrp="1"/>
          </p:cNvSpPr>
          <p:nvPr>
            <p:ph type="ftr" sz="quarter" idx="11"/>
          </p:nvPr>
        </p:nvSpPr>
        <p:spPr/>
        <p:txBody>
          <a:bodyPr/>
          <a:lstStyle/>
          <a:p>
            <a:r>
              <a:rPr lang="en-US"/>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3</a:t>
            </a:fld>
            <a:endParaRPr lang="en-US"/>
          </a:p>
        </p:txBody>
      </p:sp>
      <p:sp>
        <p:nvSpPr>
          <p:cNvPr id="5" name="Text Placeholder 4"/>
          <p:cNvSpPr>
            <a:spLocks noGrp="1"/>
          </p:cNvSpPr>
          <p:nvPr>
            <p:ph type="body" sz="quarter" idx="13"/>
          </p:nvPr>
        </p:nvSpPr>
        <p:spPr/>
        <p:txBody>
          <a:bodyPr/>
          <a:lstStyle/>
          <a:p>
            <a:endParaRPr lang="en-US" altLang="ko-KR"/>
          </a:p>
        </p:txBody>
      </p:sp>
      <p:grpSp>
        <p:nvGrpSpPr>
          <p:cNvPr id="9" name="Group 8"/>
          <p:cNvGrpSpPr/>
          <p:nvPr/>
        </p:nvGrpSpPr>
        <p:grpSpPr>
          <a:xfrm>
            <a:off x="2982830" y="2781873"/>
            <a:ext cx="1265134" cy="1035326"/>
            <a:chOff x="2982830" y="2781873"/>
            <a:chExt cx="1265134" cy="1035326"/>
          </a:xfrm>
        </p:grpSpPr>
        <p:sp>
          <p:nvSpPr>
            <p:cNvPr id="7" name="TextBox 6"/>
            <p:cNvSpPr txBox="1"/>
            <p:nvPr/>
          </p:nvSpPr>
          <p:spPr>
            <a:xfrm>
              <a:off x="2982830" y="3458424"/>
              <a:ext cx="1265134" cy="358775"/>
            </a:xfrm>
            <a:prstGeom prst="rect">
              <a:avLst/>
            </a:prstGeom>
            <a:noFill/>
          </p:spPr>
          <p:txBody>
            <a:bodyPr wrap="square" lIns="0" tIns="0" rIns="0" bIns="0" rtlCol="0">
              <a:spAutoFit/>
            </a:bodyPr>
            <a:lstStyle/>
            <a:p>
              <a:pPr algn="l">
                <a:lnSpc>
                  <a:spcPts val="1400"/>
                </a:lnSpc>
              </a:pPr>
              <a:r>
                <a:rPr lang="zh-CN" altLang="en-US" sz="1000">
                  <a:solidFill>
                    <a:schemeClr val="bg2"/>
                  </a:solidFill>
                  <a:ea typeface="宋体" panose="02010600030101010101" pitchFamily="2" charset="-122"/>
                </a:rPr>
                <a:t>移动端介入，自媒体兴起</a:t>
              </a:r>
            </a:p>
          </p:txBody>
        </p:sp>
        <p:sp>
          <p:nvSpPr>
            <p:cNvPr id="8" name="TextBox 7"/>
            <p:cNvSpPr txBox="1"/>
            <p:nvPr/>
          </p:nvSpPr>
          <p:spPr>
            <a:xfrm>
              <a:off x="2982830" y="2781873"/>
              <a:ext cx="1265134" cy="492125"/>
            </a:xfrm>
            <a:prstGeom prst="rect">
              <a:avLst/>
            </a:prstGeom>
            <a:noFill/>
          </p:spPr>
          <p:txBody>
            <a:bodyPr wrap="square" lIns="0" tIns="0" rIns="0" bIns="0" rtlCol="0">
              <a:spAutoFit/>
            </a:bodyPr>
            <a:lstStyle/>
            <a:p>
              <a:pPr algn="ctr"/>
              <a:r>
                <a:rPr lang="zh-CN" altLang="en-US" sz="3200" b="1">
                  <a:solidFill>
                    <a:schemeClr val="accent1"/>
                  </a:solidFill>
                  <a:ea typeface="宋体" panose="02010600030101010101" pitchFamily="2" charset="-122"/>
                </a:rPr>
                <a:t>现如今</a:t>
              </a:r>
            </a:p>
          </p:txBody>
        </p:sp>
      </p:grpSp>
      <p:grpSp>
        <p:nvGrpSpPr>
          <p:cNvPr id="10" name="Group 9"/>
          <p:cNvGrpSpPr/>
          <p:nvPr/>
        </p:nvGrpSpPr>
        <p:grpSpPr>
          <a:xfrm>
            <a:off x="4824028" y="3458427"/>
            <a:ext cx="1409152" cy="1756913"/>
            <a:chOff x="2924889" y="1495983"/>
            <a:chExt cx="1409152" cy="1756913"/>
          </a:xfrm>
        </p:grpSpPr>
        <p:sp>
          <p:nvSpPr>
            <p:cNvPr id="11" name="TextBox 10"/>
            <p:cNvSpPr txBox="1"/>
            <p:nvPr/>
          </p:nvSpPr>
          <p:spPr>
            <a:xfrm>
              <a:off x="2996898" y="1495983"/>
              <a:ext cx="1265134" cy="179070"/>
            </a:xfrm>
            <a:prstGeom prst="rect">
              <a:avLst/>
            </a:prstGeom>
            <a:noFill/>
          </p:spPr>
          <p:txBody>
            <a:bodyPr wrap="square" lIns="0" tIns="0" rIns="0" bIns="0" rtlCol="0">
              <a:spAutoFit/>
            </a:bodyPr>
            <a:lstStyle/>
            <a:p>
              <a:pPr>
                <a:lnSpc>
                  <a:spcPts val="1400"/>
                </a:lnSpc>
              </a:pPr>
              <a:endParaRPr lang="zh-CN" altLang="en-US" sz="1000">
                <a:solidFill>
                  <a:schemeClr val="bg2"/>
                </a:solidFill>
                <a:ea typeface="宋体" panose="02010600030101010101" pitchFamily="2" charset="-122"/>
              </a:endParaRPr>
            </a:p>
          </p:txBody>
        </p:sp>
        <p:sp>
          <p:nvSpPr>
            <p:cNvPr id="12" name="TextBox 11"/>
            <p:cNvSpPr txBox="1"/>
            <p:nvPr/>
          </p:nvSpPr>
          <p:spPr>
            <a:xfrm>
              <a:off x="2924889" y="2760771"/>
              <a:ext cx="1409152" cy="492125"/>
            </a:xfrm>
            <a:prstGeom prst="rect">
              <a:avLst/>
            </a:prstGeom>
            <a:noFill/>
          </p:spPr>
          <p:txBody>
            <a:bodyPr wrap="square" lIns="0" tIns="0" rIns="0" bIns="0" rtlCol="0">
              <a:spAutoFit/>
            </a:bodyPr>
            <a:lstStyle/>
            <a:p>
              <a:pPr algn="ctr"/>
              <a:r>
                <a:rPr lang="zh-CN" altLang="en-US" sz="3200" b="1">
                  <a:solidFill>
                    <a:schemeClr val="accent3"/>
                  </a:solidFill>
                  <a:ea typeface="宋体" panose="02010600030101010101" pitchFamily="2" charset="-122"/>
                </a:rPr>
                <a:t>传统</a:t>
              </a:r>
            </a:p>
          </p:txBody>
        </p:sp>
      </p:grpSp>
      <p:sp>
        <p:nvSpPr>
          <p:cNvPr id="6" name="文本框 5"/>
          <p:cNvSpPr txBox="1"/>
          <p:nvPr/>
        </p:nvSpPr>
        <p:spPr>
          <a:xfrm>
            <a:off x="808990" y="4441825"/>
            <a:ext cx="1870710" cy="1348105"/>
          </a:xfrm>
          <a:prstGeom prst="rect">
            <a:avLst/>
          </a:prstGeom>
          <a:noFill/>
        </p:spPr>
        <p:txBody>
          <a:bodyPr wrap="square" rtlCol="0">
            <a:spAutoFit/>
          </a:bodyPr>
          <a:lstStyle/>
          <a:p>
            <a:pPr algn="l">
              <a:lnSpc>
                <a:spcPts val="1400"/>
              </a:lnSpc>
            </a:pPr>
            <a:r>
              <a:rPr lang="en-US" altLang="en-GB" sz="1200" dirty="0">
                <a:solidFill>
                  <a:srgbClr val="FF0000"/>
                </a:solidFill>
                <a:sym typeface="+mn-ea"/>
              </a:rPr>
              <a:t>1.</a:t>
            </a:r>
            <a:r>
              <a:rPr lang="zh-CN" altLang="en-US" sz="1200" dirty="0">
                <a:solidFill>
                  <a:srgbClr val="FF0000"/>
                </a:solidFill>
                <a:sym typeface="+mn-ea"/>
              </a:rPr>
              <a:t>信息生产者的剧增</a:t>
            </a:r>
            <a:r>
              <a:rPr lang="en-US" altLang="zh-CN" sz="1200" dirty="0">
                <a:solidFill>
                  <a:srgbClr val="FF0000"/>
                </a:solidFill>
                <a:sym typeface="+mn-ea"/>
              </a:rPr>
              <a:t>,</a:t>
            </a:r>
            <a:endParaRPr lang="zh-CN" altLang="en-US" sz="1200" dirty="0">
              <a:solidFill>
                <a:srgbClr val="FF0000"/>
              </a:solidFill>
            </a:endParaRPr>
          </a:p>
          <a:p>
            <a:pPr algn="l">
              <a:lnSpc>
                <a:spcPts val="1400"/>
              </a:lnSpc>
            </a:pPr>
            <a:r>
              <a:rPr lang="en-US" altLang="zh-CN" sz="1200" dirty="0">
                <a:solidFill>
                  <a:srgbClr val="FF0000"/>
                </a:solidFill>
                <a:sym typeface="+mn-ea"/>
              </a:rPr>
              <a:t>2.</a:t>
            </a:r>
            <a:r>
              <a:rPr lang="zh-CN" altLang="en-US" sz="1200" dirty="0">
                <a:solidFill>
                  <a:srgbClr val="FF0000"/>
                </a:solidFill>
                <a:sym typeface="+mn-ea"/>
              </a:rPr>
              <a:t>信息的茫然性徒增，</a:t>
            </a:r>
            <a:r>
              <a:rPr lang="en-US" altLang="zh-CN" sz="1200" dirty="0">
                <a:solidFill>
                  <a:srgbClr val="FF0000"/>
                </a:solidFill>
                <a:sym typeface="+mn-ea"/>
              </a:rPr>
              <a:t>eg. </a:t>
            </a:r>
            <a:r>
              <a:rPr lang="zh-CN" altLang="en-US" sz="1200" dirty="0">
                <a:solidFill>
                  <a:srgbClr val="FF0000"/>
                </a:solidFill>
                <a:sym typeface="+mn-ea"/>
              </a:rPr>
              <a:t>淘宝，</a:t>
            </a:r>
            <a:r>
              <a:rPr lang="en-US" altLang="zh-CN" sz="1200" dirty="0">
                <a:solidFill>
                  <a:srgbClr val="FF0000"/>
                </a:solidFill>
                <a:sym typeface="+mn-ea"/>
              </a:rPr>
              <a:t>JD</a:t>
            </a:r>
            <a:r>
              <a:rPr lang="zh-CN" altLang="en-US" sz="1200" dirty="0">
                <a:solidFill>
                  <a:srgbClr val="FF0000"/>
                </a:solidFill>
                <a:sym typeface="+mn-ea"/>
              </a:rPr>
              <a:t>，天猫，等琳琅满目的商品</a:t>
            </a:r>
            <a:r>
              <a:rPr lang="en-US" altLang="zh-CN" sz="1200" dirty="0">
                <a:solidFill>
                  <a:srgbClr val="FF0000"/>
                </a:solidFill>
                <a:sym typeface="+mn-ea"/>
              </a:rPr>
              <a:t>,</a:t>
            </a:r>
            <a:r>
              <a:rPr lang="zh-CN" altLang="en-US" sz="1200" dirty="0">
                <a:solidFill>
                  <a:srgbClr val="FF0000"/>
                </a:solidFill>
                <a:ea typeface="宋体" panose="02010600030101010101" pitchFamily="2" charset="-122"/>
                <a:sym typeface="+mn-ea"/>
              </a:rPr>
              <a:t>信息过载</a:t>
            </a:r>
            <a:endParaRPr lang="zh-CN" altLang="en-US" sz="1200" dirty="0">
              <a:solidFill>
                <a:srgbClr val="FF0000"/>
              </a:solidFill>
            </a:endParaRPr>
          </a:p>
          <a:p>
            <a:pPr algn="l">
              <a:lnSpc>
                <a:spcPts val="1400"/>
              </a:lnSpc>
            </a:pPr>
            <a:r>
              <a:rPr lang="en-US" altLang="zh-CN" sz="1200" dirty="0">
                <a:solidFill>
                  <a:srgbClr val="FF0000"/>
                </a:solidFill>
                <a:sym typeface="+mn-ea"/>
              </a:rPr>
              <a:t>3.</a:t>
            </a:r>
            <a:r>
              <a:rPr lang="zh-CN" altLang="en-US" sz="1200" dirty="0">
                <a:solidFill>
                  <a:srgbClr val="FF0000"/>
                </a:solidFill>
                <a:sym typeface="+mn-ea"/>
              </a:rPr>
              <a:t>信息消费者能力相比于信息生产速度严重的脱节，</a:t>
            </a:r>
            <a:r>
              <a:rPr lang="en-US" altLang="zh-CN" sz="1200" dirty="0">
                <a:solidFill>
                  <a:srgbClr val="FF0000"/>
                </a:solidFill>
                <a:sym typeface="+mn-ea"/>
              </a:rPr>
              <a:t>eg. </a:t>
            </a:r>
            <a:r>
              <a:rPr lang="zh-CN" altLang="en-US" sz="1200" dirty="0">
                <a:solidFill>
                  <a:srgbClr val="FF0000"/>
                </a:solidFill>
                <a:sym typeface="+mn-ea"/>
              </a:rPr>
              <a:t>买本哈利波特原</a:t>
            </a:r>
          </a:p>
        </p:txBody>
      </p:sp>
      <p:sp>
        <p:nvSpPr>
          <p:cNvPr id="25" name="文本框 24"/>
          <p:cNvSpPr txBox="1"/>
          <p:nvPr/>
        </p:nvSpPr>
        <p:spPr>
          <a:xfrm>
            <a:off x="6343650" y="1514475"/>
            <a:ext cx="2379980" cy="1994535"/>
          </a:xfrm>
          <a:prstGeom prst="rect">
            <a:avLst/>
          </a:prstGeom>
          <a:noFill/>
        </p:spPr>
        <p:txBody>
          <a:bodyPr wrap="square" rtlCol="0">
            <a:spAutoFit/>
          </a:bodyPr>
          <a:lstStyle/>
          <a:p>
            <a:pPr algn="l"/>
            <a:r>
              <a:rPr lang="en-US" altLang="en-GB" sz="1400" dirty="0">
                <a:solidFill>
                  <a:schemeClr val="accent5">
                    <a:lumMod val="75000"/>
                  </a:schemeClr>
                </a:solidFill>
                <a:sym typeface="+mn-ea"/>
              </a:rPr>
              <a:t>1.</a:t>
            </a:r>
            <a:r>
              <a:rPr lang="zh-CN" altLang="en-US" sz="1400" dirty="0">
                <a:solidFill>
                  <a:schemeClr val="accent5">
                    <a:lumMod val="75000"/>
                  </a:schemeClr>
                </a:solidFill>
                <a:sym typeface="+mn-ea"/>
              </a:rPr>
              <a:t>信息生产者很少</a:t>
            </a:r>
            <a:endParaRPr lang="zh-CN" altLang="en-US" sz="1400" dirty="0">
              <a:solidFill>
                <a:schemeClr val="accent5">
                  <a:lumMod val="75000"/>
                </a:schemeClr>
              </a:solidFill>
            </a:endParaRPr>
          </a:p>
          <a:p>
            <a:pPr algn="l"/>
            <a:r>
              <a:rPr lang="en-US" altLang="zh-CN" sz="1400" dirty="0">
                <a:solidFill>
                  <a:schemeClr val="accent5">
                    <a:lumMod val="75000"/>
                  </a:schemeClr>
                </a:solidFill>
                <a:sym typeface="+mn-ea"/>
              </a:rPr>
              <a:t>2.</a:t>
            </a:r>
            <a:r>
              <a:rPr lang="zh-CN" altLang="en-US" sz="1400" dirty="0">
                <a:solidFill>
                  <a:schemeClr val="accent5">
                    <a:lumMod val="75000"/>
                  </a:schemeClr>
                </a:solidFill>
                <a:sym typeface="+mn-ea"/>
              </a:rPr>
              <a:t>大多数是信息的消费者</a:t>
            </a:r>
            <a:endParaRPr lang="zh-CN" altLang="en-US" sz="1400" dirty="0">
              <a:solidFill>
                <a:schemeClr val="accent5">
                  <a:lumMod val="75000"/>
                </a:schemeClr>
              </a:solidFill>
            </a:endParaRPr>
          </a:p>
          <a:p>
            <a:pPr algn="l"/>
            <a:r>
              <a:rPr lang="en-US" altLang="zh-CN" sz="1400" dirty="0">
                <a:solidFill>
                  <a:schemeClr val="accent5">
                    <a:lumMod val="75000"/>
                  </a:schemeClr>
                </a:solidFill>
                <a:sym typeface="+mn-ea"/>
              </a:rPr>
              <a:t>3.</a:t>
            </a:r>
            <a:r>
              <a:rPr lang="zh-CN" altLang="en-US" sz="1400" dirty="0">
                <a:solidFill>
                  <a:schemeClr val="accent5">
                    <a:lumMod val="75000"/>
                  </a:schemeClr>
                </a:solidFill>
                <a:sym typeface="+mn-ea"/>
              </a:rPr>
              <a:t>数据的量级小，检索功能完全可以应付，</a:t>
            </a:r>
            <a:endParaRPr lang="zh-CN" altLang="en-US" sz="1400" dirty="0">
              <a:solidFill>
                <a:schemeClr val="accent5">
                  <a:lumMod val="75000"/>
                </a:schemeClr>
              </a:solidFill>
            </a:endParaRPr>
          </a:p>
          <a:p>
            <a:pPr algn="l"/>
            <a:r>
              <a:rPr lang="zh-CN" altLang="en-US" sz="1400" dirty="0">
                <a:solidFill>
                  <a:schemeClr val="accent5">
                    <a:lumMod val="75000"/>
                  </a:schemeClr>
                </a:solidFill>
                <a:sym typeface="+mn-ea"/>
              </a:rPr>
              <a:t>曾经风靡全球的搜索引擎，</a:t>
            </a:r>
            <a:r>
              <a:rPr lang="en-US" altLang="zh-CN" sz="1400" dirty="0">
                <a:solidFill>
                  <a:schemeClr val="accent5">
                    <a:lumMod val="75000"/>
                  </a:schemeClr>
                </a:solidFill>
                <a:sym typeface="+mn-ea"/>
              </a:rPr>
              <a:t>Google</a:t>
            </a:r>
            <a:r>
              <a:rPr lang="zh-CN" altLang="en-US" sz="1400" dirty="0">
                <a:solidFill>
                  <a:schemeClr val="accent5">
                    <a:lumMod val="75000"/>
                  </a:schemeClr>
                </a:solidFill>
                <a:sym typeface="+mn-ea"/>
              </a:rPr>
              <a:t>，</a:t>
            </a:r>
            <a:r>
              <a:rPr lang="en-US" altLang="zh-CN" sz="1400" dirty="0">
                <a:solidFill>
                  <a:schemeClr val="accent5">
                    <a:lumMod val="75000"/>
                  </a:schemeClr>
                </a:solidFill>
                <a:sym typeface="+mn-ea"/>
              </a:rPr>
              <a:t>Yahoo</a:t>
            </a:r>
            <a:r>
              <a:rPr lang="zh-CN" altLang="en-US" sz="1400" dirty="0">
                <a:solidFill>
                  <a:schemeClr val="accent5">
                    <a:lumMod val="75000"/>
                  </a:schemeClr>
                </a:solidFill>
                <a:sym typeface="+mn-ea"/>
              </a:rPr>
              <a:t>，</a:t>
            </a:r>
            <a:r>
              <a:rPr lang="en-US" altLang="zh-CN" sz="1400" dirty="0">
                <a:solidFill>
                  <a:schemeClr val="accent5">
                    <a:lumMod val="75000"/>
                  </a:schemeClr>
                </a:solidFill>
                <a:sym typeface="+mn-ea"/>
              </a:rPr>
              <a:t>Baidu..etc</a:t>
            </a:r>
            <a:endParaRPr lang="zh-CN" altLang="en-US" sz="1400">
              <a:solidFill>
                <a:schemeClr val="bg2"/>
              </a:solidFill>
              <a:ea typeface="宋体" panose="02010600030101010101" pitchFamily="2" charset="-122"/>
            </a:endParaRPr>
          </a:p>
          <a:p>
            <a:pPr>
              <a:lnSpc>
                <a:spcPts val="1400"/>
              </a:lnSpc>
            </a:pPr>
            <a:endParaRPr lang="zh-CN" altLang="en-US" sz="1400">
              <a:solidFill>
                <a:schemeClr val="bg2"/>
              </a:solidFill>
              <a:ea typeface="宋体" panose="02010600030101010101" pitchFamily="2" charset="-122"/>
            </a:endParaRPr>
          </a:p>
          <a:p>
            <a:endParaRPr lang="zh-CN" altLang="en-US" sz="140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Connector 108"/>
          <p:cNvCxnSpPr/>
          <p:nvPr/>
        </p:nvCxnSpPr>
        <p:spPr>
          <a:xfrm>
            <a:off x="2093913" y="3758543"/>
            <a:ext cx="0" cy="285007"/>
          </a:xfrm>
          <a:prstGeom prst="line">
            <a:avLst/>
          </a:prstGeom>
          <a:ln w="25400" cap="rnd">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351213" y="3758543"/>
            <a:ext cx="0" cy="285007"/>
          </a:xfrm>
          <a:prstGeom prst="line">
            <a:avLst/>
          </a:prstGeom>
          <a:ln w="25400"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611689" y="3758543"/>
            <a:ext cx="0" cy="285007"/>
          </a:xfrm>
          <a:prstGeom prst="line">
            <a:avLst/>
          </a:prstGeom>
          <a:ln w="25400" cap="rnd">
            <a:gradFill>
              <a:gsLst>
                <a:gs pos="0">
                  <a:schemeClr val="accent4">
                    <a:lumMod val="85000"/>
                  </a:schemeClr>
                </a:gs>
                <a:gs pos="100000">
                  <a:schemeClr val="accent4">
                    <a:lumMod val="8500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872164" y="3758543"/>
            <a:ext cx="0" cy="285007"/>
          </a:xfrm>
          <a:prstGeom prst="line">
            <a:avLst/>
          </a:prstGeom>
          <a:ln w="25400"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124701" y="3758543"/>
            <a:ext cx="0" cy="285007"/>
          </a:xfrm>
          <a:prstGeom prst="line">
            <a:avLst/>
          </a:prstGeom>
          <a:ln w="25400" cap="rnd">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03" name="Freeform 7"/>
          <p:cNvSpPr/>
          <p:nvPr/>
        </p:nvSpPr>
        <p:spPr bwMode="auto">
          <a:xfrm>
            <a:off x="5905501" y="2219325"/>
            <a:ext cx="2420938" cy="1025525"/>
          </a:xfrm>
          <a:custGeom>
            <a:avLst/>
            <a:gdLst>
              <a:gd name="T0" fmla="*/ 394 w 763"/>
              <a:gd name="T1" fmla="*/ 0 h 323"/>
              <a:gd name="T2" fmla="*/ 14 w 763"/>
              <a:gd name="T3" fmla="*/ 0 h 323"/>
              <a:gd name="T4" fmla="*/ 4 w 763"/>
              <a:gd name="T5" fmla="*/ 4 h 323"/>
              <a:gd name="T6" fmla="*/ 0 w 763"/>
              <a:gd name="T7" fmla="*/ 14 h 323"/>
              <a:gd name="T8" fmla="*/ 14 w 763"/>
              <a:gd name="T9" fmla="*/ 28 h 323"/>
              <a:gd name="T10" fmla="*/ 394 w 763"/>
              <a:gd name="T11" fmla="*/ 28 h 323"/>
              <a:gd name="T12" fmla="*/ 736 w 763"/>
              <a:gd name="T13" fmla="*/ 323 h 323"/>
              <a:gd name="T14" fmla="*/ 743 w 763"/>
              <a:gd name="T15" fmla="*/ 317 h 323"/>
              <a:gd name="T16" fmla="*/ 754 w 763"/>
              <a:gd name="T17" fmla="*/ 312 h 323"/>
              <a:gd name="T18" fmla="*/ 763 w 763"/>
              <a:gd name="T19" fmla="*/ 316 h 323"/>
              <a:gd name="T20" fmla="*/ 394 w 763"/>
              <a:gd name="T21"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3" h="323">
                <a:moveTo>
                  <a:pt x="394" y="0"/>
                </a:moveTo>
                <a:cubicBezTo>
                  <a:pt x="14" y="0"/>
                  <a:pt x="14" y="0"/>
                  <a:pt x="14" y="0"/>
                </a:cubicBezTo>
                <a:cubicBezTo>
                  <a:pt x="10" y="0"/>
                  <a:pt x="6" y="1"/>
                  <a:pt x="4" y="4"/>
                </a:cubicBezTo>
                <a:cubicBezTo>
                  <a:pt x="1" y="6"/>
                  <a:pt x="0" y="10"/>
                  <a:pt x="0" y="14"/>
                </a:cubicBezTo>
                <a:cubicBezTo>
                  <a:pt x="0" y="21"/>
                  <a:pt x="6" y="28"/>
                  <a:pt x="14" y="28"/>
                </a:cubicBezTo>
                <a:cubicBezTo>
                  <a:pt x="394" y="28"/>
                  <a:pt x="394" y="28"/>
                  <a:pt x="394" y="28"/>
                </a:cubicBezTo>
                <a:cubicBezTo>
                  <a:pt x="567" y="28"/>
                  <a:pt x="712" y="156"/>
                  <a:pt x="736" y="323"/>
                </a:cubicBezTo>
                <a:cubicBezTo>
                  <a:pt x="743" y="317"/>
                  <a:pt x="743" y="317"/>
                  <a:pt x="743" y="317"/>
                </a:cubicBezTo>
                <a:cubicBezTo>
                  <a:pt x="746" y="314"/>
                  <a:pt x="750" y="312"/>
                  <a:pt x="754" y="312"/>
                </a:cubicBezTo>
                <a:cubicBezTo>
                  <a:pt x="757" y="312"/>
                  <a:pt x="760" y="313"/>
                  <a:pt x="763" y="316"/>
                </a:cubicBezTo>
                <a:cubicBezTo>
                  <a:pt x="735" y="137"/>
                  <a:pt x="580" y="0"/>
                  <a:pt x="394" y="0"/>
                </a:cubicBezTo>
              </a:path>
            </a:pathLst>
          </a:custGeom>
          <a:solidFill>
            <a:srgbClr val="D2D2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4" name="Freeform 8"/>
          <p:cNvSpPr/>
          <p:nvPr/>
        </p:nvSpPr>
        <p:spPr bwMode="auto">
          <a:xfrm>
            <a:off x="658813" y="2219325"/>
            <a:ext cx="2579688" cy="1320800"/>
          </a:xfrm>
          <a:custGeom>
            <a:avLst/>
            <a:gdLst>
              <a:gd name="T0" fmla="*/ 813 w 813"/>
              <a:gd name="T1" fmla="*/ 14 h 416"/>
              <a:gd name="T2" fmla="*/ 809 w 813"/>
              <a:gd name="T3" fmla="*/ 24 h 416"/>
              <a:gd name="T4" fmla="*/ 799 w 813"/>
              <a:gd name="T5" fmla="*/ 28 h 416"/>
              <a:gd name="T6" fmla="*/ 425 w 813"/>
              <a:gd name="T7" fmla="*/ 28 h 416"/>
              <a:gd name="T8" fmla="*/ 79 w 813"/>
              <a:gd name="T9" fmla="*/ 363 h 416"/>
              <a:gd name="T10" fmla="*/ 103 w 813"/>
              <a:gd name="T11" fmla="*/ 339 h 416"/>
              <a:gd name="T12" fmla="*/ 124 w 813"/>
              <a:gd name="T13" fmla="*/ 339 h 416"/>
              <a:gd name="T14" fmla="*/ 129 w 813"/>
              <a:gd name="T15" fmla="*/ 350 h 416"/>
              <a:gd name="T16" fmla="*/ 124 w 813"/>
              <a:gd name="T17" fmla="*/ 361 h 416"/>
              <a:gd name="T18" fmla="*/ 76 w 813"/>
              <a:gd name="T19" fmla="*/ 410 h 416"/>
              <a:gd name="T20" fmla="*/ 54 w 813"/>
              <a:gd name="T21" fmla="*/ 410 h 416"/>
              <a:gd name="T22" fmla="*/ 6 w 813"/>
              <a:gd name="T23" fmla="*/ 361 h 416"/>
              <a:gd name="T24" fmla="*/ 6 w 813"/>
              <a:gd name="T25" fmla="*/ 339 h 416"/>
              <a:gd name="T26" fmla="*/ 17 w 813"/>
              <a:gd name="T27" fmla="*/ 335 h 416"/>
              <a:gd name="T28" fmla="*/ 27 w 813"/>
              <a:gd name="T29" fmla="*/ 339 h 416"/>
              <a:gd name="T30" fmla="*/ 51 w 813"/>
              <a:gd name="T31" fmla="*/ 363 h 416"/>
              <a:gd name="T32" fmla="*/ 425 w 813"/>
              <a:gd name="T33" fmla="*/ 0 h 416"/>
              <a:gd name="T34" fmla="*/ 799 w 813"/>
              <a:gd name="T35" fmla="*/ 0 h 416"/>
              <a:gd name="T36" fmla="*/ 813 w 813"/>
              <a:gd name="T37" fmla="*/ 14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3" h="416">
                <a:moveTo>
                  <a:pt x="813" y="14"/>
                </a:moveTo>
                <a:cubicBezTo>
                  <a:pt x="813" y="18"/>
                  <a:pt x="812" y="21"/>
                  <a:pt x="809" y="24"/>
                </a:cubicBezTo>
                <a:cubicBezTo>
                  <a:pt x="807" y="26"/>
                  <a:pt x="803" y="28"/>
                  <a:pt x="799" y="28"/>
                </a:cubicBezTo>
                <a:cubicBezTo>
                  <a:pt x="425" y="28"/>
                  <a:pt x="425" y="28"/>
                  <a:pt x="425" y="28"/>
                </a:cubicBezTo>
                <a:cubicBezTo>
                  <a:pt x="238" y="28"/>
                  <a:pt x="85" y="177"/>
                  <a:pt x="79" y="363"/>
                </a:cubicBezTo>
                <a:cubicBezTo>
                  <a:pt x="103" y="339"/>
                  <a:pt x="103" y="339"/>
                  <a:pt x="103" y="339"/>
                </a:cubicBezTo>
                <a:cubicBezTo>
                  <a:pt x="109" y="333"/>
                  <a:pt x="118" y="333"/>
                  <a:pt x="124" y="339"/>
                </a:cubicBezTo>
                <a:cubicBezTo>
                  <a:pt x="127" y="343"/>
                  <a:pt x="129" y="346"/>
                  <a:pt x="129" y="350"/>
                </a:cubicBezTo>
                <a:cubicBezTo>
                  <a:pt x="129" y="354"/>
                  <a:pt x="127" y="358"/>
                  <a:pt x="124" y="361"/>
                </a:cubicBezTo>
                <a:cubicBezTo>
                  <a:pt x="76" y="410"/>
                  <a:pt x="76" y="410"/>
                  <a:pt x="76" y="410"/>
                </a:cubicBezTo>
                <a:cubicBezTo>
                  <a:pt x="70" y="416"/>
                  <a:pt x="60" y="416"/>
                  <a:pt x="54" y="410"/>
                </a:cubicBezTo>
                <a:cubicBezTo>
                  <a:pt x="6" y="361"/>
                  <a:pt x="6" y="361"/>
                  <a:pt x="6" y="361"/>
                </a:cubicBezTo>
                <a:cubicBezTo>
                  <a:pt x="0" y="355"/>
                  <a:pt x="0" y="346"/>
                  <a:pt x="6" y="339"/>
                </a:cubicBezTo>
                <a:cubicBezTo>
                  <a:pt x="9" y="336"/>
                  <a:pt x="13" y="335"/>
                  <a:pt x="17" y="335"/>
                </a:cubicBezTo>
                <a:cubicBezTo>
                  <a:pt x="21" y="335"/>
                  <a:pt x="24" y="336"/>
                  <a:pt x="27" y="339"/>
                </a:cubicBezTo>
                <a:cubicBezTo>
                  <a:pt x="51" y="363"/>
                  <a:pt x="51" y="363"/>
                  <a:pt x="51" y="363"/>
                </a:cubicBezTo>
                <a:cubicBezTo>
                  <a:pt x="57" y="162"/>
                  <a:pt x="222" y="0"/>
                  <a:pt x="425" y="0"/>
                </a:cubicBezTo>
                <a:cubicBezTo>
                  <a:pt x="799" y="0"/>
                  <a:pt x="799" y="0"/>
                  <a:pt x="799" y="0"/>
                </a:cubicBezTo>
                <a:cubicBezTo>
                  <a:pt x="807" y="0"/>
                  <a:pt x="813" y="6"/>
                  <a:pt x="813" y="14"/>
                </a:cubicBezTo>
                <a:close/>
              </a:path>
            </a:pathLst>
          </a:custGeom>
          <a:solidFill>
            <a:srgbClr val="828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27"/>
          <p:cNvSpPr/>
          <p:nvPr/>
        </p:nvSpPr>
        <p:spPr bwMode="auto">
          <a:xfrm>
            <a:off x="6502401" y="2740025"/>
            <a:ext cx="1258888" cy="1270000"/>
          </a:xfrm>
          <a:custGeom>
            <a:avLst/>
            <a:gdLst>
              <a:gd name="T0" fmla="*/ 423 w 793"/>
              <a:gd name="T1" fmla="*/ 800 h 800"/>
              <a:gd name="T2" fmla="*/ 423 w 793"/>
              <a:gd name="T3" fmla="*/ 650 h 800"/>
              <a:gd name="T4" fmla="*/ 0 w 793"/>
              <a:gd name="T5" fmla="*/ 650 h 800"/>
              <a:gd name="T6" fmla="*/ 0 w 793"/>
              <a:gd name="T7" fmla="*/ 148 h 800"/>
              <a:gd name="T8" fmla="*/ 423 w 793"/>
              <a:gd name="T9" fmla="*/ 148 h 800"/>
              <a:gd name="T10" fmla="*/ 423 w 793"/>
              <a:gd name="T11" fmla="*/ 0 h 800"/>
              <a:gd name="T12" fmla="*/ 793 w 793"/>
              <a:gd name="T13" fmla="*/ 400 h 800"/>
              <a:gd name="T14" fmla="*/ 423 w 793"/>
              <a:gd name="T15" fmla="*/ 800 h 8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3" h="800">
                <a:moveTo>
                  <a:pt x="423" y="800"/>
                </a:moveTo>
                <a:lnTo>
                  <a:pt x="423" y="650"/>
                </a:lnTo>
                <a:lnTo>
                  <a:pt x="0" y="650"/>
                </a:lnTo>
                <a:lnTo>
                  <a:pt x="0" y="148"/>
                </a:lnTo>
                <a:lnTo>
                  <a:pt x="423" y="148"/>
                </a:lnTo>
                <a:lnTo>
                  <a:pt x="423" y="0"/>
                </a:lnTo>
                <a:lnTo>
                  <a:pt x="793" y="400"/>
                </a:lnTo>
                <a:lnTo>
                  <a:pt x="423" y="80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32" name="Freeform 28"/>
          <p:cNvSpPr/>
          <p:nvPr/>
        </p:nvSpPr>
        <p:spPr bwMode="auto">
          <a:xfrm>
            <a:off x="1465263" y="2974975"/>
            <a:ext cx="1258888" cy="796925"/>
          </a:xfrm>
          <a:custGeom>
            <a:avLst/>
            <a:gdLst>
              <a:gd name="T0" fmla="*/ 397 w 397"/>
              <a:gd name="T1" fmla="*/ 251 h 251"/>
              <a:gd name="T2" fmla="*/ 126 w 397"/>
              <a:gd name="T3" fmla="*/ 251 h 251"/>
              <a:gd name="T4" fmla="*/ 0 w 397"/>
              <a:gd name="T5" fmla="*/ 126 h 251"/>
              <a:gd name="T6" fmla="*/ 0 w 397"/>
              <a:gd name="T7" fmla="*/ 126 h 251"/>
              <a:gd name="T8" fmla="*/ 126 w 397"/>
              <a:gd name="T9" fmla="*/ 0 h 251"/>
              <a:gd name="T10" fmla="*/ 397 w 397"/>
              <a:gd name="T11" fmla="*/ 0 h 251"/>
              <a:gd name="T12" fmla="*/ 397 w 397"/>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397" h="251">
                <a:moveTo>
                  <a:pt x="397" y="251"/>
                </a:moveTo>
                <a:cubicBezTo>
                  <a:pt x="126" y="251"/>
                  <a:pt x="126" y="251"/>
                  <a:pt x="126" y="251"/>
                </a:cubicBezTo>
                <a:cubicBezTo>
                  <a:pt x="56" y="251"/>
                  <a:pt x="0" y="195"/>
                  <a:pt x="0" y="126"/>
                </a:cubicBezTo>
                <a:cubicBezTo>
                  <a:pt x="0" y="126"/>
                  <a:pt x="0" y="126"/>
                  <a:pt x="0" y="126"/>
                </a:cubicBezTo>
                <a:cubicBezTo>
                  <a:pt x="0" y="56"/>
                  <a:pt x="56" y="0"/>
                  <a:pt x="126" y="0"/>
                </a:cubicBezTo>
                <a:cubicBezTo>
                  <a:pt x="397" y="0"/>
                  <a:pt x="397" y="0"/>
                  <a:pt x="397" y="0"/>
                </a:cubicBezTo>
                <a:lnTo>
                  <a:pt x="397" y="251"/>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3" name="Rectangle 29"/>
          <p:cNvSpPr>
            <a:spLocks noChangeArrowheads="1"/>
          </p:cNvSpPr>
          <p:nvPr/>
        </p:nvSpPr>
        <p:spPr bwMode="auto">
          <a:xfrm>
            <a:off x="2724151" y="2974975"/>
            <a:ext cx="1260475" cy="796925"/>
          </a:xfrm>
          <a:prstGeom prst="rect">
            <a:avLst/>
          </a:prstGeom>
          <a:solidFill>
            <a:schemeClr val="accent3"/>
          </a:solidFill>
          <a:ln>
            <a:noFill/>
          </a:ln>
        </p:spPr>
        <p:txBody>
          <a:bodyPr vert="horz" wrap="square" lIns="91440" tIns="45720" rIns="91440" bIns="45720" numCol="1" anchor="t" anchorCtr="0" compatLnSpc="1"/>
          <a:lstStyle/>
          <a:p>
            <a:endParaRPr lang="en-US"/>
          </a:p>
        </p:txBody>
      </p:sp>
      <p:sp>
        <p:nvSpPr>
          <p:cNvPr id="34" name="Rectangle 30"/>
          <p:cNvSpPr>
            <a:spLocks noChangeArrowheads="1"/>
          </p:cNvSpPr>
          <p:nvPr/>
        </p:nvSpPr>
        <p:spPr bwMode="auto">
          <a:xfrm>
            <a:off x="3984626" y="2974975"/>
            <a:ext cx="1260475" cy="796925"/>
          </a:xfrm>
          <a:prstGeom prst="rect">
            <a:avLst/>
          </a:prstGeom>
          <a:gradFill>
            <a:gsLst>
              <a:gs pos="0">
                <a:schemeClr val="accent4">
                  <a:lumMod val="85000"/>
                </a:schemeClr>
              </a:gs>
              <a:gs pos="100000">
                <a:schemeClr val="accent4">
                  <a:lumMod val="85000"/>
                </a:schemeClr>
              </a:gs>
            </a:gsLst>
            <a:lin ang="8100000" scaled="0"/>
          </a:gradFill>
          <a:ln>
            <a:noFill/>
          </a:ln>
        </p:spPr>
        <p:txBody>
          <a:bodyPr vert="horz" wrap="square" lIns="91440" tIns="45720" rIns="91440" bIns="45720" numCol="1" anchor="t" anchorCtr="0" compatLnSpc="1"/>
          <a:lstStyle/>
          <a:p>
            <a:endParaRPr lang="en-US"/>
          </a:p>
        </p:txBody>
      </p:sp>
      <p:sp>
        <p:nvSpPr>
          <p:cNvPr id="35" name="Rectangle 31"/>
          <p:cNvSpPr>
            <a:spLocks noChangeArrowheads="1"/>
          </p:cNvSpPr>
          <p:nvPr/>
        </p:nvSpPr>
        <p:spPr bwMode="auto">
          <a:xfrm>
            <a:off x="5245101" y="2974975"/>
            <a:ext cx="1257300" cy="796925"/>
          </a:xfrm>
          <a:prstGeom prst="rect">
            <a:avLst/>
          </a:prstGeom>
          <a:solidFill>
            <a:schemeClr val="accent5"/>
          </a:solidFill>
          <a:ln>
            <a:noFill/>
          </a:ln>
        </p:spPr>
        <p:txBody>
          <a:bodyPr vert="horz" wrap="square" lIns="91440" tIns="45720" rIns="91440" bIns="45720" numCol="1" anchor="t" anchorCtr="0" compatLnSpc="1"/>
          <a:lstStyle/>
          <a:p>
            <a:endParaRPr lang="en-US"/>
          </a:p>
        </p:txBody>
      </p:sp>
      <p:sp>
        <p:nvSpPr>
          <p:cNvPr id="64" name="Title 63"/>
          <p:cNvSpPr>
            <a:spLocks noGrp="1"/>
          </p:cNvSpPr>
          <p:nvPr>
            <p:ph type="title"/>
          </p:nvPr>
        </p:nvSpPr>
        <p:spPr/>
        <p:txBody>
          <a:bodyPr/>
          <a:lstStyle/>
          <a:p>
            <a:r>
              <a:rPr lang="zh-CN" altLang="en-US" dirty="0">
                <a:ea typeface="宋体" panose="02010600030101010101" pitchFamily="2" charset="-122"/>
              </a:rPr>
              <a:t>推荐系统结构流程</a:t>
            </a:r>
          </a:p>
        </p:txBody>
      </p:sp>
      <p:sp>
        <p:nvSpPr>
          <p:cNvPr id="66" name="Footer Placeholder 65"/>
          <p:cNvSpPr>
            <a:spLocks noGrp="1"/>
          </p:cNvSpPr>
          <p:nvPr>
            <p:ph type="ftr" sz="quarter" idx="11"/>
          </p:nvPr>
        </p:nvSpPr>
        <p:spPr/>
        <p:txBody>
          <a:bodyPr/>
          <a:lstStyle/>
          <a:p>
            <a:r>
              <a:rPr lang="en-US"/>
              <a:t>Converting your business from Good to Great.</a:t>
            </a:r>
          </a:p>
        </p:txBody>
      </p:sp>
      <p:sp>
        <p:nvSpPr>
          <p:cNvPr id="67" name="Slide Number Placeholder 66"/>
          <p:cNvSpPr>
            <a:spLocks noGrp="1"/>
          </p:cNvSpPr>
          <p:nvPr>
            <p:ph type="sldNum" sz="quarter" idx="12"/>
          </p:nvPr>
        </p:nvSpPr>
        <p:spPr/>
        <p:txBody>
          <a:bodyPr/>
          <a:lstStyle/>
          <a:p>
            <a:fld id="{8409FBBB-C588-4B8D-A7FF-E25C81CC24C8}" type="slidenum">
              <a:rPr lang="en-US" smtClean="0"/>
              <a:t>4</a:t>
            </a:fld>
            <a:endParaRPr lang="en-US"/>
          </a:p>
        </p:txBody>
      </p:sp>
      <p:sp>
        <p:nvSpPr>
          <p:cNvPr id="65" name="Text Placeholder 64"/>
          <p:cNvSpPr>
            <a:spLocks noGrp="1"/>
          </p:cNvSpPr>
          <p:nvPr>
            <p:ph type="body" sz="quarter" idx="13"/>
          </p:nvPr>
        </p:nvSpPr>
        <p:spPr/>
        <p:txBody>
          <a:bodyPr/>
          <a:lstStyle/>
          <a:p>
            <a:endParaRPr lang="en-US" dirty="0"/>
          </a:p>
        </p:txBody>
      </p:sp>
      <p:sp>
        <p:nvSpPr>
          <p:cNvPr id="12" name="Freeform 8"/>
          <p:cNvSpPr/>
          <p:nvPr/>
        </p:nvSpPr>
        <p:spPr bwMode="auto">
          <a:xfrm>
            <a:off x="7011988" y="4035425"/>
            <a:ext cx="225425" cy="279400"/>
          </a:xfrm>
          <a:custGeom>
            <a:avLst/>
            <a:gdLst>
              <a:gd name="T0" fmla="*/ 71 w 71"/>
              <a:gd name="T1" fmla="*/ 35 h 88"/>
              <a:gd name="T2" fmla="*/ 69 w 71"/>
              <a:gd name="T3" fmla="*/ 29 h 88"/>
              <a:gd name="T4" fmla="*/ 43 w 71"/>
              <a:gd name="T5" fmla="*/ 3 h 88"/>
              <a:gd name="T6" fmla="*/ 43 w 71"/>
              <a:gd name="T7" fmla="*/ 4 h 88"/>
              <a:gd name="T8" fmla="*/ 42 w 71"/>
              <a:gd name="T9" fmla="*/ 2 h 88"/>
              <a:gd name="T10" fmla="*/ 41 w 71"/>
              <a:gd name="T11" fmla="*/ 2 h 88"/>
              <a:gd name="T12" fmla="*/ 41 w 71"/>
              <a:gd name="T13" fmla="*/ 1 h 88"/>
              <a:gd name="T14" fmla="*/ 40 w 71"/>
              <a:gd name="T15" fmla="*/ 1 h 88"/>
              <a:gd name="T16" fmla="*/ 39 w 71"/>
              <a:gd name="T17" fmla="*/ 1 h 88"/>
              <a:gd name="T18" fmla="*/ 39 w 71"/>
              <a:gd name="T19" fmla="*/ 1 h 88"/>
              <a:gd name="T20" fmla="*/ 39 w 71"/>
              <a:gd name="T21" fmla="*/ 0 h 88"/>
              <a:gd name="T22" fmla="*/ 36 w 71"/>
              <a:gd name="T23" fmla="*/ 0 h 88"/>
              <a:gd name="T24" fmla="*/ 33 w 71"/>
              <a:gd name="T25" fmla="*/ 1 h 88"/>
              <a:gd name="T26" fmla="*/ 32 w 71"/>
              <a:gd name="T27" fmla="*/ 1 h 88"/>
              <a:gd name="T28" fmla="*/ 31 w 71"/>
              <a:gd name="T29" fmla="*/ 2 h 88"/>
              <a:gd name="T30" fmla="*/ 30 w 71"/>
              <a:gd name="T31" fmla="*/ 2 h 88"/>
              <a:gd name="T32" fmla="*/ 3 w 71"/>
              <a:gd name="T33" fmla="*/ 29 h 88"/>
              <a:gd name="T34" fmla="*/ 3 w 71"/>
              <a:gd name="T35" fmla="*/ 41 h 88"/>
              <a:gd name="T36" fmla="*/ 9 w 71"/>
              <a:gd name="T37" fmla="*/ 44 h 88"/>
              <a:gd name="T38" fmla="*/ 16 w 71"/>
              <a:gd name="T39" fmla="*/ 41 h 88"/>
              <a:gd name="T40" fmla="*/ 28 w 71"/>
              <a:gd name="T41" fmla="*/ 29 h 88"/>
              <a:gd name="T42" fmla="*/ 28 w 71"/>
              <a:gd name="T43" fmla="*/ 79 h 88"/>
              <a:gd name="T44" fmla="*/ 36 w 71"/>
              <a:gd name="T45" fmla="*/ 88 h 88"/>
              <a:gd name="T46" fmla="*/ 42 w 71"/>
              <a:gd name="T47" fmla="*/ 85 h 88"/>
              <a:gd name="T48" fmla="*/ 45 w 71"/>
              <a:gd name="T49" fmla="*/ 79 h 88"/>
              <a:gd name="T50" fmla="*/ 45 w 71"/>
              <a:gd name="T51" fmla="*/ 29 h 88"/>
              <a:gd name="T52" fmla="*/ 57 w 71"/>
              <a:gd name="T53" fmla="*/ 41 h 88"/>
              <a:gd name="T54" fmla="*/ 69 w 71"/>
              <a:gd name="T55" fmla="*/ 41 h 88"/>
              <a:gd name="T56" fmla="*/ 71 w 71"/>
              <a:gd name="T57" fmla="*/ 3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88">
                <a:moveTo>
                  <a:pt x="71" y="35"/>
                </a:moveTo>
                <a:cubicBezTo>
                  <a:pt x="71" y="33"/>
                  <a:pt x="70" y="31"/>
                  <a:pt x="69" y="29"/>
                </a:cubicBezTo>
                <a:cubicBezTo>
                  <a:pt x="43" y="3"/>
                  <a:pt x="43" y="3"/>
                  <a:pt x="43" y="3"/>
                </a:cubicBezTo>
                <a:cubicBezTo>
                  <a:pt x="43" y="4"/>
                  <a:pt x="43" y="4"/>
                  <a:pt x="43" y="4"/>
                </a:cubicBezTo>
                <a:cubicBezTo>
                  <a:pt x="43" y="3"/>
                  <a:pt x="43" y="3"/>
                  <a:pt x="42" y="2"/>
                </a:cubicBezTo>
                <a:cubicBezTo>
                  <a:pt x="41" y="2"/>
                  <a:pt x="41" y="2"/>
                  <a:pt x="41" y="2"/>
                </a:cubicBezTo>
                <a:cubicBezTo>
                  <a:pt x="41" y="1"/>
                  <a:pt x="41" y="1"/>
                  <a:pt x="41" y="1"/>
                </a:cubicBezTo>
                <a:cubicBezTo>
                  <a:pt x="40" y="1"/>
                  <a:pt x="40" y="1"/>
                  <a:pt x="40" y="1"/>
                </a:cubicBezTo>
                <a:cubicBezTo>
                  <a:pt x="39" y="1"/>
                  <a:pt x="39" y="1"/>
                  <a:pt x="39" y="1"/>
                </a:cubicBezTo>
                <a:cubicBezTo>
                  <a:pt x="39" y="1"/>
                  <a:pt x="39" y="1"/>
                  <a:pt x="39" y="1"/>
                </a:cubicBezTo>
                <a:cubicBezTo>
                  <a:pt x="39" y="0"/>
                  <a:pt x="39" y="0"/>
                  <a:pt x="39" y="0"/>
                </a:cubicBezTo>
                <a:cubicBezTo>
                  <a:pt x="38" y="0"/>
                  <a:pt x="37" y="0"/>
                  <a:pt x="36" y="0"/>
                </a:cubicBezTo>
                <a:cubicBezTo>
                  <a:pt x="35" y="0"/>
                  <a:pt x="34" y="0"/>
                  <a:pt x="33" y="1"/>
                </a:cubicBezTo>
                <a:cubicBezTo>
                  <a:pt x="32" y="1"/>
                  <a:pt x="32" y="1"/>
                  <a:pt x="32" y="1"/>
                </a:cubicBezTo>
                <a:cubicBezTo>
                  <a:pt x="32" y="1"/>
                  <a:pt x="31" y="1"/>
                  <a:pt x="31" y="2"/>
                </a:cubicBezTo>
                <a:cubicBezTo>
                  <a:pt x="30" y="2"/>
                  <a:pt x="30" y="2"/>
                  <a:pt x="30" y="2"/>
                </a:cubicBezTo>
                <a:cubicBezTo>
                  <a:pt x="3" y="29"/>
                  <a:pt x="3" y="29"/>
                  <a:pt x="3" y="29"/>
                </a:cubicBezTo>
                <a:cubicBezTo>
                  <a:pt x="0" y="32"/>
                  <a:pt x="0" y="38"/>
                  <a:pt x="3" y="41"/>
                </a:cubicBezTo>
                <a:cubicBezTo>
                  <a:pt x="5" y="43"/>
                  <a:pt x="7" y="44"/>
                  <a:pt x="9" y="44"/>
                </a:cubicBezTo>
                <a:cubicBezTo>
                  <a:pt x="12" y="44"/>
                  <a:pt x="14" y="43"/>
                  <a:pt x="16" y="41"/>
                </a:cubicBezTo>
                <a:cubicBezTo>
                  <a:pt x="28" y="29"/>
                  <a:pt x="28" y="29"/>
                  <a:pt x="28" y="29"/>
                </a:cubicBezTo>
                <a:cubicBezTo>
                  <a:pt x="28" y="79"/>
                  <a:pt x="28" y="79"/>
                  <a:pt x="28" y="79"/>
                </a:cubicBezTo>
                <a:cubicBezTo>
                  <a:pt x="28" y="84"/>
                  <a:pt x="31" y="88"/>
                  <a:pt x="36" y="88"/>
                </a:cubicBezTo>
                <a:cubicBezTo>
                  <a:pt x="38" y="88"/>
                  <a:pt x="41" y="87"/>
                  <a:pt x="42" y="85"/>
                </a:cubicBezTo>
                <a:cubicBezTo>
                  <a:pt x="44" y="84"/>
                  <a:pt x="45" y="82"/>
                  <a:pt x="45" y="79"/>
                </a:cubicBezTo>
                <a:cubicBezTo>
                  <a:pt x="45" y="29"/>
                  <a:pt x="45" y="29"/>
                  <a:pt x="45" y="29"/>
                </a:cubicBezTo>
                <a:cubicBezTo>
                  <a:pt x="57" y="41"/>
                  <a:pt x="57" y="41"/>
                  <a:pt x="57" y="41"/>
                </a:cubicBezTo>
                <a:cubicBezTo>
                  <a:pt x="60" y="44"/>
                  <a:pt x="65" y="44"/>
                  <a:pt x="69" y="41"/>
                </a:cubicBezTo>
                <a:cubicBezTo>
                  <a:pt x="70" y="39"/>
                  <a:pt x="71" y="37"/>
                  <a:pt x="71" y="35"/>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15" name="Freeform 11"/>
          <p:cNvSpPr/>
          <p:nvPr/>
        </p:nvSpPr>
        <p:spPr bwMode="auto">
          <a:xfrm>
            <a:off x="3238501" y="4035425"/>
            <a:ext cx="225425" cy="279400"/>
          </a:xfrm>
          <a:custGeom>
            <a:avLst/>
            <a:gdLst>
              <a:gd name="T0" fmla="*/ 71 w 71"/>
              <a:gd name="T1" fmla="*/ 35 h 88"/>
              <a:gd name="T2" fmla="*/ 69 w 71"/>
              <a:gd name="T3" fmla="*/ 29 h 88"/>
              <a:gd name="T4" fmla="*/ 42 w 71"/>
              <a:gd name="T5" fmla="*/ 2 h 88"/>
              <a:gd name="T6" fmla="*/ 41 w 71"/>
              <a:gd name="T7" fmla="*/ 1 h 88"/>
              <a:gd name="T8" fmla="*/ 40 w 71"/>
              <a:gd name="T9" fmla="*/ 1 h 88"/>
              <a:gd name="T10" fmla="*/ 39 w 71"/>
              <a:gd name="T11" fmla="*/ 0 h 88"/>
              <a:gd name="T12" fmla="*/ 36 w 71"/>
              <a:gd name="T13" fmla="*/ 0 h 88"/>
              <a:gd name="T14" fmla="*/ 36 w 71"/>
              <a:gd name="T15" fmla="*/ 0 h 88"/>
              <a:gd name="T16" fmla="*/ 35 w 71"/>
              <a:gd name="T17" fmla="*/ 0 h 88"/>
              <a:gd name="T18" fmla="*/ 34 w 71"/>
              <a:gd name="T19" fmla="*/ 0 h 88"/>
              <a:gd name="T20" fmla="*/ 33 w 71"/>
              <a:gd name="T21" fmla="*/ 1 h 88"/>
              <a:gd name="T22" fmla="*/ 30 w 71"/>
              <a:gd name="T23" fmla="*/ 2 h 88"/>
              <a:gd name="T24" fmla="*/ 4 w 71"/>
              <a:gd name="T25" fmla="*/ 29 h 88"/>
              <a:gd name="T26" fmla="*/ 4 w 71"/>
              <a:gd name="T27" fmla="*/ 41 h 88"/>
              <a:gd name="T28" fmla="*/ 10 w 71"/>
              <a:gd name="T29" fmla="*/ 44 h 88"/>
              <a:gd name="T30" fmla="*/ 16 w 71"/>
              <a:gd name="T31" fmla="*/ 41 h 88"/>
              <a:gd name="T32" fmla="*/ 28 w 71"/>
              <a:gd name="T33" fmla="*/ 29 h 88"/>
              <a:gd name="T34" fmla="*/ 28 w 71"/>
              <a:gd name="T35" fmla="*/ 79 h 88"/>
              <a:gd name="T36" fmla="*/ 36 w 71"/>
              <a:gd name="T37" fmla="*/ 88 h 88"/>
              <a:gd name="T38" fmla="*/ 42 w 71"/>
              <a:gd name="T39" fmla="*/ 85 h 88"/>
              <a:gd name="T40" fmla="*/ 45 w 71"/>
              <a:gd name="T41" fmla="*/ 79 h 88"/>
              <a:gd name="T42" fmla="*/ 45 w 71"/>
              <a:gd name="T43" fmla="*/ 29 h 88"/>
              <a:gd name="T44" fmla="*/ 57 w 71"/>
              <a:gd name="T45" fmla="*/ 41 h 88"/>
              <a:gd name="T46" fmla="*/ 69 w 71"/>
              <a:gd name="T47" fmla="*/ 41 h 88"/>
              <a:gd name="T48" fmla="*/ 71 w 71"/>
              <a:gd name="T49" fmla="*/ 3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1" h="88">
                <a:moveTo>
                  <a:pt x="71" y="35"/>
                </a:moveTo>
                <a:cubicBezTo>
                  <a:pt x="71" y="33"/>
                  <a:pt x="71" y="31"/>
                  <a:pt x="69" y="29"/>
                </a:cubicBezTo>
                <a:cubicBezTo>
                  <a:pt x="42" y="2"/>
                  <a:pt x="42" y="2"/>
                  <a:pt x="42" y="2"/>
                </a:cubicBezTo>
                <a:cubicBezTo>
                  <a:pt x="42" y="2"/>
                  <a:pt x="41" y="2"/>
                  <a:pt x="41" y="1"/>
                </a:cubicBezTo>
                <a:cubicBezTo>
                  <a:pt x="40" y="1"/>
                  <a:pt x="40" y="1"/>
                  <a:pt x="40" y="1"/>
                </a:cubicBezTo>
                <a:cubicBezTo>
                  <a:pt x="40" y="1"/>
                  <a:pt x="39" y="0"/>
                  <a:pt x="39" y="0"/>
                </a:cubicBezTo>
                <a:cubicBezTo>
                  <a:pt x="38" y="0"/>
                  <a:pt x="37" y="0"/>
                  <a:pt x="36" y="0"/>
                </a:cubicBezTo>
                <a:cubicBezTo>
                  <a:pt x="36" y="0"/>
                  <a:pt x="36" y="0"/>
                  <a:pt x="36" y="0"/>
                </a:cubicBezTo>
                <a:cubicBezTo>
                  <a:pt x="35" y="0"/>
                  <a:pt x="35" y="0"/>
                  <a:pt x="35" y="0"/>
                </a:cubicBezTo>
                <a:cubicBezTo>
                  <a:pt x="34" y="0"/>
                  <a:pt x="34" y="0"/>
                  <a:pt x="34" y="0"/>
                </a:cubicBezTo>
                <a:cubicBezTo>
                  <a:pt x="33" y="1"/>
                  <a:pt x="33" y="1"/>
                  <a:pt x="33" y="1"/>
                </a:cubicBezTo>
                <a:cubicBezTo>
                  <a:pt x="32" y="1"/>
                  <a:pt x="31" y="2"/>
                  <a:pt x="30" y="2"/>
                </a:cubicBezTo>
                <a:cubicBezTo>
                  <a:pt x="4" y="29"/>
                  <a:pt x="4" y="29"/>
                  <a:pt x="4" y="29"/>
                </a:cubicBezTo>
                <a:cubicBezTo>
                  <a:pt x="0" y="32"/>
                  <a:pt x="0" y="38"/>
                  <a:pt x="4" y="41"/>
                </a:cubicBezTo>
                <a:cubicBezTo>
                  <a:pt x="5" y="43"/>
                  <a:pt x="7" y="44"/>
                  <a:pt x="10" y="44"/>
                </a:cubicBezTo>
                <a:cubicBezTo>
                  <a:pt x="12" y="44"/>
                  <a:pt x="14" y="43"/>
                  <a:pt x="16" y="41"/>
                </a:cubicBezTo>
                <a:cubicBezTo>
                  <a:pt x="28" y="29"/>
                  <a:pt x="28" y="29"/>
                  <a:pt x="28" y="29"/>
                </a:cubicBezTo>
                <a:cubicBezTo>
                  <a:pt x="28" y="79"/>
                  <a:pt x="28" y="79"/>
                  <a:pt x="28" y="79"/>
                </a:cubicBezTo>
                <a:cubicBezTo>
                  <a:pt x="28" y="84"/>
                  <a:pt x="32" y="88"/>
                  <a:pt x="36" y="88"/>
                </a:cubicBezTo>
                <a:cubicBezTo>
                  <a:pt x="39" y="88"/>
                  <a:pt x="41" y="87"/>
                  <a:pt x="42" y="85"/>
                </a:cubicBezTo>
                <a:cubicBezTo>
                  <a:pt x="44" y="84"/>
                  <a:pt x="45" y="82"/>
                  <a:pt x="45" y="79"/>
                </a:cubicBezTo>
                <a:cubicBezTo>
                  <a:pt x="45" y="29"/>
                  <a:pt x="45" y="29"/>
                  <a:pt x="45" y="29"/>
                </a:cubicBezTo>
                <a:cubicBezTo>
                  <a:pt x="57" y="41"/>
                  <a:pt x="57" y="41"/>
                  <a:pt x="57" y="41"/>
                </a:cubicBezTo>
                <a:cubicBezTo>
                  <a:pt x="60" y="44"/>
                  <a:pt x="66" y="44"/>
                  <a:pt x="69" y="41"/>
                </a:cubicBezTo>
                <a:cubicBezTo>
                  <a:pt x="71" y="39"/>
                  <a:pt x="71" y="37"/>
                  <a:pt x="71" y="35"/>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7" name="Freeform 13"/>
          <p:cNvSpPr/>
          <p:nvPr/>
        </p:nvSpPr>
        <p:spPr bwMode="auto">
          <a:xfrm>
            <a:off x="1979613" y="4035425"/>
            <a:ext cx="228600" cy="279400"/>
          </a:xfrm>
          <a:custGeom>
            <a:avLst/>
            <a:gdLst>
              <a:gd name="T0" fmla="*/ 72 w 72"/>
              <a:gd name="T1" fmla="*/ 35 h 88"/>
              <a:gd name="T2" fmla="*/ 69 w 72"/>
              <a:gd name="T3" fmla="*/ 29 h 88"/>
              <a:gd name="T4" fmla="*/ 42 w 72"/>
              <a:gd name="T5" fmla="*/ 2 h 88"/>
              <a:gd name="T6" fmla="*/ 39 w 72"/>
              <a:gd name="T7" fmla="*/ 0 h 88"/>
              <a:gd name="T8" fmla="*/ 33 w 72"/>
              <a:gd name="T9" fmla="*/ 1 h 88"/>
              <a:gd name="T10" fmla="*/ 33 w 72"/>
              <a:gd name="T11" fmla="*/ 1 h 88"/>
              <a:gd name="T12" fmla="*/ 31 w 72"/>
              <a:gd name="T13" fmla="*/ 2 h 88"/>
              <a:gd name="T14" fmla="*/ 30 w 72"/>
              <a:gd name="T15" fmla="*/ 2 h 88"/>
              <a:gd name="T16" fmla="*/ 4 w 72"/>
              <a:gd name="T17" fmla="*/ 29 h 88"/>
              <a:gd name="T18" fmla="*/ 4 w 72"/>
              <a:gd name="T19" fmla="*/ 41 h 88"/>
              <a:gd name="T20" fmla="*/ 10 w 72"/>
              <a:gd name="T21" fmla="*/ 44 h 88"/>
              <a:gd name="T22" fmla="*/ 16 w 72"/>
              <a:gd name="T23" fmla="*/ 41 h 88"/>
              <a:gd name="T24" fmla="*/ 28 w 72"/>
              <a:gd name="T25" fmla="*/ 29 h 88"/>
              <a:gd name="T26" fmla="*/ 28 w 72"/>
              <a:gd name="T27" fmla="*/ 79 h 88"/>
              <a:gd name="T28" fmla="*/ 36 w 72"/>
              <a:gd name="T29" fmla="*/ 88 h 88"/>
              <a:gd name="T30" fmla="*/ 42 w 72"/>
              <a:gd name="T31" fmla="*/ 85 h 88"/>
              <a:gd name="T32" fmla="*/ 45 w 72"/>
              <a:gd name="T33" fmla="*/ 79 h 88"/>
              <a:gd name="T34" fmla="*/ 45 w 72"/>
              <a:gd name="T35" fmla="*/ 29 h 88"/>
              <a:gd name="T36" fmla="*/ 57 w 72"/>
              <a:gd name="T37" fmla="*/ 41 h 88"/>
              <a:gd name="T38" fmla="*/ 69 w 72"/>
              <a:gd name="T39" fmla="*/ 41 h 88"/>
              <a:gd name="T40" fmla="*/ 72 w 72"/>
              <a:gd name="T41" fmla="*/ 3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88">
                <a:moveTo>
                  <a:pt x="72" y="35"/>
                </a:moveTo>
                <a:cubicBezTo>
                  <a:pt x="72" y="33"/>
                  <a:pt x="71" y="31"/>
                  <a:pt x="69" y="29"/>
                </a:cubicBezTo>
                <a:cubicBezTo>
                  <a:pt x="42" y="2"/>
                  <a:pt x="42" y="2"/>
                  <a:pt x="42" y="2"/>
                </a:cubicBezTo>
                <a:cubicBezTo>
                  <a:pt x="41" y="1"/>
                  <a:pt x="40" y="1"/>
                  <a:pt x="39" y="0"/>
                </a:cubicBezTo>
                <a:cubicBezTo>
                  <a:pt x="37" y="0"/>
                  <a:pt x="35" y="0"/>
                  <a:pt x="33" y="1"/>
                </a:cubicBezTo>
                <a:cubicBezTo>
                  <a:pt x="33" y="1"/>
                  <a:pt x="33" y="1"/>
                  <a:pt x="33" y="1"/>
                </a:cubicBezTo>
                <a:cubicBezTo>
                  <a:pt x="32" y="1"/>
                  <a:pt x="32" y="1"/>
                  <a:pt x="31" y="2"/>
                </a:cubicBezTo>
                <a:cubicBezTo>
                  <a:pt x="30" y="2"/>
                  <a:pt x="30" y="2"/>
                  <a:pt x="30" y="2"/>
                </a:cubicBezTo>
                <a:cubicBezTo>
                  <a:pt x="4" y="29"/>
                  <a:pt x="4" y="29"/>
                  <a:pt x="4" y="29"/>
                </a:cubicBezTo>
                <a:cubicBezTo>
                  <a:pt x="0" y="32"/>
                  <a:pt x="0" y="38"/>
                  <a:pt x="4" y="41"/>
                </a:cubicBezTo>
                <a:cubicBezTo>
                  <a:pt x="5" y="43"/>
                  <a:pt x="8" y="44"/>
                  <a:pt x="10" y="44"/>
                </a:cubicBezTo>
                <a:cubicBezTo>
                  <a:pt x="12" y="44"/>
                  <a:pt x="14" y="43"/>
                  <a:pt x="16" y="41"/>
                </a:cubicBezTo>
                <a:cubicBezTo>
                  <a:pt x="28" y="29"/>
                  <a:pt x="28" y="29"/>
                  <a:pt x="28" y="29"/>
                </a:cubicBezTo>
                <a:cubicBezTo>
                  <a:pt x="28" y="79"/>
                  <a:pt x="28" y="79"/>
                  <a:pt x="28" y="79"/>
                </a:cubicBezTo>
                <a:cubicBezTo>
                  <a:pt x="28" y="84"/>
                  <a:pt x="32" y="88"/>
                  <a:pt x="36" y="88"/>
                </a:cubicBezTo>
                <a:cubicBezTo>
                  <a:pt x="39" y="88"/>
                  <a:pt x="41" y="87"/>
                  <a:pt x="42" y="85"/>
                </a:cubicBezTo>
                <a:cubicBezTo>
                  <a:pt x="44" y="84"/>
                  <a:pt x="45" y="82"/>
                  <a:pt x="45" y="79"/>
                </a:cubicBezTo>
                <a:cubicBezTo>
                  <a:pt x="45" y="29"/>
                  <a:pt x="45" y="29"/>
                  <a:pt x="45" y="29"/>
                </a:cubicBezTo>
                <a:cubicBezTo>
                  <a:pt x="57" y="41"/>
                  <a:pt x="57" y="41"/>
                  <a:pt x="57" y="41"/>
                </a:cubicBezTo>
                <a:cubicBezTo>
                  <a:pt x="60" y="44"/>
                  <a:pt x="66" y="44"/>
                  <a:pt x="69" y="41"/>
                </a:cubicBezTo>
                <a:cubicBezTo>
                  <a:pt x="71" y="39"/>
                  <a:pt x="72" y="37"/>
                  <a:pt x="72" y="35"/>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9" name="Freeform 15"/>
          <p:cNvSpPr/>
          <p:nvPr/>
        </p:nvSpPr>
        <p:spPr bwMode="auto">
          <a:xfrm>
            <a:off x="4498976" y="4035425"/>
            <a:ext cx="225425" cy="279400"/>
          </a:xfrm>
          <a:custGeom>
            <a:avLst/>
            <a:gdLst>
              <a:gd name="T0" fmla="*/ 71 w 71"/>
              <a:gd name="T1" fmla="*/ 35 h 88"/>
              <a:gd name="T2" fmla="*/ 69 w 71"/>
              <a:gd name="T3" fmla="*/ 29 h 88"/>
              <a:gd name="T4" fmla="*/ 42 w 71"/>
              <a:gd name="T5" fmla="*/ 2 h 88"/>
              <a:gd name="T6" fmla="*/ 39 w 71"/>
              <a:gd name="T7" fmla="*/ 1 h 88"/>
              <a:gd name="T8" fmla="*/ 38 w 71"/>
              <a:gd name="T9" fmla="*/ 0 h 88"/>
              <a:gd name="T10" fmla="*/ 38 w 71"/>
              <a:gd name="T11" fmla="*/ 0 h 88"/>
              <a:gd name="T12" fmla="*/ 37 w 71"/>
              <a:gd name="T13" fmla="*/ 0 h 88"/>
              <a:gd name="T14" fmla="*/ 37 w 71"/>
              <a:gd name="T15" fmla="*/ 0 h 88"/>
              <a:gd name="T16" fmla="*/ 36 w 71"/>
              <a:gd name="T17" fmla="*/ 0 h 88"/>
              <a:gd name="T18" fmla="*/ 34 w 71"/>
              <a:gd name="T19" fmla="*/ 0 h 88"/>
              <a:gd name="T20" fmla="*/ 32 w 71"/>
              <a:gd name="T21" fmla="*/ 1 h 88"/>
              <a:gd name="T22" fmla="*/ 31 w 71"/>
              <a:gd name="T23" fmla="*/ 1 h 88"/>
              <a:gd name="T24" fmla="*/ 30 w 71"/>
              <a:gd name="T25" fmla="*/ 2 h 88"/>
              <a:gd name="T26" fmla="*/ 3 w 71"/>
              <a:gd name="T27" fmla="*/ 29 h 88"/>
              <a:gd name="T28" fmla="*/ 3 w 71"/>
              <a:gd name="T29" fmla="*/ 41 h 88"/>
              <a:gd name="T30" fmla="*/ 10 w 71"/>
              <a:gd name="T31" fmla="*/ 44 h 88"/>
              <a:gd name="T32" fmla="*/ 16 w 71"/>
              <a:gd name="T33" fmla="*/ 41 h 88"/>
              <a:gd name="T34" fmla="*/ 28 w 71"/>
              <a:gd name="T35" fmla="*/ 29 h 88"/>
              <a:gd name="T36" fmla="*/ 28 w 71"/>
              <a:gd name="T37" fmla="*/ 79 h 88"/>
              <a:gd name="T38" fmla="*/ 36 w 71"/>
              <a:gd name="T39" fmla="*/ 88 h 88"/>
              <a:gd name="T40" fmla="*/ 42 w 71"/>
              <a:gd name="T41" fmla="*/ 85 h 88"/>
              <a:gd name="T42" fmla="*/ 45 w 71"/>
              <a:gd name="T43" fmla="*/ 79 h 88"/>
              <a:gd name="T44" fmla="*/ 45 w 71"/>
              <a:gd name="T45" fmla="*/ 29 h 88"/>
              <a:gd name="T46" fmla="*/ 57 w 71"/>
              <a:gd name="T47" fmla="*/ 41 h 88"/>
              <a:gd name="T48" fmla="*/ 69 w 71"/>
              <a:gd name="T49" fmla="*/ 41 h 88"/>
              <a:gd name="T50" fmla="*/ 71 w 71"/>
              <a:gd name="T51" fmla="*/ 3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 h="88">
                <a:moveTo>
                  <a:pt x="71" y="35"/>
                </a:moveTo>
                <a:cubicBezTo>
                  <a:pt x="71" y="33"/>
                  <a:pt x="70" y="31"/>
                  <a:pt x="69" y="29"/>
                </a:cubicBezTo>
                <a:cubicBezTo>
                  <a:pt x="42" y="2"/>
                  <a:pt x="42" y="2"/>
                  <a:pt x="42" y="2"/>
                </a:cubicBezTo>
                <a:cubicBezTo>
                  <a:pt x="41" y="2"/>
                  <a:pt x="40" y="1"/>
                  <a:pt x="39" y="1"/>
                </a:cubicBezTo>
                <a:cubicBezTo>
                  <a:pt x="39" y="0"/>
                  <a:pt x="39" y="0"/>
                  <a:pt x="38" y="0"/>
                </a:cubicBezTo>
                <a:cubicBezTo>
                  <a:pt x="38" y="0"/>
                  <a:pt x="38" y="0"/>
                  <a:pt x="38" y="0"/>
                </a:cubicBezTo>
                <a:cubicBezTo>
                  <a:pt x="37" y="0"/>
                  <a:pt x="37" y="0"/>
                  <a:pt x="37" y="0"/>
                </a:cubicBezTo>
                <a:cubicBezTo>
                  <a:pt x="37" y="0"/>
                  <a:pt x="37" y="0"/>
                  <a:pt x="37" y="0"/>
                </a:cubicBezTo>
                <a:cubicBezTo>
                  <a:pt x="36" y="0"/>
                  <a:pt x="36" y="0"/>
                  <a:pt x="36" y="0"/>
                </a:cubicBezTo>
                <a:cubicBezTo>
                  <a:pt x="35" y="0"/>
                  <a:pt x="34" y="0"/>
                  <a:pt x="34" y="0"/>
                </a:cubicBezTo>
                <a:cubicBezTo>
                  <a:pt x="33" y="0"/>
                  <a:pt x="33" y="1"/>
                  <a:pt x="32" y="1"/>
                </a:cubicBezTo>
                <a:cubicBezTo>
                  <a:pt x="31" y="1"/>
                  <a:pt x="31" y="1"/>
                  <a:pt x="31" y="1"/>
                </a:cubicBezTo>
                <a:cubicBezTo>
                  <a:pt x="31" y="2"/>
                  <a:pt x="31" y="2"/>
                  <a:pt x="30" y="2"/>
                </a:cubicBezTo>
                <a:cubicBezTo>
                  <a:pt x="3" y="29"/>
                  <a:pt x="3" y="29"/>
                  <a:pt x="3" y="29"/>
                </a:cubicBezTo>
                <a:cubicBezTo>
                  <a:pt x="0" y="32"/>
                  <a:pt x="0" y="38"/>
                  <a:pt x="3" y="41"/>
                </a:cubicBezTo>
                <a:cubicBezTo>
                  <a:pt x="5" y="43"/>
                  <a:pt x="7" y="44"/>
                  <a:pt x="10" y="44"/>
                </a:cubicBezTo>
                <a:cubicBezTo>
                  <a:pt x="12" y="44"/>
                  <a:pt x="14" y="43"/>
                  <a:pt x="16" y="41"/>
                </a:cubicBezTo>
                <a:cubicBezTo>
                  <a:pt x="28" y="29"/>
                  <a:pt x="28" y="29"/>
                  <a:pt x="28" y="29"/>
                </a:cubicBezTo>
                <a:cubicBezTo>
                  <a:pt x="28" y="79"/>
                  <a:pt x="28" y="79"/>
                  <a:pt x="28" y="79"/>
                </a:cubicBezTo>
                <a:cubicBezTo>
                  <a:pt x="28" y="84"/>
                  <a:pt x="31" y="88"/>
                  <a:pt x="36" y="88"/>
                </a:cubicBezTo>
                <a:cubicBezTo>
                  <a:pt x="39" y="88"/>
                  <a:pt x="41" y="87"/>
                  <a:pt x="42" y="85"/>
                </a:cubicBezTo>
                <a:cubicBezTo>
                  <a:pt x="44" y="84"/>
                  <a:pt x="45" y="82"/>
                  <a:pt x="45" y="79"/>
                </a:cubicBezTo>
                <a:cubicBezTo>
                  <a:pt x="45" y="29"/>
                  <a:pt x="45" y="29"/>
                  <a:pt x="45" y="29"/>
                </a:cubicBezTo>
                <a:cubicBezTo>
                  <a:pt x="57" y="41"/>
                  <a:pt x="57" y="41"/>
                  <a:pt x="57" y="41"/>
                </a:cubicBezTo>
                <a:cubicBezTo>
                  <a:pt x="60" y="44"/>
                  <a:pt x="65" y="44"/>
                  <a:pt x="69" y="41"/>
                </a:cubicBezTo>
                <a:cubicBezTo>
                  <a:pt x="70" y="39"/>
                  <a:pt x="71" y="37"/>
                  <a:pt x="71" y="35"/>
                </a:cubicBezTo>
                <a:close/>
              </a:path>
            </a:pathLst>
          </a:custGeom>
          <a:gradFill>
            <a:gsLst>
              <a:gs pos="0">
                <a:schemeClr val="accent4">
                  <a:lumMod val="85000"/>
                </a:schemeClr>
              </a:gs>
              <a:gs pos="100000">
                <a:schemeClr val="accent4">
                  <a:lumMod val="85000"/>
                </a:schemeClr>
              </a:gs>
            </a:gsLst>
            <a:lin ang="8100000" scaled="0"/>
          </a:gradFill>
          <a:ln>
            <a:noFill/>
          </a:ln>
        </p:spPr>
        <p:txBody>
          <a:bodyPr vert="horz" wrap="square" lIns="91440" tIns="45720" rIns="91440" bIns="45720" numCol="1" anchor="t" anchorCtr="0" compatLnSpc="1"/>
          <a:lstStyle/>
          <a:p>
            <a:endParaRPr lang="en-US"/>
          </a:p>
        </p:txBody>
      </p:sp>
      <p:sp>
        <p:nvSpPr>
          <p:cNvPr id="20" name="Freeform 16"/>
          <p:cNvSpPr/>
          <p:nvPr/>
        </p:nvSpPr>
        <p:spPr bwMode="auto">
          <a:xfrm>
            <a:off x="5759451" y="4035425"/>
            <a:ext cx="225425" cy="279400"/>
          </a:xfrm>
          <a:custGeom>
            <a:avLst/>
            <a:gdLst>
              <a:gd name="T0" fmla="*/ 71 w 71"/>
              <a:gd name="T1" fmla="*/ 35 h 88"/>
              <a:gd name="T2" fmla="*/ 69 w 71"/>
              <a:gd name="T3" fmla="*/ 29 h 88"/>
              <a:gd name="T4" fmla="*/ 42 w 71"/>
              <a:gd name="T5" fmla="*/ 2 h 88"/>
              <a:gd name="T6" fmla="*/ 41 w 71"/>
              <a:gd name="T7" fmla="*/ 2 h 88"/>
              <a:gd name="T8" fmla="*/ 40 w 71"/>
              <a:gd name="T9" fmla="*/ 1 h 88"/>
              <a:gd name="T10" fmla="*/ 39 w 71"/>
              <a:gd name="T11" fmla="*/ 1 h 88"/>
              <a:gd name="T12" fmla="*/ 38 w 71"/>
              <a:gd name="T13" fmla="*/ 0 h 88"/>
              <a:gd name="T14" fmla="*/ 37 w 71"/>
              <a:gd name="T15" fmla="*/ 0 h 88"/>
              <a:gd name="T16" fmla="*/ 36 w 71"/>
              <a:gd name="T17" fmla="*/ 0 h 88"/>
              <a:gd name="T18" fmla="*/ 36 w 71"/>
              <a:gd name="T19" fmla="*/ 0 h 88"/>
              <a:gd name="T20" fmla="*/ 35 w 71"/>
              <a:gd name="T21" fmla="*/ 0 h 88"/>
              <a:gd name="T22" fmla="*/ 34 w 71"/>
              <a:gd name="T23" fmla="*/ 0 h 88"/>
              <a:gd name="T24" fmla="*/ 34 w 71"/>
              <a:gd name="T25" fmla="*/ 0 h 88"/>
              <a:gd name="T26" fmla="*/ 33 w 71"/>
              <a:gd name="T27" fmla="*/ 1 h 88"/>
              <a:gd name="T28" fmla="*/ 32 w 71"/>
              <a:gd name="T29" fmla="*/ 1 h 88"/>
              <a:gd name="T30" fmla="*/ 31 w 71"/>
              <a:gd name="T31" fmla="*/ 2 h 88"/>
              <a:gd name="T32" fmla="*/ 30 w 71"/>
              <a:gd name="T33" fmla="*/ 2 h 88"/>
              <a:gd name="T34" fmla="*/ 3 w 71"/>
              <a:gd name="T35" fmla="*/ 29 h 88"/>
              <a:gd name="T36" fmla="*/ 3 w 71"/>
              <a:gd name="T37" fmla="*/ 41 h 88"/>
              <a:gd name="T38" fmla="*/ 9 w 71"/>
              <a:gd name="T39" fmla="*/ 44 h 88"/>
              <a:gd name="T40" fmla="*/ 15 w 71"/>
              <a:gd name="T41" fmla="*/ 41 h 88"/>
              <a:gd name="T42" fmla="*/ 27 w 71"/>
              <a:gd name="T43" fmla="*/ 29 h 88"/>
              <a:gd name="T44" fmla="*/ 27 w 71"/>
              <a:gd name="T45" fmla="*/ 79 h 88"/>
              <a:gd name="T46" fmla="*/ 36 w 71"/>
              <a:gd name="T47" fmla="*/ 88 h 88"/>
              <a:gd name="T48" fmla="*/ 42 w 71"/>
              <a:gd name="T49" fmla="*/ 85 h 88"/>
              <a:gd name="T50" fmla="*/ 44 w 71"/>
              <a:gd name="T51" fmla="*/ 79 h 88"/>
              <a:gd name="T52" fmla="*/ 44 w 71"/>
              <a:gd name="T53" fmla="*/ 29 h 88"/>
              <a:gd name="T54" fmla="*/ 57 w 71"/>
              <a:gd name="T55" fmla="*/ 41 h 88"/>
              <a:gd name="T56" fmla="*/ 69 w 71"/>
              <a:gd name="T57" fmla="*/ 41 h 88"/>
              <a:gd name="T58" fmla="*/ 71 w 71"/>
              <a:gd name="T59" fmla="*/ 3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88">
                <a:moveTo>
                  <a:pt x="71" y="35"/>
                </a:moveTo>
                <a:cubicBezTo>
                  <a:pt x="71" y="33"/>
                  <a:pt x="70" y="31"/>
                  <a:pt x="69" y="29"/>
                </a:cubicBezTo>
                <a:cubicBezTo>
                  <a:pt x="42" y="2"/>
                  <a:pt x="42" y="2"/>
                  <a:pt x="42" y="2"/>
                </a:cubicBezTo>
                <a:cubicBezTo>
                  <a:pt x="41" y="2"/>
                  <a:pt x="41" y="2"/>
                  <a:pt x="41" y="2"/>
                </a:cubicBezTo>
                <a:cubicBezTo>
                  <a:pt x="41" y="1"/>
                  <a:pt x="40" y="1"/>
                  <a:pt x="40" y="1"/>
                </a:cubicBezTo>
                <a:cubicBezTo>
                  <a:pt x="39" y="1"/>
                  <a:pt x="39" y="1"/>
                  <a:pt x="39" y="1"/>
                </a:cubicBezTo>
                <a:cubicBezTo>
                  <a:pt x="39" y="0"/>
                  <a:pt x="38" y="0"/>
                  <a:pt x="38" y="0"/>
                </a:cubicBezTo>
                <a:cubicBezTo>
                  <a:pt x="37" y="0"/>
                  <a:pt x="37" y="0"/>
                  <a:pt x="37" y="0"/>
                </a:cubicBezTo>
                <a:cubicBezTo>
                  <a:pt x="36" y="0"/>
                  <a:pt x="36" y="0"/>
                  <a:pt x="36" y="0"/>
                </a:cubicBezTo>
                <a:cubicBezTo>
                  <a:pt x="36" y="0"/>
                  <a:pt x="36" y="0"/>
                  <a:pt x="36" y="0"/>
                </a:cubicBezTo>
                <a:cubicBezTo>
                  <a:pt x="35" y="0"/>
                  <a:pt x="35" y="0"/>
                  <a:pt x="35" y="0"/>
                </a:cubicBezTo>
                <a:cubicBezTo>
                  <a:pt x="34" y="0"/>
                  <a:pt x="34" y="0"/>
                  <a:pt x="34" y="0"/>
                </a:cubicBezTo>
                <a:cubicBezTo>
                  <a:pt x="34" y="0"/>
                  <a:pt x="34" y="0"/>
                  <a:pt x="34" y="0"/>
                </a:cubicBezTo>
                <a:cubicBezTo>
                  <a:pt x="33" y="1"/>
                  <a:pt x="33" y="1"/>
                  <a:pt x="33" y="1"/>
                </a:cubicBezTo>
                <a:cubicBezTo>
                  <a:pt x="32" y="1"/>
                  <a:pt x="32" y="1"/>
                  <a:pt x="32" y="1"/>
                </a:cubicBezTo>
                <a:cubicBezTo>
                  <a:pt x="32" y="1"/>
                  <a:pt x="31" y="1"/>
                  <a:pt x="31" y="2"/>
                </a:cubicBezTo>
                <a:cubicBezTo>
                  <a:pt x="30" y="2"/>
                  <a:pt x="30" y="2"/>
                  <a:pt x="30" y="2"/>
                </a:cubicBezTo>
                <a:cubicBezTo>
                  <a:pt x="3" y="29"/>
                  <a:pt x="3" y="29"/>
                  <a:pt x="3" y="29"/>
                </a:cubicBezTo>
                <a:cubicBezTo>
                  <a:pt x="0" y="32"/>
                  <a:pt x="0" y="38"/>
                  <a:pt x="3" y="41"/>
                </a:cubicBezTo>
                <a:cubicBezTo>
                  <a:pt x="5" y="43"/>
                  <a:pt x="7" y="44"/>
                  <a:pt x="9" y="44"/>
                </a:cubicBezTo>
                <a:cubicBezTo>
                  <a:pt x="12" y="44"/>
                  <a:pt x="14" y="43"/>
                  <a:pt x="15" y="41"/>
                </a:cubicBezTo>
                <a:cubicBezTo>
                  <a:pt x="27" y="29"/>
                  <a:pt x="27" y="29"/>
                  <a:pt x="27" y="29"/>
                </a:cubicBezTo>
                <a:cubicBezTo>
                  <a:pt x="27" y="79"/>
                  <a:pt x="27" y="79"/>
                  <a:pt x="27" y="79"/>
                </a:cubicBezTo>
                <a:cubicBezTo>
                  <a:pt x="27" y="84"/>
                  <a:pt x="31" y="88"/>
                  <a:pt x="36" y="88"/>
                </a:cubicBezTo>
                <a:cubicBezTo>
                  <a:pt x="38" y="88"/>
                  <a:pt x="40" y="87"/>
                  <a:pt x="42" y="85"/>
                </a:cubicBezTo>
                <a:cubicBezTo>
                  <a:pt x="44" y="84"/>
                  <a:pt x="44" y="82"/>
                  <a:pt x="44" y="79"/>
                </a:cubicBezTo>
                <a:cubicBezTo>
                  <a:pt x="44" y="29"/>
                  <a:pt x="44" y="29"/>
                  <a:pt x="44" y="29"/>
                </a:cubicBezTo>
                <a:cubicBezTo>
                  <a:pt x="57" y="41"/>
                  <a:pt x="57" y="41"/>
                  <a:pt x="57" y="41"/>
                </a:cubicBezTo>
                <a:cubicBezTo>
                  <a:pt x="60" y="44"/>
                  <a:pt x="65" y="44"/>
                  <a:pt x="69" y="41"/>
                </a:cubicBezTo>
                <a:cubicBezTo>
                  <a:pt x="70" y="39"/>
                  <a:pt x="71" y="37"/>
                  <a:pt x="71" y="35"/>
                </a:cubicBezTo>
                <a:close/>
              </a:path>
            </a:pathLst>
          </a:custGeom>
          <a:solidFill>
            <a:schemeClr val="accent5"/>
          </a:solidFill>
          <a:ln>
            <a:noFill/>
          </a:ln>
        </p:spPr>
        <p:txBody>
          <a:bodyPr vert="horz" wrap="square" lIns="91440" tIns="45720" rIns="91440" bIns="45720" numCol="1" anchor="t" anchorCtr="0" compatLnSpc="1"/>
          <a:lstStyle/>
          <a:p>
            <a:endParaRPr lang="en-US"/>
          </a:p>
        </p:txBody>
      </p:sp>
      <p:sp>
        <p:nvSpPr>
          <p:cNvPr id="21" name="Freeform 17"/>
          <p:cNvSpPr/>
          <p:nvPr/>
        </p:nvSpPr>
        <p:spPr bwMode="auto">
          <a:xfrm>
            <a:off x="836613" y="3568700"/>
            <a:ext cx="1257300" cy="1025525"/>
          </a:xfrm>
          <a:custGeom>
            <a:avLst/>
            <a:gdLst>
              <a:gd name="T0" fmla="*/ 27 w 396"/>
              <a:gd name="T1" fmla="*/ 0 h 323"/>
              <a:gd name="T2" fmla="*/ 20 w 396"/>
              <a:gd name="T3" fmla="*/ 7 h 323"/>
              <a:gd name="T4" fmla="*/ 9 w 396"/>
              <a:gd name="T5" fmla="*/ 12 h 323"/>
              <a:gd name="T6" fmla="*/ 0 w 396"/>
              <a:gd name="T7" fmla="*/ 9 h 323"/>
              <a:gd name="T8" fmla="*/ 369 w 396"/>
              <a:gd name="T9" fmla="*/ 323 h 323"/>
              <a:gd name="T10" fmla="*/ 396 w 396"/>
              <a:gd name="T11" fmla="*/ 323 h 323"/>
              <a:gd name="T12" fmla="*/ 396 w 396"/>
              <a:gd name="T13" fmla="*/ 295 h 323"/>
              <a:gd name="T14" fmla="*/ 369 w 396"/>
              <a:gd name="T15" fmla="*/ 295 h 323"/>
              <a:gd name="T16" fmla="*/ 27 w 396"/>
              <a:gd name="T17"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23">
                <a:moveTo>
                  <a:pt x="27" y="0"/>
                </a:moveTo>
                <a:cubicBezTo>
                  <a:pt x="20" y="7"/>
                  <a:pt x="20" y="7"/>
                  <a:pt x="20" y="7"/>
                </a:cubicBezTo>
                <a:cubicBezTo>
                  <a:pt x="17" y="10"/>
                  <a:pt x="13" y="12"/>
                  <a:pt x="9" y="12"/>
                </a:cubicBezTo>
                <a:cubicBezTo>
                  <a:pt x="6" y="12"/>
                  <a:pt x="3" y="11"/>
                  <a:pt x="0" y="9"/>
                </a:cubicBezTo>
                <a:cubicBezTo>
                  <a:pt x="29" y="187"/>
                  <a:pt x="183" y="323"/>
                  <a:pt x="369" y="323"/>
                </a:cubicBezTo>
                <a:cubicBezTo>
                  <a:pt x="396" y="323"/>
                  <a:pt x="396" y="323"/>
                  <a:pt x="396" y="323"/>
                </a:cubicBezTo>
                <a:cubicBezTo>
                  <a:pt x="396" y="295"/>
                  <a:pt x="396" y="295"/>
                  <a:pt x="396" y="295"/>
                </a:cubicBezTo>
                <a:cubicBezTo>
                  <a:pt x="369" y="295"/>
                  <a:pt x="369" y="295"/>
                  <a:pt x="369" y="295"/>
                </a:cubicBezTo>
                <a:cubicBezTo>
                  <a:pt x="196" y="295"/>
                  <a:pt x="52" y="167"/>
                  <a:pt x="27" y="0"/>
                </a:cubicBezTo>
              </a:path>
            </a:pathLst>
          </a:custGeom>
          <a:solidFill>
            <a:srgbClr val="D2D2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 name="Freeform 20"/>
          <p:cNvSpPr/>
          <p:nvPr/>
        </p:nvSpPr>
        <p:spPr bwMode="auto">
          <a:xfrm>
            <a:off x="2895601" y="4505325"/>
            <a:ext cx="457200" cy="88900"/>
          </a:xfrm>
          <a:custGeom>
            <a:avLst/>
            <a:gdLst>
              <a:gd name="T0" fmla="*/ 144 w 144"/>
              <a:gd name="T1" fmla="*/ 0 h 28"/>
              <a:gd name="T2" fmla="*/ 0 w 144"/>
              <a:gd name="T3" fmla="*/ 0 h 28"/>
              <a:gd name="T4" fmla="*/ 4 w 144"/>
              <a:gd name="T5" fmla="*/ 3 h 28"/>
              <a:gd name="T6" fmla="*/ 4 w 144"/>
              <a:gd name="T7" fmla="*/ 3 h 28"/>
              <a:gd name="T8" fmla="*/ 4 w 144"/>
              <a:gd name="T9" fmla="*/ 25 h 28"/>
              <a:gd name="T10" fmla="*/ 1 w 144"/>
              <a:gd name="T11" fmla="*/ 28 h 28"/>
              <a:gd name="T12" fmla="*/ 144 w 144"/>
              <a:gd name="T13" fmla="*/ 28 h 28"/>
              <a:gd name="T14" fmla="*/ 144 w 14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28">
                <a:moveTo>
                  <a:pt x="144" y="0"/>
                </a:moveTo>
                <a:cubicBezTo>
                  <a:pt x="0" y="0"/>
                  <a:pt x="0" y="0"/>
                  <a:pt x="0" y="0"/>
                </a:cubicBezTo>
                <a:cubicBezTo>
                  <a:pt x="4" y="3"/>
                  <a:pt x="4" y="3"/>
                  <a:pt x="4" y="3"/>
                </a:cubicBezTo>
                <a:cubicBezTo>
                  <a:pt x="4" y="3"/>
                  <a:pt x="4" y="3"/>
                  <a:pt x="4" y="3"/>
                </a:cubicBezTo>
                <a:cubicBezTo>
                  <a:pt x="10" y="9"/>
                  <a:pt x="10" y="19"/>
                  <a:pt x="4" y="25"/>
                </a:cubicBezTo>
                <a:cubicBezTo>
                  <a:pt x="1" y="28"/>
                  <a:pt x="1" y="28"/>
                  <a:pt x="1" y="28"/>
                </a:cubicBezTo>
                <a:cubicBezTo>
                  <a:pt x="144" y="28"/>
                  <a:pt x="144" y="28"/>
                  <a:pt x="144" y="28"/>
                </a:cubicBezTo>
                <a:cubicBezTo>
                  <a:pt x="144" y="0"/>
                  <a:pt x="144" y="0"/>
                  <a:pt x="144" y="0"/>
                </a:cubicBezTo>
              </a:path>
            </a:pathLst>
          </a:custGeom>
          <a:solidFill>
            <a:srgbClr val="D2D2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21"/>
          <p:cNvSpPr/>
          <p:nvPr/>
        </p:nvSpPr>
        <p:spPr bwMode="auto">
          <a:xfrm>
            <a:off x="6677026" y="4505325"/>
            <a:ext cx="449263" cy="88900"/>
          </a:xfrm>
          <a:custGeom>
            <a:avLst/>
            <a:gdLst>
              <a:gd name="T0" fmla="*/ 142 w 142"/>
              <a:gd name="T1" fmla="*/ 0 h 28"/>
              <a:gd name="T2" fmla="*/ 0 w 142"/>
              <a:gd name="T3" fmla="*/ 0 h 28"/>
              <a:gd name="T4" fmla="*/ 3 w 142"/>
              <a:gd name="T5" fmla="*/ 3 h 28"/>
              <a:gd name="T6" fmla="*/ 3 w 142"/>
              <a:gd name="T7" fmla="*/ 25 h 28"/>
              <a:gd name="T8" fmla="*/ 1 w 142"/>
              <a:gd name="T9" fmla="*/ 28 h 28"/>
              <a:gd name="T10" fmla="*/ 142 w 142"/>
              <a:gd name="T11" fmla="*/ 28 h 28"/>
              <a:gd name="T12" fmla="*/ 142 w 14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42" h="28">
                <a:moveTo>
                  <a:pt x="142" y="0"/>
                </a:moveTo>
                <a:cubicBezTo>
                  <a:pt x="0" y="0"/>
                  <a:pt x="0" y="0"/>
                  <a:pt x="0" y="0"/>
                </a:cubicBezTo>
                <a:cubicBezTo>
                  <a:pt x="3" y="3"/>
                  <a:pt x="3" y="3"/>
                  <a:pt x="3" y="3"/>
                </a:cubicBezTo>
                <a:cubicBezTo>
                  <a:pt x="9" y="9"/>
                  <a:pt x="9" y="19"/>
                  <a:pt x="3" y="25"/>
                </a:cubicBezTo>
                <a:cubicBezTo>
                  <a:pt x="1" y="28"/>
                  <a:pt x="1" y="28"/>
                  <a:pt x="1" y="28"/>
                </a:cubicBezTo>
                <a:cubicBezTo>
                  <a:pt x="142" y="28"/>
                  <a:pt x="142" y="28"/>
                  <a:pt x="142" y="28"/>
                </a:cubicBezTo>
                <a:cubicBezTo>
                  <a:pt x="142" y="0"/>
                  <a:pt x="142" y="0"/>
                  <a:pt x="142" y="0"/>
                </a:cubicBezTo>
              </a:path>
            </a:pathLst>
          </a:custGeom>
          <a:solidFill>
            <a:srgbClr val="D2D2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2"/>
          <p:cNvSpPr/>
          <p:nvPr/>
        </p:nvSpPr>
        <p:spPr bwMode="auto">
          <a:xfrm>
            <a:off x="4156076" y="4505325"/>
            <a:ext cx="454025" cy="88900"/>
          </a:xfrm>
          <a:custGeom>
            <a:avLst/>
            <a:gdLst>
              <a:gd name="T0" fmla="*/ 143 w 143"/>
              <a:gd name="T1" fmla="*/ 0 h 28"/>
              <a:gd name="T2" fmla="*/ 0 w 143"/>
              <a:gd name="T3" fmla="*/ 0 h 28"/>
              <a:gd name="T4" fmla="*/ 4 w 143"/>
              <a:gd name="T5" fmla="*/ 3 h 28"/>
              <a:gd name="T6" fmla="*/ 4 w 143"/>
              <a:gd name="T7" fmla="*/ 3 h 28"/>
              <a:gd name="T8" fmla="*/ 4 w 143"/>
              <a:gd name="T9" fmla="*/ 25 h 28"/>
              <a:gd name="T10" fmla="*/ 1 w 143"/>
              <a:gd name="T11" fmla="*/ 28 h 28"/>
              <a:gd name="T12" fmla="*/ 143 w 143"/>
              <a:gd name="T13" fmla="*/ 28 h 28"/>
              <a:gd name="T14" fmla="*/ 143 w 143"/>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28">
                <a:moveTo>
                  <a:pt x="143" y="0"/>
                </a:moveTo>
                <a:cubicBezTo>
                  <a:pt x="0" y="0"/>
                  <a:pt x="0" y="0"/>
                  <a:pt x="0" y="0"/>
                </a:cubicBezTo>
                <a:cubicBezTo>
                  <a:pt x="4" y="3"/>
                  <a:pt x="4" y="3"/>
                  <a:pt x="4" y="3"/>
                </a:cubicBezTo>
                <a:cubicBezTo>
                  <a:pt x="4" y="3"/>
                  <a:pt x="4" y="3"/>
                  <a:pt x="4" y="3"/>
                </a:cubicBezTo>
                <a:cubicBezTo>
                  <a:pt x="10" y="9"/>
                  <a:pt x="10" y="19"/>
                  <a:pt x="4" y="25"/>
                </a:cubicBezTo>
                <a:cubicBezTo>
                  <a:pt x="1" y="28"/>
                  <a:pt x="1" y="28"/>
                  <a:pt x="1" y="28"/>
                </a:cubicBezTo>
                <a:cubicBezTo>
                  <a:pt x="143" y="28"/>
                  <a:pt x="143" y="28"/>
                  <a:pt x="143" y="28"/>
                </a:cubicBezTo>
                <a:cubicBezTo>
                  <a:pt x="143" y="0"/>
                  <a:pt x="143" y="0"/>
                  <a:pt x="143" y="0"/>
                </a:cubicBezTo>
              </a:path>
            </a:pathLst>
          </a:custGeom>
          <a:solidFill>
            <a:srgbClr val="D2D2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23"/>
          <p:cNvSpPr/>
          <p:nvPr/>
        </p:nvSpPr>
        <p:spPr bwMode="auto">
          <a:xfrm>
            <a:off x="5410201" y="4505325"/>
            <a:ext cx="460375" cy="88900"/>
          </a:xfrm>
          <a:custGeom>
            <a:avLst/>
            <a:gdLst>
              <a:gd name="T0" fmla="*/ 145 w 145"/>
              <a:gd name="T1" fmla="*/ 0 h 28"/>
              <a:gd name="T2" fmla="*/ 0 w 145"/>
              <a:gd name="T3" fmla="*/ 0 h 28"/>
              <a:gd name="T4" fmla="*/ 3 w 145"/>
              <a:gd name="T5" fmla="*/ 3 h 28"/>
              <a:gd name="T6" fmla="*/ 3 w 145"/>
              <a:gd name="T7" fmla="*/ 3 h 28"/>
              <a:gd name="T8" fmla="*/ 3 w 145"/>
              <a:gd name="T9" fmla="*/ 25 h 28"/>
              <a:gd name="T10" fmla="*/ 1 w 145"/>
              <a:gd name="T11" fmla="*/ 28 h 28"/>
              <a:gd name="T12" fmla="*/ 145 w 145"/>
              <a:gd name="T13" fmla="*/ 28 h 28"/>
              <a:gd name="T14" fmla="*/ 145 w 145"/>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28">
                <a:moveTo>
                  <a:pt x="145" y="0"/>
                </a:moveTo>
                <a:cubicBezTo>
                  <a:pt x="0" y="0"/>
                  <a:pt x="0" y="0"/>
                  <a:pt x="0" y="0"/>
                </a:cubicBezTo>
                <a:cubicBezTo>
                  <a:pt x="3" y="3"/>
                  <a:pt x="3" y="3"/>
                  <a:pt x="3" y="3"/>
                </a:cubicBezTo>
                <a:cubicBezTo>
                  <a:pt x="3" y="3"/>
                  <a:pt x="3" y="3"/>
                  <a:pt x="3" y="3"/>
                </a:cubicBezTo>
                <a:cubicBezTo>
                  <a:pt x="9" y="9"/>
                  <a:pt x="9" y="19"/>
                  <a:pt x="3" y="25"/>
                </a:cubicBezTo>
                <a:cubicBezTo>
                  <a:pt x="1" y="28"/>
                  <a:pt x="1" y="28"/>
                  <a:pt x="1" y="28"/>
                </a:cubicBezTo>
                <a:cubicBezTo>
                  <a:pt x="145" y="28"/>
                  <a:pt x="145" y="28"/>
                  <a:pt x="145" y="28"/>
                </a:cubicBezTo>
                <a:cubicBezTo>
                  <a:pt x="145" y="0"/>
                  <a:pt x="145" y="0"/>
                  <a:pt x="145" y="0"/>
                </a:cubicBezTo>
              </a:path>
            </a:pathLst>
          </a:custGeom>
          <a:solidFill>
            <a:srgbClr val="D2D2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24"/>
          <p:cNvSpPr/>
          <p:nvPr/>
        </p:nvSpPr>
        <p:spPr bwMode="auto">
          <a:xfrm>
            <a:off x="2093913" y="4343400"/>
            <a:ext cx="760413" cy="409575"/>
          </a:xfrm>
          <a:custGeom>
            <a:avLst/>
            <a:gdLst>
              <a:gd name="T0" fmla="*/ 234 w 240"/>
              <a:gd name="T1" fmla="*/ 76 h 129"/>
              <a:gd name="T2" fmla="*/ 186 w 240"/>
              <a:gd name="T3" fmla="*/ 125 h 129"/>
              <a:gd name="T4" fmla="*/ 175 w 240"/>
              <a:gd name="T5" fmla="*/ 129 h 129"/>
              <a:gd name="T6" fmla="*/ 164 w 240"/>
              <a:gd name="T7" fmla="*/ 125 h 129"/>
              <a:gd name="T8" fmla="*/ 164 w 240"/>
              <a:gd name="T9" fmla="*/ 103 h 129"/>
              <a:gd name="T10" fmla="*/ 188 w 240"/>
              <a:gd name="T11" fmla="*/ 79 h 129"/>
              <a:gd name="T12" fmla="*/ 0 w 240"/>
              <a:gd name="T13" fmla="*/ 79 h 129"/>
              <a:gd name="T14" fmla="*/ 0 w 240"/>
              <a:gd name="T15" fmla="*/ 51 h 129"/>
              <a:gd name="T16" fmla="*/ 187 w 240"/>
              <a:gd name="T17" fmla="*/ 51 h 129"/>
              <a:gd name="T18" fmla="*/ 164 w 240"/>
              <a:gd name="T19" fmla="*/ 28 h 129"/>
              <a:gd name="T20" fmla="*/ 159 w 240"/>
              <a:gd name="T21" fmla="*/ 17 h 129"/>
              <a:gd name="T22" fmla="*/ 164 w 240"/>
              <a:gd name="T23" fmla="*/ 6 h 129"/>
              <a:gd name="T24" fmla="*/ 186 w 240"/>
              <a:gd name="T25" fmla="*/ 6 h 129"/>
              <a:gd name="T26" fmla="*/ 234 w 240"/>
              <a:gd name="T27" fmla="*/ 54 h 129"/>
              <a:gd name="T28" fmla="*/ 234 w 240"/>
              <a:gd name="T29" fmla="*/ 54 h 129"/>
              <a:gd name="T30" fmla="*/ 234 w 240"/>
              <a:gd name="T31"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 h="129">
                <a:moveTo>
                  <a:pt x="234" y="76"/>
                </a:moveTo>
                <a:cubicBezTo>
                  <a:pt x="186" y="125"/>
                  <a:pt x="186" y="125"/>
                  <a:pt x="186" y="125"/>
                </a:cubicBezTo>
                <a:cubicBezTo>
                  <a:pt x="183" y="128"/>
                  <a:pt x="179" y="129"/>
                  <a:pt x="175" y="129"/>
                </a:cubicBezTo>
                <a:cubicBezTo>
                  <a:pt x="171" y="129"/>
                  <a:pt x="167" y="128"/>
                  <a:pt x="164" y="125"/>
                </a:cubicBezTo>
                <a:cubicBezTo>
                  <a:pt x="158" y="118"/>
                  <a:pt x="158" y="109"/>
                  <a:pt x="164" y="103"/>
                </a:cubicBezTo>
                <a:cubicBezTo>
                  <a:pt x="188" y="79"/>
                  <a:pt x="188" y="79"/>
                  <a:pt x="188" y="79"/>
                </a:cubicBezTo>
                <a:cubicBezTo>
                  <a:pt x="0" y="79"/>
                  <a:pt x="0" y="79"/>
                  <a:pt x="0" y="79"/>
                </a:cubicBezTo>
                <a:cubicBezTo>
                  <a:pt x="0" y="51"/>
                  <a:pt x="0" y="51"/>
                  <a:pt x="0" y="51"/>
                </a:cubicBezTo>
                <a:cubicBezTo>
                  <a:pt x="187" y="51"/>
                  <a:pt x="187" y="51"/>
                  <a:pt x="187" y="51"/>
                </a:cubicBezTo>
                <a:cubicBezTo>
                  <a:pt x="164" y="28"/>
                  <a:pt x="164" y="28"/>
                  <a:pt x="164" y="28"/>
                </a:cubicBezTo>
                <a:cubicBezTo>
                  <a:pt x="161" y="25"/>
                  <a:pt x="159" y="21"/>
                  <a:pt x="159" y="17"/>
                </a:cubicBezTo>
                <a:cubicBezTo>
                  <a:pt x="159" y="13"/>
                  <a:pt x="161" y="9"/>
                  <a:pt x="164" y="6"/>
                </a:cubicBezTo>
                <a:cubicBezTo>
                  <a:pt x="170" y="0"/>
                  <a:pt x="180" y="0"/>
                  <a:pt x="186" y="6"/>
                </a:cubicBezTo>
                <a:cubicBezTo>
                  <a:pt x="234" y="54"/>
                  <a:pt x="234" y="54"/>
                  <a:pt x="234" y="54"/>
                </a:cubicBezTo>
                <a:cubicBezTo>
                  <a:pt x="234" y="54"/>
                  <a:pt x="234" y="54"/>
                  <a:pt x="234" y="54"/>
                </a:cubicBezTo>
                <a:cubicBezTo>
                  <a:pt x="240" y="60"/>
                  <a:pt x="240" y="70"/>
                  <a:pt x="234" y="76"/>
                </a:cubicBezTo>
                <a:close/>
              </a:path>
            </a:pathLst>
          </a:custGeom>
          <a:solidFill>
            <a:srgbClr val="828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25"/>
          <p:cNvSpPr/>
          <p:nvPr/>
        </p:nvSpPr>
        <p:spPr bwMode="auto">
          <a:xfrm>
            <a:off x="3352801" y="4343400"/>
            <a:ext cx="762000" cy="409575"/>
          </a:xfrm>
          <a:custGeom>
            <a:avLst/>
            <a:gdLst>
              <a:gd name="T0" fmla="*/ 234 w 240"/>
              <a:gd name="T1" fmla="*/ 76 h 129"/>
              <a:gd name="T2" fmla="*/ 185 w 240"/>
              <a:gd name="T3" fmla="*/ 125 h 129"/>
              <a:gd name="T4" fmla="*/ 175 w 240"/>
              <a:gd name="T5" fmla="*/ 129 h 129"/>
              <a:gd name="T6" fmla="*/ 164 w 240"/>
              <a:gd name="T7" fmla="*/ 125 h 129"/>
              <a:gd name="T8" fmla="*/ 164 w 240"/>
              <a:gd name="T9" fmla="*/ 103 h 129"/>
              <a:gd name="T10" fmla="*/ 188 w 240"/>
              <a:gd name="T11" fmla="*/ 79 h 129"/>
              <a:gd name="T12" fmla="*/ 0 w 240"/>
              <a:gd name="T13" fmla="*/ 79 h 129"/>
              <a:gd name="T14" fmla="*/ 0 w 240"/>
              <a:gd name="T15" fmla="*/ 51 h 129"/>
              <a:gd name="T16" fmla="*/ 187 w 240"/>
              <a:gd name="T17" fmla="*/ 51 h 129"/>
              <a:gd name="T18" fmla="*/ 164 w 240"/>
              <a:gd name="T19" fmla="*/ 28 h 129"/>
              <a:gd name="T20" fmla="*/ 159 w 240"/>
              <a:gd name="T21" fmla="*/ 17 h 129"/>
              <a:gd name="T22" fmla="*/ 164 w 240"/>
              <a:gd name="T23" fmla="*/ 6 h 129"/>
              <a:gd name="T24" fmla="*/ 185 w 240"/>
              <a:gd name="T25" fmla="*/ 6 h 129"/>
              <a:gd name="T26" fmla="*/ 234 w 240"/>
              <a:gd name="T27" fmla="*/ 54 h 129"/>
              <a:gd name="T28" fmla="*/ 234 w 240"/>
              <a:gd name="T29" fmla="*/ 54 h 129"/>
              <a:gd name="T30" fmla="*/ 234 w 240"/>
              <a:gd name="T31"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 h="129">
                <a:moveTo>
                  <a:pt x="234" y="76"/>
                </a:moveTo>
                <a:cubicBezTo>
                  <a:pt x="185" y="125"/>
                  <a:pt x="185" y="125"/>
                  <a:pt x="185" y="125"/>
                </a:cubicBezTo>
                <a:cubicBezTo>
                  <a:pt x="182" y="128"/>
                  <a:pt x="178" y="129"/>
                  <a:pt x="175" y="129"/>
                </a:cubicBezTo>
                <a:cubicBezTo>
                  <a:pt x="171" y="129"/>
                  <a:pt x="167" y="128"/>
                  <a:pt x="164" y="125"/>
                </a:cubicBezTo>
                <a:cubicBezTo>
                  <a:pt x="158" y="118"/>
                  <a:pt x="158" y="109"/>
                  <a:pt x="164" y="103"/>
                </a:cubicBezTo>
                <a:cubicBezTo>
                  <a:pt x="188" y="79"/>
                  <a:pt x="188" y="79"/>
                  <a:pt x="188" y="79"/>
                </a:cubicBezTo>
                <a:cubicBezTo>
                  <a:pt x="0" y="79"/>
                  <a:pt x="0" y="79"/>
                  <a:pt x="0" y="79"/>
                </a:cubicBezTo>
                <a:cubicBezTo>
                  <a:pt x="0" y="51"/>
                  <a:pt x="0" y="51"/>
                  <a:pt x="0" y="51"/>
                </a:cubicBezTo>
                <a:cubicBezTo>
                  <a:pt x="187" y="51"/>
                  <a:pt x="187" y="51"/>
                  <a:pt x="187" y="51"/>
                </a:cubicBezTo>
                <a:cubicBezTo>
                  <a:pt x="164" y="28"/>
                  <a:pt x="164" y="28"/>
                  <a:pt x="164" y="28"/>
                </a:cubicBezTo>
                <a:cubicBezTo>
                  <a:pt x="161" y="25"/>
                  <a:pt x="159" y="21"/>
                  <a:pt x="159" y="17"/>
                </a:cubicBezTo>
                <a:cubicBezTo>
                  <a:pt x="159" y="13"/>
                  <a:pt x="161" y="9"/>
                  <a:pt x="164" y="6"/>
                </a:cubicBezTo>
                <a:cubicBezTo>
                  <a:pt x="170" y="0"/>
                  <a:pt x="179" y="0"/>
                  <a:pt x="185" y="6"/>
                </a:cubicBezTo>
                <a:cubicBezTo>
                  <a:pt x="234" y="54"/>
                  <a:pt x="234" y="54"/>
                  <a:pt x="234" y="54"/>
                </a:cubicBezTo>
                <a:cubicBezTo>
                  <a:pt x="234" y="54"/>
                  <a:pt x="234" y="54"/>
                  <a:pt x="234" y="54"/>
                </a:cubicBezTo>
                <a:cubicBezTo>
                  <a:pt x="240" y="60"/>
                  <a:pt x="240" y="70"/>
                  <a:pt x="234" y="76"/>
                </a:cubicBezTo>
                <a:close/>
              </a:path>
            </a:pathLst>
          </a:custGeom>
          <a:solidFill>
            <a:srgbClr val="828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26"/>
          <p:cNvSpPr/>
          <p:nvPr/>
        </p:nvSpPr>
        <p:spPr bwMode="auto">
          <a:xfrm>
            <a:off x="5870576" y="4343400"/>
            <a:ext cx="765175" cy="409575"/>
          </a:xfrm>
          <a:custGeom>
            <a:avLst/>
            <a:gdLst>
              <a:gd name="T0" fmla="*/ 235 w 241"/>
              <a:gd name="T1" fmla="*/ 76 h 129"/>
              <a:gd name="T2" fmla="*/ 186 w 241"/>
              <a:gd name="T3" fmla="*/ 125 h 129"/>
              <a:gd name="T4" fmla="*/ 175 w 241"/>
              <a:gd name="T5" fmla="*/ 129 h 129"/>
              <a:gd name="T6" fmla="*/ 164 w 241"/>
              <a:gd name="T7" fmla="*/ 125 h 129"/>
              <a:gd name="T8" fmla="*/ 164 w 241"/>
              <a:gd name="T9" fmla="*/ 103 h 129"/>
              <a:gd name="T10" fmla="*/ 188 w 241"/>
              <a:gd name="T11" fmla="*/ 79 h 129"/>
              <a:gd name="T12" fmla="*/ 0 w 241"/>
              <a:gd name="T13" fmla="*/ 79 h 129"/>
              <a:gd name="T14" fmla="*/ 0 w 241"/>
              <a:gd name="T15" fmla="*/ 51 h 129"/>
              <a:gd name="T16" fmla="*/ 187 w 241"/>
              <a:gd name="T17" fmla="*/ 51 h 129"/>
              <a:gd name="T18" fmla="*/ 164 w 241"/>
              <a:gd name="T19" fmla="*/ 28 h 129"/>
              <a:gd name="T20" fmla="*/ 160 w 241"/>
              <a:gd name="T21" fmla="*/ 17 h 129"/>
              <a:gd name="T22" fmla="*/ 164 w 241"/>
              <a:gd name="T23" fmla="*/ 6 h 129"/>
              <a:gd name="T24" fmla="*/ 186 w 241"/>
              <a:gd name="T25" fmla="*/ 6 h 129"/>
              <a:gd name="T26" fmla="*/ 235 w 241"/>
              <a:gd name="T27" fmla="*/ 54 h 129"/>
              <a:gd name="T28" fmla="*/ 235 w 241"/>
              <a:gd name="T29" fmla="*/ 54 h 129"/>
              <a:gd name="T30" fmla="*/ 235 w 241"/>
              <a:gd name="T31"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9">
                <a:moveTo>
                  <a:pt x="235" y="76"/>
                </a:moveTo>
                <a:cubicBezTo>
                  <a:pt x="186" y="125"/>
                  <a:pt x="186" y="125"/>
                  <a:pt x="186" y="125"/>
                </a:cubicBezTo>
                <a:cubicBezTo>
                  <a:pt x="183" y="128"/>
                  <a:pt x="179" y="129"/>
                  <a:pt x="175" y="129"/>
                </a:cubicBezTo>
                <a:cubicBezTo>
                  <a:pt x="171" y="129"/>
                  <a:pt x="167" y="128"/>
                  <a:pt x="164" y="125"/>
                </a:cubicBezTo>
                <a:cubicBezTo>
                  <a:pt x="158" y="118"/>
                  <a:pt x="158" y="109"/>
                  <a:pt x="164" y="103"/>
                </a:cubicBezTo>
                <a:cubicBezTo>
                  <a:pt x="188" y="79"/>
                  <a:pt x="188" y="79"/>
                  <a:pt x="188" y="79"/>
                </a:cubicBezTo>
                <a:cubicBezTo>
                  <a:pt x="0" y="79"/>
                  <a:pt x="0" y="79"/>
                  <a:pt x="0" y="79"/>
                </a:cubicBezTo>
                <a:cubicBezTo>
                  <a:pt x="0" y="51"/>
                  <a:pt x="0" y="51"/>
                  <a:pt x="0" y="51"/>
                </a:cubicBezTo>
                <a:cubicBezTo>
                  <a:pt x="187" y="51"/>
                  <a:pt x="187" y="51"/>
                  <a:pt x="187" y="51"/>
                </a:cubicBezTo>
                <a:cubicBezTo>
                  <a:pt x="164" y="28"/>
                  <a:pt x="164" y="28"/>
                  <a:pt x="164" y="28"/>
                </a:cubicBezTo>
                <a:cubicBezTo>
                  <a:pt x="161" y="25"/>
                  <a:pt x="160" y="21"/>
                  <a:pt x="160" y="17"/>
                </a:cubicBezTo>
                <a:cubicBezTo>
                  <a:pt x="160" y="13"/>
                  <a:pt x="161" y="9"/>
                  <a:pt x="164" y="6"/>
                </a:cubicBezTo>
                <a:cubicBezTo>
                  <a:pt x="170" y="0"/>
                  <a:pt x="180" y="0"/>
                  <a:pt x="186" y="6"/>
                </a:cubicBezTo>
                <a:cubicBezTo>
                  <a:pt x="235" y="54"/>
                  <a:pt x="235" y="54"/>
                  <a:pt x="235" y="54"/>
                </a:cubicBezTo>
                <a:cubicBezTo>
                  <a:pt x="235" y="54"/>
                  <a:pt x="235" y="54"/>
                  <a:pt x="235" y="54"/>
                </a:cubicBezTo>
                <a:cubicBezTo>
                  <a:pt x="241" y="60"/>
                  <a:pt x="241" y="70"/>
                  <a:pt x="235" y="76"/>
                </a:cubicBezTo>
                <a:close/>
              </a:path>
            </a:pathLst>
          </a:custGeom>
          <a:solidFill>
            <a:srgbClr val="828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32"/>
          <p:cNvSpPr/>
          <p:nvPr/>
        </p:nvSpPr>
        <p:spPr bwMode="auto">
          <a:xfrm>
            <a:off x="7126288" y="3276600"/>
            <a:ext cx="1371600" cy="1317625"/>
          </a:xfrm>
          <a:custGeom>
            <a:avLst/>
            <a:gdLst>
              <a:gd name="T0" fmla="*/ 432 w 432"/>
              <a:gd name="T1" fmla="*/ 66 h 415"/>
              <a:gd name="T2" fmla="*/ 428 w 432"/>
              <a:gd name="T3" fmla="*/ 77 h 415"/>
              <a:gd name="T4" fmla="*/ 406 w 432"/>
              <a:gd name="T5" fmla="*/ 77 h 415"/>
              <a:gd name="T6" fmla="*/ 382 w 432"/>
              <a:gd name="T7" fmla="*/ 53 h 415"/>
              <a:gd name="T8" fmla="*/ 9 w 432"/>
              <a:gd name="T9" fmla="*/ 415 h 415"/>
              <a:gd name="T10" fmla="*/ 0 w 432"/>
              <a:gd name="T11" fmla="*/ 415 h 415"/>
              <a:gd name="T12" fmla="*/ 0 w 432"/>
              <a:gd name="T13" fmla="*/ 387 h 415"/>
              <a:gd name="T14" fmla="*/ 9 w 432"/>
              <a:gd name="T15" fmla="*/ 387 h 415"/>
              <a:gd name="T16" fmla="*/ 354 w 432"/>
              <a:gd name="T17" fmla="*/ 54 h 415"/>
              <a:gd name="T18" fmla="*/ 331 w 432"/>
              <a:gd name="T19" fmla="*/ 77 h 415"/>
              <a:gd name="T20" fmla="*/ 320 w 432"/>
              <a:gd name="T21" fmla="*/ 81 h 415"/>
              <a:gd name="T22" fmla="*/ 309 w 432"/>
              <a:gd name="T23" fmla="*/ 77 h 415"/>
              <a:gd name="T24" fmla="*/ 309 w 432"/>
              <a:gd name="T25" fmla="*/ 55 h 415"/>
              <a:gd name="T26" fmla="*/ 358 w 432"/>
              <a:gd name="T27" fmla="*/ 6 h 415"/>
              <a:gd name="T28" fmla="*/ 379 w 432"/>
              <a:gd name="T29" fmla="*/ 6 h 415"/>
              <a:gd name="T30" fmla="*/ 428 w 432"/>
              <a:gd name="T31" fmla="*/ 55 h 415"/>
              <a:gd name="T32" fmla="*/ 432 w 432"/>
              <a:gd name="T33" fmla="*/ 6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2" h="415">
                <a:moveTo>
                  <a:pt x="432" y="66"/>
                </a:moveTo>
                <a:cubicBezTo>
                  <a:pt x="432" y="70"/>
                  <a:pt x="431" y="74"/>
                  <a:pt x="428" y="77"/>
                </a:cubicBezTo>
                <a:cubicBezTo>
                  <a:pt x="422" y="83"/>
                  <a:pt x="412" y="83"/>
                  <a:pt x="406" y="77"/>
                </a:cubicBezTo>
                <a:cubicBezTo>
                  <a:pt x="382" y="53"/>
                  <a:pt x="382" y="53"/>
                  <a:pt x="382" y="53"/>
                </a:cubicBezTo>
                <a:cubicBezTo>
                  <a:pt x="376" y="254"/>
                  <a:pt x="211" y="415"/>
                  <a:pt x="9" y="415"/>
                </a:cubicBezTo>
                <a:cubicBezTo>
                  <a:pt x="0" y="415"/>
                  <a:pt x="0" y="415"/>
                  <a:pt x="0" y="415"/>
                </a:cubicBezTo>
                <a:cubicBezTo>
                  <a:pt x="0" y="387"/>
                  <a:pt x="0" y="387"/>
                  <a:pt x="0" y="387"/>
                </a:cubicBezTo>
                <a:cubicBezTo>
                  <a:pt x="9" y="387"/>
                  <a:pt x="9" y="387"/>
                  <a:pt x="9" y="387"/>
                </a:cubicBezTo>
                <a:cubicBezTo>
                  <a:pt x="195" y="387"/>
                  <a:pt x="348" y="238"/>
                  <a:pt x="354" y="54"/>
                </a:cubicBezTo>
                <a:cubicBezTo>
                  <a:pt x="331" y="77"/>
                  <a:pt x="331" y="77"/>
                  <a:pt x="331" y="77"/>
                </a:cubicBezTo>
                <a:cubicBezTo>
                  <a:pt x="328" y="80"/>
                  <a:pt x="324" y="81"/>
                  <a:pt x="320" y="81"/>
                </a:cubicBezTo>
                <a:cubicBezTo>
                  <a:pt x="316" y="81"/>
                  <a:pt x="312" y="80"/>
                  <a:pt x="309" y="77"/>
                </a:cubicBezTo>
                <a:cubicBezTo>
                  <a:pt x="303" y="71"/>
                  <a:pt x="303" y="61"/>
                  <a:pt x="309" y="55"/>
                </a:cubicBezTo>
                <a:cubicBezTo>
                  <a:pt x="358" y="6"/>
                  <a:pt x="358" y="6"/>
                  <a:pt x="358" y="6"/>
                </a:cubicBezTo>
                <a:cubicBezTo>
                  <a:pt x="364" y="0"/>
                  <a:pt x="373" y="0"/>
                  <a:pt x="379" y="6"/>
                </a:cubicBezTo>
                <a:cubicBezTo>
                  <a:pt x="428" y="55"/>
                  <a:pt x="428" y="55"/>
                  <a:pt x="428" y="55"/>
                </a:cubicBezTo>
                <a:cubicBezTo>
                  <a:pt x="431" y="58"/>
                  <a:pt x="432" y="62"/>
                  <a:pt x="432" y="66"/>
                </a:cubicBezTo>
                <a:close/>
              </a:path>
            </a:pathLst>
          </a:custGeom>
          <a:solidFill>
            <a:srgbClr val="828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8" name="Freeform 34"/>
          <p:cNvSpPr/>
          <p:nvPr/>
        </p:nvSpPr>
        <p:spPr bwMode="auto">
          <a:xfrm>
            <a:off x="4610101" y="4343400"/>
            <a:ext cx="758825" cy="409575"/>
          </a:xfrm>
          <a:custGeom>
            <a:avLst/>
            <a:gdLst>
              <a:gd name="T0" fmla="*/ 233 w 239"/>
              <a:gd name="T1" fmla="*/ 76 h 129"/>
              <a:gd name="T2" fmla="*/ 184 w 239"/>
              <a:gd name="T3" fmla="*/ 125 h 129"/>
              <a:gd name="T4" fmla="*/ 173 w 239"/>
              <a:gd name="T5" fmla="*/ 129 h 129"/>
              <a:gd name="T6" fmla="*/ 162 w 239"/>
              <a:gd name="T7" fmla="*/ 125 h 129"/>
              <a:gd name="T8" fmla="*/ 162 w 239"/>
              <a:gd name="T9" fmla="*/ 103 h 129"/>
              <a:gd name="T10" fmla="*/ 186 w 239"/>
              <a:gd name="T11" fmla="*/ 79 h 129"/>
              <a:gd name="T12" fmla="*/ 0 w 239"/>
              <a:gd name="T13" fmla="*/ 79 h 129"/>
              <a:gd name="T14" fmla="*/ 0 w 239"/>
              <a:gd name="T15" fmla="*/ 51 h 129"/>
              <a:gd name="T16" fmla="*/ 185 w 239"/>
              <a:gd name="T17" fmla="*/ 51 h 129"/>
              <a:gd name="T18" fmla="*/ 162 w 239"/>
              <a:gd name="T19" fmla="*/ 28 h 129"/>
              <a:gd name="T20" fmla="*/ 158 w 239"/>
              <a:gd name="T21" fmla="*/ 17 h 129"/>
              <a:gd name="T22" fmla="*/ 162 w 239"/>
              <a:gd name="T23" fmla="*/ 6 h 129"/>
              <a:gd name="T24" fmla="*/ 184 w 239"/>
              <a:gd name="T25" fmla="*/ 6 h 129"/>
              <a:gd name="T26" fmla="*/ 233 w 239"/>
              <a:gd name="T27" fmla="*/ 54 h 129"/>
              <a:gd name="T28" fmla="*/ 233 w 239"/>
              <a:gd name="T29" fmla="*/ 54 h 129"/>
              <a:gd name="T30" fmla="*/ 233 w 239"/>
              <a:gd name="T31" fmla="*/ 7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29">
                <a:moveTo>
                  <a:pt x="233" y="76"/>
                </a:moveTo>
                <a:cubicBezTo>
                  <a:pt x="184" y="125"/>
                  <a:pt x="184" y="125"/>
                  <a:pt x="184" y="125"/>
                </a:cubicBezTo>
                <a:cubicBezTo>
                  <a:pt x="181" y="128"/>
                  <a:pt x="177" y="129"/>
                  <a:pt x="173" y="129"/>
                </a:cubicBezTo>
                <a:cubicBezTo>
                  <a:pt x="169" y="129"/>
                  <a:pt x="165" y="128"/>
                  <a:pt x="162" y="125"/>
                </a:cubicBezTo>
                <a:cubicBezTo>
                  <a:pt x="156" y="118"/>
                  <a:pt x="156" y="109"/>
                  <a:pt x="162" y="103"/>
                </a:cubicBezTo>
                <a:cubicBezTo>
                  <a:pt x="186" y="79"/>
                  <a:pt x="186" y="79"/>
                  <a:pt x="186" y="79"/>
                </a:cubicBezTo>
                <a:cubicBezTo>
                  <a:pt x="0" y="79"/>
                  <a:pt x="0" y="79"/>
                  <a:pt x="0" y="79"/>
                </a:cubicBezTo>
                <a:cubicBezTo>
                  <a:pt x="0" y="51"/>
                  <a:pt x="0" y="51"/>
                  <a:pt x="0" y="51"/>
                </a:cubicBezTo>
                <a:cubicBezTo>
                  <a:pt x="185" y="51"/>
                  <a:pt x="185" y="51"/>
                  <a:pt x="185" y="51"/>
                </a:cubicBezTo>
                <a:cubicBezTo>
                  <a:pt x="162" y="28"/>
                  <a:pt x="162" y="28"/>
                  <a:pt x="162" y="28"/>
                </a:cubicBezTo>
                <a:cubicBezTo>
                  <a:pt x="159" y="25"/>
                  <a:pt x="158" y="21"/>
                  <a:pt x="158" y="17"/>
                </a:cubicBezTo>
                <a:cubicBezTo>
                  <a:pt x="158" y="13"/>
                  <a:pt x="159" y="9"/>
                  <a:pt x="162" y="6"/>
                </a:cubicBezTo>
                <a:cubicBezTo>
                  <a:pt x="168" y="0"/>
                  <a:pt x="178" y="0"/>
                  <a:pt x="184" y="6"/>
                </a:cubicBezTo>
                <a:cubicBezTo>
                  <a:pt x="233" y="54"/>
                  <a:pt x="233" y="54"/>
                  <a:pt x="233" y="54"/>
                </a:cubicBezTo>
                <a:cubicBezTo>
                  <a:pt x="233" y="54"/>
                  <a:pt x="233" y="54"/>
                  <a:pt x="233" y="54"/>
                </a:cubicBezTo>
                <a:cubicBezTo>
                  <a:pt x="239" y="60"/>
                  <a:pt x="239" y="70"/>
                  <a:pt x="233" y="76"/>
                </a:cubicBezTo>
                <a:close/>
              </a:path>
            </a:pathLst>
          </a:custGeom>
          <a:solidFill>
            <a:srgbClr val="8287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Oval 45"/>
          <p:cNvSpPr>
            <a:spLocks noChangeArrowheads="1"/>
          </p:cNvSpPr>
          <p:nvPr/>
        </p:nvSpPr>
        <p:spPr bwMode="auto">
          <a:xfrm>
            <a:off x="6829426" y="4251325"/>
            <a:ext cx="595313"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Oval 46"/>
          <p:cNvSpPr>
            <a:spLocks noChangeArrowheads="1"/>
          </p:cNvSpPr>
          <p:nvPr/>
        </p:nvSpPr>
        <p:spPr bwMode="auto">
          <a:xfrm>
            <a:off x="1798638" y="4251325"/>
            <a:ext cx="593725"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Oval 47"/>
          <p:cNvSpPr>
            <a:spLocks noChangeArrowheads="1"/>
          </p:cNvSpPr>
          <p:nvPr/>
        </p:nvSpPr>
        <p:spPr bwMode="auto">
          <a:xfrm>
            <a:off x="3057526" y="4251325"/>
            <a:ext cx="593725"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Oval 48"/>
          <p:cNvSpPr>
            <a:spLocks noChangeArrowheads="1"/>
          </p:cNvSpPr>
          <p:nvPr/>
        </p:nvSpPr>
        <p:spPr bwMode="auto">
          <a:xfrm>
            <a:off x="4314826" y="4251325"/>
            <a:ext cx="596900"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Oval 49"/>
          <p:cNvSpPr>
            <a:spLocks noChangeArrowheads="1"/>
          </p:cNvSpPr>
          <p:nvPr/>
        </p:nvSpPr>
        <p:spPr bwMode="auto">
          <a:xfrm>
            <a:off x="5575301" y="4251325"/>
            <a:ext cx="596900" cy="5969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73" name="Group 72"/>
          <p:cNvGrpSpPr/>
          <p:nvPr/>
        </p:nvGrpSpPr>
        <p:grpSpPr>
          <a:xfrm>
            <a:off x="1862138" y="4314825"/>
            <a:ext cx="466725" cy="469900"/>
            <a:chOff x="1862138" y="4314825"/>
            <a:chExt cx="466725" cy="469900"/>
          </a:xfrm>
        </p:grpSpPr>
        <p:sp>
          <p:nvSpPr>
            <p:cNvPr id="55" name="Oval 51"/>
            <p:cNvSpPr>
              <a:spLocks noChangeArrowheads="1"/>
            </p:cNvSpPr>
            <p:nvPr/>
          </p:nvSpPr>
          <p:spPr bwMode="auto">
            <a:xfrm>
              <a:off x="1862138" y="4314825"/>
              <a:ext cx="466725" cy="469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55"/>
            <p:cNvSpPr>
              <a:spLocks noEditPoints="1"/>
            </p:cNvSpPr>
            <p:nvPr/>
          </p:nvSpPr>
          <p:spPr bwMode="auto">
            <a:xfrm>
              <a:off x="1985963" y="4400550"/>
              <a:ext cx="219075" cy="317500"/>
            </a:xfrm>
            <a:custGeom>
              <a:avLst/>
              <a:gdLst>
                <a:gd name="T0" fmla="*/ 34 w 69"/>
                <a:gd name="T1" fmla="*/ 0 h 100"/>
                <a:gd name="T2" fmla="*/ 0 w 69"/>
                <a:gd name="T3" fmla="*/ 34 h 100"/>
                <a:gd name="T4" fmla="*/ 16 w 69"/>
                <a:gd name="T5" fmla="*/ 64 h 100"/>
                <a:gd name="T6" fmla="*/ 17 w 69"/>
                <a:gd name="T7" fmla="*/ 72 h 100"/>
                <a:gd name="T8" fmla="*/ 34 w 69"/>
                <a:gd name="T9" fmla="*/ 76 h 100"/>
                <a:gd name="T10" fmla="*/ 51 w 69"/>
                <a:gd name="T11" fmla="*/ 72 h 100"/>
                <a:gd name="T12" fmla="*/ 52 w 69"/>
                <a:gd name="T13" fmla="*/ 64 h 100"/>
                <a:gd name="T14" fmla="*/ 69 w 69"/>
                <a:gd name="T15" fmla="*/ 34 h 100"/>
                <a:gd name="T16" fmla="*/ 34 w 69"/>
                <a:gd name="T17" fmla="*/ 0 h 100"/>
                <a:gd name="T18" fmla="*/ 47 w 69"/>
                <a:gd name="T19" fmla="*/ 60 h 100"/>
                <a:gd name="T20" fmla="*/ 46 w 69"/>
                <a:gd name="T21" fmla="*/ 68 h 100"/>
                <a:gd name="T22" fmla="*/ 34 w 69"/>
                <a:gd name="T23" fmla="*/ 70 h 100"/>
                <a:gd name="T24" fmla="*/ 22 w 69"/>
                <a:gd name="T25" fmla="*/ 68 h 100"/>
                <a:gd name="T26" fmla="*/ 21 w 69"/>
                <a:gd name="T27" fmla="*/ 60 h 100"/>
                <a:gd name="T28" fmla="*/ 6 w 69"/>
                <a:gd name="T29" fmla="*/ 34 h 100"/>
                <a:gd name="T30" fmla="*/ 34 w 69"/>
                <a:gd name="T31" fmla="*/ 6 h 100"/>
                <a:gd name="T32" fmla="*/ 63 w 69"/>
                <a:gd name="T33" fmla="*/ 34 h 100"/>
                <a:gd name="T34" fmla="*/ 47 w 69"/>
                <a:gd name="T35" fmla="*/ 60 h 100"/>
                <a:gd name="T36" fmla="*/ 20 w 69"/>
                <a:gd name="T37" fmla="*/ 87 h 100"/>
                <a:gd name="T38" fmla="*/ 20 w 69"/>
                <a:gd name="T39" fmla="*/ 92 h 100"/>
                <a:gd name="T40" fmla="*/ 25 w 69"/>
                <a:gd name="T41" fmla="*/ 95 h 100"/>
                <a:gd name="T42" fmla="*/ 25 w 69"/>
                <a:gd name="T43" fmla="*/ 98 h 100"/>
                <a:gd name="T44" fmla="*/ 34 w 69"/>
                <a:gd name="T45" fmla="*/ 100 h 100"/>
                <a:gd name="T46" fmla="*/ 43 w 69"/>
                <a:gd name="T47" fmla="*/ 98 h 100"/>
                <a:gd name="T48" fmla="*/ 43 w 69"/>
                <a:gd name="T49" fmla="*/ 95 h 100"/>
                <a:gd name="T50" fmla="*/ 48 w 69"/>
                <a:gd name="T51" fmla="*/ 92 h 100"/>
                <a:gd name="T52" fmla="*/ 49 w 69"/>
                <a:gd name="T53" fmla="*/ 87 h 100"/>
                <a:gd name="T54" fmla="*/ 34 w 69"/>
                <a:gd name="T55" fmla="*/ 89 h 100"/>
                <a:gd name="T56" fmla="*/ 20 w 69"/>
                <a:gd name="T57" fmla="*/ 87 h 100"/>
                <a:gd name="T58" fmla="*/ 18 w 69"/>
                <a:gd name="T59" fmla="*/ 77 h 100"/>
                <a:gd name="T60" fmla="*/ 19 w 69"/>
                <a:gd name="T61" fmla="*/ 82 h 100"/>
                <a:gd name="T62" fmla="*/ 34 w 69"/>
                <a:gd name="T63" fmla="*/ 85 h 100"/>
                <a:gd name="T64" fmla="*/ 49 w 69"/>
                <a:gd name="T65" fmla="*/ 82 h 100"/>
                <a:gd name="T66" fmla="*/ 50 w 69"/>
                <a:gd name="T67" fmla="*/ 77 h 100"/>
                <a:gd name="T68" fmla="*/ 34 w 69"/>
                <a:gd name="T69" fmla="*/ 80 h 100"/>
                <a:gd name="T70" fmla="*/ 18 w 69"/>
                <a:gd name="T71" fmla="*/ 77 h 100"/>
                <a:gd name="T72" fmla="*/ 34 w 69"/>
                <a:gd name="T73" fmla="*/ 14 h 100"/>
                <a:gd name="T74" fmla="*/ 36 w 69"/>
                <a:gd name="T75" fmla="*/ 12 h 100"/>
                <a:gd name="T76" fmla="*/ 34 w 69"/>
                <a:gd name="T77" fmla="*/ 10 h 100"/>
                <a:gd name="T78" fmla="*/ 10 w 69"/>
                <a:gd name="T79" fmla="*/ 34 h 100"/>
                <a:gd name="T80" fmla="*/ 12 w 69"/>
                <a:gd name="T81" fmla="*/ 36 h 100"/>
                <a:gd name="T82" fmla="*/ 14 w 69"/>
                <a:gd name="T83" fmla="*/ 34 h 100"/>
                <a:gd name="T84" fmla="*/ 34 w 69"/>
                <a:gd name="T85" fmla="*/ 14 h 100"/>
                <a:gd name="T86" fmla="*/ 42 w 69"/>
                <a:gd name="T87" fmla="*/ 47 h 100"/>
                <a:gd name="T88" fmla="*/ 34 w 69"/>
                <a:gd name="T89" fmla="*/ 33 h 100"/>
                <a:gd name="T90" fmla="*/ 26 w 69"/>
                <a:gd name="T91" fmla="*/ 47 h 100"/>
                <a:gd name="T92" fmla="*/ 23 w 69"/>
                <a:gd name="T93" fmla="*/ 40 h 100"/>
                <a:gd name="T94" fmla="*/ 18 w 69"/>
                <a:gd name="T95" fmla="*/ 43 h 100"/>
                <a:gd name="T96" fmla="*/ 26 w 69"/>
                <a:gd name="T97" fmla="*/ 59 h 100"/>
                <a:gd name="T98" fmla="*/ 34 w 69"/>
                <a:gd name="T99" fmla="*/ 44 h 100"/>
                <a:gd name="T100" fmla="*/ 42 w 69"/>
                <a:gd name="T101" fmla="*/ 59 h 100"/>
                <a:gd name="T102" fmla="*/ 50 w 69"/>
                <a:gd name="T103" fmla="*/ 43 h 100"/>
                <a:gd name="T104" fmla="*/ 45 w 69"/>
                <a:gd name="T105" fmla="*/ 40 h 100"/>
                <a:gd name="T106" fmla="*/ 42 w 69"/>
                <a:gd name="T107"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100">
                  <a:moveTo>
                    <a:pt x="34" y="0"/>
                  </a:moveTo>
                  <a:cubicBezTo>
                    <a:pt x="15" y="0"/>
                    <a:pt x="0" y="15"/>
                    <a:pt x="0" y="34"/>
                  </a:cubicBezTo>
                  <a:cubicBezTo>
                    <a:pt x="0" y="47"/>
                    <a:pt x="6" y="58"/>
                    <a:pt x="16" y="64"/>
                  </a:cubicBezTo>
                  <a:cubicBezTo>
                    <a:pt x="17" y="72"/>
                    <a:pt x="17" y="72"/>
                    <a:pt x="17" y="72"/>
                  </a:cubicBezTo>
                  <a:cubicBezTo>
                    <a:pt x="22" y="75"/>
                    <a:pt x="28" y="76"/>
                    <a:pt x="34" y="76"/>
                  </a:cubicBezTo>
                  <a:cubicBezTo>
                    <a:pt x="40" y="76"/>
                    <a:pt x="46" y="75"/>
                    <a:pt x="51" y="72"/>
                  </a:cubicBezTo>
                  <a:cubicBezTo>
                    <a:pt x="52" y="64"/>
                    <a:pt x="52" y="64"/>
                    <a:pt x="52" y="64"/>
                  </a:cubicBezTo>
                  <a:cubicBezTo>
                    <a:pt x="62" y="58"/>
                    <a:pt x="69" y="47"/>
                    <a:pt x="69" y="34"/>
                  </a:cubicBezTo>
                  <a:cubicBezTo>
                    <a:pt x="69" y="15"/>
                    <a:pt x="53" y="0"/>
                    <a:pt x="34" y="0"/>
                  </a:cubicBezTo>
                  <a:close/>
                  <a:moveTo>
                    <a:pt x="47" y="60"/>
                  </a:moveTo>
                  <a:cubicBezTo>
                    <a:pt x="46" y="68"/>
                    <a:pt x="46" y="68"/>
                    <a:pt x="46" y="68"/>
                  </a:cubicBezTo>
                  <a:cubicBezTo>
                    <a:pt x="46" y="68"/>
                    <a:pt x="43" y="70"/>
                    <a:pt x="34" y="70"/>
                  </a:cubicBezTo>
                  <a:cubicBezTo>
                    <a:pt x="25" y="70"/>
                    <a:pt x="22" y="68"/>
                    <a:pt x="22" y="68"/>
                  </a:cubicBezTo>
                  <a:cubicBezTo>
                    <a:pt x="21" y="60"/>
                    <a:pt x="21" y="60"/>
                    <a:pt x="21" y="60"/>
                  </a:cubicBezTo>
                  <a:cubicBezTo>
                    <a:pt x="12" y="55"/>
                    <a:pt x="6" y="45"/>
                    <a:pt x="6" y="34"/>
                  </a:cubicBezTo>
                  <a:cubicBezTo>
                    <a:pt x="6" y="19"/>
                    <a:pt x="18" y="6"/>
                    <a:pt x="34" y="6"/>
                  </a:cubicBezTo>
                  <a:cubicBezTo>
                    <a:pt x="50" y="6"/>
                    <a:pt x="63" y="19"/>
                    <a:pt x="63" y="34"/>
                  </a:cubicBezTo>
                  <a:cubicBezTo>
                    <a:pt x="63" y="45"/>
                    <a:pt x="56" y="55"/>
                    <a:pt x="47" y="60"/>
                  </a:cubicBezTo>
                  <a:close/>
                  <a:moveTo>
                    <a:pt x="20" y="87"/>
                  </a:moveTo>
                  <a:cubicBezTo>
                    <a:pt x="20" y="92"/>
                    <a:pt x="20" y="92"/>
                    <a:pt x="20" y="92"/>
                  </a:cubicBezTo>
                  <a:cubicBezTo>
                    <a:pt x="20" y="92"/>
                    <a:pt x="21" y="94"/>
                    <a:pt x="25" y="95"/>
                  </a:cubicBezTo>
                  <a:cubicBezTo>
                    <a:pt x="25" y="98"/>
                    <a:pt x="25" y="98"/>
                    <a:pt x="25" y="98"/>
                  </a:cubicBezTo>
                  <a:cubicBezTo>
                    <a:pt x="25" y="98"/>
                    <a:pt x="27" y="100"/>
                    <a:pt x="34" y="100"/>
                  </a:cubicBezTo>
                  <a:cubicBezTo>
                    <a:pt x="41" y="100"/>
                    <a:pt x="43" y="98"/>
                    <a:pt x="43" y="98"/>
                  </a:cubicBezTo>
                  <a:cubicBezTo>
                    <a:pt x="43" y="95"/>
                    <a:pt x="43" y="95"/>
                    <a:pt x="43" y="95"/>
                  </a:cubicBezTo>
                  <a:cubicBezTo>
                    <a:pt x="47" y="94"/>
                    <a:pt x="48" y="92"/>
                    <a:pt x="48" y="92"/>
                  </a:cubicBezTo>
                  <a:cubicBezTo>
                    <a:pt x="49" y="87"/>
                    <a:pt x="49" y="87"/>
                    <a:pt x="49" y="87"/>
                  </a:cubicBezTo>
                  <a:cubicBezTo>
                    <a:pt x="44" y="88"/>
                    <a:pt x="39" y="89"/>
                    <a:pt x="34" y="89"/>
                  </a:cubicBezTo>
                  <a:cubicBezTo>
                    <a:pt x="29" y="89"/>
                    <a:pt x="24" y="88"/>
                    <a:pt x="20" y="87"/>
                  </a:cubicBezTo>
                  <a:close/>
                  <a:moveTo>
                    <a:pt x="18" y="77"/>
                  </a:moveTo>
                  <a:cubicBezTo>
                    <a:pt x="19" y="82"/>
                    <a:pt x="19" y="82"/>
                    <a:pt x="19" y="82"/>
                  </a:cubicBezTo>
                  <a:cubicBezTo>
                    <a:pt x="23" y="84"/>
                    <a:pt x="29" y="85"/>
                    <a:pt x="34" y="85"/>
                  </a:cubicBezTo>
                  <a:cubicBezTo>
                    <a:pt x="40" y="85"/>
                    <a:pt x="45" y="84"/>
                    <a:pt x="49" y="82"/>
                  </a:cubicBezTo>
                  <a:cubicBezTo>
                    <a:pt x="50" y="77"/>
                    <a:pt x="50" y="77"/>
                    <a:pt x="50" y="77"/>
                  </a:cubicBezTo>
                  <a:cubicBezTo>
                    <a:pt x="45" y="79"/>
                    <a:pt x="40" y="80"/>
                    <a:pt x="34" y="80"/>
                  </a:cubicBezTo>
                  <a:cubicBezTo>
                    <a:pt x="28" y="80"/>
                    <a:pt x="23" y="79"/>
                    <a:pt x="18" y="77"/>
                  </a:cubicBezTo>
                  <a:close/>
                  <a:moveTo>
                    <a:pt x="34" y="14"/>
                  </a:moveTo>
                  <a:cubicBezTo>
                    <a:pt x="35" y="14"/>
                    <a:pt x="36" y="13"/>
                    <a:pt x="36" y="12"/>
                  </a:cubicBezTo>
                  <a:cubicBezTo>
                    <a:pt x="36" y="11"/>
                    <a:pt x="35" y="10"/>
                    <a:pt x="34" y="10"/>
                  </a:cubicBezTo>
                  <a:cubicBezTo>
                    <a:pt x="21" y="10"/>
                    <a:pt x="10" y="21"/>
                    <a:pt x="10" y="34"/>
                  </a:cubicBezTo>
                  <a:cubicBezTo>
                    <a:pt x="10" y="35"/>
                    <a:pt x="11" y="36"/>
                    <a:pt x="12" y="36"/>
                  </a:cubicBezTo>
                  <a:cubicBezTo>
                    <a:pt x="13" y="36"/>
                    <a:pt x="14" y="35"/>
                    <a:pt x="14" y="34"/>
                  </a:cubicBezTo>
                  <a:cubicBezTo>
                    <a:pt x="14" y="23"/>
                    <a:pt x="23" y="14"/>
                    <a:pt x="34" y="14"/>
                  </a:cubicBezTo>
                  <a:close/>
                  <a:moveTo>
                    <a:pt x="42" y="47"/>
                  </a:moveTo>
                  <a:cubicBezTo>
                    <a:pt x="34" y="33"/>
                    <a:pt x="34" y="33"/>
                    <a:pt x="34" y="33"/>
                  </a:cubicBezTo>
                  <a:cubicBezTo>
                    <a:pt x="26" y="47"/>
                    <a:pt x="26" y="47"/>
                    <a:pt x="26" y="47"/>
                  </a:cubicBezTo>
                  <a:cubicBezTo>
                    <a:pt x="23" y="40"/>
                    <a:pt x="23" y="40"/>
                    <a:pt x="23" y="40"/>
                  </a:cubicBezTo>
                  <a:cubicBezTo>
                    <a:pt x="18" y="43"/>
                    <a:pt x="18" y="43"/>
                    <a:pt x="18" y="43"/>
                  </a:cubicBezTo>
                  <a:cubicBezTo>
                    <a:pt x="26" y="59"/>
                    <a:pt x="26" y="59"/>
                    <a:pt x="26" y="59"/>
                  </a:cubicBezTo>
                  <a:cubicBezTo>
                    <a:pt x="34" y="44"/>
                    <a:pt x="34" y="44"/>
                    <a:pt x="34" y="44"/>
                  </a:cubicBezTo>
                  <a:cubicBezTo>
                    <a:pt x="42" y="59"/>
                    <a:pt x="42" y="59"/>
                    <a:pt x="42" y="59"/>
                  </a:cubicBezTo>
                  <a:cubicBezTo>
                    <a:pt x="50" y="43"/>
                    <a:pt x="50" y="43"/>
                    <a:pt x="50" y="43"/>
                  </a:cubicBezTo>
                  <a:cubicBezTo>
                    <a:pt x="45" y="40"/>
                    <a:pt x="45" y="40"/>
                    <a:pt x="45" y="40"/>
                  </a:cubicBezTo>
                  <a:lnTo>
                    <a:pt x="42" y="4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76" name="Group 75"/>
          <p:cNvGrpSpPr/>
          <p:nvPr/>
        </p:nvGrpSpPr>
        <p:grpSpPr>
          <a:xfrm>
            <a:off x="5638801" y="4314825"/>
            <a:ext cx="469900" cy="469900"/>
            <a:chOff x="5638801" y="4314825"/>
            <a:chExt cx="469900" cy="469900"/>
          </a:xfrm>
        </p:grpSpPr>
        <p:sp>
          <p:nvSpPr>
            <p:cNvPr id="58" name="Oval 54"/>
            <p:cNvSpPr>
              <a:spLocks noChangeArrowheads="1"/>
            </p:cNvSpPr>
            <p:nvPr/>
          </p:nvSpPr>
          <p:spPr bwMode="auto">
            <a:xfrm>
              <a:off x="5638801" y="4314825"/>
              <a:ext cx="469900" cy="469900"/>
            </a:xfrm>
            <a:prstGeom prst="ellipse">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56"/>
            <p:cNvSpPr>
              <a:spLocks noEditPoints="1"/>
            </p:cNvSpPr>
            <p:nvPr/>
          </p:nvSpPr>
          <p:spPr bwMode="auto">
            <a:xfrm>
              <a:off x="5721351" y="4378325"/>
              <a:ext cx="330200" cy="330200"/>
            </a:xfrm>
            <a:custGeom>
              <a:avLst/>
              <a:gdLst>
                <a:gd name="T0" fmla="*/ 90 w 104"/>
                <a:gd name="T1" fmla="*/ 15 h 104"/>
                <a:gd name="T2" fmla="*/ 37 w 104"/>
                <a:gd name="T3" fmla="*/ 15 h 104"/>
                <a:gd name="T4" fmla="*/ 32 w 104"/>
                <a:gd name="T5" fmla="*/ 61 h 104"/>
                <a:gd name="T6" fmla="*/ 5 w 104"/>
                <a:gd name="T7" fmla="*/ 88 h 104"/>
                <a:gd name="T8" fmla="*/ 7 w 104"/>
                <a:gd name="T9" fmla="*/ 97 h 104"/>
                <a:gd name="T10" fmla="*/ 16 w 104"/>
                <a:gd name="T11" fmla="*/ 100 h 104"/>
                <a:gd name="T12" fmla="*/ 44 w 104"/>
                <a:gd name="T13" fmla="*/ 73 h 104"/>
                <a:gd name="T14" fmla="*/ 90 w 104"/>
                <a:gd name="T15" fmla="*/ 67 h 104"/>
                <a:gd name="T16" fmla="*/ 90 w 104"/>
                <a:gd name="T17" fmla="*/ 15 h 104"/>
                <a:gd name="T18" fmla="*/ 85 w 104"/>
                <a:gd name="T19" fmla="*/ 63 h 104"/>
                <a:gd name="T20" fmla="*/ 42 w 104"/>
                <a:gd name="T21" fmla="*/ 63 h 104"/>
                <a:gd name="T22" fmla="*/ 42 w 104"/>
                <a:gd name="T23" fmla="*/ 19 h 104"/>
                <a:gd name="T24" fmla="*/ 85 w 104"/>
                <a:gd name="T25" fmla="*/ 19 h 104"/>
                <a:gd name="T26" fmla="*/ 85 w 104"/>
                <a:gd name="T27" fmla="*/ 63 h 104"/>
                <a:gd name="T28" fmla="*/ 82 w 104"/>
                <a:gd name="T29" fmla="*/ 23 h 104"/>
                <a:gd name="T30" fmla="*/ 79 w 104"/>
                <a:gd name="T31" fmla="*/ 23 h 104"/>
                <a:gd name="T32" fmla="*/ 79 w 104"/>
                <a:gd name="T33" fmla="*/ 26 h 104"/>
                <a:gd name="T34" fmla="*/ 79 w 104"/>
                <a:gd name="T35" fmla="*/ 56 h 104"/>
                <a:gd name="T36" fmla="*/ 79 w 104"/>
                <a:gd name="T37" fmla="*/ 60 h 104"/>
                <a:gd name="T38" fmla="*/ 82 w 104"/>
                <a:gd name="T39" fmla="*/ 60 h 104"/>
                <a:gd name="T40" fmla="*/ 82 w 104"/>
                <a:gd name="T41"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04">
                  <a:moveTo>
                    <a:pt x="90" y="15"/>
                  </a:moveTo>
                  <a:cubicBezTo>
                    <a:pt x="75" y="0"/>
                    <a:pt x="52" y="0"/>
                    <a:pt x="37" y="15"/>
                  </a:cubicBezTo>
                  <a:cubicBezTo>
                    <a:pt x="25" y="27"/>
                    <a:pt x="23" y="46"/>
                    <a:pt x="32" y="61"/>
                  </a:cubicBezTo>
                  <a:cubicBezTo>
                    <a:pt x="5" y="88"/>
                    <a:pt x="5" y="88"/>
                    <a:pt x="5" y="88"/>
                  </a:cubicBezTo>
                  <a:cubicBezTo>
                    <a:pt x="5" y="88"/>
                    <a:pt x="0" y="91"/>
                    <a:pt x="7" y="97"/>
                  </a:cubicBezTo>
                  <a:cubicBezTo>
                    <a:pt x="14" y="104"/>
                    <a:pt x="16" y="100"/>
                    <a:pt x="16" y="100"/>
                  </a:cubicBezTo>
                  <a:cubicBezTo>
                    <a:pt x="44" y="73"/>
                    <a:pt x="44" y="73"/>
                    <a:pt x="44" y="73"/>
                  </a:cubicBezTo>
                  <a:cubicBezTo>
                    <a:pt x="58" y="82"/>
                    <a:pt x="77" y="80"/>
                    <a:pt x="90" y="67"/>
                  </a:cubicBezTo>
                  <a:cubicBezTo>
                    <a:pt x="104" y="53"/>
                    <a:pt x="104" y="29"/>
                    <a:pt x="90" y="15"/>
                  </a:cubicBezTo>
                  <a:close/>
                  <a:moveTo>
                    <a:pt x="85" y="63"/>
                  </a:moveTo>
                  <a:cubicBezTo>
                    <a:pt x="73" y="75"/>
                    <a:pt x="54" y="75"/>
                    <a:pt x="42" y="63"/>
                  </a:cubicBezTo>
                  <a:cubicBezTo>
                    <a:pt x="30" y="51"/>
                    <a:pt x="30" y="31"/>
                    <a:pt x="42" y="19"/>
                  </a:cubicBezTo>
                  <a:cubicBezTo>
                    <a:pt x="54" y="8"/>
                    <a:pt x="73" y="8"/>
                    <a:pt x="85" y="19"/>
                  </a:cubicBezTo>
                  <a:cubicBezTo>
                    <a:pt x="97" y="31"/>
                    <a:pt x="97" y="51"/>
                    <a:pt x="85" y="63"/>
                  </a:cubicBezTo>
                  <a:close/>
                  <a:moveTo>
                    <a:pt x="82" y="23"/>
                  </a:moveTo>
                  <a:cubicBezTo>
                    <a:pt x="81" y="22"/>
                    <a:pt x="80" y="22"/>
                    <a:pt x="79" y="23"/>
                  </a:cubicBezTo>
                  <a:cubicBezTo>
                    <a:pt x="78" y="24"/>
                    <a:pt x="78" y="25"/>
                    <a:pt x="79" y="26"/>
                  </a:cubicBezTo>
                  <a:cubicBezTo>
                    <a:pt x="87" y="34"/>
                    <a:pt x="87" y="48"/>
                    <a:pt x="79" y="56"/>
                  </a:cubicBezTo>
                  <a:cubicBezTo>
                    <a:pt x="78" y="57"/>
                    <a:pt x="78" y="59"/>
                    <a:pt x="79" y="60"/>
                  </a:cubicBezTo>
                  <a:cubicBezTo>
                    <a:pt x="80" y="60"/>
                    <a:pt x="81" y="60"/>
                    <a:pt x="82" y="60"/>
                  </a:cubicBezTo>
                  <a:cubicBezTo>
                    <a:pt x="92" y="49"/>
                    <a:pt x="92" y="33"/>
                    <a:pt x="82"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77" name="Group 76"/>
          <p:cNvGrpSpPr/>
          <p:nvPr/>
        </p:nvGrpSpPr>
        <p:grpSpPr>
          <a:xfrm>
            <a:off x="6892926" y="4314825"/>
            <a:ext cx="468313" cy="469900"/>
            <a:chOff x="6892926" y="4314825"/>
            <a:chExt cx="468313" cy="469900"/>
          </a:xfrm>
        </p:grpSpPr>
        <p:sp>
          <p:nvSpPr>
            <p:cNvPr id="54" name="Oval 50"/>
            <p:cNvSpPr>
              <a:spLocks noChangeArrowheads="1"/>
            </p:cNvSpPr>
            <p:nvPr/>
          </p:nvSpPr>
          <p:spPr bwMode="auto">
            <a:xfrm>
              <a:off x="6892926" y="4314825"/>
              <a:ext cx="468313" cy="46990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57"/>
            <p:cNvSpPr>
              <a:spLocks noEditPoints="1"/>
            </p:cNvSpPr>
            <p:nvPr/>
          </p:nvSpPr>
          <p:spPr bwMode="auto">
            <a:xfrm>
              <a:off x="7005638" y="4410075"/>
              <a:ext cx="241300" cy="304800"/>
            </a:xfrm>
            <a:custGeom>
              <a:avLst/>
              <a:gdLst>
                <a:gd name="T0" fmla="*/ 41 w 76"/>
                <a:gd name="T1" fmla="*/ 57 h 96"/>
                <a:gd name="T2" fmla="*/ 38 w 76"/>
                <a:gd name="T3" fmla="*/ 57 h 96"/>
                <a:gd name="T4" fmla="*/ 32 w 76"/>
                <a:gd name="T5" fmla="*/ 60 h 96"/>
                <a:gd name="T6" fmla="*/ 32 w 76"/>
                <a:gd name="T7" fmla="*/ 64 h 96"/>
                <a:gd name="T8" fmla="*/ 37 w 76"/>
                <a:gd name="T9" fmla="*/ 64 h 96"/>
                <a:gd name="T10" fmla="*/ 37 w 76"/>
                <a:gd name="T11" fmla="*/ 77 h 96"/>
                <a:gd name="T12" fmla="*/ 34 w 76"/>
                <a:gd name="T13" fmla="*/ 77 h 96"/>
                <a:gd name="T14" fmla="*/ 34 w 76"/>
                <a:gd name="T15" fmla="*/ 80 h 96"/>
                <a:gd name="T16" fmla="*/ 44 w 76"/>
                <a:gd name="T17" fmla="*/ 80 h 96"/>
                <a:gd name="T18" fmla="*/ 44 w 76"/>
                <a:gd name="T19" fmla="*/ 77 h 96"/>
                <a:gd name="T20" fmla="*/ 41 w 76"/>
                <a:gd name="T21" fmla="*/ 77 h 96"/>
                <a:gd name="T22" fmla="*/ 41 w 76"/>
                <a:gd name="T23" fmla="*/ 57 h 96"/>
                <a:gd name="T24" fmla="*/ 76 w 76"/>
                <a:gd name="T25" fmla="*/ 15 h 96"/>
                <a:gd name="T26" fmla="*/ 71 w 76"/>
                <a:gd name="T27" fmla="*/ 10 h 96"/>
                <a:gd name="T28" fmla="*/ 54 w 76"/>
                <a:gd name="T29" fmla="*/ 46 h 96"/>
                <a:gd name="T30" fmla="*/ 48 w 76"/>
                <a:gd name="T31" fmla="*/ 43 h 96"/>
                <a:gd name="T32" fmla="*/ 66 w 76"/>
                <a:gd name="T33" fmla="*/ 5 h 96"/>
                <a:gd name="T34" fmla="*/ 61 w 76"/>
                <a:gd name="T35" fmla="*/ 0 h 96"/>
                <a:gd name="T36" fmla="*/ 15 w 76"/>
                <a:gd name="T37" fmla="*/ 0 h 96"/>
                <a:gd name="T38" fmla="*/ 10 w 76"/>
                <a:gd name="T39" fmla="*/ 5 h 96"/>
                <a:gd name="T40" fmla="*/ 28 w 76"/>
                <a:gd name="T41" fmla="*/ 43 h 96"/>
                <a:gd name="T42" fmla="*/ 23 w 76"/>
                <a:gd name="T43" fmla="*/ 46 h 96"/>
                <a:gd name="T44" fmla="*/ 5 w 76"/>
                <a:gd name="T45" fmla="*/ 10 h 96"/>
                <a:gd name="T46" fmla="*/ 0 w 76"/>
                <a:gd name="T47" fmla="*/ 15 h 96"/>
                <a:gd name="T48" fmla="*/ 17 w 76"/>
                <a:gd name="T49" fmla="*/ 51 h 96"/>
                <a:gd name="T50" fmla="*/ 11 w 76"/>
                <a:gd name="T51" fmla="*/ 68 h 96"/>
                <a:gd name="T52" fmla="*/ 38 w 76"/>
                <a:gd name="T53" fmla="*/ 96 h 96"/>
                <a:gd name="T54" fmla="*/ 66 w 76"/>
                <a:gd name="T55" fmla="*/ 68 h 96"/>
                <a:gd name="T56" fmla="*/ 59 w 76"/>
                <a:gd name="T57" fmla="*/ 51 h 96"/>
                <a:gd name="T58" fmla="*/ 76 w 76"/>
                <a:gd name="T59" fmla="*/ 15 h 96"/>
                <a:gd name="T60" fmla="*/ 18 w 76"/>
                <a:gd name="T61" fmla="*/ 7 h 96"/>
                <a:gd name="T62" fmla="*/ 58 w 76"/>
                <a:gd name="T63" fmla="*/ 7 h 96"/>
                <a:gd name="T64" fmla="*/ 55 w 76"/>
                <a:gd name="T65" fmla="*/ 14 h 96"/>
                <a:gd name="T66" fmla="*/ 22 w 76"/>
                <a:gd name="T67" fmla="*/ 14 h 96"/>
                <a:gd name="T68" fmla="*/ 18 w 76"/>
                <a:gd name="T69" fmla="*/ 7 h 96"/>
                <a:gd name="T70" fmla="*/ 25 w 76"/>
                <a:gd name="T71" fmla="*/ 20 h 96"/>
                <a:gd name="T72" fmla="*/ 51 w 76"/>
                <a:gd name="T73" fmla="*/ 20 h 96"/>
                <a:gd name="T74" fmla="*/ 41 w 76"/>
                <a:gd name="T75" fmla="*/ 41 h 96"/>
                <a:gd name="T76" fmla="*/ 38 w 76"/>
                <a:gd name="T77" fmla="*/ 41 h 96"/>
                <a:gd name="T78" fmla="*/ 35 w 76"/>
                <a:gd name="T79" fmla="*/ 41 h 96"/>
                <a:gd name="T80" fmla="*/ 25 w 76"/>
                <a:gd name="T81" fmla="*/ 20 h 96"/>
                <a:gd name="T82" fmla="*/ 60 w 76"/>
                <a:gd name="T83" fmla="*/ 68 h 96"/>
                <a:gd name="T84" fmla="*/ 38 w 76"/>
                <a:gd name="T85" fmla="*/ 90 h 96"/>
                <a:gd name="T86" fmla="*/ 17 w 76"/>
                <a:gd name="T87" fmla="*/ 68 h 96"/>
                <a:gd name="T88" fmla="*/ 38 w 76"/>
                <a:gd name="T89" fmla="*/ 47 h 96"/>
                <a:gd name="T90" fmla="*/ 60 w 76"/>
                <a:gd name="T91" fmla="*/ 68 h 96"/>
                <a:gd name="T92" fmla="*/ 38 w 76"/>
                <a:gd name="T93" fmla="*/ 49 h 96"/>
                <a:gd name="T94" fmla="*/ 18 w 76"/>
                <a:gd name="T95" fmla="*/ 68 h 96"/>
                <a:gd name="T96" fmla="*/ 38 w 76"/>
                <a:gd name="T97" fmla="*/ 88 h 96"/>
                <a:gd name="T98" fmla="*/ 58 w 76"/>
                <a:gd name="T99" fmla="*/ 68 h 96"/>
                <a:gd name="T100" fmla="*/ 38 w 76"/>
                <a:gd name="T101" fmla="*/ 49 h 96"/>
                <a:gd name="T102" fmla="*/ 38 w 76"/>
                <a:gd name="T103" fmla="*/ 86 h 96"/>
                <a:gd name="T104" fmla="*/ 21 w 76"/>
                <a:gd name="T105" fmla="*/ 68 h 96"/>
                <a:gd name="T106" fmla="*/ 38 w 76"/>
                <a:gd name="T107" fmla="*/ 51 h 96"/>
                <a:gd name="T108" fmla="*/ 56 w 76"/>
                <a:gd name="T109" fmla="*/ 68 h 96"/>
                <a:gd name="T110" fmla="*/ 38 w 76"/>
                <a:gd name="T111"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41" y="57"/>
                  </a:moveTo>
                  <a:cubicBezTo>
                    <a:pt x="38" y="57"/>
                    <a:pt x="38" y="57"/>
                    <a:pt x="38" y="57"/>
                  </a:cubicBezTo>
                  <a:cubicBezTo>
                    <a:pt x="38" y="57"/>
                    <a:pt x="37" y="60"/>
                    <a:pt x="32" y="60"/>
                  </a:cubicBezTo>
                  <a:cubicBezTo>
                    <a:pt x="32" y="64"/>
                    <a:pt x="32" y="64"/>
                    <a:pt x="32" y="64"/>
                  </a:cubicBezTo>
                  <a:cubicBezTo>
                    <a:pt x="37" y="64"/>
                    <a:pt x="37" y="64"/>
                    <a:pt x="37" y="64"/>
                  </a:cubicBezTo>
                  <a:cubicBezTo>
                    <a:pt x="37" y="77"/>
                    <a:pt x="37" y="77"/>
                    <a:pt x="37" y="77"/>
                  </a:cubicBezTo>
                  <a:cubicBezTo>
                    <a:pt x="34" y="77"/>
                    <a:pt x="34" y="77"/>
                    <a:pt x="34" y="77"/>
                  </a:cubicBezTo>
                  <a:cubicBezTo>
                    <a:pt x="34" y="80"/>
                    <a:pt x="34" y="80"/>
                    <a:pt x="34" y="80"/>
                  </a:cubicBezTo>
                  <a:cubicBezTo>
                    <a:pt x="44" y="80"/>
                    <a:pt x="44" y="80"/>
                    <a:pt x="44" y="80"/>
                  </a:cubicBezTo>
                  <a:cubicBezTo>
                    <a:pt x="44" y="77"/>
                    <a:pt x="44" y="77"/>
                    <a:pt x="44" y="77"/>
                  </a:cubicBezTo>
                  <a:cubicBezTo>
                    <a:pt x="41" y="77"/>
                    <a:pt x="41" y="77"/>
                    <a:pt x="41" y="77"/>
                  </a:cubicBezTo>
                  <a:lnTo>
                    <a:pt x="41" y="57"/>
                  </a:lnTo>
                  <a:close/>
                  <a:moveTo>
                    <a:pt x="76" y="15"/>
                  </a:moveTo>
                  <a:cubicBezTo>
                    <a:pt x="71" y="10"/>
                    <a:pt x="71" y="10"/>
                    <a:pt x="71" y="10"/>
                  </a:cubicBezTo>
                  <a:cubicBezTo>
                    <a:pt x="54" y="46"/>
                    <a:pt x="54" y="46"/>
                    <a:pt x="54" y="46"/>
                  </a:cubicBezTo>
                  <a:cubicBezTo>
                    <a:pt x="52" y="45"/>
                    <a:pt x="50" y="44"/>
                    <a:pt x="48" y="43"/>
                  </a:cubicBezTo>
                  <a:cubicBezTo>
                    <a:pt x="66" y="5"/>
                    <a:pt x="66" y="5"/>
                    <a:pt x="66" y="5"/>
                  </a:cubicBezTo>
                  <a:cubicBezTo>
                    <a:pt x="61" y="0"/>
                    <a:pt x="61" y="0"/>
                    <a:pt x="61" y="0"/>
                  </a:cubicBezTo>
                  <a:cubicBezTo>
                    <a:pt x="15" y="0"/>
                    <a:pt x="15" y="0"/>
                    <a:pt x="15" y="0"/>
                  </a:cubicBezTo>
                  <a:cubicBezTo>
                    <a:pt x="10" y="5"/>
                    <a:pt x="10" y="5"/>
                    <a:pt x="10" y="5"/>
                  </a:cubicBezTo>
                  <a:cubicBezTo>
                    <a:pt x="28" y="43"/>
                    <a:pt x="28" y="43"/>
                    <a:pt x="28" y="43"/>
                  </a:cubicBezTo>
                  <a:cubicBezTo>
                    <a:pt x="26" y="44"/>
                    <a:pt x="24" y="45"/>
                    <a:pt x="23" y="46"/>
                  </a:cubicBezTo>
                  <a:cubicBezTo>
                    <a:pt x="5" y="10"/>
                    <a:pt x="5" y="10"/>
                    <a:pt x="5" y="10"/>
                  </a:cubicBezTo>
                  <a:cubicBezTo>
                    <a:pt x="0" y="15"/>
                    <a:pt x="0" y="15"/>
                    <a:pt x="0" y="15"/>
                  </a:cubicBezTo>
                  <a:cubicBezTo>
                    <a:pt x="17" y="51"/>
                    <a:pt x="17" y="51"/>
                    <a:pt x="17" y="51"/>
                  </a:cubicBezTo>
                  <a:cubicBezTo>
                    <a:pt x="13" y="55"/>
                    <a:pt x="11" y="62"/>
                    <a:pt x="11" y="68"/>
                  </a:cubicBezTo>
                  <a:cubicBezTo>
                    <a:pt x="11" y="84"/>
                    <a:pt x="23" y="96"/>
                    <a:pt x="38" y="96"/>
                  </a:cubicBezTo>
                  <a:cubicBezTo>
                    <a:pt x="53" y="96"/>
                    <a:pt x="66" y="84"/>
                    <a:pt x="66" y="68"/>
                  </a:cubicBezTo>
                  <a:cubicBezTo>
                    <a:pt x="66" y="62"/>
                    <a:pt x="63" y="55"/>
                    <a:pt x="59" y="51"/>
                  </a:cubicBezTo>
                  <a:lnTo>
                    <a:pt x="76" y="15"/>
                  </a:lnTo>
                  <a:close/>
                  <a:moveTo>
                    <a:pt x="18" y="7"/>
                  </a:moveTo>
                  <a:cubicBezTo>
                    <a:pt x="58" y="7"/>
                    <a:pt x="58" y="7"/>
                    <a:pt x="58" y="7"/>
                  </a:cubicBezTo>
                  <a:cubicBezTo>
                    <a:pt x="55" y="14"/>
                    <a:pt x="55" y="14"/>
                    <a:pt x="55" y="14"/>
                  </a:cubicBezTo>
                  <a:cubicBezTo>
                    <a:pt x="22" y="14"/>
                    <a:pt x="22" y="14"/>
                    <a:pt x="22" y="14"/>
                  </a:cubicBezTo>
                  <a:lnTo>
                    <a:pt x="18" y="7"/>
                  </a:lnTo>
                  <a:close/>
                  <a:moveTo>
                    <a:pt x="25" y="20"/>
                  </a:moveTo>
                  <a:cubicBezTo>
                    <a:pt x="51" y="20"/>
                    <a:pt x="51" y="20"/>
                    <a:pt x="51" y="20"/>
                  </a:cubicBezTo>
                  <a:cubicBezTo>
                    <a:pt x="41" y="41"/>
                    <a:pt x="41" y="41"/>
                    <a:pt x="41" y="41"/>
                  </a:cubicBezTo>
                  <a:cubicBezTo>
                    <a:pt x="40" y="41"/>
                    <a:pt x="39" y="41"/>
                    <a:pt x="38" y="41"/>
                  </a:cubicBezTo>
                  <a:cubicBezTo>
                    <a:pt x="37" y="41"/>
                    <a:pt x="36" y="41"/>
                    <a:pt x="35" y="41"/>
                  </a:cubicBezTo>
                  <a:lnTo>
                    <a:pt x="25" y="20"/>
                  </a:lnTo>
                  <a:close/>
                  <a:moveTo>
                    <a:pt x="60" y="68"/>
                  </a:moveTo>
                  <a:cubicBezTo>
                    <a:pt x="60" y="80"/>
                    <a:pt x="50" y="90"/>
                    <a:pt x="38" y="90"/>
                  </a:cubicBezTo>
                  <a:cubicBezTo>
                    <a:pt x="26" y="90"/>
                    <a:pt x="17" y="80"/>
                    <a:pt x="17" y="68"/>
                  </a:cubicBezTo>
                  <a:cubicBezTo>
                    <a:pt x="17" y="57"/>
                    <a:pt x="26" y="47"/>
                    <a:pt x="38" y="47"/>
                  </a:cubicBezTo>
                  <a:cubicBezTo>
                    <a:pt x="50" y="47"/>
                    <a:pt x="60" y="57"/>
                    <a:pt x="60" y="68"/>
                  </a:cubicBezTo>
                  <a:close/>
                  <a:moveTo>
                    <a:pt x="38" y="49"/>
                  </a:moveTo>
                  <a:cubicBezTo>
                    <a:pt x="27" y="49"/>
                    <a:pt x="18" y="58"/>
                    <a:pt x="18" y="68"/>
                  </a:cubicBezTo>
                  <a:cubicBezTo>
                    <a:pt x="18" y="79"/>
                    <a:pt x="27" y="88"/>
                    <a:pt x="38" y="88"/>
                  </a:cubicBezTo>
                  <a:cubicBezTo>
                    <a:pt x="49" y="88"/>
                    <a:pt x="58" y="79"/>
                    <a:pt x="58" y="68"/>
                  </a:cubicBezTo>
                  <a:cubicBezTo>
                    <a:pt x="58" y="58"/>
                    <a:pt x="49" y="49"/>
                    <a:pt x="38" y="49"/>
                  </a:cubicBezTo>
                  <a:close/>
                  <a:moveTo>
                    <a:pt x="38" y="86"/>
                  </a:moveTo>
                  <a:cubicBezTo>
                    <a:pt x="28" y="86"/>
                    <a:pt x="21" y="78"/>
                    <a:pt x="21" y="68"/>
                  </a:cubicBezTo>
                  <a:cubicBezTo>
                    <a:pt x="21" y="59"/>
                    <a:pt x="28" y="51"/>
                    <a:pt x="38" y="51"/>
                  </a:cubicBezTo>
                  <a:cubicBezTo>
                    <a:pt x="48" y="51"/>
                    <a:pt x="56" y="59"/>
                    <a:pt x="56" y="68"/>
                  </a:cubicBezTo>
                  <a:cubicBezTo>
                    <a:pt x="56" y="78"/>
                    <a:pt x="48" y="86"/>
                    <a:pt x="38"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74" name="Group 73"/>
          <p:cNvGrpSpPr/>
          <p:nvPr/>
        </p:nvGrpSpPr>
        <p:grpSpPr>
          <a:xfrm>
            <a:off x="3121026" y="4314825"/>
            <a:ext cx="466725" cy="469900"/>
            <a:chOff x="3121026" y="4314825"/>
            <a:chExt cx="466725" cy="469900"/>
          </a:xfrm>
        </p:grpSpPr>
        <p:sp>
          <p:nvSpPr>
            <p:cNvPr id="56" name="Oval 52"/>
            <p:cNvSpPr>
              <a:spLocks noChangeArrowheads="1"/>
            </p:cNvSpPr>
            <p:nvPr/>
          </p:nvSpPr>
          <p:spPr bwMode="auto">
            <a:xfrm>
              <a:off x="3121026" y="4314825"/>
              <a:ext cx="466725" cy="469900"/>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58"/>
            <p:cNvSpPr>
              <a:spLocks noEditPoints="1"/>
            </p:cNvSpPr>
            <p:nvPr/>
          </p:nvSpPr>
          <p:spPr bwMode="auto">
            <a:xfrm>
              <a:off x="3241676" y="4413250"/>
              <a:ext cx="219075" cy="276225"/>
            </a:xfrm>
            <a:custGeom>
              <a:avLst/>
              <a:gdLst>
                <a:gd name="T0" fmla="*/ 100 w 138"/>
                <a:gd name="T1" fmla="*/ 28 h 174"/>
                <a:gd name="T2" fmla="*/ 24 w 138"/>
                <a:gd name="T3" fmla="*/ 28 h 174"/>
                <a:gd name="T4" fmla="*/ 24 w 138"/>
                <a:gd name="T5" fmla="*/ 38 h 174"/>
                <a:gd name="T6" fmla="*/ 100 w 138"/>
                <a:gd name="T7" fmla="*/ 38 h 174"/>
                <a:gd name="T8" fmla="*/ 100 w 138"/>
                <a:gd name="T9" fmla="*/ 28 h 174"/>
                <a:gd name="T10" fmla="*/ 100 w 138"/>
                <a:gd name="T11" fmla="*/ 50 h 174"/>
                <a:gd name="T12" fmla="*/ 24 w 138"/>
                <a:gd name="T13" fmla="*/ 50 h 174"/>
                <a:gd name="T14" fmla="*/ 24 w 138"/>
                <a:gd name="T15" fmla="*/ 60 h 174"/>
                <a:gd name="T16" fmla="*/ 100 w 138"/>
                <a:gd name="T17" fmla="*/ 60 h 174"/>
                <a:gd name="T18" fmla="*/ 100 w 138"/>
                <a:gd name="T19" fmla="*/ 50 h 174"/>
                <a:gd name="T20" fmla="*/ 124 w 138"/>
                <a:gd name="T21" fmla="*/ 14 h 174"/>
                <a:gd name="T22" fmla="*/ 124 w 138"/>
                <a:gd name="T23" fmla="*/ 0 h 174"/>
                <a:gd name="T24" fmla="*/ 0 w 138"/>
                <a:gd name="T25" fmla="*/ 0 h 174"/>
                <a:gd name="T26" fmla="*/ 0 w 138"/>
                <a:gd name="T27" fmla="*/ 158 h 174"/>
                <a:gd name="T28" fmla="*/ 16 w 138"/>
                <a:gd name="T29" fmla="*/ 158 h 174"/>
                <a:gd name="T30" fmla="*/ 16 w 138"/>
                <a:gd name="T31" fmla="*/ 174 h 174"/>
                <a:gd name="T32" fmla="*/ 98 w 138"/>
                <a:gd name="T33" fmla="*/ 174 h 174"/>
                <a:gd name="T34" fmla="*/ 138 w 138"/>
                <a:gd name="T35" fmla="*/ 174 h 174"/>
                <a:gd name="T36" fmla="*/ 138 w 138"/>
                <a:gd name="T37" fmla="*/ 132 h 174"/>
                <a:gd name="T38" fmla="*/ 138 w 138"/>
                <a:gd name="T39" fmla="*/ 14 h 174"/>
                <a:gd name="T40" fmla="*/ 124 w 138"/>
                <a:gd name="T41" fmla="*/ 14 h 174"/>
                <a:gd name="T42" fmla="*/ 10 w 138"/>
                <a:gd name="T43" fmla="*/ 150 h 174"/>
                <a:gd name="T44" fmla="*/ 10 w 138"/>
                <a:gd name="T45" fmla="*/ 8 h 174"/>
                <a:gd name="T46" fmla="*/ 114 w 138"/>
                <a:gd name="T47" fmla="*/ 8 h 174"/>
                <a:gd name="T48" fmla="*/ 114 w 138"/>
                <a:gd name="T49" fmla="*/ 114 h 174"/>
                <a:gd name="T50" fmla="*/ 78 w 138"/>
                <a:gd name="T51" fmla="*/ 114 h 174"/>
                <a:gd name="T52" fmla="*/ 78 w 138"/>
                <a:gd name="T53" fmla="*/ 114 h 174"/>
                <a:gd name="T54" fmla="*/ 78 w 138"/>
                <a:gd name="T55" fmla="*/ 150 h 174"/>
                <a:gd name="T56" fmla="*/ 10 w 138"/>
                <a:gd name="T57" fmla="*/ 150 h 174"/>
                <a:gd name="T58" fmla="*/ 130 w 138"/>
                <a:gd name="T59" fmla="*/ 128 h 174"/>
                <a:gd name="T60" fmla="*/ 130 w 138"/>
                <a:gd name="T61" fmla="*/ 164 h 174"/>
                <a:gd name="T62" fmla="*/ 94 w 138"/>
                <a:gd name="T63" fmla="*/ 164 h 174"/>
                <a:gd name="T64" fmla="*/ 24 w 138"/>
                <a:gd name="T65" fmla="*/ 164 h 174"/>
                <a:gd name="T66" fmla="*/ 24 w 138"/>
                <a:gd name="T67" fmla="*/ 158 h 174"/>
                <a:gd name="T68" fmla="*/ 82 w 138"/>
                <a:gd name="T69" fmla="*/ 158 h 174"/>
                <a:gd name="T70" fmla="*/ 124 w 138"/>
                <a:gd name="T71" fmla="*/ 118 h 174"/>
                <a:gd name="T72" fmla="*/ 124 w 138"/>
                <a:gd name="T73" fmla="*/ 24 h 174"/>
                <a:gd name="T74" fmla="*/ 130 w 138"/>
                <a:gd name="T75" fmla="*/ 24 h 174"/>
                <a:gd name="T76" fmla="*/ 130 w 138"/>
                <a:gd name="T77" fmla="*/ 128 h 174"/>
                <a:gd name="T78" fmla="*/ 24 w 138"/>
                <a:gd name="T79" fmla="*/ 102 h 174"/>
                <a:gd name="T80" fmla="*/ 62 w 138"/>
                <a:gd name="T81" fmla="*/ 102 h 174"/>
                <a:gd name="T82" fmla="*/ 62 w 138"/>
                <a:gd name="T83" fmla="*/ 92 h 174"/>
                <a:gd name="T84" fmla="*/ 24 w 138"/>
                <a:gd name="T85" fmla="*/ 92 h 174"/>
                <a:gd name="T86" fmla="*/ 24 w 138"/>
                <a:gd name="T87" fmla="*/ 102 h 174"/>
                <a:gd name="T88" fmla="*/ 100 w 138"/>
                <a:gd name="T89" fmla="*/ 70 h 174"/>
                <a:gd name="T90" fmla="*/ 24 w 138"/>
                <a:gd name="T91" fmla="*/ 70 h 174"/>
                <a:gd name="T92" fmla="*/ 24 w 138"/>
                <a:gd name="T93" fmla="*/ 82 h 174"/>
                <a:gd name="T94" fmla="*/ 100 w 138"/>
                <a:gd name="T95" fmla="*/ 82 h 174"/>
                <a:gd name="T96" fmla="*/ 100 w 138"/>
                <a:gd name="T97" fmla="*/ 7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 h="174">
                  <a:moveTo>
                    <a:pt x="100" y="28"/>
                  </a:moveTo>
                  <a:lnTo>
                    <a:pt x="24" y="28"/>
                  </a:lnTo>
                  <a:lnTo>
                    <a:pt x="24" y="38"/>
                  </a:lnTo>
                  <a:lnTo>
                    <a:pt x="100" y="38"/>
                  </a:lnTo>
                  <a:lnTo>
                    <a:pt x="100" y="28"/>
                  </a:lnTo>
                  <a:close/>
                  <a:moveTo>
                    <a:pt x="100" y="50"/>
                  </a:moveTo>
                  <a:lnTo>
                    <a:pt x="24" y="50"/>
                  </a:lnTo>
                  <a:lnTo>
                    <a:pt x="24" y="60"/>
                  </a:lnTo>
                  <a:lnTo>
                    <a:pt x="100" y="60"/>
                  </a:lnTo>
                  <a:lnTo>
                    <a:pt x="100" y="50"/>
                  </a:lnTo>
                  <a:close/>
                  <a:moveTo>
                    <a:pt x="124" y="14"/>
                  </a:moveTo>
                  <a:lnTo>
                    <a:pt x="124" y="0"/>
                  </a:lnTo>
                  <a:lnTo>
                    <a:pt x="0" y="0"/>
                  </a:lnTo>
                  <a:lnTo>
                    <a:pt x="0" y="158"/>
                  </a:lnTo>
                  <a:lnTo>
                    <a:pt x="16" y="158"/>
                  </a:lnTo>
                  <a:lnTo>
                    <a:pt x="16" y="174"/>
                  </a:lnTo>
                  <a:lnTo>
                    <a:pt x="98" y="174"/>
                  </a:lnTo>
                  <a:lnTo>
                    <a:pt x="138" y="174"/>
                  </a:lnTo>
                  <a:lnTo>
                    <a:pt x="138" y="132"/>
                  </a:lnTo>
                  <a:lnTo>
                    <a:pt x="138" y="14"/>
                  </a:lnTo>
                  <a:lnTo>
                    <a:pt x="124" y="14"/>
                  </a:lnTo>
                  <a:close/>
                  <a:moveTo>
                    <a:pt x="10" y="150"/>
                  </a:moveTo>
                  <a:lnTo>
                    <a:pt x="10" y="8"/>
                  </a:lnTo>
                  <a:lnTo>
                    <a:pt x="114" y="8"/>
                  </a:lnTo>
                  <a:lnTo>
                    <a:pt x="114" y="114"/>
                  </a:lnTo>
                  <a:lnTo>
                    <a:pt x="78" y="114"/>
                  </a:lnTo>
                  <a:lnTo>
                    <a:pt x="78" y="114"/>
                  </a:lnTo>
                  <a:lnTo>
                    <a:pt x="78" y="150"/>
                  </a:lnTo>
                  <a:lnTo>
                    <a:pt x="10" y="150"/>
                  </a:lnTo>
                  <a:close/>
                  <a:moveTo>
                    <a:pt x="130" y="128"/>
                  </a:moveTo>
                  <a:lnTo>
                    <a:pt x="130" y="164"/>
                  </a:lnTo>
                  <a:lnTo>
                    <a:pt x="94" y="164"/>
                  </a:lnTo>
                  <a:lnTo>
                    <a:pt x="24" y="164"/>
                  </a:lnTo>
                  <a:lnTo>
                    <a:pt x="24" y="158"/>
                  </a:lnTo>
                  <a:lnTo>
                    <a:pt x="82" y="158"/>
                  </a:lnTo>
                  <a:lnTo>
                    <a:pt x="124" y="118"/>
                  </a:lnTo>
                  <a:lnTo>
                    <a:pt x="124" y="24"/>
                  </a:lnTo>
                  <a:lnTo>
                    <a:pt x="130" y="24"/>
                  </a:lnTo>
                  <a:lnTo>
                    <a:pt x="130" y="128"/>
                  </a:lnTo>
                  <a:close/>
                  <a:moveTo>
                    <a:pt x="24" y="102"/>
                  </a:moveTo>
                  <a:lnTo>
                    <a:pt x="62" y="102"/>
                  </a:lnTo>
                  <a:lnTo>
                    <a:pt x="62" y="92"/>
                  </a:lnTo>
                  <a:lnTo>
                    <a:pt x="24" y="92"/>
                  </a:lnTo>
                  <a:lnTo>
                    <a:pt x="24" y="102"/>
                  </a:lnTo>
                  <a:close/>
                  <a:moveTo>
                    <a:pt x="100" y="70"/>
                  </a:moveTo>
                  <a:lnTo>
                    <a:pt x="24" y="70"/>
                  </a:lnTo>
                  <a:lnTo>
                    <a:pt x="24" y="82"/>
                  </a:lnTo>
                  <a:lnTo>
                    <a:pt x="100" y="82"/>
                  </a:lnTo>
                  <a:lnTo>
                    <a:pt x="100"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75" name="Group 74"/>
          <p:cNvGrpSpPr/>
          <p:nvPr/>
        </p:nvGrpSpPr>
        <p:grpSpPr>
          <a:xfrm>
            <a:off x="4378326" y="4314825"/>
            <a:ext cx="469900" cy="469900"/>
            <a:chOff x="4378326" y="4314825"/>
            <a:chExt cx="469900" cy="469900"/>
          </a:xfrm>
        </p:grpSpPr>
        <p:sp>
          <p:nvSpPr>
            <p:cNvPr id="57" name="Oval 53"/>
            <p:cNvSpPr>
              <a:spLocks noChangeArrowheads="1"/>
            </p:cNvSpPr>
            <p:nvPr/>
          </p:nvSpPr>
          <p:spPr bwMode="auto">
            <a:xfrm>
              <a:off x="4378326" y="4314825"/>
              <a:ext cx="469900" cy="469900"/>
            </a:xfrm>
            <a:prstGeom prst="ellipse">
              <a:avLst/>
            </a:prstGeom>
            <a:gradFill>
              <a:gsLst>
                <a:gs pos="0">
                  <a:schemeClr val="accent4">
                    <a:lumMod val="85000"/>
                  </a:schemeClr>
                </a:gs>
                <a:gs pos="100000">
                  <a:schemeClr val="accent4">
                    <a:lumMod val="85000"/>
                  </a:schemeClr>
                </a:gs>
              </a:gsLst>
              <a:lin ang="8100000" scaled="0"/>
            </a:gradFill>
            <a:ln>
              <a:noFill/>
            </a:ln>
          </p:spPr>
          <p:txBody>
            <a:bodyPr vert="horz" wrap="square" lIns="91440" tIns="45720" rIns="91440" bIns="45720" numCol="1" anchor="t" anchorCtr="0" compatLnSpc="1"/>
            <a:lstStyle/>
            <a:p>
              <a:endParaRPr lang="en-US"/>
            </a:p>
          </p:txBody>
        </p:sp>
        <p:sp>
          <p:nvSpPr>
            <p:cNvPr id="63" name="Freeform 59"/>
            <p:cNvSpPr>
              <a:spLocks noEditPoints="1"/>
            </p:cNvSpPr>
            <p:nvPr/>
          </p:nvSpPr>
          <p:spPr bwMode="auto">
            <a:xfrm>
              <a:off x="4464051" y="4419600"/>
              <a:ext cx="292100" cy="247650"/>
            </a:xfrm>
            <a:custGeom>
              <a:avLst/>
              <a:gdLst>
                <a:gd name="T0" fmla="*/ 4 w 92"/>
                <a:gd name="T1" fmla="*/ 74 h 78"/>
                <a:gd name="T2" fmla="*/ 8 w 92"/>
                <a:gd name="T3" fmla="*/ 78 h 78"/>
                <a:gd name="T4" fmla="*/ 25 w 92"/>
                <a:gd name="T5" fmla="*/ 78 h 78"/>
                <a:gd name="T6" fmla="*/ 25 w 92"/>
                <a:gd name="T7" fmla="*/ 42 h 78"/>
                <a:gd name="T8" fmla="*/ 4 w 92"/>
                <a:gd name="T9" fmla="*/ 63 h 78"/>
                <a:gd name="T10" fmla="*/ 4 w 92"/>
                <a:gd name="T11" fmla="*/ 74 h 78"/>
                <a:gd name="T12" fmla="*/ 33 w 92"/>
                <a:gd name="T13" fmla="*/ 51 h 78"/>
                <a:gd name="T14" fmla="*/ 33 w 92"/>
                <a:gd name="T15" fmla="*/ 78 h 78"/>
                <a:gd name="T16" fmla="*/ 53 w 92"/>
                <a:gd name="T17" fmla="*/ 78 h 78"/>
                <a:gd name="T18" fmla="*/ 53 w 92"/>
                <a:gd name="T19" fmla="*/ 53 h 78"/>
                <a:gd name="T20" fmla="*/ 45 w 92"/>
                <a:gd name="T21" fmla="*/ 62 h 78"/>
                <a:gd name="T22" fmla="*/ 33 w 92"/>
                <a:gd name="T23" fmla="*/ 51 h 78"/>
                <a:gd name="T24" fmla="*/ 62 w 92"/>
                <a:gd name="T25" fmla="*/ 45 h 78"/>
                <a:gd name="T26" fmla="*/ 62 w 92"/>
                <a:gd name="T27" fmla="*/ 78 h 78"/>
                <a:gd name="T28" fmla="*/ 78 w 92"/>
                <a:gd name="T29" fmla="*/ 78 h 78"/>
                <a:gd name="T30" fmla="*/ 82 w 92"/>
                <a:gd name="T31" fmla="*/ 74 h 78"/>
                <a:gd name="T32" fmla="*/ 82 w 92"/>
                <a:gd name="T33" fmla="*/ 25 h 78"/>
                <a:gd name="T34" fmla="*/ 64 w 92"/>
                <a:gd name="T35" fmla="*/ 42 h 78"/>
                <a:gd name="T36" fmla="*/ 62 w 92"/>
                <a:gd name="T37" fmla="*/ 45 h 78"/>
                <a:gd name="T38" fmla="*/ 74 w 92"/>
                <a:gd name="T39" fmla="*/ 2 h 78"/>
                <a:gd name="T40" fmla="*/ 70 w 92"/>
                <a:gd name="T41" fmla="*/ 6 h 78"/>
                <a:gd name="T42" fmla="*/ 74 w 92"/>
                <a:gd name="T43" fmla="*/ 9 h 78"/>
                <a:gd name="T44" fmla="*/ 78 w 92"/>
                <a:gd name="T45" fmla="*/ 9 h 78"/>
                <a:gd name="T46" fmla="*/ 45 w 92"/>
                <a:gd name="T47" fmla="*/ 42 h 78"/>
                <a:gd name="T48" fmla="*/ 25 w 92"/>
                <a:gd name="T49" fmla="*/ 23 h 78"/>
                <a:gd name="T50" fmla="*/ 2 w 92"/>
                <a:gd name="T51" fmla="*/ 46 h 78"/>
                <a:gd name="T52" fmla="*/ 2 w 92"/>
                <a:gd name="T53" fmla="*/ 51 h 78"/>
                <a:gd name="T54" fmla="*/ 7 w 92"/>
                <a:gd name="T55" fmla="*/ 51 h 78"/>
                <a:gd name="T56" fmla="*/ 25 w 92"/>
                <a:gd name="T57" fmla="*/ 33 h 78"/>
                <a:gd name="T58" fmla="*/ 45 w 92"/>
                <a:gd name="T59" fmla="*/ 53 h 78"/>
                <a:gd name="T60" fmla="*/ 83 w 92"/>
                <a:gd name="T61" fmla="*/ 14 h 78"/>
                <a:gd name="T62" fmla="*/ 83 w 92"/>
                <a:gd name="T63" fmla="*/ 18 h 78"/>
                <a:gd name="T64" fmla="*/ 86 w 92"/>
                <a:gd name="T65" fmla="*/ 22 h 78"/>
                <a:gd name="T66" fmla="*/ 87 w 92"/>
                <a:gd name="T67" fmla="*/ 22 h 78"/>
                <a:gd name="T68" fmla="*/ 90 w 92"/>
                <a:gd name="T69" fmla="*/ 18 h 78"/>
                <a:gd name="T70" fmla="*/ 92 w 92"/>
                <a:gd name="T71" fmla="*/ 0 h 78"/>
                <a:gd name="T72" fmla="*/ 74 w 92"/>
                <a:gd name="T73"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78">
                  <a:moveTo>
                    <a:pt x="4" y="74"/>
                  </a:moveTo>
                  <a:cubicBezTo>
                    <a:pt x="4" y="76"/>
                    <a:pt x="6" y="78"/>
                    <a:pt x="8" y="78"/>
                  </a:cubicBezTo>
                  <a:cubicBezTo>
                    <a:pt x="25" y="78"/>
                    <a:pt x="25" y="78"/>
                    <a:pt x="25" y="78"/>
                  </a:cubicBezTo>
                  <a:cubicBezTo>
                    <a:pt x="25" y="42"/>
                    <a:pt x="25" y="42"/>
                    <a:pt x="25" y="42"/>
                  </a:cubicBezTo>
                  <a:cubicBezTo>
                    <a:pt x="4" y="63"/>
                    <a:pt x="4" y="63"/>
                    <a:pt x="4" y="63"/>
                  </a:cubicBezTo>
                  <a:lnTo>
                    <a:pt x="4" y="74"/>
                  </a:lnTo>
                  <a:close/>
                  <a:moveTo>
                    <a:pt x="33" y="51"/>
                  </a:moveTo>
                  <a:cubicBezTo>
                    <a:pt x="33" y="78"/>
                    <a:pt x="33" y="78"/>
                    <a:pt x="33" y="78"/>
                  </a:cubicBezTo>
                  <a:cubicBezTo>
                    <a:pt x="53" y="78"/>
                    <a:pt x="53" y="78"/>
                    <a:pt x="53" y="78"/>
                  </a:cubicBezTo>
                  <a:cubicBezTo>
                    <a:pt x="53" y="53"/>
                    <a:pt x="53" y="53"/>
                    <a:pt x="53" y="53"/>
                  </a:cubicBezTo>
                  <a:cubicBezTo>
                    <a:pt x="45" y="62"/>
                    <a:pt x="45" y="62"/>
                    <a:pt x="45" y="62"/>
                  </a:cubicBezTo>
                  <a:lnTo>
                    <a:pt x="33" y="51"/>
                  </a:lnTo>
                  <a:close/>
                  <a:moveTo>
                    <a:pt x="62" y="45"/>
                  </a:moveTo>
                  <a:cubicBezTo>
                    <a:pt x="62" y="78"/>
                    <a:pt x="62" y="78"/>
                    <a:pt x="62" y="78"/>
                  </a:cubicBezTo>
                  <a:cubicBezTo>
                    <a:pt x="78" y="78"/>
                    <a:pt x="78" y="78"/>
                    <a:pt x="78" y="78"/>
                  </a:cubicBezTo>
                  <a:cubicBezTo>
                    <a:pt x="80" y="78"/>
                    <a:pt x="82" y="76"/>
                    <a:pt x="82" y="74"/>
                  </a:cubicBezTo>
                  <a:cubicBezTo>
                    <a:pt x="82" y="25"/>
                    <a:pt x="82" y="25"/>
                    <a:pt x="82" y="25"/>
                  </a:cubicBezTo>
                  <a:cubicBezTo>
                    <a:pt x="64" y="42"/>
                    <a:pt x="64" y="42"/>
                    <a:pt x="64" y="42"/>
                  </a:cubicBezTo>
                  <a:lnTo>
                    <a:pt x="62" y="45"/>
                  </a:lnTo>
                  <a:close/>
                  <a:moveTo>
                    <a:pt x="74" y="2"/>
                  </a:moveTo>
                  <a:cubicBezTo>
                    <a:pt x="72" y="2"/>
                    <a:pt x="70" y="4"/>
                    <a:pt x="70" y="6"/>
                  </a:cubicBezTo>
                  <a:cubicBezTo>
                    <a:pt x="71" y="8"/>
                    <a:pt x="72" y="9"/>
                    <a:pt x="74" y="9"/>
                  </a:cubicBezTo>
                  <a:cubicBezTo>
                    <a:pt x="78" y="9"/>
                    <a:pt x="78" y="9"/>
                    <a:pt x="78" y="9"/>
                  </a:cubicBezTo>
                  <a:cubicBezTo>
                    <a:pt x="45" y="42"/>
                    <a:pt x="45" y="42"/>
                    <a:pt x="45" y="42"/>
                  </a:cubicBezTo>
                  <a:cubicBezTo>
                    <a:pt x="25" y="23"/>
                    <a:pt x="25" y="23"/>
                    <a:pt x="25" y="23"/>
                  </a:cubicBezTo>
                  <a:cubicBezTo>
                    <a:pt x="2" y="46"/>
                    <a:pt x="2" y="46"/>
                    <a:pt x="2" y="46"/>
                  </a:cubicBezTo>
                  <a:cubicBezTo>
                    <a:pt x="0" y="47"/>
                    <a:pt x="0" y="49"/>
                    <a:pt x="2" y="51"/>
                  </a:cubicBezTo>
                  <a:cubicBezTo>
                    <a:pt x="3" y="52"/>
                    <a:pt x="6" y="52"/>
                    <a:pt x="7" y="51"/>
                  </a:cubicBezTo>
                  <a:cubicBezTo>
                    <a:pt x="25" y="33"/>
                    <a:pt x="25" y="33"/>
                    <a:pt x="25" y="33"/>
                  </a:cubicBezTo>
                  <a:cubicBezTo>
                    <a:pt x="45" y="53"/>
                    <a:pt x="45" y="53"/>
                    <a:pt x="45" y="53"/>
                  </a:cubicBezTo>
                  <a:cubicBezTo>
                    <a:pt x="83" y="14"/>
                    <a:pt x="83" y="14"/>
                    <a:pt x="83" y="14"/>
                  </a:cubicBezTo>
                  <a:cubicBezTo>
                    <a:pt x="83" y="18"/>
                    <a:pt x="83" y="18"/>
                    <a:pt x="83" y="18"/>
                  </a:cubicBezTo>
                  <a:cubicBezTo>
                    <a:pt x="83" y="20"/>
                    <a:pt x="84" y="21"/>
                    <a:pt x="86" y="22"/>
                  </a:cubicBezTo>
                  <a:cubicBezTo>
                    <a:pt x="87" y="22"/>
                    <a:pt x="87" y="22"/>
                    <a:pt x="87" y="22"/>
                  </a:cubicBezTo>
                  <a:cubicBezTo>
                    <a:pt x="89" y="22"/>
                    <a:pt x="90" y="20"/>
                    <a:pt x="90" y="18"/>
                  </a:cubicBezTo>
                  <a:cubicBezTo>
                    <a:pt x="92" y="0"/>
                    <a:pt x="92" y="0"/>
                    <a:pt x="92" y="0"/>
                  </a:cubicBezTo>
                  <a:lnTo>
                    <a:pt x="74"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69" name="Group 68"/>
          <p:cNvGrpSpPr/>
          <p:nvPr/>
        </p:nvGrpSpPr>
        <p:grpSpPr>
          <a:xfrm>
            <a:off x="1451704" y="4971803"/>
            <a:ext cx="1288863" cy="912419"/>
            <a:chOff x="611188" y="4876801"/>
            <a:chExt cx="1765300" cy="912419"/>
          </a:xfrm>
        </p:grpSpPr>
        <p:sp>
          <p:nvSpPr>
            <p:cNvPr id="70" name="TextBox 69"/>
            <p:cNvSpPr txBox="1"/>
            <p:nvPr/>
          </p:nvSpPr>
          <p:spPr>
            <a:xfrm>
              <a:off x="611188" y="5193255"/>
              <a:ext cx="1765300" cy="595965"/>
            </a:xfrm>
            <a:prstGeom prst="rect">
              <a:avLst/>
            </a:prstGeom>
            <a:noFill/>
          </p:spPr>
          <p:txBody>
            <a:bodyPr wrap="square" lIns="0" tIns="0" rIns="0" bIns="0" rtlCol="0">
              <a:noAutofit/>
            </a:bodyPr>
            <a:lstStyle/>
            <a:p>
              <a:pPr algn="ctr">
                <a:lnSpc>
                  <a:spcPts val="1400"/>
                </a:lnSpc>
              </a:pPr>
              <a:r>
                <a:rPr lang="en-US" altLang="es-ES" sz="1000" dirty="0" err="1">
                  <a:solidFill>
                    <a:schemeClr val="bg2"/>
                  </a:solidFill>
                </a:rPr>
                <a:t>UGC: </a:t>
              </a:r>
              <a:r>
                <a:rPr lang="zh-CN" altLang="en-US" sz="1000" dirty="0" err="1">
                  <a:solidFill>
                    <a:schemeClr val="bg2"/>
                  </a:solidFill>
                  <a:ea typeface="宋体" panose="02010600030101010101" pitchFamily="2" charset="-122"/>
                </a:rPr>
                <a:t>内容审核</a:t>
              </a:r>
              <a:r>
                <a:rPr lang="es-ES" sz="1000" dirty="0">
                  <a:solidFill>
                    <a:schemeClr val="bg2"/>
                  </a:solidFill>
                </a:rPr>
                <a:t> </a:t>
              </a:r>
              <a:endParaRPr lang="en-US" sz="1000" dirty="0">
                <a:solidFill>
                  <a:schemeClr val="bg2"/>
                </a:solidFill>
              </a:endParaRPr>
            </a:p>
          </p:txBody>
        </p:sp>
        <p:sp>
          <p:nvSpPr>
            <p:cNvPr id="72" name="TextBox 71"/>
            <p:cNvSpPr txBox="1"/>
            <p:nvPr/>
          </p:nvSpPr>
          <p:spPr>
            <a:xfrm>
              <a:off x="611188" y="4876801"/>
              <a:ext cx="1765300" cy="246221"/>
            </a:xfrm>
            <a:prstGeom prst="rect">
              <a:avLst/>
            </a:prstGeom>
            <a:noFill/>
          </p:spPr>
          <p:txBody>
            <a:bodyPr wrap="square" lIns="0" tIns="0" rIns="0" bIns="0" rtlCol="0">
              <a:noAutofit/>
            </a:bodyPr>
            <a:lstStyle/>
            <a:p>
              <a:pPr algn="ctr"/>
              <a:r>
                <a:rPr lang="en-US" sz="1600" b="1" dirty="0">
                  <a:solidFill>
                    <a:schemeClr val="bg1"/>
                  </a:solidFill>
                </a:rPr>
                <a:t>Step. 1</a:t>
              </a:r>
            </a:p>
          </p:txBody>
        </p:sp>
      </p:grpSp>
      <p:sp>
        <p:nvSpPr>
          <p:cNvPr id="79" name="TextBox 78"/>
          <p:cNvSpPr txBox="1"/>
          <p:nvPr/>
        </p:nvSpPr>
        <p:spPr>
          <a:xfrm>
            <a:off x="1465263" y="3067572"/>
            <a:ext cx="1258888" cy="595965"/>
          </a:xfrm>
          <a:prstGeom prst="rect">
            <a:avLst/>
          </a:prstGeom>
          <a:noFill/>
        </p:spPr>
        <p:txBody>
          <a:bodyPr wrap="square" lIns="0" tIns="0" rIns="0" bIns="0" rtlCol="0" anchor="ctr">
            <a:noAutofit/>
          </a:bodyPr>
          <a:lstStyle/>
          <a:p>
            <a:pPr algn="ctr">
              <a:lnSpc>
                <a:spcPts val="1400"/>
              </a:lnSpc>
            </a:pPr>
            <a:r>
              <a:rPr lang="zh-CN" sz="900" dirty="0" err="1">
                <a:solidFill>
                  <a:schemeClr val="tx2"/>
                </a:solidFill>
                <a:ea typeface="宋体" panose="02010600030101010101" pitchFamily="2" charset="-122"/>
              </a:rPr>
              <a:t>数据源</a:t>
            </a:r>
            <a:r>
              <a:rPr lang="en-US" altLang="zh-CN" sz="900" dirty="0" err="1">
                <a:solidFill>
                  <a:schemeClr val="tx2"/>
                </a:solidFill>
                <a:ea typeface="宋体" panose="02010600030101010101" pitchFamily="2" charset="-122"/>
              </a:rPr>
              <a:t>:</a:t>
            </a:r>
          </a:p>
          <a:p>
            <a:pPr algn="ctr">
              <a:lnSpc>
                <a:spcPts val="1400"/>
              </a:lnSpc>
            </a:pPr>
            <a:r>
              <a:rPr lang="en-US" altLang="zh-CN" sz="900" dirty="0" err="1">
                <a:solidFill>
                  <a:schemeClr val="tx2"/>
                </a:solidFill>
                <a:ea typeface="宋体" panose="02010600030101010101" pitchFamily="2" charset="-122"/>
              </a:rPr>
              <a:t>1.UGC </a:t>
            </a:r>
            <a:r>
              <a:rPr lang="zh-CN" altLang="en-US" sz="900" dirty="0" err="1">
                <a:solidFill>
                  <a:schemeClr val="tx2"/>
                </a:solidFill>
                <a:ea typeface="宋体" panose="02010600030101010101" pitchFamily="2" charset="-122"/>
              </a:rPr>
              <a:t>用户上传</a:t>
            </a:r>
          </a:p>
          <a:p>
            <a:pPr algn="ctr">
              <a:lnSpc>
                <a:spcPts val="1400"/>
              </a:lnSpc>
            </a:pPr>
            <a:r>
              <a:rPr lang="en-US" altLang="zh-CN" sz="900" dirty="0" err="1">
                <a:solidFill>
                  <a:schemeClr val="tx2"/>
                </a:solidFill>
                <a:ea typeface="宋体" panose="02010600030101010101" pitchFamily="2" charset="-122"/>
              </a:rPr>
              <a:t>2.PGC </a:t>
            </a:r>
            <a:r>
              <a:rPr lang="zh-CN" altLang="en-US" sz="900" dirty="0" err="1">
                <a:solidFill>
                  <a:schemeClr val="tx2"/>
                </a:solidFill>
                <a:ea typeface="宋体" panose="02010600030101010101" pitchFamily="2" charset="-122"/>
              </a:rPr>
              <a:t>权威上传</a:t>
            </a:r>
            <a:endParaRPr lang="en-US" altLang="zh-CN" sz="900" dirty="0" err="1">
              <a:solidFill>
                <a:schemeClr val="tx2"/>
              </a:solidFill>
              <a:ea typeface="宋体" panose="02010600030101010101" pitchFamily="2" charset="-122"/>
            </a:endParaRPr>
          </a:p>
        </p:txBody>
      </p:sp>
      <p:sp>
        <p:nvSpPr>
          <p:cNvPr id="80" name="TextBox 79"/>
          <p:cNvSpPr txBox="1"/>
          <p:nvPr/>
        </p:nvSpPr>
        <p:spPr>
          <a:xfrm>
            <a:off x="2724151" y="3067572"/>
            <a:ext cx="1258888" cy="595965"/>
          </a:xfrm>
          <a:prstGeom prst="rect">
            <a:avLst/>
          </a:prstGeom>
          <a:noFill/>
        </p:spPr>
        <p:txBody>
          <a:bodyPr wrap="square" lIns="0" tIns="0" rIns="0" bIns="0" rtlCol="0" anchor="ctr">
            <a:noAutofit/>
          </a:bodyPr>
          <a:lstStyle/>
          <a:p>
            <a:pPr algn="ctr">
              <a:lnSpc>
                <a:spcPts val="1400"/>
              </a:lnSpc>
            </a:pPr>
            <a:r>
              <a:rPr lang="zh-CN" sz="1000" dirty="0" err="1">
                <a:solidFill>
                  <a:schemeClr val="tx2"/>
                </a:solidFill>
                <a:ea typeface="宋体" panose="02010600030101010101" pitchFamily="2" charset="-122"/>
              </a:rPr>
              <a:t>内容理解：</a:t>
            </a:r>
          </a:p>
          <a:p>
            <a:pPr algn="ctr">
              <a:lnSpc>
                <a:spcPts val="1400"/>
              </a:lnSpc>
            </a:pPr>
            <a:r>
              <a:rPr lang="zh-CN" sz="1000" dirty="0">
                <a:solidFill>
                  <a:schemeClr val="tx2"/>
                </a:solidFill>
                <a:ea typeface="宋体" panose="02010600030101010101" pitchFamily="2" charset="-122"/>
              </a:rPr>
              <a:t>提取关键字，品类</a:t>
            </a:r>
          </a:p>
        </p:txBody>
      </p:sp>
      <p:sp>
        <p:nvSpPr>
          <p:cNvPr id="81" name="TextBox 80"/>
          <p:cNvSpPr txBox="1"/>
          <p:nvPr/>
        </p:nvSpPr>
        <p:spPr>
          <a:xfrm>
            <a:off x="3983039" y="3067572"/>
            <a:ext cx="1258888" cy="595965"/>
          </a:xfrm>
          <a:prstGeom prst="rect">
            <a:avLst/>
          </a:prstGeom>
          <a:noFill/>
        </p:spPr>
        <p:txBody>
          <a:bodyPr wrap="square" lIns="0" tIns="0" rIns="0" bIns="0" rtlCol="0" anchor="ctr">
            <a:noAutofit/>
          </a:bodyPr>
          <a:lstStyle/>
          <a:p>
            <a:pPr algn="ctr">
              <a:lnSpc>
                <a:spcPts val="1400"/>
              </a:lnSpc>
            </a:pPr>
            <a:r>
              <a:rPr lang="zh-CN" sz="1000" dirty="0">
                <a:solidFill>
                  <a:schemeClr val="tx2"/>
                </a:solidFill>
                <a:ea typeface="宋体" panose="02010600030101010101" pitchFamily="2" charset="-122"/>
              </a:rPr>
              <a:t>召回：</a:t>
            </a:r>
          </a:p>
          <a:p>
            <a:pPr algn="ctr">
              <a:lnSpc>
                <a:spcPts val="1400"/>
              </a:lnSpc>
            </a:pPr>
            <a:r>
              <a:rPr lang="zh-CN" altLang="en-US" sz="1000" dirty="0">
                <a:solidFill>
                  <a:schemeClr val="tx2"/>
                </a:solidFill>
                <a:ea typeface="宋体" panose="02010600030101010101" pitchFamily="2" charset="-122"/>
              </a:rPr>
              <a:t>从全量数据中找到相对小的候选集</a:t>
            </a:r>
          </a:p>
          <a:p>
            <a:pPr algn="ctr">
              <a:lnSpc>
                <a:spcPts val="1400"/>
              </a:lnSpc>
            </a:pPr>
            <a:r>
              <a:rPr lang="en-US" altLang="zh-CN" sz="1000" dirty="0">
                <a:solidFill>
                  <a:schemeClr val="tx2"/>
                </a:solidFill>
                <a:ea typeface="宋体" panose="02010600030101010101" pitchFamily="2" charset="-122"/>
              </a:rPr>
              <a:t>(</a:t>
            </a:r>
            <a:r>
              <a:rPr lang="zh-CN" altLang="en-US" sz="1000" dirty="0">
                <a:solidFill>
                  <a:schemeClr val="tx2"/>
                </a:solidFill>
                <a:ea typeface="宋体" panose="02010600030101010101" pitchFamily="2" charset="-122"/>
              </a:rPr>
              <a:t>从百万级</a:t>
            </a:r>
            <a:r>
              <a:rPr lang="en-US" altLang="zh-CN" sz="1000" dirty="0">
                <a:solidFill>
                  <a:schemeClr val="tx2"/>
                </a:solidFill>
                <a:ea typeface="宋体" panose="02010600030101010101" pitchFamily="2" charset="-122"/>
              </a:rPr>
              <a:t>--&gt;</a:t>
            </a:r>
            <a:r>
              <a:rPr lang="zh-CN" altLang="en-US" sz="1000" dirty="0">
                <a:solidFill>
                  <a:schemeClr val="tx2"/>
                </a:solidFill>
                <a:ea typeface="宋体" panose="02010600030101010101" pitchFamily="2" charset="-122"/>
              </a:rPr>
              <a:t>百级</a:t>
            </a:r>
            <a:r>
              <a:rPr lang="en-US" altLang="zh-CN" sz="1000" dirty="0">
                <a:solidFill>
                  <a:schemeClr val="tx2"/>
                </a:solidFill>
                <a:ea typeface="宋体" panose="02010600030101010101" pitchFamily="2" charset="-122"/>
              </a:rPr>
              <a:t>)</a:t>
            </a:r>
          </a:p>
        </p:txBody>
      </p:sp>
      <p:sp>
        <p:nvSpPr>
          <p:cNvPr id="82" name="TextBox 81"/>
          <p:cNvSpPr txBox="1"/>
          <p:nvPr/>
        </p:nvSpPr>
        <p:spPr>
          <a:xfrm>
            <a:off x="5241927" y="3067572"/>
            <a:ext cx="1258888" cy="595965"/>
          </a:xfrm>
          <a:prstGeom prst="rect">
            <a:avLst/>
          </a:prstGeom>
          <a:noFill/>
        </p:spPr>
        <p:txBody>
          <a:bodyPr wrap="square" lIns="0" tIns="0" rIns="0" bIns="0" rtlCol="0" anchor="ctr">
            <a:noAutofit/>
          </a:bodyPr>
          <a:lstStyle/>
          <a:p>
            <a:pPr algn="ctr">
              <a:lnSpc>
                <a:spcPts val="1400"/>
              </a:lnSpc>
            </a:pPr>
            <a:r>
              <a:rPr lang="zh-CN" sz="1000" dirty="0" err="1">
                <a:solidFill>
                  <a:schemeClr val="tx2"/>
                </a:solidFill>
                <a:ea typeface="宋体" panose="02010600030101010101" pitchFamily="2" charset="-122"/>
              </a:rPr>
              <a:t>精排序</a:t>
            </a:r>
            <a:r>
              <a:rPr lang="en-US" altLang="zh-CN" sz="1000" dirty="0" err="1">
                <a:solidFill>
                  <a:schemeClr val="tx2"/>
                </a:solidFill>
                <a:ea typeface="宋体" panose="02010600030101010101" pitchFamily="2" charset="-122"/>
              </a:rPr>
              <a:t>(Rank):</a:t>
            </a:r>
          </a:p>
          <a:p>
            <a:pPr algn="ctr">
              <a:lnSpc>
                <a:spcPts val="1400"/>
              </a:lnSpc>
            </a:pPr>
            <a:r>
              <a:rPr lang="zh-CN" altLang="en-US" sz="1000" dirty="0" err="1">
                <a:solidFill>
                  <a:schemeClr val="tx2"/>
                </a:solidFill>
                <a:ea typeface="宋体" panose="02010600030101010101" pitchFamily="2" charset="-122"/>
              </a:rPr>
              <a:t>把召回内容按一定规则，进行打分排序，</a:t>
            </a:r>
            <a:r>
              <a:rPr lang="en-US" altLang="zh-CN" sz="1000" dirty="0" err="1">
                <a:solidFill>
                  <a:schemeClr val="tx2"/>
                </a:solidFill>
                <a:ea typeface="宋体" panose="02010600030101010101" pitchFamily="2" charset="-122"/>
              </a:rPr>
              <a:t>Recommend 10 best</a:t>
            </a:r>
          </a:p>
        </p:txBody>
      </p:sp>
      <p:sp>
        <p:nvSpPr>
          <p:cNvPr id="84" name="TextBox 83"/>
          <p:cNvSpPr txBox="1"/>
          <p:nvPr/>
        </p:nvSpPr>
        <p:spPr>
          <a:xfrm>
            <a:off x="6500815" y="3067572"/>
            <a:ext cx="1258888" cy="595965"/>
          </a:xfrm>
          <a:prstGeom prst="rect">
            <a:avLst/>
          </a:prstGeom>
          <a:noFill/>
        </p:spPr>
        <p:txBody>
          <a:bodyPr wrap="square" lIns="0" tIns="0" rIns="0" bIns="0" rtlCol="0" anchor="ctr">
            <a:noAutofit/>
          </a:bodyPr>
          <a:lstStyle/>
          <a:p>
            <a:pPr algn="ctr">
              <a:lnSpc>
                <a:spcPts val="1400"/>
              </a:lnSpc>
            </a:pPr>
            <a:r>
              <a:rPr lang="en-US" sz="1000" dirty="0">
                <a:solidFill>
                  <a:schemeClr val="tx2"/>
                </a:solidFill>
              </a:rPr>
              <a:t>Rerank:</a:t>
            </a:r>
          </a:p>
          <a:p>
            <a:pPr algn="ctr">
              <a:lnSpc>
                <a:spcPts val="1400"/>
              </a:lnSpc>
            </a:pPr>
            <a:r>
              <a:rPr lang="zh-CN" altLang="en-US" sz="1000" dirty="0">
                <a:solidFill>
                  <a:schemeClr val="tx2"/>
                </a:solidFill>
                <a:ea typeface="宋体" panose="02010600030101010101" pitchFamily="2" charset="-122"/>
              </a:rPr>
              <a:t>非必要</a:t>
            </a:r>
          </a:p>
        </p:txBody>
      </p:sp>
      <p:grpSp>
        <p:nvGrpSpPr>
          <p:cNvPr id="87" name="Group 86"/>
          <p:cNvGrpSpPr/>
          <p:nvPr/>
        </p:nvGrpSpPr>
        <p:grpSpPr>
          <a:xfrm>
            <a:off x="2708964" y="4971803"/>
            <a:ext cx="1288863" cy="912495"/>
            <a:chOff x="611188" y="4876801"/>
            <a:chExt cx="1765300" cy="912495"/>
          </a:xfrm>
        </p:grpSpPr>
        <p:sp>
          <p:nvSpPr>
            <p:cNvPr id="88" name="TextBox 87"/>
            <p:cNvSpPr txBox="1"/>
            <p:nvPr/>
          </p:nvSpPr>
          <p:spPr>
            <a:xfrm>
              <a:off x="812096" y="5193031"/>
              <a:ext cx="1301119" cy="596265"/>
            </a:xfrm>
            <a:prstGeom prst="rect">
              <a:avLst/>
            </a:prstGeom>
            <a:noFill/>
          </p:spPr>
          <p:txBody>
            <a:bodyPr wrap="square" lIns="0" tIns="0" rIns="0" bIns="0" rtlCol="0">
              <a:noAutofit/>
            </a:bodyPr>
            <a:lstStyle/>
            <a:p>
              <a:pPr algn="l">
                <a:lnSpc>
                  <a:spcPts val="1400"/>
                </a:lnSpc>
              </a:pPr>
              <a:r>
                <a:rPr lang="zh-CN" altLang="es-ES" sz="1000" dirty="0">
                  <a:solidFill>
                    <a:schemeClr val="bg2"/>
                  </a:solidFill>
                  <a:ea typeface="宋体" panose="02010600030101010101" pitchFamily="2" charset="-122"/>
                </a:rPr>
                <a:t>旧式依靠用户做关键字：</a:t>
              </a:r>
            </a:p>
            <a:p>
              <a:pPr algn="l">
                <a:lnSpc>
                  <a:spcPts val="1400"/>
                </a:lnSpc>
              </a:pPr>
              <a:r>
                <a:rPr lang="en-US" altLang="zh-CN" sz="1000" dirty="0">
                  <a:solidFill>
                    <a:schemeClr val="bg2"/>
                  </a:solidFill>
                  <a:ea typeface="宋体" panose="02010600030101010101" pitchFamily="2" charset="-122"/>
                </a:rPr>
                <a:t>1.</a:t>
              </a:r>
              <a:r>
                <a:rPr lang="zh-CN" altLang="en-US" sz="1000" dirty="0">
                  <a:solidFill>
                    <a:schemeClr val="bg2"/>
                  </a:solidFill>
                  <a:ea typeface="宋体" panose="02010600030101010101" pitchFamily="2" charset="-122"/>
                </a:rPr>
                <a:t>有可能会出现错误</a:t>
              </a:r>
            </a:p>
            <a:p>
              <a:pPr algn="l">
                <a:lnSpc>
                  <a:spcPts val="1400"/>
                </a:lnSpc>
              </a:pPr>
              <a:r>
                <a:rPr lang="en-US" altLang="zh-CN" sz="1000" dirty="0">
                  <a:solidFill>
                    <a:schemeClr val="bg2"/>
                  </a:solidFill>
                  <a:ea typeface="宋体" panose="02010600030101010101" pitchFamily="2" charset="-122"/>
                </a:rPr>
                <a:t>2</a:t>
              </a:r>
              <a:r>
                <a:rPr lang="zh-CN" altLang="en-US" sz="1000" dirty="0">
                  <a:solidFill>
                    <a:schemeClr val="bg2"/>
                  </a:solidFill>
                  <a:ea typeface="宋体" panose="02010600030101010101" pitchFamily="2" charset="-122"/>
                </a:rPr>
                <a:t>，蹭热度</a:t>
              </a:r>
              <a:r>
                <a:rPr lang="es-ES" sz="1000" dirty="0">
                  <a:solidFill>
                    <a:schemeClr val="bg2"/>
                  </a:solidFill>
                </a:rPr>
                <a:t> </a:t>
              </a:r>
              <a:endParaRPr lang="en-US" sz="1000" dirty="0">
                <a:solidFill>
                  <a:schemeClr val="bg2"/>
                </a:solidFill>
              </a:endParaRPr>
            </a:p>
          </p:txBody>
        </p:sp>
        <p:sp>
          <p:nvSpPr>
            <p:cNvPr id="89" name="TextBox 88"/>
            <p:cNvSpPr txBox="1"/>
            <p:nvPr/>
          </p:nvSpPr>
          <p:spPr>
            <a:xfrm>
              <a:off x="611188" y="4876801"/>
              <a:ext cx="1765300" cy="246221"/>
            </a:xfrm>
            <a:prstGeom prst="rect">
              <a:avLst/>
            </a:prstGeom>
            <a:noFill/>
          </p:spPr>
          <p:txBody>
            <a:bodyPr wrap="square" lIns="0" tIns="0" rIns="0" bIns="0" rtlCol="0">
              <a:noAutofit/>
            </a:bodyPr>
            <a:lstStyle/>
            <a:p>
              <a:pPr algn="ctr"/>
              <a:r>
                <a:rPr lang="en-US" sz="1600" b="1" dirty="0">
                  <a:solidFill>
                    <a:schemeClr val="bg1"/>
                  </a:solidFill>
                </a:rPr>
                <a:t>Step. 2</a:t>
              </a:r>
            </a:p>
          </p:txBody>
        </p:sp>
      </p:grpSp>
      <p:grpSp>
        <p:nvGrpSpPr>
          <p:cNvPr id="90" name="Group 89"/>
          <p:cNvGrpSpPr/>
          <p:nvPr/>
        </p:nvGrpSpPr>
        <p:grpSpPr>
          <a:xfrm>
            <a:off x="3966859" y="4971803"/>
            <a:ext cx="1288863" cy="912495"/>
            <a:chOff x="611188" y="4876801"/>
            <a:chExt cx="1765300" cy="912495"/>
          </a:xfrm>
        </p:grpSpPr>
        <p:sp>
          <p:nvSpPr>
            <p:cNvPr id="91" name="TextBox 90"/>
            <p:cNvSpPr txBox="1"/>
            <p:nvPr/>
          </p:nvSpPr>
          <p:spPr>
            <a:xfrm>
              <a:off x="813836" y="5193031"/>
              <a:ext cx="1370698" cy="596265"/>
            </a:xfrm>
            <a:prstGeom prst="rect">
              <a:avLst/>
            </a:prstGeom>
            <a:noFill/>
          </p:spPr>
          <p:txBody>
            <a:bodyPr wrap="square" lIns="0" tIns="0" rIns="0" bIns="0" rtlCol="0">
              <a:noAutofit/>
            </a:bodyPr>
            <a:lstStyle/>
            <a:p>
              <a:pPr algn="ctr">
                <a:lnSpc>
                  <a:spcPts val="1400"/>
                </a:lnSpc>
              </a:pPr>
              <a:r>
                <a:rPr lang="zh-CN" altLang="es-ES" sz="1000" dirty="0">
                  <a:solidFill>
                    <a:schemeClr val="bg2"/>
                  </a:solidFill>
                  <a:ea typeface="宋体" panose="02010600030101010101" pitchFamily="2" charset="-122"/>
                </a:rPr>
                <a:t>多级分类，一般</a:t>
              </a:r>
              <a:r>
                <a:rPr lang="en-US" altLang="zh-CN" sz="1000" dirty="0">
                  <a:solidFill>
                    <a:schemeClr val="bg2"/>
                  </a:solidFill>
                  <a:ea typeface="宋体" panose="02010600030101010101" pitchFamily="2" charset="-122"/>
                </a:rPr>
                <a:t>3</a:t>
              </a:r>
              <a:r>
                <a:rPr lang="zh-CN" altLang="en-US" sz="1000" dirty="0">
                  <a:solidFill>
                    <a:schemeClr val="bg2"/>
                  </a:solidFill>
                  <a:ea typeface="宋体" panose="02010600030101010101" pitchFamily="2" charset="-122"/>
                </a:rPr>
                <a:t>级足够，如果数据量太小，不够训练，数据量太大，检索困难</a:t>
              </a:r>
              <a:r>
                <a:rPr lang="es-ES" sz="1000" dirty="0">
                  <a:solidFill>
                    <a:schemeClr val="bg2"/>
                  </a:solidFill>
                </a:rPr>
                <a:t> </a:t>
              </a:r>
              <a:endParaRPr lang="en-US" sz="1000" dirty="0">
                <a:solidFill>
                  <a:schemeClr val="bg2"/>
                </a:solidFill>
              </a:endParaRPr>
            </a:p>
          </p:txBody>
        </p:sp>
        <p:sp>
          <p:nvSpPr>
            <p:cNvPr id="92" name="TextBox 91"/>
            <p:cNvSpPr txBox="1"/>
            <p:nvPr/>
          </p:nvSpPr>
          <p:spPr>
            <a:xfrm>
              <a:off x="611188" y="4876801"/>
              <a:ext cx="1765300" cy="246221"/>
            </a:xfrm>
            <a:prstGeom prst="rect">
              <a:avLst/>
            </a:prstGeom>
            <a:noFill/>
          </p:spPr>
          <p:txBody>
            <a:bodyPr wrap="square" lIns="0" tIns="0" rIns="0" bIns="0" rtlCol="0">
              <a:noAutofit/>
            </a:bodyPr>
            <a:lstStyle/>
            <a:p>
              <a:pPr algn="ctr"/>
              <a:r>
                <a:rPr lang="en-US" sz="1600" b="1" dirty="0">
                  <a:solidFill>
                    <a:schemeClr val="bg1"/>
                  </a:solidFill>
                </a:rPr>
                <a:t>Step. 3</a:t>
              </a:r>
            </a:p>
          </p:txBody>
        </p:sp>
      </p:grpSp>
      <p:grpSp>
        <p:nvGrpSpPr>
          <p:cNvPr id="93" name="Group 92"/>
          <p:cNvGrpSpPr/>
          <p:nvPr/>
        </p:nvGrpSpPr>
        <p:grpSpPr>
          <a:xfrm>
            <a:off x="5224754" y="4971803"/>
            <a:ext cx="1288863" cy="912495"/>
            <a:chOff x="611188" y="4876801"/>
            <a:chExt cx="1765300" cy="912495"/>
          </a:xfrm>
        </p:grpSpPr>
        <p:sp>
          <p:nvSpPr>
            <p:cNvPr id="94" name="TextBox 93"/>
            <p:cNvSpPr txBox="1"/>
            <p:nvPr/>
          </p:nvSpPr>
          <p:spPr>
            <a:xfrm>
              <a:off x="865150" y="5193031"/>
              <a:ext cx="1338518" cy="596265"/>
            </a:xfrm>
            <a:prstGeom prst="rect">
              <a:avLst/>
            </a:prstGeom>
            <a:noFill/>
          </p:spPr>
          <p:txBody>
            <a:bodyPr wrap="square" lIns="0" tIns="0" rIns="0" bIns="0" rtlCol="0">
              <a:noAutofit/>
            </a:bodyPr>
            <a:lstStyle/>
            <a:p>
              <a:pPr algn="ctr">
                <a:lnSpc>
                  <a:spcPts val="1400"/>
                </a:lnSpc>
              </a:pPr>
              <a:r>
                <a:rPr lang="zh-CN" altLang="es-ES" sz="1000" dirty="0">
                  <a:solidFill>
                    <a:schemeClr val="bg2"/>
                  </a:solidFill>
                  <a:ea typeface="宋体" panose="02010600030101010101" pitchFamily="2" charset="-122"/>
                </a:rPr>
                <a:t>协同过滤，个性化推荐</a:t>
              </a:r>
              <a:r>
                <a:rPr lang="es-ES" sz="1000" dirty="0">
                  <a:solidFill>
                    <a:schemeClr val="bg2"/>
                  </a:solidFill>
                </a:rPr>
                <a:t> </a:t>
              </a:r>
              <a:endParaRPr lang="en-US" sz="1000" dirty="0">
                <a:solidFill>
                  <a:schemeClr val="bg2"/>
                </a:solidFill>
              </a:endParaRPr>
            </a:p>
          </p:txBody>
        </p:sp>
        <p:sp>
          <p:nvSpPr>
            <p:cNvPr id="95" name="TextBox 94"/>
            <p:cNvSpPr txBox="1"/>
            <p:nvPr/>
          </p:nvSpPr>
          <p:spPr>
            <a:xfrm>
              <a:off x="611188" y="4876801"/>
              <a:ext cx="1765300" cy="246221"/>
            </a:xfrm>
            <a:prstGeom prst="rect">
              <a:avLst/>
            </a:prstGeom>
            <a:noFill/>
          </p:spPr>
          <p:txBody>
            <a:bodyPr wrap="square" lIns="0" tIns="0" rIns="0" bIns="0" rtlCol="0">
              <a:noAutofit/>
            </a:bodyPr>
            <a:lstStyle/>
            <a:p>
              <a:pPr algn="ctr"/>
              <a:r>
                <a:rPr lang="en-US" sz="1600" b="1" dirty="0">
                  <a:solidFill>
                    <a:schemeClr val="bg1"/>
                  </a:solidFill>
                </a:rPr>
                <a:t>Step. 4</a:t>
              </a:r>
            </a:p>
          </p:txBody>
        </p:sp>
      </p:grpSp>
      <p:grpSp>
        <p:nvGrpSpPr>
          <p:cNvPr id="96" name="Group 95"/>
          <p:cNvGrpSpPr/>
          <p:nvPr/>
        </p:nvGrpSpPr>
        <p:grpSpPr>
          <a:xfrm>
            <a:off x="6482651" y="4971803"/>
            <a:ext cx="1416686" cy="912495"/>
            <a:chOff x="611188" y="4876801"/>
            <a:chExt cx="1940373" cy="912495"/>
          </a:xfrm>
        </p:grpSpPr>
        <p:sp>
          <p:nvSpPr>
            <p:cNvPr id="97" name="TextBox 96"/>
            <p:cNvSpPr txBox="1"/>
            <p:nvPr/>
          </p:nvSpPr>
          <p:spPr>
            <a:xfrm>
              <a:off x="878196" y="5193031"/>
              <a:ext cx="1673365" cy="596265"/>
            </a:xfrm>
            <a:prstGeom prst="rect">
              <a:avLst/>
            </a:prstGeom>
            <a:noFill/>
          </p:spPr>
          <p:txBody>
            <a:bodyPr wrap="square" lIns="0" tIns="0" rIns="0" bIns="0" rtlCol="0">
              <a:noAutofit/>
            </a:bodyPr>
            <a:lstStyle/>
            <a:p>
              <a:pPr algn="l">
                <a:lnSpc>
                  <a:spcPts val="1400"/>
                </a:lnSpc>
              </a:pPr>
              <a:r>
                <a:rPr lang="zh-CN" altLang="es-ES" sz="1000" dirty="0">
                  <a:solidFill>
                    <a:schemeClr val="bg2"/>
                  </a:solidFill>
                  <a:ea typeface="宋体" panose="02010600030101010101" pitchFamily="2" charset="-122"/>
                </a:rPr>
                <a:t>打散</a:t>
              </a:r>
              <a:r>
                <a:rPr lang="en-US" altLang="zh-CN" sz="1000" dirty="0">
                  <a:solidFill>
                    <a:schemeClr val="bg2"/>
                  </a:solidFill>
                  <a:ea typeface="宋体" panose="02010600030101010101" pitchFamily="2" charset="-122"/>
                </a:rPr>
                <a:t>:</a:t>
              </a:r>
            </a:p>
            <a:p>
              <a:pPr algn="l">
                <a:lnSpc>
                  <a:spcPts val="1400"/>
                </a:lnSpc>
              </a:pPr>
              <a:r>
                <a:rPr lang="en-US" altLang="zh-CN" sz="1000" dirty="0">
                  <a:solidFill>
                    <a:schemeClr val="bg2"/>
                  </a:solidFill>
                  <a:ea typeface="宋体" panose="02010600030101010101" pitchFamily="2" charset="-122"/>
                </a:rPr>
                <a:t>1.</a:t>
              </a:r>
              <a:r>
                <a:rPr lang="zh-CN" altLang="en-US" sz="1000" dirty="0">
                  <a:solidFill>
                    <a:schemeClr val="bg2"/>
                  </a:solidFill>
                  <a:ea typeface="宋体" panose="02010600030101010101" pitchFamily="2" charset="-122"/>
                </a:rPr>
                <a:t>避免过多相似推荐</a:t>
              </a:r>
            </a:p>
            <a:p>
              <a:pPr algn="l">
                <a:lnSpc>
                  <a:spcPts val="1400"/>
                </a:lnSpc>
              </a:pPr>
              <a:r>
                <a:rPr lang="en-US" altLang="zh-CN" sz="1000" dirty="0">
                  <a:solidFill>
                    <a:schemeClr val="bg2"/>
                  </a:solidFill>
                  <a:ea typeface="宋体" panose="02010600030101010101" pitchFamily="2" charset="-122"/>
                </a:rPr>
                <a:t>2.</a:t>
              </a:r>
              <a:r>
                <a:rPr lang="zh-CN" altLang="en-US" sz="1000" dirty="0">
                  <a:solidFill>
                    <a:schemeClr val="bg2"/>
                  </a:solidFill>
                  <a:ea typeface="宋体" panose="02010600030101010101" pitchFamily="2" charset="-122"/>
                </a:rPr>
                <a:t>广告位</a:t>
              </a:r>
            </a:p>
            <a:p>
              <a:pPr algn="l">
                <a:lnSpc>
                  <a:spcPts val="1400"/>
                </a:lnSpc>
              </a:pPr>
              <a:r>
                <a:rPr lang="en-US" altLang="zh-CN" sz="1000" dirty="0">
                  <a:solidFill>
                    <a:schemeClr val="bg2"/>
                  </a:solidFill>
                  <a:ea typeface="宋体" panose="02010600030101010101" pitchFamily="2" charset="-122"/>
                </a:rPr>
                <a:t>3</a:t>
              </a:r>
              <a:r>
                <a:rPr lang="zh-CN" altLang="en-US" sz="1000" dirty="0">
                  <a:solidFill>
                    <a:schemeClr val="bg2"/>
                  </a:solidFill>
                  <a:ea typeface="宋体" panose="02010600030101010101" pitchFamily="2" charset="-122"/>
                </a:rPr>
                <a:t>，人为控制</a:t>
              </a:r>
              <a:r>
                <a:rPr lang="es-ES" sz="1000" dirty="0">
                  <a:solidFill>
                    <a:schemeClr val="bg2"/>
                  </a:solidFill>
                </a:rPr>
                <a:t> </a:t>
              </a:r>
              <a:endParaRPr lang="en-US" sz="1000" dirty="0">
                <a:solidFill>
                  <a:schemeClr val="bg2"/>
                </a:solidFill>
              </a:endParaRPr>
            </a:p>
          </p:txBody>
        </p:sp>
        <p:sp>
          <p:nvSpPr>
            <p:cNvPr id="98" name="TextBox 97"/>
            <p:cNvSpPr txBox="1"/>
            <p:nvPr/>
          </p:nvSpPr>
          <p:spPr>
            <a:xfrm>
              <a:off x="611188" y="4876801"/>
              <a:ext cx="1765300" cy="246221"/>
            </a:xfrm>
            <a:prstGeom prst="rect">
              <a:avLst/>
            </a:prstGeom>
            <a:noFill/>
          </p:spPr>
          <p:txBody>
            <a:bodyPr wrap="square" lIns="0" tIns="0" rIns="0" bIns="0" rtlCol="0">
              <a:noAutofit/>
            </a:bodyPr>
            <a:lstStyle/>
            <a:p>
              <a:pPr algn="ctr"/>
              <a:r>
                <a:rPr lang="en-US" sz="1600" b="1" dirty="0">
                  <a:solidFill>
                    <a:schemeClr val="bg1"/>
                  </a:solidFill>
                </a:rPr>
                <a:t>Step. 5</a:t>
              </a:r>
            </a:p>
          </p:txBody>
        </p:sp>
      </p:grpSp>
      <p:sp>
        <p:nvSpPr>
          <p:cNvPr id="101" name="TextBox 100"/>
          <p:cNvSpPr txBox="1"/>
          <p:nvPr/>
        </p:nvSpPr>
        <p:spPr>
          <a:xfrm>
            <a:off x="2663825" y="1852551"/>
            <a:ext cx="3816350" cy="475012"/>
          </a:xfrm>
          <a:prstGeom prst="rect">
            <a:avLst/>
          </a:prstGeom>
          <a:noFill/>
        </p:spPr>
        <p:txBody>
          <a:bodyPr wrap="square" lIns="0" tIns="0" rIns="0" bIns="0" rtlCol="0">
            <a:noAutofit/>
          </a:bodyPr>
          <a:lstStyle/>
          <a:p>
            <a:pPr algn="ctr">
              <a:lnSpc>
                <a:spcPts val="2200"/>
              </a:lnSpc>
            </a:pPr>
            <a:r>
              <a:rPr lang="en-US" altLang="zh-CN" sz="1600" b="1" dirty="0">
                <a:solidFill>
                  <a:schemeClr val="bg1"/>
                </a:solidFill>
                <a:ea typeface="宋体" panose="02010600030101010101" pitchFamily="2" charset="-122"/>
              </a:rPr>
              <a:t>Recommandation System</a:t>
            </a:r>
          </a:p>
        </p:txBody>
      </p:sp>
      <p:sp>
        <p:nvSpPr>
          <p:cNvPr id="102" name="TextBox 101"/>
          <p:cNvSpPr txBox="1"/>
          <p:nvPr/>
        </p:nvSpPr>
        <p:spPr>
          <a:xfrm>
            <a:off x="2663825" y="2505693"/>
            <a:ext cx="3816350" cy="356260"/>
          </a:xfrm>
          <a:prstGeom prst="rect">
            <a:avLst/>
          </a:prstGeom>
          <a:noFill/>
        </p:spPr>
        <p:txBody>
          <a:bodyPr wrap="square" lIns="0" tIns="0" rIns="0" bIns="0" rtlCol="0">
            <a:noAutofit/>
          </a:bodyPr>
          <a:lstStyle/>
          <a:p>
            <a:pPr algn="ctr"/>
            <a:endParaRPr lang="en-US" sz="1000" dirty="0">
              <a:solidFill>
                <a:schemeClr val="bg2"/>
              </a:solidFill>
            </a:endParaRPr>
          </a:p>
        </p:txBody>
      </p:sp>
      <p:cxnSp>
        <p:nvCxnSpPr>
          <p:cNvPr id="2" name="直接连接符 1"/>
          <p:cNvCxnSpPr/>
          <p:nvPr/>
        </p:nvCxnSpPr>
        <p:spPr>
          <a:xfrm flipV="1">
            <a:off x="1512570" y="5979160"/>
            <a:ext cx="2292350" cy="40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560" y="6019165"/>
            <a:ext cx="6350" cy="154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42185" y="6247130"/>
            <a:ext cx="1199515" cy="460375"/>
          </a:xfrm>
          <a:prstGeom prst="rect">
            <a:avLst/>
          </a:prstGeom>
          <a:noFill/>
        </p:spPr>
        <p:txBody>
          <a:bodyPr wrap="square" rtlCol="0">
            <a:spAutoFit/>
          </a:bodyPr>
          <a:lstStyle/>
          <a:p>
            <a:r>
              <a:rPr lang="en-US" altLang="zh-CN" sz="1200"/>
              <a:t>NLP:</a:t>
            </a:r>
            <a:r>
              <a:rPr lang="zh-CN" altLang="en-US" sz="1200">
                <a:ea typeface="宋体" panose="02010600030101010101" pitchFamily="2" charset="-122"/>
              </a:rPr>
              <a:t>自然语言处理</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682876" y="1917700"/>
            <a:ext cx="3778250" cy="2962275"/>
            <a:chOff x="2682876" y="1917700"/>
            <a:chExt cx="3778250" cy="2962275"/>
          </a:xfrm>
        </p:grpSpPr>
        <p:sp>
          <p:nvSpPr>
            <p:cNvPr id="25" name="Freeform 322"/>
            <p:cNvSpPr>
              <a:spLocks noEditPoints="1"/>
            </p:cNvSpPr>
            <p:nvPr/>
          </p:nvSpPr>
          <p:spPr bwMode="auto">
            <a:xfrm>
              <a:off x="3794126" y="2622550"/>
              <a:ext cx="1555750" cy="1552575"/>
            </a:xfrm>
            <a:custGeom>
              <a:avLst/>
              <a:gdLst>
                <a:gd name="T0" fmla="*/ 245 w 490"/>
                <a:gd name="T1" fmla="*/ 489 h 489"/>
                <a:gd name="T2" fmla="*/ 0 w 490"/>
                <a:gd name="T3" fmla="*/ 245 h 489"/>
                <a:gd name="T4" fmla="*/ 245 w 490"/>
                <a:gd name="T5" fmla="*/ 0 h 489"/>
                <a:gd name="T6" fmla="*/ 490 w 490"/>
                <a:gd name="T7" fmla="*/ 245 h 489"/>
                <a:gd name="T8" fmla="*/ 245 w 490"/>
                <a:gd name="T9" fmla="*/ 489 h 489"/>
                <a:gd name="T10" fmla="*/ 245 w 490"/>
                <a:gd name="T11" fmla="*/ 20 h 489"/>
                <a:gd name="T12" fmla="*/ 20 w 490"/>
                <a:gd name="T13" fmla="*/ 245 h 489"/>
                <a:gd name="T14" fmla="*/ 245 w 490"/>
                <a:gd name="T15" fmla="*/ 469 h 489"/>
                <a:gd name="T16" fmla="*/ 470 w 490"/>
                <a:gd name="T17" fmla="*/ 245 h 489"/>
                <a:gd name="T18" fmla="*/ 245 w 490"/>
                <a:gd name="T19" fmla="*/ 2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0" h="489">
                  <a:moveTo>
                    <a:pt x="245" y="489"/>
                  </a:moveTo>
                  <a:cubicBezTo>
                    <a:pt x="110" y="489"/>
                    <a:pt x="0" y="379"/>
                    <a:pt x="0" y="245"/>
                  </a:cubicBezTo>
                  <a:cubicBezTo>
                    <a:pt x="0" y="110"/>
                    <a:pt x="110" y="0"/>
                    <a:pt x="245" y="0"/>
                  </a:cubicBezTo>
                  <a:cubicBezTo>
                    <a:pt x="380" y="0"/>
                    <a:pt x="490" y="110"/>
                    <a:pt x="490" y="245"/>
                  </a:cubicBezTo>
                  <a:cubicBezTo>
                    <a:pt x="490" y="379"/>
                    <a:pt x="380" y="489"/>
                    <a:pt x="245" y="489"/>
                  </a:cubicBezTo>
                  <a:close/>
                  <a:moveTo>
                    <a:pt x="245" y="20"/>
                  </a:moveTo>
                  <a:cubicBezTo>
                    <a:pt x="121" y="20"/>
                    <a:pt x="20" y="121"/>
                    <a:pt x="20" y="245"/>
                  </a:cubicBezTo>
                  <a:cubicBezTo>
                    <a:pt x="20" y="368"/>
                    <a:pt x="121" y="469"/>
                    <a:pt x="245" y="469"/>
                  </a:cubicBezTo>
                  <a:cubicBezTo>
                    <a:pt x="369" y="469"/>
                    <a:pt x="470" y="368"/>
                    <a:pt x="470" y="245"/>
                  </a:cubicBezTo>
                  <a:cubicBezTo>
                    <a:pt x="470" y="121"/>
                    <a:pt x="369" y="20"/>
                    <a:pt x="245" y="20"/>
                  </a:cubicBezTo>
                  <a:close/>
                </a:path>
              </a:pathLst>
            </a:custGeom>
            <a:solidFill>
              <a:schemeClr val="bg1">
                <a:alpha val="10000"/>
              </a:schemeClr>
            </a:solidFill>
            <a:ln>
              <a:noFill/>
            </a:ln>
          </p:spPr>
          <p:txBody>
            <a:bodyPr vert="horz" wrap="square" lIns="91440" tIns="45720" rIns="91440" bIns="45720" numCol="1" anchor="t" anchorCtr="0" compatLnSpc="1"/>
            <a:lstStyle/>
            <a:p>
              <a:endParaRPr lang="en-US"/>
            </a:p>
          </p:txBody>
        </p:sp>
        <p:sp>
          <p:nvSpPr>
            <p:cNvPr id="26" name="Freeform 323"/>
            <p:cNvSpPr>
              <a:spLocks noEditPoints="1"/>
            </p:cNvSpPr>
            <p:nvPr/>
          </p:nvSpPr>
          <p:spPr bwMode="auto">
            <a:xfrm>
              <a:off x="3089276" y="1917700"/>
              <a:ext cx="2965450" cy="2962275"/>
            </a:xfrm>
            <a:custGeom>
              <a:avLst/>
              <a:gdLst>
                <a:gd name="T0" fmla="*/ 467 w 934"/>
                <a:gd name="T1" fmla="*/ 933 h 933"/>
                <a:gd name="T2" fmla="*/ 0 w 934"/>
                <a:gd name="T3" fmla="*/ 467 h 933"/>
                <a:gd name="T4" fmla="*/ 467 w 934"/>
                <a:gd name="T5" fmla="*/ 0 h 933"/>
                <a:gd name="T6" fmla="*/ 934 w 934"/>
                <a:gd name="T7" fmla="*/ 467 h 933"/>
                <a:gd name="T8" fmla="*/ 467 w 934"/>
                <a:gd name="T9" fmla="*/ 933 h 933"/>
                <a:gd name="T10" fmla="*/ 467 w 934"/>
                <a:gd name="T11" fmla="*/ 40 h 933"/>
                <a:gd name="T12" fmla="*/ 40 w 934"/>
                <a:gd name="T13" fmla="*/ 467 h 933"/>
                <a:gd name="T14" fmla="*/ 467 w 934"/>
                <a:gd name="T15" fmla="*/ 893 h 933"/>
                <a:gd name="T16" fmla="*/ 894 w 934"/>
                <a:gd name="T17" fmla="*/ 467 h 933"/>
                <a:gd name="T18" fmla="*/ 467 w 934"/>
                <a:gd name="T19" fmla="*/ 4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4" h="933">
                  <a:moveTo>
                    <a:pt x="467" y="933"/>
                  </a:moveTo>
                  <a:cubicBezTo>
                    <a:pt x="210" y="933"/>
                    <a:pt x="0" y="724"/>
                    <a:pt x="0" y="467"/>
                  </a:cubicBezTo>
                  <a:cubicBezTo>
                    <a:pt x="0" y="209"/>
                    <a:pt x="210" y="0"/>
                    <a:pt x="467" y="0"/>
                  </a:cubicBezTo>
                  <a:cubicBezTo>
                    <a:pt x="724" y="0"/>
                    <a:pt x="934" y="209"/>
                    <a:pt x="934" y="467"/>
                  </a:cubicBezTo>
                  <a:cubicBezTo>
                    <a:pt x="934" y="724"/>
                    <a:pt x="724" y="933"/>
                    <a:pt x="467" y="933"/>
                  </a:cubicBezTo>
                  <a:close/>
                  <a:moveTo>
                    <a:pt x="467" y="40"/>
                  </a:moveTo>
                  <a:cubicBezTo>
                    <a:pt x="232" y="40"/>
                    <a:pt x="40" y="231"/>
                    <a:pt x="40" y="467"/>
                  </a:cubicBezTo>
                  <a:cubicBezTo>
                    <a:pt x="40" y="702"/>
                    <a:pt x="232" y="893"/>
                    <a:pt x="467" y="893"/>
                  </a:cubicBezTo>
                  <a:cubicBezTo>
                    <a:pt x="702" y="893"/>
                    <a:pt x="894" y="702"/>
                    <a:pt x="894" y="467"/>
                  </a:cubicBezTo>
                  <a:cubicBezTo>
                    <a:pt x="894" y="231"/>
                    <a:pt x="702" y="40"/>
                    <a:pt x="467" y="40"/>
                  </a:cubicBezTo>
                  <a:close/>
                </a:path>
              </a:pathLst>
            </a:custGeom>
            <a:solidFill>
              <a:schemeClr val="bg1">
                <a:alpha val="10000"/>
              </a:schemeClr>
            </a:solidFill>
            <a:ln>
              <a:noFill/>
            </a:ln>
          </p:spPr>
          <p:txBody>
            <a:bodyPr vert="horz" wrap="square" lIns="91440" tIns="45720" rIns="91440" bIns="45720" numCol="1" anchor="t" anchorCtr="0" compatLnSpc="1"/>
            <a:lstStyle/>
            <a:p>
              <a:endParaRPr lang="en-US"/>
            </a:p>
          </p:txBody>
        </p:sp>
        <p:sp>
          <p:nvSpPr>
            <p:cNvPr id="27" name="Freeform 324"/>
            <p:cNvSpPr/>
            <p:nvPr/>
          </p:nvSpPr>
          <p:spPr bwMode="auto">
            <a:xfrm>
              <a:off x="2682876" y="2174875"/>
              <a:ext cx="1069975" cy="406400"/>
            </a:xfrm>
            <a:custGeom>
              <a:avLst/>
              <a:gdLst>
                <a:gd name="T0" fmla="*/ 674 w 674"/>
                <a:gd name="T1" fmla="*/ 256 h 256"/>
                <a:gd name="T2" fmla="*/ 420 w 674"/>
                <a:gd name="T3" fmla="*/ 0 h 256"/>
                <a:gd name="T4" fmla="*/ 0 w 674"/>
                <a:gd name="T5" fmla="*/ 0 h 256"/>
              </a:gdLst>
              <a:ahLst/>
              <a:cxnLst>
                <a:cxn ang="0">
                  <a:pos x="T0" y="T1"/>
                </a:cxn>
                <a:cxn ang="0">
                  <a:pos x="T2" y="T3"/>
                </a:cxn>
                <a:cxn ang="0">
                  <a:pos x="T4" y="T5"/>
                </a:cxn>
              </a:cxnLst>
              <a:rect l="0" t="0" r="r" b="b"/>
              <a:pathLst>
                <a:path w="674" h="256">
                  <a:moveTo>
                    <a:pt x="674" y="256"/>
                  </a:moveTo>
                  <a:lnTo>
                    <a:pt x="420" y="0"/>
                  </a:lnTo>
                  <a:lnTo>
                    <a:pt x="0" y="0"/>
                  </a:lnTo>
                </a:path>
              </a:pathLst>
            </a:custGeom>
            <a:noFill/>
            <a:ln w="3175" cap="flat">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8" name="Freeform 325"/>
            <p:cNvSpPr/>
            <p:nvPr/>
          </p:nvSpPr>
          <p:spPr bwMode="auto">
            <a:xfrm>
              <a:off x="5391151" y="2174875"/>
              <a:ext cx="1069975" cy="406400"/>
            </a:xfrm>
            <a:custGeom>
              <a:avLst/>
              <a:gdLst>
                <a:gd name="T0" fmla="*/ 0 w 674"/>
                <a:gd name="T1" fmla="*/ 256 h 256"/>
                <a:gd name="T2" fmla="*/ 254 w 674"/>
                <a:gd name="T3" fmla="*/ 0 h 256"/>
                <a:gd name="T4" fmla="*/ 674 w 674"/>
                <a:gd name="T5" fmla="*/ 0 h 256"/>
              </a:gdLst>
              <a:ahLst/>
              <a:cxnLst>
                <a:cxn ang="0">
                  <a:pos x="T0" y="T1"/>
                </a:cxn>
                <a:cxn ang="0">
                  <a:pos x="T2" y="T3"/>
                </a:cxn>
                <a:cxn ang="0">
                  <a:pos x="T4" y="T5"/>
                </a:cxn>
              </a:cxnLst>
              <a:rect l="0" t="0" r="r" b="b"/>
              <a:pathLst>
                <a:path w="674" h="256">
                  <a:moveTo>
                    <a:pt x="0" y="256"/>
                  </a:moveTo>
                  <a:lnTo>
                    <a:pt x="254" y="0"/>
                  </a:lnTo>
                  <a:lnTo>
                    <a:pt x="674" y="0"/>
                  </a:lnTo>
                </a:path>
              </a:pathLst>
            </a:custGeom>
            <a:noFill/>
            <a:ln w="3175" cap="flat">
              <a:solidFill>
                <a:schemeClr val="accent2"/>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9" name="Freeform 326"/>
            <p:cNvSpPr/>
            <p:nvPr/>
          </p:nvSpPr>
          <p:spPr bwMode="auto">
            <a:xfrm>
              <a:off x="3606801" y="3898900"/>
              <a:ext cx="1930400" cy="657225"/>
            </a:xfrm>
            <a:custGeom>
              <a:avLst/>
              <a:gdLst>
                <a:gd name="T0" fmla="*/ 304 w 608"/>
                <a:gd name="T1" fmla="*/ 120 h 207"/>
                <a:gd name="T2" fmla="*/ 75 w 608"/>
                <a:gd name="T3" fmla="*/ 0 h 207"/>
                <a:gd name="T4" fmla="*/ 0 w 608"/>
                <a:gd name="T5" fmla="*/ 43 h 207"/>
                <a:gd name="T6" fmla="*/ 304 w 608"/>
                <a:gd name="T7" fmla="*/ 207 h 207"/>
                <a:gd name="T8" fmla="*/ 608 w 608"/>
                <a:gd name="T9" fmla="*/ 43 h 207"/>
                <a:gd name="T10" fmla="*/ 533 w 608"/>
                <a:gd name="T11" fmla="*/ 0 h 207"/>
                <a:gd name="T12" fmla="*/ 304 w 608"/>
                <a:gd name="T13" fmla="*/ 120 h 207"/>
              </a:gdLst>
              <a:ahLst/>
              <a:cxnLst>
                <a:cxn ang="0">
                  <a:pos x="T0" y="T1"/>
                </a:cxn>
                <a:cxn ang="0">
                  <a:pos x="T2" y="T3"/>
                </a:cxn>
                <a:cxn ang="0">
                  <a:pos x="T4" y="T5"/>
                </a:cxn>
                <a:cxn ang="0">
                  <a:pos x="T6" y="T7"/>
                </a:cxn>
                <a:cxn ang="0">
                  <a:pos x="T8" y="T9"/>
                </a:cxn>
                <a:cxn ang="0">
                  <a:pos x="T10" y="T11"/>
                </a:cxn>
                <a:cxn ang="0">
                  <a:pos x="T12" y="T13"/>
                </a:cxn>
              </a:cxnLst>
              <a:rect l="0" t="0" r="r" b="b"/>
              <a:pathLst>
                <a:path w="608" h="207">
                  <a:moveTo>
                    <a:pt x="304" y="120"/>
                  </a:moveTo>
                  <a:cubicBezTo>
                    <a:pt x="209" y="120"/>
                    <a:pt x="125" y="73"/>
                    <a:pt x="75" y="0"/>
                  </a:cubicBezTo>
                  <a:cubicBezTo>
                    <a:pt x="0" y="43"/>
                    <a:pt x="0" y="43"/>
                    <a:pt x="0" y="43"/>
                  </a:cubicBezTo>
                  <a:cubicBezTo>
                    <a:pt x="65" y="142"/>
                    <a:pt x="177" y="207"/>
                    <a:pt x="304" y="207"/>
                  </a:cubicBezTo>
                  <a:cubicBezTo>
                    <a:pt x="431" y="207"/>
                    <a:pt x="543" y="142"/>
                    <a:pt x="608" y="43"/>
                  </a:cubicBezTo>
                  <a:cubicBezTo>
                    <a:pt x="533" y="0"/>
                    <a:pt x="533" y="0"/>
                    <a:pt x="533" y="0"/>
                  </a:cubicBezTo>
                  <a:cubicBezTo>
                    <a:pt x="483" y="73"/>
                    <a:pt x="399" y="120"/>
                    <a:pt x="304" y="120"/>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30" name="Freeform 327"/>
            <p:cNvSpPr/>
            <p:nvPr/>
          </p:nvSpPr>
          <p:spPr bwMode="auto">
            <a:xfrm>
              <a:off x="3416301" y="2244725"/>
              <a:ext cx="1085850" cy="1670050"/>
            </a:xfrm>
            <a:custGeom>
              <a:avLst/>
              <a:gdLst>
                <a:gd name="T0" fmla="*/ 86 w 342"/>
                <a:gd name="T1" fmla="*/ 364 h 526"/>
                <a:gd name="T2" fmla="*/ 342 w 342"/>
                <a:gd name="T3" fmla="*/ 87 h 526"/>
                <a:gd name="T4" fmla="*/ 342 w 342"/>
                <a:gd name="T5" fmla="*/ 0 h 526"/>
                <a:gd name="T6" fmla="*/ 0 w 342"/>
                <a:gd name="T7" fmla="*/ 364 h 526"/>
                <a:gd name="T8" fmla="*/ 38 w 342"/>
                <a:gd name="T9" fmla="*/ 526 h 526"/>
                <a:gd name="T10" fmla="*/ 113 w 342"/>
                <a:gd name="T11" fmla="*/ 483 h 526"/>
                <a:gd name="T12" fmla="*/ 8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86" y="364"/>
                  </a:moveTo>
                  <a:cubicBezTo>
                    <a:pt x="86" y="217"/>
                    <a:pt x="199" y="98"/>
                    <a:pt x="342" y="87"/>
                  </a:cubicBezTo>
                  <a:cubicBezTo>
                    <a:pt x="342" y="0"/>
                    <a:pt x="342" y="0"/>
                    <a:pt x="342" y="0"/>
                  </a:cubicBezTo>
                  <a:cubicBezTo>
                    <a:pt x="151" y="11"/>
                    <a:pt x="0" y="170"/>
                    <a:pt x="0" y="364"/>
                  </a:cubicBezTo>
                  <a:cubicBezTo>
                    <a:pt x="0" y="422"/>
                    <a:pt x="14" y="477"/>
                    <a:pt x="38" y="526"/>
                  </a:cubicBezTo>
                  <a:cubicBezTo>
                    <a:pt x="113" y="483"/>
                    <a:pt x="113" y="483"/>
                    <a:pt x="113" y="483"/>
                  </a:cubicBezTo>
                  <a:cubicBezTo>
                    <a:pt x="96" y="447"/>
                    <a:pt x="86" y="406"/>
                    <a:pt x="86" y="364"/>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1" name="Freeform 328"/>
            <p:cNvSpPr/>
            <p:nvPr/>
          </p:nvSpPr>
          <p:spPr bwMode="auto">
            <a:xfrm>
              <a:off x="4641851" y="2244725"/>
              <a:ext cx="1085850" cy="1670050"/>
            </a:xfrm>
            <a:custGeom>
              <a:avLst/>
              <a:gdLst>
                <a:gd name="T0" fmla="*/ 256 w 342"/>
                <a:gd name="T1" fmla="*/ 364 h 526"/>
                <a:gd name="T2" fmla="*/ 229 w 342"/>
                <a:gd name="T3" fmla="*/ 483 h 526"/>
                <a:gd name="T4" fmla="*/ 304 w 342"/>
                <a:gd name="T5" fmla="*/ 526 h 526"/>
                <a:gd name="T6" fmla="*/ 342 w 342"/>
                <a:gd name="T7" fmla="*/ 364 h 526"/>
                <a:gd name="T8" fmla="*/ 0 w 342"/>
                <a:gd name="T9" fmla="*/ 0 h 526"/>
                <a:gd name="T10" fmla="*/ 0 w 342"/>
                <a:gd name="T11" fmla="*/ 87 h 526"/>
                <a:gd name="T12" fmla="*/ 256 w 342"/>
                <a:gd name="T13" fmla="*/ 364 h 526"/>
              </a:gdLst>
              <a:ahLst/>
              <a:cxnLst>
                <a:cxn ang="0">
                  <a:pos x="T0" y="T1"/>
                </a:cxn>
                <a:cxn ang="0">
                  <a:pos x="T2" y="T3"/>
                </a:cxn>
                <a:cxn ang="0">
                  <a:pos x="T4" y="T5"/>
                </a:cxn>
                <a:cxn ang="0">
                  <a:pos x="T6" y="T7"/>
                </a:cxn>
                <a:cxn ang="0">
                  <a:pos x="T8" y="T9"/>
                </a:cxn>
                <a:cxn ang="0">
                  <a:pos x="T10" y="T11"/>
                </a:cxn>
                <a:cxn ang="0">
                  <a:pos x="T12" y="T13"/>
                </a:cxn>
              </a:cxnLst>
              <a:rect l="0" t="0" r="r" b="b"/>
              <a:pathLst>
                <a:path w="342" h="526">
                  <a:moveTo>
                    <a:pt x="256" y="364"/>
                  </a:moveTo>
                  <a:cubicBezTo>
                    <a:pt x="256" y="406"/>
                    <a:pt x="246" y="447"/>
                    <a:pt x="229" y="483"/>
                  </a:cubicBezTo>
                  <a:cubicBezTo>
                    <a:pt x="304" y="526"/>
                    <a:pt x="304" y="526"/>
                    <a:pt x="304" y="526"/>
                  </a:cubicBezTo>
                  <a:cubicBezTo>
                    <a:pt x="328" y="477"/>
                    <a:pt x="342" y="422"/>
                    <a:pt x="342" y="364"/>
                  </a:cubicBezTo>
                  <a:cubicBezTo>
                    <a:pt x="342" y="170"/>
                    <a:pt x="191" y="11"/>
                    <a:pt x="0" y="0"/>
                  </a:cubicBezTo>
                  <a:cubicBezTo>
                    <a:pt x="0" y="87"/>
                    <a:pt x="0" y="87"/>
                    <a:pt x="0" y="87"/>
                  </a:cubicBezTo>
                  <a:cubicBezTo>
                    <a:pt x="143" y="98"/>
                    <a:pt x="256" y="217"/>
                    <a:pt x="256" y="364"/>
                  </a:cubicBezTo>
                  <a:close/>
                </a:path>
              </a:pathLst>
            </a:custGeom>
            <a:solidFill>
              <a:schemeClr val="accent2"/>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p:txBody>
          <a:bodyPr>
            <a:normAutofit/>
          </a:bodyPr>
          <a:lstStyle/>
          <a:p>
            <a:r>
              <a:rPr lang="zh-CN" altLang="en-US">
                <a:ea typeface="宋体" panose="02010600030101010101" pitchFamily="2" charset="-122"/>
              </a:rPr>
              <a:t>推荐系统</a:t>
            </a:r>
            <a:r>
              <a:rPr lang="en-US" altLang="zh-CN">
                <a:ea typeface="宋体" panose="02010600030101010101" pitchFamily="2" charset="-122"/>
              </a:rPr>
              <a:t>vs </a:t>
            </a:r>
            <a:r>
              <a:rPr lang="zh-CN" altLang="en-US">
                <a:ea typeface="宋体" panose="02010600030101010101" pitchFamily="2" charset="-122"/>
              </a:rPr>
              <a:t>搜索引擎</a:t>
            </a:r>
          </a:p>
        </p:txBody>
      </p:sp>
      <p:sp>
        <p:nvSpPr>
          <p:cNvPr id="3" name="Footer Placeholder 2"/>
          <p:cNvSpPr>
            <a:spLocks noGrp="1"/>
          </p:cNvSpPr>
          <p:nvPr>
            <p:ph type="ftr" sz="quarter" idx="11"/>
          </p:nvPr>
        </p:nvSpPr>
        <p:spPr/>
        <p:txBody>
          <a:bodyPr/>
          <a:lstStyle/>
          <a:p>
            <a:r>
              <a:rPr lang="en-US"/>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5</a:t>
            </a:fld>
            <a:endParaRPr lang="en-US"/>
          </a:p>
        </p:txBody>
      </p:sp>
      <p:sp>
        <p:nvSpPr>
          <p:cNvPr id="5" name="Text Placeholder 4"/>
          <p:cNvSpPr>
            <a:spLocks noGrp="1"/>
          </p:cNvSpPr>
          <p:nvPr>
            <p:ph type="body" sz="quarter" idx="13"/>
          </p:nvPr>
        </p:nvSpPr>
        <p:spPr/>
        <p:txBody>
          <a:bodyPr/>
          <a:lstStyle/>
          <a:p>
            <a:endParaRPr lang="en-US" altLang="ko-KR"/>
          </a:p>
        </p:txBody>
      </p:sp>
      <p:sp>
        <p:nvSpPr>
          <p:cNvPr id="15" name="TextBox 14"/>
          <p:cNvSpPr txBox="1"/>
          <p:nvPr/>
        </p:nvSpPr>
        <p:spPr>
          <a:xfrm flipH="1">
            <a:off x="661670" y="2994025"/>
            <a:ext cx="1950720" cy="2513330"/>
          </a:xfrm>
          <a:prstGeom prst="rect">
            <a:avLst/>
          </a:prstGeom>
          <a:noFill/>
        </p:spPr>
        <p:txBody>
          <a:bodyPr wrap="square" lIns="0" tIns="0" rIns="0" bIns="0" rtlCol="0">
            <a:spAutoFit/>
          </a:bodyPr>
          <a:lstStyle/>
          <a:p>
            <a:pPr algn="l">
              <a:lnSpc>
                <a:spcPts val="1400"/>
              </a:lnSpc>
            </a:pPr>
            <a:r>
              <a:rPr lang="en-US" sz="1600">
                <a:solidFill>
                  <a:schemeClr val="bg2"/>
                </a:solidFill>
              </a:rPr>
              <a:t>1.</a:t>
            </a:r>
            <a:r>
              <a:rPr lang="zh-CN" altLang="en-US" sz="1600">
                <a:solidFill>
                  <a:schemeClr val="bg2"/>
                </a:solidFill>
                <a:ea typeface="宋体" panose="02010600030101010101" pitchFamily="2" charset="-122"/>
              </a:rPr>
              <a:t>接受信息是被动的</a:t>
            </a:r>
            <a:r>
              <a:rPr lang="en-US" altLang="zh-CN" sz="1600">
                <a:solidFill>
                  <a:schemeClr val="bg2"/>
                </a:solidFill>
                <a:ea typeface="宋体" panose="02010600030101010101" pitchFamily="2" charset="-122"/>
              </a:rPr>
              <a:t>,</a:t>
            </a:r>
            <a:r>
              <a:rPr lang="zh-CN" altLang="en-US" sz="1600">
                <a:solidFill>
                  <a:schemeClr val="bg2"/>
                </a:solidFill>
                <a:ea typeface="宋体" panose="02010600030101010101" pitchFamily="2" charset="-122"/>
              </a:rPr>
              <a:t>用户需求，模糊而且不明确，</a:t>
            </a:r>
            <a:r>
              <a:rPr lang="en-US" altLang="zh-CN" sz="1600">
                <a:solidFill>
                  <a:schemeClr val="bg2"/>
                </a:solidFill>
                <a:ea typeface="宋体" panose="02010600030101010101" pitchFamily="2" charset="-122"/>
              </a:rPr>
              <a:t>”</a:t>
            </a:r>
            <a:r>
              <a:rPr lang="zh-CN" altLang="en-US" sz="1600">
                <a:solidFill>
                  <a:schemeClr val="bg2"/>
                </a:solidFill>
                <a:ea typeface="宋体" panose="02010600030101010101" pitchFamily="2" charset="-122"/>
              </a:rPr>
              <a:t>逛</a:t>
            </a:r>
            <a:r>
              <a:rPr lang="en-US" altLang="zh-CN" sz="1600">
                <a:solidFill>
                  <a:schemeClr val="bg2"/>
                </a:solidFill>
                <a:ea typeface="宋体" panose="02010600030101010101" pitchFamily="2" charset="-122"/>
              </a:rPr>
              <a:t>”</a:t>
            </a:r>
            <a:r>
              <a:rPr lang="zh-CN" altLang="en-US" sz="1600">
                <a:solidFill>
                  <a:schemeClr val="bg2"/>
                </a:solidFill>
                <a:ea typeface="宋体" panose="02010600030101010101" pitchFamily="2" charset="-122"/>
              </a:rPr>
              <a:t>商场</a:t>
            </a:r>
          </a:p>
          <a:p>
            <a:pPr algn="l">
              <a:lnSpc>
                <a:spcPts val="1400"/>
              </a:lnSpc>
            </a:pPr>
            <a:endParaRPr lang="zh-CN" altLang="en-US" sz="1600">
              <a:solidFill>
                <a:schemeClr val="bg2"/>
              </a:solidFill>
              <a:ea typeface="宋体" panose="02010600030101010101" pitchFamily="2" charset="-122"/>
            </a:endParaRPr>
          </a:p>
          <a:p>
            <a:pPr algn="l">
              <a:lnSpc>
                <a:spcPts val="1400"/>
              </a:lnSpc>
            </a:pPr>
            <a:endParaRPr lang="zh-CN" altLang="en-US" sz="1600">
              <a:solidFill>
                <a:schemeClr val="bg2"/>
              </a:solidFill>
              <a:ea typeface="宋体" panose="02010600030101010101" pitchFamily="2" charset="-122"/>
            </a:endParaRPr>
          </a:p>
          <a:p>
            <a:pPr algn="l">
              <a:lnSpc>
                <a:spcPts val="1400"/>
              </a:lnSpc>
            </a:pPr>
            <a:r>
              <a:rPr lang="en-US" altLang="zh-CN" sz="1600">
                <a:solidFill>
                  <a:schemeClr val="bg2"/>
                </a:solidFill>
                <a:ea typeface="宋体" panose="02010600030101010101" pitchFamily="2" charset="-122"/>
              </a:rPr>
              <a:t>2.</a:t>
            </a:r>
            <a:r>
              <a:rPr lang="zh-CN" altLang="en-US" sz="1600">
                <a:solidFill>
                  <a:schemeClr val="bg2"/>
                </a:solidFill>
                <a:ea typeface="宋体" panose="02010600030101010101" pitchFamily="2" charset="-122"/>
              </a:rPr>
              <a:t>个性化程度相对低</a:t>
            </a:r>
          </a:p>
          <a:p>
            <a:pPr algn="l">
              <a:lnSpc>
                <a:spcPts val="1400"/>
              </a:lnSpc>
            </a:pPr>
            <a:endParaRPr lang="zh-CN" altLang="en-US" sz="1600">
              <a:solidFill>
                <a:schemeClr val="bg2"/>
              </a:solidFill>
              <a:ea typeface="宋体" panose="02010600030101010101" pitchFamily="2" charset="-122"/>
            </a:endParaRPr>
          </a:p>
          <a:p>
            <a:pPr algn="l">
              <a:lnSpc>
                <a:spcPts val="1400"/>
              </a:lnSpc>
            </a:pPr>
            <a:endParaRPr lang="zh-CN" altLang="en-US" sz="1600">
              <a:solidFill>
                <a:schemeClr val="bg2"/>
              </a:solidFill>
              <a:ea typeface="宋体" panose="02010600030101010101" pitchFamily="2" charset="-122"/>
            </a:endParaRPr>
          </a:p>
          <a:p>
            <a:pPr algn="l">
              <a:lnSpc>
                <a:spcPts val="1400"/>
              </a:lnSpc>
            </a:pPr>
            <a:r>
              <a:rPr lang="en-US" altLang="zh-CN" sz="1600">
                <a:solidFill>
                  <a:schemeClr val="bg2"/>
                </a:solidFill>
                <a:ea typeface="宋体" panose="02010600030101010101" pitchFamily="2" charset="-122"/>
              </a:rPr>
              <a:t>3.</a:t>
            </a:r>
            <a:r>
              <a:rPr lang="zh-CN" altLang="en-US" sz="1600">
                <a:solidFill>
                  <a:schemeClr val="bg2"/>
                </a:solidFill>
                <a:ea typeface="宋体" panose="02010600030101010101" pitchFamily="2" charset="-122"/>
              </a:rPr>
              <a:t>持续服务，越挖掘，越</a:t>
            </a:r>
            <a:r>
              <a:rPr lang="en-US" altLang="zh-CN" sz="1600">
                <a:solidFill>
                  <a:schemeClr val="bg2"/>
                </a:solidFill>
                <a:ea typeface="宋体" panose="02010600030101010101" pitchFamily="2" charset="-122"/>
              </a:rPr>
              <a:t>”</a:t>
            </a:r>
            <a:r>
              <a:rPr lang="zh-CN" altLang="en-US" sz="1600">
                <a:solidFill>
                  <a:schemeClr val="bg2"/>
                </a:solidFill>
                <a:ea typeface="宋体" panose="02010600030101010101" pitchFamily="2" charset="-122"/>
              </a:rPr>
              <a:t>懂</a:t>
            </a:r>
            <a:r>
              <a:rPr lang="en-US" altLang="zh-CN" sz="1600">
                <a:solidFill>
                  <a:schemeClr val="bg2"/>
                </a:solidFill>
                <a:ea typeface="宋体" panose="02010600030101010101" pitchFamily="2" charset="-122"/>
              </a:rPr>
              <a:t>”</a:t>
            </a:r>
            <a:r>
              <a:rPr lang="zh-CN" altLang="en-US" sz="1600">
                <a:solidFill>
                  <a:schemeClr val="bg2"/>
                </a:solidFill>
                <a:ea typeface="宋体" panose="02010600030101010101" pitchFamily="2" charset="-122"/>
              </a:rPr>
              <a:t>你</a:t>
            </a:r>
            <a:r>
              <a:rPr lang="en-US" altLang="zh-CN" sz="1600">
                <a:solidFill>
                  <a:schemeClr val="bg2"/>
                </a:solidFill>
                <a:ea typeface="宋体" panose="02010600030101010101" pitchFamily="2" charset="-122"/>
              </a:rPr>
              <a:t> </a:t>
            </a:r>
          </a:p>
          <a:p>
            <a:pPr algn="l">
              <a:lnSpc>
                <a:spcPts val="1400"/>
              </a:lnSpc>
            </a:pPr>
            <a:endParaRPr lang="en-US" altLang="zh-CN" sz="1600">
              <a:solidFill>
                <a:schemeClr val="bg2"/>
              </a:solidFill>
              <a:ea typeface="宋体" panose="02010600030101010101" pitchFamily="2" charset="-122"/>
            </a:endParaRPr>
          </a:p>
          <a:p>
            <a:pPr algn="l">
              <a:lnSpc>
                <a:spcPts val="1400"/>
              </a:lnSpc>
            </a:pPr>
            <a:endParaRPr lang="en-US" altLang="zh-CN" sz="1600">
              <a:solidFill>
                <a:schemeClr val="bg2"/>
              </a:solidFill>
              <a:ea typeface="宋体" panose="02010600030101010101" pitchFamily="2" charset="-122"/>
            </a:endParaRPr>
          </a:p>
          <a:p>
            <a:pPr algn="l">
              <a:lnSpc>
                <a:spcPts val="1400"/>
              </a:lnSpc>
            </a:pPr>
            <a:r>
              <a:rPr lang="en-US" altLang="zh-CN" sz="1600">
                <a:solidFill>
                  <a:schemeClr val="bg2"/>
                </a:solidFill>
                <a:ea typeface="宋体" panose="02010600030101010101" pitchFamily="2" charset="-122"/>
              </a:rPr>
              <a:t>4.</a:t>
            </a:r>
            <a:r>
              <a:rPr lang="zh-CN" altLang="en-US" sz="1600">
                <a:solidFill>
                  <a:schemeClr val="bg2"/>
                </a:solidFill>
                <a:ea typeface="宋体" panose="02010600030101010101" pitchFamily="2" charset="-122"/>
              </a:rPr>
              <a:t>依然文字，</a:t>
            </a:r>
          </a:p>
          <a:p>
            <a:pPr algn="l">
              <a:lnSpc>
                <a:spcPts val="1400"/>
              </a:lnSpc>
            </a:pPr>
            <a:r>
              <a:rPr lang="en-US" altLang="zh-CN" sz="1600">
                <a:solidFill>
                  <a:schemeClr val="bg2"/>
                </a:solidFill>
                <a:ea typeface="宋体" panose="02010600030101010101" pitchFamily="2" charset="-122"/>
              </a:rPr>
              <a:t>----&gt;&gt;&gt;&gt;NLP</a:t>
            </a:r>
            <a:endParaRPr lang="en-US" sz="1600">
              <a:solidFill>
                <a:schemeClr val="bg2"/>
              </a:solidFill>
            </a:endParaRPr>
          </a:p>
        </p:txBody>
      </p:sp>
      <p:grpSp>
        <p:nvGrpSpPr>
          <p:cNvPr id="16" name="Group 15"/>
          <p:cNvGrpSpPr/>
          <p:nvPr/>
        </p:nvGrpSpPr>
        <p:grpSpPr>
          <a:xfrm>
            <a:off x="611188" y="1990843"/>
            <a:ext cx="2052000" cy="360000"/>
            <a:chOff x="3546000" y="5272267"/>
            <a:chExt cx="2052000" cy="360000"/>
          </a:xfrm>
        </p:grpSpPr>
        <p:sp>
          <p:nvSpPr>
            <p:cNvPr id="17" name="TextBox 16"/>
            <p:cNvSpPr txBox="1"/>
            <p:nvPr/>
          </p:nvSpPr>
          <p:spPr>
            <a:xfrm flipH="1">
              <a:off x="3742781" y="5329156"/>
              <a:ext cx="1693160" cy="245745"/>
            </a:xfrm>
            <a:prstGeom prst="rect">
              <a:avLst/>
            </a:prstGeom>
            <a:noFill/>
          </p:spPr>
          <p:txBody>
            <a:bodyPr wrap="square" lIns="0" tIns="0" rIns="0" bIns="0" rtlCol="0">
              <a:spAutoFit/>
            </a:bodyPr>
            <a:lstStyle/>
            <a:p>
              <a:pPr algn="r"/>
              <a:r>
                <a:rPr lang="zh-CN" altLang="en-US" sz="1600" b="1">
                  <a:solidFill>
                    <a:schemeClr val="accent1"/>
                  </a:solidFill>
                  <a:ea typeface="宋体" panose="02010600030101010101" pitchFamily="2" charset="-122"/>
                </a:rPr>
                <a:t>推荐系统</a:t>
              </a:r>
            </a:p>
          </p:txBody>
        </p:sp>
        <p:sp>
          <p:nvSpPr>
            <p:cNvPr id="18" name="Rounded Rectangle 17"/>
            <p:cNvSpPr/>
            <p:nvPr/>
          </p:nvSpPr>
          <p:spPr>
            <a:xfrm>
              <a:off x="3546000" y="5272267"/>
              <a:ext cx="2052000" cy="360000"/>
            </a:xfrm>
            <a:prstGeom prst="roundRect">
              <a:avLst>
                <a:gd name="adj" fmla="val 50000"/>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flipH="1">
            <a:off x="6480813" y="1990843"/>
            <a:ext cx="2052000" cy="360000"/>
            <a:chOff x="3546000" y="5272267"/>
            <a:chExt cx="2052000" cy="360000"/>
          </a:xfrm>
        </p:grpSpPr>
        <p:sp>
          <p:nvSpPr>
            <p:cNvPr id="20" name="TextBox 19"/>
            <p:cNvSpPr txBox="1"/>
            <p:nvPr/>
          </p:nvSpPr>
          <p:spPr>
            <a:xfrm flipH="1">
              <a:off x="3742781" y="5329156"/>
              <a:ext cx="1693160" cy="245745"/>
            </a:xfrm>
            <a:prstGeom prst="rect">
              <a:avLst/>
            </a:prstGeom>
            <a:noFill/>
          </p:spPr>
          <p:txBody>
            <a:bodyPr wrap="square" lIns="0" tIns="0" rIns="0" bIns="0" rtlCol="0">
              <a:spAutoFit/>
            </a:bodyPr>
            <a:lstStyle/>
            <a:p>
              <a:r>
                <a:rPr lang="zh-CN" altLang="en-US" sz="1600" b="1">
                  <a:solidFill>
                    <a:schemeClr val="accent2"/>
                  </a:solidFill>
                  <a:ea typeface="宋体" panose="02010600030101010101" pitchFamily="2" charset="-122"/>
                </a:rPr>
                <a:t>搜索引擎</a:t>
              </a:r>
            </a:p>
          </p:txBody>
        </p:sp>
        <p:sp>
          <p:nvSpPr>
            <p:cNvPr id="21" name="Rounded Rectangle 20"/>
            <p:cNvSpPr/>
            <p:nvPr/>
          </p:nvSpPr>
          <p:spPr>
            <a:xfrm>
              <a:off x="3546000" y="5272267"/>
              <a:ext cx="2052000" cy="360000"/>
            </a:xfrm>
            <a:prstGeom prst="roundRect">
              <a:avLst>
                <a:gd name="adj" fmla="val 5000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22" name="TextBox 21"/>
          <p:cNvSpPr txBox="1"/>
          <p:nvPr/>
        </p:nvSpPr>
        <p:spPr>
          <a:xfrm flipH="1">
            <a:off x="6642946" y="2814590"/>
            <a:ext cx="1765140" cy="2693035"/>
          </a:xfrm>
          <a:prstGeom prst="rect">
            <a:avLst/>
          </a:prstGeom>
          <a:noFill/>
        </p:spPr>
        <p:txBody>
          <a:bodyPr wrap="square" lIns="0" tIns="0" rIns="0" bIns="0" rtlCol="0">
            <a:spAutoFit/>
          </a:bodyPr>
          <a:lstStyle/>
          <a:p>
            <a:pPr>
              <a:lnSpc>
                <a:spcPts val="1400"/>
              </a:lnSpc>
            </a:pPr>
            <a:r>
              <a:rPr lang="en-US" sz="1600" dirty="0">
                <a:solidFill>
                  <a:schemeClr val="bg2"/>
                </a:solidFill>
              </a:rPr>
              <a:t>1.</a:t>
            </a:r>
            <a:r>
              <a:rPr lang="zh-CN" altLang="en-US" sz="1600" dirty="0">
                <a:solidFill>
                  <a:schemeClr val="bg2"/>
                </a:solidFill>
                <a:ea typeface="宋体" panose="02010600030101010101" pitchFamily="2" charset="-122"/>
              </a:rPr>
              <a:t>主动的寻找信息，目标明确</a:t>
            </a:r>
          </a:p>
          <a:p>
            <a:pPr>
              <a:lnSpc>
                <a:spcPts val="1400"/>
              </a:lnSpc>
            </a:pPr>
            <a:endParaRPr lang="zh-CN" altLang="en-US" sz="1600" dirty="0">
              <a:solidFill>
                <a:schemeClr val="bg2"/>
              </a:solidFill>
              <a:ea typeface="宋体" panose="02010600030101010101" pitchFamily="2" charset="-122"/>
            </a:endParaRPr>
          </a:p>
          <a:p>
            <a:pPr>
              <a:lnSpc>
                <a:spcPts val="1400"/>
              </a:lnSpc>
            </a:pPr>
            <a:endParaRPr lang="zh-CN" altLang="en-US" sz="1600" dirty="0">
              <a:solidFill>
                <a:schemeClr val="bg2"/>
              </a:solidFill>
              <a:ea typeface="宋体" panose="02010600030101010101" pitchFamily="2" charset="-122"/>
            </a:endParaRPr>
          </a:p>
          <a:p>
            <a:pPr>
              <a:lnSpc>
                <a:spcPts val="1400"/>
              </a:lnSpc>
            </a:pPr>
            <a:r>
              <a:rPr lang="en-US" altLang="zh-CN" sz="1600" dirty="0">
                <a:solidFill>
                  <a:schemeClr val="bg2"/>
                </a:solidFill>
                <a:ea typeface="宋体" panose="02010600030101010101" pitchFamily="2" charset="-122"/>
              </a:rPr>
              <a:t>2. </a:t>
            </a:r>
            <a:r>
              <a:rPr lang="zh-CN" altLang="en-US" sz="1600" dirty="0">
                <a:solidFill>
                  <a:schemeClr val="bg2"/>
                </a:solidFill>
                <a:ea typeface="宋体" panose="02010600030101010101" pitchFamily="2" charset="-122"/>
              </a:rPr>
              <a:t>个性化程度相对</a:t>
            </a:r>
            <a:r>
              <a:rPr lang="en-US" altLang="zh-CN" sz="1600" dirty="0">
                <a:solidFill>
                  <a:schemeClr val="bg2"/>
                </a:solidFill>
                <a:ea typeface="宋体" panose="02010600030101010101" pitchFamily="2" charset="-122"/>
              </a:rPr>
              <a:t>RS</a:t>
            </a:r>
            <a:r>
              <a:rPr lang="zh-CN" altLang="en-US" sz="1600" dirty="0">
                <a:solidFill>
                  <a:schemeClr val="bg2"/>
                </a:solidFill>
                <a:ea typeface="宋体" panose="02010600030101010101" pitchFamily="2" charset="-122"/>
              </a:rPr>
              <a:t>高</a:t>
            </a:r>
          </a:p>
          <a:p>
            <a:pPr>
              <a:lnSpc>
                <a:spcPts val="1400"/>
              </a:lnSpc>
            </a:pPr>
            <a:endParaRPr lang="zh-CN" altLang="en-US" sz="1600" dirty="0">
              <a:solidFill>
                <a:schemeClr val="bg2"/>
              </a:solidFill>
              <a:ea typeface="宋体" panose="02010600030101010101" pitchFamily="2" charset="-122"/>
            </a:endParaRPr>
          </a:p>
          <a:p>
            <a:pPr>
              <a:lnSpc>
                <a:spcPts val="1400"/>
              </a:lnSpc>
            </a:pPr>
            <a:endParaRPr lang="zh-CN" altLang="en-US" sz="1600" dirty="0">
              <a:solidFill>
                <a:schemeClr val="bg2"/>
              </a:solidFill>
              <a:ea typeface="宋体" panose="02010600030101010101" pitchFamily="2" charset="-122"/>
            </a:endParaRPr>
          </a:p>
          <a:p>
            <a:pPr>
              <a:lnSpc>
                <a:spcPts val="1400"/>
              </a:lnSpc>
            </a:pPr>
            <a:r>
              <a:rPr lang="en-US" altLang="zh-CN" sz="1600" dirty="0">
                <a:solidFill>
                  <a:schemeClr val="bg2"/>
                </a:solidFill>
                <a:ea typeface="宋体" panose="02010600030101010101" pitchFamily="2" charset="-122"/>
              </a:rPr>
              <a:t>3.</a:t>
            </a:r>
            <a:r>
              <a:rPr lang="zh-CN" altLang="en-US" sz="1600" dirty="0">
                <a:solidFill>
                  <a:schemeClr val="bg2"/>
                </a:solidFill>
                <a:ea typeface="宋体" panose="02010600030101010101" pitchFamily="2" charset="-122"/>
              </a:rPr>
              <a:t>快速满足信息需求</a:t>
            </a:r>
          </a:p>
          <a:p>
            <a:pPr>
              <a:lnSpc>
                <a:spcPts val="1400"/>
              </a:lnSpc>
            </a:pPr>
            <a:endParaRPr lang="zh-CN" altLang="en-US" sz="1600" dirty="0">
              <a:solidFill>
                <a:schemeClr val="bg2"/>
              </a:solidFill>
              <a:ea typeface="宋体" panose="02010600030101010101" pitchFamily="2" charset="-122"/>
            </a:endParaRPr>
          </a:p>
          <a:p>
            <a:pPr>
              <a:lnSpc>
                <a:spcPts val="1400"/>
              </a:lnSpc>
            </a:pPr>
            <a:endParaRPr lang="zh-CN" altLang="en-US" sz="1600" dirty="0">
              <a:solidFill>
                <a:schemeClr val="bg2"/>
              </a:solidFill>
              <a:ea typeface="宋体" panose="02010600030101010101" pitchFamily="2" charset="-122"/>
            </a:endParaRPr>
          </a:p>
          <a:p>
            <a:pPr>
              <a:lnSpc>
                <a:spcPts val="1400"/>
              </a:lnSpc>
            </a:pPr>
            <a:r>
              <a:rPr lang="en-US" altLang="zh-CN" sz="1600" dirty="0">
                <a:solidFill>
                  <a:schemeClr val="bg2"/>
                </a:solidFill>
                <a:ea typeface="宋体" panose="02010600030101010101" pitchFamily="2" charset="-122"/>
              </a:rPr>
              <a:t>4. </a:t>
            </a:r>
            <a:r>
              <a:rPr lang="zh-CN" altLang="en-US" sz="1600" dirty="0">
                <a:solidFill>
                  <a:schemeClr val="bg2"/>
                </a:solidFill>
                <a:ea typeface="宋体" panose="02010600030101010101" pitchFamily="2" charset="-122"/>
              </a:rPr>
              <a:t>依然文字</a:t>
            </a:r>
          </a:p>
          <a:p>
            <a:pPr>
              <a:lnSpc>
                <a:spcPts val="1400"/>
              </a:lnSpc>
            </a:pPr>
            <a:r>
              <a:rPr lang="en-US" altLang="zh-CN" sz="1600" dirty="0">
                <a:solidFill>
                  <a:schemeClr val="bg2"/>
                </a:solidFill>
                <a:ea typeface="宋体" panose="02010600030101010101" pitchFamily="2" charset="-122"/>
              </a:rPr>
              <a:t>----&gt;&gt; Elasticsearch, </a:t>
            </a:r>
            <a:r>
              <a:rPr lang="en-US" altLang="zh-CN" sz="1600" dirty="0" err="1">
                <a:solidFill>
                  <a:schemeClr val="bg2"/>
                </a:solidFill>
                <a:ea typeface="宋体" panose="02010600030101010101" pitchFamily="2" charset="-122"/>
              </a:rPr>
              <a:t>jieba</a:t>
            </a:r>
            <a:r>
              <a:rPr lang="en-US" sz="1600" dirty="0">
                <a:solidFill>
                  <a:schemeClr val="bg2"/>
                </a:solidFill>
              </a:rPr>
              <a:t>.</a:t>
            </a:r>
          </a:p>
        </p:txBody>
      </p:sp>
      <p:sp>
        <p:nvSpPr>
          <p:cNvPr id="23" name="TextBox 22"/>
          <p:cNvSpPr txBox="1"/>
          <p:nvPr/>
        </p:nvSpPr>
        <p:spPr>
          <a:xfrm flipH="1">
            <a:off x="3725421" y="3143469"/>
            <a:ext cx="1693160" cy="492443"/>
          </a:xfrm>
          <a:prstGeom prst="rect">
            <a:avLst/>
          </a:prstGeom>
          <a:noFill/>
        </p:spPr>
        <p:txBody>
          <a:bodyPr wrap="square" lIns="0" tIns="0" rIns="0" bIns="0" rtlCol="0">
            <a:spAutoFit/>
          </a:bodyPr>
          <a:lstStyle/>
          <a:p>
            <a:pPr algn="ctr"/>
            <a:r>
              <a:rPr lang="en-US" sz="1600" b="1" dirty="0">
                <a:solidFill>
                  <a:schemeClr val="bg1"/>
                </a:solidFill>
              </a:rPr>
              <a:t>KEY</a:t>
            </a:r>
          </a:p>
          <a:p>
            <a:pPr algn="ctr"/>
            <a:r>
              <a:rPr lang="en-US" sz="1600" b="1" dirty="0">
                <a:solidFill>
                  <a:schemeClr val="bg1"/>
                </a:solidFill>
              </a:rPr>
              <a:t>MESSAGE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召回策略之</a:t>
            </a:r>
            <a:r>
              <a:rPr lang="en-US" altLang="zh-CN" dirty="0">
                <a:ea typeface="宋体" panose="02010600030101010101" pitchFamily="2" charset="-122"/>
              </a:rPr>
              <a:t>-----</a:t>
            </a:r>
            <a:r>
              <a:rPr lang="zh-CN" altLang="en-US" dirty="0">
                <a:ea typeface="宋体" panose="02010600030101010101" pitchFamily="2" charset="-122"/>
              </a:rPr>
              <a:t>协同过滤</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6</a:t>
            </a:fld>
            <a:endParaRPr lang="en-US" dirty="0"/>
          </a:p>
        </p:txBody>
      </p:sp>
      <p:sp>
        <p:nvSpPr>
          <p:cNvPr id="5" name="Text Placeholder 4"/>
          <p:cNvSpPr>
            <a:spLocks noGrp="1"/>
          </p:cNvSpPr>
          <p:nvPr>
            <p:ph type="body" sz="quarter" idx="13"/>
          </p:nvPr>
        </p:nvSpPr>
        <p:spPr/>
        <p:txBody>
          <a:bodyPr/>
          <a:lstStyle/>
          <a:p>
            <a:r>
              <a:rPr lang="en-US" dirty="0"/>
              <a:t>Collaborative Filtrering</a:t>
            </a:r>
          </a:p>
        </p:txBody>
      </p:sp>
      <p:sp>
        <p:nvSpPr>
          <p:cNvPr id="6" name="文本框 5"/>
          <p:cNvSpPr txBox="1"/>
          <p:nvPr/>
        </p:nvSpPr>
        <p:spPr>
          <a:xfrm>
            <a:off x="1075690" y="1581150"/>
            <a:ext cx="4893945" cy="368300"/>
          </a:xfrm>
          <a:prstGeom prst="rect">
            <a:avLst/>
          </a:prstGeom>
          <a:noFill/>
        </p:spPr>
        <p:txBody>
          <a:bodyPr wrap="square" rtlCol="0">
            <a:spAutoFit/>
          </a:bodyPr>
          <a:lstStyle/>
          <a:p>
            <a:r>
              <a:rPr lang="zh-CN" altLang="en-US"/>
              <a:t>原理</a:t>
            </a:r>
            <a:r>
              <a:rPr lang="en-US" altLang="zh-CN"/>
              <a:t>:  </a:t>
            </a:r>
            <a:r>
              <a:rPr lang="zh-CN" altLang="en-US">
                <a:ea typeface="宋体" panose="02010600030101010101" pitchFamily="2" charset="-122"/>
              </a:rPr>
              <a:t>物以类聚，人以群分</a:t>
            </a:r>
          </a:p>
        </p:txBody>
      </p:sp>
      <p:sp>
        <p:nvSpPr>
          <p:cNvPr id="8" name="文本框 7"/>
          <p:cNvSpPr txBox="1"/>
          <p:nvPr/>
        </p:nvSpPr>
        <p:spPr>
          <a:xfrm>
            <a:off x="365125" y="2446020"/>
            <a:ext cx="2607310" cy="2584450"/>
          </a:xfrm>
          <a:prstGeom prst="rect">
            <a:avLst/>
          </a:prstGeom>
          <a:noFill/>
        </p:spPr>
        <p:txBody>
          <a:bodyPr wrap="square" rtlCol="0">
            <a:spAutoFit/>
          </a:bodyPr>
          <a:lstStyle/>
          <a:p>
            <a:r>
              <a:rPr lang="en-US" altLang="zh-CN" dirty="0"/>
              <a:t>1.UCF</a:t>
            </a:r>
            <a:r>
              <a:rPr lang="zh-CN" altLang="en-US" dirty="0">
                <a:ea typeface="宋体" panose="02010600030101010101" pitchFamily="2" charset="-122"/>
              </a:rPr>
              <a:t>：</a:t>
            </a:r>
          </a:p>
          <a:p>
            <a:r>
              <a:rPr lang="en-US" altLang="zh-CN" dirty="0">
                <a:ea typeface="宋体" panose="02010600030101010101" pitchFamily="2" charset="-122"/>
              </a:rPr>
              <a:t>	要从用户的行为和偏好中发现规律，并基于此给予推荐，如何收集用户的偏好信息成为系统推荐效果最基础的决定因素。用户有很多方式向系统提供自己的偏好信息</a:t>
            </a:r>
          </a:p>
        </p:txBody>
      </p:sp>
      <p:pic>
        <p:nvPicPr>
          <p:cNvPr id="9" name="图片 8" descr="ucf"/>
          <p:cNvPicPr>
            <a:picLocks noChangeAspect="1"/>
          </p:cNvPicPr>
          <p:nvPr/>
        </p:nvPicPr>
        <p:blipFill>
          <a:blip r:embed="rId2"/>
          <a:stretch>
            <a:fillRect/>
          </a:stretch>
        </p:blipFill>
        <p:spPr>
          <a:xfrm>
            <a:off x="3515360" y="2306320"/>
            <a:ext cx="4415790" cy="32308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协同过滤</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7</a:t>
            </a:fld>
            <a:endParaRPr lang="en-US" dirty="0"/>
          </a:p>
        </p:txBody>
      </p:sp>
      <p:sp>
        <p:nvSpPr>
          <p:cNvPr id="5" name="Text Placeholder 4"/>
          <p:cNvSpPr>
            <a:spLocks noGrp="1"/>
          </p:cNvSpPr>
          <p:nvPr>
            <p:ph type="body" sz="quarter" idx="13"/>
          </p:nvPr>
        </p:nvSpPr>
        <p:spPr/>
        <p:txBody>
          <a:bodyPr/>
          <a:lstStyle/>
          <a:p>
            <a:r>
              <a:rPr lang="en-US" dirty="0"/>
              <a:t>Collaborative Filtrering</a:t>
            </a:r>
          </a:p>
        </p:txBody>
      </p:sp>
      <p:sp>
        <p:nvSpPr>
          <p:cNvPr id="8" name="文本框 7"/>
          <p:cNvSpPr txBox="1"/>
          <p:nvPr/>
        </p:nvSpPr>
        <p:spPr>
          <a:xfrm>
            <a:off x="365125" y="2446020"/>
            <a:ext cx="2607310" cy="2861310"/>
          </a:xfrm>
          <a:prstGeom prst="rect">
            <a:avLst/>
          </a:prstGeom>
          <a:noFill/>
        </p:spPr>
        <p:txBody>
          <a:bodyPr wrap="square" rtlCol="0">
            <a:spAutoFit/>
          </a:bodyPr>
          <a:lstStyle/>
          <a:p>
            <a:r>
              <a:rPr lang="en-US" altLang="zh-CN" dirty="0"/>
              <a:t>2.ICF</a:t>
            </a:r>
            <a:r>
              <a:rPr lang="zh-CN" altLang="en-US" dirty="0">
                <a:ea typeface="宋体" panose="02010600030101010101" pitchFamily="2" charset="-122"/>
              </a:rPr>
              <a:t>：</a:t>
            </a:r>
          </a:p>
          <a:p>
            <a:r>
              <a:rPr lang="en-US" altLang="zh-CN" dirty="0">
                <a:ea typeface="宋体" panose="02010600030101010101" pitchFamily="2" charset="-122"/>
              </a:rPr>
              <a:t>	</a:t>
            </a:r>
            <a:r>
              <a:rPr lang="en-US" altLang="zh-CN" dirty="0" err="1">
                <a:ea typeface="宋体" panose="02010600030101010101" pitchFamily="2" charset="-122"/>
              </a:rPr>
              <a:t>基于</a:t>
            </a:r>
            <a:r>
              <a:rPr lang="zh-CN" altLang="en-US" dirty="0">
                <a:ea typeface="宋体" panose="02010600030101010101" pitchFamily="2" charset="-122"/>
              </a:rPr>
              <a:t>物品</a:t>
            </a:r>
            <a:r>
              <a:rPr lang="en-US" altLang="zh-CN" dirty="0">
                <a:ea typeface="宋体" panose="02010600030101010101" pitchFamily="2" charset="-122"/>
              </a:rPr>
              <a:t>的协同过滤推荐的基本原理也是类似的，只是说它使用所有用户对物品或者信息的偏好，发现物品和物品之间的相似度，然后根据用户的历史偏好信息，将类似的物品推荐给用户</a:t>
            </a:r>
          </a:p>
        </p:txBody>
      </p:sp>
      <p:pic>
        <p:nvPicPr>
          <p:cNvPr id="7" name="图片 6" descr="ICF"/>
          <p:cNvPicPr>
            <a:picLocks noChangeAspect="1"/>
          </p:cNvPicPr>
          <p:nvPr/>
        </p:nvPicPr>
        <p:blipFill>
          <a:blip r:embed="rId2"/>
          <a:stretch>
            <a:fillRect/>
          </a:stretch>
        </p:blipFill>
        <p:spPr>
          <a:xfrm>
            <a:off x="3482340" y="2078355"/>
            <a:ext cx="4884420" cy="34563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用户画像</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8</a:t>
            </a:fld>
            <a:endParaRPr lang="en-US" dirty="0"/>
          </a:p>
        </p:txBody>
      </p:sp>
      <p:sp>
        <p:nvSpPr>
          <p:cNvPr id="5" name="Text Placeholder 4"/>
          <p:cNvSpPr>
            <a:spLocks noGrp="1"/>
          </p:cNvSpPr>
          <p:nvPr>
            <p:ph type="body" sz="quarter" idx="13"/>
          </p:nvPr>
        </p:nvSpPr>
        <p:spPr/>
        <p:txBody>
          <a:bodyPr/>
          <a:lstStyle/>
          <a:p>
            <a:r>
              <a:rPr lang="en-US" dirty="0"/>
              <a:t>Profiling</a:t>
            </a:r>
          </a:p>
        </p:txBody>
      </p:sp>
      <p:sp>
        <p:nvSpPr>
          <p:cNvPr id="6" name="文本框 5"/>
          <p:cNvSpPr txBox="1"/>
          <p:nvPr/>
        </p:nvSpPr>
        <p:spPr>
          <a:xfrm>
            <a:off x="666750" y="1594485"/>
            <a:ext cx="2654935" cy="368300"/>
          </a:xfrm>
          <a:prstGeom prst="rect">
            <a:avLst/>
          </a:prstGeom>
          <a:noFill/>
        </p:spPr>
        <p:txBody>
          <a:bodyPr wrap="square" rtlCol="0">
            <a:spAutoFit/>
          </a:bodyPr>
          <a:lstStyle/>
          <a:p>
            <a:r>
              <a:rPr lang="zh-CN" altLang="en-US"/>
              <a:t>实际业务</a:t>
            </a:r>
            <a:r>
              <a:rPr lang="en-US" altLang="zh-CN"/>
              <a:t>-------&gt;&gt;&gt;  </a:t>
            </a:r>
            <a:r>
              <a:rPr lang="zh-CN" altLang="en-US">
                <a:ea typeface="宋体" panose="02010600030101010101" pitchFamily="2" charset="-122"/>
              </a:rPr>
              <a:t>向量</a:t>
            </a:r>
          </a:p>
        </p:txBody>
      </p:sp>
      <p:sp>
        <p:nvSpPr>
          <p:cNvPr id="9" name="文本框 8"/>
          <p:cNvSpPr txBox="1"/>
          <p:nvPr/>
        </p:nvSpPr>
        <p:spPr>
          <a:xfrm>
            <a:off x="867410" y="2392680"/>
            <a:ext cx="6308090" cy="368300"/>
          </a:xfrm>
          <a:prstGeom prst="rect">
            <a:avLst/>
          </a:prstGeom>
          <a:noFill/>
        </p:spPr>
        <p:txBody>
          <a:bodyPr wrap="square" rtlCol="0">
            <a:spAutoFit/>
          </a:bodyPr>
          <a:lstStyle/>
          <a:p>
            <a:r>
              <a:rPr lang="en-US" altLang="zh-CN"/>
              <a:t>eg:   32 </a:t>
            </a:r>
            <a:r>
              <a:rPr lang="zh-CN" altLang="en-US">
                <a:ea typeface="宋体" panose="02010600030101010101" pitchFamily="2" charset="-122"/>
              </a:rPr>
              <a:t>岁 男 </a:t>
            </a:r>
            <a:r>
              <a:rPr lang="en-US" altLang="zh-CN">
                <a:ea typeface="宋体" panose="02010600030101010101" pitchFamily="2" charset="-122"/>
              </a:rPr>
              <a:t>------&gt;&gt;&gt;  [0, 1, 0, 1, 0, 0]             ??</a:t>
            </a:r>
            <a:r>
              <a:rPr lang="zh-CN" altLang="en-US">
                <a:ea typeface="宋体" panose="02010600030101010101" pitchFamily="2" charset="-122"/>
              </a:rPr>
              <a:t>如何实现</a:t>
            </a:r>
            <a:endParaRPr lang="en-US" altLang="zh-CN">
              <a:ea typeface="宋体" panose="02010600030101010101" pitchFamily="2" charset="-122"/>
            </a:endParaRPr>
          </a:p>
        </p:txBody>
      </p:sp>
      <p:sp>
        <p:nvSpPr>
          <p:cNvPr id="8" name="文本框 7"/>
          <p:cNvSpPr txBox="1"/>
          <p:nvPr/>
        </p:nvSpPr>
        <p:spPr>
          <a:xfrm>
            <a:off x="431800" y="3270885"/>
            <a:ext cx="6080125" cy="2030095"/>
          </a:xfrm>
          <a:prstGeom prst="rect">
            <a:avLst/>
          </a:prstGeom>
          <a:noFill/>
        </p:spPr>
        <p:txBody>
          <a:bodyPr wrap="square" rtlCol="0">
            <a:spAutoFit/>
          </a:bodyPr>
          <a:lstStyle/>
          <a:p>
            <a:r>
              <a:rPr lang="en-US" altLang="zh-CN"/>
              <a:t>Gender</a:t>
            </a:r>
            <a:r>
              <a:rPr lang="zh-CN" altLang="en-US">
                <a:ea typeface="宋体" panose="02010600030101010101" pitchFamily="2" charset="-122"/>
              </a:rPr>
              <a:t>：</a:t>
            </a:r>
          </a:p>
          <a:p>
            <a:r>
              <a:rPr lang="en-US" altLang="zh-CN">
                <a:ea typeface="宋体" panose="02010600030101010101" pitchFamily="2" charset="-122"/>
              </a:rPr>
              <a:t>	Strategy 1 </a:t>
            </a:r>
            <a:r>
              <a:rPr lang="zh-CN" altLang="en-US">
                <a:ea typeface="宋体" panose="02010600030101010101" pitchFamily="2" charset="-122"/>
              </a:rPr>
              <a:t>男 </a:t>
            </a:r>
            <a:r>
              <a:rPr lang="en-US" altLang="zh-CN">
                <a:ea typeface="宋体" panose="02010600030101010101" pitchFamily="2" charset="-122"/>
              </a:rPr>
              <a:t>:  [0]          </a:t>
            </a:r>
            <a:r>
              <a:rPr lang="zh-CN" altLang="en-US">
                <a:ea typeface="宋体" panose="02010600030101010101" pitchFamily="2" charset="-122"/>
              </a:rPr>
              <a:t>女</a:t>
            </a:r>
            <a:r>
              <a:rPr lang="en-US" altLang="zh-CN">
                <a:ea typeface="宋体" panose="02010600030101010101" pitchFamily="2" charset="-122"/>
              </a:rPr>
              <a:t>: [1]</a:t>
            </a:r>
          </a:p>
          <a:p>
            <a:endParaRPr lang="en-US" altLang="zh-CN">
              <a:ea typeface="宋体" panose="02010600030101010101" pitchFamily="2" charset="-122"/>
            </a:endParaRPr>
          </a:p>
          <a:p>
            <a:r>
              <a:rPr lang="en-US" altLang="zh-CN">
                <a:ea typeface="宋体" panose="02010600030101010101" pitchFamily="2" charset="-122"/>
              </a:rPr>
              <a:t>	Strategy 2 </a:t>
            </a:r>
            <a:r>
              <a:rPr lang="zh-CN" altLang="en-US">
                <a:ea typeface="宋体" panose="02010600030101010101" pitchFamily="2" charset="-122"/>
              </a:rPr>
              <a:t>男 </a:t>
            </a:r>
            <a:r>
              <a:rPr lang="en-US" altLang="zh-CN">
                <a:ea typeface="宋体" panose="02010600030101010101" pitchFamily="2" charset="-122"/>
              </a:rPr>
              <a:t>:  [0,1]       </a:t>
            </a:r>
            <a:r>
              <a:rPr lang="zh-CN" altLang="en-US">
                <a:ea typeface="宋体" panose="02010600030101010101" pitchFamily="2" charset="-122"/>
              </a:rPr>
              <a:t>女</a:t>
            </a:r>
            <a:r>
              <a:rPr lang="en-US" altLang="zh-CN">
                <a:ea typeface="宋体" panose="02010600030101010101" pitchFamily="2" charset="-122"/>
              </a:rPr>
              <a:t>: [1,0]</a:t>
            </a:r>
          </a:p>
          <a:p>
            <a:endParaRPr lang="en-US" altLang="zh-CN">
              <a:ea typeface="宋体" panose="02010600030101010101" pitchFamily="2" charset="-122"/>
            </a:endParaRPr>
          </a:p>
          <a:p>
            <a:r>
              <a:rPr lang="en-US" altLang="zh-CN">
                <a:ea typeface="宋体" panose="02010600030101010101" pitchFamily="2" charset="-122"/>
              </a:rPr>
              <a:t>  problem??:</a:t>
            </a:r>
          </a:p>
          <a:p>
            <a:r>
              <a:rPr lang="en-US" altLang="zh-CN">
                <a:ea typeface="宋体" panose="02010600030101010101" pitchFamily="2" charset="-122"/>
              </a:rPr>
              <a:t>	S1: </a:t>
            </a:r>
            <a:r>
              <a:rPr lang="zh-CN" altLang="en-US">
                <a:ea typeface="宋体" panose="02010600030101010101" pitchFamily="2" charset="-122"/>
              </a:rPr>
              <a:t>女</a:t>
            </a:r>
            <a:r>
              <a:rPr lang="en-US" altLang="zh-CN">
                <a:ea typeface="宋体" panose="02010600030101010101" pitchFamily="2" charset="-122"/>
              </a:rPr>
              <a:t>&gt; </a:t>
            </a:r>
            <a:r>
              <a:rPr lang="zh-CN" altLang="en-US">
                <a:ea typeface="宋体" panose="02010600030101010101" pitchFamily="2" charset="-122"/>
              </a:rPr>
              <a:t>男</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panose="02010600030101010101" pitchFamily="2" charset="-122"/>
              </a:rPr>
              <a:t>用户画像</a:t>
            </a:r>
          </a:p>
        </p:txBody>
      </p:sp>
      <p:sp>
        <p:nvSpPr>
          <p:cNvPr id="3" name="Footer Placeholder 2"/>
          <p:cNvSpPr>
            <a:spLocks noGrp="1"/>
          </p:cNvSpPr>
          <p:nvPr>
            <p:ph type="ftr" sz="quarter" idx="11"/>
          </p:nvPr>
        </p:nvSpPr>
        <p:spPr/>
        <p:txBody>
          <a:bodyPr/>
          <a:lstStyle/>
          <a:p>
            <a:r>
              <a:rPr lang="en-US" dirty="0"/>
              <a:t>Converting your business from Good to Great.</a:t>
            </a:r>
          </a:p>
        </p:txBody>
      </p:sp>
      <p:sp>
        <p:nvSpPr>
          <p:cNvPr id="4" name="Slide Number Placeholder 3"/>
          <p:cNvSpPr>
            <a:spLocks noGrp="1"/>
          </p:cNvSpPr>
          <p:nvPr>
            <p:ph type="sldNum" sz="quarter" idx="12"/>
          </p:nvPr>
        </p:nvSpPr>
        <p:spPr/>
        <p:txBody>
          <a:bodyPr/>
          <a:lstStyle/>
          <a:p>
            <a:fld id="{8409FBBB-C588-4B8D-A7FF-E25C81CC24C8}" type="slidenum">
              <a:rPr lang="en-US" smtClean="0"/>
              <a:t>9</a:t>
            </a:fld>
            <a:endParaRPr lang="en-US" dirty="0"/>
          </a:p>
        </p:txBody>
      </p:sp>
      <p:sp>
        <p:nvSpPr>
          <p:cNvPr id="5" name="Text Placeholder 4"/>
          <p:cNvSpPr>
            <a:spLocks noGrp="1"/>
          </p:cNvSpPr>
          <p:nvPr>
            <p:ph type="body" sz="quarter" idx="13"/>
          </p:nvPr>
        </p:nvSpPr>
        <p:spPr/>
        <p:txBody>
          <a:bodyPr/>
          <a:lstStyle/>
          <a:p>
            <a:r>
              <a:rPr lang="en-US" dirty="0"/>
              <a:t>Profiling</a:t>
            </a:r>
          </a:p>
        </p:txBody>
      </p:sp>
      <p:sp>
        <p:nvSpPr>
          <p:cNvPr id="7" name="文本框 6"/>
          <p:cNvSpPr txBox="1"/>
          <p:nvPr/>
        </p:nvSpPr>
        <p:spPr>
          <a:xfrm>
            <a:off x="191770" y="1561465"/>
            <a:ext cx="8761730" cy="3969385"/>
          </a:xfrm>
          <a:prstGeom prst="rect">
            <a:avLst/>
          </a:prstGeom>
          <a:noFill/>
        </p:spPr>
        <p:txBody>
          <a:bodyPr wrap="square" rtlCol="0">
            <a:spAutoFit/>
          </a:bodyPr>
          <a:lstStyle/>
          <a:p>
            <a:r>
              <a:rPr lang="zh-CN" altLang="en-US" dirty="0"/>
              <a:t>年龄</a:t>
            </a:r>
            <a:r>
              <a:rPr lang="en-US" altLang="zh-CN" dirty="0"/>
              <a:t>:  </a:t>
            </a:r>
          </a:p>
          <a:p>
            <a:r>
              <a:rPr lang="en-US" altLang="zh-CN" dirty="0"/>
              <a:t>	</a:t>
            </a:r>
            <a:r>
              <a:rPr lang="en-US" altLang="zh-CN" dirty="0">
                <a:ea typeface="宋体" panose="02010600030101010101" pitchFamily="2" charset="-122"/>
              </a:rPr>
              <a:t>Strategy 1:   </a:t>
            </a:r>
          </a:p>
          <a:p>
            <a:r>
              <a:rPr lang="en-US" altLang="zh-CN" dirty="0">
                <a:ea typeface="宋体" panose="02010600030101010101" pitchFamily="2" charset="-122"/>
              </a:rPr>
              <a:t>		[14]    [25]    [32]    [50]    [78]</a:t>
            </a:r>
          </a:p>
          <a:p>
            <a:r>
              <a:rPr lang="en-US" altLang="zh-CN" dirty="0">
                <a:ea typeface="宋体" panose="02010600030101010101" pitchFamily="2" charset="-122"/>
              </a:rPr>
              <a:t>	</a:t>
            </a:r>
          </a:p>
          <a:p>
            <a:endParaRPr lang="en-US" altLang="zh-CN" dirty="0">
              <a:ea typeface="宋体" panose="02010600030101010101" pitchFamily="2" charset="-122"/>
            </a:endParaRPr>
          </a:p>
          <a:p>
            <a:r>
              <a:rPr lang="en-US" altLang="zh-CN" dirty="0">
                <a:ea typeface="宋体" panose="02010600030101010101" pitchFamily="2" charset="-122"/>
              </a:rPr>
              <a:t>	Strategy 2:</a:t>
            </a:r>
          </a:p>
          <a:p>
            <a:r>
              <a:rPr lang="en-US" altLang="zh-CN" dirty="0">
                <a:ea typeface="宋体" panose="02010600030101010101" pitchFamily="2" charset="-122"/>
              </a:rPr>
              <a:t>	    {0~18}   {19~40}   {40~60}  {60~100}</a:t>
            </a:r>
          </a:p>
          <a:p>
            <a:endParaRPr lang="en-US" altLang="zh-CN" dirty="0">
              <a:ea typeface="宋体" panose="02010600030101010101" pitchFamily="2" charset="-122"/>
            </a:endParaRPr>
          </a:p>
          <a:p>
            <a:r>
              <a:rPr lang="en-US" altLang="zh-CN" dirty="0">
                <a:ea typeface="宋体" panose="02010600030101010101" pitchFamily="2" charset="-122"/>
              </a:rPr>
              <a:t>		14 </a:t>
            </a:r>
            <a:r>
              <a:rPr lang="zh-CN" altLang="en-US" dirty="0">
                <a:ea typeface="宋体" panose="02010600030101010101" pitchFamily="2" charset="-122"/>
              </a:rPr>
              <a:t>岁</a:t>
            </a:r>
            <a:r>
              <a:rPr lang="en-US" altLang="zh-CN" dirty="0">
                <a:ea typeface="宋体" panose="02010600030101010101" pitchFamily="2" charset="-122"/>
              </a:rPr>
              <a:t>:  [1,0,0,0]</a:t>
            </a:r>
          </a:p>
          <a:p>
            <a:r>
              <a:rPr lang="en-US" altLang="zh-CN" dirty="0">
                <a:ea typeface="宋体" panose="02010600030101010101" pitchFamily="2" charset="-122"/>
              </a:rPr>
              <a:t>		25 </a:t>
            </a:r>
            <a:r>
              <a:rPr lang="zh-CN" altLang="en-US" dirty="0">
                <a:ea typeface="宋体" panose="02010600030101010101" pitchFamily="2" charset="-122"/>
              </a:rPr>
              <a:t>岁</a:t>
            </a:r>
            <a:r>
              <a:rPr lang="en-US" altLang="zh-CN" dirty="0">
                <a:ea typeface="宋体" panose="02010600030101010101" pitchFamily="2" charset="-122"/>
              </a:rPr>
              <a:t>:  [0,1,0,0]</a:t>
            </a:r>
          </a:p>
          <a:p>
            <a:r>
              <a:rPr lang="en-US" altLang="zh-CN" dirty="0">
                <a:ea typeface="宋体" panose="02010600030101010101" pitchFamily="2" charset="-122"/>
              </a:rPr>
              <a:t>		32 </a:t>
            </a:r>
            <a:r>
              <a:rPr lang="zh-CN" altLang="en-US" dirty="0">
                <a:ea typeface="宋体" panose="02010600030101010101" pitchFamily="2" charset="-122"/>
              </a:rPr>
              <a:t>岁</a:t>
            </a:r>
            <a:r>
              <a:rPr lang="en-US" altLang="zh-CN" dirty="0">
                <a:ea typeface="宋体" panose="02010600030101010101" pitchFamily="2" charset="-122"/>
              </a:rPr>
              <a:t>:  [0,1,0,0]</a:t>
            </a:r>
          </a:p>
          <a:p>
            <a:r>
              <a:rPr lang="en-US" altLang="zh-CN" dirty="0">
                <a:ea typeface="宋体" panose="02010600030101010101" pitchFamily="2" charset="-122"/>
              </a:rPr>
              <a:t>		50 </a:t>
            </a:r>
            <a:r>
              <a:rPr lang="zh-CN" altLang="en-US" dirty="0">
                <a:ea typeface="宋体" panose="02010600030101010101" pitchFamily="2" charset="-122"/>
              </a:rPr>
              <a:t>岁</a:t>
            </a:r>
            <a:r>
              <a:rPr lang="en-US" altLang="zh-CN" dirty="0">
                <a:ea typeface="宋体" panose="02010600030101010101" pitchFamily="2" charset="-122"/>
              </a:rPr>
              <a:t>:  [0,0,1,0]</a:t>
            </a:r>
          </a:p>
          <a:p>
            <a:r>
              <a:rPr lang="en-US" altLang="zh-CN" dirty="0">
                <a:ea typeface="宋体" panose="02010600030101010101" pitchFamily="2" charset="-122"/>
              </a:rPr>
              <a:t>		78 </a:t>
            </a:r>
            <a:r>
              <a:rPr lang="zh-CN" altLang="en-US" dirty="0">
                <a:ea typeface="宋体" panose="02010600030101010101" pitchFamily="2" charset="-122"/>
              </a:rPr>
              <a:t>岁</a:t>
            </a:r>
            <a:r>
              <a:rPr lang="en-US" altLang="zh-CN" dirty="0">
                <a:ea typeface="宋体" panose="02010600030101010101" pitchFamily="2" charset="-122"/>
              </a:rPr>
              <a:t>:  [0,0,0,1]</a:t>
            </a:r>
          </a:p>
          <a:p>
            <a:endParaRPr lang="en-US" altLang="zh-CN"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672,&quot;width&quot;:3612}"/>
</p:tagLst>
</file>

<file path=ppt/theme/theme1.xml><?xml version="1.0" encoding="utf-8"?>
<a:theme xmlns:a="http://schemas.openxmlformats.org/drawingml/2006/main" name="Office Theme">
  <a:themeElements>
    <a:clrScheme name="0007_3">
      <a:dk1>
        <a:sysClr val="windowText" lastClr="000000"/>
      </a:dk1>
      <a:lt1>
        <a:srgbClr val="3D485D"/>
      </a:lt1>
      <a:dk2>
        <a:srgbClr val="FFFFFF"/>
      </a:dk2>
      <a:lt2>
        <a:srgbClr val="85898F"/>
      </a:lt2>
      <a:accent1>
        <a:srgbClr val="F15B67"/>
      </a:accent1>
      <a:accent2>
        <a:srgbClr val="5A6783"/>
      </a:accent2>
      <a:accent3>
        <a:srgbClr val="B5B5B5"/>
      </a:accent3>
      <a:accent4>
        <a:srgbClr val="B5B5B5"/>
      </a:accent4>
      <a:accent5>
        <a:srgbClr val="B5B5B5"/>
      </a:accent5>
      <a:accent6>
        <a:srgbClr val="B5B5B5"/>
      </a:accent6>
      <a:hlink>
        <a:srgbClr val="B5B5B5"/>
      </a:hlink>
      <a:folHlink>
        <a:srgbClr val="B5B5B5"/>
      </a:folHlink>
    </a:clrScheme>
    <a:fontScheme name="Style_Awesome">
      <a:majorFont>
        <a:latin typeface="Arial"/>
        <a:ea typeface="arial"/>
        <a:cs typeface=""/>
      </a:majorFont>
      <a:minorFont>
        <a:latin typeface="Arial"/>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1682</Words>
  <Application>Microsoft Office PowerPoint</Application>
  <PresentationFormat>全屏显示(4:3)</PresentationFormat>
  <Paragraphs>302</Paragraphs>
  <Slides>25</Slides>
  <Notes>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25</vt:i4>
      </vt:variant>
    </vt:vector>
  </HeadingPairs>
  <TitlesOfParts>
    <vt:vector size="28" baseType="lpstr">
      <vt:lpstr>Arial</vt:lpstr>
      <vt:lpstr>Calibri</vt:lpstr>
      <vt:lpstr>Office Theme</vt:lpstr>
      <vt:lpstr>推荐系统 Recommendation System</vt:lpstr>
      <vt:lpstr>Contents</vt:lpstr>
      <vt:lpstr>信息量的变化</vt:lpstr>
      <vt:lpstr>推荐系统结构流程</vt:lpstr>
      <vt:lpstr>推荐系统vs 搜索引擎</vt:lpstr>
      <vt:lpstr>召回策略之-----协同过滤</vt:lpstr>
      <vt:lpstr>协同过滤</vt:lpstr>
      <vt:lpstr>用户画像</vt:lpstr>
      <vt:lpstr>用户画像</vt:lpstr>
      <vt:lpstr>边界和特殊群体</vt:lpstr>
      <vt:lpstr>边界和特殊群体</vt:lpstr>
      <vt:lpstr>UCF</vt:lpstr>
      <vt:lpstr>向量空间余弦相似度</vt:lpstr>
      <vt:lpstr>向量空间余弦相似度</vt:lpstr>
      <vt:lpstr>UCF</vt:lpstr>
      <vt:lpstr>向量空间余弦相似度</vt:lpstr>
      <vt:lpstr>向量空间余弦相似度</vt:lpstr>
      <vt:lpstr>ICF</vt:lpstr>
      <vt:lpstr>ICF</vt:lpstr>
      <vt:lpstr>UCF  vs  ICF</vt:lpstr>
      <vt:lpstr>应用场景</vt:lpstr>
      <vt:lpstr>评价指标</vt:lpstr>
      <vt:lpstr>A/B Test</vt:lpstr>
      <vt:lpstr>A/B Test</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Lunik</dc:creator>
  <cp:lastModifiedBy> </cp:lastModifiedBy>
  <cp:revision>181</cp:revision>
  <dcterms:created xsi:type="dcterms:W3CDTF">2016-02-11T06:09:00Z</dcterms:created>
  <dcterms:modified xsi:type="dcterms:W3CDTF">2020-06-11T01:33:13Z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