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3" r:id="rId6"/>
    <p:sldId id="264" r:id="rId7"/>
    <p:sldId id="265"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9" d="100"/>
          <a:sy n="69" d="100"/>
        </p:scale>
        <p:origin x="4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6/20/2020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C44DD-20F2-4C2C-8065-82213B7030DD}"/>
              </a:ext>
            </a:extLst>
          </p:cNvPr>
          <p:cNvSpPr>
            <a:spLocks noGrp="1"/>
          </p:cNvSpPr>
          <p:nvPr>
            <p:ph type="ctrTitle"/>
          </p:nvPr>
        </p:nvSpPr>
        <p:spPr/>
        <p:txBody>
          <a:bodyPr/>
          <a:lstStyle/>
          <a:p>
            <a:r>
              <a:rPr lang="zh-CN" altLang="en-US" dirty="0"/>
              <a:t>音乐播放器介绍</a:t>
            </a:r>
          </a:p>
        </p:txBody>
      </p:sp>
      <p:sp>
        <p:nvSpPr>
          <p:cNvPr id="3" name="副标题 2">
            <a:extLst>
              <a:ext uri="{FF2B5EF4-FFF2-40B4-BE49-F238E27FC236}">
                <a16:creationId xmlns:a16="http://schemas.microsoft.com/office/drawing/2014/main" id="{CDDB3922-067E-495B-8783-9DDD894C3404}"/>
              </a:ext>
            </a:extLst>
          </p:cNvPr>
          <p:cNvSpPr>
            <a:spLocks noGrp="1"/>
          </p:cNvSpPr>
          <p:nvPr>
            <p:ph type="subTitle" idx="1"/>
          </p:nvPr>
        </p:nvSpPr>
        <p:spPr/>
        <p:txBody>
          <a:bodyPr/>
          <a:lstStyle/>
          <a:p>
            <a:endParaRPr lang="en-US" altLang="zh-CN" dirty="0"/>
          </a:p>
          <a:p>
            <a:r>
              <a:rPr lang="zh-CN" altLang="en-US" dirty="0"/>
              <a:t>小组成员：雷凡 叶茂盛  李龙军  胡志豪</a:t>
            </a:r>
          </a:p>
        </p:txBody>
      </p:sp>
    </p:spTree>
    <p:extLst>
      <p:ext uri="{BB962C8B-B14F-4D97-AF65-F5344CB8AC3E}">
        <p14:creationId xmlns:p14="http://schemas.microsoft.com/office/powerpoint/2010/main" val="35067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02BDE-089D-4314-903E-15FC0A5E5C6D}"/>
              </a:ext>
            </a:extLst>
          </p:cNvPr>
          <p:cNvSpPr>
            <a:spLocks noGrp="1"/>
          </p:cNvSpPr>
          <p:nvPr>
            <p:ph type="title"/>
          </p:nvPr>
        </p:nvSpPr>
        <p:spPr/>
        <p:txBody>
          <a:bodyPr/>
          <a:lstStyle/>
          <a:p>
            <a:r>
              <a:rPr lang="zh-CN" altLang="en-US" dirty="0"/>
              <a:t>选题背景</a:t>
            </a:r>
          </a:p>
        </p:txBody>
      </p:sp>
      <p:sp>
        <p:nvSpPr>
          <p:cNvPr id="3" name="内容占位符 2">
            <a:extLst>
              <a:ext uri="{FF2B5EF4-FFF2-40B4-BE49-F238E27FC236}">
                <a16:creationId xmlns:a16="http://schemas.microsoft.com/office/drawing/2014/main" id="{19925AE7-43B5-4C47-89CF-186433C95518}"/>
              </a:ext>
            </a:extLst>
          </p:cNvPr>
          <p:cNvSpPr>
            <a:spLocks noGrp="1"/>
          </p:cNvSpPr>
          <p:nvPr>
            <p:ph idx="1"/>
          </p:nvPr>
        </p:nvSpPr>
        <p:spPr/>
        <p:txBody>
          <a:bodyPr>
            <a:normAutofit/>
          </a:bodyPr>
          <a:lstStyle/>
          <a:p>
            <a:r>
              <a:rPr lang="zh-CN" altLang="en-US" sz="2800" dirty="0">
                <a:latin typeface="宋体" panose="02010600030101010101" pitchFamily="2" charset="-122"/>
                <a:ea typeface="宋体" panose="02010600030101010101" pitchFamily="2" charset="-122"/>
              </a:rPr>
              <a:t>     伴随着科技的发展，社会的进步，人们的生活水平越来越高，如今音乐已成为越来越多人的心灵寄托。尽管未来的音乐播放器将具备各种丰富多彩的功能，但作为一款多媒体软件，音频应用才是最基本的，也是最能决定获取用户数量的因素。基于上述分析音质高，外形美观，小巧且功能强大是未来播放器发展的主流趋势。作为一个音乐爱好者兼软件工程专业的一员若能编写一款小巧功能强大的音乐播放器无疑是一件很有成就感的事情。</a:t>
            </a:r>
          </a:p>
        </p:txBody>
      </p:sp>
    </p:spTree>
    <p:extLst>
      <p:ext uri="{BB962C8B-B14F-4D97-AF65-F5344CB8AC3E}">
        <p14:creationId xmlns:p14="http://schemas.microsoft.com/office/powerpoint/2010/main" val="304850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64D54-6093-4AB9-95F3-C755B7B13C83}"/>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94DDF26C-18C2-4109-8732-ACFDA2737398}"/>
              </a:ext>
            </a:extLst>
          </p:cNvPr>
          <p:cNvSpPr>
            <a:spLocks noGrp="1"/>
          </p:cNvSpPr>
          <p:nvPr>
            <p:ph idx="1"/>
          </p:nvPr>
        </p:nvSpPr>
        <p:spPr/>
        <p:txBody>
          <a:bodyPr>
            <a:normAutofit lnSpcReduction="10000"/>
          </a:bodyPr>
          <a:lstStyle/>
          <a:p>
            <a:pPr marL="0" indent="0">
              <a:buNone/>
            </a:pP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导入本地歌曲</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音乐的正常播放，暂停，上一首，下一首</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播放模式的切换，进度条拖动</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歌词显示及桌面歌词，音乐关联图片显示</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rPr>
              <a:t>歌单分类，收藏自己喜欢的歌曲</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6.</a:t>
            </a:r>
            <a:r>
              <a:rPr lang="zh-CN" altLang="en-US" sz="2800" dirty="0">
                <a:latin typeface="宋体" panose="02010600030101010101" pitchFamily="2" charset="-122"/>
                <a:ea typeface="宋体" panose="02010600030101010101" pitchFamily="2" charset="-122"/>
              </a:rPr>
              <a:t>支持修改歌单标签</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7.</a:t>
            </a:r>
            <a:r>
              <a:rPr lang="zh-CN" altLang="en-US" sz="2800" dirty="0">
                <a:latin typeface="宋体" panose="02010600030101010101" pitchFamily="2" charset="-122"/>
                <a:ea typeface="宋体" panose="02010600030101010101" pitchFamily="2" charset="-122"/>
              </a:rPr>
              <a:t>搜索并试听自己想听的歌曲</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8.</a:t>
            </a:r>
            <a:r>
              <a:rPr lang="zh-CN" altLang="en-US" sz="2800" dirty="0">
                <a:latin typeface="宋体" panose="02010600030101010101" pitchFamily="2" charset="-122"/>
                <a:ea typeface="宋体" panose="02010600030101010101" pitchFamily="2" charset="-122"/>
              </a:rPr>
              <a:t>在搜索结果中下载自己想听的歌曲</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9.</a:t>
            </a:r>
            <a:r>
              <a:rPr lang="zh-CN" altLang="en-US" sz="2800" dirty="0">
                <a:latin typeface="宋体" panose="02010600030101010101" pitchFamily="2" charset="-122"/>
                <a:ea typeface="宋体" panose="02010600030101010101" pitchFamily="2" charset="-122"/>
              </a:rPr>
              <a:t>歌曲列表支持歌曲查找和删除</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10.</a:t>
            </a:r>
            <a:r>
              <a:rPr lang="zh-CN" altLang="en-US" sz="2800" dirty="0">
                <a:latin typeface="宋体" panose="02010600030101010101" pitchFamily="2" charset="-122"/>
                <a:ea typeface="宋体" panose="02010600030101010101" pitchFamily="2" charset="-122"/>
              </a:rPr>
              <a:t>跟唱歌曲并录音，可播放录音听实际效果</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598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FCC77-5182-42B8-B591-A9DFAB338D53}"/>
              </a:ext>
            </a:extLst>
          </p:cNvPr>
          <p:cNvSpPr>
            <a:spLocks noGrp="1"/>
          </p:cNvSpPr>
          <p:nvPr>
            <p:ph type="title"/>
          </p:nvPr>
        </p:nvSpPr>
        <p:spPr/>
        <p:txBody>
          <a:bodyPr/>
          <a:lstStyle/>
          <a:p>
            <a:r>
              <a:rPr lang="zh-CN" altLang="en-US" dirty="0"/>
              <a:t>关键技术</a:t>
            </a:r>
          </a:p>
        </p:txBody>
      </p:sp>
      <p:sp>
        <p:nvSpPr>
          <p:cNvPr id="3" name="内容占位符 2">
            <a:extLst>
              <a:ext uri="{FF2B5EF4-FFF2-40B4-BE49-F238E27FC236}">
                <a16:creationId xmlns:a16="http://schemas.microsoft.com/office/drawing/2014/main" id="{2561F495-0EC4-4494-A4F3-B311C477047B}"/>
              </a:ext>
            </a:extLst>
          </p:cNvPr>
          <p:cNvSpPr>
            <a:spLocks noGrp="1"/>
          </p:cNvSpPr>
          <p:nvPr>
            <p:ph idx="1"/>
          </p:nvPr>
        </p:nvSpPr>
        <p:spPr/>
        <p:txBody>
          <a:bodyPr>
            <a:normAutofit lnSpcReduction="10000"/>
          </a:bodyPr>
          <a:lstStyle/>
          <a:p>
            <a:r>
              <a:rPr lang="zh-CN" altLang="en-US" sz="2800" dirty="0">
                <a:latin typeface="宋体" panose="02010600030101010101" pitchFamily="2" charset="-122"/>
                <a:ea typeface="宋体" panose="02010600030101010101" pitchFamily="2" charset="-122"/>
              </a:rPr>
              <a:t>利用</a:t>
            </a:r>
            <a:r>
              <a:rPr lang="en-US" altLang="zh-CN" sz="2800" dirty="0" err="1">
                <a:latin typeface="宋体" panose="02010600030101010101" pitchFamily="2" charset="-122"/>
                <a:ea typeface="宋体" panose="02010600030101010101" pitchFamily="2" charset="-122"/>
              </a:rPr>
              <a:t>System.Windows.Media.MediaPlayer</a:t>
            </a:r>
            <a:r>
              <a:rPr lang="zh-CN" altLang="en-US" sz="2800" dirty="0">
                <a:latin typeface="宋体" panose="02010600030101010101" pitchFamily="2" charset="-122"/>
                <a:ea typeface="宋体" panose="02010600030101010101" pitchFamily="2" charset="-122"/>
              </a:rPr>
              <a:t>来完成音乐播放的相关基本操作。</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用一个动态数据集合来存储当前歌单的歌曲列表内容，通过对该集合的操作完成歌曲切换，播放模式切换，歌单切换等等。</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利用委托和线程来实现前端歌词的滚动显示</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利用</a:t>
            </a:r>
            <a:r>
              <a:rPr lang="en-US" altLang="zh-CN" sz="2800" dirty="0" err="1">
                <a:latin typeface="宋体" panose="02010600030101010101" pitchFamily="2" charset="-122"/>
                <a:ea typeface="宋体" panose="02010600030101010101" pitchFamily="2" charset="-122"/>
              </a:rPr>
              <a:t>NAudio</a:t>
            </a:r>
            <a:r>
              <a:rPr lang="zh-CN" altLang="en-US" sz="2800" dirty="0">
                <a:latin typeface="宋体" panose="02010600030101010101" pitchFamily="2" charset="-122"/>
                <a:ea typeface="宋体" panose="02010600030101010101" pitchFamily="2" charset="-122"/>
              </a:rPr>
              <a:t>插件来实现录音功能</a:t>
            </a:r>
            <a:endParaRPr lang="en-US" altLang="zh-CN" sz="2800" dirty="0">
              <a:latin typeface="宋体" panose="02010600030101010101" pitchFamily="2" charset="-122"/>
              <a:ea typeface="宋体" panose="02010600030101010101" pitchFamily="2" charset="-122"/>
            </a:endParaRPr>
          </a:p>
          <a:p>
            <a:r>
              <a:rPr lang="zh-CN" altLang="en-US" sz="2800" dirty="0" smtClean="0">
                <a:latin typeface="宋体" panose="02010600030101010101" pitchFamily="2" charset="-122"/>
                <a:ea typeface="宋体" panose="02010600030101010101" pitchFamily="2" charset="-122"/>
              </a:rPr>
              <a:t>利用网易云音乐</a:t>
            </a:r>
            <a:r>
              <a:rPr lang="en-US" altLang="zh-CN" sz="2800" dirty="0" smtClean="0">
                <a:latin typeface="宋体" panose="02010600030101010101" pitchFamily="2" charset="-122"/>
                <a:ea typeface="宋体" panose="02010600030101010101" pitchFamily="2" charset="-122"/>
              </a:rPr>
              <a:t>API</a:t>
            </a:r>
            <a:r>
              <a:rPr lang="zh-CN" altLang="en-US" sz="2800" dirty="0" smtClean="0">
                <a:latin typeface="宋体" panose="02010600030101010101" pitchFamily="2" charset="-122"/>
                <a:ea typeface="宋体" panose="02010600030101010101" pitchFamily="2" charset="-122"/>
              </a:rPr>
              <a:t>接口获取含有音乐</a:t>
            </a:r>
            <a:r>
              <a:rPr lang="en-US" altLang="zh-CN" sz="2800" dirty="0" smtClean="0">
                <a:latin typeface="宋体" panose="02010600030101010101" pitchFamily="2" charset="-122"/>
                <a:ea typeface="宋体" panose="02010600030101010101" pitchFamily="2" charset="-122"/>
              </a:rPr>
              <a:t>id</a:t>
            </a:r>
            <a:r>
              <a:rPr lang="zh-CN" altLang="en-US" sz="2800" dirty="0" smtClean="0">
                <a:latin typeface="宋体" panose="02010600030101010101" pitchFamily="2" charset="-122"/>
                <a:ea typeface="宋体" panose="02010600030101010101" pitchFamily="2" charset="-122"/>
              </a:rPr>
              <a:t>，专辑图片地址等</a:t>
            </a:r>
            <a:r>
              <a:rPr lang="zh-CN" altLang="en-US" sz="2800" dirty="0">
                <a:latin typeface="宋体" panose="02010600030101010101" pitchFamily="2" charset="-122"/>
                <a:ea typeface="宋体" panose="02010600030101010101" pitchFamily="2" charset="-122"/>
              </a:rPr>
              <a:t>信息的</a:t>
            </a:r>
            <a:r>
              <a:rPr lang="en-US" altLang="zh-CN" sz="2800" dirty="0" err="1">
                <a:latin typeface="宋体" panose="02010600030101010101" pitchFamily="2" charset="-122"/>
                <a:ea typeface="宋体" panose="02010600030101010101" pitchFamily="2" charset="-122"/>
              </a:rPr>
              <a:t>json</a:t>
            </a:r>
            <a:r>
              <a:rPr lang="zh-CN" altLang="en-US" sz="2800" dirty="0">
                <a:latin typeface="宋体" panose="02010600030101010101" pitchFamily="2" charset="-122"/>
                <a:ea typeface="宋体" panose="02010600030101010101" pitchFamily="2" charset="-122"/>
              </a:rPr>
              <a:t>数据</a:t>
            </a:r>
            <a:r>
              <a:rPr lang="zh-CN" altLang="en-US" sz="2800" dirty="0" smtClean="0">
                <a:latin typeface="宋体" panose="02010600030101010101" pitchFamily="2" charset="-122"/>
                <a:ea typeface="宋体" panose="02010600030101010101" pitchFamily="2" charset="-122"/>
              </a:rPr>
              <a:t>，通过</a:t>
            </a:r>
            <a:r>
              <a:rPr lang="en-US" altLang="zh-CN" sz="2800" dirty="0" err="1" smtClean="0">
                <a:latin typeface="宋体" panose="02010600030101010101" pitchFamily="2" charset="-122"/>
                <a:ea typeface="宋体" panose="02010600030101010101" pitchFamily="2" charset="-122"/>
              </a:rPr>
              <a:t>Newtonsoft.Json</a:t>
            </a:r>
            <a:r>
              <a:rPr lang="zh-CN" altLang="en-US" sz="2800" dirty="0" smtClean="0">
                <a:latin typeface="宋体" panose="02010600030101010101" pitchFamily="2" charset="-122"/>
                <a:ea typeface="宋体" panose="02010600030101010101" pitchFamily="2" charset="-122"/>
              </a:rPr>
              <a:t>将</a:t>
            </a:r>
            <a:r>
              <a:rPr lang="en-US" altLang="zh-CN" sz="2800" dirty="0" err="1" smtClean="0">
                <a:latin typeface="宋体" panose="02010600030101010101" pitchFamily="2" charset="-122"/>
                <a:ea typeface="宋体" panose="02010600030101010101" pitchFamily="2" charset="-122"/>
              </a:rPr>
              <a:t>json</a:t>
            </a:r>
            <a:r>
              <a:rPr lang="zh-CN" altLang="en-US" sz="2800" dirty="0" smtClean="0">
                <a:latin typeface="宋体" panose="02010600030101010101" pitchFamily="2" charset="-122"/>
                <a:ea typeface="宋体" panose="02010600030101010101" pitchFamily="2" charset="-122"/>
              </a:rPr>
              <a:t>数据反序列化，</a:t>
            </a:r>
            <a:r>
              <a:rPr lang="zh-CN" altLang="en-US" sz="2800" dirty="0" smtClean="0">
                <a:latin typeface="宋体" panose="02010600030101010101" pitchFamily="2" charset="-122"/>
                <a:ea typeface="宋体" panose="02010600030101010101" pitchFamily="2" charset="-122"/>
              </a:rPr>
              <a:t>借助</a:t>
            </a:r>
            <a:r>
              <a:rPr lang="zh-CN" altLang="en-US" sz="2800" dirty="0">
                <a:latin typeface="宋体" panose="02010600030101010101" pitchFamily="2" charset="-122"/>
                <a:ea typeface="宋体" panose="02010600030101010101" pitchFamily="2" charset="-122"/>
              </a:rPr>
              <a:t>微软的</a:t>
            </a:r>
            <a:r>
              <a:rPr lang="en-US" altLang="zh-CN" sz="2800" dirty="0" err="1">
                <a:latin typeface="宋体" panose="02010600030101010101" pitchFamily="2" charset="-122"/>
                <a:ea typeface="宋体" panose="02010600030101010101" pitchFamily="2" charset="-122"/>
              </a:rPr>
              <a:t>backgroundworker</a:t>
            </a:r>
            <a:r>
              <a:rPr lang="zh-CN" altLang="en-US" sz="2800" dirty="0">
                <a:latin typeface="宋体" panose="02010600030101010101" pitchFamily="2" charset="-122"/>
                <a:ea typeface="宋体" panose="02010600030101010101" pitchFamily="2" charset="-122"/>
              </a:rPr>
              <a:t>执行下载音乐的操作</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提高</a:t>
            </a:r>
            <a:r>
              <a:rPr lang="zh-CN" altLang="en-US" sz="2800" dirty="0" smtClean="0">
                <a:latin typeface="宋体" panose="02010600030101010101" pitchFamily="2" charset="-122"/>
                <a:ea typeface="宋体" panose="02010600030101010101" pitchFamily="2" charset="-122"/>
              </a:rPr>
              <a:t>用户</a:t>
            </a:r>
            <a:r>
              <a:rPr lang="zh-CN" altLang="en-US" sz="2800" dirty="0">
                <a:latin typeface="宋体" panose="02010600030101010101" pitchFamily="2" charset="-122"/>
                <a:ea typeface="宋体" panose="02010600030101010101" pitchFamily="2" charset="-122"/>
              </a:rPr>
              <a:t>体验。</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954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FCC77-5182-42B8-B591-A9DFAB338D53}"/>
              </a:ext>
            </a:extLst>
          </p:cNvPr>
          <p:cNvSpPr>
            <a:spLocks noGrp="1"/>
          </p:cNvSpPr>
          <p:nvPr>
            <p:ph type="title"/>
          </p:nvPr>
        </p:nvSpPr>
        <p:spPr/>
        <p:txBody>
          <a:bodyPr/>
          <a:lstStyle/>
          <a:p>
            <a:r>
              <a:rPr lang="zh-CN" altLang="en-US" dirty="0"/>
              <a:t>关键技术</a:t>
            </a:r>
          </a:p>
        </p:txBody>
      </p:sp>
      <p:sp>
        <p:nvSpPr>
          <p:cNvPr id="3" name="内容占位符 2">
            <a:extLst>
              <a:ext uri="{FF2B5EF4-FFF2-40B4-BE49-F238E27FC236}">
                <a16:creationId xmlns:a16="http://schemas.microsoft.com/office/drawing/2014/main" id="{2561F495-0EC4-4494-A4F3-B311C477047B}"/>
              </a:ext>
            </a:extLst>
          </p:cNvPr>
          <p:cNvSpPr>
            <a:spLocks noGrp="1"/>
          </p:cNvSpPr>
          <p:nvPr>
            <p:ph idx="1"/>
          </p:nvPr>
        </p:nvSpPr>
        <p:spPr/>
        <p:txBody>
          <a:bodyPr>
            <a:normAutofit/>
          </a:bodyPr>
          <a:lstStyle/>
          <a:p>
            <a:r>
              <a:rPr lang="zh-CN" altLang="en-US" sz="2800" dirty="0">
                <a:latin typeface="宋体" panose="02010600030101010101" pitchFamily="2" charset="-122"/>
                <a:ea typeface="宋体" panose="02010600030101010101" pitchFamily="2" charset="-122"/>
              </a:rPr>
              <a:t>新建</a:t>
            </a:r>
            <a:r>
              <a:rPr lang="en-US" altLang="zh-CN" sz="2800" dirty="0">
                <a:latin typeface="宋体" panose="02010600030101010101" pitchFamily="2" charset="-122"/>
                <a:ea typeface="宋体" panose="02010600030101010101" pitchFamily="2" charset="-122"/>
              </a:rPr>
              <a:t>Windows Forms Control Library </a:t>
            </a:r>
            <a:r>
              <a:rPr lang="zh-CN" altLang="en-US" sz="2800" dirty="0">
                <a:latin typeface="宋体" panose="02010600030101010101" pitchFamily="2" charset="-122"/>
                <a:ea typeface="宋体" panose="02010600030101010101" pitchFamily="2" charset="-122"/>
              </a:rPr>
              <a:t>项目，向解决方案中添加一个 </a:t>
            </a:r>
            <a:r>
              <a:rPr lang="en-US" altLang="zh-CN" sz="2800" dirty="0">
                <a:latin typeface="宋体" panose="02010600030101010101" pitchFamily="2" charset="-122"/>
                <a:ea typeface="宋体" panose="02010600030101010101" pitchFamily="2" charset="-122"/>
              </a:rPr>
              <a:t>Windows </a:t>
            </a:r>
            <a:r>
              <a:rPr lang="zh-CN" altLang="en-US" sz="2800" dirty="0">
                <a:latin typeface="宋体" panose="02010600030101010101" pitchFamily="2" charset="-122"/>
                <a:ea typeface="宋体" panose="02010600030101010101" pitchFamily="2" charset="-122"/>
              </a:rPr>
              <a:t>窗体控件库项目，将 </a:t>
            </a:r>
            <a:r>
              <a:rPr lang="en-US" altLang="zh-CN" sz="2800" dirty="0">
                <a:latin typeface="宋体" panose="02010600030101010101" pitchFamily="2" charset="-122"/>
                <a:ea typeface="宋体" panose="02010600030101010101" pitchFamily="2" charset="-122"/>
              </a:rPr>
              <a:t>Windows Media Player </a:t>
            </a:r>
            <a:r>
              <a:rPr lang="zh-CN" altLang="en-US" sz="2800" dirty="0">
                <a:latin typeface="宋体" panose="02010600030101010101" pitchFamily="2" charset="-122"/>
                <a:ea typeface="宋体" panose="02010600030101010101" pitchFamily="2" charset="-122"/>
              </a:rPr>
              <a:t>控件添加到设计图面，</a:t>
            </a:r>
            <a:r>
              <a:rPr lang="en-US" altLang="zh-CN" sz="2800" dirty="0">
                <a:latin typeface="宋体" panose="02010600030101010101" pitchFamily="2" charset="-122"/>
                <a:ea typeface="宋体" panose="02010600030101010101" pitchFamily="2" charset="-122"/>
              </a:rPr>
              <a:t>Microsoft Visual Studio </a:t>
            </a:r>
            <a:r>
              <a:rPr lang="zh-CN" altLang="en-US" sz="2800" dirty="0">
                <a:latin typeface="宋体" panose="02010600030101010101" pitchFamily="2" charset="-122"/>
                <a:ea typeface="宋体" panose="02010600030101010101" pitchFamily="2" charset="-122"/>
              </a:rPr>
              <a:t>自动在 </a:t>
            </a:r>
            <a:r>
              <a:rPr lang="en-US" altLang="zh-CN" sz="2800" dirty="0">
                <a:latin typeface="宋体" panose="02010600030101010101" pitchFamily="2" charset="-122"/>
                <a:ea typeface="宋体" panose="02010600030101010101" pitchFamily="2" charset="-122"/>
              </a:rPr>
              <a:t>Microsoft ActiveX </a:t>
            </a:r>
            <a:r>
              <a:rPr lang="zh-CN" altLang="en-US" sz="2800" dirty="0">
                <a:latin typeface="宋体" panose="02010600030101010101" pitchFamily="2" charset="-122"/>
                <a:ea typeface="宋体" panose="02010600030101010101" pitchFamily="2" charset="-122"/>
              </a:rPr>
              <a:t>控件添加到设计图面时为该控件生成</a:t>
            </a:r>
            <a:r>
              <a:rPr lang="en-US" altLang="zh-CN" sz="2800" dirty="0">
                <a:solidFill>
                  <a:srgbClr val="FF0000"/>
                </a:solidFill>
                <a:latin typeface="宋体" panose="02010600030101010101" pitchFamily="2" charset="-122"/>
                <a:ea typeface="宋体" panose="02010600030101010101" pitchFamily="2" charset="-122"/>
              </a:rPr>
              <a:t>AxHost</a:t>
            </a:r>
            <a:r>
              <a:rPr lang="zh-CN" altLang="en-US" sz="2800" dirty="0">
                <a:solidFill>
                  <a:srgbClr val="FF0000"/>
                </a:solidFill>
                <a:latin typeface="宋体" panose="02010600030101010101" pitchFamily="2" charset="-122"/>
                <a:ea typeface="宋体" panose="02010600030101010101" pitchFamily="2" charset="-122"/>
              </a:rPr>
              <a:t>包装类</a:t>
            </a:r>
            <a:r>
              <a:rPr lang="zh-CN" altLang="en-US" sz="2800" dirty="0">
                <a:latin typeface="宋体" panose="02010600030101010101" pitchFamily="2" charset="-122"/>
                <a:ea typeface="宋体" panose="02010600030101010101" pitchFamily="2" charset="-122"/>
              </a:rPr>
              <a:t>。在音乐播放器项目中，添加一个对所生成的 </a:t>
            </a:r>
            <a:r>
              <a:rPr lang="en-US" altLang="zh-CN" sz="2800" dirty="0">
                <a:latin typeface="宋体" panose="02010600030101010101" pitchFamily="2" charset="-122"/>
                <a:ea typeface="宋体" panose="02010600030101010101" pitchFamily="2" charset="-122"/>
              </a:rPr>
              <a:t>ActiveX </a:t>
            </a:r>
            <a:r>
              <a:rPr lang="zh-CN" altLang="en-US" sz="2800" dirty="0">
                <a:latin typeface="宋体" panose="02010600030101010101" pitchFamily="2" charset="-122"/>
                <a:ea typeface="宋体" panose="02010600030101010101" pitchFamily="2" charset="-122"/>
              </a:rPr>
              <a:t>互操作程序集的引用。实现在</a:t>
            </a:r>
            <a:r>
              <a:rPr lang="en-US" altLang="zh-CN" sz="2800" dirty="0">
                <a:latin typeface="宋体" panose="02010600030101010101" pitchFamily="2" charset="-122"/>
                <a:ea typeface="宋体" panose="02010600030101010101" pitchFamily="2" charset="-122"/>
              </a:rPr>
              <a:t>WPF</a:t>
            </a:r>
            <a:r>
              <a:rPr lang="zh-CN" altLang="en-US" sz="2800" dirty="0">
                <a:latin typeface="宋体" panose="02010600030101010101" pitchFamily="2" charset="-122"/>
                <a:ea typeface="宋体" panose="02010600030101010101" pitchFamily="2" charset="-122"/>
              </a:rPr>
              <a:t>项目中使用</a:t>
            </a:r>
            <a:r>
              <a:rPr lang="en-US" altLang="zh-CN" sz="2800" dirty="0">
                <a:latin typeface="宋体" panose="02010600030101010101" pitchFamily="2" charset="-122"/>
                <a:ea typeface="宋体" panose="02010600030101010101" pitchFamily="2" charset="-122"/>
              </a:rPr>
              <a:t>WINFORM</a:t>
            </a:r>
            <a:r>
              <a:rPr lang="zh-CN" altLang="en-US" sz="2800" dirty="0">
                <a:latin typeface="宋体" panose="02010600030101010101" pitchFamily="2" charset="-122"/>
                <a:ea typeface="宋体" panose="02010600030101010101" pitchFamily="2" charset="-122"/>
              </a:rPr>
              <a:t>的</a:t>
            </a:r>
            <a:r>
              <a:rPr lang="en-US" altLang="zh-CN" sz="2800" dirty="0">
                <a:latin typeface="宋体" panose="02010600030101010101" pitchFamily="2" charset="-122"/>
                <a:ea typeface="宋体" panose="02010600030101010101" pitchFamily="2" charset="-122"/>
              </a:rPr>
              <a:t>Media Player</a:t>
            </a:r>
            <a:r>
              <a:rPr lang="zh-CN" altLang="en-US" sz="2800" dirty="0">
                <a:latin typeface="宋体" panose="02010600030101010101" pitchFamily="2" charset="-122"/>
                <a:ea typeface="宋体" panose="02010600030101010101" pitchFamily="2" charset="-122"/>
              </a:rPr>
              <a:t>控件。</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p:txBody>
      </p:sp>
      <p:sp>
        <p:nvSpPr>
          <p:cNvPr id="4" name="圆角矩形标注 3"/>
          <p:cNvSpPr/>
          <p:nvPr/>
        </p:nvSpPr>
        <p:spPr>
          <a:xfrm>
            <a:off x="6989884" y="2250830"/>
            <a:ext cx="3877408" cy="984739"/>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包装 </a:t>
            </a:r>
            <a:r>
              <a:rPr lang="en-US" altLang="zh-CN"/>
              <a:t>ActiveX </a:t>
            </a:r>
            <a:r>
              <a:rPr lang="zh-CN" altLang="en-US"/>
              <a:t>控件，并将它们作为功能完整的 </a:t>
            </a:r>
            <a:r>
              <a:rPr lang="en-US" altLang="zh-CN"/>
              <a:t>Windows </a:t>
            </a:r>
            <a:r>
              <a:rPr lang="zh-CN" altLang="en-US"/>
              <a:t>窗体控件公开。</a:t>
            </a:r>
          </a:p>
        </p:txBody>
      </p:sp>
    </p:spTree>
    <p:extLst>
      <p:ext uri="{BB962C8B-B14F-4D97-AF65-F5344CB8AC3E}">
        <p14:creationId xmlns:p14="http://schemas.microsoft.com/office/powerpoint/2010/main" val="256729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FCC77-5182-42B8-B591-A9DFAB338D53}"/>
              </a:ext>
            </a:extLst>
          </p:cNvPr>
          <p:cNvSpPr>
            <a:spLocks noGrp="1"/>
          </p:cNvSpPr>
          <p:nvPr>
            <p:ph type="title"/>
          </p:nvPr>
        </p:nvSpPr>
        <p:spPr/>
        <p:txBody>
          <a:bodyPr/>
          <a:lstStyle/>
          <a:p>
            <a:r>
              <a:rPr lang="zh-CN" altLang="en-US" dirty="0"/>
              <a:t>关键技术</a:t>
            </a:r>
          </a:p>
        </p:txBody>
      </p:sp>
      <p:sp>
        <p:nvSpPr>
          <p:cNvPr id="3" name="内容占位符 2">
            <a:extLst>
              <a:ext uri="{FF2B5EF4-FFF2-40B4-BE49-F238E27FC236}">
                <a16:creationId xmlns:a16="http://schemas.microsoft.com/office/drawing/2014/main" id="{2561F495-0EC4-4494-A4F3-B311C477047B}"/>
              </a:ext>
            </a:extLst>
          </p:cNvPr>
          <p:cNvSpPr>
            <a:spLocks noGrp="1"/>
          </p:cNvSpPr>
          <p:nvPr>
            <p:ph idx="1"/>
          </p:nvPr>
        </p:nvSpPr>
        <p:spPr/>
        <p:txBody>
          <a:bodyPr>
            <a:normAutofit/>
          </a:bodyPr>
          <a:lstStyle/>
          <a:p>
            <a:r>
              <a:rPr lang="zh-CN" altLang="en-US" sz="2800" dirty="0">
                <a:latin typeface="宋体" panose="02010600030101010101" pitchFamily="2" charset="-122"/>
                <a:ea typeface="宋体" panose="02010600030101010101" pitchFamily="2" charset="-122"/>
              </a:rPr>
              <a:t>获取音乐文件信息通过添加引用</a:t>
            </a:r>
            <a:r>
              <a:rPr lang="en-US" altLang="zh-CN" sz="2800" dirty="0">
                <a:latin typeface="宋体" panose="02010600030101010101" pitchFamily="2" charset="-122"/>
                <a:ea typeface="宋体" panose="02010600030101010101" pitchFamily="2" charset="-122"/>
              </a:rPr>
              <a:t>COM</a:t>
            </a:r>
            <a:r>
              <a:rPr lang="zh-CN" altLang="en-US" sz="2800" dirty="0">
                <a:latin typeface="宋体" panose="02010600030101010101" pitchFamily="2" charset="-122"/>
                <a:ea typeface="宋体" panose="02010600030101010101" pitchFamily="2" charset="-122"/>
              </a:rPr>
              <a:t>组件“</a:t>
            </a:r>
            <a:r>
              <a:rPr lang="en-US" altLang="zh-CN" sz="2800" dirty="0">
                <a:latin typeface="宋体" panose="02010600030101010101" pitchFamily="2" charset="-122"/>
                <a:ea typeface="宋体" panose="02010600030101010101" pitchFamily="2" charset="-122"/>
              </a:rPr>
              <a:t>Microsoft Shell Controls And Automation”</a:t>
            </a:r>
            <a:r>
              <a:rPr lang="zh-CN" altLang="en-US" sz="2800" dirty="0">
                <a:latin typeface="宋体" panose="02010600030101010101" pitchFamily="2" charset="-122"/>
                <a:ea typeface="宋体" panose="02010600030101010101" pitchFamily="2" charset="-122"/>
              </a:rPr>
              <a:t>的</a:t>
            </a:r>
            <a:r>
              <a:rPr lang="en-US" altLang="zh-CN" sz="2800" dirty="0">
                <a:latin typeface="宋体" panose="02010600030101010101" pitchFamily="2" charset="-122"/>
                <a:ea typeface="宋体" panose="02010600030101010101" pitchFamily="2" charset="-122"/>
              </a:rPr>
              <a:t>GetDetailsOf</a:t>
            </a:r>
            <a:r>
              <a:rPr lang="zh-CN" altLang="en-US" sz="2800" dirty="0">
                <a:latin typeface="宋体" panose="02010600030101010101" pitchFamily="2" charset="-122"/>
                <a:ea typeface="宋体" panose="02010600030101010101" pitchFamily="2" charset="-122"/>
              </a:rPr>
              <a:t>的参数设置来完成的，其中数字代表其在对应文件详细属性中的</a:t>
            </a:r>
            <a:r>
              <a:rPr lang="en-US" altLang="zh-CN" sz="2800" dirty="0">
                <a:latin typeface="宋体" panose="02010600030101010101" pitchFamily="2" charset="-122"/>
                <a:ea typeface="宋体" panose="02010600030101010101" pitchFamily="2" charset="-122"/>
              </a:rPr>
              <a:t>ID</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通过将窗口透明化并置于其他窗口前端实现桌面歌词，设定一定时器每</a:t>
            </a:r>
            <a:r>
              <a:rPr lang="en-US" altLang="zh-CN" sz="2800" dirty="0">
                <a:latin typeface="宋体" panose="02010600030101010101" pitchFamily="2" charset="-122"/>
                <a:ea typeface="宋体" panose="02010600030101010101" pitchFamily="2" charset="-122"/>
              </a:rPr>
              <a:t>0.1</a:t>
            </a:r>
            <a:r>
              <a:rPr lang="zh-CN" altLang="en-US" sz="2800" dirty="0">
                <a:latin typeface="宋体" panose="02010600030101010101" pitchFamily="2" charset="-122"/>
                <a:ea typeface="宋体" panose="02010600030101010101" pitchFamily="2" charset="-122"/>
              </a:rPr>
              <a:t>秒刷新歌词，实现歌词同步。</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通过</a:t>
            </a:r>
            <a:r>
              <a:rPr lang="en-US" altLang="zh-CN" sz="2800" dirty="0">
                <a:latin typeface="宋体" panose="02010600030101010101" pitchFamily="2" charset="-122"/>
                <a:ea typeface="宋体" panose="02010600030101010101" pitchFamily="2" charset="-122"/>
              </a:rPr>
              <a:t>XML</a:t>
            </a:r>
            <a:r>
              <a:rPr lang="zh-CN" altLang="en-US" sz="2800" dirty="0">
                <a:latin typeface="宋体" panose="02010600030101010101" pitchFamily="2" charset="-122"/>
                <a:ea typeface="宋体" panose="02010600030101010101" pitchFamily="2" charset="-122"/>
              </a:rPr>
              <a:t>文件保存标签信息和下载歌曲的信息。</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2997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FCC77-5182-42B8-B591-A9DFAB338D53}"/>
              </a:ext>
            </a:extLst>
          </p:cNvPr>
          <p:cNvSpPr>
            <a:spLocks noGrp="1"/>
          </p:cNvSpPr>
          <p:nvPr>
            <p:ph type="title"/>
          </p:nvPr>
        </p:nvSpPr>
        <p:spPr/>
        <p:txBody>
          <a:bodyPr/>
          <a:lstStyle/>
          <a:p>
            <a:r>
              <a:rPr lang="zh-CN" altLang="en-US" dirty="0"/>
              <a:t>关键技术</a:t>
            </a:r>
          </a:p>
        </p:txBody>
      </p:sp>
      <p:sp>
        <p:nvSpPr>
          <p:cNvPr id="3" name="内容占位符 2">
            <a:extLst>
              <a:ext uri="{FF2B5EF4-FFF2-40B4-BE49-F238E27FC236}">
                <a16:creationId xmlns:a16="http://schemas.microsoft.com/office/drawing/2014/main" id="{2561F495-0EC4-4494-A4F3-B311C477047B}"/>
              </a:ext>
            </a:extLst>
          </p:cNvPr>
          <p:cNvSpPr>
            <a:spLocks noGrp="1"/>
          </p:cNvSpPr>
          <p:nvPr>
            <p:ph idx="1"/>
          </p:nvPr>
        </p:nvSpPr>
        <p:spPr>
          <a:xfrm>
            <a:off x="3869268" y="864107"/>
            <a:ext cx="7315200" cy="5450776"/>
          </a:xfrm>
        </p:spPr>
        <p:txBody>
          <a:bodyPr>
            <a:normAutofit/>
          </a:bodyPr>
          <a:lstStyle/>
          <a:p>
            <a:r>
              <a:rPr lang="zh-CN" altLang="en-US" sz="2800" dirty="0">
                <a:latin typeface="宋体" panose="02010600030101010101" pitchFamily="2" charset="-122"/>
                <a:ea typeface="宋体" panose="02010600030101010101" pitchFamily="2" charset="-122"/>
              </a:rPr>
              <a:t>前端技术：</a:t>
            </a:r>
            <a:r>
              <a:rPr lang="en-US" altLang="zh-CN" sz="2800" dirty="0">
                <a:latin typeface="宋体" panose="02010600030101010101" pitchFamily="2" charset="-122"/>
                <a:ea typeface="宋体" panose="02010600030101010101" pitchFamily="2" charset="-122"/>
              </a:rPr>
              <a:t>WPF</a:t>
            </a:r>
            <a:r>
              <a:rPr lang="zh-CN" altLang="en-US" sz="2800" dirty="0">
                <a:latin typeface="宋体" panose="02010600030101010101" pitchFamily="2" charset="-122"/>
                <a:ea typeface="宋体" panose="02010600030101010101" pitchFamily="2" charset="-122"/>
              </a:rPr>
              <a:t>开发前端使用</a:t>
            </a:r>
            <a:r>
              <a:rPr lang="en-US" altLang="zh-CN" sz="2800" dirty="0" err="1">
                <a:latin typeface="宋体" panose="02010600030101010101" pitchFamily="2" charset="-122"/>
                <a:ea typeface="宋体" panose="02010600030101010101" pitchFamily="2" charset="-122"/>
              </a:rPr>
              <a:t>Xaml</a:t>
            </a:r>
            <a:r>
              <a:rPr lang="zh-CN" altLang="en-US" sz="2800" dirty="0">
                <a:latin typeface="宋体" panose="02010600030101010101" pitchFamily="2" charset="-122"/>
                <a:ea typeface="宋体" panose="02010600030101010101" pitchFamily="2" charset="-122"/>
              </a:rPr>
              <a:t>编写，极大地扩充了前端的设计空间。而前后端交互主要通过简洁的数据绑定。在这种模式下前端人员和后端人员能互不受扰、各尽其职。</a:t>
            </a:r>
            <a:endParaRPr lang="en-US" altLang="zh-CN" sz="2800" dirty="0">
              <a:latin typeface="宋体" panose="02010600030101010101" pitchFamily="2" charset="-122"/>
              <a:ea typeface="宋体" panose="02010600030101010101" pitchFamily="2" charset="-122"/>
            </a:endParaRPr>
          </a:p>
          <a:p>
            <a:pPr marL="0" indent="0">
              <a:buNone/>
            </a:pP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控件样式：在</a:t>
            </a:r>
            <a:r>
              <a:rPr lang="en-US" altLang="zh-CN" sz="2800" dirty="0" err="1">
                <a:latin typeface="宋体" panose="02010600030101010101" pitchFamily="2" charset="-122"/>
                <a:ea typeface="宋体" panose="02010600030101010101" pitchFamily="2" charset="-122"/>
              </a:rPr>
              <a:t>Xaml</a:t>
            </a:r>
            <a:r>
              <a:rPr lang="zh-CN" altLang="en-US" sz="2800" dirty="0">
                <a:latin typeface="宋体" panose="02010600030101010101" pitchFamily="2" charset="-122"/>
                <a:ea typeface="宋体" panose="02010600030101010101" pitchFamily="2" charset="-122"/>
              </a:rPr>
              <a:t>语言中每个控件都有各自的 “</a:t>
            </a:r>
            <a:r>
              <a:rPr lang="en-US" altLang="zh-CN" sz="2800" dirty="0">
                <a:latin typeface="宋体" panose="02010600030101010101" pitchFamily="2" charset="-122"/>
                <a:ea typeface="宋体" panose="02010600030101010101" pitchFamily="2" charset="-122"/>
              </a:rPr>
              <a:t>template</a:t>
            </a:r>
            <a:r>
              <a:rPr lang="zh-CN" altLang="en-US" sz="2800" dirty="0">
                <a:latin typeface="宋体" panose="02010600030101010101" pitchFamily="2" charset="-122"/>
                <a:ea typeface="宋体" panose="02010600030101010101" pitchFamily="2" charset="-122"/>
              </a:rPr>
              <a:t>”（模板）属性。通过对一些传统控件的</a:t>
            </a:r>
            <a:r>
              <a:rPr lang="en-US" altLang="zh-CN" sz="2800" dirty="0">
                <a:latin typeface="宋体" panose="02010600030101010101" pitchFamily="2" charset="-122"/>
                <a:ea typeface="宋体" panose="02010600030101010101" pitchFamily="2" charset="-122"/>
              </a:rPr>
              <a:t>template</a:t>
            </a:r>
            <a:r>
              <a:rPr lang="zh-CN" altLang="en-US" sz="2800" dirty="0">
                <a:latin typeface="宋体" panose="02010600030101010101" pitchFamily="2" charset="-122"/>
                <a:ea typeface="宋体" panose="02010600030101010101" pitchFamily="2" charset="-122"/>
              </a:rPr>
              <a:t>重新改造设计，能够随心所欲地设计出丰富的控件样式和效果，并且可以重用。</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094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3FC85-0204-40E7-83C8-5C29891A0318}"/>
              </a:ext>
            </a:extLst>
          </p:cNvPr>
          <p:cNvSpPr>
            <a:spLocks noGrp="1"/>
          </p:cNvSpPr>
          <p:nvPr>
            <p:ph type="title"/>
          </p:nvPr>
        </p:nvSpPr>
        <p:spPr/>
        <p:txBody>
          <a:bodyPr/>
          <a:lstStyle/>
          <a:p>
            <a:r>
              <a:rPr lang="zh-CN" altLang="en-US" dirty="0"/>
              <a:t>创新点</a:t>
            </a:r>
          </a:p>
        </p:txBody>
      </p:sp>
      <p:sp>
        <p:nvSpPr>
          <p:cNvPr id="3" name="内容占位符 2">
            <a:extLst>
              <a:ext uri="{FF2B5EF4-FFF2-40B4-BE49-F238E27FC236}">
                <a16:creationId xmlns:a16="http://schemas.microsoft.com/office/drawing/2014/main" id="{D448A451-71C5-4016-8CBB-E1FE552D0264}"/>
              </a:ext>
            </a:extLst>
          </p:cNvPr>
          <p:cNvSpPr>
            <a:spLocks noGrp="1"/>
          </p:cNvSpPr>
          <p:nvPr>
            <p:ph idx="1"/>
          </p:nvPr>
        </p:nvSpPr>
        <p:spPr/>
        <p:txBody>
          <a:bodyPr>
            <a:normAutofit/>
          </a:bodyPr>
          <a:lstStyle/>
          <a:p>
            <a:r>
              <a:rPr lang="zh-CN" altLang="en-US" sz="3200" dirty="0"/>
              <a:t>一般单机普通音乐播放器没有的功能：</a:t>
            </a:r>
            <a:endParaRPr lang="en-US" altLang="zh-CN" sz="3200" dirty="0"/>
          </a:p>
          <a:p>
            <a:r>
              <a:rPr lang="en-US" altLang="zh-CN" sz="3200" dirty="0"/>
              <a:t>1.</a:t>
            </a:r>
            <a:r>
              <a:rPr lang="zh-CN" altLang="en-US" sz="3200" dirty="0"/>
              <a:t>桌面歌词</a:t>
            </a:r>
            <a:endParaRPr lang="en-US" altLang="zh-CN" sz="3200" dirty="0"/>
          </a:p>
          <a:p>
            <a:r>
              <a:rPr lang="en-US" altLang="zh-CN" sz="3200" dirty="0"/>
              <a:t>2.</a:t>
            </a:r>
            <a:r>
              <a:rPr lang="zh-CN" altLang="en-US" sz="3200" dirty="0"/>
              <a:t>歌曲的搜索，试听与下载</a:t>
            </a:r>
            <a:endParaRPr lang="en-US" altLang="zh-CN" sz="3200" dirty="0"/>
          </a:p>
          <a:p>
            <a:r>
              <a:rPr lang="en-US" altLang="zh-CN" sz="3200" dirty="0"/>
              <a:t>3.</a:t>
            </a:r>
            <a:r>
              <a:rPr lang="zh-CN" altLang="en-US" sz="3200" dirty="0"/>
              <a:t>录音功能</a:t>
            </a:r>
          </a:p>
        </p:txBody>
      </p:sp>
    </p:spTree>
    <p:extLst>
      <p:ext uri="{BB962C8B-B14F-4D97-AF65-F5344CB8AC3E}">
        <p14:creationId xmlns:p14="http://schemas.microsoft.com/office/powerpoint/2010/main" val="138294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D504AC8-3890-4300-B689-F092BE58692D}"/>
              </a:ext>
            </a:extLst>
          </p:cNvPr>
          <p:cNvSpPr/>
          <p:nvPr/>
        </p:nvSpPr>
        <p:spPr>
          <a:xfrm rot="21059613">
            <a:off x="2769327" y="2303727"/>
            <a:ext cx="4874150" cy="1446550"/>
          </a:xfrm>
          <a:prstGeom prst="rect">
            <a:avLst/>
          </a:prstGeom>
        </p:spPr>
        <p:txBody>
          <a:bodyPr wrap="square">
            <a:spAutoFit/>
          </a:bodyPr>
          <a:lstStyle/>
          <a:p>
            <a:r>
              <a:rPr lang="zh-CN" altLang="en-US" sz="8800" dirty="0">
                <a:solidFill>
                  <a:srgbClr val="00B0F0"/>
                </a:solidFill>
              </a:rPr>
              <a:t>谢谢观看</a:t>
            </a:r>
          </a:p>
        </p:txBody>
      </p:sp>
      <p:sp>
        <p:nvSpPr>
          <p:cNvPr id="3" name="副标题 2">
            <a:extLst>
              <a:ext uri="{FF2B5EF4-FFF2-40B4-BE49-F238E27FC236}">
                <a16:creationId xmlns:a16="http://schemas.microsoft.com/office/drawing/2014/main" id="{CDDB3922-067E-495B-8783-9DDD894C3404}"/>
              </a:ext>
            </a:extLst>
          </p:cNvPr>
          <p:cNvSpPr txBox="1">
            <a:spLocks/>
          </p:cNvSpPr>
          <p:nvPr/>
        </p:nvSpPr>
        <p:spPr>
          <a:xfrm>
            <a:off x="5207311" y="4338734"/>
            <a:ext cx="6532426" cy="1021977"/>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altLang="zh-CN" dirty="0"/>
          </a:p>
          <a:p>
            <a:r>
              <a:rPr lang="zh-CN" altLang="en-US" dirty="0"/>
              <a:t>小组成员：雷凡 叶茂盛  李龙军  胡志豪</a:t>
            </a:r>
          </a:p>
        </p:txBody>
      </p:sp>
    </p:spTree>
    <p:extLst>
      <p:ext uri="{BB962C8B-B14F-4D97-AF65-F5344CB8AC3E}">
        <p14:creationId xmlns:p14="http://schemas.microsoft.com/office/powerpoint/2010/main" val="294285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147</TotalTime>
  <Words>670</Words>
  <Application>Microsoft Office PowerPoint</Application>
  <PresentationFormat>宽屏</PresentationFormat>
  <Paragraphs>41</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幼圆</vt:lpstr>
      <vt:lpstr>Corbel</vt:lpstr>
      <vt:lpstr>Wingdings 2</vt:lpstr>
      <vt:lpstr>框架</vt:lpstr>
      <vt:lpstr>音乐播放器介绍</vt:lpstr>
      <vt:lpstr>选题背景</vt:lpstr>
      <vt:lpstr>功能介绍</vt:lpstr>
      <vt:lpstr>关键技术</vt:lpstr>
      <vt:lpstr>关键技术</vt:lpstr>
      <vt:lpstr>关键技术</vt:lpstr>
      <vt:lpstr>关键技术</vt:lpstr>
      <vt:lpstr>创新点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音乐播放器介绍</dc:title>
  <dc:creator>hzh hzh</dc:creator>
  <cp:lastModifiedBy>Windows 用户</cp:lastModifiedBy>
  <cp:revision>31</cp:revision>
  <dcterms:created xsi:type="dcterms:W3CDTF">2020-06-18T11:45:52Z</dcterms:created>
  <dcterms:modified xsi:type="dcterms:W3CDTF">2020-06-20T02:05:35Z</dcterms:modified>
</cp:coreProperties>
</file>