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300" r:id="rId3"/>
    <p:sldId id="384" r:id="rId4"/>
    <p:sldId id="416" r:id="rId5"/>
    <p:sldId id="387" r:id="rId6"/>
    <p:sldId id="417" r:id="rId7"/>
    <p:sldId id="357" r:id="rId8"/>
    <p:sldId id="392" r:id="rId9"/>
    <p:sldId id="393" r:id="rId10"/>
    <p:sldId id="389" r:id="rId11"/>
    <p:sldId id="400" r:id="rId12"/>
    <p:sldId id="401" r:id="rId13"/>
    <p:sldId id="399" r:id="rId14"/>
    <p:sldId id="398" r:id="rId15"/>
    <p:sldId id="405" r:id="rId16"/>
    <p:sldId id="414" r:id="rId17"/>
    <p:sldId id="415" r:id="rId18"/>
    <p:sldId id="394" r:id="rId19"/>
    <p:sldId id="395" r:id="rId20"/>
    <p:sldId id="397" r:id="rId21"/>
    <p:sldId id="3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DDF"/>
    <a:srgbClr val="F2F2F2"/>
    <a:srgbClr val="DEE1E6"/>
    <a:srgbClr val="595959"/>
    <a:srgbClr val="00EC66"/>
    <a:srgbClr val="F5F2F2"/>
    <a:srgbClr val="0D66DD"/>
    <a:srgbClr val="EDEDED"/>
    <a:srgbClr val="047DDD"/>
    <a:srgbClr val="02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5" autoAdjust="0"/>
    <p:restoredTop sz="96187" autoAdjust="0"/>
  </p:normalViewPr>
  <p:slideViewPr>
    <p:cSldViewPr snapToGrid="0">
      <p:cViewPr varScale="1">
        <p:scale>
          <a:sx n="111" d="100"/>
          <a:sy n="111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4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7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465577" y="1766997"/>
            <a:ext cx="201168" cy="1045428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858849" y="1699158"/>
            <a:ext cx="44534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만족도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My </a:t>
            </a: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Zoy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85948"/>
              </p:ext>
            </p:extLst>
          </p:nvPr>
        </p:nvGraphicFramePr>
        <p:xfrm>
          <a:off x="2502179" y="4697763"/>
          <a:ext cx="7194438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23.07.29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수정본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5504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379497" y="3805768"/>
            <a:ext cx="1225015" cy="476798"/>
            <a:chOff x="9480404" y="3805768"/>
            <a:chExt cx="1225015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111988" y="3805768"/>
              <a:ext cx="593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80404" y="4020956"/>
              <a:ext cx="12250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ver1.1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0155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819"/>
              </p:ext>
            </p:extLst>
          </p:nvPr>
        </p:nvGraphicFramePr>
        <p:xfrm>
          <a:off x="8840764" y="711200"/>
          <a:ext cx="3287735" cy="117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가입 정보 입력 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2" y="2668276"/>
            <a:ext cx="4243972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1698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758277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301689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847217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717900D-BBAC-4405-9755-061E701E2CB6}"/>
              </a:ext>
            </a:extLst>
          </p:cNvPr>
          <p:cNvSpPr txBox="1"/>
          <p:nvPr/>
        </p:nvSpPr>
        <p:spPr>
          <a:xfrm>
            <a:off x="2328771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1C80881-AE49-4302-9EB8-8D4A232BC8DC}"/>
              </a:ext>
            </a:extLst>
          </p:cNvPr>
          <p:cNvGrpSpPr/>
          <p:nvPr/>
        </p:nvGrpSpPr>
        <p:grpSpPr>
          <a:xfrm>
            <a:off x="2425586" y="5626794"/>
            <a:ext cx="778016" cy="246221"/>
            <a:chOff x="2425585" y="6180928"/>
            <a:chExt cx="1155930" cy="24622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057495-29FA-4CE6-988B-6171C776059A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C101047-2A0A-4662-922A-210BE23980B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B2D2CA1-6B5F-4144-A8AA-DDE809CB60BA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7ACF230-273A-4D7F-8377-892470E9978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232360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6D803FB-A048-451A-BF0B-EA7799FEDCA9}"/>
              </a:ext>
            </a:extLst>
          </p:cNvPr>
          <p:cNvGrpSpPr/>
          <p:nvPr/>
        </p:nvGrpSpPr>
        <p:grpSpPr>
          <a:xfrm>
            <a:off x="3299042" y="5627059"/>
            <a:ext cx="3273701" cy="263694"/>
            <a:chOff x="2577985" y="5780922"/>
            <a:chExt cx="3273701" cy="26369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05ED19C-29E1-4786-8FAD-4D38FB605894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24E09A-E2CC-42E5-8CE3-99915CF32D01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174" name="그림 173" descr="블랙, 어둠이(가) 표시된 사진&#10;&#10;자동 생성된 설명">
            <a:extLst>
              <a:ext uri="{FF2B5EF4-FFF2-40B4-BE49-F238E27FC236}">
                <a16:creationId xmlns:a16="http://schemas.microsoft.com/office/drawing/2014/main" id="{B5F40859-1B2A-46E9-A403-75FCC2BD34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20" y="5640492"/>
            <a:ext cx="221851" cy="221851"/>
          </a:xfrm>
          <a:prstGeom prst="rect">
            <a:avLst/>
          </a:prstGeom>
        </p:spPr>
      </p:pic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CB025C-74BF-A37B-E731-B9D47C157792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837F0D-31D6-C657-6E27-8C221D227252}"/>
              </a:ext>
            </a:extLst>
          </p:cNvPr>
          <p:cNvSpPr/>
          <p:nvPr/>
        </p:nvSpPr>
        <p:spPr>
          <a:xfrm>
            <a:off x="2428760" y="6164427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B2B56-E2EF-DAE6-5A17-A7861E0E9B47}"/>
              </a:ext>
            </a:extLst>
          </p:cNvPr>
          <p:cNvSpPr txBox="1"/>
          <p:nvPr/>
        </p:nvSpPr>
        <p:spPr>
          <a:xfrm>
            <a:off x="3226696" y="6250128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4CF641-8D38-BEC3-5FDC-9991DD7B8698}"/>
              </a:ext>
            </a:extLst>
          </p:cNvPr>
          <p:cNvSpPr/>
          <p:nvPr/>
        </p:nvSpPr>
        <p:spPr>
          <a:xfrm>
            <a:off x="2242047" y="593670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39B0C6-9972-F460-B386-7B74C641B88D}"/>
              </a:ext>
            </a:extLst>
          </p:cNvPr>
          <p:cNvSpPr/>
          <p:nvPr/>
        </p:nvSpPr>
        <p:spPr>
          <a:xfrm>
            <a:off x="2058036" y="257924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E1D29-8275-2ADB-B654-0D268CD4618E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049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D4A8A7-1671-7634-09A9-F60ADE88C7D8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DC284-A7FB-0377-AA9D-57C7B6625535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3872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MyZoy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의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58D19-5D6D-74BD-D32F-D081072F214B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22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A69C18-8A9E-8458-2633-0845302ED51C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442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65877C-EC5B-B1D8-32F3-6639CE146740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381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4BCB1-68E2-707D-8CBF-59DB50F6E6F4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0453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699F39-17AB-FAC5-7AC0-BEC311ED59B3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6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0D0D7-244D-5A12-7CFF-E4C025B2EDF9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3143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C8D569-E5C0-D3F1-D837-D6D417C47D82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4B436-FB42-EF5D-D81B-642F4653D6D2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024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18D446-011C-054F-9591-3AB388DF7B0A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13EE3-A13E-731A-02C5-D7CE317EF8CE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장면, 실내, 가득 찬, 사람들이(가) 표시된 사진&#10;&#10;자동 생성된 설명">
            <a:extLst>
              <a:ext uri="{FF2B5EF4-FFF2-40B4-BE49-F238E27FC236}">
                <a16:creationId xmlns:a16="http://schemas.microsoft.com/office/drawing/2014/main" id="{6ADAF36A-5339-89E2-22C7-A89452AF0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472454"/>
            <a:ext cx="8712200" cy="532204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E15184-35E4-DF96-682B-A406C0E4F8ED}"/>
              </a:ext>
            </a:extLst>
          </p:cNvPr>
          <p:cNvSpPr/>
          <p:nvPr/>
        </p:nvSpPr>
        <p:spPr>
          <a:xfrm>
            <a:off x="63500" y="1476297"/>
            <a:ext cx="8712200" cy="772866"/>
          </a:xfrm>
          <a:prstGeom prst="rect">
            <a:avLst/>
          </a:prstGeom>
          <a:solidFill>
            <a:schemeClr val="dk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3563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만족도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74359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캐러셀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수동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184165" y="1732904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732904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1929089" y="1732904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065492" y="155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283970" y="15975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5978186" y="15001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23" name="그림 22" descr="폰트, 타이포그래피, 서예, 친필이(가) 표시된 사진&#10;&#10;자동 생성된 설명">
            <a:extLst>
              <a:ext uri="{FF2B5EF4-FFF2-40B4-BE49-F238E27FC236}">
                <a16:creationId xmlns:a16="http://schemas.microsoft.com/office/drawing/2014/main" id="{818C6D4A-317F-1B49-7E64-D94195C05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63" y="1540821"/>
            <a:ext cx="1943101" cy="6477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949647-E0E9-72F8-9F16-2BC701237AD0}"/>
              </a:ext>
            </a:extLst>
          </p:cNvPr>
          <p:cNvSpPr/>
          <p:nvPr/>
        </p:nvSpPr>
        <p:spPr>
          <a:xfrm>
            <a:off x="4587129" y="6511609"/>
            <a:ext cx="242240" cy="45719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6AF874-619F-1574-0944-968B5C3961C9}"/>
              </a:ext>
            </a:extLst>
          </p:cNvPr>
          <p:cNvSpPr/>
          <p:nvPr/>
        </p:nvSpPr>
        <p:spPr>
          <a:xfrm>
            <a:off x="3986866" y="6511610"/>
            <a:ext cx="242240" cy="45719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B0DCE2-F4E1-3397-E430-76FDE313D1E0}"/>
              </a:ext>
            </a:extLst>
          </p:cNvPr>
          <p:cNvSpPr/>
          <p:nvPr/>
        </p:nvSpPr>
        <p:spPr>
          <a:xfrm>
            <a:off x="4318333" y="6364222"/>
            <a:ext cx="203732" cy="19310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E22E629-7BEA-2F8F-B038-B8CB7867278F}"/>
              </a:ext>
            </a:extLst>
          </p:cNvPr>
          <p:cNvSpPr/>
          <p:nvPr/>
        </p:nvSpPr>
        <p:spPr>
          <a:xfrm>
            <a:off x="3861097" y="618190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1018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8A247C-5F5C-E0CE-ABC2-0E1DD84F5977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73F05-2209-B9CD-28CF-FDF5DA4C9F3D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699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12C4D3-420E-C04E-A5DB-EB733BA7C6C9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504462" y="2780749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598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4303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로그아웃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53943"/>
              </p:ext>
            </p:extLst>
          </p:nvPr>
        </p:nvGraphicFramePr>
        <p:xfrm>
          <a:off x="3721041" y="3197869"/>
          <a:ext cx="1283359" cy="3265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9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896491650"/>
                    </a:ext>
                  </a:extLst>
                </a:gridCol>
                <a:gridCol w="532577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졸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자차여부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보유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자가여부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미보유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222222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가치관</a:t>
                      </a:r>
                      <a:endParaRPr lang="ko-KR" altLang="en-US" sz="800" b="0" dirty="0">
                        <a:solidFill>
                          <a:srgbClr val="222222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여가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여가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908862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현실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 dirty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이상</a:t>
                      </a:r>
                      <a:endParaRPr lang="ko-KR" altLang="en-US" sz="800" b="1" dirty="0">
                        <a:solidFill>
                          <a:srgbClr val="00008B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이상</a:t>
                      </a:r>
                      <a:endParaRPr lang="ko-KR" altLang="en-US" sz="800" b="0" dirty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4698883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결과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과정</a:t>
                      </a:r>
                      <a:endParaRPr lang="ko-KR" altLang="en-US" sz="800" b="0" dirty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과정</a:t>
                      </a:r>
                      <a:endParaRPr lang="ko-KR" altLang="en-US" sz="800" b="1" dirty="0">
                        <a:solidFill>
                          <a:srgbClr val="00008B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5298568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개인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집단</a:t>
                      </a:r>
                      <a:endParaRPr lang="ko-KR" altLang="en-US" sz="800" b="0" dirty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집단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16618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자기주관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 err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타인이목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 err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타인이목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7516552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402802" y="233506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377695" y="3138149"/>
            <a:ext cx="1249257" cy="1200608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65149"/>
              <a:ext cx="1648557" cy="443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500" kern="1200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전체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197845"/>
              <a:ext cx="1648557" cy="824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3300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3300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3300" kern="1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981211" y="261781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314607" y="263037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624713" y="265303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C764A1-05E9-F9BF-5580-B5AE51180175}"/>
              </a:ext>
            </a:extLst>
          </p:cNvPr>
          <p:cNvGrpSpPr/>
          <p:nvPr/>
        </p:nvGrpSpPr>
        <p:grpSpPr>
          <a:xfrm>
            <a:off x="5844720" y="2779662"/>
            <a:ext cx="1695137" cy="261610"/>
            <a:chOff x="3434299" y="3290911"/>
            <a:chExt cx="1695137" cy="2616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AB30A59-1896-E1E6-D65A-025E15F56A36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4ED434-5A5F-0C9A-E862-7136BCFE24E8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예상 만족도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20356A-47B5-5EC1-204F-2CFE66164FC7}"/>
              </a:ext>
            </a:extLst>
          </p:cNvPr>
          <p:cNvGrpSpPr/>
          <p:nvPr/>
        </p:nvGrpSpPr>
        <p:grpSpPr>
          <a:xfrm>
            <a:off x="1149195" y="2779662"/>
            <a:ext cx="1695137" cy="261610"/>
            <a:chOff x="3434299" y="3290911"/>
            <a:chExt cx="1695137" cy="2616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801CE7F-04A9-A189-4880-7B8E007E9A63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60E70B-C07C-0B0C-F052-C66C5D2478C0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실제 만족도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CD2F76-5A49-B1DB-7821-2B5413555928}"/>
              </a:ext>
            </a:extLst>
          </p:cNvPr>
          <p:cNvGrpSpPr/>
          <p:nvPr/>
        </p:nvGrpSpPr>
        <p:grpSpPr>
          <a:xfrm>
            <a:off x="6067661" y="3138149"/>
            <a:ext cx="1249257" cy="1200608"/>
            <a:chOff x="1171915" y="3503977"/>
            <a:chExt cx="1648557" cy="164855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E6A304-9E63-8B77-68EB-A6344C2C2C7C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314EE-800A-1ACA-2011-5BFCDCD53457}"/>
                </a:ext>
              </a:extLst>
            </p:cNvPr>
            <p:cNvSpPr txBox="1"/>
            <p:nvPr/>
          </p:nvSpPr>
          <p:spPr>
            <a:xfrm>
              <a:off x="1171915" y="3877593"/>
              <a:ext cx="1648557" cy="443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전체 만족도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59CDA1-D789-AD0E-EF51-E7CABED9529E}"/>
                </a:ext>
              </a:extLst>
            </p:cNvPr>
            <p:cNvSpPr txBox="1"/>
            <p:nvPr/>
          </p:nvSpPr>
          <p:spPr>
            <a:xfrm>
              <a:off x="1171915" y="4197845"/>
              <a:ext cx="1648557" cy="824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3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3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33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1A9B432-4867-B1B2-1B35-E71925897137}"/>
              </a:ext>
            </a:extLst>
          </p:cNvPr>
          <p:cNvGrpSpPr/>
          <p:nvPr/>
        </p:nvGrpSpPr>
        <p:grpSpPr>
          <a:xfrm>
            <a:off x="2619816" y="4420334"/>
            <a:ext cx="1015339" cy="1027008"/>
            <a:chOff x="1171913" y="3503977"/>
            <a:chExt cx="1662815" cy="16485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D8E320-439F-1AAB-0F0B-7E531FA4E3BC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79B386-F515-8426-0E3F-FA299CD74EAA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대인관계</a:t>
              </a:r>
              <a:r>
                <a:rPr lang="ko-KR" altLang="en-US" sz="9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5CA414-F6EC-1829-69B7-8F5639F36E06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2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141F399-22E6-F9C6-B2D9-31B6E1718B68}"/>
              </a:ext>
            </a:extLst>
          </p:cNvPr>
          <p:cNvGrpSpPr/>
          <p:nvPr/>
        </p:nvGrpSpPr>
        <p:grpSpPr>
          <a:xfrm>
            <a:off x="1483959" y="4420334"/>
            <a:ext cx="1015339" cy="1027008"/>
            <a:chOff x="1171913" y="3503977"/>
            <a:chExt cx="1662815" cy="164855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B9D8D0D-072B-A955-66CD-2AE84820B900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E0B1E1-B5AD-1418-869D-03DF9822507B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건강 만족도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EDB79E-8021-DCCC-3A73-2F841955310E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r>
                <a:rPr lang="ko-KR" altLang="en-US" sz="2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765D03-57CB-3C30-0ED0-6B48756FA0CA}"/>
              </a:ext>
            </a:extLst>
          </p:cNvPr>
          <p:cNvGrpSpPr/>
          <p:nvPr/>
        </p:nvGrpSpPr>
        <p:grpSpPr>
          <a:xfrm>
            <a:off x="348103" y="4420334"/>
            <a:ext cx="1015339" cy="1027008"/>
            <a:chOff x="1171913" y="3503977"/>
            <a:chExt cx="1662815" cy="1648557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11C9B2D-56E6-5FEF-D230-F4AA43F009FE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EEF821-9D25-4A09-1847-76E6B0D07ED5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생활수준</a:t>
              </a:r>
              <a:r>
                <a:rPr lang="ko-KR" altLang="en-US" sz="900" kern="1200" dirty="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81E7A6-4F96-2C75-63D7-BB6F82C9B9E1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 dirty="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r>
                <a:rPr lang="ko-KR" altLang="en-US" sz="2200" dirty="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08A0613-5F66-389F-6530-D2E70FF9383B}"/>
              </a:ext>
            </a:extLst>
          </p:cNvPr>
          <p:cNvGrpSpPr/>
          <p:nvPr/>
        </p:nvGrpSpPr>
        <p:grpSpPr>
          <a:xfrm>
            <a:off x="7328288" y="4443934"/>
            <a:ext cx="1015339" cy="1027008"/>
            <a:chOff x="1171913" y="3503977"/>
            <a:chExt cx="1662815" cy="1648557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74D226D-5783-1B99-0797-422DFBDC18CD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2803CD-4ACD-D65C-0995-2E20AB204F87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대인관계</a:t>
              </a:r>
              <a:r>
                <a:rPr lang="ko-KR" altLang="en-US" sz="9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02C852-7BE7-010A-4ECC-5D1F2CA813DF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1313AD-2833-695F-5226-73C29120AD3D}"/>
              </a:ext>
            </a:extLst>
          </p:cNvPr>
          <p:cNvGrpSpPr/>
          <p:nvPr/>
        </p:nvGrpSpPr>
        <p:grpSpPr>
          <a:xfrm>
            <a:off x="6192431" y="4443934"/>
            <a:ext cx="1015339" cy="1027008"/>
            <a:chOff x="1171913" y="3503977"/>
            <a:chExt cx="1662815" cy="164855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E9C6199-D165-4D55-E140-27F26E6719DC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BE2D6B-0B76-39D9-8B1E-0B7A952662B0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건강 만족도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728661-C4E5-46C9-282C-A9B28CDEF615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101A91-84D2-DD7F-B958-48C250E56279}"/>
              </a:ext>
            </a:extLst>
          </p:cNvPr>
          <p:cNvGrpSpPr/>
          <p:nvPr/>
        </p:nvGrpSpPr>
        <p:grpSpPr>
          <a:xfrm>
            <a:off x="5056575" y="4443934"/>
            <a:ext cx="1015339" cy="1027008"/>
            <a:chOff x="1171913" y="3503977"/>
            <a:chExt cx="1662815" cy="1648557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365A254-8A08-7AB7-69EE-E0BAC56842A1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BA0A6F-0D14-A9C2-172D-03EE1FB6ECCC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생활수준</a:t>
              </a:r>
              <a:r>
                <a:rPr lang="ko-KR" altLang="en-US" sz="9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73B944-565C-745E-918C-FF5D39012B50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9780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15500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만족도 별로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예상 만족도와 비교 후 개인 조건에 따라 만족도를 올리기 위한 요소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4352430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02896-B13B-E6F5-A040-079FC125176D}"/>
              </a:ext>
            </a:extLst>
          </p:cNvPr>
          <p:cNvSpPr txBox="1"/>
          <p:nvPr/>
        </p:nvSpPr>
        <p:spPr>
          <a:xfrm>
            <a:off x="1252310" y="2373664"/>
            <a:ext cx="61081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만족도 분석 결과</a:t>
            </a:r>
          </a:p>
          <a:p>
            <a:pPr algn="ctr" fontAlgn="base"/>
            <a:r>
              <a:rPr lang="ko-KR" altLang="en-US" sz="1500" b="0" i="0" dirty="0">
                <a:solidFill>
                  <a:srgbClr val="186DDF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홍길동</a:t>
            </a:r>
            <a:r>
              <a:rPr lang="ko-KR" altLang="en-US" sz="1500" b="0" i="0" dirty="0">
                <a:solidFill>
                  <a:srgbClr val="3B3B3B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님의 만족도 분석 결과는 다음과 같습니다</a:t>
            </a:r>
            <a:r>
              <a:rPr lang="en-US" altLang="ko-KR" sz="1500" b="0" i="0" dirty="0">
                <a:solidFill>
                  <a:srgbClr val="3B3B3B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3F605E-DDA7-F22D-889A-1DBDE7AA9A9F}"/>
              </a:ext>
            </a:extLst>
          </p:cNvPr>
          <p:cNvSpPr/>
          <p:nvPr/>
        </p:nvSpPr>
        <p:spPr>
          <a:xfrm>
            <a:off x="1365504" y="3145536"/>
            <a:ext cx="1410763" cy="4551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516D4A-C3D4-C94C-EAFF-4A075E3A6EAD}"/>
              </a:ext>
            </a:extLst>
          </p:cNvPr>
          <p:cNvSpPr/>
          <p:nvPr/>
        </p:nvSpPr>
        <p:spPr>
          <a:xfrm>
            <a:off x="1365504" y="3600709"/>
            <a:ext cx="6108192" cy="22626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5F3598-2A60-90AC-851F-9083F5C3295C}"/>
              </a:ext>
            </a:extLst>
          </p:cNvPr>
          <p:cNvSpPr txBox="1"/>
          <p:nvPr/>
        </p:nvSpPr>
        <p:spPr>
          <a:xfrm>
            <a:off x="1374428" y="3723913"/>
            <a:ext cx="60992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186DDF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홍길동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님의 </a:t>
            </a:r>
            <a:r>
              <a:rPr lang="ko-KR" altLang="en-US" sz="14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는 </a:t>
            </a:r>
            <a:r>
              <a:rPr lang="en-US" altLang="ko-KR" sz="14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6</a:t>
            </a:r>
            <a:r>
              <a:rPr lang="ko-KR" altLang="en-US" sz="14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예상 만족도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8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점과 같네요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하지만 아직 만족도를 올릴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다음과 같은 요소들이 존재합니다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br>
              <a:rPr lang="ko-KR" altLang="en-US" sz="1400" dirty="0"/>
            </a:br>
            <a:br>
              <a:rPr lang="ko-KR" altLang="en-US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</a:br>
            <a:r>
              <a:rPr lang="ko-KR" altLang="en-US" sz="14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r>
              <a:rPr lang="ko-KR" altLang="en-US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에 가장 큰 영향을 끼치는 것은 </a:t>
            </a:r>
            <a:r>
              <a:rPr lang="ko-KR" altLang="en-US" sz="14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자기 주관과 타인의 이목에 대한 가치관</a:t>
            </a:r>
            <a:r>
              <a:rPr lang="ko-KR" altLang="en-US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타인의 시선에 얽매이지 않고</a:t>
            </a:r>
            <a:r>
              <a:rPr lang="en-US" altLang="ko-KR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뚜렷한 자기 주관을 가진 사람이 더 행복한 삶을 산다고 합니다</a:t>
            </a:r>
            <a:r>
              <a:rPr lang="en-US" altLang="ko-KR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</a:p>
          <a:p>
            <a:endParaRPr lang="en-US" altLang="ko-KR" sz="1400" dirty="0">
              <a:solidFill>
                <a:srgbClr val="606060"/>
              </a:solidFill>
              <a:latin typeface="GmarketSansMedium" panose="02000000000000000000" pitchFamily="50" charset="-127"/>
              <a:ea typeface="GmarketSansMedium" panose="02000000000000000000" pitchFamily="50" charset="-127"/>
            </a:endParaRPr>
          </a:p>
          <a:p>
            <a:r>
              <a:rPr lang="ko-KR" altLang="en-US" sz="14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r>
              <a:rPr lang="ko-KR" altLang="en-US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에 두 번째로 영향을 주는 요인은 </a:t>
            </a:r>
            <a:r>
              <a:rPr lang="ko-KR" altLang="en-US" sz="14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일과 여가에 대한 가치관</a:t>
            </a:r>
            <a:r>
              <a:rPr lang="ko-KR" altLang="en-US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여가를 중요하게 여기는 사람일수록 만족도가 높게 나타났습니다</a:t>
            </a:r>
            <a:r>
              <a:rPr lang="en-US" altLang="ko-KR" sz="1400" b="0" i="0" dirty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BAD859-426B-B616-5FF5-8EAF2F786F9D}"/>
              </a:ext>
            </a:extLst>
          </p:cNvPr>
          <p:cNvSpPr/>
          <p:nvPr/>
        </p:nvSpPr>
        <p:spPr>
          <a:xfrm>
            <a:off x="1362456" y="5995416"/>
            <a:ext cx="1410763" cy="4551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0D66DD"/>
                </a:solidFill>
                <a:latin typeface="GmarketSansMedium" panose="02000000000000000000" pitchFamily="50" charset="-127"/>
                <a:ea typeface="GmarketSansMedium" panose="02000000000000000000" pitchFamily="50" charset="-127"/>
              </a:rPr>
              <a:t>생활수준</a:t>
            </a:r>
            <a:r>
              <a:rPr lang="ko-KR" altLang="en-US" sz="13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 만족도</a:t>
            </a:r>
            <a:endParaRPr lang="ko-KR" altLang="en-US" sz="13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F78D1A-EE4F-2BB2-A1F1-05AF011A9A72}"/>
              </a:ext>
            </a:extLst>
          </p:cNvPr>
          <p:cNvSpPr/>
          <p:nvPr/>
        </p:nvSpPr>
        <p:spPr>
          <a:xfrm>
            <a:off x="1362456" y="6456049"/>
            <a:ext cx="6108192" cy="329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5BBB31-EF6A-1AC7-810F-78BC0B975C10}"/>
              </a:ext>
            </a:extLst>
          </p:cNvPr>
          <p:cNvSpPr txBox="1"/>
          <p:nvPr/>
        </p:nvSpPr>
        <p:spPr>
          <a:xfrm>
            <a:off x="1371380" y="6470386"/>
            <a:ext cx="6099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186DDF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홍길동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님의 </a:t>
            </a:r>
            <a:r>
              <a:rPr lang="ko-KR" altLang="en-US" sz="14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생활수준 만족도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는 </a:t>
            </a:r>
            <a:r>
              <a:rPr lang="en-US" altLang="ko-KR" sz="1400" dirty="0">
                <a:solidFill>
                  <a:srgbClr val="0D66DD"/>
                </a:solidFill>
                <a:latin typeface="GmarketSansMedium" panose="02000000000000000000" pitchFamily="50" charset="-127"/>
                <a:ea typeface="GmarketSansMedium" panose="02000000000000000000" pitchFamily="50" charset="-127"/>
              </a:rPr>
              <a:t>5</a:t>
            </a:r>
            <a:r>
              <a:rPr lang="ko-KR" altLang="en-US" sz="1400" b="0" i="0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예상 만족도 </a:t>
            </a:r>
            <a:r>
              <a:rPr lang="en-US" altLang="ko-KR" sz="1400" dirty="0">
                <a:solidFill>
                  <a:srgbClr val="222222"/>
                </a:solidFill>
                <a:latin typeface="GmarketSansMedium" panose="02000000000000000000" pitchFamily="50" charset="-127"/>
                <a:ea typeface="GmarketSansMedium" panose="02000000000000000000" pitchFamily="50" charset="-127"/>
              </a:rPr>
              <a:t>6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점보다 낮네요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9D614-46C6-46A9-07D8-052637FB90A5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ACC7D86-0E5A-0C66-FF4E-E207C74FB2E8}"/>
              </a:ext>
            </a:extLst>
          </p:cNvPr>
          <p:cNvSpPr/>
          <p:nvPr/>
        </p:nvSpPr>
        <p:spPr>
          <a:xfrm>
            <a:off x="1011940" y="30623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7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20" y="2106729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7B0A313-D507-427C-BE5F-3F67BDE3EB82}"/>
              </a:ext>
            </a:extLst>
          </p:cNvPr>
          <p:cNvCxnSpPr>
            <a:cxnSpLocks/>
          </p:cNvCxnSpPr>
          <p:nvPr/>
        </p:nvCxnSpPr>
        <p:spPr>
          <a:xfrm>
            <a:off x="1996512" y="2106473"/>
            <a:ext cx="0" cy="4672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0C42DD0-2B0C-4AE1-B351-DE8D51476A24}"/>
              </a:ext>
            </a:extLst>
          </p:cNvPr>
          <p:cNvSpPr/>
          <p:nvPr/>
        </p:nvSpPr>
        <p:spPr>
          <a:xfrm>
            <a:off x="1996512" y="2114143"/>
            <a:ext cx="126000" cy="46740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DD2345D-DDBA-4011-9A76-BC8776A70FE0}"/>
              </a:ext>
            </a:extLst>
          </p:cNvPr>
          <p:cNvSpPr/>
          <p:nvPr/>
        </p:nvSpPr>
        <p:spPr>
          <a:xfrm>
            <a:off x="2015408" y="2229672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78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67095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정보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사이드바는 화면에 고정되며 스크롤이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각 조건 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동일 연령대 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유사 조건 보유자들의 통계 그래프 표시 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40608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A31AA6-4F8F-474F-AE5D-0D10CC017B7D}"/>
              </a:ext>
            </a:extLst>
          </p:cNvPr>
          <p:cNvCxnSpPr>
            <a:cxnSpLocks/>
          </p:cNvCxnSpPr>
          <p:nvPr/>
        </p:nvCxnSpPr>
        <p:spPr>
          <a:xfrm>
            <a:off x="212617" y="26674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그림 18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E4ACE71-7699-4278-B1D6-6CFB534505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2" name="그림 18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F912CC7-DB74-4C1D-B00B-A30E01A35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3" name="그림 18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737E730-4561-4AE0-9255-834D725EE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4" name="그림 18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D9C887E-4F47-4A03-83D9-40A6C613E0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A892F82-157D-4AE2-883A-5801954E4212}"/>
              </a:ext>
            </a:extLst>
          </p:cNvPr>
          <p:cNvSpPr txBox="1"/>
          <p:nvPr/>
        </p:nvSpPr>
        <p:spPr>
          <a:xfrm>
            <a:off x="2808141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56019C-8D9F-4D96-8CDF-1DF572711AEC}"/>
              </a:ext>
            </a:extLst>
          </p:cNvPr>
          <p:cNvSpPr txBox="1"/>
          <p:nvPr/>
        </p:nvSpPr>
        <p:spPr>
          <a:xfrm>
            <a:off x="6092324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생활환경 만족도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7609AA-7EC4-41BA-B10B-9467D7E2B676}"/>
              </a:ext>
            </a:extLst>
          </p:cNvPr>
          <p:cNvSpPr txBox="1"/>
          <p:nvPr/>
        </p:nvSpPr>
        <p:spPr>
          <a:xfrm>
            <a:off x="2808141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 err="1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자차보유</a:t>
            </a:r>
            <a:endParaRPr lang="ko-KR" altLang="en-US" sz="11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E8D6A3-21C0-4200-BB5F-F00F4DD63E2F}"/>
              </a:ext>
            </a:extLst>
          </p:cNvPr>
          <p:cNvSpPr txBox="1"/>
          <p:nvPr/>
        </p:nvSpPr>
        <p:spPr>
          <a:xfrm>
            <a:off x="6092324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결혼 여부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3604E-11EB-4F57-BE7C-D3E9828FBDB3}"/>
              </a:ext>
            </a:extLst>
          </p:cNvPr>
          <p:cNvSpPr txBox="1"/>
          <p:nvPr/>
        </p:nvSpPr>
        <p:spPr>
          <a:xfrm>
            <a:off x="2650757" y="2961370"/>
            <a:ext cx="2333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20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대 초반의 삶의 만족도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BC18DE3-66AE-487E-BA13-9FA851CD03B9}"/>
              </a:ext>
            </a:extLst>
          </p:cNvPr>
          <p:cNvSpPr txBox="1"/>
          <p:nvPr/>
        </p:nvSpPr>
        <p:spPr>
          <a:xfrm>
            <a:off x="2808140" y="5021354"/>
            <a:ext cx="19450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남성의 </a:t>
            </a:r>
            <a:r>
              <a:rPr lang="ko-KR" altLang="en-US" sz="900" kern="1200" dirty="0" err="1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자차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보유 여부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84788D-638C-4A79-8AF4-2510D4076E46}"/>
              </a:ext>
            </a:extLst>
          </p:cNvPr>
          <p:cNvSpPr txBox="1"/>
          <p:nvPr/>
        </p:nvSpPr>
        <p:spPr>
          <a:xfrm>
            <a:off x="6535849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남성의 결혼 여부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4DB6E8-E985-438B-AA28-690F9D37849D}"/>
              </a:ext>
            </a:extLst>
          </p:cNvPr>
          <p:cNvSpPr txBox="1"/>
          <p:nvPr/>
        </p:nvSpPr>
        <p:spPr>
          <a:xfrm>
            <a:off x="6194134" y="2952431"/>
            <a:ext cx="17611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20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초반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의 생활환경 만족도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3FE102-A9AC-4E36-AF77-D96C3BC1339B}"/>
              </a:ext>
            </a:extLst>
          </p:cNvPr>
          <p:cNvSpPr txBox="1"/>
          <p:nvPr/>
        </p:nvSpPr>
        <p:spPr>
          <a:xfrm>
            <a:off x="2475126" y="4452527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656E0C-3613-4E0F-9854-D4D42165537D}"/>
              </a:ext>
            </a:extLst>
          </p:cNvPr>
          <p:cNvSpPr txBox="1"/>
          <p:nvPr/>
        </p:nvSpPr>
        <p:spPr>
          <a:xfrm>
            <a:off x="5759309" y="4452527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E89C14-B225-4F61-9303-08D3CB43E2E6}"/>
              </a:ext>
            </a:extLst>
          </p:cNvPr>
          <p:cNvSpPr txBox="1"/>
          <p:nvPr/>
        </p:nvSpPr>
        <p:spPr>
          <a:xfrm>
            <a:off x="4028206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6EADB67-C761-49D4-B77E-AD3A6255534A}"/>
              </a:ext>
            </a:extLst>
          </p:cNvPr>
          <p:cNvSpPr txBox="1"/>
          <p:nvPr/>
        </p:nvSpPr>
        <p:spPr>
          <a:xfrm>
            <a:off x="7312389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4FC7D1-A739-4E36-AEE7-7B030889530C}"/>
              </a:ext>
            </a:extLst>
          </p:cNvPr>
          <p:cNvSpPr txBox="1"/>
          <p:nvPr/>
        </p:nvSpPr>
        <p:spPr>
          <a:xfrm>
            <a:off x="4028206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F4A66C-60C8-4130-B2AD-D49B3C554E5C}"/>
              </a:ext>
            </a:extLst>
          </p:cNvPr>
          <p:cNvSpPr txBox="1"/>
          <p:nvPr/>
        </p:nvSpPr>
        <p:spPr>
          <a:xfrm>
            <a:off x="7312389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B32925-8CF3-49A0-B49B-069D971F86C5}"/>
              </a:ext>
            </a:extLst>
          </p:cNvPr>
          <p:cNvSpPr txBox="1"/>
          <p:nvPr/>
        </p:nvSpPr>
        <p:spPr>
          <a:xfrm>
            <a:off x="2475126" y="6520610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직무환경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78D7A71-377B-4469-B56C-314A3B537655}"/>
              </a:ext>
            </a:extLst>
          </p:cNvPr>
          <p:cNvSpPr txBox="1"/>
          <p:nvPr/>
        </p:nvSpPr>
        <p:spPr>
          <a:xfrm>
            <a:off x="5759309" y="6520610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월평균임금은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 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만원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3261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비교분석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383866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030A7BD-E548-404E-BB01-F5A7A3805628}"/>
              </a:ext>
            </a:extLst>
          </p:cNvPr>
          <p:cNvSpPr/>
          <p:nvPr/>
        </p:nvSpPr>
        <p:spPr>
          <a:xfrm>
            <a:off x="3149407" y="25931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824416" y="20474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62EA09-D8A5-F10F-236F-5AD7334F59FB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6FC34-32BC-37BC-FA3F-A35551B0D90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0B39BE5-6CEB-762F-C137-18B39ABC1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31950"/>
              </p:ext>
            </p:extLst>
          </p:nvPr>
        </p:nvGraphicFramePr>
        <p:xfrm>
          <a:off x="406165" y="5067074"/>
          <a:ext cx="1283359" cy="1461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942">
                  <a:extLst>
                    <a:ext uri="{9D8B030D-6E8A-4147-A177-3AD203B41FA5}">
                      <a16:colId xmlns:a16="http://schemas.microsoft.com/office/drawing/2014/main" val="48929989"/>
                    </a:ext>
                  </a:extLst>
                </a:gridCol>
                <a:gridCol w="649417">
                  <a:extLst>
                    <a:ext uri="{9D8B030D-6E8A-4147-A177-3AD203B41FA5}">
                      <a16:colId xmlns:a16="http://schemas.microsoft.com/office/drawing/2014/main" val="2988460120"/>
                    </a:ext>
                  </a:extLst>
                </a:gridCol>
              </a:tblGrid>
              <a:tr h="243617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 dirty="0">
                          <a:solidFill>
                            <a:srgbClr val="222222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가치관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6521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여가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004885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현실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 dirty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이상</a:t>
                      </a:r>
                      <a:endParaRPr lang="ko-KR" altLang="en-US" sz="800" b="1" dirty="0">
                        <a:solidFill>
                          <a:srgbClr val="00008B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54698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결과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과정</a:t>
                      </a:r>
                      <a:endParaRPr lang="ko-KR" altLang="en-US" sz="800" b="0" dirty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33945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개인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집단</a:t>
                      </a:r>
                      <a:endParaRPr lang="ko-KR" altLang="en-US" sz="800" b="0" dirty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161678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자기주관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 err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타인이목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12027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7F33134-98D9-4B42-737E-F0F09C2E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26780"/>
              </p:ext>
            </p:extLst>
          </p:nvPr>
        </p:nvGraphicFramePr>
        <p:xfrm>
          <a:off x="370260" y="2714782"/>
          <a:ext cx="1354550" cy="23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925">
                  <a:extLst>
                    <a:ext uri="{9D8B030D-6E8A-4147-A177-3AD203B41FA5}">
                      <a16:colId xmlns:a16="http://schemas.microsoft.com/office/drawing/2014/main" val="3544279944"/>
                    </a:ext>
                  </a:extLst>
                </a:gridCol>
                <a:gridCol w="657625">
                  <a:extLst>
                    <a:ext uri="{9D8B030D-6E8A-4147-A177-3AD203B41FA5}">
                      <a16:colId xmlns:a16="http://schemas.microsoft.com/office/drawing/2014/main" val="2216809496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3348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1831189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 재학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287968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551183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297938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자차여부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보유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517544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자가여부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미보유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4417920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592742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부모동거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일시적 독립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93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6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20" y="2106729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7B0A313-D507-427C-BE5F-3F67BDE3EB82}"/>
              </a:ext>
            </a:extLst>
          </p:cNvPr>
          <p:cNvCxnSpPr>
            <a:cxnSpLocks/>
          </p:cNvCxnSpPr>
          <p:nvPr/>
        </p:nvCxnSpPr>
        <p:spPr>
          <a:xfrm>
            <a:off x="1996512" y="2106473"/>
            <a:ext cx="0" cy="4672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0C42DD0-2B0C-4AE1-B351-DE8D51476A24}"/>
              </a:ext>
            </a:extLst>
          </p:cNvPr>
          <p:cNvSpPr/>
          <p:nvPr/>
        </p:nvSpPr>
        <p:spPr>
          <a:xfrm>
            <a:off x="1996512" y="2114143"/>
            <a:ext cx="126000" cy="46740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DD2345D-DDBA-4011-9A76-BC8776A70FE0}"/>
              </a:ext>
            </a:extLst>
          </p:cNvPr>
          <p:cNvSpPr/>
          <p:nvPr/>
        </p:nvSpPr>
        <p:spPr>
          <a:xfrm>
            <a:off x="2015408" y="2229672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/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정보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사이드바는 화면에 고정되며 스크롤이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각 조건 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동일 연령대 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유사 조건 보유자들의 통계 그래프 표시 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40608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A31AA6-4F8F-474F-AE5D-0D10CC017B7D}"/>
              </a:ext>
            </a:extLst>
          </p:cNvPr>
          <p:cNvCxnSpPr>
            <a:cxnSpLocks/>
          </p:cNvCxnSpPr>
          <p:nvPr/>
        </p:nvCxnSpPr>
        <p:spPr>
          <a:xfrm>
            <a:off x="212617" y="26674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그림 18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E4ACE71-7699-4278-B1D6-6CFB534505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2" name="그림 18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F912CC7-DB74-4C1D-B00B-A30E01A35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3" name="그림 18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737E730-4561-4AE0-9255-834D725EE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4" name="그림 18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D9C887E-4F47-4A03-83D9-40A6C613E0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A892F82-157D-4AE2-883A-5801954E4212}"/>
              </a:ext>
            </a:extLst>
          </p:cNvPr>
          <p:cNvSpPr txBox="1"/>
          <p:nvPr/>
        </p:nvSpPr>
        <p:spPr>
          <a:xfrm>
            <a:off x="2808141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56019C-8D9F-4D96-8CDF-1DF572711AEC}"/>
              </a:ext>
            </a:extLst>
          </p:cNvPr>
          <p:cNvSpPr txBox="1"/>
          <p:nvPr/>
        </p:nvSpPr>
        <p:spPr>
          <a:xfrm>
            <a:off x="6092324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생활환경 만족도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7609AA-7EC4-41BA-B10B-9467D7E2B676}"/>
              </a:ext>
            </a:extLst>
          </p:cNvPr>
          <p:cNvSpPr txBox="1"/>
          <p:nvPr/>
        </p:nvSpPr>
        <p:spPr>
          <a:xfrm>
            <a:off x="2808141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 err="1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자차보유</a:t>
            </a:r>
            <a:endParaRPr lang="ko-KR" altLang="en-US" sz="11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E8D6A3-21C0-4200-BB5F-F00F4DD63E2F}"/>
              </a:ext>
            </a:extLst>
          </p:cNvPr>
          <p:cNvSpPr txBox="1"/>
          <p:nvPr/>
        </p:nvSpPr>
        <p:spPr>
          <a:xfrm>
            <a:off x="6092324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결혼 여부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3604E-11EB-4F57-BE7C-D3E9828FBDB3}"/>
              </a:ext>
            </a:extLst>
          </p:cNvPr>
          <p:cNvSpPr txBox="1"/>
          <p:nvPr/>
        </p:nvSpPr>
        <p:spPr>
          <a:xfrm>
            <a:off x="2650757" y="2961370"/>
            <a:ext cx="2333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20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대 초반의 삶의 만족도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BC18DE3-66AE-487E-BA13-9FA851CD03B9}"/>
              </a:ext>
            </a:extLst>
          </p:cNvPr>
          <p:cNvSpPr txBox="1"/>
          <p:nvPr/>
        </p:nvSpPr>
        <p:spPr>
          <a:xfrm>
            <a:off x="2808140" y="5021354"/>
            <a:ext cx="19450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남성의 </a:t>
            </a:r>
            <a:r>
              <a:rPr lang="ko-KR" altLang="en-US" sz="900" kern="1200" dirty="0" err="1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자차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보유 여부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84788D-638C-4A79-8AF4-2510D4076E46}"/>
              </a:ext>
            </a:extLst>
          </p:cNvPr>
          <p:cNvSpPr txBox="1"/>
          <p:nvPr/>
        </p:nvSpPr>
        <p:spPr>
          <a:xfrm>
            <a:off x="6535849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남성의 결혼 여부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4DB6E8-E985-438B-AA28-690F9D37849D}"/>
              </a:ext>
            </a:extLst>
          </p:cNvPr>
          <p:cNvSpPr txBox="1"/>
          <p:nvPr/>
        </p:nvSpPr>
        <p:spPr>
          <a:xfrm>
            <a:off x="6194134" y="2952431"/>
            <a:ext cx="17611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20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초반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의 생활환경 만족도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3FE102-A9AC-4E36-AF77-D96C3BC1339B}"/>
              </a:ext>
            </a:extLst>
          </p:cNvPr>
          <p:cNvSpPr txBox="1"/>
          <p:nvPr/>
        </p:nvSpPr>
        <p:spPr>
          <a:xfrm>
            <a:off x="2475126" y="4452527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656E0C-3613-4E0F-9854-D4D42165537D}"/>
              </a:ext>
            </a:extLst>
          </p:cNvPr>
          <p:cNvSpPr txBox="1"/>
          <p:nvPr/>
        </p:nvSpPr>
        <p:spPr>
          <a:xfrm>
            <a:off x="5759309" y="4452527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E89C14-B225-4F61-9303-08D3CB43E2E6}"/>
              </a:ext>
            </a:extLst>
          </p:cNvPr>
          <p:cNvSpPr txBox="1"/>
          <p:nvPr/>
        </p:nvSpPr>
        <p:spPr>
          <a:xfrm>
            <a:off x="4028206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6EADB67-C761-49D4-B77E-AD3A6255534A}"/>
              </a:ext>
            </a:extLst>
          </p:cNvPr>
          <p:cNvSpPr txBox="1"/>
          <p:nvPr/>
        </p:nvSpPr>
        <p:spPr>
          <a:xfrm>
            <a:off x="7312389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4FC7D1-A739-4E36-AEE7-7B030889530C}"/>
              </a:ext>
            </a:extLst>
          </p:cNvPr>
          <p:cNvSpPr txBox="1"/>
          <p:nvPr/>
        </p:nvSpPr>
        <p:spPr>
          <a:xfrm>
            <a:off x="4028206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F4A66C-60C8-4130-B2AD-D49B3C554E5C}"/>
              </a:ext>
            </a:extLst>
          </p:cNvPr>
          <p:cNvSpPr txBox="1"/>
          <p:nvPr/>
        </p:nvSpPr>
        <p:spPr>
          <a:xfrm>
            <a:off x="7312389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B32925-8CF3-49A0-B49B-069D971F86C5}"/>
              </a:ext>
            </a:extLst>
          </p:cNvPr>
          <p:cNvSpPr txBox="1"/>
          <p:nvPr/>
        </p:nvSpPr>
        <p:spPr>
          <a:xfrm>
            <a:off x="2475126" y="6520610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직무환경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78D7A71-377B-4469-B56C-314A3B537655}"/>
              </a:ext>
            </a:extLst>
          </p:cNvPr>
          <p:cNvSpPr txBox="1"/>
          <p:nvPr/>
        </p:nvSpPr>
        <p:spPr>
          <a:xfrm>
            <a:off x="5759309" y="6520610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월평균임금은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 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만원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3261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비교분석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62EA09-D8A5-F10F-236F-5AD7334F59FB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6FC34-32BC-37BC-FA3F-A35551B0D90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0B39BE5-6CEB-762F-C137-18B39ABC102C}"/>
              </a:ext>
            </a:extLst>
          </p:cNvPr>
          <p:cNvGraphicFramePr>
            <a:graphicFrameLocks noGrp="1"/>
          </p:cNvGraphicFramePr>
          <p:nvPr/>
        </p:nvGraphicFramePr>
        <p:xfrm>
          <a:off x="406165" y="5067074"/>
          <a:ext cx="1283359" cy="1461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942">
                  <a:extLst>
                    <a:ext uri="{9D8B030D-6E8A-4147-A177-3AD203B41FA5}">
                      <a16:colId xmlns:a16="http://schemas.microsoft.com/office/drawing/2014/main" val="48929989"/>
                    </a:ext>
                  </a:extLst>
                </a:gridCol>
                <a:gridCol w="649417">
                  <a:extLst>
                    <a:ext uri="{9D8B030D-6E8A-4147-A177-3AD203B41FA5}">
                      <a16:colId xmlns:a16="http://schemas.microsoft.com/office/drawing/2014/main" val="2988460120"/>
                    </a:ext>
                  </a:extLst>
                </a:gridCol>
              </a:tblGrid>
              <a:tr h="243617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 dirty="0">
                          <a:solidFill>
                            <a:srgbClr val="222222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가치관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6521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여가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004885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현실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 dirty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이상</a:t>
                      </a:r>
                      <a:endParaRPr lang="ko-KR" altLang="en-US" sz="800" b="1" dirty="0">
                        <a:solidFill>
                          <a:srgbClr val="00008B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54698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결과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과정</a:t>
                      </a:r>
                      <a:endParaRPr lang="ko-KR" altLang="en-US" sz="800" b="0" dirty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33945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개인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집단</a:t>
                      </a:r>
                      <a:endParaRPr lang="ko-KR" altLang="en-US" sz="800" b="0" dirty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161678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자기주관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dirty="0" err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타인이목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12027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7F33134-98D9-4B42-737E-F0F09C2EF519}"/>
              </a:ext>
            </a:extLst>
          </p:cNvPr>
          <p:cNvGraphicFramePr>
            <a:graphicFrameLocks noGrp="1"/>
          </p:cNvGraphicFramePr>
          <p:nvPr/>
        </p:nvGraphicFramePr>
        <p:xfrm>
          <a:off x="370260" y="2714782"/>
          <a:ext cx="1354550" cy="23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925">
                  <a:extLst>
                    <a:ext uri="{9D8B030D-6E8A-4147-A177-3AD203B41FA5}">
                      <a16:colId xmlns:a16="http://schemas.microsoft.com/office/drawing/2014/main" val="3544279944"/>
                    </a:ext>
                  </a:extLst>
                </a:gridCol>
                <a:gridCol w="657625">
                  <a:extLst>
                    <a:ext uri="{9D8B030D-6E8A-4147-A177-3AD203B41FA5}">
                      <a16:colId xmlns:a16="http://schemas.microsoft.com/office/drawing/2014/main" val="2216809496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3348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1831189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 재학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287968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551183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297938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자차여부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보유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517544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자가여부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미보유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4417920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592742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부모동거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일시적 독립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93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7466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05532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37026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2023-05-29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6303538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617157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↳ 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Re: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37026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37026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</a:p>
        </p:txBody>
      </p: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600738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605818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605818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D9BE96-3C1D-E1F2-A533-2983A5FD80BF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2A9CE-E81E-A796-3663-C3430055478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C6B74-66B8-79E6-BE44-786212554808}"/>
              </a:ext>
            </a:extLst>
          </p:cNvPr>
          <p:cNvSpPr txBox="1"/>
          <p:nvPr/>
        </p:nvSpPr>
        <p:spPr>
          <a:xfrm>
            <a:off x="188914" y="4872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9256F-ECA4-962C-E298-3CF3A0F478FA}"/>
              </a:ext>
            </a:extLst>
          </p:cNvPr>
          <p:cNvSpPr txBox="1"/>
          <p:nvPr/>
        </p:nvSpPr>
        <p:spPr>
          <a:xfrm>
            <a:off x="5639342" y="4872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E4AAA-0B18-2078-3798-C73BE7FED03A}"/>
              </a:ext>
            </a:extLst>
          </p:cNvPr>
          <p:cNvSpPr txBox="1"/>
          <p:nvPr/>
        </p:nvSpPr>
        <p:spPr>
          <a:xfrm>
            <a:off x="6632572" y="4872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9F237D-5AE1-4938-2B2F-1863F9857D76}"/>
              </a:ext>
            </a:extLst>
          </p:cNvPr>
          <p:cNvSpPr txBox="1"/>
          <p:nvPr/>
        </p:nvSpPr>
        <p:spPr>
          <a:xfrm>
            <a:off x="2623253" y="4871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↳ 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Re: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12EB3B-B079-7865-C6A8-F689D66F31A2}"/>
              </a:ext>
            </a:extLst>
          </p:cNvPr>
          <p:cNvSpPr txBox="1"/>
          <p:nvPr/>
        </p:nvSpPr>
        <p:spPr>
          <a:xfrm>
            <a:off x="7509385" y="333068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A33E7-3934-AB72-6A27-3C5CBF76DD24}"/>
              </a:ext>
            </a:extLst>
          </p:cNvPr>
          <p:cNvSpPr txBox="1"/>
          <p:nvPr/>
        </p:nvSpPr>
        <p:spPr>
          <a:xfrm>
            <a:off x="7509385" y="3719491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85996C-C120-E035-456A-2F54E4B49585}"/>
              </a:ext>
            </a:extLst>
          </p:cNvPr>
          <p:cNvSpPr txBox="1"/>
          <p:nvPr/>
        </p:nvSpPr>
        <p:spPr>
          <a:xfrm>
            <a:off x="7509385" y="409878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D808E-F25D-8887-676B-164C386DACC7}"/>
              </a:ext>
            </a:extLst>
          </p:cNvPr>
          <p:cNvSpPr txBox="1"/>
          <p:nvPr/>
        </p:nvSpPr>
        <p:spPr>
          <a:xfrm>
            <a:off x="7509385" y="447978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CCABE-3D87-BB2D-ADF8-BC73F0FE2CF4}"/>
              </a:ext>
            </a:extLst>
          </p:cNvPr>
          <p:cNvSpPr txBox="1"/>
          <p:nvPr/>
        </p:nvSpPr>
        <p:spPr>
          <a:xfrm>
            <a:off x="7515481" y="486078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7486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글작성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문의글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EE98E9-916D-47E1-C510-49509AA6FDEC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68E5-8158-717B-5127-7365AC5EEF9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844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31037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관리자에게만 표시되는 답글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관리자에게만 표시되는 답글 작성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5100206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답글</a:t>
            </a: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757FC-3772-F031-ACE6-64E04F5498A6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57A71-A2BB-284B-B0BE-A5348595BF1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4A97F8-92CE-61D3-1521-CE4046761ECA}"/>
              </a:ext>
            </a:extLst>
          </p:cNvPr>
          <p:cNvSpPr/>
          <p:nvPr/>
        </p:nvSpPr>
        <p:spPr>
          <a:xfrm>
            <a:off x="477822" y="4785191"/>
            <a:ext cx="6764679" cy="11230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97D0-2741-0CF8-03F1-EEE0DAE70268}"/>
              </a:ext>
            </a:extLst>
          </p:cNvPr>
          <p:cNvSpPr/>
          <p:nvPr/>
        </p:nvSpPr>
        <p:spPr>
          <a:xfrm>
            <a:off x="346649" y="46970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33E0C3-58BA-3432-3957-4FD815F7517C}"/>
              </a:ext>
            </a:extLst>
          </p:cNvPr>
          <p:cNvSpPr/>
          <p:nvPr/>
        </p:nvSpPr>
        <p:spPr>
          <a:xfrm>
            <a:off x="7377185" y="49798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2205</Words>
  <Application>Microsoft Office PowerPoint</Application>
  <PresentationFormat>와이드스크린</PresentationFormat>
  <Paragraphs>819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AppleSDGothicNeo</vt:lpstr>
      <vt:lpstr>GmarketSansMedium</vt:lpstr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이준형</cp:lastModifiedBy>
  <cp:revision>1445</cp:revision>
  <dcterms:created xsi:type="dcterms:W3CDTF">2023-05-26T05:47:42Z</dcterms:created>
  <dcterms:modified xsi:type="dcterms:W3CDTF">2023-07-30T16:32:08Z</dcterms:modified>
</cp:coreProperties>
</file>