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85" r:id="rId5"/>
    <p:sldId id="294" r:id="rId6"/>
    <p:sldId id="286" r:id="rId7"/>
    <p:sldId id="295" r:id="rId8"/>
    <p:sldId id="284" r:id="rId9"/>
    <p:sldId id="287" r:id="rId10"/>
    <p:sldId id="293" r:id="rId11"/>
    <p:sldId id="289" r:id="rId12"/>
    <p:sldId id="290" r:id="rId13"/>
    <p:sldId id="26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0253F"/>
    <a:srgbClr val="969696"/>
    <a:srgbClr val="FF5050"/>
    <a:srgbClr val="6E9CCC"/>
    <a:srgbClr val="F3B4CE"/>
    <a:srgbClr val="3C5A93"/>
    <a:srgbClr val="C1D4FE"/>
    <a:srgbClr val="293D6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76" autoAdjust="0"/>
  </p:normalViewPr>
  <p:slideViewPr>
    <p:cSldViewPr>
      <p:cViewPr varScale="1">
        <p:scale>
          <a:sx n="77" d="100"/>
          <a:sy n="77" d="100"/>
        </p:scale>
        <p:origin x="4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21593-5DE6-437E-B2F1-08DBF74A4C5F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3C28-77A6-49CC-ACBD-1DE80FEF1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5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32355" y="2068949"/>
            <a:ext cx="1262100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MZ</a:t>
            </a:r>
            <a:r>
              <a:rPr lang="ko-KR" alt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세대 만족도</a:t>
            </a:r>
            <a:r>
              <a:rPr lang="ko-KR" altLang="en-US" sz="7000" dirty="0">
                <a:solidFill>
                  <a:srgbClr val="567BC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 분석 서비스 </a:t>
            </a:r>
            <a:endParaRPr lang="en-US" sz="7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3" y="3353931"/>
            <a:ext cx="1824258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11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My </a:t>
            </a:r>
            <a:r>
              <a:rPr lang="en-US" sz="15000" kern="0" spc="-1100" dirty="0" err="1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Zoy</a:t>
            </a:r>
            <a:endParaRPr lang="en-US" sz="15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875939" y="6262501"/>
            <a:ext cx="4276801" cy="846381"/>
            <a:chOff x="5875939" y="6262501"/>
            <a:chExt cx="4276801" cy="8463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2783" y="5894555"/>
              <a:ext cx="8553603" cy="169276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5939" y="6262501"/>
              <a:ext cx="4276801" cy="8463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25219" y="6479857"/>
            <a:ext cx="518669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나의 행복을 찾아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32" y="6847127"/>
            <a:ext cx="3278743" cy="846381"/>
            <a:chOff x="9131032" y="6847127"/>
            <a:chExt cx="3278743" cy="846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905" y="6479182"/>
              <a:ext cx="6557486" cy="169276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1032" y="6847127"/>
              <a:ext cx="3278743" cy="8463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35270" y="7048500"/>
            <a:ext cx="356153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빅데이터 분석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876058" y="7363777"/>
            <a:ext cx="2650886" cy="846381"/>
            <a:chOff x="6876058" y="7363777"/>
            <a:chExt cx="2650886" cy="846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5859" y="6995832"/>
              <a:ext cx="5301773" cy="16927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6058" y="7363777"/>
              <a:ext cx="2650886" cy="84638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53119" y="7581900"/>
            <a:ext cx="302428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MZ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세대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88768" y="8669543"/>
            <a:ext cx="375098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2200" kern="0" spc="-1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THELuxGoM" pitchFamily="34" charset="0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이준형</a:t>
            </a:r>
            <a:endParaRPr lang="en-US" altLang="ko-KR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문서번호</a:t>
            </a:r>
            <a:r>
              <a:rPr lang="en-US" altLang="ko-KR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ver1.1</a:t>
            </a:r>
            <a:endParaRPr lang="en-US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246832" y="2489346"/>
            <a:ext cx="325168" cy="325168"/>
            <a:chOff x="3643443" y="4407407"/>
            <a:chExt cx="325168" cy="3251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3443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63600" y="2489346"/>
            <a:ext cx="325168" cy="325168"/>
            <a:chOff x="14317102" y="4407407"/>
            <a:chExt cx="325168" cy="3251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857969" y="2169720"/>
            <a:ext cx="7523450" cy="7021310"/>
            <a:chOff x="9857969" y="2169720"/>
            <a:chExt cx="7523450" cy="70213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AA18350-BAAE-1C58-C0CC-36F7D0681531}"/>
                </a:ext>
              </a:extLst>
            </p:cNvPr>
            <p:cNvSpPr/>
            <p:nvPr/>
          </p:nvSpPr>
          <p:spPr>
            <a:xfrm>
              <a:off x="11689022" y="2555172"/>
              <a:ext cx="3931978" cy="490519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CF5703-A291-E8EE-4A12-AE63C46788B6}"/>
                </a:ext>
              </a:extLst>
            </p:cNvPr>
            <p:cNvSpPr txBox="1"/>
            <p:nvPr/>
          </p:nvSpPr>
          <p:spPr>
            <a:xfrm>
              <a:off x="12357071" y="2365849"/>
              <a:ext cx="241598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삶의 모습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B44407-EF61-A4FC-451A-6A19EEBE5E7C}"/>
                </a:ext>
              </a:extLst>
            </p:cNvPr>
            <p:cNvSpPr txBox="1"/>
            <p:nvPr/>
          </p:nvSpPr>
          <p:spPr>
            <a:xfrm>
              <a:off x="11737726" y="2781300"/>
              <a:ext cx="3654673" cy="2966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2) </a:t>
              </a:r>
              <a:r>
                <a:rPr lang="ko-KR" altLang="en-US" dirty="0" err="1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자차</a:t>
              </a: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자가</a:t>
              </a: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결혼 유무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월급</a:t>
              </a: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근로시간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가치관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…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DBB5C95-073E-3960-723A-3589C32907DD}"/>
                </a:ext>
              </a:extLst>
            </p:cNvPr>
            <p:cNvSpPr/>
            <p:nvPr/>
          </p:nvSpPr>
          <p:spPr>
            <a:xfrm rot="10800000">
              <a:off x="9857969" y="7912977"/>
              <a:ext cx="7523450" cy="996679"/>
            </a:xfrm>
            <a:prstGeom prst="triangle">
              <a:avLst/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470857" y="2169720"/>
              <a:ext cx="2188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사용자와 유사한 사람들의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35F647-9C72-DADD-2876-2296C29DAF00}"/>
                </a:ext>
              </a:extLst>
            </p:cNvPr>
            <p:cNvSpPr txBox="1"/>
            <p:nvPr/>
          </p:nvSpPr>
          <p:spPr>
            <a:xfrm>
              <a:off x="10144991" y="7581900"/>
              <a:ext cx="69134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“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유사 조건 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MZ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세대의 통계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34600" y="8267700"/>
              <a:ext cx="6934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사용자와 유사한 조건의 사람들의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다양한 삶의 모습을</a:t>
              </a:r>
              <a:r>
                <a:rPr lang="en-US" altLang="ko-KR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시각화하여 제공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7855"/>
            <a:ext cx="8837541" cy="61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80189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기대효과 및 활용방안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90819-CF33-43A3-97C5-3A91C390D244}"/>
              </a:ext>
            </a:extLst>
          </p:cNvPr>
          <p:cNvSpPr txBox="1"/>
          <p:nvPr/>
        </p:nvSpPr>
        <p:spPr>
          <a:xfrm>
            <a:off x="4677730" y="3846302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세대 내 본인의 상황에 대한 척도로서 활용가능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1ED3B-FF7B-4F89-AE2A-9CF0373296E7}"/>
              </a:ext>
            </a:extLst>
          </p:cNvPr>
          <p:cNvSpPr txBox="1"/>
          <p:nvPr/>
        </p:nvSpPr>
        <p:spPr>
          <a:xfrm>
            <a:off x="4677730" y="6518517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기업의 마케팅자료로 활용 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35F4AFF-2B09-4E2F-8540-9D69CB3FAF80}"/>
              </a:ext>
            </a:extLst>
          </p:cNvPr>
          <p:cNvSpPr/>
          <p:nvPr/>
        </p:nvSpPr>
        <p:spPr>
          <a:xfrm>
            <a:off x="1" y="1790700"/>
            <a:ext cx="4257675" cy="8515350"/>
          </a:xfrm>
          <a:custGeom>
            <a:avLst/>
            <a:gdLst>
              <a:gd name="connsiteX0" fmla="*/ 0 w 4257675"/>
              <a:gd name="connsiteY0" fmla="*/ 0 h 8515350"/>
              <a:gd name="connsiteX1" fmla="*/ 4257675 w 4257675"/>
              <a:gd name="connsiteY1" fmla="*/ 4257675 h 8515350"/>
              <a:gd name="connsiteX2" fmla="*/ 0 w 4257675"/>
              <a:gd name="connsiteY2" fmla="*/ 8515350 h 851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7675" h="8515350">
                <a:moveTo>
                  <a:pt x="0" y="0"/>
                </a:moveTo>
                <a:cubicBezTo>
                  <a:pt x="2351449" y="0"/>
                  <a:pt x="4257675" y="1906226"/>
                  <a:pt x="4257675" y="4257675"/>
                </a:cubicBezTo>
                <a:cubicBezTo>
                  <a:pt x="4257675" y="6609124"/>
                  <a:pt x="2351449" y="8515350"/>
                  <a:pt x="0" y="8515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  <a:alpha val="28000"/>
                </a:schemeClr>
              </a:gs>
              <a:gs pos="100000">
                <a:schemeClr val="accent1">
                  <a:lumMod val="30000"/>
                  <a:lumOff val="70000"/>
                  <a:alpha val="4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EEA31F-4348-417B-B675-38B792F86128}"/>
              </a:ext>
            </a:extLst>
          </p:cNvPr>
          <p:cNvGrpSpPr/>
          <p:nvPr/>
        </p:nvGrpSpPr>
        <p:grpSpPr>
          <a:xfrm>
            <a:off x="3276600" y="3569302"/>
            <a:ext cx="1200330" cy="1200330"/>
            <a:chOff x="3276600" y="3569302"/>
            <a:chExt cx="1200330" cy="12003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AA1BC8-1D19-4222-847D-C0C283C31802}"/>
                </a:ext>
              </a:extLst>
            </p:cNvPr>
            <p:cNvSpPr/>
            <p:nvPr/>
          </p:nvSpPr>
          <p:spPr>
            <a:xfrm>
              <a:off x="3276600" y="3569302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9E607-068B-4746-86B0-F3B93F4EBA89}"/>
                </a:ext>
              </a:extLst>
            </p:cNvPr>
            <p:cNvSpPr txBox="1"/>
            <p:nvPr/>
          </p:nvSpPr>
          <p:spPr>
            <a:xfrm>
              <a:off x="3620124" y="3707802"/>
              <a:ext cx="5132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6E9D73-B969-44B3-BBE4-5295BD7FCECB}"/>
              </a:ext>
            </a:extLst>
          </p:cNvPr>
          <p:cNvGrpSpPr/>
          <p:nvPr/>
        </p:nvGrpSpPr>
        <p:grpSpPr>
          <a:xfrm>
            <a:off x="3276600" y="6241517"/>
            <a:ext cx="1200330" cy="1200330"/>
            <a:chOff x="3276600" y="6241517"/>
            <a:chExt cx="1200330" cy="120033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079BAF8-713F-4EED-8E3A-BEEA2950878D}"/>
                </a:ext>
              </a:extLst>
            </p:cNvPr>
            <p:cNvSpPr/>
            <p:nvPr/>
          </p:nvSpPr>
          <p:spPr>
            <a:xfrm>
              <a:off x="3276600" y="6241517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C4458-9D0D-418B-8314-35835E348239}"/>
                </a:ext>
              </a:extLst>
            </p:cNvPr>
            <p:cNvSpPr txBox="1"/>
            <p:nvPr/>
          </p:nvSpPr>
          <p:spPr>
            <a:xfrm>
              <a:off x="3553600" y="6380017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CFBB1B-0DCD-4301-AEF6-C9F40CBC6006}"/>
              </a:ext>
            </a:extLst>
          </p:cNvPr>
          <p:cNvSpPr txBox="1"/>
          <p:nvPr/>
        </p:nvSpPr>
        <p:spPr>
          <a:xfrm>
            <a:off x="4820454" y="4533900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 각자의 환경에 따른 행복도 정보를 제공함으로써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본인의 환경을 재고해보고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위한 길라잡이로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8866-516D-4F0F-9AC2-7978A79FA126}"/>
              </a:ext>
            </a:extLst>
          </p:cNvPr>
          <p:cNvSpPr txBox="1"/>
          <p:nvPr/>
        </p:nvSpPr>
        <p:spPr>
          <a:xfrm>
            <a:off x="4820454" y="7181161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세대의 주관적인 만족도 데이터를 분석하므로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핵심 타겟인 기업의 마케팅 자료로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51233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향후 개발 계획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A1CAB6-53C7-4D70-8240-015B82C18E6F}"/>
              </a:ext>
            </a:extLst>
          </p:cNvPr>
          <p:cNvSpPr/>
          <p:nvPr/>
        </p:nvSpPr>
        <p:spPr>
          <a:xfrm>
            <a:off x="3810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C6D8B20-2BF0-4BDE-AB1F-D0601D95D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2" y="2705100"/>
            <a:ext cx="4362692" cy="4362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E062F-F4AE-45B0-8446-545755A1CC35}"/>
              </a:ext>
            </a:extLst>
          </p:cNvPr>
          <p:cNvSpPr txBox="1"/>
          <p:nvPr/>
        </p:nvSpPr>
        <p:spPr>
          <a:xfrm>
            <a:off x="4572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세대를 확장하여 분석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베이비붐 세대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/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은퇴를 바로 앞둔 나이인 </a:t>
            </a:r>
            <a:r>
              <a:rPr lang="ko-KR" altLang="en-US" sz="1600" dirty="0"/>
              <a:t>베이비붐 세대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를 위한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삶의 만족도 분석 서비스</a:t>
            </a:r>
            <a:endParaRPr lang="en-US" altLang="ko-KR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BFC3A-D6C6-4DB0-BC50-7477A67AD9ED}"/>
              </a:ext>
            </a:extLst>
          </p:cNvPr>
          <p:cNvSpPr/>
          <p:nvPr/>
        </p:nvSpPr>
        <p:spPr>
          <a:xfrm>
            <a:off x="92964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인간의 얼굴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F2BAC993-1448-4571-B7E8-75F374FF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0" b="98545" l="9980" r="91394">
                        <a14:foregroundMark x1="69333" y1="18990" x2="70424" y2="13333"/>
                        <a14:foregroundMark x1="66384" y1="29737" x2="66384" y2="29737"/>
                        <a14:foregroundMark x1="84687" y1="55798" x2="86939" y2="57698"/>
                        <a14:foregroundMark x1="79313" y1="73818" x2="78505" y2="73818"/>
                        <a14:foregroundMark x1="16465" y1="62474" x2="15636" y2="66545"/>
                        <a14:foregroundMark x1="15636" y1="66545" x2="16687" y2="68727"/>
                        <a14:foregroundMark x1="18303" y1="73293" x2="19111" y2="74101"/>
                        <a14:foregroundMark x1="37899" y1="89939" x2="53333" y2="94788"/>
                        <a14:foregroundMark x1="53333" y1="94788" x2="55111" y2="94788"/>
                        <a14:foregroundMark x1="36848" y1="98545" x2="60202" y2="98020"/>
                        <a14:foregroundMark x1="16162" y1="63192" x2="16525" y2="62990"/>
                        <a14:backgroundMark x1="17495" y1="60646" x2="17495" y2="60646"/>
                        <a14:backgroundMark x1="17495" y1="59556" x2="16404" y2="61737"/>
                        <a14:backgroundMark x1="15596" y1="59030" x2="17212" y2="59838"/>
                        <a14:backgroundMark x1="17091" y1="59273" x2="17091" y2="59273"/>
                        <a14:backgroundMark x1="17051" y1="58869" x2="17172" y2="59394"/>
                        <a14:backgroundMark x1="16646" y1="58747" x2="17051" y2="61172"/>
                        <a14:backgroundMark x1="16929" y1="58505" x2="17091" y2="59111"/>
                        <a14:backgroundMark x1="17010" y1="61495" x2="15354" y2="62263"/>
                        <a14:backgroundMark x1="16889" y1="58020" x2="17455" y2="59152"/>
                        <a14:backgroundMark x1="86990" y1="57657" x2="88202" y2="58788"/>
                        <a14:backgroundMark x1="88727" y1="59152" x2="89737" y2="60040"/>
                        <a14:backgroundMark x1="89333" y1="59313" x2="90263" y2="61010"/>
                        <a14:backgroundMark x1="85737" y1="57616" x2="87192" y2="57657"/>
                        <a14:backgroundMark x1="90263" y1="60283" x2="90747" y2="61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07" y="2552700"/>
            <a:ext cx="4057385" cy="4057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9BE254-96C0-45C1-8A7C-6E55BD383485}"/>
              </a:ext>
            </a:extLst>
          </p:cNvPr>
          <p:cNvSpPr txBox="1"/>
          <p:nvPr/>
        </p:nvSpPr>
        <p:spPr>
          <a:xfrm>
            <a:off x="93726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취미 추천 서비스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/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추가적으로 취미 관련 빅데이터를 분석해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 개인 환경에 따라 만족도가 높을 것으로 예상되는 취미를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추천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3211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325603" y="3887331"/>
            <a:ext cx="18936921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0" kern="0" spc="-1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감사</a:t>
            </a:r>
            <a:r>
              <a:rPr lang="en-US" sz="14000" kern="0" spc="-12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합니다</a:t>
            </a:r>
            <a:endParaRPr lang="en-US" sz="14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777255" y="4761278"/>
            <a:ext cx="337545" cy="337545"/>
            <a:chOff x="3434130" y="4616231"/>
            <a:chExt cx="337545" cy="3375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130" y="4616231"/>
              <a:ext cx="337545" cy="337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255" y="4761278"/>
            <a:ext cx="337545" cy="337545"/>
            <a:chOff x="14514040" y="4616231"/>
            <a:chExt cx="337545" cy="3375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14040" y="4616231"/>
              <a:ext cx="337545" cy="33754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533400" y="464912"/>
            <a:ext cx="17221200" cy="9424933"/>
          </a:xfrm>
          <a:prstGeom prst="rect">
            <a:avLst/>
          </a:prstGeom>
          <a:noFill/>
          <a:ln w="76200">
            <a:solidFill>
              <a:srgbClr val="D4DD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11103"/>
              </p:ext>
            </p:extLst>
          </p:nvPr>
        </p:nvGraphicFramePr>
        <p:xfrm>
          <a:off x="1219200" y="2437434"/>
          <a:ext cx="11333480" cy="20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문서번호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변경사항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23.06.01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ver0.1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기획초안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기획완성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401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23.07.30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 사항 적용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55950"/>
                  </a:ext>
                </a:extLst>
              </a:tr>
            </a:tbl>
          </a:graphicData>
        </a:graphic>
      </p:graphicFrame>
      <p:sp>
        <p:nvSpPr>
          <p:cNvPr id="64" name="Object 10"/>
          <p:cNvSpPr txBox="1"/>
          <p:nvPr/>
        </p:nvSpPr>
        <p:spPr>
          <a:xfrm>
            <a:off x="1066800" y="1003637"/>
            <a:ext cx="1482366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문서 변경사항</a:t>
            </a:r>
            <a:endParaRPr lang="en-US" sz="6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6"/>
          <p:cNvGrpSpPr/>
          <p:nvPr/>
        </p:nvGrpSpPr>
        <p:grpSpPr>
          <a:xfrm>
            <a:off x="1295400" y="1698784"/>
            <a:ext cx="254318" cy="254318"/>
            <a:chOff x="14317102" y="4407407"/>
            <a:chExt cx="325168" cy="325168"/>
          </a:xfrm>
        </p:grpSpPr>
        <p:pic>
          <p:nvPicPr>
            <p:cNvPr id="13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524000" y="1302723"/>
            <a:ext cx="2209800" cy="104644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ko-KR" altLang="en-US" sz="62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en-US" sz="6200" dirty="0">
              <a:solidFill>
                <a:srgbClr val="3C5A9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000" y="0"/>
            <a:ext cx="12954000" cy="10287000"/>
          </a:xfrm>
          <a:prstGeom prst="rect">
            <a:avLst/>
          </a:pr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6"/>
          <p:cNvGrpSpPr/>
          <p:nvPr/>
        </p:nvGrpSpPr>
        <p:grpSpPr>
          <a:xfrm>
            <a:off x="3657600" y="1698784"/>
            <a:ext cx="254318" cy="254318"/>
            <a:chOff x="14317102" y="4407407"/>
            <a:chExt cx="325168" cy="325168"/>
          </a:xfrm>
        </p:grpSpPr>
        <p:pic>
          <p:nvPicPr>
            <p:cNvPr id="11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DDD76D-DA92-46FE-AEE3-069FF8154E79}"/>
              </a:ext>
            </a:extLst>
          </p:cNvPr>
          <p:cNvGrpSpPr/>
          <p:nvPr/>
        </p:nvGrpSpPr>
        <p:grpSpPr>
          <a:xfrm>
            <a:off x="6248400" y="1432155"/>
            <a:ext cx="8839200" cy="892552"/>
            <a:chOff x="6248400" y="1790700"/>
            <a:chExt cx="8839200" cy="892552"/>
          </a:xfrm>
        </p:grpSpPr>
        <p:sp>
          <p:nvSpPr>
            <p:cNvPr id="14" name="Object 30"/>
            <p:cNvSpPr txBox="1"/>
            <p:nvPr/>
          </p:nvSpPr>
          <p:spPr>
            <a:xfrm>
              <a:off x="6248400" y="1790700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01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" name="Object 30"/>
            <p:cNvSpPr txBox="1"/>
            <p:nvPr/>
          </p:nvSpPr>
          <p:spPr>
            <a:xfrm>
              <a:off x="7524750" y="1792188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기획의도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7467600" y="2530852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A76EB1-6897-4D8F-AB44-6A4A541123DE}"/>
              </a:ext>
            </a:extLst>
          </p:cNvPr>
          <p:cNvGrpSpPr/>
          <p:nvPr/>
        </p:nvGrpSpPr>
        <p:grpSpPr>
          <a:xfrm>
            <a:off x="6248400" y="3090567"/>
            <a:ext cx="8839200" cy="892552"/>
            <a:chOff x="6248400" y="3953575"/>
            <a:chExt cx="8839200" cy="892552"/>
          </a:xfrm>
        </p:grpSpPr>
        <p:sp>
          <p:nvSpPr>
            <p:cNvPr id="23" name="Object 30"/>
            <p:cNvSpPr txBox="1"/>
            <p:nvPr/>
          </p:nvSpPr>
          <p:spPr>
            <a:xfrm>
              <a:off x="6248400" y="3953575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02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Object 30"/>
            <p:cNvSpPr txBox="1"/>
            <p:nvPr/>
          </p:nvSpPr>
          <p:spPr>
            <a:xfrm>
              <a:off x="7524750" y="3955063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467600" y="4693727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F50480-8FD2-45A7-9BBC-1A3B23C1CF56}"/>
              </a:ext>
            </a:extLst>
          </p:cNvPr>
          <p:cNvGrpSpPr/>
          <p:nvPr/>
        </p:nvGrpSpPr>
        <p:grpSpPr>
          <a:xfrm>
            <a:off x="6248400" y="4748979"/>
            <a:ext cx="8839200" cy="892552"/>
            <a:chOff x="6248400" y="6116449"/>
            <a:chExt cx="8839200" cy="892552"/>
          </a:xfrm>
        </p:grpSpPr>
        <p:sp>
          <p:nvSpPr>
            <p:cNvPr id="26" name="Object 30"/>
            <p:cNvSpPr txBox="1"/>
            <p:nvPr/>
          </p:nvSpPr>
          <p:spPr>
            <a:xfrm>
              <a:off x="6248400" y="6116449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03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" name="Object 30"/>
            <p:cNvSpPr txBox="1"/>
            <p:nvPr/>
          </p:nvSpPr>
          <p:spPr>
            <a:xfrm>
              <a:off x="7524750" y="6117937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7467600" y="6856601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F9C020-61DC-4A52-8BFE-CE1C8577CFF4}"/>
              </a:ext>
            </a:extLst>
          </p:cNvPr>
          <p:cNvGrpSpPr/>
          <p:nvPr/>
        </p:nvGrpSpPr>
        <p:grpSpPr>
          <a:xfrm>
            <a:off x="6248400" y="6407391"/>
            <a:ext cx="8839200" cy="892552"/>
            <a:chOff x="6248400" y="7907104"/>
            <a:chExt cx="8839200" cy="892552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A49D6B5-F722-408F-92E2-FA38FF33684B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04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676AE822-C505-4230-9C9D-8DEA21C3D073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기대효과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17AE8E3-C9A1-4022-9C64-E398CCA34AA7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69DD5A-DEB9-4482-9246-A25E01DC1D73}"/>
              </a:ext>
            </a:extLst>
          </p:cNvPr>
          <p:cNvGrpSpPr/>
          <p:nvPr/>
        </p:nvGrpSpPr>
        <p:grpSpPr>
          <a:xfrm>
            <a:off x="6248400" y="8065803"/>
            <a:ext cx="8839200" cy="892552"/>
            <a:chOff x="6248400" y="7907104"/>
            <a:chExt cx="8839200" cy="892552"/>
          </a:xfrm>
        </p:grpSpPr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B044E799-A8C5-4939-9591-FC6C0D636688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05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26FDFA3A-431E-4E9B-B30B-4C68CF7D6DC5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향후 개발계획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A067DF5-6F21-4EEF-837C-B14EB085F9A5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1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C25F2C1-8D44-8E48-EF3A-2FFE1585A7A0}"/>
              </a:ext>
            </a:extLst>
          </p:cNvPr>
          <p:cNvGrpSpPr/>
          <p:nvPr/>
        </p:nvGrpSpPr>
        <p:grpSpPr>
          <a:xfrm>
            <a:off x="8305800" y="6952952"/>
            <a:ext cx="8838834" cy="2292469"/>
            <a:chOff x="4646476" y="7065902"/>
            <a:chExt cx="9489328" cy="18875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C840FA-8578-967F-9E36-0E8C864B2E7C}"/>
                </a:ext>
              </a:extLst>
            </p:cNvPr>
            <p:cNvSpPr txBox="1"/>
            <p:nvPr/>
          </p:nvSpPr>
          <p:spPr>
            <a:xfrm>
              <a:off x="4906857" y="7065902"/>
              <a:ext cx="8968566" cy="1647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현대 대한민국에서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가장</a:t>
              </a:r>
              <a:r>
                <a:rPr lang="ko-KR" altLang="en-US" sz="44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4400" dirty="0">
                  <a:solidFill>
                    <a:srgbClr val="FF505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행복 지수가 낮은</a:t>
              </a:r>
              <a:endParaRPr lang="en-US" altLang="ko-KR" sz="4400" dirty="0">
                <a:solidFill>
                  <a:srgbClr val="FF505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MZ</a:t>
              </a:r>
              <a:r>
                <a:rPr lang="ko-KR" altLang="en-US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세대</a:t>
              </a:r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젊은 청년층</a:t>
              </a:r>
              <a:endParaRPr lang="en-US" altLang="ko-KR" sz="3600" dirty="0">
                <a:solidFill>
                  <a:schemeClr val="tx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B3F9AF-49CE-BD2C-9820-54ECDE140F90}"/>
                </a:ext>
              </a:extLst>
            </p:cNvPr>
            <p:cNvSpPr/>
            <p:nvPr/>
          </p:nvSpPr>
          <p:spPr>
            <a:xfrm>
              <a:off x="4646476" y="7065903"/>
              <a:ext cx="9489328" cy="1887598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https://dimg.donga.com/wps/NEWS/IMAGE/2019/08/11/96915153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700" y="2823269"/>
            <a:ext cx="4762500" cy="2828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6" y="6591300"/>
            <a:ext cx="5667375" cy="1371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6" name="Picture 2" descr="올해 연령별 '행복지수' [KBS 청주 9시 뉴스 / 2020.12.03]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781299"/>
            <a:ext cx="5178425" cy="29128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한국인 행복지수 '60대' 최고 20대 '최저', 행복감 높은 도시와 낮은 도시는?-디지틀조선일보(디조닷컴 dizzo.com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341831"/>
            <a:ext cx="4035425" cy="37918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62;p5"/>
          <p:cNvSpPr txBox="1"/>
          <p:nvPr/>
        </p:nvSpPr>
        <p:spPr>
          <a:xfrm>
            <a:off x="10363017" y="8874184"/>
            <a:ext cx="47244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우울증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자살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고독사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취업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주택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결혼</a:t>
            </a:r>
            <a:endParaRPr sz="1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786" y="7030891"/>
            <a:ext cx="5657850" cy="1409700"/>
          </a:xfrm>
          <a:prstGeom prst="rect">
            <a:avLst/>
          </a:prstGeom>
          <a:ln>
            <a:solidFill>
              <a:srgbClr val="96969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26" y="7943887"/>
            <a:ext cx="6186885" cy="11950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470" y="8435033"/>
            <a:ext cx="4184930" cy="11100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altLang="ko-KR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altLang="ko-KR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192" name="그룹 7191">
            <a:extLst>
              <a:ext uri="{FF2B5EF4-FFF2-40B4-BE49-F238E27FC236}">
                <a16:creationId xmlns:a16="http://schemas.microsoft.com/office/drawing/2014/main" id="{EE2D8FE8-8D9D-C7BA-C899-60C840952025}"/>
              </a:ext>
            </a:extLst>
          </p:cNvPr>
          <p:cNvGrpSpPr/>
          <p:nvPr/>
        </p:nvGrpSpPr>
        <p:grpSpPr>
          <a:xfrm>
            <a:off x="369142" y="2262695"/>
            <a:ext cx="8432288" cy="2751787"/>
            <a:chOff x="382409" y="2467913"/>
            <a:chExt cx="8432288" cy="2751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4247" y="3932003"/>
              <a:ext cx="7410450" cy="6477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409" y="4495800"/>
              <a:ext cx="6753225" cy="7239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621" y="2467913"/>
              <a:ext cx="6798939" cy="10191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098" y="3096186"/>
              <a:ext cx="7045096" cy="6266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7193" name="그룹 7192">
            <a:extLst>
              <a:ext uri="{FF2B5EF4-FFF2-40B4-BE49-F238E27FC236}">
                <a16:creationId xmlns:a16="http://schemas.microsoft.com/office/drawing/2014/main" id="{0E0C7D88-9CD6-6062-19BA-ED1111524F8D}"/>
              </a:ext>
            </a:extLst>
          </p:cNvPr>
          <p:cNvGrpSpPr/>
          <p:nvPr/>
        </p:nvGrpSpPr>
        <p:grpSpPr>
          <a:xfrm>
            <a:off x="11277907" y="6980432"/>
            <a:ext cx="4205301" cy="1712071"/>
            <a:chOff x="2687666" y="7157894"/>
            <a:chExt cx="4205301" cy="1712071"/>
          </a:xfrm>
        </p:grpSpPr>
        <p:pic>
          <p:nvPicPr>
            <p:cNvPr id="7194" name="그림 7193" descr="원, 스크린샷이(가) 표시된 사진&#10;&#10;자동 생성된 설명">
              <a:extLst>
                <a:ext uri="{FF2B5EF4-FFF2-40B4-BE49-F238E27FC236}">
                  <a16:creationId xmlns:a16="http://schemas.microsoft.com/office/drawing/2014/main" id="{799C678E-0EC9-0DAE-839C-6167BD58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539" y="7157894"/>
              <a:ext cx="1556428" cy="1556428"/>
            </a:xfrm>
            <a:prstGeom prst="rect">
              <a:avLst/>
            </a:prstGeom>
          </p:spPr>
        </p:pic>
        <p:pic>
          <p:nvPicPr>
            <p:cNvPr id="7195" name="그림 7194" descr="스크린샷, 라인, 폰트, 도표이(가) 표시된 사진&#10;&#10;자동 생성된 설명">
              <a:extLst>
                <a:ext uri="{FF2B5EF4-FFF2-40B4-BE49-F238E27FC236}">
                  <a16:creationId xmlns:a16="http://schemas.microsoft.com/office/drawing/2014/main" id="{6C4293CC-E105-74A8-4570-C4BBAE4DC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666" y="7157894"/>
              <a:ext cx="1712071" cy="1712071"/>
            </a:xfrm>
            <a:prstGeom prst="rect">
              <a:avLst/>
            </a:prstGeom>
          </p:spPr>
        </p:pic>
      </p:grpSp>
      <p:sp>
        <p:nvSpPr>
          <p:cNvPr id="7220" name="TextBox 7219">
            <a:extLst>
              <a:ext uri="{FF2B5EF4-FFF2-40B4-BE49-F238E27FC236}">
                <a16:creationId xmlns:a16="http://schemas.microsoft.com/office/drawing/2014/main" id="{CE05EB0B-1DDC-6D77-10CB-384B6BE761F7}"/>
              </a:ext>
            </a:extLst>
          </p:cNvPr>
          <p:cNvSpPr txBox="1"/>
          <p:nvPr/>
        </p:nvSpPr>
        <p:spPr>
          <a:xfrm>
            <a:off x="10353130" y="3935039"/>
            <a:ext cx="6054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/>
            <a:r>
              <a:rPr lang="ko-KR" altLang="en-US" sz="2400" dirty="0"/>
              <a:t>개인의 만족도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ko-KR" altLang="en-US" sz="2400" dirty="0"/>
              <a:t>개별 환경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맞춰 </a:t>
            </a:r>
            <a:r>
              <a:rPr lang="ko-KR" altLang="en-US" sz="2400" dirty="0"/>
              <a:t>비교</a:t>
            </a:r>
            <a:r>
              <a:rPr lang="en-US" altLang="ko-KR" sz="2400" dirty="0"/>
              <a:t>·</a:t>
            </a:r>
            <a:r>
              <a:rPr lang="ko-KR" altLang="en-US" sz="2400" dirty="0"/>
              <a:t>분석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400" dirty="0"/>
              <a:t>현 상황에서 행복에 중요한 요인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21" name="TextBox 7220">
            <a:extLst>
              <a:ext uri="{FF2B5EF4-FFF2-40B4-BE49-F238E27FC236}">
                <a16:creationId xmlns:a16="http://schemas.microsoft.com/office/drawing/2014/main" id="{9B35DCEE-DEE8-346E-2C85-00D857BE9055}"/>
              </a:ext>
            </a:extLst>
          </p:cNvPr>
          <p:cNvSpPr txBox="1"/>
          <p:nvPr/>
        </p:nvSpPr>
        <p:spPr>
          <a:xfrm>
            <a:off x="9612725" y="5233232"/>
            <a:ext cx="75356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 기반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개인환경 별 행복도 분석결과 제공</a:t>
            </a:r>
            <a:endParaRPr lang="en-US" altLang="ko-KR" sz="32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행복을 위한 개선 사안 제공</a:t>
            </a:r>
            <a:endParaRPr lang="en-US" altLang="ko-KR" sz="32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22" name="직사각형 7221">
            <a:extLst>
              <a:ext uri="{FF2B5EF4-FFF2-40B4-BE49-F238E27FC236}">
                <a16:creationId xmlns:a16="http://schemas.microsoft.com/office/drawing/2014/main" id="{2F67D013-BE62-D9BA-F946-66D3021B638E}"/>
              </a:ext>
            </a:extLst>
          </p:cNvPr>
          <p:cNvSpPr/>
          <p:nvPr/>
        </p:nvSpPr>
        <p:spPr>
          <a:xfrm>
            <a:off x="9387514" y="4902731"/>
            <a:ext cx="7986086" cy="450796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3" name="TextBox 7222">
            <a:extLst>
              <a:ext uri="{FF2B5EF4-FFF2-40B4-BE49-F238E27FC236}">
                <a16:creationId xmlns:a16="http://schemas.microsoft.com/office/drawing/2014/main" id="{60585198-DE5C-F684-10ED-7319B5D345BF}"/>
              </a:ext>
            </a:extLst>
          </p:cNvPr>
          <p:cNvSpPr txBox="1"/>
          <p:nvPr/>
        </p:nvSpPr>
        <p:spPr>
          <a:xfrm>
            <a:off x="10523057" y="3129430"/>
            <a:ext cx="5715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 행복할 수 있을까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7224" name="TextBox 7223">
            <a:extLst>
              <a:ext uri="{FF2B5EF4-FFF2-40B4-BE49-F238E27FC236}">
                <a16:creationId xmlns:a16="http://schemas.microsoft.com/office/drawing/2014/main" id="{F0141B96-B906-7BAB-42A4-3C99769706CB}"/>
              </a:ext>
            </a:extLst>
          </p:cNvPr>
          <p:cNvSpPr txBox="1"/>
          <p:nvPr/>
        </p:nvSpPr>
        <p:spPr>
          <a:xfrm>
            <a:off x="10523057" y="2610674"/>
            <a:ext cx="5715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얼마나 행복할까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C4B9CD4C-ED10-BAE1-9E7F-5B2E50DA6811}"/>
              </a:ext>
            </a:extLst>
          </p:cNvPr>
          <p:cNvGrpSpPr/>
          <p:nvPr/>
        </p:nvGrpSpPr>
        <p:grpSpPr>
          <a:xfrm>
            <a:off x="2970378" y="6269161"/>
            <a:ext cx="3160420" cy="3814196"/>
            <a:chOff x="519112" y="3162300"/>
            <a:chExt cx="4953000" cy="5977596"/>
          </a:xfrm>
        </p:grpSpPr>
        <p:pic>
          <p:nvPicPr>
            <p:cNvPr id="7226" name="그림 7225" descr="클립아트, 그래픽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7315551D-0906-BC2C-1C67-764E1973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162300"/>
              <a:ext cx="4619625" cy="4886325"/>
            </a:xfrm>
            <a:prstGeom prst="rect">
              <a:avLst/>
            </a:prstGeom>
          </p:spPr>
        </p:pic>
        <p:sp>
          <p:nvSpPr>
            <p:cNvPr id="7227" name="TextBox 7226">
              <a:extLst>
                <a:ext uri="{FF2B5EF4-FFF2-40B4-BE49-F238E27FC236}">
                  <a16:creationId xmlns:a16="http://schemas.microsoft.com/office/drawing/2014/main" id="{4DAD4B31-44D9-0BBD-EE43-DCBF0794113B}"/>
                </a:ext>
              </a:extLst>
            </p:cNvPr>
            <p:cNvSpPr txBox="1"/>
            <p:nvPr/>
          </p:nvSpPr>
          <p:spPr>
            <a:xfrm>
              <a:off x="519112" y="8126968"/>
              <a:ext cx="4953000" cy="1012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나의 만족도는</a:t>
              </a:r>
              <a:r>
                <a:rPr lang="en-US" altLang="ko-KR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</a:t>
              </a:r>
            </a:p>
            <a:p>
              <a:pPr algn="ctr"/>
              <a:r>
                <a:rPr lang="ko-KR" altLang="en-US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내가 행복해질 수 있는 방법은</a:t>
              </a:r>
              <a:r>
                <a:rPr lang="en-US" altLang="ko-KR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7228" name="TextBox 7227">
            <a:extLst>
              <a:ext uri="{FF2B5EF4-FFF2-40B4-BE49-F238E27FC236}">
                <a16:creationId xmlns:a16="http://schemas.microsoft.com/office/drawing/2014/main" id="{9B4CAD98-086F-1D6B-A45D-A00F9D980C44}"/>
              </a:ext>
            </a:extLst>
          </p:cNvPr>
          <p:cNvSpPr txBox="1"/>
          <p:nvPr/>
        </p:nvSpPr>
        <p:spPr>
          <a:xfrm>
            <a:off x="1367468" y="7049941"/>
            <a:ext cx="1958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#25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살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남자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대학교졸업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#1</a:t>
            </a: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인가구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229" name="그룹 7228">
            <a:extLst>
              <a:ext uri="{FF2B5EF4-FFF2-40B4-BE49-F238E27FC236}">
                <a16:creationId xmlns:a16="http://schemas.microsoft.com/office/drawing/2014/main" id="{4B7353B8-86B1-73C4-A79B-8ABB88F940D3}"/>
              </a:ext>
            </a:extLst>
          </p:cNvPr>
          <p:cNvGrpSpPr/>
          <p:nvPr/>
        </p:nvGrpSpPr>
        <p:grpSpPr>
          <a:xfrm>
            <a:off x="834828" y="6546553"/>
            <a:ext cx="2303955" cy="400110"/>
            <a:chOff x="9832873" y="4195986"/>
            <a:chExt cx="1788498" cy="400110"/>
          </a:xfrm>
        </p:grpSpPr>
        <p:sp>
          <p:nvSpPr>
            <p:cNvPr id="7230" name="직사각형 7229">
              <a:extLst>
                <a:ext uri="{FF2B5EF4-FFF2-40B4-BE49-F238E27FC236}">
                  <a16:creationId xmlns:a16="http://schemas.microsoft.com/office/drawing/2014/main" id="{F0ABF18D-4B3E-5AA1-7862-FE37ECE0A3C4}"/>
                </a:ext>
              </a:extLst>
            </p:cNvPr>
            <p:cNvSpPr/>
            <p:nvPr/>
          </p:nvSpPr>
          <p:spPr>
            <a:xfrm>
              <a:off x="9880705" y="4432990"/>
              <a:ext cx="1385327" cy="1133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1" name="TextBox 7230">
              <a:extLst>
                <a:ext uri="{FF2B5EF4-FFF2-40B4-BE49-F238E27FC236}">
                  <a16:creationId xmlns:a16="http://schemas.microsoft.com/office/drawing/2014/main" id="{D0996246-92DA-9C4B-7ABD-BB80BBB64328}"/>
                </a:ext>
              </a:extLst>
            </p:cNvPr>
            <p:cNvSpPr txBox="1"/>
            <p:nvPr/>
          </p:nvSpPr>
          <p:spPr>
            <a:xfrm>
              <a:off x="9832873" y="4195986"/>
              <a:ext cx="178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부모님과 살까</a:t>
              </a:r>
              <a:r>
                <a:rPr lang="en-US" altLang="ko-KR" sz="20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</p:txBody>
        </p:sp>
      </p:grpSp>
      <p:grpSp>
        <p:nvGrpSpPr>
          <p:cNvPr id="7232" name="그룹 7231">
            <a:extLst>
              <a:ext uri="{FF2B5EF4-FFF2-40B4-BE49-F238E27FC236}">
                <a16:creationId xmlns:a16="http://schemas.microsoft.com/office/drawing/2014/main" id="{726C9D72-896A-D8BE-A769-67187F13D762}"/>
              </a:ext>
            </a:extLst>
          </p:cNvPr>
          <p:cNvGrpSpPr/>
          <p:nvPr/>
        </p:nvGrpSpPr>
        <p:grpSpPr>
          <a:xfrm>
            <a:off x="1354455" y="5841952"/>
            <a:ext cx="1899879" cy="400110"/>
            <a:chOff x="9545895" y="3236812"/>
            <a:chExt cx="1869081" cy="400110"/>
          </a:xfrm>
        </p:grpSpPr>
        <p:sp>
          <p:nvSpPr>
            <p:cNvPr id="7233" name="직사각형 7232">
              <a:extLst>
                <a:ext uri="{FF2B5EF4-FFF2-40B4-BE49-F238E27FC236}">
                  <a16:creationId xmlns:a16="http://schemas.microsoft.com/office/drawing/2014/main" id="{BBB86006-009B-38D7-5967-B98530473236}"/>
                </a:ext>
              </a:extLst>
            </p:cNvPr>
            <p:cNvSpPr/>
            <p:nvPr/>
          </p:nvSpPr>
          <p:spPr>
            <a:xfrm>
              <a:off x="9601201" y="3467100"/>
              <a:ext cx="1700097" cy="128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4" name="TextBox 7233">
              <a:extLst>
                <a:ext uri="{FF2B5EF4-FFF2-40B4-BE49-F238E27FC236}">
                  <a16:creationId xmlns:a16="http://schemas.microsoft.com/office/drawing/2014/main" id="{BE87B76A-E7A9-25A2-BAA6-EADFA78CD9AC}"/>
                </a:ext>
              </a:extLst>
            </p:cNvPr>
            <p:cNvSpPr txBox="1"/>
            <p:nvPr/>
          </p:nvSpPr>
          <p:spPr>
            <a:xfrm>
              <a:off x="9545895" y="3236812"/>
              <a:ext cx="186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차가 필요할까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grpSp>
        <p:nvGrpSpPr>
          <p:cNvPr id="7235" name="그룹 7234">
            <a:extLst>
              <a:ext uri="{FF2B5EF4-FFF2-40B4-BE49-F238E27FC236}">
                <a16:creationId xmlns:a16="http://schemas.microsoft.com/office/drawing/2014/main" id="{FDE22AA4-F405-5787-8BC3-59B389C48952}"/>
              </a:ext>
            </a:extLst>
          </p:cNvPr>
          <p:cNvGrpSpPr/>
          <p:nvPr/>
        </p:nvGrpSpPr>
        <p:grpSpPr>
          <a:xfrm>
            <a:off x="6562329" y="8704579"/>
            <a:ext cx="1653017" cy="400110"/>
            <a:chOff x="12341163" y="2787662"/>
            <a:chExt cx="1653017" cy="400110"/>
          </a:xfrm>
        </p:grpSpPr>
        <p:sp>
          <p:nvSpPr>
            <p:cNvPr id="7236" name="직사각형 7235">
              <a:extLst>
                <a:ext uri="{FF2B5EF4-FFF2-40B4-BE49-F238E27FC236}">
                  <a16:creationId xmlns:a16="http://schemas.microsoft.com/office/drawing/2014/main" id="{80CC5642-D25E-C4C8-1047-6C56193CA0A3}"/>
                </a:ext>
              </a:extLst>
            </p:cNvPr>
            <p:cNvSpPr/>
            <p:nvPr/>
          </p:nvSpPr>
          <p:spPr>
            <a:xfrm>
              <a:off x="12419023" y="2999710"/>
              <a:ext cx="1449377" cy="1435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7" name="TextBox 7236">
              <a:extLst>
                <a:ext uri="{FF2B5EF4-FFF2-40B4-BE49-F238E27FC236}">
                  <a16:creationId xmlns:a16="http://schemas.microsoft.com/office/drawing/2014/main" id="{E46FB0B9-AA37-EFFE-E15C-040D574EECE4}"/>
                </a:ext>
              </a:extLst>
            </p:cNvPr>
            <p:cNvSpPr txBox="1"/>
            <p:nvPr/>
          </p:nvSpPr>
          <p:spPr>
            <a:xfrm>
              <a:off x="12341163" y="2787662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월평균 임금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7239" name="직사각형 7238">
            <a:extLst>
              <a:ext uri="{FF2B5EF4-FFF2-40B4-BE49-F238E27FC236}">
                <a16:creationId xmlns:a16="http://schemas.microsoft.com/office/drawing/2014/main" id="{6ADE0131-EB9D-E40F-AAC2-1C6E0342130E}"/>
              </a:ext>
            </a:extLst>
          </p:cNvPr>
          <p:cNvSpPr/>
          <p:nvPr/>
        </p:nvSpPr>
        <p:spPr>
          <a:xfrm>
            <a:off x="4953000" y="5940021"/>
            <a:ext cx="1429836" cy="155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240" name="TextBox 7239">
            <a:extLst>
              <a:ext uri="{FF2B5EF4-FFF2-40B4-BE49-F238E27FC236}">
                <a16:creationId xmlns:a16="http://schemas.microsoft.com/office/drawing/2014/main" id="{5E3592E2-93AE-365C-F9B9-26B7E84DC7EA}"/>
              </a:ext>
            </a:extLst>
          </p:cNvPr>
          <p:cNvSpPr txBox="1"/>
          <p:nvPr/>
        </p:nvSpPr>
        <p:spPr>
          <a:xfrm>
            <a:off x="4885770" y="5751943"/>
            <a:ext cx="165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/>
              <a:t>어떤 가치관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241" name="직사각형 7240">
            <a:extLst>
              <a:ext uri="{FF2B5EF4-FFF2-40B4-BE49-F238E27FC236}">
                <a16:creationId xmlns:a16="http://schemas.microsoft.com/office/drawing/2014/main" id="{E88A0180-27AC-2086-F353-682E899E87F7}"/>
              </a:ext>
            </a:extLst>
          </p:cNvPr>
          <p:cNvSpPr/>
          <p:nvPr/>
        </p:nvSpPr>
        <p:spPr>
          <a:xfrm>
            <a:off x="6135201" y="6650922"/>
            <a:ext cx="1316793" cy="98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242" name="TextBox 7241">
            <a:extLst>
              <a:ext uri="{FF2B5EF4-FFF2-40B4-BE49-F238E27FC236}">
                <a16:creationId xmlns:a16="http://schemas.microsoft.com/office/drawing/2014/main" id="{22C74A88-FE44-C9EC-2C9F-B0F916EB50C3}"/>
              </a:ext>
            </a:extLst>
          </p:cNvPr>
          <p:cNvSpPr txBox="1"/>
          <p:nvPr/>
        </p:nvSpPr>
        <p:spPr>
          <a:xfrm>
            <a:off x="6130798" y="6456881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/>
              <a:t>일</a:t>
            </a:r>
            <a:r>
              <a:rPr lang="en-US" altLang="ko-KR" dirty="0"/>
              <a:t>? </a:t>
            </a:r>
            <a:r>
              <a:rPr lang="ko-KR" altLang="en-US" dirty="0"/>
              <a:t>여가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243" name="그룹 7242">
            <a:extLst>
              <a:ext uri="{FF2B5EF4-FFF2-40B4-BE49-F238E27FC236}">
                <a16:creationId xmlns:a16="http://schemas.microsoft.com/office/drawing/2014/main" id="{91F192F4-B90C-F1A2-4D64-74A94946254F}"/>
              </a:ext>
            </a:extLst>
          </p:cNvPr>
          <p:cNvGrpSpPr/>
          <p:nvPr/>
        </p:nvGrpSpPr>
        <p:grpSpPr>
          <a:xfrm>
            <a:off x="1024899" y="8704579"/>
            <a:ext cx="1266568" cy="400110"/>
            <a:chOff x="14600471" y="6262507"/>
            <a:chExt cx="2824427" cy="400110"/>
          </a:xfrm>
        </p:grpSpPr>
        <p:sp>
          <p:nvSpPr>
            <p:cNvPr id="7244" name="직사각형 7243">
              <a:extLst>
                <a:ext uri="{FF2B5EF4-FFF2-40B4-BE49-F238E27FC236}">
                  <a16:creationId xmlns:a16="http://schemas.microsoft.com/office/drawing/2014/main" id="{A7367FF2-735D-AD50-5F92-D11C01600669}"/>
                </a:ext>
              </a:extLst>
            </p:cNvPr>
            <p:cNvSpPr/>
            <p:nvPr/>
          </p:nvSpPr>
          <p:spPr>
            <a:xfrm>
              <a:off x="14600471" y="6452456"/>
              <a:ext cx="2824427" cy="1578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45" name="TextBox 7244">
              <a:extLst>
                <a:ext uri="{FF2B5EF4-FFF2-40B4-BE49-F238E27FC236}">
                  <a16:creationId xmlns:a16="http://schemas.microsoft.com/office/drawing/2014/main" id="{329D986E-34E8-F373-3F58-E27FA7ED9F7A}"/>
                </a:ext>
              </a:extLst>
            </p:cNvPr>
            <p:cNvSpPr txBox="1"/>
            <p:nvPr/>
          </p:nvSpPr>
          <p:spPr>
            <a:xfrm>
              <a:off x="14651997" y="6262507"/>
              <a:ext cx="1334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주거환경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grpSp>
        <p:nvGrpSpPr>
          <p:cNvPr id="7246" name="그룹 7245">
            <a:extLst>
              <a:ext uri="{FF2B5EF4-FFF2-40B4-BE49-F238E27FC236}">
                <a16:creationId xmlns:a16="http://schemas.microsoft.com/office/drawing/2014/main" id="{89876707-4CD5-738C-2C32-58B12B673BA1}"/>
              </a:ext>
            </a:extLst>
          </p:cNvPr>
          <p:cNvGrpSpPr/>
          <p:nvPr/>
        </p:nvGrpSpPr>
        <p:grpSpPr>
          <a:xfrm>
            <a:off x="6294230" y="7606630"/>
            <a:ext cx="1334020" cy="400110"/>
            <a:chOff x="15219242" y="5145664"/>
            <a:chExt cx="1334020" cy="400110"/>
          </a:xfrm>
        </p:grpSpPr>
        <p:sp>
          <p:nvSpPr>
            <p:cNvPr id="7247" name="직사각형 7246">
              <a:extLst>
                <a:ext uri="{FF2B5EF4-FFF2-40B4-BE49-F238E27FC236}">
                  <a16:creationId xmlns:a16="http://schemas.microsoft.com/office/drawing/2014/main" id="{B0A033F6-B5B4-F44B-36D7-F458B380B3C8}"/>
                </a:ext>
              </a:extLst>
            </p:cNvPr>
            <p:cNvSpPr/>
            <p:nvPr/>
          </p:nvSpPr>
          <p:spPr>
            <a:xfrm>
              <a:off x="15315815" y="5372100"/>
              <a:ext cx="1088938" cy="1578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48" name="TextBox 7247">
              <a:extLst>
                <a:ext uri="{FF2B5EF4-FFF2-40B4-BE49-F238E27FC236}">
                  <a16:creationId xmlns:a16="http://schemas.microsoft.com/office/drawing/2014/main" id="{CAD010D9-7BA2-A711-9E3D-43E795F8F02E}"/>
                </a:ext>
              </a:extLst>
            </p:cNvPr>
            <p:cNvSpPr txBox="1"/>
            <p:nvPr/>
          </p:nvSpPr>
          <p:spPr>
            <a:xfrm>
              <a:off x="15219242" y="5145664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혼인여부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896446" y="698837"/>
            <a:ext cx="5293708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목표</a:t>
            </a:r>
            <a:endParaRPr lang="en-US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67600" y="0"/>
            <a:ext cx="10820400" cy="10287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0" y="2171700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7310" y="2552700"/>
            <a:ext cx="4019550" cy="3478958"/>
          </a:xfrm>
          <a:prstGeom prst="rect">
            <a:avLst/>
          </a:prstGeom>
          <a:blipFill dpi="0" rotWithShape="1">
            <a:blip r:embed="rId3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30"/>
          <p:cNvSpPr txBox="1"/>
          <p:nvPr/>
        </p:nvSpPr>
        <p:spPr>
          <a:xfrm>
            <a:off x="8422292" y="3053892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8498492" y="39593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받은 사용자의 조건을 기반으로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예상 만족도와 실제 만족도를 비교해주고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위해 어떤 요인을 챙겨야 하는지 추천한다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1667423" y="7910450"/>
            <a:ext cx="479932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삶의 만족도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근무시간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업종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762000" y="6651367"/>
            <a:ext cx="661017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“MZ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</a:t>
            </a:r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대상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으로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조건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따라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만족도를 비교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기반으로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행복을 위한 개선 방안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제공한다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77AF0-938F-6AFF-8094-E31E3599418F}"/>
              </a:ext>
            </a:extLst>
          </p:cNvPr>
          <p:cNvSpPr txBox="1"/>
          <p:nvPr/>
        </p:nvSpPr>
        <p:spPr>
          <a:xfrm>
            <a:off x="8382000" y="581927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2BB1F318-3297-03C4-5FC3-27D992F8818A}"/>
              </a:ext>
            </a:extLst>
          </p:cNvPr>
          <p:cNvSpPr txBox="1"/>
          <p:nvPr/>
        </p:nvSpPr>
        <p:spPr>
          <a:xfrm>
            <a:off x="8422292" y="6721614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 분석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사용자와 유사한 사람들의 삶 데이터 제공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06F43CC8-F5C2-BA7F-FAFD-C68161C16D3E}"/>
              </a:ext>
            </a:extLst>
          </p:cNvPr>
          <p:cNvSpPr txBox="1"/>
          <p:nvPr/>
        </p:nvSpPr>
        <p:spPr>
          <a:xfrm>
            <a:off x="8498492" y="75407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재산 등 사용자의 개별 조건과 일치하는 이들의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조건 데이터를 그래프로 표시해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유사한 조건의 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어떻게 살아가고 있는지 알려준다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66814A7-AFED-401C-BF38-27C7DAE53768}"/>
              </a:ext>
            </a:extLst>
          </p:cNvPr>
          <p:cNvSpPr txBox="1"/>
          <p:nvPr/>
        </p:nvSpPr>
        <p:spPr>
          <a:xfrm>
            <a:off x="2587169" y="6164766"/>
            <a:ext cx="13113662" cy="195053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사용자가 선택한 요인에 따른 정보를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그래프로 제공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46990-EEA5-46BA-82DF-26E0A097A9E1}"/>
              </a:ext>
            </a:extLst>
          </p:cNvPr>
          <p:cNvGrpSpPr/>
          <p:nvPr/>
        </p:nvGrpSpPr>
        <p:grpSpPr>
          <a:xfrm>
            <a:off x="4991101" y="3771900"/>
            <a:ext cx="8305799" cy="2274200"/>
            <a:chOff x="4319531" y="3783699"/>
            <a:chExt cx="8305799" cy="2274200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7FB22958-DF2A-492B-9372-6DE9A7165FCC}"/>
                </a:ext>
              </a:extLst>
            </p:cNvPr>
            <p:cNvSpPr/>
            <p:nvPr/>
          </p:nvSpPr>
          <p:spPr>
            <a:xfrm rot="10800000">
              <a:off x="4319531" y="5004667"/>
              <a:ext cx="8305799" cy="1053232"/>
            </a:xfrm>
            <a:prstGeom prst="triangle">
              <a:avLst>
                <a:gd name="adj" fmla="val 50000"/>
              </a:avLst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4BFE7C-34CA-41EE-B123-E58A6B32B3CA}"/>
                </a:ext>
              </a:extLst>
            </p:cNvPr>
            <p:cNvSpPr txBox="1"/>
            <p:nvPr/>
          </p:nvSpPr>
          <p:spPr>
            <a:xfrm>
              <a:off x="6709231" y="3783699"/>
              <a:ext cx="3505200" cy="557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  <a:endPara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4EC0D7A-D2C4-4DCD-B927-65F416D80D1E}"/>
                </a:ext>
              </a:extLst>
            </p:cNvPr>
            <p:cNvSpPr/>
            <p:nvPr/>
          </p:nvSpPr>
          <p:spPr>
            <a:xfrm>
              <a:off x="10148830" y="4655986"/>
              <a:ext cx="1243654" cy="180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DE5CE5-7E91-4CFE-95FE-93B7C5CE82CA}"/>
              </a:ext>
            </a:extLst>
          </p:cNvPr>
          <p:cNvSpPr txBox="1"/>
          <p:nvPr/>
        </p:nvSpPr>
        <p:spPr>
          <a:xfrm>
            <a:off x="3733800" y="4139326"/>
            <a:ext cx="1065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데이터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요인 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시각화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09F02-5BAC-46DA-A388-A77A550B42D5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Object 30">
            <a:extLst>
              <a:ext uri="{FF2B5EF4-FFF2-40B4-BE49-F238E27FC236}">
                <a16:creationId xmlns:a16="http://schemas.microsoft.com/office/drawing/2014/main" id="{CBE6738D-6A3F-4883-8BA2-FB1BD2C83A12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4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18BB36-6312-271E-240E-1B79BD8E9244}"/>
              </a:ext>
            </a:extLst>
          </p:cNvPr>
          <p:cNvSpPr/>
          <p:nvPr/>
        </p:nvSpPr>
        <p:spPr>
          <a:xfrm>
            <a:off x="9952342" y="2555172"/>
            <a:ext cx="3200934" cy="4905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A18350-BAAE-1C58-C0CC-36F7D0681531}"/>
              </a:ext>
            </a:extLst>
          </p:cNvPr>
          <p:cNvSpPr/>
          <p:nvPr/>
        </p:nvSpPr>
        <p:spPr>
          <a:xfrm>
            <a:off x="13524239" y="2555172"/>
            <a:ext cx="3931978" cy="4905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EC1A70-0287-ACDB-501D-EA00F3D43C91}"/>
              </a:ext>
            </a:extLst>
          </p:cNvPr>
          <p:cNvSpPr txBox="1"/>
          <p:nvPr/>
        </p:nvSpPr>
        <p:spPr>
          <a:xfrm>
            <a:off x="10344818" y="2365849"/>
            <a:ext cx="241598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개인별 환경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BB711D-57E6-DB6C-F4C7-82AD98360413}"/>
              </a:ext>
            </a:extLst>
          </p:cNvPr>
          <p:cNvSpPr txBox="1"/>
          <p:nvPr/>
        </p:nvSpPr>
        <p:spPr>
          <a:xfrm>
            <a:off x="10120207" y="2781300"/>
            <a:ext cx="219697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여부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 </a:t>
            </a:r>
            <a:r>
              <a:rPr lang="ko-KR" altLang="en-US" dirty="0" err="1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자차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여부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가치관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CF5703-A291-E8EE-4A12-AE63C46788B6}"/>
              </a:ext>
            </a:extLst>
          </p:cNvPr>
          <p:cNvSpPr txBox="1"/>
          <p:nvPr/>
        </p:nvSpPr>
        <p:spPr>
          <a:xfrm>
            <a:off x="14192288" y="2365849"/>
            <a:ext cx="241598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만족도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4407-EF61-A4FC-451A-6A19EEBE5E7C}"/>
              </a:ext>
            </a:extLst>
          </p:cNvPr>
          <p:cNvSpPr txBox="1"/>
          <p:nvPr/>
        </p:nvSpPr>
        <p:spPr>
          <a:xfrm>
            <a:off x="13572943" y="2781300"/>
            <a:ext cx="3654673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삶의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생활수준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생활의 경제적 수준에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건강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본인의 건강에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대인관계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전체적인 대인관계에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35F647-9C72-DADD-2876-2296C29DAF00}"/>
              </a:ext>
            </a:extLst>
          </p:cNvPr>
          <p:cNvSpPr txBox="1"/>
          <p:nvPr/>
        </p:nvSpPr>
        <p:spPr>
          <a:xfrm>
            <a:off x="10363200" y="7581900"/>
            <a:ext cx="60198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개인과 비교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0DBB5C95-073E-3960-723A-3589C32907DD}"/>
              </a:ext>
            </a:extLst>
          </p:cNvPr>
          <p:cNvSpPr/>
          <p:nvPr/>
        </p:nvSpPr>
        <p:spPr>
          <a:xfrm rot="10800000">
            <a:off x="9932767" y="7464378"/>
            <a:ext cx="7503875" cy="996679"/>
          </a:xfrm>
          <a:prstGeom prst="triangle">
            <a:avLst/>
          </a:prstGeom>
          <a:solidFill>
            <a:srgbClr val="6E9CC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909F02-5BAC-46DA-A388-A77A550B42D5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CBE6738D-6A3F-4883-8BA2-FB1BD2C83A12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04848" y="2168723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가입시 입력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565755" y="2169720"/>
            <a:ext cx="16690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데이터와 비교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0" y="8267700"/>
            <a:ext cx="6934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내용을 바탕으로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700" dirty="0" smtClean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사용자의 예상 만족도와</a:t>
            </a:r>
            <a:r>
              <a: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algn="ctr"/>
            <a:r>
              <a:rPr lang="ko-KR" altLang="en-US" sz="2700" dirty="0" smtClean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만족도를 높일 수 있는 방법 </a:t>
            </a:r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제시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BB711D-57E6-DB6C-F4C7-82AD98360413}"/>
              </a:ext>
            </a:extLst>
          </p:cNvPr>
          <p:cNvSpPr txBox="1"/>
          <p:nvPr/>
        </p:nvSpPr>
        <p:spPr>
          <a:xfrm>
            <a:off x="11189657" y="5321523"/>
            <a:ext cx="72630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7855"/>
            <a:ext cx="8837541" cy="61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66814A7-AFED-401C-BF38-27C7DAE53768}"/>
              </a:ext>
            </a:extLst>
          </p:cNvPr>
          <p:cNvSpPr txBox="1"/>
          <p:nvPr/>
        </p:nvSpPr>
        <p:spPr>
          <a:xfrm>
            <a:off x="2587169" y="6164766"/>
            <a:ext cx="13113662" cy="195053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사용자가 선택한 요인에 따른 정보를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그래프로 제공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46990-EEA5-46BA-82DF-26E0A097A9E1}"/>
              </a:ext>
            </a:extLst>
          </p:cNvPr>
          <p:cNvGrpSpPr/>
          <p:nvPr/>
        </p:nvGrpSpPr>
        <p:grpSpPr>
          <a:xfrm>
            <a:off x="4991101" y="3771900"/>
            <a:ext cx="8305799" cy="2274200"/>
            <a:chOff x="4319531" y="3783699"/>
            <a:chExt cx="8305799" cy="2274200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7FB22958-DF2A-492B-9372-6DE9A7165FCC}"/>
                </a:ext>
              </a:extLst>
            </p:cNvPr>
            <p:cNvSpPr/>
            <p:nvPr/>
          </p:nvSpPr>
          <p:spPr>
            <a:xfrm rot="10800000">
              <a:off x="4319531" y="5004667"/>
              <a:ext cx="8305799" cy="1053232"/>
            </a:xfrm>
            <a:prstGeom prst="triangle">
              <a:avLst>
                <a:gd name="adj" fmla="val 50000"/>
              </a:avLst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4BFE7C-34CA-41EE-B123-E58A6B32B3CA}"/>
                </a:ext>
              </a:extLst>
            </p:cNvPr>
            <p:cNvSpPr txBox="1"/>
            <p:nvPr/>
          </p:nvSpPr>
          <p:spPr>
            <a:xfrm>
              <a:off x="6709231" y="3783699"/>
              <a:ext cx="3505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</a:t>
              </a:r>
              <a:r>
                <a:rPr lang="ko-KR" altLang="en-US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통계 보기</a:t>
              </a:r>
              <a:endPara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4EC0D7A-D2C4-4DCD-B927-65F416D80D1E}"/>
                </a:ext>
              </a:extLst>
            </p:cNvPr>
            <p:cNvSpPr/>
            <p:nvPr/>
          </p:nvSpPr>
          <p:spPr>
            <a:xfrm>
              <a:off x="10148830" y="4655986"/>
              <a:ext cx="1243654" cy="180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8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3200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E5CE5-7E91-4CFE-95FE-93B7C5CE82CA}"/>
              </a:ext>
            </a:extLst>
          </p:cNvPr>
          <p:cNvSpPr txBox="1"/>
          <p:nvPr/>
        </p:nvSpPr>
        <p:spPr>
          <a:xfrm>
            <a:off x="3733800" y="4139326"/>
            <a:ext cx="1065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데이터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요인 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시각화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538</Words>
  <Application>Microsoft Office PowerPoint</Application>
  <PresentationFormat>사용자 지정</PresentationFormat>
  <Paragraphs>153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?? ??</vt:lpstr>
      <vt:lpstr>Black Han Sans</vt:lpstr>
      <vt:lpstr>SangSangFlowerRoadOTF</vt:lpstr>
      <vt:lpstr>S-Core Dream 6 Bold</vt:lpstr>
      <vt:lpstr>THELuxGoM</vt:lpstr>
      <vt:lpstr>Arial</vt:lpstr>
      <vt:lpstr>Calibri</vt:lpstr>
      <vt:lpstr>Gmarket Sans Medium</vt:lpstr>
      <vt:lpstr>G마켓 산스 Bold</vt:lpstr>
      <vt:lpstr>G마켓 산스 Light</vt:lpstr>
      <vt:lpstr>G마켓 산스 Medium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476</cp:revision>
  <dcterms:created xsi:type="dcterms:W3CDTF">2023-05-25T12:47:29Z</dcterms:created>
  <dcterms:modified xsi:type="dcterms:W3CDTF">2023-08-25T09:18:30Z</dcterms:modified>
</cp:coreProperties>
</file>