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9" r:id="rId2"/>
    <p:sldId id="300" r:id="rId3"/>
    <p:sldId id="384" r:id="rId4"/>
    <p:sldId id="416" r:id="rId5"/>
    <p:sldId id="387" r:id="rId6"/>
    <p:sldId id="357" r:id="rId7"/>
    <p:sldId id="392" r:id="rId8"/>
    <p:sldId id="393" r:id="rId9"/>
    <p:sldId id="389" r:id="rId10"/>
    <p:sldId id="400" r:id="rId11"/>
    <p:sldId id="401" r:id="rId12"/>
    <p:sldId id="399" r:id="rId13"/>
    <p:sldId id="398" r:id="rId14"/>
    <p:sldId id="405" r:id="rId15"/>
    <p:sldId id="414" r:id="rId16"/>
    <p:sldId id="415" r:id="rId17"/>
    <p:sldId id="394" r:id="rId18"/>
    <p:sldId id="395" r:id="rId19"/>
    <p:sldId id="397" r:id="rId20"/>
    <p:sldId id="39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DDF"/>
    <a:srgbClr val="F2F2F2"/>
    <a:srgbClr val="DEE1E6"/>
    <a:srgbClr val="595959"/>
    <a:srgbClr val="00EC66"/>
    <a:srgbClr val="F5F2F2"/>
    <a:srgbClr val="0D66DD"/>
    <a:srgbClr val="EDEDED"/>
    <a:srgbClr val="047DDD"/>
    <a:srgbClr val="02C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5" autoAdjust="0"/>
    <p:restoredTop sz="96187" autoAdjust="0"/>
  </p:normalViewPr>
  <p:slideViewPr>
    <p:cSldViewPr snapToGrid="0">
      <p:cViewPr varScale="1">
        <p:scale>
          <a:sx n="111" d="100"/>
          <a:sy n="111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4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9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465577" y="1766997"/>
            <a:ext cx="201168" cy="1045428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858849" y="1699158"/>
            <a:ext cx="44534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만족도 분석서비스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400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My </a:t>
            </a:r>
            <a:r>
              <a:rPr lang="en-US" altLang="ko-KR" sz="400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Zoy</a:t>
            </a:r>
            <a:endParaRPr lang="ko-KR" altLang="en-US" sz="400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85948"/>
              </p:ext>
            </p:extLst>
          </p:nvPr>
        </p:nvGraphicFramePr>
        <p:xfrm>
          <a:off x="2502179" y="4697763"/>
          <a:ext cx="7194438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23.07.29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ver1.1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수정본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55045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10379497" y="3805768"/>
            <a:ext cx="1225015" cy="476798"/>
            <a:chOff x="9480404" y="3805768"/>
            <a:chExt cx="1225015" cy="476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10111988" y="3805768"/>
              <a:ext cx="5934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이준형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80404" y="4020956"/>
              <a:ext cx="12250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ver1.1</a:t>
              </a:r>
              <a:endParaRPr lang="ko-KR" altLang="en-US" sz="110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049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DA04A-CD9B-47A5-9CCB-C4498D34C25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F1EFF-A277-44D3-B50D-82B31EEB4C0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D4A8A7-1671-7634-09A9-F60ADE88C7D8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DC284-A7FB-0377-AA9D-57C7B6625535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3872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MyZoy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의 회원이 아니신가요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F3AF4-EBB6-494E-BBF1-430C494813AF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CBF27-BBA3-4DE1-9A2C-E8FA27B305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58D19-5D6D-74BD-D32F-D081072F214B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2276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AC79B3-44D8-44FC-BF36-06CCBC2A862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A69C18-8A9E-8458-2633-0845302ED51C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442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E8B824-CBCA-49DA-91E7-A54450CBEFEC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E6DD5-FF3A-4664-9CCD-743A6646BA7E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BFAC0-F8DB-4D0C-9F21-C5E3D08D77F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65877C-EC5B-B1D8-32F3-6639CE146740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4381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C3E8E-B504-4096-9C33-51B88D205F5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A840A-D36A-4B99-8C6D-5E646B08EE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5CC82-E550-461A-82A9-1B4B69C6D3B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14BCB1-68E2-707D-8CBF-59DB50F6E6F4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0453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C6AF9-9D56-446E-A45C-907F09816985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21930-DEA0-4604-8399-653E8A9A9A7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E8A71-1003-46DF-B409-CB18034701CF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699F39-17AB-FAC5-7AC0-BEC311ED59B3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2676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9B0AB7-AD05-44FE-BF41-C6953E2D16F2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F463C-6D51-46BE-B550-C32FC97E6C82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840D6-717D-4A96-A466-62F564C9A09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0D0D7-244D-5A12-7CFF-E4C025B2EDF9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3143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C42A3DC-6482-4DF2-AA38-5B48EDC2EE0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12A3-44CB-4D9C-AF28-0C7D04FEE3A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7ECC83-F345-4CE9-903C-B4B3C806D70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C8D569-E5C0-D3F1-D837-D6D417C47D82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4B436-FB42-EF5D-D81B-642F4653D6D2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024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A3CAB7-86BB-4E13-BEEE-3EC66125FADD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74BE4-C9A1-480D-8064-B064F0CD45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20528-440B-4BFB-83BA-C1BC41E2C91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18D446-011C-054F-9591-3AB388DF7B0A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13EE3-A13E-731A-02C5-D7CE317EF8CE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1018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A17B71-3B95-4A51-8BC0-FBDFF6148D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A9FAB-54C5-43C7-9095-B0B7B75405C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363E1-F11B-42F9-801E-8F7CBA69D3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8A247C-5F5C-E0CE-ABC2-0E1DD84F5977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73F05-2209-B9CD-28CF-FDF5DA4C9F3D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장면, 실내, 가득 찬, 사람들이(가) 표시된 사진&#10;&#10;자동 생성된 설명">
            <a:extLst>
              <a:ext uri="{FF2B5EF4-FFF2-40B4-BE49-F238E27FC236}">
                <a16:creationId xmlns:a16="http://schemas.microsoft.com/office/drawing/2014/main" id="{6ADAF36A-5339-89E2-22C7-A89452AF0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472454"/>
            <a:ext cx="8712200" cy="532204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E15184-35E4-DF96-682B-A406C0E4F8ED}"/>
              </a:ext>
            </a:extLst>
          </p:cNvPr>
          <p:cNvSpPr/>
          <p:nvPr/>
        </p:nvSpPr>
        <p:spPr>
          <a:xfrm>
            <a:off x="63500" y="1476297"/>
            <a:ext cx="8712200" cy="772866"/>
          </a:xfrm>
          <a:prstGeom prst="rect">
            <a:avLst/>
          </a:prstGeom>
          <a:solidFill>
            <a:schemeClr val="dk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3563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만족도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74359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캐러셀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수동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184165" y="1732904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732904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1929089" y="1732904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065492" y="155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283970" y="15975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5978186" y="15001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23" name="그림 22" descr="폰트, 타이포그래피, 서예, 친필이(가) 표시된 사진&#10;&#10;자동 생성된 설명">
            <a:extLst>
              <a:ext uri="{FF2B5EF4-FFF2-40B4-BE49-F238E27FC236}">
                <a16:creationId xmlns:a16="http://schemas.microsoft.com/office/drawing/2014/main" id="{818C6D4A-317F-1B49-7E64-D94195C059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63" y="1540821"/>
            <a:ext cx="1943101" cy="6477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949647-E0E9-72F8-9F16-2BC701237AD0}"/>
              </a:ext>
            </a:extLst>
          </p:cNvPr>
          <p:cNvSpPr/>
          <p:nvPr/>
        </p:nvSpPr>
        <p:spPr>
          <a:xfrm>
            <a:off x="4587129" y="6511609"/>
            <a:ext cx="242240" cy="45719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6AF874-619F-1574-0944-968B5C3961C9}"/>
              </a:ext>
            </a:extLst>
          </p:cNvPr>
          <p:cNvSpPr/>
          <p:nvPr/>
        </p:nvSpPr>
        <p:spPr>
          <a:xfrm>
            <a:off x="3986866" y="6511610"/>
            <a:ext cx="242240" cy="45719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B0DCE2-F4E1-3397-E430-76FDE313D1E0}"/>
              </a:ext>
            </a:extLst>
          </p:cNvPr>
          <p:cNvSpPr/>
          <p:nvPr/>
        </p:nvSpPr>
        <p:spPr>
          <a:xfrm>
            <a:off x="4318333" y="6364222"/>
            <a:ext cx="203732" cy="19310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E22E629-7BEA-2F8F-B038-B8CB7867278F}"/>
              </a:ext>
            </a:extLst>
          </p:cNvPr>
          <p:cNvSpPr/>
          <p:nvPr/>
        </p:nvSpPr>
        <p:spPr>
          <a:xfrm>
            <a:off x="3861097" y="618190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6990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59A6059-29E2-448D-8B1F-8F3D1BB3E7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50349-4B20-450D-AFAD-2E7329CED7E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78298-E169-4480-83DD-427BE9C75B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12C4D3-420E-C04E-A5DB-EB733BA7C6C9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551043" y="2780749"/>
            <a:ext cx="1648556" cy="261610"/>
            <a:chOff x="3480880" y="3290911"/>
            <a:chExt cx="1648556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576803" y="3290911"/>
              <a:ext cx="150605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598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3331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로그아웃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개인정보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 입력 정보를 수정 가능하며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해당 수정 정보에 따라 예상 만족도 즉각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602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44310"/>
              </p:ext>
            </p:extLst>
          </p:nvPr>
        </p:nvGraphicFramePr>
        <p:xfrm>
          <a:off x="3721041" y="3197869"/>
          <a:ext cx="1283359" cy="3265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9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649417">
                  <a:extLst>
                    <a:ext uri="{9D8B030D-6E8A-4147-A177-3AD203B41FA5}">
                      <a16:colId xmlns:a16="http://schemas.microsoft.com/office/drawing/2014/main" val="2896491650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   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 졸</a:t>
                      </a:r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자차여부</a:t>
                      </a:r>
                      <a:endParaRPr lang="ko-KR" altLang="en-US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보유</a:t>
                      </a:r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자가여부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미보유</a:t>
                      </a:r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222222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가치관</a:t>
                      </a:r>
                      <a:endParaRPr lang="ko-KR" altLang="en-US" sz="800" b="0">
                        <a:solidFill>
                          <a:srgbClr val="222222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여가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908862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현실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이상</a:t>
                      </a:r>
                      <a:endParaRPr lang="ko-KR" altLang="en-US" sz="800" b="1">
                        <a:solidFill>
                          <a:srgbClr val="00008B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4698883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결과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과정</a:t>
                      </a:r>
                      <a:endParaRPr lang="ko-KR" altLang="en-US" sz="800" b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5298568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개인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집단</a:t>
                      </a:r>
                      <a:endParaRPr lang="ko-KR" altLang="en-US" sz="800" b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9166181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자기주관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err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타인이목</a:t>
                      </a:r>
                      <a:endParaRPr lang="ko-KR" altLang="en-US" sz="800" b="1">
                        <a:solidFill>
                          <a:srgbClr val="00800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7516552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402802" y="233506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  <a:endParaRPr lang="ko-KR" altLang="en-US" sz="1400" kern="120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377695" y="3138149"/>
            <a:ext cx="1249257" cy="1200608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65149"/>
              <a:ext cx="1648557" cy="443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500" kern="120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전체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197845"/>
              <a:ext cx="1648557" cy="8240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330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r>
                <a:rPr lang="ko-KR" altLang="en-US" sz="330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3300" kern="120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981211" y="261781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314607" y="263037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624713" y="265303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502264" y="13880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C764A1-05E9-F9BF-5580-B5AE51180175}"/>
              </a:ext>
            </a:extLst>
          </p:cNvPr>
          <p:cNvGrpSpPr/>
          <p:nvPr/>
        </p:nvGrpSpPr>
        <p:grpSpPr>
          <a:xfrm>
            <a:off x="5891301" y="2779662"/>
            <a:ext cx="1648556" cy="261610"/>
            <a:chOff x="3480880" y="3290911"/>
            <a:chExt cx="1648556" cy="2616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AB30A59-1896-E1E6-D65A-025E15F56A36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4ED434-5A5F-0C9A-E862-7136BCFE24E8}"/>
                </a:ext>
              </a:extLst>
            </p:cNvPr>
            <p:cNvSpPr txBox="1"/>
            <p:nvPr/>
          </p:nvSpPr>
          <p:spPr>
            <a:xfrm>
              <a:off x="3576801" y="3290911"/>
              <a:ext cx="150605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예상 만족도</a:t>
              </a:r>
              <a:endParaRPr lang="ko-KR" altLang="en-US" sz="1100" kern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20356A-47B5-5EC1-204F-2CFE66164FC7}"/>
              </a:ext>
            </a:extLst>
          </p:cNvPr>
          <p:cNvGrpSpPr/>
          <p:nvPr/>
        </p:nvGrpSpPr>
        <p:grpSpPr>
          <a:xfrm>
            <a:off x="1195776" y="2779662"/>
            <a:ext cx="1648556" cy="261610"/>
            <a:chOff x="3480880" y="3290911"/>
            <a:chExt cx="1648556" cy="2616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801CE7F-04A9-A189-4880-7B8E007E9A63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60E70B-C07C-0B0C-F052-C66C5D2478C0}"/>
                </a:ext>
              </a:extLst>
            </p:cNvPr>
            <p:cNvSpPr txBox="1"/>
            <p:nvPr/>
          </p:nvSpPr>
          <p:spPr>
            <a:xfrm>
              <a:off x="3576803" y="3290911"/>
              <a:ext cx="150605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실제 만족도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CD2F76-5A49-B1DB-7821-2B5413555928}"/>
              </a:ext>
            </a:extLst>
          </p:cNvPr>
          <p:cNvGrpSpPr/>
          <p:nvPr/>
        </p:nvGrpSpPr>
        <p:grpSpPr>
          <a:xfrm>
            <a:off x="6067661" y="3138149"/>
            <a:ext cx="1249257" cy="1200608"/>
            <a:chOff x="1171915" y="3503977"/>
            <a:chExt cx="1648557" cy="1648557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3E6A304-9E63-8B77-68EB-A6344C2C2C7C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314EE-800A-1ACA-2011-5BFCDCD53457}"/>
                </a:ext>
              </a:extLst>
            </p:cNvPr>
            <p:cNvSpPr txBox="1"/>
            <p:nvPr/>
          </p:nvSpPr>
          <p:spPr>
            <a:xfrm>
              <a:off x="1171915" y="3877593"/>
              <a:ext cx="1648557" cy="443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5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전체 만족도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59CDA1-D789-AD0E-EF51-E7CABED9529E}"/>
                </a:ext>
              </a:extLst>
            </p:cNvPr>
            <p:cNvSpPr txBox="1"/>
            <p:nvPr/>
          </p:nvSpPr>
          <p:spPr>
            <a:xfrm>
              <a:off x="1171915" y="4197845"/>
              <a:ext cx="1648557" cy="8240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33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r>
                <a:rPr lang="ko-KR" altLang="en-US" sz="33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33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1A9B432-4867-B1B2-1B35-E71925897137}"/>
              </a:ext>
            </a:extLst>
          </p:cNvPr>
          <p:cNvGrpSpPr/>
          <p:nvPr/>
        </p:nvGrpSpPr>
        <p:grpSpPr>
          <a:xfrm>
            <a:off x="2619816" y="4420334"/>
            <a:ext cx="1015339" cy="1027008"/>
            <a:chOff x="1171913" y="3503977"/>
            <a:chExt cx="1662815" cy="164855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7D8E320-439F-1AAB-0F0B-7E531FA4E3BC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79B386-F515-8426-0E3F-FA299CD74EAA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대인관계</a:t>
              </a:r>
              <a:r>
                <a:rPr lang="ko-KR" altLang="en-US" sz="900" kern="12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만족도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5CA414-F6EC-1829-69B7-8F5639F36E06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r>
                <a:rPr lang="ko-KR" altLang="en-US" sz="22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141F399-22E6-F9C6-B2D9-31B6E1718B68}"/>
              </a:ext>
            </a:extLst>
          </p:cNvPr>
          <p:cNvGrpSpPr/>
          <p:nvPr/>
        </p:nvGrpSpPr>
        <p:grpSpPr>
          <a:xfrm>
            <a:off x="1483959" y="4420334"/>
            <a:ext cx="1015339" cy="1027008"/>
            <a:chOff x="1171913" y="3503977"/>
            <a:chExt cx="1662815" cy="164855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B9D8D0D-072B-A955-66CD-2AE84820B900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E0B1E1-B5AD-1418-869D-03DF9822507B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kern="12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건강 만족도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EDB79E-8021-DCCC-3A73-2F841955310E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r>
                <a:rPr lang="ko-KR" altLang="en-US" sz="22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8765D03-57CB-3C30-0ED0-6B48756FA0CA}"/>
              </a:ext>
            </a:extLst>
          </p:cNvPr>
          <p:cNvGrpSpPr/>
          <p:nvPr/>
        </p:nvGrpSpPr>
        <p:grpSpPr>
          <a:xfrm>
            <a:off x="348103" y="4420334"/>
            <a:ext cx="1015339" cy="1027008"/>
            <a:chOff x="1171913" y="3503977"/>
            <a:chExt cx="1662815" cy="1648557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11C9B2D-56E6-5FEF-D230-F4AA43F009FE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EEF821-9D25-4A09-1847-76E6B0D07ED5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생활수준</a:t>
              </a:r>
              <a:r>
                <a:rPr lang="ko-KR" altLang="en-US" sz="900" kern="120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만족도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81E7A6-4F96-2C75-63D7-BB6F82C9B9E1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r>
                <a:rPr lang="ko-KR" altLang="en-US" sz="220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08A0613-5F66-389F-6530-D2E70FF9383B}"/>
              </a:ext>
            </a:extLst>
          </p:cNvPr>
          <p:cNvGrpSpPr/>
          <p:nvPr/>
        </p:nvGrpSpPr>
        <p:grpSpPr>
          <a:xfrm>
            <a:off x="7328288" y="4443934"/>
            <a:ext cx="1015339" cy="1027008"/>
            <a:chOff x="1171913" y="3503977"/>
            <a:chExt cx="1662815" cy="1648557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74D226D-5783-1B99-0797-422DFBDC18CD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2803CD-4ACD-D65C-0995-2E20AB204F87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대인관계</a:t>
              </a:r>
              <a:r>
                <a:rPr lang="ko-KR" altLang="en-US" sz="9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만족도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02C852-7BE7-010A-4ECC-5D1F2CA813DF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1313AD-2833-695F-5226-73C29120AD3D}"/>
              </a:ext>
            </a:extLst>
          </p:cNvPr>
          <p:cNvGrpSpPr/>
          <p:nvPr/>
        </p:nvGrpSpPr>
        <p:grpSpPr>
          <a:xfrm>
            <a:off x="6192431" y="4443934"/>
            <a:ext cx="1015339" cy="1027008"/>
            <a:chOff x="1171913" y="3503977"/>
            <a:chExt cx="1662815" cy="1648557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E9C6199-D165-4D55-E140-27F26E6719DC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3BE2D6B-0B76-39D9-8B1E-0B7A952662B0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건강 만족도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728661-C4E5-46C9-282C-A9B28CDEF615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F101A91-84D2-DD7F-B958-48C250E56279}"/>
              </a:ext>
            </a:extLst>
          </p:cNvPr>
          <p:cNvGrpSpPr/>
          <p:nvPr/>
        </p:nvGrpSpPr>
        <p:grpSpPr>
          <a:xfrm>
            <a:off x="5056575" y="4443934"/>
            <a:ext cx="1015339" cy="1027008"/>
            <a:chOff x="1171913" y="3503977"/>
            <a:chExt cx="1662815" cy="1648557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365A254-8A08-7AB7-69EE-E0BAC56842A1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BA0A6F-0D14-A9C2-172D-03EE1FB6ECCC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생활수준</a:t>
              </a:r>
              <a:r>
                <a:rPr lang="ko-KR" altLang="en-US" sz="9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만족도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73B944-565C-745E-918C-FF5D39012B50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08A9FDBF-05ED-5F38-C3F6-78467E45A318}"/>
              </a:ext>
            </a:extLst>
          </p:cNvPr>
          <p:cNvSpPr/>
          <p:nvPr/>
        </p:nvSpPr>
        <p:spPr>
          <a:xfrm>
            <a:off x="4907736" y="33135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9780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15500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각 만족도 별로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예상 만족도와 비교 후 개인 조건에 따라 만족도를 올리기 위한 요소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4352430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02896-B13B-E6F5-A040-079FC125176D}"/>
              </a:ext>
            </a:extLst>
          </p:cNvPr>
          <p:cNvSpPr txBox="1"/>
          <p:nvPr/>
        </p:nvSpPr>
        <p:spPr>
          <a:xfrm>
            <a:off x="1252310" y="2373664"/>
            <a:ext cx="61081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만족도 분석 결과</a:t>
            </a:r>
          </a:p>
          <a:p>
            <a:pPr algn="ctr" fontAlgn="base"/>
            <a:r>
              <a:rPr lang="ko-KR" altLang="en-US" sz="1500" b="0" i="0">
                <a:solidFill>
                  <a:srgbClr val="186DDF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홍길동</a:t>
            </a:r>
            <a:r>
              <a:rPr lang="ko-KR" altLang="en-US" sz="1500" b="0" i="0">
                <a:solidFill>
                  <a:srgbClr val="3B3B3B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님의 만족도 분석 결과는 다음과 같습니다</a:t>
            </a:r>
            <a:r>
              <a:rPr lang="en-US" altLang="ko-KR" sz="1500" b="0" i="0">
                <a:solidFill>
                  <a:srgbClr val="3B3B3B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516D4A-C3D4-C94C-EAFF-4A075E3A6EAD}"/>
              </a:ext>
            </a:extLst>
          </p:cNvPr>
          <p:cNvSpPr/>
          <p:nvPr/>
        </p:nvSpPr>
        <p:spPr>
          <a:xfrm>
            <a:off x="1365504" y="3600709"/>
            <a:ext cx="6108192" cy="22626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5F3598-2A60-90AC-851F-9083F5C3295C}"/>
              </a:ext>
            </a:extLst>
          </p:cNvPr>
          <p:cNvSpPr txBox="1"/>
          <p:nvPr/>
        </p:nvSpPr>
        <p:spPr>
          <a:xfrm>
            <a:off x="1374428" y="3723913"/>
            <a:ext cx="60992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>
                <a:solidFill>
                  <a:srgbClr val="186DDF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홍길동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님의 </a:t>
            </a: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전체 만족도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는 </a:t>
            </a:r>
            <a:r>
              <a:rPr lang="en-US" altLang="ko-KR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6</a:t>
            </a: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점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입니다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 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예상 만족도 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8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점과 같네요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  <a:br>
              <a:rPr lang="ko-KR" altLang="en-US" sz="1400"/>
            </a:b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하지만 아직 만족도를 올릴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, 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다음과 같은 요소들이 존재합니다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  <a:br>
              <a:rPr lang="ko-KR" altLang="en-US" sz="1400"/>
            </a:br>
            <a:b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</a:b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전체 만족도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에 가장 큰 영향을 끼치는 것은 </a:t>
            </a: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자기 주관과 타인의 이목에 대한 가치관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입니다</a:t>
            </a:r>
            <a:r>
              <a:rPr lang="en-US" altLang="ko-KR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 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타인의 시선에 얽매이지 않고</a:t>
            </a:r>
            <a:r>
              <a:rPr lang="en-US" altLang="ko-KR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, 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뚜렷한 자기 주관을 가진 사람이 더 행복한 삶을 산다고 합니다</a:t>
            </a:r>
            <a:r>
              <a:rPr lang="en-US" altLang="ko-KR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</a:p>
          <a:p>
            <a:endParaRPr lang="en-US" altLang="ko-KR" sz="1400">
              <a:solidFill>
                <a:srgbClr val="606060"/>
              </a:solidFill>
              <a:latin typeface="GmarketSansMedium" panose="02000000000000000000" pitchFamily="50" charset="-127"/>
              <a:ea typeface="GmarketSansMedium" panose="02000000000000000000" pitchFamily="50" charset="-127"/>
            </a:endParaRPr>
          </a:p>
          <a:p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전체 만족도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에 두 번째로 영향을 주는 요인은 </a:t>
            </a: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일과 여가에 대한 가치관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입니다</a:t>
            </a:r>
            <a:r>
              <a:rPr lang="en-US" altLang="ko-KR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 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여가를 중요하게 여기는 사람일수록 만족도가 높게 나타났습니다</a:t>
            </a:r>
            <a:r>
              <a:rPr lang="en-US" altLang="ko-KR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  <a:br>
              <a:rPr lang="ko-KR" altLang="en-US" sz="1400"/>
            </a:br>
            <a:endParaRPr lang="ko-KR" altLang="en-US" sz="14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F78D1A-EE4F-2BB2-A1F1-05AF011A9A72}"/>
              </a:ext>
            </a:extLst>
          </p:cNvPr>
          <p:cNvSpPr/>
          <p:nvPr/>
        </p:nvSpPr>
        <p:spPr>
          <a:xfrm>
            <a:off x="1362456" y="6456049"/>
            <a:ext cx="6108192" cy="329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5BBB31-EF6A-1AC7-810F-78BC0B975C10}"/>
              </a:ext>
            </a:extLst>
          </p:cNvPr>
          <p:cNvSpPr txBox="1"/>
          <p:nvPr/>
        </p:nvSpPr>
        <p:spPr>
          <a:xfrm>
            <a:off x="1371380" y="6470386"/>
            <a:ext cx="6099268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0" i="0">
                <a:solidFill>
                  <a:srgbClr val="186DDF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홍길동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님의 </a:t>
            </a: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생활수준 만족도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는 </a:t>
            </a:r>
            <a:r>
              <a:rPr lang="en-US" altLang="ko-KR" sz="1400">
                <a:solidFill>
                  <a:srgbClr val="0D66DD"/>
                </a:solidFill>
                <a:latin typeface="GmarketSansMedium" panose="02000000000000000000" pitchFamily="50" charset="-127"/>
                <a:ea typeface="GmarketSansMedium" panose="02000000000000000000" pitchFamily="50" charset="-127"/>
              </a:rPr>
              <a:t>5</a:t>
            </a: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점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입니다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 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예상 만족도 </a:t>
            </a:r>
            <a:r>
              <a:rPr lang="en-US" altLang="ko-KR" sz="1400">
                <a:solidFill>
                  <a:srgbClr val="222222"/>
                </a:solidFill>
                <a:latin typeface="GmarketSansMedium" panose="02000000000000000000" pitchFamily="50" charset="-127"/>
                <a:ea typeface="GmarketSansMedium" panose="02000000000000000000" pitchFamily="50" charset="-127"/>
              </a:rPr>
              <a:t>6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점보다 낮네요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  <a:endParaRPr lang="ko-KR" altLang="en-US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9D614-46C6-46A9-07D8-052637FB90A5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ACC7D86-0E5A-0C66-FF4E-E207C74FB2E8}"/>
              </a:ext>
            </a:extLst>
          </p:cNvPr>
          <p:cNvSpPr/>
          <p:nvPr/>
        </p:nvSpPr>
        <p:spPr>
          <a:xfrm>
            <a:off x="1011940" y="30623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1893C082-15DD-16AC-CCC3-B8F80F001CD6}"/>
              </a:ext>
            </a:extLst>
          </p:cNvPr>
          <p:cNvSpPr/>
          <p:nvPr/>
        </p:nvSpPr>
        <p:spPr>
          <a:xfrm>
            <a:off x="1366917" y="3149491"/>
            <a:ext cx="1401839" cy="457739"/>
          </a:xfrm>
          <a:prstGeom prst="round2Same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전체 만족도</a:t>
            </a: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5435A5E0-07C3-94E5-D4E1-C331256389E9}"/>
              </a:ext>
            </a:extLst>
          </p:cNvPr>
          <p:cNvSpPr/>
          <p:nvPr/>
        </p:nvSpPr>
        <p:spPr>
          <a:xfrm>
            <a:off x="1362456" y="5984543"/>
            <a:ext cx="1401839" cy="457739"/>
          </a:xfrm>
          <a:prstGeom prst="round2Same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생활수준 만족도</a:t>
            </a:r>
          </a:p>
        </p:txBody>
      </p:sp>
    </p:spTree>
    <p:extLst>
      <p:ext uri="{BB962C8B-B14F-4D97-AF65-F5344CB8AC3E}">
        <p14:creationId xmlns:p14="http://schemas.microsoft.com/office/powerpoint/2010/main" val="19377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20" y="2106729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>
              <a:solidFill>
                <a:srgbClr val="186DDF"/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7B0A313-D507-427C-BE5F-3F67BDE3EB82}"/>
              </a:ext>
            </a:extLst>
          </p:cNvPr>
          <p:cNvCxnSpPr>
            <a:cxnSpLocks/>
          </p:cNvCxnSpPr>
          <p:nvPr/>
        </p:nvCxnSpPr>
        <p:spPr>
          <a:xfrm>
            <a:off x="1996512" y="2106473"/>
            <a:ext cx="0" cy="46720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0C42DD0-2B0C-4AE1-B351-DE8D51476A24}"/>
              </a:ext>
            </a:extLst>
          </p:cNvPr>
          <p:cNvSpPr/>
          <p:nvPr/>
        </p:nvSpPr>
        <p:spPr>
          <a:xfrm>
            <a:off x="1996512" y="2114143"/>
            <a:ext cx="126000" cy="467400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DD2345D-DDBA-4011-9A76-BC8776A70FE0}"/>
              </a:ext>
            </a:extLst>
          </p:cNvPr>
          <p:cNvSpPr/>
          <p:nvPr/>
        </p:nvSpPr>
        <p:spPr>
          <a:xfrm>
            <a:off x="2015408" y="2229672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0378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33728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정보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사이드바는 화면에 고정되며 스크롤이 가능</a:t>
                      </a:r>
                      <a:endParaRPr lang="en-US" altLang="ko-KR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각 조건 별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동일 연령대 별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학력별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등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유사 조건 보유자들의 통계 그래프 표시 </a:t>
                      </a:r>
                      <a:endParaRPr lang="en-US" altLang="ko-KR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선택 조건과 사용자 정보 표시</a:t>
                      </a:r>
                      <a:endParaRPr lang="en-US" altLang="ko-KR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057976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99646" y="2288649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정보</a:t>
            </a:r>
            <a:endParaRPr lang="en-US" altLang="ko-KR" sz="90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3A31AA6-4F8F-474F-AE5D-0D10CC017B7D}"/>
              </a:ext>
            </a:extLst>
          </p:cNvPr>
          <p:cNvCxnSpPr>
            <a:cxnSpLocks/>
          </p:cNvCxnSpPr>
          <p:nvPr/>
        </p:nvCxnSpPr>
        <p:spPr>
          <a:xfrm>
            <a:off x="212617" y="2686662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그림 18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E4ACE71-7699-4278-B1D6-6CFB534505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3432720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2" name="그림 181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DF912CC7-DB74-4C1D-B00B-A30E01A35B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3432720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3" name="그림 18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6737E730-4561-4AE0-9255-834D725EE4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5517102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4" name="그림 183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CD9C887E-4F47-4A03-83D9-40A6C613E0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5517102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A892F82-157D-4AE2-883A-5801954E4212}"/>
              </a:ext>
            </a:extLst>
          </p:cNvPr>
          <p:cNvSpPr txBox="1"/>
          <p:nvPr/>
        </p:nvSpPr>
        <p:spPr>
          <a:xfrm>
            <a:off x="2808141" y="2954734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956019C-8D9F-4D96-8CDF-1DF572711AEC}"/>
              </a:ext>
            </a:extLst>
          </p:cNvPr>
          <p:cNvSpPr txBox="1"/>
          <p:nvPr/>
        </p:nvSpPr>
        <p:spPr>
          <a:xfrm>
            <a:off x="6092324" y="2954734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생활환경 만족도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7609AA-7EC4-41BA-B10B-9467D7E2B676}"/>
              </a:ext>
            </a:extLst>
          </p:cNvPr>
          <p:cNvSpPr txBox="1"/>
          <p:nvPr/>
        </p:nvSpPr>
        <p:spPr>
          <a:xfrm>
            <a:off x="2808141" y="5067033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err="1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자차</a:t>
            </a:r>
            <a:r>
              <a:rPr lang="ko-KR" altLang="en-US" sz="11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 보유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8E8D6A3-21C0-4200-BB5F-F00F4DD63E2F}"/>
              </a:ext>
            </a:extLst>
          </p:cNvPr>
          <p:cNvSpPr txBox="1"/>
          <p:nvPr/>
        </p:nvSpPr>
        <p:spPr>
          <a:xfrm>
            <a:off x="6092324" y="5067033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결혼 여부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93604E-11EB-4F57-BE7C-D3E9828FBDB3}"/>
              </a:ext>
            </a:extLst>
          </p:cNvPr>
          <p:cNvSpPr txBox="1"/>
          <p:nvPr/>
        </p:nvSpPr>
        <p:spPr>
          <a:xfrm>
            <a:off x="2650757" y="3216344"/>
            <a:ext cx="23336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20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대 초반의 삶의 만족도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BC18DE3-66AE-487E-BA13-9FA851CD03B9}"/>
              </a:ext>
            </a:extLst>
          </p:cNvPr>
          <p:cNvSpPr txBox="1"/>
          <p:nvPr/>
        </p:nvSpPr>
        <p:spPr>
          <a:xfrm>
            <a:off x="2808140" y="5276328"/>
            <a:ext cx="19450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남성의 </a:t>
            </a:r>
            <a:r>
              <a:rPr lang="ko-KR" altLang="en-US" sz="900" kern="1200" err="1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자차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 보유 여부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F84788D-638C-4A79-8AF4-2510D4076E46}"/>
              </a:ext>
            </a:extLst>
          </p:cNvPr>
          <p:cNvSpPr txBox="1"/>
          <p:nvPr/>
        </p:nvSpPr>
        <p:spPr>
          <a:xfrm>
            <a:off x="6535849" y="5276328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남성의 결혼 여부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64DB6E8-E985-438B-AA28-690F9D37849D}"/>
              </a:ext>
            </a:extLst>
          </p:cNvPr>
          <p:cNvSpPr txBox="1"/>
          <p:nvPr/>
        </p:nvSpPr>
        <p:spPr>
          <a:xfrm>
            <a:off x="6194134" y="3207405"/>
            <a:ext cx="17611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20</a:t>
            </a:r>
            <a:r>
              <a:rPr lang="ko-KR" altLang="en-US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초반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의 생활환경 만족도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43FE102-A9AC-4E36-AF77-D96C3BC1339B}"/>
              </a:ext>
            </a:extLst>
          </p:cNvPr>
          <p:cNvSpPr txBox="1"/>
          <p:nvPr/>
        </p:nvSpPr>
        <p:spPr>
          <a:xfrm>
            <a:off x="2475126" y="4707501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 평균 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: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 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endParaRPr lang="ko-KR" altLang="en-US" sz="900" kern="120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F656E0C-3613-4E0F-9854-D4D42165537D}"/>
              </a:ext>
            </a:extLst>
          </p:cNvPr>
          <p:cNvSpPr txBox="1"/>
          <p:nvPr/>
        </p:nvSpPr>
        <p:spPr>
          <a:xfrm>
            <a:off x="5759309" y="4707501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생활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환경 만족도 평균 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: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 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endParaRPr lang="ko-KR" altLang="en-US" sz="900" kern="120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E89C14-B225-4F61-9303-08D3CB43E2E6}"/>
              </a:ext>
            </a:extLst>
          </p:cNvPr>
          <p:cNvSpPr txBox="1"/>
          <p:nvPr/>
        </p:nvSpPr>
        <p:spPr>
          <a:xfrm>
            <a:off x="4028206" y="3432720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6EADB67-C761-49D4-B77E-AD3A6255534A}"/>
              </a:ext>
            </a:extLst>
          </p:cNvPr>
          <p:cNvSpPr txBox="1"/>
          <p:nvPr/>
        </p:nvSpPr>
        <p:spPr>
          <a:xfrm>
            <a:off x="7312389" y="3432720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34FC7D1-A739-4E36-AEE7-7B030889530C}"/>
              </a:ext>
            </a:extLst>
          </p:cNvPr>
          <p:cNvSpPr txBox="1"/>
          <p:nvPr/>
        </p:nvSpPr>
        <p:spPr>
          <a:xfrm>
            <a:off x="4028206" y="5517102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BF4A66C-60C8-4130-B2AD-D49B3C554E5C}"/>
              </a:ext>
            </a:extLst>
          </p:cNvPr>
          <p:cNvSpPr txBox="1"/>
          <p:nvPr/>
        </p:nvSpPr>
        <p:spPr>
          <a:xfrm>
            <a:off x="7312389" y="5517102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1EA40D1-7883-42E4-92B7-758D1F61869F}"/>
              </a:ext>
            </a:extLst>
          </p:cNvPr>
          <p:cNvSpPr txBox="1"/>
          <p:nvPr/>
        </p:nvSpPr>
        <p:spPr>
          <a:xfrm>
            <a:off x="4419600" y="232617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4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비교분석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383866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4030A7BD-E548-404E-BB01-F5A7A3805628}"/>
              </a:ext>
            </a:extLst>
          </p:cNvPr>
          <p:cNvSpPr/>
          <p:nvPr/>
        </p:nvSpPr>
        <p:spPr>
          <a:xfrm>
            <a:off x="3149407" y="284810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824416" y="20474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62EA09-D8A5-F10F-236F-5AD7334F59FB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6FC34-32BC-37BC-FA3F-A35551B0D90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0B39BE5-6CEB-762F-C137-18B39ABC1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26583"/>
              </p:ext>
            </p:extLst>
          </p:nvPr>
        </p:nvGraphicFramePr>
        <p:xfrm>
          <a:off x="406165" y="5086326"/>
          <a:ext cx="1283359" cy="1461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942">
                  <a:extLst>
                    <a:ext uri="{9D8B030D-6E8A-4147-A177-3AD203B41FA5}">
                      <a16:colId xmlns:a16="http://schemas.microsoft.com/office/drawing/2014/main" val="48929989"/>
                    </a:ext>
                  </a:extLst>
                </a:gridCol>
                <a:gridCol w="649417">
                  <a:extLst>
                    <a:ext uri="{9D8B030D-6E8A-4147-A177-3AD203B41FA5}">
                      <a16:colId xmlns:a16="http://schemas.microsoft.com/office/drawing/2014/main" val="2988460120"/>
                    </a:ext>
                  </a:extLst>
                </a:gridCol>
              </a:tblGrid>
              <a:tr h="243617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222222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가치관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65211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여가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7004885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현실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이상</a:t>
                      </a:r>
                      <a:endParaRPr lang="ko-KR" altLang="en-US" sz="800" b="1">
                        <a:solidFill>
                          <a:srgbClr val="00008B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546981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결과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과정</a:t>
                      </a:r>
                      <a:endParaRPr lang="ko-KR" altLang="en-US" sz="800" b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33945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개인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집단</a:t>
                      </a:r>
                      <a:endParaRPr lang="ko-KR" altLang="en-US" sz="800" b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161678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자기주관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err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타인이목</a:t>
                      </a:r>
                      <a:endParaRPr lang="ko-KR" altLang="en-US" sz="800" b="1">
                        <a:solidFill>
                          <a:srgbClr val="00800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12027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7F33134-98D9-4B42-737E-F0F09C2EF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92579"/>
              </p:ext>
            </p:extLst>
          </p:nvPr>
        </p:nvGraphicFramePr>
        <p:xfrm>
          <a:off x="370260" y="2734034"/>
          <a:ext cx="1354550" cy="23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925">
                  <a:extLst>
                    <a:ext uri="{9D8B030D-6E8A-4147-A177-3AD203B41FA5}">
                      <a16:colId xmlns:a16="http://schemas.microsoft.com/office/drawing/2014/main" val="3544279944"/>
                    </a:ext>
                  </a:extLst>
                </a:gridCol>
                <a:gridCol w="657625">
                  <a:extLst>
                    <a:ext uri="{9D8B030D-6E8A-4147-A177-3AD203B41FA5}">
                      <a16:colId xmlns:a16="http://schemas.microsoft.com/office/drawing/2014/main" val="2216809496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</a:t>
                      </a:r>
                      <a:endParaRPr lang="ko-KR" altLang="en-US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3348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1831189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 재학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5287968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551183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4297938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자차여부</a:t>
                      </a:r>
                      <a:endParaRPr lang="ko-KR" altLang="en-US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보유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517544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자가여부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미보유</a:t>
                      </a:r>
                      <a:endParaRPr lang="ko-KR" altLang="en-US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4417920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endParaRPr lang="ko-KR" altLang="en-US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592742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부모동거</a:t>
                      </a:r>
                      <a:endParaRPr lang="ko-KR" altLang="en-US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일시적 독립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936257"/>
                  </a:ext>
                </a:extLst>
              </a:tr>
            </a:tbl>
          </a:graphicData>
        </a:graphic>
      </p:graphicFrame>
      <p:pic>
        <p:nvPicPr>
          <p:cNvPr id="64" name="그림 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41C1C20-7892-657B-6341-016A396CFC8F}"/>
              </a:ext>
            </a:extLst>
          </p:cNvPr>
          <p:cNvGrpSpPr/>
          <p:nvPr/>
        </p:nvGrpSpPr>
        <p:grpSpPr>
          <a:xfrm>
            <a:off x="4487528" y="2629914"/>
            <a:ext cx="1648556" cy="261610"/>
            <a:chOff x="3480880" y="3290911"/>
            <a:chExt cx="1648556" cy="2616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507D6E2-A59B-44C5-3F06-C9BEA6002104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EC54EC-7D26-9EE6-CCBB-4319DD848EB0}"/>
                </a:ext>
              </a:extLst>
            </p:cNvPr>
            <p:cNvSpPr txBox="1"/>
            <p:nvPr/>
          </p:nvSpPr>
          <p:spPr>
            <a:xfrm>
              <a:off x="3604011" y="3290911"/>
              <a:ext cx="147884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연령 </a:t>
              </a:r>
              <a:r>
                <a:rPr lang="en-US" altLang="ko-KR" sz="1100" kern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: 20</a:t>
              </a:r>
              <a:r>
                <a:rPr lang="ko-KR" altLang="en-US" sz="1100" kern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대 초반</a:t>
              </a:r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D7A02844-5F8C-4437-F489-11B1C9FEE65B}"/>
              </a:ext>
            </a:extLst>
          </p:cNvPr>
          <p:cNvSpPr/>
          <p:nvPr/>
        </p:nvSpPr>
        <p:spPr>
          <a:xfrm>
            <a:off x="4380859" y="25329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61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7466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게시글목록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05532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6C5597-1BA4-4329-A61E-F5DC19D66761}"/>
              </a:ext>
            </a:extLst>
          </p:cNvPr>
          <p:cNvSpPr/>
          <p:nvPr/>
        </p:nvSpPr>
        <p:spPr>
          <a:xfrm>
            <a:off x="7551192" y="2566105"/>
            <a:ext cx="756319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EE59CC-E554-4120-A678-63690226665E}"/>
              </a:ext>
            </a:extLst>
          </p:cNvPr>
          <p:cNvSpPr txBox="1"/>
          <p:nvPr/>
        </p:nvSpPr>
        <p:spPr>
          <a:xfrm>
            <a:off x="7406960" y="2558389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작 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60AB72-BFAC-4F18-A38D-B67463395ED3}"/>
              </a:ext>
            </a:extLst>
          </p:cNvPr>
          <p:cNvGrpSpPr/>
          <p:nvPr/>
        </p:nvGrpSpPr>
        <p:grpSpPr>
          <a:xfrm>
            <a:off x="437446" y="2877220"/>
            <a:ext cx="7903914" cy="1916176"/>
            <a:chOff x="437446" y="3561567"/>
            <a:chExt cx="7639188" cy="1916176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566AA5-5A83-4898-A8A5-311540248D2E}"/>
                </a:ext>
              </a:extLst>
            </p:cNvPr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BB5A26-D008-41C0-BD21-B3E5876AF49A}"/>
                </a:ext>
              </a:extLst>
            </p:cNvPr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A7574B-6885-48F4-A1A0-62DEFBD8E7D2}"/>
                </a:ext>
              </a:extLst>
            </p:cNvPr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74B40E0-13F5-4630-BFFD-167674835117}"/>
                </a:ext>
              </a:extLst>
            </p:cNvPr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71CE185-3170-46FB-BE36-E75BB8E75223}"/>
                </a:ext>
              </a:extLst>
            </p:cNvPr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291444B-C415-4EE8-9BCC-4C319ED9E3F8}"/>
                </a:ext>
              </a:extLst>
            </p:cNvPr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8281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56332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662647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750814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82818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82818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82818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82818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370269" y="3342568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563324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563324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관리자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5633246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563324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662647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662647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2023-05-29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6626476" y="410771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662647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CFEC9CE-27BB-4DF1-9048-E745AD77A237}"/>
              </a:ext>
            </a:extLst>
          </p:cNvPr>
          <p:cNvGrpSpPr/>
          <p:nvPr/>
        </p:nvGrpSpPr>
        <p:grpSpPr>
          <a:xfrm>
            <a:off x="2557630" y="6303538"/>
            <a:ext cx="3678220" cy="194574"/>
            <a:chOff x="2557630" y="5928481"/>
            <a:chExt cx="3678220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1F682C7-C312-4082-8A12-264D67AFE9F5}"/>
                </a:ext>
              </a:extLst>
            </p:cNvPr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912D6E4-4ADA-45C8-A75E-5D54751A1FD6}"/>
                </a:ext>
              </a:extLst>
            </p:cNvPr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AE45041-8626-49DC-B2FC-B6CA6515AE37}"/>
                </a:ext>
              </a:extLst>
            </p:cNvPr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52C7DC-DB54-4EAA-845B-FC08A9C985D3}"/>
                </a:ext>
              </a:extLst>
            </p:cNvPr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4B0354-C64B-4430-9AE3-7EA3334B80DC}"/>
                </a:ext>
              </a:extLst>
            </p:cNvPr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B3160A9-2821-4CFD-8E56-043431E09426}"/>
                </a:ext>
              </a:extLst>
            </p:cNvPr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1</a:t>
              </a:r>
              <a:endParaRPr lang="ko-KR" altLang="en-US" sz="90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617157" y="372512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i="0">
                <a:solidFill>
                  <a:srgbClr val="555555"/>
                </a:solidFill>
                <a:effectLst/>
                <a:latin typeface="AppleSDGothicNeo"/>
              </a:rPr>
              <a:t>↳ </a:t>
            </a:r>
            <a:r>
              <a:rPr lang="en-US" altLang="ko-KR" sz="900" b="0" i="0">
                <a:solidFill>
                  <a:srgbClr val="555555"/>
                </a:solidFill>
                <a:effectLst/>
                <a:latin typeface="AppleSDGothicNeo"/>
              </a:rPr>
              <a:t>Re: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370269" y="410767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370269" y="4490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433EBB-95A7-4183-B98E-241DE4FF4FD6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게시판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257CC4-0B93-4C12-97A5-3D8F2D9DC23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600738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605818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605818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D9BE96-3C1D-E1F2-A533-2983A5FD80BF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2A9CE-E81E-A796-3663-C3430055478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C6B74-66B8-79E6-BE44-786212554808}"/>
              </a:ext>
            </a:extLst>
          </p:cNvPr>
          <p:cNvSpPr txBox="1"/>
          <p:nvPr/>
        </p:nvSpPr>
        <p:spPr>
          <a:xfrm>
            <a:off x="188914" y="4872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9256F-ECA4-962C-E298-3CF3A0F478FA}"/>
              </a:ext>
            </a:extLst>
          </p:cNvPr>
          <p:cNvSpPr txBox="1"/>
          <p:nvPr/>
        </p:nvSpPr>
        <p:spPr>
          <a:xfrm>
            <a:off x="5639342" y="4872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E4AAA-0B18-2078-3798-C73BE7FED03A}"/>
              </a:ext>
            </a:extLst>
          </p:cNvPr>
          <p:cNvSpPr txBox="1"/>
          <p:nvPr/>
        </p:nvSpPr>
        <p:spPr>
          <a:xfrm>
            <a:off x="6632572" y="4872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9F237D-5AE1-4938-2B2F-1863F9857D76}"/>
              </a:ext>
            </a:extLst>
          </p:cNvPr>
          <p:cNvSpPr txBox="1"/>
          <p:nvPr/>
        </p:nvSpPr>
        <p:spPr>
          <a:xfrm>
            <a:off x="2623253" y="4871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i="0">
                <a:solidFill>
                  <a:srgbClr val="555555"/>
                </a:solidFill>
                <a:effectLst/>
                <a:latin typeface="AppleSDGothicNeo"/>
              </a:rPr>
              <a:t>↳ </a:t>
            </a:r>
            <a:r>
              <a:rPr lang="en-US" altLang="ko-KR" sz="900" b="0" i="0">
                <a:solidFill>
                  <a:srgbClr val="555555"/>
                </a:solidFill>
                <a:effectLst/>
                <a:latin typeface="AppleSDGothicNeo"/>
              </a:rPr>
              <a:t>Re: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12EB3B-B079-7865-C6A8-F689D66F31A2}"/>
              </a:ext>
            </a:extLst>
          </p:cNvPr>
          <p:cNvSpPr txBox="1"/>
          <p:nvPr/>
        </p:nvSpPr>
        <p:spPr>
          <a:xfrm>
            <a:off x="7509385" y="333068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A33E7-3934-AB72-6A27-3C5CBF76DD24}"/>
              </a:ext>
            </a:extLst>
          </p:cNvPr>
          <p:cNvSpPr txBox="1"/>
          <p:nvPr/>
        </p:nvSpPr>
        <p:spPr>
          <a:xfrm>
            <a:off x="7509385" y="3719491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85996C-C120-E035-456A-2F54E4B49585}"/>
              </a:ext>
            </a:extLst>
          </p:cNvPr>
          <p:cNvSpPr txBox="1"/>
          <p:nvPr/>
        </p:nvSpPr>
        <p:spPr>
          <a:xfrm>
            <a:off x="7509385" y="409878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D808E-F25D-8887-676B-164C386DACC7}"/>
              </a:ext>
            </a:extLst>
          </p:cNvPr>
          <p:cNvSpPr txBox="1"/>
          <p:nvPr/>
        </p:nvSpPr>
        <p:spPr>
          <a:xfrm>
            <a:off x="7509385" y="447978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CCABE-3D87-BB2D-ADF8-BC73F0FE2CF4}"/>
              </a:ext>
            </a:extLst>
          </p:cNvPr>
          <p:cNvSpPr txBox="1"/>
          <p:nvPr/>
        </p:nvSpPr>
        <p:spPr>
          <a:xfrm>
            <a:off x="7515481" y="486078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7486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글작성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err="1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문의글</a:t>
            </a:r>
            <a:r>
              <a:rPr lang="ko-KR" altLang="en-US" sz="14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7517F-7883-4F8E-8A67-A19DDA40BE3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150A2-27BC-486E-8831-BCED586360FA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EE98E9-916D-47E1-C510-49509AA6FDEC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68E5-8158-717B-5127-7365AC5EEF9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9844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31037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관리자에게만 표시되는 답글 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관리자에게만 표시되는 답글 작성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3015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5100206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609DC-D259-4021-A261-1EC1BA2C2E4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A8B4A-567E-4C3C-AE32-2D54776AB1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757FC-3772-F031-ACE6-64E04F5498A6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57A71-A2BB-284B-B0BE-A5348595BF1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4A97F8-92CE-61D3-1521-CE4046761ECA}"/>
              </a:ext>
            </a:extLst>
          </p:cNvPr>
          <p:cNvSpPr/>
          <p:nvPr/>
        </p:nvSpPr>
        <p:spPr>
          <a:xfrm>
            <a:off x="477822" y="4785191"/>
            <a:ext cx="6764679" cy="11230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CF97D0-2741-0CF8-03F1-EEE0DAE70268}"/>
              </a:ext>
            </a:extLst>
          </p:cNvPr>
          <p:cNvSpPr/>
          <p:nvPr/>
        </p:nvSpPr>
        <p:spPr>
          <a:xfrm>
            <a:off x="346649" y="46970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33E0C3-58BA-3432-3957-4FD815F7517C}"/>
              </a:ext>
            </a:extLst>
          </p:cNvPr>
          <p:cNvSpPr/>
          <p:nvPr/>
        </p:nvSpPr>
        <p:spPr>
          <a:xfrm>
            <a:off x="7377185" y="49798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0155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819"/>
              </p:ext>
            </p:extLst>
          </p:nvPr>
        </p:nvGraphicFramePr>
        <p:xfrm>
          <a:off x="8840764" y="711200"/>
          <a:ext cx="3287735" cy="117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가입 정보 입력 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endParaRPr lang="en-US" altLang="ko-KR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417716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2" y="2668276"/>
            <a:ext cx="4243972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3216981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758277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301689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847217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F717900D-BBAC-4405-9755-061E701E2CB6}"/>
              </a:ext>
            </a:extLst>
          </p:cNvPr>
          <p:cNvSpPr txBox="1"/>
          <p:nvPr/>
        </p:nvSpPr>
        <p:spPr>
          <a:xfrm>
            <a:off x="2328771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41C80881-AE49-4302-9EB8-8D4A232BC8DC}"/>
              </a:ext>
            </a:extLst>
          </p:cNvPr>
          <p:cNvGrpSpPr/>
          <p:nvPr/>
        </p:nvGrpSpPr>
        <p:grpSpPr>
          <a:xfrm>
            <a:off x="2425586" y="5626794"/>
            <a:ext cx="778016" cy="246221"/>
            <a:chOff x="2425585" y="6180928"/>
            <a:chExt cx="1155930" cy="246221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057495-29FA-4CE6-988B-6171C776059A}"/>
                </a:ext>
              </a:extLst>
            </p:cNvPr>
            <p:cNvSpPr/>
            <p:nvPr/>
          </p:nvSpPr>
          <p:spPr>
            <a:xfrm>
              <a:off x="2425585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C101047-2A0A-4662-922A-210BE23980B3}"/>
                </a:ext>
              </a:extLst>
            </p:cNvPr>
            <p:cNvSpPr txBox="1"/>
            <p:nvPr/>
          </p:nvSpPr>
          <p:spPr>
            <a:xfrm>
              <a:off x="2602409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B2D2CA1-6B5F-4144-A8AA-DDE809CB60BA}"/>
                </a:ext>
              </a:extLst>
            </p:cNvPr>
            <p:cNvSpPr txBox="1"/>
            <p:nvPr/>
          </p:nvSpPr>
          <p:spPr>
            <a:xfrm>
              <a:off x="3180374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D7ACF230-273A-4D7F-8377-892470E9978E}"/>
                </a:ext>
              </a:extLst>
            </p:cNvPr>
            <p:cNvSpPr/>
            <p:nvPr/>
          </p:nvSpPr>
          <p:spPr>
            <a:xfrm>
              <a:off x="3003550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3232360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생년월일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6D803FB-A048-451A-BF0B-EA7799FEDCA9}"/>
              </a:ext>
            </a:extLst>
          </p:cNvPr>
          <p:cNvGrpSpPr/>
          <p:nvPr/>
        </p:nvGrpSpPr>
        <p:grpSpPr>
          <a:xfrm>
            <a:off x="3299042" y="5627059"/>
            <a:ext cx="3273701" cy="263694"/>
            <a:chOff x="2577985" y="5780922"/>
            <a:chExt cx="3273701" cy="263694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05ED19C-29E1-4786-8FAD-4D38FB605894}"/>
                </a:ext>
              </a:extLst>
            </p:cNvPr>
            <p:cNvSpPr/>
            <p:nvPr/>
          </p:nvSpPr>
          <p:spPr>
            <a:xfrm>
              <a:off x="2577985" y="5780922"/>
              <a:ext cx="3273701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C24E09A-E2CC-42E5-8CE3-99915CF32D01}"/>
                </a:ext>
              </a:extLst>
            </p:cNvPr>
            <p:cNvSpPr txBox="1"/>
            <p:nvPr/>
          </p:nvSpPr>
          <p:spPr>
            <a:xfrm>
              <a:off x="2599052" y="5798395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1900-00-00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pic>
        <p:nvPicPr>
          <p:cNvPr id="174" name="그림 173" descr="블랙, 어둠이(가) 표시된 사진&#10;&#10;자동 생성된 설명">
            <a:extLst>
              <a:ext uri="{FF2B5EF4-FFF2-40B4-BE49-F238E27FC236}">
                <a16:creationId xmlns:a16="http://schemas.microsoft.com/office/drawing/2014/main" id="{B5F40859-1B2A-46E9-A403-75FCC2BD349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20" y="5640492"/>
            <a:ext cx="221851" cy="221851"/>
          </a:xfrm>
          <a:prstGeom prst="rect">
            <a:avLst/>
          </a:prstGeom>
        </p:spPr>
      </p:pic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CB025C-74BF-A37B-E731-B9D47C157792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837F0D-31D6-C657-6E27-8C221D227252}"/>
              </a:ext>
            </a:extLst>
          </p:cNvPr>
          <p:cNvSpPr/>
          <p:nvPr/>
        </p:nvSpPr>
        <p:spPr>
          <a:xfrm>
            <a:off x="2428760" y="6164427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B2B56-E2EF-DAE6-5A17-A7861E0E9B47}"/>
              </a:ext>
            </a:extLst>
          </p:cNvPr>
          <p:cNvSpPr txBox="1"/>
          <p:nvPr/>
        </p:nvSpPr>
        <p:spPr>
          <a:xfrm>
            <a:off x="3226696" y="6250128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4CF641-8D38-BEC3-5FDC-9991DD7B8698}"/>
              </a:ext>
            </a:extLst>
          </p:cNvPr>
          <p:cNvSpPr/>
          <p:nvPr/>
        </p:nvSpPr>
        <p:spPr>
          <a:xfrm>
            <a:off x="2242047" y="593670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639B0C6-9972-F460-B386-7B74C641B88D}"/>
              </a:ext>
            </a:extLst>
          </p:cNvPr>
          <p:cNvSpPr/>
          <p:nvPr/>
        </p:nvSpPr>
        <p:spPr>
          <a:xfrm>
            <a:off x="2058036" y="257924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E1D29-8275-2ADB-B654-0D268CD4618E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5002</TotalTime>
  <Words>2045</Words>
  <Application>Microsoft Office PowerPoint</Application>
  <PresentationFormat>와이드스크린</PresentationFormat>
  <Paragraphs>752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AppleSDGothicNeo</vt:lpstr>
      <vt:lpstr>GmarketSansMedium</vt:lpstr>
      <vt:lpstr>Arial</vt:lpstr>
      <vt:lpstr>G마켓 산스 Bold</vt:lpstr>
      <vt:lpstr>G마켓 산스 Light</vt:lpstr>
      <vt:lpstr>G마켓 산스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이준형</cp:lastModifiedBy>
  <cp:revision>1452</cp:revision>
  <dcterms:created xsi:type="dcterms:W3CDTF">2023-05-26T05:47:42Z</dcterms:created>
  <dcterms:modified xsi:type="dcterms:W3CDTF">2023-08-27T22:19:40Z</dcterms:modified>
</cp:coreProperties>
</file>