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4" r:id="rId4"/>
    <p:sldId id="285" r:id="rId5"/>
    <p:sldId id="294" r:id="rId6"/>
    <p:sldId id="286" r:id="rId7"/>
    <p:sldId id="295" r:id="rId8"/>
    <p:sldId id="284" r:id="rId9"/>
    <p:sldId id="287" r:id="rId10"/>
    <p:sldId id="293" r:id="rId11"/>
    <p:sldId id="289" r:id="rId12"/>
    <p:sldId id="290" r:id="rId13"/>
    <p:sldId id="265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10253F"/>
    <a:srgbClr val="969696"/>
    <a:srgbClr val="FF5050"/>
    <a:srgbClr val="6E9CCC"/>
    <a:srgbClr val="F3B4CE"/>
    <a:srgbClr val="3C5A93"/>
    <a:srgbClr val="C1D4FE"/>
    <a:srgbClr val="293D6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76" autoAdjust="0"/>
  </p:normalViewPr>
  <p:slideViewPr>
    <p:cSldViewPr>
      <p:cViewPr varScale="1">
        <p:scale>
          <a:sx n="49" d="100"/>
          <a:sy n="49" d="100"/>
        </p:scale>
        <p:origin x="7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21593-5DE6-437E-B2F1-08DBF74A4C5F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13C28-77A6-49CC-ACBD-1DE80FEF1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2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3C28-77A6-49CC-ACBD-1DE80FEF11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4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13C28-77A6-49CC-ACBD-1DE80FEF11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85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32355" y="2068949"/>
            <a:ext cx="12621005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000" dirty="0">
                <a:solidFill>
                  <a:srgbClr val="3C5A9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SangSangFlowerRoadOTF" pitchFamily="34" charset="0"/>
              </a:rPr>
              <a:t>MZ</a:t>
            </a:r>
            <a:r>
              <a:rPr lang="ko-KR" altLang="en-US" sz="7000" dirty="0">
                <a:solidFill>
                  <a:srgbClr val="3C5A9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SangSangFlowerRoadOTF" pitchFamily="34" charset="0"/>
              </a:rPr>
              <a:t>세대 만족도</a:t>
            </a:r>
            <a:r>
              <a:rPr lang="ko-KR" altLang="en-US" sz="7000" dirty="0">
                <a:solidFill>
                  <a:srgbClr val="567BC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SangSangFlowerRoadOTF" pitchFamily="34" charset="0"/>
              </a:rPr>
              <a:t> 분석 서비스 </a:t>
            </a:r>
            <a:endParaRPr lang="en-US" sz="7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63" y="3353931"/>
            <a:ext cx="18242588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0" kern="0" spc="-1100" dirty="0">
                <a:solidFill>
                  <a:srgbClr val="3C5A9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Black Han Sans" pitchFamily="34" charset="0"/>
              </a:rPr>
              <a:t>My </a:t>
            </a:r>
            <a:r>
              <a:rPr lang="en-US" sz="15000" kern="0" spc="-1100" dirty="0" err="1">
                <a:solidFill>
                  <a:srgbClr val="3C5A9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Black Han Sans" pitchFamily="34" charset="0"/>
              </a:rPr>
              <a:t>Zoy</a:t>
            </a:r>
            <a:endParaRPr lang="en-US" sz="15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875939" y="6262501"/>
            <a:ext cx="4276801" cy="846381"/>
            <a:chOff x="5875939" y="6262501"/>
            <a:chExt cx="4276801" cy="8463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2783" y="5894555"/>
              <a:ext cx="8553603" cy="169276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5939" y="6262501"/>
              <a:ext cx="4276801" cy="84638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25219" y="6479857"/>
            <a:ext cx="5186694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-3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-Core Dream 6 Bold" pitchFamily="34" charset="0"/>
              </a:rPr>
              <a:t># </a:t>
            </a:r>
            <a:r>
              <a:rPr lang="ko-KR" altLang="en-US" sz="2600" kern="0" spc="-3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-Core Dream 6 Bold" pitchFamily="34" charset="0"/>
              </a:rPr>
              <a:t>나의 행복을 찾아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32" y="6847127"/>
            <a:ext cx="3278743" cy="846381"/>
            <a:chOff x="9131032" y="6847127"/>
            <a:chExt cx="3278743" cy="8463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6905" y="6479182"/>
              <a:ext cx="6557486" cy="1692761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31032" y="6847127"/>
              <a:ext cx="3278743" cy="84638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935270" y="7048500"/>
            <a:ext cx="3561530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00" kern="0" spc="-3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-Core Dream 6 Bold" pitchFamily="34" charset="0"/>
              </a:rPr>
              <a:t># </a:t>
            </a:r>
            <a:r>
              <a:rPr lang="ko-KR" altLang="en-US" sz="2600" kern="0" spc="-3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-Core Dream 6 Bold" pitchFamily="34" charset="0"/>
              </a:rPr>
              <a:t>빅데이터 분석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6876058" y="7363777"/>
            <a:ext cx="2650886" cy="846381"/>
            <a:chOff x="6876058" y="7363777"/>
            <a:chExt cx="2650886" cy="8463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5859" y="6995832"/>
              <a:ext cx="5301773" cy="169276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76058" y="7363777"/>
              <a:ext cx="2650886" cy="84638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653119" y="7581900"/>
            <a:ext cx="3024281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-3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-Core Dream 6 Bold" pitchFamily="34" charset="0"/>
              </a:rPr>
              <a:t># MZ</a:t>
            </a:r>
            <a:r>
              <a:rPr lang="ko-KR" altLang="en-US" sz="2600" kern="0" spc="-3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S-Core Dream 6 Bold" pitchFamily="34" charset="0"/>
              </a:rPr>
              <a:t>세대</a:t>
            </a:r>
            <a:endParaRPr 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888768" y="8669543"/>
            <a:ext cx="3750980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endParaRPr lang="en-US" sz="2200" kern="0" spc="-100" dirty="0">
              <a:solidFill>
                <a:srgbClr val="3C5A93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THELuxGoM" pitchFamily="34" charset="0"/>
            </a:endParaRPr>
          </a:p>
          <a:p>
            <a:pPr algn="r"/>
            <a:r>
              <a:rPr lang="ko-KR" altLang="en-US" sz="2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이준형</a:t>
            </a:r>
            <a:endParaRPr lang="en-US" altLang="ko-KR" sz="2200" dirty="0">
              <a:solidFill>
                <a:srgbClr val="3C5A93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/>
            <a:r>
              <a:rPr lang="ko-KR" altLang="en-US" sz="2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문서번호</a:t>
            </a:r>
            <a:r>
              <a:rPr lang="en-US" altLang="ko-KR" sz="2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ver1.1</a:t>
            </a:r>
            <a:endParaRPr lang="en-US" sz="2200" dirty="0">
              <a:solidFill>
                <a:srgbClr val="3C5A93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4246832" y="2489346"/>
            <a:ext cx="325168" cy="325168"/>
            <a:chOff x="3643443" y="4407407"/>
            <a:chExt cx="325168" cy="32516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43443" y="4407407"/>
              <a:ext cx="325168" cy="3251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563600" y="2489346"/>
            <a:ext cx="325168" cy="325168"/>
            <a:chOff x="14317102" y="4407407"/>
            <a:chExt cx="325168" cy="32516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17102" y="4407407"/>
              <a:ext cx="325168" cy="3251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30"/>
          <p:cNvSpPr txBox="1"/>
          <p:nvPr/>
        </p:nvSpPr>
        <p:spPr>
          <a:xfrm>
            <a:off x="896446" y="698837"/>
            <a:ext cx="3142790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개발목표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Object 30">
            <a:extLst>
              <a:ext uri="{FF2B5EF4-FFF2-40B4-BE49-F238E27FC236}">
                <a16:creationId xmlns:a16="http://schemas.microsoft.com/office/drawing/2014/main" id="{EC5357E5-3F55-470D-BFD9-A6A1D92BD057}"/>
              </a:ext>
            </a:extLst>
          </p:cNvPr>
          <p:cNvSpPr txBox="1"/>
          <p:nvPr/>
        </p:nvSpPr>
        <p:spPr>
          <a:xfrm>
            <a:off x="5354186" y="726698"/>
            <a:ext cx="8265508" cy="8925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  <a:p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요인 별 삶의 모습 분석 </a:t>
            </a:r>
            <a:endParaRPr lang="en-US" altLang="ko-KR" sz="2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7FCFF1-0DFF-497E-814F-487E78109E89}"/>
              </a:ext>
            </a:extLst>
          </p:cNvPr>
          <p:cNvSpPr txBox="1"/>
          <p:nvPr/>
        </p:nvSpPr>
        <p:spPr>
          <a:xfrm>
            <a:off x="4081160" y="698837"/>
            <a:ext cx="1312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FB1D3">
                    <a:alpha val="80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sz="6000" dirty="0">
              <a:solidFill>
                <a:srgbClr val="7FB1D3">
                  <a:alpha val="80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07855"/>
            <a:ext cx="8837541" cy="616944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5DFB0F89-B05C-7AC6-B139-F3AF29CDF265}"/>
              </a:ext>
            </a:extLst>
          </p:cNvPr>
          <p:cNvGrpSpPr/>
          <p:nvPr/>
        </p:nvGrpSpPr>
        <p:grpSpPr>
          <a:xfrm>
            <a:off x="10161367" y="2476500"/>
            <a:ext cx="7523450" cy="6700428"/>
            <a:chOff x="9857969" y="2871602"/>
            <a:chExt cx="7523450" cy="67004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6F73B83-22FF-160F-D386-67162A25696F}"/>
                </a:ext>
              </a:extLst>
            </p:cNvPr>
            <p:cNvSpPr/>
            <p:nvPr/>
          </p:nvSpPr>
          <p:spPr>
            <a:xfrm>
              <a:off x="11689022" y="3329806"/>
              <a:ext cx="3931978" cy="458317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0ED8CC-C538-E47F-FD73-75AD1E857CE9}"/>
                </a:ext>
              </a:extLst>
            </p:cNvPr>
            <p:cNvSpPr txBox="1"/>
            <p:nvPr/>
          </p:nvSpPr>
          <p:spPr>
            <a:xfrm>
              <a:off x="12357071" y="3082153"/>
              <a:ext cx="241598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삶의 모습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51FF08-581C-E6C3-1B42-D488927E6962}"/>
                </a:ext>
              </a:extLst>
            </p:cNvPr>
            <p:cNvSpPr txBox="1"/>
            <p:nvPr/>
          </p:nvSpPr>
          <p:spPr>
            <a:xfrm>
              <a:off x="11737726" y="3578014"/>
              <a:ext cx="3654673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1) 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2) 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3) 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4) 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 여부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5) </a:t>
              </a:r>
              <a:r>
                <a:rPr lang="ko-KR" altLang="en-US" dirty="0" err="1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자차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여부</a:t>
              </a:r>
              <a:endPara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6) 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자가 여부</a:t>
              </a:r>
              <a:endPara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…</a:t>
              </a:r>
            </a:p>
            <a:p>
              <a:pPr>
                <a:lnSpc>
                  <a:spcPct val="150000"/>
                </a:lnSpc>
              </a:pPr>
              <a:endPara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EF5BD9C-D330-25F7-B79E-5BF88C7A8A83}"/>
                </a:ext>
              </a:extLst>
            </p:cNvPr>
            <p:cNvSpPr/>
            <p:nvPr/>
          </p:nvSpPr>
          <p:spPr>
            <a:xfrm rot="10800000">
              <a:off x="9857969" y="7912977"/>
              <a:ext cx="7523450" cy="996679"/>
            </a:xfrm>
            <a:prstGeom prst="triangle">
              <a:avLst/>
            </a:prstGeom>
            <a:solidFill>
              <a:srgbClr val="6E9CCC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8455B9D-8F2F-9702-7AEF-E51B5AF5FE3A}"/>
                </a:ext>
              </a:extLst>
            </p:cNvPr>
            <p:cNvSpPr/>
            <p:nvPr/>
          </p:nvSpPr>
          <p:spPr>
            <a:xfrm>
              <a:off x="12536494" y="2871602"/>
              <a:ext cx="20152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사용자가 선택한 조건의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189E4B-2139-646A-9B7D-FADFDDA70135}"/>
                </a:ext>
              </a:extLst>
            </p:cNvPr>
            <p:cNvSpPr txBox="1"/>
            <p:nvPr/>
          </p:nvSpPr>
          <p:spPr>
            <a:xfrm>
              <a:off x="10144991" y="7962900"/>
              <a:ext cx="691341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“</a:t>
              </a:r>
              <a:r>
                <a:rPr lang="ko-KR" altLang="en-US" sz="40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선택 조건 </a:t>
              </a:r>
              <a:r>
                <a:rPr lang="en-US" altLang="ko-KR" sz="40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MZ</a:t>
              </a:r>
              <a:r>
                <a:rPr lang="ko-KR" altLang="en-US" sz="40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세대의 통계</a:t>
              </a:r>
              <a:r>
                <a:rPr lang="en-US" altLang="ko-KR" sz="40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A08794-6389-3563-97AF-9C53283FB1C7}"/>
                </a:ext>
              </a:extLst>
            </p:cNvPr>
            <p:cNvSpPr txBox="1"/>
            <p:nvPr/>
          </p:nvSpPr>
          <p:spPr>
            <a:xfrm>
              <a:off x="10134600" y="8648700"/>
              <a:ext cx="6934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사용자와 유사한 조건의 사람들의</a:t>
              </a:r>
              <a:endParaRPr lang="en-US" altLang="ko-KR" sz="27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algn="ctr"/>
              <a:r>
                <a:rPr lang="ko-KR" altLang="en-US" sz="27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다양한 삶의 모습을</a:t>
              </a:r>
              <a:r>
                <a:rPr lang="en-US" altLang="ko-KR" sz="27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</a:t>
              </a:r>
              <a:r>
                <a:rPr lang="ko-KR" altLang="en-US" sz="27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시각화하여 제공</a:t>
              </a:r>
              <a:endParaRPr lang="en-US" altLang="ko-KR" sz="27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36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0"/>
          <p:cNvSpPr txBox="1"/>
          <p:nvPr/>
        </p:nvSpPr>
        <p:spPr>
          <a:xfrm>
            <a:off x="896446" y="698837"/>
            <a:ext cx="8018954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기대효과 및 활용방안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890819-CF33-43A3-97C5-3A91C390D244}"/>
              </a:ext>
            </a:extLst>
          </p:cNvPr>
          <p:cNvSpPr txBox="1"/>
          <p:nvPr/>
        </p:nvSpPr>
        <p:spPr>
          <a:xfrm>
            <a:off x="4677730" y="3846302"/>
            <a:ext cx="1173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세대 내 본인의 상황에 대한 척도로서 활용가능</a:t>
            </a:r>
            <a:endParaRPr lang="en-US" altLang="ko-KR" sz="36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1ED3B-FF7B-4F89-AE2A-9CF0373296E7}"/>
              </a:ext>
            </a:extLst>
          </p:cNvPr>
          <p:cNvSpPr txBox="1"/>
          <p:nvPr/>
        </p:nvSpPr>
        <p:spPr>
          <a:xfrm>
            <a:off x="4677730" y="6518517"/>
            <a:ext cx="1173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기업의 마케팅자료로 활용 가능</a:t>
            </a:r>
            <a:endParaRPr lang="en-US" altLang="ko-KR" sz="36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35F4AFF-2B09-4E2F-8540-9D69CB3FAF80}"/>
              </a:ext>
            </a:extLst>
          </p:cNvPr>
          <p:cNvSpPr/>
          <p:nvPr/>
        </p:nvSpPr>
        <p:spPr>
          <a:xfrm>
            <a:off x="1" y="1790700"/>
            <a:ext cx="4257675" cy="8515350"/>
          </a:xfrm>
          <a:custGeom>
            <a:avLst/>
            <a:gdLst>
              <a:gd name="connsiteX0" fmla="*/ 0 w 4257675"/>
              <a:gd name="connsiteY0" fmla="*/ 0 h 8515350"/>
              <a:gd name="connsiteX1" fmla="*/ 4257675 w 4257675"/>
              <a:gd name="connsiteY1" fmla="*/ 4257675 h 8515350"/>
              <a:gd name="connsiteX2" fmla="*/ 0 w 4257675"/>
              <a:gd name="connsiteY2" fmla="*/ 8515350 h 851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7675" h="8515350">
                <a:moveTo>
                  <a:pt x="0" y="0"/>
                </a:moveTo>
                <a:cubicBezTo>
                  <a:pt x="2351449" y="0"/>
                  <a:pt x="4257675" y="1906226"/>
                  <a:pt x="4257675" y="4257675"/>
                </a:cubicBezTo>
                <a:cubicBezTo>
                  <a:pt x="4257675" y="6609124"/>
                  <a:pt x="2351449" y="8515350"/>
                  <a:pt x="0" y="8515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5000"/>
                  <a:lumOff val="55000"/>
                  <a:alpha val="28000"/>
                </a:schemeClr>
              </a:gs>
              <a:gs pos="100000">
                <a:schemeClr val="accent1">
                  <a:lumMod val="30000"/>
                  <a:lumOff val="70000"/>
                  <a:alpha val="4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EEA31F-4348-417B-B675-38B792F86128}"/>
              </a:ext>
            </a:extLst>
          </p:cNvPr>
          <p:cNvGrpSpPr/>
          <p:nvPr/>
        </p:nvGrpSpPr>
        <p:grpSpPr>
          <a:xfrm>
            <a:off x="3276600" y="3569302"/>
            <a:ext cx="1200330" cy="1200330"/>
            <a:chOff x="3276600" y="3569302"/>
            <a:chExt cx="1200330" cy="120033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4AA1BC8-1D19-4222-847D-C0C283C31802}"/>
                </a:ext>
              </a:extLst>
            </p:cNvPr>
            <p:cNvSpPr/>
            <p:nvPr/>
          </p:nvSpPr>
          <p:spPr>
            <a:xfrm>
              <a:off x="3276600" y="3569302"/>
              <a:ext cx="1200330" cy="120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A9E607-068B-4746-86B0-F3B93F4EBA89}"/>
                </a:ext>
              </a:extLst>
            </p:cNvPr>
            <p:cNvSpPr txBox="1"/>
            <p:nvPr/>
          </p:nvSpPr>
          <p:spPr>
            <a:xfrm>
              <a:off x="3620124" y="3707802"/>
              <a:ext cx="5132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sz="54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06E9D73-B969-44B3-BBE4-5295BD7FCECB}"/>
              </a:ext>
            </a:extLst>
          </p:cNvPr>
          <p:cNvGrpSpPr/>
          <p:nvPr/>
        </p:nvGrpSpPr>
        <p:grpSpPr>
          <a:xfrm>
            <a:off x="3276600" y="6241517"/>
            <a:ext cx="1200330" cy="1200330"/>
            <a:chOff x="3276600" y="6241517"/>
            <a:chExt cx="1200330" cy="120033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079BAF8-713F-4EED-8E3A-BEEA2950878D}"/>
                </a:ext>
              </a:extLst>
            </p:cNvPr>
            <p:cNvSpPr/>
            <p:nvPr/>
          </p:nvSpPr>
          <p:spPr>
            <a:xfrm>
              <a:off x="3276600" y="6241517"/>
              <a:ext cx="1200330" cy="120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DC4458-9D0D-418B-8314-35835E348239}"/>
                </a:ext>
              </a:extLst>
            </p:cNvPr>
            <p:cNvSpPr txBox="1"/>
            <p:nvPr/>
          </p:nvSpPr>
          <p:spPr>
            <a:xfrm>
              <a:off x="3553600" y="6380017"/>
              <a:ext cx="6463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sz="54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9CFBB1B-0DCD-4301-AEF6-C9F40CBC6006}"/>
              </a:ext>
            </a:extLst>
          </p:cNvPr>
          <p:cNvSpPr txBox="1"/>
          <p:nvPr/>
        </p:nvSpPr>
        <p:spPr>
          <a:xfrm>
            <a:off x="4820454" y="4533900"/>
            <a:ext cx="11734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세대 각자의 환경에 따른 행복도 정보를 제공함으로써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</a:p>
          <a:p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본인의 환경을 재고해보고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이를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행복을 위한 길라잡이로 활용 가능</a:t>
            </a:r>
            <a:endParaRPr lang="en-US" altLang="ko-KR" sz="22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8866-516D-4F0F-9AC2-7978A79FA126}"/>
              </a:ext>
            </a:extLst>
          </p:cNvPr>
          <p:cNvSpPr txBox="1"/>
          <p:nvPr/>
        </p:nvSpPr>
        <p:spPr>
          <a:xfrm>
            <a:off x="4820454" y="7181161"/>
            <a:ext cx="11734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세대의 주관적인 만족도 데이터를 분석하므로</a:t>
            </a:r>
            <a:endParaRPr lang="en-US" altLang="ko-KR" sz="22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세대가 핵심 타겟인 기업의 마케팅 자료로 활용 가능</a:t>
            </a:r>
            <a:endParaRPr lang="en-US" altLang="ko-KR" sz="22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64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0"/>
          <p:cNvSpPr txBox="1"/>
          <p:nvPr/>
        </p:nvSpPr>
        <p:spPr>
          <a:xfrm>
            <a:off x="896446" y="698837"/>
            <a:ext cx="5123354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향후 개발 계획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7A1CAB6-53C7-4D70-8240-015B82C18E6F}"/>
              </a:ext>
            </a:extLst>
          </p:cNvPr>
          <p:cNvSpPr/>
          <p:nvPr/>
        </p:nvSpPr>
        <p:spPr>
          <a:xfrm>
            <a:off x="381000" y="2095500"/>
            <a:ext cx="8610600" cy="7924800"/>
          </a:xfrm>
          <a:prstGeom prst="roundRect">
            <a:avLst/>
          </a:prstGeom>
          <a:solidFill>
            <a:srgbClr val="6E9CCC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BC6D8B20-2BF0-4BDE-AB1F-D0601D95DD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862" y="2705100"/>
            <a:ext cx="4362692" cy="4362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E062F-F4AE-45B0-8446-545755A1CC35}"/>
              </a:ext>
            </a:extLst>
          </p:cNvPr>
          <p:cNvSpPr txBox="1"/>
          <p:nvPr/>
        </p:nvSpPr>
        <p:spPr>
          <a:xfrm>
            <a:off x="457200" y="6895113"/>
            <a:ext cx="845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세대를 확장하여 분석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–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베이비붐 세대 </a:t>
            </a:r>
            <a:b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은퇴를 바로 앞둔 나이인 </a:t>
            </a:r>
            <a:r>
              <a:rPr lang="ko-KR" altLang="en-US" sz="1600" dirty="0"/>
              <a:t>베이비붐 세대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를 위한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삶의 만족도 분석 서비스</a:t>
            </a:r>
            <a:endParaRPr lang="en-US" altLang="ko-KR" sz="16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51BFC3A-D6C6-4DB0-BC50-7477A67AD9ED}"/>
              </a:ext>
            </a:extLst>
          </p:cNvPr>
          <p:cNvSpPr/>
          <p:nvPr/>
        </p:nvSpPr>
        <p:spPr>
          <a:xfrm>
            <a:off x="9296400" y="2095500"/>
            <a:ext cx="8610600" cy="7924800"/>
          </a:xfrm>
          <a:prstGeom prst="roundRect">
            <a:avLst/>
          </a:prstGeom>
          <a:solidFill>
            <a:srgbClr val="6E9CCC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인간의 얼굴, 클립아트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F2BAC993-1448-4571-B7E8-75F374FF7C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0" b="98545" l="9980" r="91394">
                        <a14:foregroundMark x1="69333" y1="18990" x2="70424" y2="13333"/>
                        <a14:foregroundMark x1="66384" y1="29737" x2="66384" y2="29737"/>
                        <a14:foregroundMark x1="84687" y1="55798" x2="86939" y2="57698"/>
                        <a14:foregroundMark x1="79313" y1="73818" x2="78505" y2="73818"/>
                        <a14:foregroundMark x1="16465" y1="62474" x2="15636" y2="66545"/>
                        <a14:foregroundMark x1="15636" y1="66545" x2="16687" y2="68727"/>
                        <a14:foregroundMark x1="18303" y1="73293" x2="19111" y2="74101"/>
                        <a14:foregroundMark x1="37899" y1="89939" x2="53333" y2="94788"/>
                        <a14:foregroundMark x1="53333" y1="94788" x2="55111" y2="94788"/>
                        <a14:foregroundMark x1="36848" y1="98545" x2="60202" y2="98020"/>
                        <a14:foregroundMark x1="16162" y1="63192" x2="16525" y2="62990"/>
                        <a14:backgroundMark x1="17495" y1="60646" x2="17495" y2="60646"/>
                        <a14:backgroundMark x1="17495" y1="59556" x2="16404" y2="61737"/>
                        <a14:backgroundMark x1="15596" y1="59030" x2="17212" y2="59838"/>
                        <a14:backgroundMark x1="17091" y1="59273" x2="17091" y2="59273"/>
                        <a14:backgroundMark x1="17051" y1="58869" x2="17172" y2="59394"/>
                        <a14:backgroundMark x1="16646" y1="58747" x2="17051" y2="61172"/>
                        <a14:backgroundMark x1="16929" y1="58505" x2="17091" y2="59111"/>
                        <a14:backgroundMark x1="17010" y1="61495" x2="15354" y2="62263"/>
                        <a14:backgroundMark x1="16889" y1="58020" x2="17455" y2="59152"/>
                        <a14:backgroundMark x1="86990" y1="57657" x2="88202" y2="58788"/>
                        <a14:backgroundMark x1="88727" y1="59152" x2="89737" y2="60040"/>
                        <a14:backgroundMark x1="89333" y1="59313" x2="90263" y2="61010"/>
                        <a14:backgroundMark x1="85737" y1="57616" x2="87192" y2="57657"/>
                        <a14:backgroundMark x1="90263" y1="60283" x2="90747" y2="610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007" y="2552700"/>
            <a:ext cx="4057385" cy="40573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9BE254-96C0-45C1-8A7C-6E55BD383485}"/>
              </a:ext>
            </a:extLst>
          </p:cNvPr>
          <p:cNvSpPr txBox="1"/>
          <p:nvPr/>
        </p:nvSpPr>
        <p:spPr>
          <a:xfrm>
            <a:off x="9372600" y="6895113"/>
            <a:ext cx="845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취미 추천 서비스</a:t>
            </a:r>
            <a:b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추가적으로 취미 관련 빅데이터를 분석해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MZ</a:t>
            </a:r>
            <a:r>
              <a:rPr lang="ko-KR" altLang="en-US" sz="1600" dirty="0"/>
              <a:t>세대 개인 환경에 따라 만족도가 높을 것으로 예상되는 취미를 예측</a:t>
            </a:r>
            <a:r>
              <a:rPr lang="en-US" altLang="ko-KR" sz="1600" dirty="0"/>
              <a:t>, </a:t>
            </a:r>
            <a:r>
              <a:rPr lang="ko-KR" altLang="en-US" sz="1600" dirty="0"/>
              <a:t>추천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3211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-325603" y="3887331"/>
            <a:ext cx="18936921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0" kern="0" spc="-1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감사</a:t>
            </a:r>
            <a:r>
              <a:rPr lang="en-US" sz="14000" kern="0" spc="-1200" dirty="0">
                <a:solidFill>
                  <a:srgbClr val="567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합니다</a:t>
            </a:r>
            <a:endParaRPr lang="en-US" sz="14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3777255" y="4761278"/>
            <a:ext cx="337545" cy="337545"/>
            <a:chOff x="3434130" y="4616231"/>
            <a:chExt cx="337545" cy="33754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4130" y="4616231"/>
              <a:ext cx="337545" cy="3375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64255" y="4761278"/>
            <a:ext cx="337545" cy="337545"/>
            <a:chOff x="14514040" y="4616231"/>
            <a:chExt cx="337545" cy="3375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14040" y="4616231"/>
              <a:ext cx="337545" cy="337545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533400" y="464912"/>
            <a:ext cx="17221200" cy="9424933"/>
          </a:xfrm>
          <a:prstGeom prst="rect">
            <a:avLst/>
          </a:prstGeom>
          <a:noFill/>
          <a:ln w="76200">
            <a:solidFill>
              <a:srgbClr val="D4DDE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11103"/>
              </p:ext>
            </p:extLst>
          </p:nvPr>
        </p:nvGraphicFramePr>
        <p:xfrm>
          <a:off x="1219200" y="2437434"/>
          <a:ext cx="11333480" cy="202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458013921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2546127593"/>
                    </a:ext>
                  </a:extLst>
                </a:gridCol>
                <a:gridCol w="6299200">
                  <a:extLst>
                    <a:ext uri="{9D8B030D-6E8A-4147-A177-3AD203B41FA5}">
                      <a16:colId xmlns:a16="http://schemas.microsoft.com/office/drawing/2014/main" val="3959921268"/>
                    </a:ext>
                  </a:extLst>
                </a:gridCol>
              </a:tblGrid>
              <a:tr h="505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업데이트 일자</a:t>
                      </a:r>
                    </a:p>
                  </a:txBody>
                  <a:tcPr anchor="ctr">
                    <a:solidFill>
                      <a:srgbClr val="293D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문서번호</a:t>
                      </a:r>
                    </a:p>
                  </a:txBody>
                  <a:tcPr anchor="ctr">
                    <a:solidFill>
                      <a:srgbClr val="293D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변경사항</a:t>
                      </a:r>
                    </a:p>
                  </a:txBody>
                  <a:tcPr anchor="ctr">
                    <a:solidFill>
                      <a:srgbClr val="293D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75677"/>
                  </a:ext>
                </a:extLst>
              </a:tr>
              <a:tr h="505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23.06.01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ver0.1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프로젝트 기획초안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656"/>
                  </a:ext>
                </a:extLst>
              </a:tr>
              <a:tr h="505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23.06.30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Ver1.0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프로젝트 기획완성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4017"/>
                  </a:ext>
                </a:extLst>
              </a:tr>
              <a:tr h="505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23.07.30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Ver1.1</a:t>
                      </a:r>
                      <a:endParaRPr lang="ko-KR" altLang="en-US" dirty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수정 사항 적용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255950"/>
                  </a:ext>
                </a:extLst>
              </a:tr>
            </a:tbl>
          </a:graphicData>
        </a:graphic>
      </p:graphicFrame>
      <p:sp>
        <p:nvSpPr>
          <p:cNvPr id="64" name="Object 10"/>
          <p:cNvSpPr txBox="1"/>
          <p:nvPr/>
        </p:nvSpPr>
        <p:spPr>
          <a:xfrm>
            <a:off x="1066800" y="1003637"/>
            <a:ext cx="14823668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kern="0" spc="-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문서 변경사항</a:t>
            </a:r>
            <a:endParaRPr lang="en-US" sz="6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6"/>
          <p:cNvGrpSpPr/>
          <p:nvPr/>
        </p:nvGrpSpPr>
        <p:grpSpPr>
          <a:xfrm>
            <a:off x="1295400" y="1698784"/>
            <a:ext cx="254318" cy="254318"/>
            <a:chOff x="14317102" y="4407407"/>
            <a:chExt cx="325168" cy="325168"/>
          </a:xfrm>
        </p:grpSpPr>
        <p:pic>
          <p:nvPicPr>
            <p:cNvPr id="13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7102" y="4407407"/>
              <a:ext cx="325168" cy="32516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524000" y="1302723"/>
            <a:ext cx="2209800" cy="104644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ko-KR" altLang="en-US" sz="6200" dirty="0">
                <a:solidFill>
                  <a:srgbClr val="3C5A9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목차</a:t>
            </a:r>
            <a:endParaRPr lang="en-US" sz="6200" dirty="0">
              <a:solidFill>
                <a:srgbClr val="3C5A9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000" y="0"/>
            <a:ext cx="12954000" cy="10287000"/>
          </a:xfrm>
          <a:prstGeom prst="rect">
            <a:avLst/>
          </a:prstGeom>
          <a:solidFill>
            <a:srgbClr val="EF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1006"/>
          <p:cNvGrpSpPr/>
          <p:nvPr/>
        </p:nvGrpSpPr>
        <p:grpSpPr>
          <a:xfrm>
            <a:off x="3657600" y="1698784"/>
            <a:ext cx="254318" cy="254318"/>
            <a:chOff x="14317102" y="4407407"/>
            <a:chExt cx="325168" cy="325168"/>
          </a:xfrm>
        </p:grpSpPr>
        <p:pic>
          <p:nvPicPr>
            <p:cNvPr id="11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7102" y="4407407"/>
              <a:ext cx="325168" cy="325168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DDD76D-DA92-46FE-AEE3-069FF8154E79}"/>
              </a:ext>
            </a:extLst>
          </p:cNvPr>
          <p:cNvGrpSpPr/>
          <p:nvPr/>
        </p:nvGrpSpPr>
        <p:grpSpPr>
          <a:xfrm>
            <a:off x="6248400" y="1432155"/>
            <a:ext cx="8839200" cy="892552"/>
            <a:chOff x="6248400" y="1790700"/>
            <a:chExt cx="8839200" cy="892552"/>
          </a:xfrm>
        </p:grpSpPr>
        <p:sp>
          <p:nvSpPr>
            <p:cNvPr id="14" name="Object 30"/>
            <p:cNvSpPr txBox="1"/>
            <p:nvPr/>
          </p:nvSpPr>
          <p:spPr>
            <a:xfrm>
              <a:off x="6248400" y="1790700"/>
              <a:ext cx="1352550" cy="892552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5200" dirty="0">
                  <a:solidFill>
                    <a:srgbClr val="3C5A9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01</a:t>
              </a:r>
              <a:endParaRPr lang="en-US" sz="5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9" name="Object 30"/>
            <p:cNvSpPr txBox="1"/>
            <p:nvPr/>
          </p:nvSpPr>
          <p:spPr>
            <a:xfrm>
              <a:off x="7524750" y="1792188"/>
              <a:ext cx="7562850" cy="738664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ko-KR" altLang="en-US" sz="4200" dirty="0">
                  <a:solidFill>
                    <a:srgbClr val="293D65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기획의도</a:t>
              </a:r>
              <a:endParaRPr lang="en-US" sz="42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7467600" y="2530852"/>
              <a:ext cx="6248400" cy="0"/>
            </a:xfrm>
            <a:prstGeom prst="line">
              <a:avLst/>
            </a:prstGeom>
            <a:ln w="38100">
              <a:solidFill>
                <a:srgbClr val="C1D4F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4A76EB1-6897-4D8F-AB44-6A4A541123DE}"/>
              </a:ext>
            </a:extLst>
          </p:cNvPr>
          <p:cNvGrpSpPr/>
          <p:nvPr/>
        </p:nvGrpSpPr>
        <p:grpSpPr>
          <a:xfrm>
            <a:off x="6248400" y="3090567"/>
            <a:ext cx="8839200" cy="892552"/>
            <a:chOff x="6248400" y="3953575"/>
            <a:chExt cx="8839200" cy="892552"/>
          </a:xfrm>
        </p:grpSpPr>
        <p:sp>
          <p:nvSpPr>
            <p:cNvPr id="23" name="Object 30"/>
            <p:cNvSpPr txBox="1"/>
            <p:nvPr/>
          </p:nvSpPr>
          <p:spPr>
            <a:xfrm>
              <a:off x="6248400" y="3953575"/>
              <a:ext cx="1352550" cy="892552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5200" dirty="0">
                  <a:solidFill>
                    <a:srgbClr val="3C5A9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02</a:t>
              </a:r>
              <a:endParaRPr lang="en-US" sz="5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" name="Object 30"/>
            <p:cNvSpPr txBox="1"/>
            <p:nvPr/>
          </p:nvSpPr>
          <p:spPr>
            <a:xfrm>
              <a:off x="7524750" y="3955063"/>
              <a:ext cx="7562850" cy="738664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ko-KR" altLang="en-US" sz="4200" dirty="0">
                  <a:solidFill>
                    <a:srgbClr val="293D65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프로젝트 목표</a:t>
              </a:r>
              <a:endParaRPr lang="en-US" sz="42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7467600" y="4693727"/>
              <a:ext cx="6248400" cy="0"/>
            </a:xfrm>
            <a:prstGeom prst="line">
              <a:avLst/>
            </a:prstGeom>
            <a:ln w="38100">
              <a:solidFill>
                <a:srgbClr val="C1D4F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F50480-8FD2-45A7-9BBC-1A3B23C1CF56}"/>
              </a:ext>
            </a:extLst>
          </p:cNvPr>
          <p:cNvGrpSpPr/>
          <p:nvPr/>
        </p:nvGrpSpPr>
        <p:grpSpPr>
          <a:xfrm>
            <a:off x="6248400" y="4748979"/>
            <a:ext cx="8839200" cy="892552"/>
            <a:chOff x="6248400" y="6116449"/>
            <a:chExt cx="8839200" cy="892552"/>
          </a:xfrm>
        </p:grpSpPr>
        <p:sp>
          <p:nvSpPr>
            <p:cNvPr id="26" name="Object 30"/>
            <p:cNvSpPr txBox="1"/>
            <p:nvPr/>
          </p:nvSpPr>
          <p:spPr>
            <a:xfrm>
              <a:off x="6248400" y="6116449"/>
              <a:ext cx="1352550" cy="892552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5200" dirty="0">
                  <a:solidFill>
                    <a:srgbClr val="3C5A9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03</a:t>
              </a:r>
              <a:endParaRPr lang="en-US" sz="5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7" name="Object 30"/>
            <p:cNvSpPr txBox="1"/>
            <p:nvPr/>
          </p:nvSpPr>
          <p:spPr>
            <a:xfrm>
              <a:off x="7524750" y="6117937"/>
              <a:ext cx="7562850" cy="738664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ko-KR" altLang="en-US" sz="4200" dirty="0">
                  <a:solidFill>
                    <a:srgbClr val="293D65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 목표</a:t>
              </a:r>
              <a:endParaRPr lang="en-US" sz="42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7467600" y="6856601"/>
              <a:ext cx="6248400" cy="0"/>
            </a:xfrm>
            <a:prstGeom prst="line">
              <a:avLst/>
            </a:prstGeom>
            <a:ln w="38100">
              <a:solidFill>
                <a:srgbClr val="C1D4F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F9C020-61DC-4A52-8BFE-CE1C8577CFF4}"/>
              </a:ext>
            </a:extLst>
          </p:cNvPr>
          <p:cNvGrpSpPr/>
          <p:nvPr/>
        </p:nvGrpSpPr>
        <p:grpSpPr>
          <a:xfrm>
            <a:off x="6248400" y="6407391"/>
            <a:ext cx="8839200" cy="892552"/>
            <a:chOff x="6248400" y="7907104"/>
            <a:chExt cx="8839200" cy="892552"/>
          </a:xfrm>
        </p:grpSpPr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3A49D6B5-F722-408F-92E2-FA38FF33684B}"/>
                </a:ext>
              </a:extLst>
            </p:cNvPr>
            <p:cNvSpPr txBox="1"/>
            <p:nvPr/>
          </p:nvSpPr>
          <p:spPr>
            <a:xfrm>
              <a:off x="6248400" y="7907104"/>
              <a:ext cx="1352550" cy="892552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5200" dirty="0">
                  <a:solidFill>
                    <a:srgbClr val="3C5A9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04</a:t>
              </a:r>
              <a:endParaRPr lang="en-US" sz="5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4" name="Object 30">
              <a:extLst>
                <a:ext uri="{FF2B5EF4-FFF2-40B4-BE49-F238E27FC236}">
                  <a16:creationId xmlns:a16="http://schemas.microsoft.com/office/drawing/2014/main" id="{676AE822-C505-4230-9C9D-8DEA21C3D073}"/>
                </a:ext>
              </a:extLst>
            </p:cNvPr>
            <p:cNvSpPr txBox="1"/>
            <p:nvPr/>
          </p:nvSpPr>
          <p:spPr>
            <a:xfrm>
              <a:off x="7524750" y="7908592"/>
              <a:ext cx="7562850" cy="738664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ko-KR" altLang="en-US" sz="4200" dirty="0">
                  <a:solidFill>
                    <a:srgbClr val="293D65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기대효과</a:t>
              </a:r>
              <a:endParaRPr lang="en-US" sz="42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17AE8E3-C9A1-4022-9C64-E398CCA34AA7}"/>
                </a:ext>
              </a:extLst>
            </p:cNvPr>
            <p:cNvCxnSpPr/>
            <p:nvPr/>
          </p:nvCxnSpPr>
          <p:spPr>
            <a:xfrm>
              <a:off x="7467600" y="8647256"/>
              <a:ext cx="6248400" cy="0"/>
            </a:xfrm>
            <a:prstGeom prst="line">
              <a:avLst/>
            </a:prstGeom>
            <a:ln w="38100">
              <a:solidFill>
                <a:srgbClr val="C1D4F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F69DD5A-DEB9-4482-9246-A25E01DC1D73}"/>
              </a:ext>
            </a:extLst>
          </p:cNvPr>
          <p:cNvGrpSpPr/>
          <p:nvPr/>
        </p:nvGrpSpPr>
        <p:grpSpPr>
          <a:xfrm>
            <a:off x="6248400" y="8065803"/>
            <a:ext cx="8839200" cy="892552"/>
            <a:chOff x="6248400" y="7907104"/>
            <a:chExt cx="8839200" cy="892552"/>
          </a:xfrm>
        </p:grpSpPr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B044E799-A8C5-4939-9591-FC6C0D636688}"/>
                </a:ext>
              </a:extLst>
            </p:cNvPr>
            <p:cNvSpPr txBox="1"/>
            <p:nvPr/>
          </p:nvSpPr>
          <p:spPr>
            <a:xfrm>
              <a:off x="6248400" y="7907104"/>
              <a:ext cx="1352550" cy="892552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5200" dirty="0">
                  <a:solidFill>
                    <a:srgbClr val="3C5A9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05</a:t>
              </a:r>
              <a:endParaRPr lang="en-US" sz="52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8" name="Object 30">
              <a:extLst>
                <a:ext uri="{FF2B5EF4-FFF2-40B4-BE49-F238E27FC236}">
                  <a16:creationId xmlns:a16="http://schemas.microsoft.com/office/drawing/2014/main" id="{26FDFA3A-431E-4E9B-B30B-4C68CF7D6DC5}"/>
                </a:ext>
              </a:extLst>
            </p:cNvPr>
            <p:cNvSpPr txBox="1"/>
            <p:nvPr/>
          </p:nvSpPr>
          <p:spPr>
            <a:xfrm>
              <a:off x="7524750" y="7908592"/>
              <a:ext cx="7562850" cy="738664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ko-KR" altLang="en-US" sz="4200" dirty="0">
                  <a:solidFill>
                    <a:srgbClr val="293D65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향후 개발계획</a:t>
              </a:r>
              <a:endParaRPr lang="en-US" sz="42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A067DF5-6F21-4EEF-837C-B14EB085F9A5}"/>
                </a:ext>
              </a:extLst>
            </p:cNvPr>
            <p:cNvCxnSpPr/>
            <p:nvPr/>
          </p:nvCxnSpPr>
          <p:spPr>
            <a:xfrm>
              <a:off x="7467600" y="8647256"/>
              <a:ext cx="6248400" cy="0"/>
            </a:xfrm>
            <a:prstGeom prst="line">
              <a:avLst/>
            </a:prstGeom>
            <a:ln w="38100">
              <a:solidFill>
                <a:srgbClr val="C1D4F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017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30"/>
          <p:cNvSpPr txBox="1"/>
          <p:nvPr/>
        </p:nvSpPr>
        <p:spPr>
          <a:xfrm>
            <a:off x="896446" y="698837"/>
            <a:ext cx="3142790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기획의도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0"/>
          <p:cNvSpPr txBox="1"/>
          <p:nvPr/>
        </p:nvSpPr>
        <p:spPr>
          <a:xfrm>
            <a:off x="4081160" y="1028700"/>
            <a:ext cx="8686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293D6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우울에 빠진 </a:t>
            </a:r>
            <a:r>
              <a:rPr lang="en-US" sz="2800" dirty="0">
                <a:solidFill>
                  <a:srgbClr val="293D6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</a:t>
            </a:r>
            <a:r>
              <a:rPr lang="ko-KR" altLang="en-US" sz="2800" dirty="0">
                <a:solidFill>
                  <a:srgbClr val="293D6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세대</a:t>
            </a:r>
            <a:endParaRPr lang="en-US" sz="2800" dirty="0">
              <a:solidFill>
                <a:srgbClr val="293D65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C25F2C1-8D44-8E48-EF3A-2FFE1585A7A0}"/>
              </a:ext>
            </a:extLst>
          </p:cNvPr>
          <p:cNvGrpSpPr/>
          <p:nvPr/>
        </p:nvGrpSpPr>
        <p:grpSpPr>
          <a:xfrm>
            <a:off x="8305800" y="6952952"/>
            <a:ext cx="8838834" cy="2292469"/>
            <a:chOff x="4646476" y="7065902"/>
            <a:chExt cx="9489328" cy="18875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C840FA-8578-967F-9E36-0E8C864B2E7C}"/>
                </a:ext>
              </a:extLst>
            </p:cNvPr>
            <p:cNvSpPr txBox="1"/>
            <p:nvPr/>
          </p:nvSpPr>
          <p:spPr>
            <a:xfrm>
              <a:off x="4906857" y="7065902"/>
              <a:ext cx="8968566" cy="16472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tx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 </a:t>
              </a:r>
              <a:r>
                <a: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sym typeface="Wingdings" panose="05000000000000000000" pitchFamily="2" charset="2"/>
                </a:rPr>
                <a:t>현대 대한민국에서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endParaRPr>
            </a:p>
            <a:p>
              <a:pPr algn="ctr"/>
              <a:r>
                <a:rPr lang="ko-KR" altLang="en-US" sz="3600" dirty="0">
                  <a:solidFill>
                    <a:schemeClr val="tx2">
                      <a:lumMod val="5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sym typeface="Wingdings" panose="05000000000000000000" pitchFamily="2" charset="2"/>
                </a:rPr>
                <a:t>가장</a:t>
              </a:r>
              <a:r>
                <a:rPr lang="ko-KR" altLang="en-US" sz="4400" dirty="0">
                  <a:solidFill>
                    <a:schemeClr val="tx2">
                      <a:lumMod val="5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sym typeface="Wingdings" panose="05000000000000000000" pitchFamily="2" charset="2"/>
                </a:rPr>
                <a:t> </a:t>
              </a:r>
              <a:r>
                <a:rPr lang="ko-KR" altLang="en-US" sz="4400" dirty="0">
                  <a:solidFill>
                    <a:srgbClr val="FF505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sym typeface="Wingdings" panose="05000000000000000000" pitchFamily="2" charset="2"/>
                </a:rPr>
                <a:t>행복 지수가 낮은</a:t>
              </a:r>
              <a:endParaRPr lang="en-US" altLang="ko-KR" sz="4400" dirty="0">
                <a:solidFill>
                  <a:srgbClr val="FF505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endParaRPr>
            </a:p>
            <a:p>
              <a:pPr algn="ctr"/>
              <a:r>
                <a:rPr lang="en-US" altLang="ko-KR" sz="4400" dirty="0">
                  <a:solidFill>
                    <a:srgbClr val="0070C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sym typeface="Wingdings" panose="05000000000000000000" pitchFamily="2" charset="2"/>
                </a:rPr>
                <a:t>MZ</a:t>
              </a:r>
              <a:r>
                <a:rPr lang="ko-KR" altLang="en-US" sz="4400" dirty="0">
                  <a:solidFill>
                    <a:srgbClr val="0070C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sym typeface="Wingdings" panose="05000000000000000000" pitchFamily="2" charset="2"/>
                </a:rPr>
                <a:t>세대</a:t>
              </a:r>
              <a:r>
                <a:rPr lang="ko-KR" altLang="en-US" sz="3600" dirty="0">
                  <a:solidFill>
                    <a:schemeClr val="tx2">
                      <a:lumMod val="5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sym typeface="Wingdings" panose="05000000000000000000" pitchFamily="2" charset="2"/>
                </a:rPr>
                <a:t> 젊은 청년층</a:t>
              </a:r>
              <a:endParaRPr lang="en-US" altLang="ko-KR" sz="3600" dirty="0">
                <a:solidFill>
                  <a:schemeClr val="tx2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6B3F9AF-49CE-BD2C-9820-54ECDE140F90}"/>
                </a:ext>
              </a:extLst>
            </p:cNvPr>
            <p:cNvSpPr/>
            <p:nvPr/>
          </p:nvSpPr>
          <p:spPr>
            <a:xfrm>
              <a:off x="4646476" y="7065903"/>
              <a:ext cx="9489328" cy="1887598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https://dimg.donga.com/wps/NEWS/IMAGE/2019/08/11/96915153.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700" y="2823269"/>
            <a:ext cx="4762500" cy="28289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36" y="6591300"/>
            <a:ext cx="5667375" cy="1371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026" name="Picture 2" descr="올해 연령별 '행복지수' [KBS 청주 9시 뉴스 / 2020.12.03]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2781299"/>
            <a:ext cx="5178425" cy="29128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한국인 행복지수 '60대' 최고 20대 '최저', 행복감 높은 도시와 낮은 도시는?-디지틀조선일보(디조닷컴 dizzo.com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5" y="2341831"/>
            <a:ext cx="4035425" cy="37918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62;p5"/>
          <p:cNvSpPr txBox="1"/>
          <p:nvPr/>
        </p:nvSpPr>
        <p:spPr>
          <a:xfrm>
            <a:off x="10363017" y="8874184"/>
            <a:ext cx="47244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#</a:t>
            </a:r>
            <a:r>
              <a:rPr lang="ko-KR" altLang="en-US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우울증 </a:t>
            </a:r>
            <a:r>
              <a:rPr lang="en-US" altLang="ko-KR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#</a:t>
            </a:r>
            <a:r>
              <a:rPr lang="ko-KR" altLang="en-US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자살 </a:t>
            </a:r>
            <a:r>
              <a:rPr lang="en-US" altLang="ko-KR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#</a:t>
            </a:r>
            <a:r>
              <a:rPr lang="ko-KR" altLang="en-US" sz="16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고독사</a:t>
            </a:r>
            <a:r>
              <a:rPr lang="ko-KR" altLang="en-US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 </a:t>
            </a:r>
            <a:r>
              <a:rPr lang="en-US" altLang="ko-KR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취업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주택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sym typeface="Arial"/>
              </a:rPr>
              <a:t>결혼</a:t>
            </a:r>
            <a:endParaRPr sz="16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Gmarket Sans Medium" panose="02000000000000000000" pitchFamily="50" charset="-127"/>
              <a:ea typeface="Gmarket Sans Medium" panose="02000000000000000000" pitchFamily="50" charset="-127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786" y="7030891"/>
            <a:ext cx="5657850" cy="1409700"/>
          </a:xfrm>
          <a:prstGeom prst="rect">
            <a:avLst/>
          </a:prstGeom>
          <a:ln>
            <a:solidFill>
              <a:srgbClr val="96969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126" y="7943887"/>
            <a:ext cx="6186885" cy="119500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7470" y="8435033"/>
            <a:ext cx="4184930" cy="111006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285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30"/>
          <p:cNvSpPr txBox="1"/>
          <p:nvPr/>
        </p:nvSpPr>
        <p:spPr>
          <a:xfrm>
            <a:off x="896446" y="698837"/>
            <a:ext cx="3142790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기획의도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0"/>
          <p:cNvSpPr txBox="1"/>
          <p:nvPr/>
        </p:nvSpPr>
        <p:spPr>
          <a:xfrm>
            <a:off x="4081160" y="1028700"/>
            <a:ext cx="8686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293D6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우울에 빠진 </a:t>
            </a:r>
            <a:r>
              <a:rPr lang="en-US" altLang="ko-KR" sz="2800" dirty="0">
                <a:solidFill>
                  <a:srgbClr val="293D6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</a:t>
            </a:r>
            <a:r>
              <a:rPr lang="ko-KR" altLang="en-US" sz="2800" dirty="0">
                <a:solidFill>
                  <a:srgbClr val="293D6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세대</a:t>
            </a:r>
            <a:endParaRPr lang="en-US" altLang="ko-KR" sz="2800" dirty="0">
              <a:solidFill>
                <a:srgbClr val="293D65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E95813-26BB-A589-C391-B7D4B14E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92" y="2857500"/>
            <a:ext cx="6210300" cy="609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307C9-4813-456F-F026-0D83BB452960}"/>
              </a:ext>
            </a:extLst>
          </p:cNvPr>
          <p:cNvSpPr txBox="1"/>
          <p:nvPr/>
        </p:nvSpPr>
        <p:spPr>
          <a:xfrm>
            <a:off x="10687084" y="4106101"/>
            <a:ext cx="511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/>
            <a:r>
              <a:rPr lang="ko-KR" altLang="en-US" sz="2400" dirty="0">
                <a:solidFill>
                  <a:srgbClr val="C00000"/>
                </a:solidFill>
              </a:rPr>
              <a:t>행복의 방법을 잊어버린 </a:t>
            </a:r>
            <a:r>
              <a:rPr lang="en-US" altLang="ko-KR" sz="2400" dirty="0">
                <a:solidFill>
                  <a:srgbClr val="C00000"/>
                </a:solidFill>
              </a:rPr>
              <a:t>MZ</a:t>
            </a:r>
            <a:r>
              <a:rPr lang="ko-KR" altLang="en-US" sz="2400" dirty="0">
                <a:solidFill>
                  <a:srgbClr val="C00000"/>
                </a:solidFill>
              </a:rPr>
              <a:t>세대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에게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6D9DE38-DFDC-D86E-E988-8591E09EFED1}"/>
              </a:ext>
            </a:extLst>
          </p:cNvPr>
          <p:cNvGrpSpPr/>
          <p:nvPr/>
        </p:nvGrpSpPr>
        <p:grpSpPr>
          <a:xfrm>
            <a:off x="9252595" y="5055131"/>
            <a:ext cx="7986086" cy="4507969"/>
            <a:chOff x="9463714" y="4826531"/>
            <a:chExt cx="7986086" cy="450796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0501B8F-3C65-455A-AFAD-B1ABCF753C89}"/>
                </a:ext>
              </a:extLst>
            </p:cNvPr>
            <p:cNvGrpSpPr/>
            <p:nvPr/>
          </p:nvGrpSpPr>
          <p:grpSpPr>
            <a:xfrm>
              <a:off x="11354107" y="6904232"/>
              <a:ext cx="4205301" cy="1712071"/>
              <a:chOff x="2687666" y="7157894"/>
              <a:chExt cx="4205301" cy="1712071"/>
            </a:xfrm>
          </p:grpSpPr>
          <p:pic>
            <p:nvPicPr>
              <p:cNvPr id="11" name="그림 10" descr="원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BB9FF028-D364-3989-B077-9C9B9248D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6539" y="7157894"/>
                <a:ext cx="1556428" cy="1556428"/>
              </a:xfrm>
              <a:prstGeom prst="rect">
                <a:avLst/>
              </a:prstGeom>
            </p:spPr>
          </p:pic>
          <p:pic>
            <p:nvPicPr>
              <p:cNvPr id="12" name="그림 11" descr="스크린샷, 라인, 폰트, 도표이(가) 표시된 사진&#10;&#10;자동 생성된 설명">
                <a:extLst>
                  <a:ext uri="{FF2B5EF4-FFF2-40B4-BE49-F238E27FC236}">
                    <a16:creationId xmlns:a16="http://schemas.microsoft.com/office/drawing/2014/main" id="{6928AB58-6443-657D-AEA3-1DF9B896E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7666" y="7157894"/>
                <a:ext cx="1712071" cy="1712071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13FB4C-8458-5114-788E-66E31A3BA5ED}"/>
                </a:ext>
              </a:extLst>
            </p:cNvPr>
            <p:cNvSpPr txBox="1"/>
            <p:nvPr/>
          </p:nvSpPr>
          <p:spPr>
            <a:xfrm>
              <a:off x="9688925" y="5157032"/>
              <a:ext cx="753566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빅데이터 기반</a:t>
              </a:r>
              <a:endPara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32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개인환경 별 만족도 분석결과 제공</a:t>
              </a:r>
              <a:endParaRPr lang="en-US" altLang="ko-KR" sz="32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algn="ctr"/>
              <a:r>
                <a:rPr lang="ko-KR" altLang="en-US" sz="3200" dirty="0">
                  <a:solidFill>
                    <a:srgbClr val="C0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행복을 위한 개선 사안 </a:t>
              </a:r>
              <a:r>
                <a:rPr lang="ko-KR" altLang="en-US" sz="32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제공</a:t>
              </a:r>
              <a:endParaRPr lang="en-US" altLang="ko-KR" sz="32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A7457A-2E1E-5374-32F1-FA939B6D635A}"/>
                </a:ext>
              </a:extLst>
            </p:cNvPr>
            <p:cNvSpPr/>
            <p:nvPr/>
          </p:nvSpPr>
          <p:spPr>
            <a:xfrm>
              <a:off x="9463714" y="4826531"/>
              <a:ext cx="7986086" cy="4507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374507F-6059-62F7-58DD-7BEC384E440C}"/>
              </a:ext>
            </a:extLst>
          </p:cNvPr>
          <p:cNvSpPr txBox="1"/>
          <p:nvPr/>
        </p:nvSpPr>
        <p:spPr>
          <a:xfrm>
            <a:off x="10388137" y="2196970"/>
            <a:ext cx="571500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나는 얼마나 행복할까</a:t>
            </a:r>
            <a:r>
              <a:rPr lang="en-US" altLang="ko-KR" sz="32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br>
              <a:rPr lang="en-US" altLang="ko-KR" sz="32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r>
              <a:rPr lang="ko-KR" altLang="en-US" sz="32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어떻게 행복할 수 있을까</a:t>
            </a:r>
            <a:r>
              <a:rPr lang="en-US" altLang="ko-KR" sz="32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F3A241E-559D-3D9A-0AAB-1E2DE939B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975" y="3370169"/>
            <a:ext cx="6753225" cy="7239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765536F-F107-1746-73A9-FA2876DB58F8}"/>
              </a:ext>
            </a:extLst>
          </p:cNvPr>
          <p:cNvGrpSpPr/>
          <p:nvPr/>
        </p:nvGrpSpPr>
        <p:grpSpPr>
          <a:xfrm>
            <a:off x="1092552" y="5170116"/>
            <a:ext cx="7552842" cy="4341650"/>
            <a:chOff x="1210158" y="4709890"/>
            <a:chExt cx="7171842" cy="384796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9153B52-3187-82CC-B2F9-0844BEE7394B}"/>
                </a:ext>
              </a:extLst>
            </p:cNvPr>
            <p:cNvGrpSpPr/>
            <p:nvPr/>
          </p:nvGrpSpPr>
          <p:grpSpPr>
            <a:xfrm>
              <a:off x="6030985" y="7895724"/>
              <a:ext cx="2351015" cy="354614"/>
              <a:chOff x="12593547" y="3113613"/>
              <a:chExt cx="2227665" cy="35461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3C7F4AF-CEAC-A8DB-8190-29E1929D2DF5}"/>
                  </a:ext>
                </a:extLst>
              </p:cNvPr>
              <p:cNvSpPr/>
              <p:nvPr/>
            </p:nvSpPr>
            <p:spPr>
              <a:xfrm>
                <a:off x="12593547" y="3354101"/>
                <a:ext cx="2227665" cy="10296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64349EE-04BF-0503-59C9-2ED7F7AD6235}"/>
                  </a:ext>
                </a:extLst>
              </p:cNvPr>
              <p:cNvSpPr txBox="1"/>
              <p:nvPr/>
            </p:nvSpPr>
            <p:spPr>
              <a:xfrm>
                <a:off x="12667321" y="3113613"/>
                <a:ext cx="2073047" cy="354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rgbClr val="00206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defRPr>
                </a:lvl1pPr>
              </a:lstStyle>
              <a:p>
                <a:r>
                  <a:rPr lang="ko-KR" altLang="en-US" dirty="0"/>
                  <a:t>결혼을 해야할까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8366FA4-3A12-16FD-1A04-F0C261F995D8}"/>
                </a:ext>
              </a:extLst>
            </p:cNvPr>
            <p:cNvGrpSpPr/>
            <p:nvPr/>
          </p:nvGrpSpPr>
          <p:grpSpPr>
            <a:xfrm>
              <a:off x="1210158" y="4709890"/>
              <a:ext cx="6268263" cy="3847968"/>
              <a:chOff x="1210158" y="4709890"/>
              <a:chExt cx="6268263" cy="3847968"/>
            </a:xfrm>
          </p:grpSpPr>
          <p:pic>
            <p:nvPicPr>
              <p:cNvPr id="19" name="Picture 2" descr="실루엣 남성 좌절 - Pixabay의 무료 벡터 그래픽 - Pixabay">
                <a:extLst>
                  <a:ext uri="{FF2B5EF4-FFF2-40B4-BE49-F238E27FC236}">
                    <a16:creationId xmlns:a16="http://schemas.microsoft.com/office/drawing/2014/main" id="{81A3FB56-DACF-5DE3-88A0-71F4AFDF19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5239" y="5169672"/>
                <a:ext cx="3425825" cy="29949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2D74AF8-1683-C3D2-1FE7-B90C42BFE97E}"/>
                  </a:ext>
                </a:extLst>
              </p:cNvPr>
              <p:cNvGrpSpPr/>
              <p:nvPr/>
            </p:nvGrpSpPr>
            <p:grpSpPr>
              <a:xfrm>
                <a:off x="4798657" y="5729093"/>
                <a:ext cx="2679764" cy="354614"/>
                <a:chOff x="9880705" y="4222655"/>
                <a:chExt cx="1851835" cy="354614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9D035C7-C7D8-5359-5777-98C604053BEA}"/>
                    </a:ext>
                  </a:extLst>
                </p:cNvPr>
                <p:cNvSpPr/>
                <p:nvPr/>
              </p:nvSpPr>
              <p:spPr>
                <a:xfrm>
                  <a:off x="9880705" y="4432990"/>
                  <a:ext cx="1385327" cy="11334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0CEAF4-D4ED-C952-46D1-82ABD1111495}"/>
                    </a:ext>
                  </a:extLst>
                </p:cNvPr>
                <p:cNvSpPr txBox="1"/>
                <p:nvPr/>
              </p:nvSpPr>
              <p:spPr>
                <a:xfrm>
                  <a:off x="9944042" y="4222655"/>
                  <a:ext cx="1788498" cy="354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>
                      <a:solidFill>
                        <a:srgbClr val="002060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부모님과 살까</a:t>
                  </a:r>
                  <a:r>
                    <a:rPr lang="en-US" altLang="ko-KR" sz="2000" dirty="0">
                      <a:solidFill>
                        <a:srgbClr val="002060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?</a:t>
                  </a:r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7758E325-017E-82C7-701B-B85A97DA5312}"/>
                  </a:ext>
                </a:extLst>
              </p:cNvPr>
              <p:cNvGrpSpPr/>
              <p:nvPr/>
            </p:nvGrpSpPr>
            <p:grpSpPr>
              <a:xfrm>
                <a:off x="1657070" y="5277672"/>
                <a:ext cx="1902032" cy="354614"/>
                <a:chOff x="9609457" y="3248619"/>
                <a:chExt cx="1681109" cy="354614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A7633755-824B-3E77-1729-F3388A266D2E}"/>
                    </a:ext>
                  </a:extLst>
                </p:cNvPr>
                <p:cNvSpPr/>
                <p:nvPr/>
              </p:nvSpPr>
              <p:spPr>
                <a:xfrm>
                  <a:off x="9609457" y="3478280"/>
                  <a:ext cx="1681109" cy="11099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A9F5C01-7CF2-F148-5B90-12F66C602CA9}"/>
                    </a:ext>
                  </a:extLst>
                </p:cNvPr>
                <p:cNvSpPr txBox="1"/>
                <p:nvPr/>
              </p:nvSpPr>
              <p:spPr>
                <a:xfrm>
                  <a:off x="9631757" y="3248619"/>
                  <a:ext cx="1580691" cy="354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2000">
                      <a:solidFill>
                        <a:srgbClr val="002060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defRPr>
                  </a:lvl1pPr>
                </a:lstStyle>
                <a:p>
                  <a:r>
                    <a:rPr lang="ko-KR" altLang="en-US" dirty="0"/>
                    <a:t>차가 필요할까</a:t>
                  </a:r>
                  <a:r>
                    <a:rPr lang="en-US" altLang="ko-KR" dirty="0"/>
                    <a:t>?</a:t>
                  </a:r>
                  <a:endParaRPr lang="ko-KR" altLang="en-US" dirty="0"/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6F467534-693C-1AD6-8C66-A476B7C8C00E}"/>
                  </a:ext>
                </a:extLst>
              </p:cNvPr>
              <p:cNvGrpSpPr/>
              <p:nvPr/>
            </p:nvGrpSpPr>
            <p:grpSpPr>
              <a:xfrm>
                <a:off x="5783612" y="6791796"/>
                <a:ext cx="1399156" cy="354614"/>
                <a:chOff x="7363845" y="8038473"/>
                <a:chExt cx="1399156" cy="354614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7903E594-9277-FDF5-B9E9-D9CD2D0ACFB1}"/>
                    </a:ext>
                  </a:extLst>
                </p:cNvPr>
                <p:cNvSpPr/>
                <p:nvPr/>
              </p:nvSpPr>
              <p:spPr>
                <a:xfrm>
                  <a:off x="7363845" y="8277179"/>
                  <a:ext cx="1399156" cy="10148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63C3220-2708-E2C9-85BE-5BF5AB9CCAD4}"/>
                    </a:ext>
                  </a:extLst>
                </p:cNvPr>
                <p:cNvSpPr txBox="1"/>
                <p:nvPr/>
              </p:nvSpPr>
              <p:spPr>
                <a:xfrm>
                  <a:off x="7407003" y="8038473"/>
                  <a:ext cx="1153941" cy="354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2000">
                      <a:solidFill>
                        <a:srgbClr val="002060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defRPr>
                  </a:lvl1pPr>
                </a:lstStyle>
                <a:p>
                  <a:r>
                    <a:rPr lang="ko-KR" altLang="en-US" dirty="0"/>
                    <a:t>일</a:t>
                  </a:r>
                  <a:r>
                    <a:rPr lang="en-US" altLang="ko-KR" dirty="0"/>
                    <a:t>? </a:t>
                  </a:r>
                  <a:r>
                    <a:rPr lang="ko-KR" altLang="en-US" dirty="0"/>
                    <a:t>여가</a:t>
                  </a:r>
                  <a:r>
                    <a:rPr lang="en-US" altLang="ko-KR" dirty="0"/>
                    <a:t>?</a:t>
                  </a:r>
                  <a:endParaRPr lang="ko-KR" altLang="en-US" dirty="0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9EA9884-089F-F75B-BC75-CD2D20D6700C}"/>
                  </a:ext>
                </a:extLst>
              </p:cNvPr>
              <p:cNvGrpSpPr/>
              <p:nvPr/>
            </p:nvGrpSpPr>
            <p:grpSpPr>
              <a:xfrm>
                <a:off x="1210158" y="7387289"/>
                <a:ext cx="1486684" cy="354614"/>
                <a:chOff x="14794288" y="6274404"/>
                <a:chExt cx="3315282" cy="354614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0BDC824B-9AFD-19EC-EA03-312B5DF1943A}"/>
                    </a:ext>
                  </a:extLst>
                </p:cNvPr>
                <p:cNvSpPr/>
                <p:nvPr/>
              </p:nvSpPr>
              <p:spPr>
                <a:xfrm>
                  <a:off x="14794288" y="6524534"/>
                  <a:ext cx="3315282" cy="8581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073A0B0-40DE-7A79-CA6F-74AF25F03F89}"/>
                    </a:ext>
                  </a:extLst>
                </p:cNvPr>
                <p:cNvSpPr txBox="1"/>
                <p:nvPr/>
              </p:nvSpPr>
              <p:spPr>
                <a:xfrm>
                  <a:off x="14794288" y="6274404"/>
                  <a:ext cx="3130270" cy="3546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2000">
                      <a:solidFill>
                        <a:srgbClr val="002060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defRPr>
                  </a:lvl1pPr>
                </a:lstStyle>
                <a:p>
                  <a:r>
                    <a:rPr lang="ko-KR" altLang="en-US" dirty="0"/>
                    <a:t>내 집 마련</a:t>
                  </a:r>
                  <a:r>
                    <a:rPr lang="en-US" altLang="ko-KR" dirty="0"/>
                    <a:t>?</a:t>
                  </a:r>
                  <a:endParaRPr lang="ko-KR" altLang="en-US" dirty="0"/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D5FF7A6C-66E9-3596-A0D8-A665D12F4B75}"/>
                  </a:ext>
                </a:extLst>
              </p:cNvPr>
              <p:cNvGrpSpPr/>
              <p:nvPr/>
            </p:nvGrpSpPr>
            <p:grpSpPr>
              <a:xfrm>
                <a:off x="1343827" y="6301937"/>
                <a:ext cx="1620215" cy="354614"/>
                <a:chOff x="7363845" y="8038473"/>
                <a:chExt cx="1297845" cy="354614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1E3AD52-85F9-F1E5-8992-09E0E9A999C5}"/>
                    </a:ext>
                  </a:extLst>
                </p:cNvPr>
                <p:cNvSpPr/>
                <p:nvPr/>
              </p:nvSpPr>
              <p:spPr>
                <a:xfrm>
                  <a:off x="7363845" y="8277179"/>
                  <a:ext cx="1297845" cy="897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15D3726-C236-B74F-00FF-A90E18E89757}"/>
                    </a:ext>
                  </a:extLst>
                </p:cNvPr>
                <p:cNvSpPr txBox="1"/>
                <p:nvPr/>
              </p:nvSpPr>
              <p:spPr>
                <a:xfrm>
                  <a:off x="7407003" y="8038473"/>
                  <a:ext cx="1153941" cy="354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2000">
                      <a:solidFill>
                        <a:srgbClr val="002060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defRPr>
                  </a:lvl1pPr>
                </a:lstStyle>
                <a:p>
                  <a:r>
                    <a:rPr lang="ko-KR" altLang="en-US" dirty="0"/>
                    <a:t>개인</a:t>
                  </a:r>
                  <a:r>
                    <a:rPr lang="en-US" altLang="ko-KR" dirty="0"/>
                    <a:t>? </a:t>
                  </a:r>
                  <a:r>
                    <a:rPr lang="ko-KR" altLang="en-US" dirty="0"/>
                    <a:t>집단</a:t>
                  </a:r>
                  <a:r>
                    <a:rPr lang="en-US" altLang="ko-KR" dirty="0"/>
                    <a:t>?</a:t>
                  </a:r>
                  <a:endParaRPr lang="ko-KR" altLang="en-US" dirty="0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C260C7A9-D76C-5230-652D-4879E49D2FC4}"/>
                  </a:ext>
                </a:extLst>
              </p:cNvPr>
              <p:cNvGrpSpPr/>
              <p:nvPr/>
            </p:nvGrpSpPr>
            <p:grpSpPr>
              <a:xfrm>
                <a:off x="4228524" y="4709890"/>
                <a:ext cx="2695913" cy="354614"/>
                <a:chOff x="9880705" y="4209735"/>
                <a:chExt cx="1862995" cy="354614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98663760-7645-9468-EE26-A9AC8F72E529}"/>
                    </a:ext>
                  </a:extLst>
                </p:cNvPr>
                <p:cNvSpPr/>
                <p:nvPr/>
              </p:nvSpPr>
              <p:spPr>
                <a:xfrm>
                  <a:off x="9880705" y="4432990"/>
                  <a:ext cx="1588672" cy="8681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04D4403-89E7-5589-A1F2-DAF7AE658970}"/>
                    </a:ext>
                  </a:extLst>
                </p:cNvPr>
                <p:cNvSpPr txBox="1"/>
                <p:nvPr/>
              </p:nvSpPr>
              <p:spPr>
                <a:xfrm>
                  <a:off x="9955202" y="4209735"/>
                  <a:ext cx="1788498" cy="354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>
                      <a:solidFill>
                        <a:srgbClr val="C00000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행복할 수 있을까</a:t>
                  </a:r>
                  <a:r>
                    <a:rPr lang="en-US" altLang="ko-KR" sz="2000" dirty="0">
                      <a:solidFill>
                        <a:srgbClr val="C00000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?</a:t>
                  </a: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D40E2F18-7AD1-3806-F4D1-EBE0BC20A1B9}"/>
                  </a:ext>
                </a:extLst>
              </p:cNvPr>
              <p:cNvGrpSpPr/>
              <p:nvPr/>
            </p:nvGrpSpPr>
            <p:grpSpPr>
              <a:xfrm>
                <a:off x="2516356" y="8203244"/>
                <a:ext cx="1718463" cy="354614"/>
                <a:chOff x="14794286" y="6274404"/>
                <a:chExt cx="3832146" cy="354614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EE4C75C0-D916-610E-A12D-EE3665E551CA}"/>
                    </a:ext>
                  </a:extLst>
                </p:cNvPr>
                <p:cNvSpPr/>
                <p:nvPr/>
              </p:nvSpPr>
              <p:spPr>
                <a:xfrm>
                  <a:off x="14794286" y="6524534"/>
                  <a:ext cx="3832146" cy="9738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99D2EEE-B458-823A-3831-72555DCDC94C}"/>
                    </a:ext>
                  </a:extLst>
                </p:cNvPr>
                <p:cNvSpPr txBox="1"/>
                <p:nvPr/>
              </p:nvSpPr>
              <p:spPr>
                <a:xfrm>
                  <a:off x="14907356" y="6274404"/>
                  <a:ext cx="3652999" cy="3546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2000">
                      <a:solidFill>
                        <a:srgbClr val="002060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defRPr>
                  </a:lvl1pPr>
                </a:lstStyle>
                <a:p>
                  <a:r>
                    <a:rPr lang="ko-KR" altLang="en-US" dirty="0"/>
                    <a:t>운동을 할까</a:t>
                  </a:r>
                  <a:r>
                    <a:rPr lang="en-US" altLang="ko-KR" dirty="0"/>
                    <a:t>?</a:t>
                  </a:r>
                  <a:r>
                    <a:rPr lang="ko-KR" altLang="en-US" dirty="0"/>
                    <a:t> 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6574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896446" y="698837"/>
            <a:ext cx="5293708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프로젝트 목표</a:t>
            </a:r>
            <a:endParaRPr lang="en-US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67600" y="0"/>
            <a:ext cx="10820400" cy="10287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0" y="2171700"/>
            <a:ext cx="1312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FB1D3">
                    <a:alpha val="80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sz="6000" dirty="0">
              <a:solidFill>
                <a:srgbClr val="7FB1D3">
                  <a:alpha val="80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57310" y="2552700"/>
            <a:ext cx="4019550" cy="3478958"/>
          </a:xfrm>
          <a:prstGeom prst="rect">
            <a:avLst/>
          </a:prstGeom>
          <a:blipFill dpi="0" rotWithShape="1">
            <a:blip r:embed="rId3">
              <a:alphaModFix amt="9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bject 30"/>
          <p:cNvSpPr txBox="1"/>
          <p:nvPr/>
        </p:nvSpPr>
        <p:spPr>
          <a:xfrm>
            <a:off x="8422292" y="3053892"/>
            <a:ext cx="8265508" cy="8925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</a:t>
            </a:r>
            <a:r>
              <a:rPr lang="ko-KR" altLang="en-US" sz="32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분석하기</a:t>
            </a:r>
            <a:endParaRPr lang="en-US" altLang="ko-KR" sz="32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개인의 상황에 따른 만족도를 비교</a:t>
            </a:r>
            <a:r>
              <a:rPr lang="en-US" altLang="ko-KR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  <a:endParaRPr lang="en-US" sz="2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Object 30"/>
          <p:cNvSpPr txBox="1"/>
          <p:nvPr/>
        </p:nvSpPr>
        <p:spPr>
          <a:xfrm>
            <a:off x="8498492" y="3959304"/>
            <a:ext cx="8265508" cy="110799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*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받은 사용자의 조건을 기반으로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</a:p>
          <a:p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예상 만족도와 실제 만족도를 비교해주고</a:t>
            </a:r>
            <a:endParaRPr lang="en-US" altLang="ko-KR" sz="22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행복을 위해 어떤 요인을 챙겨야 하는지 추천한다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sz="22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3" name="Object 30"/>
          <p:cNvSpPr txBox="1"/>
          <p:nvPr/>
        </p:nvSpPr>
        <p:spPr>
          <a:xfrm>
            <a:off x="1667423" y="7910450"/>
            <a:ext cx="4799324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삶의 만족도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근무시간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연봉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지역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업종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학력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#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4" name="Object 30"/>
          <p:cNvSpPr txBox="1"/>
          <p:nvPr/>
        </p:nvSpPr>
        <p:spPr>
          <a:xfrm>
            <a:off x="762000" y="6651367"/>
            <a:ext cx="6610170" cy="120032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“MZ</a:t>
            </a:r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</a:t>
            </a:r>
            <a:r>
              <a:rPr 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</a:t>
            </a:r>
            <a:r>
              <a:rPr lang="en-US" altLang="ko-KR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대상</a:t>
            </a:r>
            <a:r>
              <a:rPr lang="ko-KR" altLang="en-US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으로</a:t>
            </a:r>
            <a:endParaRPr lang="en-US" altLang="ko-KR" sz="24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개인의 조건</a:t>
            </a:r>
            <a:r>
              <a:rPr lang="ko-KR" altLang="en-US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따라</a:t>
            </a:r>
            <a:r>
              <a:rPr lang="en-US" altLang="ko-KR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만족도를 비교</a:t>
            </a:r>
            <a:r>
              <a:rPr lang="en-US" altLang="ko-KR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  <a:r>
              <a:rPr lang="ko-KR" altLang="en-US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하고</a:t>
            </a:r>
            <a:endParaRPr lang="en-US" altLang="ko-KR" sz="24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이를 기반으로 </a:t>
            </a:r>
            <a:r>
              <a:rPr lang="ko-KR" altLang="en-US" sz="2400" dirty="0">
                <a:solidFill>
                  <a:srgbClr val="3C5A9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행복을 위한 개선 방안</a:t>
            </a:r>
            <a:r>
              <a:rPr lang="ko-KR" altLang="en-US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제공한다</a:t>
            </a:r>
            <a:r>
              <a:rPr lang="en-US" altLang="ko-KR" sz="24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sz="24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77AF0-938F-6AFF-8094-E31E3599418F}"/>
              </a:ext>
            </a:extLst>
          </p:cNvPr>
          <p:cNvSpPr txBox="1"/>
          <p:nvPr/>
        </p:nvSpPr>
        <p:spPr>
          <a:xfrm>
            <a:off x="8382000" y="5819277"/>
            <a:ext cx="1312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FB1D3">
                    <a:alpha val="80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sz="6000" dirty="0">
              <a:solidFill>
                <a:srgbClr val="7FB1D3">
                  <a:alpha val="80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2BB1F318-3297-03C4-5FC3-27D992F8818A}"/>
              </a:ext>
            </a:extLst>
          </p:cNvPr>
          <p:cNvSpPr txBox="1"/>
          <p:nvPr/>
        </p:nvSpPr>
        <p:spPr>
          <a:xfrm>
            <a:off x="8422292" y="6721614"/>
            <a:ext cx="8265508" cy="8925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32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통계 보기</a:t>
            </a:r>
            <a:endParaRPr lang="en-US" altLang="ko-KR" sz="32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사용자와 유사한 사람들의 삶 데이터 제공</a:t>
            </a:r>
            <a:endParaRPr lang="en-US" sz="2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06F43CC8-F5C2-BA7F-FAFD-C68161C16D3E}"/>
              </a:ext>
            </a:extLst>
          </p:cNvPr>
          <p:cNvSpPr txBox="1"/>
          <p:nvPr/>
        </p:nvSpPr>
        <p:spPr>
          <a:xfrm>
            <a:off x="8498492" y="7540704"/>
            <a:ext cx="8265508" cy="110799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*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성별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연령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재산 등 사용자의 개별 조건과 일치하는 이들의</a:t>
            </a:r>
            <a:endParaRPr lang="en-US" altLang="ko-KR" sz="2200" dirty="0">
              <a:solidFill>
                <a:srgbClr val="3C5A93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조건 데이터를 그래프로 표시해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</a:p>
          <a:p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유사한 조건의 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 </a:t>
            </a:r>
            <a:r>
              <a:rPr lang="ko-KR" altLang="en-US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세대가 어떻게 살아가고 있는지 알려준다</a:t>
            </a:r>
            <a:r>
              <a:rPr lang="en-US" altLang="ko-KR" sz="2200" dirty="0">
                <a:solidFill>
                  <a:srgbClr val="3C5A9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91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0"/>
          <p:cNvSpPr txBox="1"/>
          <p:nvPr/>
        </p:nvSpPr>
        <p:spPr>
          <a:xfrm>
            <a:off x="896446" y="698837"/>
            <a:ext cx="3142790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개발목표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66814A7-AFED-401C-BF38-27C7DAE53768}"/>
              </a:ext>
            </a:extLst>
          </p:cNvPr>
          <p:cNvSpPr txBox="1"/>
          <p:nvPr/>
        </p:nvSpPr>
        <p:spPr>
          <a:xfrm>
            <a:off x="2587169" y="6164766"/>
            <a:ext cx="13113662" cy="195053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20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분석한 데이터에 따라</a:t>
            </a:r>
            <a:endParaRPr lang="en-US" altLang="ko-KR" sz="420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20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만족도를 높이기 위한 개선 사항 추천</a:t>
            </a:r>
            <a:endParaRPr lang="en-US" altLang="ko-KR" sz="4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46990-EEA5-46BA-82DF-26E0A097A9E1}"/>
              </a:ext>
            </a:extLst>
          </p:cNvPr>
          <p:cNvGrpSpPr/>
          <p:nvPr/>
        </p:nvGrpSpPr>
        <p:grpSpPr>
          <a:xfrm>
            <a:off x="4991101" y="3771900"/>
            <a:ext cx="8305799" cy="2274200"/>
            <a:chOff x="4319531" y="3783699"/>
            <a:chExt cx="8305799" cy="2274200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4EC0D7A-D2C4-4DCD-B927-65F416D80D1E}"/>
                </a:ext>
              </a:extLst>
            </p:cNvPr>
            <p:cNvSpPr/>
            <p:nvPr/>
          </p:nvSpPr>
          <p:spPr>
            <a:xfrm>
              <a:off x="10377429" y="4655986"/>
              <a:ext cx="838201" cy="2645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7FB22958-DF2A-492B-9372-6DE9A7165FCC}"/>
                </a:ext>
              </a:extLst>
            </p:cNvPr>
            <p:cNvSpPr/>
            <p:nvPr/>
          </p:nvSpPr>
          <p:spPr>
            <a:xfrm rot="10800000">
              <a:off x="4319531" y="5004667"/>
              <a:ext cx="8305799" cy="1053232"/>
            </a:xfrm>
            <a:prstGeom prst="triangle">
              <a:avLst>
                <a:gd name="adj" fmla="val 50000"/>
              </a:avLst>
            </a:prstGeom>
            <a:solidFill>
              <a:srgbClr val="6E9CCC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B4BFE7C-34CA-41EE-B123-E58A6B32B3CA}"/>
                </a:ext>
              </a:extLst>
            </p:cNvPr>
            <p:cNvSpPr txBox="1"/>
            <p:nvPr/>
          </p:nvSpPr>
          <p:spPr>
            <a:xfrm>
              <a:off x="6709231" y="3783699"/>
              <a:ext cx="3505200" cy="5578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20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만족도 분석하기</a:t>
              </a:r>
              <a:endPara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909F02-5BAC-46DA-A388-A77A550B42D5}"/>
              </a:ext>
            </a:extLst>
          </p:cNvPr>
          <p:cNvSpPr txBox="1"/>
          <p:nvPr/>
        </p:nvSpPr>
        <p:spPr>
          <a:xfrm>
            <a:off x="4081160" y="698837"/>
            <a:ext cx="1312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FB1D3">
                    <a:alpha val="80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sz="6000" dirty="0">
              <a:solidFill>
                <a:srgbClr val="7FB1D3">
                  <a:alpha val="80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Object 30">
            <a:extLst>
              <a:ext uri="{FF2B5EF4-FFF2-40B4-BE49-F238E27FC236}">
                <a16:creationId xmlns:a16="http://schemas.microsoft.com/office/drawing/2014/main" id="{CBE6738D-6A3F-4883-8BA2-FB1BD2C83A12}"/>
              </a:ext>
            </a:extLst>
          </p:cNvPr>
          <p:cNvSpPr txBox="1"/>
          <p:nvPr/>
        </p:nvSpPr>
        <p:spPr>
          <a:xfrm>
            <a:off x="5354186" y="726698"/>
            <a:ext cx="8265508" cy="8925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en-US" altLang="ko-KR" sz="32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개인의 상황에 따른 만족도를 비교</a:t>
            </a:r>
            <a:r>
              <a:rPr lang="en-US" altLang="ko-KR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  <a:endParaRPr lang="en-US" altLang="ko-KR" sz="2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E5CE5-7E91-4CFE-95FE-93B7C5CE82CA}"/>
              </a:ext>
            </a:extLst>
          </p:cNvPr>
          <p:cNvSpPr txBox="1"/>
          <p:nvPr/>
        </p:nvSpPr>
        <p:spPr>
          <a:xfrm>
            <a:off x="3733800" y="4139326"/>
            <a:ext cx="10659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요인 </a:t>
            </a:r>
            <a:r>
              <a:rPr lang="ko-KR" altLang="en-US" sz="320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별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</a:t>
            </a:r>
            <a:r>
              <a:rPr lang="ko-KR" altLang="en-US" sz="320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분석</a:t>
            </a:r>
            <a:endParaRPr lang="en-US" altLang="ko-KR" sz="3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44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0"/>
          <p:cNvSpPr txBox="1"/>
          <p:nvPr/>
        </p:nvSpPr>
        <p:spPr>
          <a:xfrm>
            <a:off x="896446" y="698837"/>
            <a:ext cx="3142790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개발목표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E909F02-5BAC-46DA-A388-A77A550B42D5}"/>
              </a:ext>
            </a:extLst>
          </p:cNvPr>
          <p:cNvSpPr txBox="1"/>
          <p:nvPr/>
        </p:nvSpPr>
        <p:spPr>
          <a:xfrm>
            <a:off x="4081160" y="698837"/>
            <a:ext cx="1312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FB1D3">
                    <a:alpha val="80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sz="6000" dirty="0">
              <a:solidFill>
                <a:srgbClr val="7FB1D3">
                  <a:alpha val="80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CBE6738D-6A3F-4883-8BA2-FB1BD2C83A12}"/>
              </a:ext>
            </a:extLst>
          </p:cNvPr>
          <p:cNvSpPr txBox="1"/>
          <p:nvPr/>
        </p:nvSpPr>
        <p:spPr>
          <a:xfrm>
            <a:off x="5354186" y="726698"/>
            <a:ext cx="8265508" cy="8925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en-US" altLang="ko-KR" sz="32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개인의 상황에 따른 만족도를 비교</a:t>
            </a:r>
            <a:r>
              <a:rPr lang="en-US" altLang="ko-KR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  <a:endParaRPr lang="en-US" altLang="ko-KR" sz="2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07855"/>
            <a:ext cx="8837541" cy="616944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0B6FBB31-8834-E91D-D7D7-377DAE0BE27E}"/>
              </a:ext>
            </a:extLst>
          </p:cNvPr>
          <p:cNvGrpSpPr/>
          <p:nvPr/>
        </p:nvGrpSpPr>
        <p:grpSpPr>
          <a:xfrm>
            <a:off x="10134600" y="2476500"/>
            <a:ext cx="7550217" cy="7121146"/>
            <a:chOff x="5403783" y="2485382"/>
            <a:chExt cx="7550217" cy="712114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7A0FB33-0CC2-9152-14C6-9A118DCB1EF3}"/>
                </a:ext>
              </a:extLst>
            </p:cNvPr>
            <p:cNvSpPr/>
            <p:nvPr/>
          </p:nvSpPr>
          <p:spPr>
            <a:xfrm>
              <a:off x="5450125" y="2887920"/>
              <a:ext cx="3200934" cy="457244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0065A53-78F1-4315-9102-FFD38BAC4040}"/>
                </a:ext>
              </a:extLst>
            </p:cNvPr>
            <p:cNvSpPr/>
            <p:nvPr/>
          </p:nvSpPr>
          <p:spPr>
            <a:xfrm>
              <a:off x="9022022" y="2887920"/>
              <a:ext cx="3931978" cy="457244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9B954D-00EA-59A2-4801-CB45E6F95975}"/>
                </a:ext>
              </a:extLst>
            </p:cNvPr>
            <p:cNvSpPr txBox="1"/>
            <p:nvPr/>
          </p:nvSpPr>
          <p:spPr>
            <a:xfrm>
              <a:off x="5842601" y="2682508"/>
              <a:ext cx="241598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사용자 정보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3766D8-EF61-FE94-F0AE-88FA71E3521D}"/>
                </a:ext>
              </a:extLst>
            </p:cNvPr>
            <p:cNvSpPr txBox="1"/>
            <p:nvPr/>
          </p:nvSpPr>
          <p:spPr>
            <a:xfrm>
              <a:off x="5617989" y="3294735"/>
              <a:ext cx="2768080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1) 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2) 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3) 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4) 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 여부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5) </a:t>
              </a:r>
              <a:r>
                <a:rPr lang="ko-KR" altLang="en-US" dirty="0" err="1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자차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여부</a:t>
              </a:r>
              <a:endPara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6) 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가치관</a:t>
              </a:r>
              <a:endPara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7) 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운동 횟수</a:t>
              </a:r>
              <a:endPara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…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9CE0DB-BADD-B61B-03D4-0DDE6BDE0123}"/>
                </a:ext>
              </a:extLst>
            </p:cNvPr>
            <p:cNvSpPr txBox="1"/>
            <p:nvPr/>
          </p:nvSpPr>
          <p:spPr>
            <a:xfrm>
              <a:off x="9690071" y="2682508"/>
              <a:ext cx="241598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만족도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0AF6AA-A7AA-EDFD-C6EB-252C76C0355C}"/>
                </a:ext>
              </a:extLst>
            </p:cNvPr>
            <p:cNvSpPr txBox="1"/>
            <p:nvPr/>
          </p:nvSpPr>
          <p:spPr>
            <a:xfrm>
              <a:off x="9070726" y="3294735"/>
              <a:ext cx="3654673" cy="3797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전반적인 삶의 만족도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2) 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생활수준 만족도</a:t>
              </a:r>
              <a:endPara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생활의 경제적 수준에 대한 만족도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3) 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건강 만족도</a:t>
              </a:r>
              <a:endPara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본인의 건강에 대한 만족도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4) 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대인관계 만족도</a:t>
              </a:r>
              <a:endParaRPr lang="en-US" altLang="ko-KR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전체적인 대인관계에 대한 만족도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13BDA9-2A27-CB9E-0940-F33748F816C8}"/>
                </a:ext>
              </a:extLst>
            </p:cNvPr>
            <p:cNvSpPr txBox="1"/>
            <p:nvPr/>
          </p:nvSpPr>
          <p:spPr>
            <a:xfrm>
              <a:off x="5860983" y="7581900"/>
              <a:ext cx="601980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“</a:t>
              </a:r>
              <a:r>
                <a:rPr lang="ko-KR" altLang="en-US" sz="40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사용자 개인과 비교</a:t>
              </a:r>
              <a:r>
                <a:rPr lang="en-US" altLang="ko-KR" sz="40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·</a:t>
              </a:r>
              <a:r>
                <a:rPr lang="ko-KR" altLang="en-US" sz="40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분석</a:t>
              </a:r>
              <a:r>
                <a:rPr lang="en-US" altLang="ko-KR" sz="40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”</a:t>
              </a:r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B426496C-5CB3-3187-06A0-735494E09E89}"/>
                </a:ext>
              </a:extLst>
            </p:cNvPr>
            <p:cNvSpPr/>
            <p:nvPr/>
          </p:nvSpPr>
          <p:spPr>
            <a:xfrm rot="10800000">
              <a:off x="5430550" y="7464378"/>
              <a:ext cx="7503875" cy="996679"/>
            </a:xfrm>
            <a:prstGeom prst="triangle">
              <a:avLst/>
            </a:prstGeom>
            <a:solidFill>
              <a:srgbClr val="6E9CCC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C4E6458-8E73-FF46-BD1F-73379750169E}"/>
                </a:ext>
              </a:extLst>
            </p:cNvPr>
            <p:cNvSpPr/>
            <p:nvPr/>
          </p:nvSpPr>
          <p:spPr>
            <a:xfrm>
              <a:off x="6104661" y="2485382"/>
              <a:ext cx="1891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설문 조사를 통해 받은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C140474-B943-B42E-DE98-A956E7B744FE}"/>
                </a:ext>
              </a:extLst>
            </p:cNvPr>
            <p:cNvSpPr/>
            <p:nvPr/>
          </p:nvSpPr>
          <p:spPr>
            <a:xfrm>
              <a:off x="9952131" y="2486379"/>
              <a:ext cx="1891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회귀 모델을 통해 비교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D3EDE2-9AD2-93BE-F50C-4C1E617D04B3}"/>
                </a:ext>
              </a:extLst>
            </p:cNvPr>
            <p:cNvSpPr txBox="1"/>
            <p:nvPr/>
          </p:nvSpPr>
          <p:spPr>
            <a:xfrm>
              <a:off x="5403783" y="8267700"/>
              <a:ext cx="693420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분석한 내용을 바탕으로</a:t>
              </a:r>
              <a:endParaRPr lang="en-US" altLang="ko-KR" sz="27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algn="ctr"/>
              <a:r>
                <a:rPr lang="ko-KR" altLang="en-US" sz="27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사용자의 예상 만족도와 실제 만족도를 비교</a:t>
              </a:r>
              <a:r>
                <a:rPr lang="en-US" altLang="ko-KR" sz="27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ctr"/>
              <a:r>
                <a:rPr lang="ko-KR" altLang="en-US" sz="27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만족도를 높일 수 있는 방법 제시</a:t>
              </a:r>
              <a:endParaRPr lang="en-US" altLang="ko-KR" sz="2700" dirty="0">
                <a:solidFill>
                  <a:srgbClr val="00206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09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0"/>
          <p:cNvSpPr txBox="1"/>
          <p:nvPr/>
        </p:nvSpPr>
        <p:spPr>
          <a:xfrm>
            <a:off x="896446" y="698837"/>
            <a:ext cx="3142790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6000" kern="0" spc="-600" dirty="0">
                <a:solidFill>
                  <a:srgbClr val="293D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Black Han Sans" pitchFamily="34" charset="0"/>
              </a:rPr>
              <a:t>개발목표</a:t>
            </a:r>
            <a:endParaRPr lang="en-US" altLang="ko-KR" sz="6000" dirty="0">
              <a:solidFill>
                <a:srgbClr val="293D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790700"/>
            <a:ext cx="18288000" cy="0"/>
          </a:xfrm>
          <a:prstGeom prst="line">
            <a:avLst/>
          </a:prstGeom>
          <a:ln w="28575">
            <a:solidFill>
              <a:srgbClr val="293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66814A7-AFED-401C-BF38-27C7DAE53768}"/>
              </a:ext>
            </a:extLst>
          </p:cNvPr>
          <p:cNvSpPr txBox="1"/>
          <p:nvPr/>
        </p:nvSpPr>
        <p:spPr>
          <a:xfrm>
            <a:off x="2587169" y="6164766"/>
            <a:ext cx="13113662" cy="195053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사용자가 선택한 요인에 따른 정보를</a:t>
            </a:r>
            <a:endParaRPr lang="en-US" altLang="ko-KR" sz="4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그래프로 제공</a:t>
            </a:r>
            <a:endParaRPr lang="en-US" altLang="ko-KR" sz="4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46990-EEA5-46BA-82DF-26E0A097A9E1}"/>
              </a:ext>
            </a:extLst>
          </p:cNvPr>
          <p:cNvGrpSpPr/>
          <p:nvPr/>
        </p:nvGrpSpPr>
        <p:grpSpPr>
          <a:xfrm>
            <a:off x="4991101" y="3771900"/>
            <a:ext cx="8305799" cy="2274200"/>
            <a:chOff x="4319531" y="3783699"/>
            <a:chExt cx="8305799" cy="2274200"/>
          </a:xfrm>
        </p:grpSpPr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7FB22958-DF2A-492B-9372-6DE9A7165FCC}"/>
                </a:ext>
              </a:extLst>
            </p:cNvPr>
            <p:cNvSpPr/>
            <p:nvPr/>
          </p:nvSpPr>
          <p:spPr>
            <a:xfrm rot="10800000">
              <a:off x="4319531" y="5004667"/>
              <a:ext cx="8305799" cy="1053232"/>
            </a:xfrm>
            <a:prstGeom prst="triangle">
              <a:avLst>
                <a:gd name="adj" fmla="val 50000"/>
              </a:avLst>
            </a:prstGeom>
            <a:solidFill>
              <a:srgbClr val="6E9CCC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B4BFE7C-34CA-41EE-B123-E58A6B32B3CA}"/>
                </a:ext>
              </a:extLst>
            </p:cNvPr>
            <p:cNvSpPr txBox="1"/>
            <p:nvPr/>
          </p:nvSpPr>
          <p:spPr>
            <a:xfrm>
              <a:off x="6709231" y="3783699"/>
              <a:ext cx="350520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MZ</a:t>
              </a:r>
              <a:r>
                <a:rPr lang="ko-KR" altLang="en-US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통계 보기</a:t>
              </a:r>
              <a:endPara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4EC0D7A-D2C4-4DCD-B927-65F416D80D1E}"/>
                </a:ext>
              </a:extLst>
            </p:cNvPr>
            <p:cNvSpPr/>
            <p:nvPr/>
          </p:nvSpPr>
          <p:spPr>
            <a:xfrm>
              <a:off x="10148830" y="4655986"/>
              <a:ext cx="1243654" cy="1804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68" name="Object 30">
            <a:extLst>
              <a:ext uri="{FF2B5EF4-FFF2-40B4-BE49-F238E27FC236}">
                <a16:creationId xmlns:a16="http://schemas.microsoft.com/office/drawing/2014/main" id="{EC5357E5-3F55-470D-BFD9-A6A1D92BD057}"/>
              </a:ext>
            </a:extLst>
          </p:cNvPr>
          <p:cNvSpPr txBox="1"/>
          <p:nvPr/>
        </p:nvSpPr>
        <p:spPr>
          <a:xfrm>
            <a:off x="5354186" y="726698"/>
            <a:ext cx="8265508" cy="8925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3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  <a:endParaRPr lang="en-US" altLang="ko-KR" sz="32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요인 별 삶의 모습 분석 </a:t>
            </a:r>
            <a:endParaRPr lang="en-US" altLang="ko-KR" sz="20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57FCFF1-0DFF-497E-814F-487E78109E89}"/>
              </a:ext>
            </a:extLst>
          </p:cNvPr>
          <p:cNvSpPr txBox="1"/>
          <p:nvPr/>
        </p:nvSpPr>
        <p:spPr>
          <a:xfrm>
            <a:off x="4081160" y="698837"/>
            <a:ext cx="1312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FB1D3">
                    <a:alpha val="80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26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sz="6000" dirty="0">
              <a:solidFill>
                <a:srgbClr val="7FB1D3">
                  <a:alpha val="80000"/>
                </a:srgbClr>
              </a:solidFill>
              <a:effectLst>
                <a:outerShdw blurRad="50800" dist="38100" dir="5400000" algn="t" rotWithShape="0">
                  <a:prstClr val="black">
                    <a:alpha val="26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E5CE5-7E91-4CFE-95FE-93B7C5CE82CA}"/>
              </a:ext>
            </a:extLst>
          </p:cNvPr>
          <p:cNvSpPr txBox="1"/>
          <p:nvPr/>
        </p:nvSpPr>
        <p:spPr>
          <a:xfrm>
            <a:off x="3733800" y="4139326"/>
            <a:ext cx="10659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분석한 데이터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요인 별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시각화</a:t>
            </a:r>
            <a:endParaRPr lang="en-US" altLang="ko-KR" sz="3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0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559</Words>
  <Application>Microsoft Office PowerPoint</Application>
  <PresentationFormat>사용자 지정</PresentationFormat>
  <Paragraphs>148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Arial</vt:lpstr>
      <vt:lpstr>Calibri</vt:lpstr>
      <vt:lpstr>Gmarket Sans Medium</vt:lpstr>
      <vt:lpstr>G마켓 산스 Bold</vt:lpstr>
      <vt:lpstr>G마켓 산스 Light</vt:lpstr>
      <vt:lpstr>G마켓 산스 Medium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이준형</cp:lastModifiedBy>
  <cp:revision>477</cp:revision>
  <dcterms:created xsi:type="dcterms:W3CDTF">2023-05-25T12:47:29Z</dcterms:created>
  <dcterms:modified xsi:type="dcterms:W3CDTF">2023-09-02T14:18:48Z</dcterms:modified>
</cp:coreProperties>
</file>