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3" r:id="rId1"/>
  </p:sldMasterIdLst>
  <p:notesMasterIdLst>
    <p:notesMasterId r:id="rId28"/>
  </p:notesMasterIdLst>
  <p:sldIdLst>
    <p:sldId id="256" r:id="rId2"/>
    <p:sldId id="257" r:id="rId3"/>
    <p:sldId id="289" r:id="rId4"/>
    <p:sldId id="271" r:id="rId5"/>
    <p:sldId id="258" r:id="rId6"/>
    <p:sldId id="290" r:id="rId7"/>
    <p:sldId id="295" r:id="rId8"/>
    <p:sldId id="260" r:id="rId9"/>
    <p:sldId id="276" r:id="rId10"/>
    <p:sldId id="291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92" r:id="rId23"/>
    <p:sldId id="288" r:id="rId24"/>
    <p:sldId id="294" r:id="rId25"/>
    <p:sldId id="293" r:id="rId26"/>
    <p:sldId id="270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16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0" autoAdjust="0"/>
    <p:restoredTop sz="87565" autoAdjust="0"/>
  </p:normalViewPr>
  <p:slideViewPr>
    <p:cSldViewPr snapToGrid="0">
      <p:cViewPr varScale="1">
        <p:scale>
          <a:sx n="72" d="100"/>
          <a:sy n="72" d="100"/>
        </p:scale>
        <p:origin x="13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82983-0F42-4509-BEFB-3B01A856BD62}" type="datetimeFigureOut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A9DCA-5882-4926-8F63-2AFBC5945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87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378426615001867?via%3Dihub#b0095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sciencedirect.com/science/article/pii/S0378426615001867?via%3Dihub#fn3" TargetMode="External"/><Relationship Id="rId4" Type="http://schemas.openxmlformats.org/officeDocument/2006/relationships/hyperlink" Target="https://www.sciencedirect.com/science/article/pii/S0378426615001867?via%3Dihub#b0305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rtl="0">
              <a:buFont typeface="+mj-lt"/>
              <a:buNone/>
            </a:pP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公司治理的標準理論預測，治理較好的公司通過採用凈現值（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NPV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）為正的專案來增加公司價值。但是，這並不排除公司投資於具有風險現金流的專案的可能性。因此，只要有風險的項目能夠提高價值，就可能符合股東的利益。</a:t>
            </a:r>
            <a:endParaRPr lang="en-US" altLang="zh-TW" sz="18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0" lvl="0" indent="0" rtl="0">
              <a:buFont typeface="+mj-lt"/>
              <a:buNone/>
            </a:pP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期權理論（</a:t>
            </a:r>
            <a:r>
              <a:rPr lang="en-US" altLang="zh-TW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  <a:hlinkClick r:id="rId3"/>
              </a:rPr>
              <a:t>Black and Scholes</a:t>
            </a:r>
            <a:r>
              <a:rPr lang="zh-TW" altLang="zh-TW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  <a:hlinkClick r:id="rId3"/>
              </a:rPr>
              <a:t>，</a:t>
            </a:r>
            <a:r>
              <a:rPr lang="en-US" altLang="zh-TW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  <a:hlinkClick r:id="rId3"/>
              </a:rPr>
              <a:t> 1973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，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 </a:t>
            </a:r>
            <a:r>
              <a:rPr lang="en-US" altLang="zh-TW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  <a:hlinkClick r:id="rId4"/>
              </a:rPr>
              <a:t>Merton</a:t>
            </a:r>
            <a:r>
              <a:rPr lang="en-US" altLang="zh-TW" sz="1800" u="sng" kern="100" dirty="0">
                <a:solidFill>
                  <a:srgbClr val="0563C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  <a:hlinkClick r:id="rId4"/>
              </a:rPr>
              <a:t>，</a:t>
            </a:r>
            <a:r>
              <a:rPr lang="en-US" altLang="zh-TW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  <a:hlinkClick r:id="rId4"/>
              </a:rPr>
              <a:t> 1974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）表明，在其他條件相同的情況下，期權的價值隨著標的資產的波動而增加。</a:t>
            </a:r>
            <a:r>
              <a:rPr lang="en-US" altLang="zh-TW" sz="1800" u="sng" kern="100" baseline="300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  <a:hlinkClick r:id="rId5"/>
              </a:rPr>
              <a:t>3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由於公司的股東實質上持有以公司總價值為標的資產，以債務面值為行權價的看漲期權，因此公司的現金流波動越大，看漲期權的價值就越大。因此，普通股的價值隨著公司現金流的波動而增加。基於這些論點，我們可以預期有效的公司治理與風險承擔之間存在正相關關係。</a:t>
            </a:r>
            <a:endParaRPr lang="en-US" altLang="zh-TW" sz="18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0" lvl="0" indent="0" rtl="0">
              <a:buFont typeface="+mj-lt"/>
              <a:buNone/>
            </a:pP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這種關係可以朝著相反的方向發展。高管們有動力在短期內承擔過大的風險來獲利，即使他們沒有真正實現價值最大化。我們預計治理較好的金融機構會制定激勵措施和控制措施，以避免承擔對股東不利的風險。因此，我們應該看到有效的公司治理與風險承擔之間的負相關關係。由於這兩個相互矛盾的論點，公司治理對金融業風險承擔的影響仍然是一個經驗問題。如果良好的公司治理與銀行風險之間存在負相關關係，這將是政策制定者關注的重要工具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9DCA-5882-4926-8F63-2AFBC594591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564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9DCA-5882-4926-8F63-2AFBC594591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1437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9DCA-5882-4926-8F63-2AFBC594591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707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9DCA-5882-4926-8F63-2AFBC594591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240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9DCA-5882-4926-8F63-2AFBC594591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223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9DCA-5882-4926-8F63-2AFBC594591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990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9DCA-5882-4926-8F63-2AFBC594591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953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9DCA-5882-4926-8F63-2AFBC594591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667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9DCA-5882-4926-8F63-2AFBC5945918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712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9DCA-5882-4926-8F63-2AFBC594591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154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9DCA-5882-4926-8F63-2AFBC594591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116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9DCA-5882-4926-8F63-2AFBC594591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769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9DCA-5882-4926-8F63-2AFBC594591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266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9DCA-5882-4926-8F63-2AFBC594591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235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9DCA-5882-4926-8F63-2AFBC594591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537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9DCA-5882-4926-8F63-2AFBC594591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093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9DCA-5882-4926-8F63-2AFBC594591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082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29464F-2233-B590-64DB-3779EE5B2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3220D5-3D2B-7661-188E-A084D96E0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49C6AB-A985-F0F9-41B0-F105290A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9563-AA7A-485B-943F-41C416E635F6}" type="datetime1">
              <a:rPr lang="en-US" altLang="zh-TW" smtClean="0"/>
              <a:t>5/30/2024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706C9E-804F-17CA-D9B6-9A28F223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CB1EC3-E1A0-E4D1-9913-DDE6F08A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4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70161C-927A-28BE-E4BF-75FF1635C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0D14E45-B2D3-B1A3-9A57-998240E1A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B898EE-F0BB-B4FE-2455-A671938D4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93E3-5F2A-4C9F-949C-D7261B840F60}" type="datetime1">
              <a:rPr lang="en-US" altLang="zh-TW" smtClean="0"/>
              <a:t>5/30/2024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8356D8-C5E9-A7F5-E7F6-8B5BE7A1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498DFC-CF15-9023-0960-9C4AE6B2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7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C620377-F605-CA68-BB18-D2005EEBE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A51B316-22DB-A834-814C-50604DD63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0B70E1-CB1A-F37A-38B9-E3F00C48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21F1-0DFE-4228-9479-AE00AA466E47}" type="datetime1">
              <a:rPr lang="en-US" altLang="zh-TW" smtClean="0"/>
              <a:t>5/30/2024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41798A-0EB1-FC6A-58B1-F55639D01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6E14E8-B280-1DF9-2C50-7DF9C6FF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4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CEDFD8-E54F-F52A-3464-508D1C8A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6C6097-3174-29A2-115C-BE36F583E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79DFDB-906D-1A33-8EB6-50F28FD2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269B-E979-4E79-A6C3-C142F90CEDDB}" type="datetime1">
              <a:rPr lang="en-US" altLang="zh-TW" smtClean="0"/>
              <a:t>5/30/2024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2E02CF-9D8D-D149-1A9C-C22D32550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88355E-5388-5726-3C6D-9965404D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2155FC-5E0D-6D4E-C80F-57D882E49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CEC9AF-93EE-D380-8873-C71372E5C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5DD522-9028-129C-5A26-B679B1AE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A780-E721-4342-9F0A-5A704CE90D8A}" type="datetime1">
              <a:rPr lang="en-US" altLang="zh-TW" smtClean="0"/>
              <a:t>5/30/2024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F9EA0B-FF80-A3FB-0828-079BE60E9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0686F6-9AC8-89F7-AFA9-76FDAE1B4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10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500E26-CF08-62FA-3B55-556B220B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B42A3F-6D58-6665-157C-C272228C0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6DDA73A-8996-5C01-4302-EBEDF0EB2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045419-5717-175B-9615-9BAF26460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3E9A-2370-4E86-A035-0FA26FC4ECD1}" type="datetime1">
              <a:rPr lang="en-US" altLang="zh-TW" smtClean="0"/>
              <a:t>5/30/2024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D0C462-795A-192A-C90A-ACAF3F5F4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EBF641-CF4C-6D3D-DC3D-23EABCB5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8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DE4AFE-BCDF-EDDA-C3FD-ABFA7630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B519FB-41F9-1857-0AC3-6F7FA92FF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401E61-509C-07CF-F0DE-555164ED5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C569998-0AD3-CC98-FF4E-4BD2592B3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90C8281-88F4-4D69-3ED4-F3E8E9BE9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CE1EE6E-3A1C-A186-568B-1DB4C8E4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6E65-A608-4910-903C-A2EA0581FFA4}" type="datetime1">
              <a:rPr lang="en-US" altLang="zh-TW" smtClean="0"/>
              <a:t>5/30/2024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336AB63-BC68-32F8-28F4-5BC2047D3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08A3B74-54C2-7D78-2F56-F5B87942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46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45F303-0FF0-66C5-B060-A77694E6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DDAD69A-C41B-8A3B-0733-2C4138A7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DD372-75AF-4A58-A78B-4855BA6D6554}" type="datetime1">
              <a:rPr lang="en-US" altLang="zh-TW" smtClean="0"/>
              <a:t>5/30/2024</a:t>
            </a:fld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25F2D15-137B-8DE7-600B-9DA2EBEAD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108AB27-286C-932F-729E-400DE5F9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2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82EFE16-5D42-08AB-C586-9C4B81111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539-91A9-4224-A262-81F641A18579}" type="datetime1">
              <a:rPr lang="en-US" altLang="zh-TW" smtClean="0"/>
              <a:t>5/30/2024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B831417-A192-F849-251F-54CAA3AA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18465F-157B-D5F8-CAD7-9465D520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6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3A1A21-A8FD-F99D-C57A-4A97AA335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28327A-49F9-0AF9-6648-13DA1B9ED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80B0E24-E426-6B06-CBD4-77B23CF3E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AB35E2-0515-4CBA-A93A-FB850CBD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B9FC-5C11-49DC-B4DD-0CE3EBA0103F}" type="datetime1">
              <a:rPr lang="en-US" altLang="zh-TW" smtClean="0"/>
              <a:t>5/30/2024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27972F-9118-28E8-2970-60707B9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54ADD7-2032-FA3E-5FC7-E5E67FAB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3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EE2503-F812-D1E0-4E9C-E375030D2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C994235-3835-D079-8D02-D25C1FF08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BF3D9E-C1B2-1676-C16D-0FDD77AFA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5DA172-66D1-7B00-7AF4-BCCD36A55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FBDC-4782-495F-9354-B309B454B8C9}" type="datetime1">
              <a:rPr lang="en-US" altLang="zh-TW" smtClean="0"/>
              <a:t>5/30/2024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A11B18-1403-F189-DED6-3387C2668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8834DE-13DB-492A-1435-911ECC6E6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2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5E12F9F-CC78-51B3-B627-9D964E4DE2B9}"/>
              </a:ext>
            </a:extLst>
          </p:cNvPr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276DB6C-E602-581E-C8F9-24736A2F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1353DE-48B8-C37E-58AD-4251181D6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F03B53-14E8-2849-DF49-8F2EFEB1F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2743200" cy="2978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32F74E-203E-480F-B112-4B5E59AC52DE}" type="datetime1">
              <a:rPr lang="en-US" altLang="zh-TW" smtClean="0"/>
              <a:t>5/30/2024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D7D3FD-B261-84F7-25EB-B18BC125D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53200"/>
            <a:ext cx="4114800" cy="2978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9214E9-1E12-166C-DB4D-4D1F80AB4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3200"/>
            <a:ext cx="2743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DC5A7D-F14F-BF45-4686-C31FE08AAF4F}"/>
              </a:ext>
            </a:extLst>
          </p:cNvPr>
          <p:cNvSpPr/>
          <p:nvPr userDrawn="1"/>
        </p:nvSpPr>
        <p:spPr>
          <a:xfrm>
            <a:off x="0" y="0"/>
            <a:ext cx="2148840" cy="2301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226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6AED9FA8-547E-033D-DE39-A6252262EBA9}"/>
              </a:ext>
            </a:extLst>
          </p:cNvPr>
          <p:cNvSpPr txBox="1"/>
          <p:nvPr/>
        </p:nvSpPr>
        <p:spPr>
          <a:xfrm>
            <a:off x="1227550" y="1808593"/>
            <a:ext cx="6853158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金融機構資產規模、財務槓桿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與風險承擔之關係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D606079-4DA6-2B16-6C88-D477747F2458}"/>
              </a:ext>
            </a:extLst>
          </p:cNvPr>
          <p:cNvSpPr txBox="1"/>
          <p:nvPr/>
        </p:nvSpPr>
        <p:spPr>
          <a:xfrm>
            <a:off x="1227550" y="3244334"/>
            <a:ext cx="2954655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金融機構管理課程期末報告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F060C97-2556-1595-E6BE-4700C56568E2}"/>
              </a:ext>
            </a:extLst>
          </p:cNvPr>
          <p:cNvSpPr txBox="1"/>
          <p:nvPr/>
        </p:nvSpPr>
        <p:spPr>
          <a:xfrm>
            <a:off x="1227550" y="4540035"/>
            <a:ext cx="4124847" cy="10593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b="1" dirty="0"/>
              <a:t>    研究生：王士誠</a:t>
            </a:r>
            <a:endParaRPr lang="en-US" altLang="zh-TW" b="1" dirty="0"/>
          </a:p>
          <a:p>
            <a:pPr>
              <a:lnSpc>
                <a:spcPct val="120000"/>
              </a:lnSpc>
            </a:pPr>
            <a:r>
              <a:rPr lang="zh-TW" altLang="en-US" b="1" dirty="0"/>
              <a:t>指導教授：最關心學生的 薛博今 博士</a:t>
            </a:r>
            <a:br>
              <a:rPr lang="en-US" altLang="zh-TW" b="1" dirty="0"/>
            </a:br>
            <a:r>
              <a:rPr lang="zh-TW" altLang="en-US" b="1" dirty="0"/>
              <a:t>        日期：</a:t>
            </a:r>
            <a:r>
              <a:rPr lang="en-US" altLang="zh-TW" b="1" dirty="0"/>
              <a:t>May 30, 2024</a:t>
            </a:r>
            <a:endParaRPr lang="zh-TW" altLang="en-US" b="1" dirty="0"/>
          </a:p>
        </p:txBody>
      </p:sp>
      <p:pic>
        <p:nvPicPr>
          <p:cNvPr id="1026" name="Picture 2" descr="鼎盛資科-金融機構客戶群">
            <a:extLst>
              <a:ext uri="{FF2B5EF4-FFF2-40B4-BE49-F238E27FC236}">
                <a16:creationId xmlns:a16="http://schemas.microsoft.com/office/drawing/2014/main" id="{77945146-40B4-E360-A480-094603501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58" r="1928"/>
          <a:stretch/>
        </p:blipFill>
        <p:spPr bwMode="auto">
          <a:xfrm>
            <a:off x="6824261" y="3911148"/>
            <a:ext cx="5367739" cy="263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274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235E3E-3EE3-3C6B-CE13-2DD1712C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C0539570-CDB8-4B40-32AE-551DE915204B}"/>
              </a:ext>
            </a:extLst>
          </p:cNvPr>
          <p:cNvSpPr/>
          <p:nvPr/>
        </p:nvSpPr>
        <p:spPr>
          <a:xfrm>
            <a:off x="1905000" y="129540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800" b="1" dirty="0"/>
              <a:t>1</a:t>
            </a:r>
            <a:endParaRPr kumimoji="1" lang="zh-TW" altLang="en-US" sz="48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177F67-EEEB-9083-A2E8-216CAEFA90A2}"/>
              </a:ext>
            </a:extLst>
          </p:cNvPr>
          <p:cNvSpPr txBox="1"/>
          <p:nvPr/>
        </p:nvSpPr>
        <p:spPr>
          <a:xfrm>
            <a:off x="2928257" y="133710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800" b="1" dirty="0">
                <a:solidFill>
                  <a:schemeClr val="bg2">
                    <a:lumMod val="25000"/>
                  </a:schemeClr>
                </a:solidFill>
              </a:rPr>
              <a:t>研究目的</a:t>
            </a: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3EAED38A-7388-3B82-A340-2EB28998DFF8}"/>
              </a:ext>
            </a:extLst>
          </p:cNvPr>
          <p:cNvSpPr/>
          <p:nvPr/>
        </p:nvSpPr>
        <p:spPr>
          <a:xfrm>
            <a:off x="1905000" y="29718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800" b="1" dirty="0"/>
              <a:t>2</a:t>
            </a:r>
            <a:endParaRPr kumimoji="1" lang="zh-TW" altLang="en-US" sz="4800" b="1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0B94BAD-6C88-573D-FBFB-57D3546716D4}"/>
              </a:ext>
            </a:extLst>
          </p:cNvPr>
          <p:cNvSpPr txBox="1"/>
          <p:nvPr/>
        </p:nvSpPr>
        <p:spPr>
          <a:xfrm>
            <a:off x="2928257" y="301350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800" b="1" dirty="0">
                <a:solidFill>
                  <a:schemeClr val="bg2">
                    <a:lumMod val="25000"/>
                  </a:schemeClr>
                </a:solidFill>
              </a:rPr>
              <a:t>研究方法</a:t>
            </a: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B186776A-7B4A-3E0C-428F-AEA3A977B47B}"/>
              </a:ext>
            </a:extLst>
          </p:cNvPr>
          <p:cNvSpPr/>
          <p:nvPr/>
        </p:nvSpPr>
        <p:spPr>
          <a:xfrm>
            <a:off x="1905000" y="4689902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800" b="1" dirty="0"/>
              <a:t>3</a:t>
            </a:r>
            <a:endParaRPr kumimoji="1" lang="zh-TW" altLang="en-US" sz="48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4BCAFCA-E692-7595-D5B9-CE06F63BD92D}"/>
              </a:ext>
            </a:extLst>
          </p:cNvPr>
          <p:cNvSpPr txBox="1"/>
          <p:nvPr/>
        </p:nvSpPr>
        <p:spPr>
          <a:xfrm>
            <a:off x="2928257" y="4731603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800" b="1" dirty="0">
                <a:solidFill>
                  <a:schemeClr val="bg2">
                    <a:lumMod val="25000"/>
                  </a:schemeClr>
                </a:solidFill>
              </a:rPr>
              <a:t>研究結果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5BB3DDC5-9007-72E7-D7A3-1709CD8A82F7}"/>
              </a:ext>
            </a:extLst>
          </p:cNvPr>
          <p:cNvSpPr/>
          <p:nvPr/>
        </p:nvSpPr>
        <p:spPr>
          <a:xfrm>
            <a:off x="6616867" y="2140803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800" b="1" dirty="0"/>
              <a:t>4</a:t>
            </a:r>
            <a:endParaRPr kumimoji="1" lang="zh-TW" altLang="en-US" sz="4800" b="1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199996A-CDC3-77D0-3A1B-735243F31549}"/>
              </a:ext>
            </a:extLst>
          </p:cNvPr>
          <p:cNvSpPr txBox="1"/>
          <p:nvPr/>
        </p:nvSpPr>
        <p:spPr>
          <a:xfrm>
            <a:off x="7640124" y="218250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800" b="1" dirty="0">
                <a:solidFill>
                  <a:schemeClr val="bg2">
                    <a:lumMod val="25000"/>
                  </a:schemeClr>
                </a:solidFill>
              </a:rPr>
              <a:t>結果討論</a:t>
            </a:r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C0133C5A-1E76-19CC-2ABA-B8F2BBCE4B44}"/>
              </a:ext>
            </a:extLst>
          </p:cNvPr>
          <p:cNvSpPr/>
          <p:nvPr/>
        </p:nvSpPr>
        <p:spPr>
          <a:xfrm>
            <a:off x="6616867" y="3895244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800" b="1" dirty="0"/>
              <a:t>5</a:t>
            </a:r>
            <a:endParaRPr kumimoji="1" lang="zh-TW" altLang="en-US" sz="4800" b="1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5909278-9EED-8B8B-A2FB-00A868DB0B76}"/>
              </a:ext>
            </a:extLst>
          </p:cNvPr>
          <p:cNvSpPr txBox="1"/>
          <p:nvPr/>
        </p:nvSpPr>
        <p:spPr>
          <a:xfrm>
            <a:off x="7640124" y="3936945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800" b="1" dirty="0">
                <a:solidFill>
                  <a:schemeClr val="bg2">
                    <a:lumMod val="25000"/>
                  </a:schemeClr>
                </a:solidFill>
              </a:rPr>
              <a:t>結</a:t>
            </a:r>
            <a:r>
              <a:rPr kumimoji="1" lang="en-US" altLang="zh-TW" sz="4800" b="1" dirty="0">
                <a:solidFill>
                  <a:schemeClr val="bg2">
                    <a:lumMod val="25000"/>
                  </a:schemeClr>
                </a:solidFill>
              </a:rPr>
              <a:t>        </a:t>
            </a:r>
            <a:r>
              <a:rPr kumimoji="1" lang="zh-TW" altLang="en-US" sz="4800" b="1" dirty="0">
                <a:solidFill>
                  <a:schemeClr val="bg2">
                    <a:lumMod val="25000"/>
                  </a:schemeClr>
                </a:solidFill>
              </a:rPr>
              <a:t>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518C154-8C99-9E1A-D92F-7FED8F52FD16}"/>
              </a:ext>
            </a:extLst>
          </p:cNvPr>
          <p:cNvSpPr/>
          <p:nvPr/>
        </p:nvSpPr>
        <p:spPr>
          <a:xfrm>
            <a:off x="6018028" y="1679944"/>
            <a:ext cx="4752753" cy="3636335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263CF86-9E99-F1BB-87CE-61338BE8F759}"/>
              </a:ext>
            </a:extLst>
          </p:cNvPr>
          <p:cNvSpPr/>
          <p:nvPr/>
        </p:nvSpPr>
        <p:spPr>
          <a:xfrm>
            <a:off x="1265275" y="1153632"/>
            <a:ext cx="4752753" cy="1334387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85644F-F57F-3D8A-0D8E-A14E2C1053A4}"/>
              </a:ext>
            </a:extLst>
          </p:cNvPr>
          <p:cNvSpPr/>
          <p:nvPr/>
        </p:nvSpPr>
        <p:spPr>
          <a:xfrm>
            <a:off x="1265275" y="2694411"/>
            <a:ext cx="4752753" cy="1334387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369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D0C492-105B-FA05-E432-F1E723B30CB8}"/>
              </a:ext>
            </a:extLst>
          </p:cNvPr>
          <p:cNvSpPr/>
          <p:nvPr/>
        </p:nvSpPr>
        <p:spPr>
          <a:xfrm>
            <a:off x="0" y="677041"/>
            <a:ext cx="3279894" cy="7017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1AA3902-A16B-3750-54E2-0A8B9E266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研究結果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E35FE8-6AA6-B2C4-125B-D73FD3C7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AACB0D6-27F7-658F-E40E-8D8FDA60A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353" y="2837740"/>
            <a:ext cx="10377294" cy="196367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70EB138-4B8E-F1D1-7016-05B751719AE3}"/>
              </a:ext>
            </a:extLst>
          </p:cNvPr>
          <p:cNvSpPr txBox="1"/>
          <p:nvPr/>
        </p:nvSpPr>
        <p:spPr>
          <a:xfrm>
            <a:off x="907353" y="2002604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Step 1.</a:t>
            </a:r>
            <a:r>
              <a:rPr kumimoji="1" lang="en-US" altLang="zh-TW" sz="2800" b="1" dirty="0">
                <a:solidFill>
                  <a:schemeClr val="accent5">
                    <a:lumMod val="75000"/>
                  </a:schemeClr>
                </a:solidFill>
              </a:rPr>
              <a:t> VIF </a:t>
            </a:r>
            <a:r>
              <a:rPr kumimoji="1" lang="zh-TW" altLang="en-US" sz="2800" b="1" dirty="0">
                <a:solidFill>
                  <a:schemeClr val="accent5">
                    <a:lumMod val="75000"/>
                  </a:schemeClr>
                </a:solidFill>
              </a:rPr>
              <a:t>檢定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1468FD-5C1E-A7B1-8DC9-33E5BBC62AAE}"/>
              </a:ext>
            </a:extLst>
          </p:cNvPr>
          <p:cNvSpPr txBox="1"/>
          <p:nvPr/>
        </p:nvSpPr>
        <p:spPr>
          <a:xfrm>
            <a:off x="952605" y="5277199"/>
            <a:ext cx="10286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/>
              <a:t>選取之變數 </a:t>
            </a:r>
            <a:r>
              <a:rPr kumimoji="1" lang="en-US" altLang="zh-TW" sz="2000" dirty="0"/>
              <a:t>VIF </a:t>
            </a:r>
            <a:r>
              <a:rPr kumimoji="1" lang="zh-TW" altLang="en-US" sz="2000" dirty="0"/>
              <a:t>值皆小於 </a:t>
            </a:r>
            <a:r>
              <a:rPr kumimoji="1" lang="en-US" altLang="zh-TW" sz="2000" dirty="0"/>
              <a:t>10</a:t>
            </a:r>
            <a:r>
              <a:rPr kumimoji="1" lang="zh-TW" altLang="en-US" sz="2000" dirty="0"/>
              <a:t>，表示變數之間的多重共線性問題不嚴重，可以保留在模型中</a:t>
            </a:r>
          </a:p>
        </p:txBody>
      </p:sp>
    </p:spTree>
    <p:extLst>
      <p:ext uri="{BB962C8B-B14F-4D97-AF65-F5344CB8AC3E}">
        <p14:creationId xmlns:p14="http://schemas.microsoft.com/office/powerpoint/2010/main" val="713090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D0C492-105B-FA05-E432-F1E723B30CB8}"/>
              </a:ext>
            </a:extLst>
          </p:cNvPr>
          <p:cNvSpPr/>
          <p:nvPr/>
        </p:nvSpPr>
        <p:spPr>
          <a:xfrm>
            <a:off x="0" y="677041"/>
            <a:ext cx="3279894" cy="7017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1AA3902-A16B-3750-54E2-0A8B9E266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研究結果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E35FE8-6AA6-B2C4-125B-D73FD3C7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70EB138-4B8E-F1D1-7016-05B751719AE3}"/>
              </a:ext>
            </a:extLst>
          </p:cNvPr>
          <p:cNvSpPr txBox="1"/>
          <p:nvPr/>
        </p:nvSpPr>
        <p:spPr>
          <a:xfrm>
            <a:off x="907353" y="2002604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Step 1.</a:t>
            </a:r>
            <a:r>
              <a:rPr kumimoji="1" lang="en-US" altLang="zh-TW" sz="2800" b="1" dirty="0">
                <a:solidFill>
                  <a:schemeClr val="accent5">
                    <a:lumMod val="75000"/>
                  </a:schemeClr>
                </a:solidFill>
              </a:rPr>
              <a:t> VIF </a:t>
            </a:r>
            <a:r>
              <a:rPr kumimoji="1" lang="zh-TW" altLang="en-US" sz="2800" b="1" dirty="0">
                <a:solidFill>
                  <a:schemeClr val="accent5">
                    <a:lumMod val="75000"/>
                  </a:schemeClr>
                </a:solidFill>
              </a:rPr>
              <a:t>檢定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9610106-F117-9A8F-F738-71408E7A0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708" y="1869107"/>
            <a:ext cx="8163624" cy="4258769"/>
          </a:xfrm>
          <a:prstGeom prst="rect">
            <a:avLst/>
          </a:prstGeom>
        </p:spPr>
      </p:pic>
      <p:sp>
        <p:nvSpPr>
          <p:cNvPr id="19" name="笑臉 18">
            <a:extLst>
              <a:ext uri="{FF2B5EF4-FFF2-40B4-BE49-F238E27FC236}">
                <a16:creationId xmlns:a16="http://schemas.microsoft.com/office/drawing/2014/main" id="{4524690D-43B9-EFD4-F1BC-75ECFCF8AB6A}"/>
              </a:ext>
            </a:extLst>
          </p:cNvPr>
          <p:cNvSpPr/>
          <p:nvPr/>
        </p:nvSpPr>
        <p:spPr>
          <a:xfrm>
            <a:off x="3395049" y="2550913"/>
            <a:ext cx="306659" cy="306659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笑臉 19">
            <a:extLst>
              <a:ext uri="{FF2B5EF4-FFF2-40B4-BE49-F238E27FC236}">
                <a16:creationId xmlns:a16="http://schemas.microsoft.com/office/drawing/2014/main" id="{07DBFBF2-D042-B6E0-27DB-D71BCA26D35A}"/>
              </a:ext>
            </a:extLst>
          </p:cNvPr>
          <p:cNvSpPr/>
          <p:nvPr/>
        </p:nvSpPr>
        <p:spPr>
          <a:xfrm>
            <a:off x="3395049" y="2763574"/>
            <a:ext cx="306659" cy="306659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笑臉 20">
            <a:extLst>
              <a:ext uri="{FF2B5EF4-FFF2-40B4-BE49-F238E27FC236}">
                <a16:creationId xmlns:a16="http://schemas.microsoft.com/office/drawing/2014/main" id="{4D60A072-B0E1-78B3-E76A-6DB3652650EF}"/>
              </a:ext>
            </a:extLst>
          </p:cNvPr>
          <p:cNvSpPr/>
          <p:nvPr/>
        </p:nvSpPr>
        <p:spPr>
          <a:xfrm>
            <a:off x="3395049" y="3481109"/>
            <a:ext cx="306659" cy="306659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笑臉 21">
            <a:extLst>
              <a:ext uri="{FF2B5EF4-FFF2-40B4-BE49-F238E27FC236}">
                <a16:creationId xmlns:a16="http://schemas.microsoft.com/office/drawing/2014/main" id="{57589465-8060-5FF7-5B2C-14343F298FAE}"/>
              </a:ext>
            </a:extLst>
          </p:cNvPr>
          <p:cNvSpPr/>
          <p:nvPr/>
        </p:nvSpPr>
        <p:spPr>
          <a:xfrm>
            <a:off x="3395049" y="3966187"/>
            <a:ext cx="306659" cy="306659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笑臉 22">
            <a:extLst>
              <a:ext uri="{FF2B5EF4-FFF2-40B4-BE49-F238E27FC236}">
                <a16:creationId xmlns:a16="http://schemas.microsoft.com/office/drawing/2014/main" id="{3FB1D2E3-609E-C868-92A6-ECBC813777A5}"/>
              </a:ext>
            </a:extLst>
          </p:cNvPr>
          <p:cNvSpPr/>
          <p:nvPr/>
        </p:nvSpPr>
        <p:spPr>
          <a:xfrm>
            <a:off x="3395049" y="4198644"/>
            <a:ext cx="306659" cy="306659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322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E35FE8-6AA6-B2C4-125B-D73FD3C7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70EB138-4B8E-F1D1-7016-05B751719AE3}"/>
              </a:ext>
            </a:extLst>
          </p:cNvPr>
          <p:cNvSpPr txBox="1"/>
          <p:nvPr/>
        </p:nvSpPr>
        <p:spPr>
          <a:xfrm>
            <a:off x="907353" y="2002604"/>
            <a:ext cx="66936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Step 2-1.</a:t>
            </a:r>
            <a:r>
              <a:rPr kumimoji="1" lang="en-US" altLang="zh-TW" sz="2800" b="1" dirty="0">
                <a:solidFill>
                  <a:schemeClr val="accent5">
                    <a:lumMod val="75000"/>
                  </a:schemeClr>
                </a:solidFill>
              </a:rPr>
              <a:t> Model 1 Breusch-Pagan </a:t>
            </a:r>
            <a:r>
              <a:rPr kumimoji="1" lang="zh-TW" altLang="en-US" sz="2800" b="1" dirty="0">
                <a:solidFill>
                  <a:schemeClr val="accent5">
                    <a:lumMod val="75000"/>
                  </a:schemeClr>
                </a:solidFill>
              </a:rPr>
              <a:t>檢定</a:t>
            </a:r>
          </a:p>
          <a:p>
            <a:endParaRPr kumimoji="1" lang="zh-TW" alt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9D1B58C-4F2B-E6B1-4C7F-9FEBA6C8E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346" y="2800995"/>
            <a:ext cx="7765307" cy="152567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EA9F535-6EA9-8D4F-1758-61B4C641B0C4}"/>
              </a:ext>
            </a:extLst>
          </p:cNvPr>
          <p:cNvSpPr txBox="1"/>
          <p:nvPr/>
        </p:nvSpPr>
        <p:spPr>
          <a:xfrm>
            <a:off x="907352" y="4929148"/>
            <a:ext cx="1044644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p-value</a:t>
            </a:r>
            <a:r>
              <a:rPr lang="en-US" altLang="zh-TW" sz="2000" dirty="0"/>
              <a:t> </a:t>
            </a:r>
            <a:r>
              <a:rPr lang="zh-TW" altLang="en-US" sz="2000" dirty="0"/>
              <a:t>表示在虛無假設（即沒有異質變異數）的情況下，檢定統計量比觀測到的值更極端的概率。通常使用 0.05 作為顯著性水平。如果 p 值小於 0.05，則可以拒絕虛無假設，認為存在異質變異數。</a:t>
            </a:r>
          </a:p>
        </p:txBody>
      </p:sp>
      <p:sp>
        <p:nvSpPr>
          <p:cNvPr id="10" name="笑臉 9">
            <a:extLst>
              <a:ext uri="{FF2B5EF4-FFF2-40B4-BE49-F238E27FC236}">
                <a16:creationId xmlns:a16="http://schemas.microsoft.com/office/drawing/2014/main" id="{596F3F69-6C7E-FD16-61B0-81D1730DC77F}"/>
              </a:ext>
            </a:extLst>
          </p:cNvPr>
          <p:cNvSpPr/>
          <p:nvPr/>
        </p:nvSpPr>
        <p:spPr>
          <a:xfrm>
            <a:off x="6130575" y="3789600"/>
            <a:ext cx="306659" cy="306659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D58C9F-DA90-F4F8-DC49-9C7A80CBFC72}"/>
              </a:ext>
            </a:extLst>
          </p:cNvPr>
          <p:cNvSpPr/>
          <p:nvPr/>
        </p:nvSpPr>
        <p:spPr>
          <a:xfrm>
            <a:off x="-1" y="677041"/>
            <a:ext cx="4817327" cy="7017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5D82A9FD-E0DE-25C3-517A-633196E45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研究結果</a:t>
            </a:r>
            <a:r>
              <a:rPr lang="en-US" altLang="zh-TW" dirty="0"/>
              <a:t> </a:t>
            </a:r>
            <a:r>
              <a:rPr lang="en-US" altLang="zh-TW" sz="2800" dirty="0"/>
              <a:t>Model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9854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D0C492-105B-FA05-E432-F1E723B30CB8}"/>
              </a:ext>
            </a:extLst>
          </p:cNvPr>
          <p:cNvSpPr/>
          <p:nvPr/>
        </p:nvSpPr>
        <p:spPr>
          <a:xfrm>
            <a:off x="-1" y="677041"/>
            <a:ext cx="4817327" cy="7017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1AA3902-A16B-3750-54E2-0A8B9E266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研究結果</a:t>
            </a:r>
            <a:r>
              <a:rPr lang="en-US" altLang="zh-TW" dirty="0"/>
              <a:t> </a:t>
            </a:r>
            <a:r>
              <a:rPr lang="en-US" altLang="zh-TW" sz="2800" dirty="0"/>
              <a:t>Model 1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E35FE8-6AA6-B2C4-125B-D73FD3C7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70EB138-4B8E-F1D1-7016-05B751719AE3}"/>
              </a:ext>
            </a:extLst>
          </p:cNvPr>
          <p:cNvSpPr txBox="1"/>
          <p:nvPr/>
        </p:nvSpPr>
        <p:spPr>
          <a:xfrm>
            <a:off x="907353" y="2002604"/>
            <a:ext cx="5741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Step 2-1.</a:t>
            </a:r>
            <a:r>
              <a:rPr kumimoji="1" lang="en-US" altLang="zh-TW" sz="2800" b="1" dirty="0">
                <a:solidFill>
                  <a:schemeClr val="accent5">
                    <a:lumMod val="75000"/>
                  </a:schemeClr>
                </a:solidFill>
              </a:rPr>
              <a:t> Model 1 Hausman </a:t>
            </a:r>
            <a:r>
              <a:rPr kumimoji="1" lang="zh-TW" altLang="en-US" sz="2800" b="1" dirty="0">
                <a:solidFill>
                  <a:schemeClr val="accent5">
                    <a:lumMod val="75000"/>
                  </a:schemeClr>
                </a:solidFill>
              </a:rPr>
              <a:t>檢定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321A40D-9101-19FB-094E-2FC739EE9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08" y="2976705"/>
            <a:ext cx="10860383" cy="1372839"/>
          </a:xfrm>
          <a:prstGeom prst="rect">
            <a:avLst/>
          </a:prstGeom>
        </p:spPr>
      </p:pic>
      <p:sp>
        <p:nvSpPr>
          <p:cNvPr id="10" name="笑臉 9">
            <a:extLst>
              <a:ext uri="{FF2B5EF4-FFF2-40B4-BE49-F238E27FC236}">
                <a16:creationId xmlns:a16="http://schemas.microsoft.com/office/drawing/2014/main" id="{A1358D54-D97F-C5CE-DE4F-1685FE9CD590}"/>
              </a:ext>
            </a:extLst>
          </p:cNvPr>
          <p:cNvSpPr/>
          <p:nvPr/>
        </p:nvSpPr>
        <p:spPr>
          <a:xfrm>
            <a:off x="6647535" y="3778871"/>
            <a:ext cx="306659" cy="306659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06A36AB-0F52-8505-A8A3-DBE63EEAAFA4}"/>
              </a:ext>
            </a:extLst>
          </p:cNvPr>
          <p:cNvSpPr txBox="1"/>
          <p:nvPr/>
        </p:nvSpPr>
        <p:spPr>
          <a:xfrm>
            <a:off x="1563470" y="5077725"/>
            <a:ext cx="9065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p-value 如果小於某個顯著性水平（0.05），則表示資料適合使用固定效應模型。</a:t>
            </a:r>
          </a:p>
        </p:txBody>
      </p:sp>
    </p:spTree>
    <p:extLst>
      <p:ext uri="{BB962C8B-B14F-4D97-AF65-F5344CB8AC3E}">
        <p14:creationId xmlns:p14="http://schemas.microsoft.com/office/powerpoint/2010/main" val="3185240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E35FE8-6AA6-B2C4-125B-D73FD3C7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70EB138-4B8E-F1D1-7016-05B751719AE3}"/>
              </a:ext>
            </a:extLst>
          </p:cNvPr>
          <p:cNvSpPr txBox="1"/>
          <p:nvPr/>
        </p:nvSpPr>
        <p:spPr>
          <a:xfrm>
            <a:off x="5006515" y="766296"/>
            <a:ext cx="6158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Step 3-1.</a:t>
            </a:r>
            <a:r>
              <a:rPr kumimoji="1" lang="en-US" altLang="zh-TW" sz="2800" b="1" dirty="0">
                <a:solidFill>
                  <a:schemeClr val="accent5">
                    <a:lumMod val="75000"/>
                  </a:schemeClr>
                </a:solidFill>
              </a:rPr>
              <a:t> Model 1 </a:t>
            </a:r>
            <a:r>
              <a:rPr kumimoji="1" lang="zh-TW" altLang="en-US" sz="2800" b="1" dirty="0">
                <a:solidFill>
                  <a:schemeClr val="accent5">
                    <a:lumMod val="75000"/>
                  </a:schemeClr>
                </a:solidFill>
              </a:rPr>
              <a:t>固定效應模型分析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AD01F51-B0AE-DC20-EA1A-158C77966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875" y="1779943"/>
            <a:ext cx="9220249" cy="4060169"/>
          </a:xfrm>
          <a:prstGeom prst="rect">
            <a:avLst/>
          </a:prstGeom>
        </p:spPr>
      </p:pic>
      <p:sp>
        <p:nvSpPr>
          <p:cNvPr id="9" name="笑臉 8">
            <a:extLst>
              <a:ext uri="{FF2B5EF4-FFF2-40B4-BE49-F238E27FC236}">
                <a16:creationId xmlns:a16="http://schemas.microsoft.com/office/drawing/2014/main" id="{1AE83B2A-E310-2327-6686-961C9EB13A99}"/>
              </a:ext>
            </a:extLst>
          </p:cNvPr>
          <p:cNvSpPr/>
          <p:nvPr/>
        </p:nvSpPr>
        <p:spPr>
          <a:xfrm>
            <a:off x="1179216" y="2323747"/>
            <a:ext cx="306659" cy="306659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笑臉 11">
            <a:extLst>
              <a:ext uri="{FF2B5EF4-FFF2-40B4-BE49-F238E27FC236}">
                <a16:creationId xmlns:a16="http://schemas.microsoft.com/office/drawing/2014/main" id="{2C2B6EB1-FBB4-280C-965F-77A8E0656069}"/>
              </a:ext>
            </a:extLst>
          </p:cNvPr>
          <p:cNvSpPr/>
          <p:nvPr/>
        </p:nvSpPr>
        <p:spPr>
          <a:xfrm>
            <a:off x="1179216" y="2831522"/>
            <a:ext cx="306659" cy="306659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笑臉 12">
            <a:extLst>
              <a:ext uri="{FF2B5EF4-FFF2-40B4-BE49-F238E27FC236}">
                <a16:creationId xmlns:a16="http://schemas.microsoft.com/office/drawing/2014/main" id="{23A8FCE8-9E21-CE2A-8F1C-D9A33178BD47}"/>
              </a:ext>
            </a:extLst>
          </p:cNvPr>
          <p:cNvSpPr/>
          <p:nvPr/>
        </p:nvSpPr>
        <p:spPr>
          <a:xfrm>
            <a:off x="1179216" y="3134764"/>
            <a:ext cx="306659" cy="306659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笑臉 13">
            <a:extLst>
              <a:ext uri="{FF2B5EF4-FFF2-40B4-BE49-F238E27FC236}">
                <a16:creationId xmlns:a16="http://schemas.microsoft.com/office/drawing/2014/main" id="{86599C88-B963-18B1-B068-507BEE4936FE}"/>
              </a:ext>
            </a:extLst>
          </p:cNvPr>
          <p:cNvSpPr/>
          <p:nvPr/>
        </p:nvSpPr>
        <p:spPr>
          <a:xfrm>
            <a:off x="1179216" y="3405439"/>
            <a:ext cx="306659" cy="306659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1F32A99-5E10-81FC-7B44-8D66AEE452A4}"/>
              </a:ext>
            </a:extLst>
          </p:cNvPr>
          <p:cNvSpPr/>
          <p:nvPr/>
        </p:nvSpPr>
        <p:spPr>
          <a:xfrm>
            <a:off x="-1" y="677041"/>
            <a:ext cx="4817327" cy="7017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標題 1">
            <a:extLst>
              <a:ext uri="{FF2B5EF4-FFF2-40B4-BE49-F238E27FC236}">
                <a16:creationId xmlns:a16="http://schemas.microsoft.com/office/drawing/2014/main" id="{0B85D1DE-C258-A83B-9BC2-7A57818E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研究結果</a:t>
            </a:r>
            <a:r>
              <a:rPr lang="en-US" altLang="zh-TW" dirty="0"/>
              <a:t> </a:t>
            </a:r>
            <a:r>
              <a:rPr lang="en-US" altLang="zh-TW" sz="2800" dirty="0"/>
              <a:t>Model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9794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C2FA1D61-98A7-1297-B573-0CB9D636B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868" y="2800995"/>
            <a:ext cx="7978264" cy="1531182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E35FE8-6AA6-B2C4-125B-D73FD3C7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70EB138-4B8E-F1D1-7016-05B751719AE3}"/>
              </a:ext>
            </a:extLst>
          </p:cNvPr>
          <p:cNvSpPr txBox="1"/>
          <p:nvPr/>
        </p:nvSpPr>
        <p:spPr>
          <a:xfrm>
            <a:off x="907353" y="2002604"/>
            <a:ext cx="6693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Step 2-2.</a:t>
            </a:r>
            <a:r>
              <a:rPr kumimoji="1" lang="en-US" altLang="zh-TW" sz="2800" b="1" dirty="0">
                <a:solidFill>
                  <a:schemeClr val="accent5">
                    <a:lumMod val="75000"/>
                  </a:schemeClr>
                </a:solidFill>
              </a:rPr>
              <a:t> Model 2 Breusch-Pagan </a:t>
            </a:r>
            <a:r>
              <a:rPr kumimoji="1" lang="zh-TW" altLang="en-US" sz="2800" b="1" dirty="0">
                <a:solidFill>
                  <a:schemeClr val="accent5">
                    <a:lumMod val="75000"/>
                  </a:schemeClr>
                </a:solidFill>
              </a:rPr>
              <a:t>檢定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EA9F535-6EA9-8D4F-1758-61B4C641B0C4}"/>
              </a:ext>
            </a:extLst>
          </p:cNvPr>
          <p:cNvSpPr txBox="1"/>
          <p:nvPr/>
        </p:nvSpPr>
        <p:spPr>
          <a:xfrm>
            <a:off x="907352" y="4929148"/>
            <a:ext cx="1044644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p-value</a:t>
            </a:r>
            <a:r>
              <a:rPr lang="en-US" altLang="zh-TW" sz="2000" dirty="0"/>
              <a:t> </a:t>
            </a:r>
            <a:r>
              <a:rPr lang="zh-TW" altLang="en-US" sz="2000" dirty="0"/>
              <a:t>表示在虛無假設（即沒有異質變異數）的情況下，檢定統計量比觀測到的值更極端的概率。通常使用 0.05 作為顯著性水平。如果 p 值小於 0.05，則可以拒絕虛無假設，認為存在異質變異數。</a:t>
            </a:r>
          </a:p>
        </p:txBody>
      </p:sp>
      <p:sp>
        <p:nvSpPr>
          <p:cNvPr id="10" name="笑臉 9">
            <a:extLst>
              <a:ext uri="{FF2B5EF4-FFF2-40B4-BE49-F238E27FC236}">
                <a16:creationId xmlns:a16="http://schemas.microsoft.com/office/drawing/2014/main" id="{596F3F69-6C7E-FD16-61B0-81D1730DC77F}"/>
              </a:ext>
            </a:extLst>
          </p:cNvPr>
          <p:cNvSpPr/>
          <p:nvPr/>
        </p:nvSpPr>
        <p:spPr>
          <a:xfrm>
            <a:off x="6176875" y="3743604"/>
            <a:ext cx="306659" cy="306659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69D6BC2-6E0A-CBB5-6DFD-EFF3B72513FF}"/>
              </a:ext>
            </a:extLst>
          </p:cNvPr>
          <p:cNvSpPr/>
          <p:nvPr/>
        </p:nvSpPr>
        <p:spPr>
          <a:xfrm>
            <a:off x="-1" y="677041"/>
            <a:ext cx="4817327" cy="701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D9468A4D-76CD-EC4A-38C3-D7368D32E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研究結果</a:t>
            </a:r>
            <a:r>
              <a:rPr lang="en-US" altLang="zh-TW" dirty="0"/>
              <a:t> </a:t>
            </a:r>
            <a:r>
              <a:rPr lang="en-US" altLang="zh-TW" sz="2800" dirty="0"/>
              <a:t>Model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826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394E135-A3D7-E72A-CF05-CD69092FF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08" y="2976704"/>
            <a:ext cx="11052758" cy="1372839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E35FE8-6AA6-B2C4-125B-D73FD3C7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70EB138-4B8E-F1D1-7016-05B751719AE3}"/>
              </a:ext>
            </a:extLst>
          </p:cNvPr>
          <p:cNvSpPr txBox="1"/>
          <p:nvPr/>
        </p:nvSpPr>
        <p:spPr>
          <a:xfrm>
            <a:off x="907353" y="2002604"/>
            <a:ext cx="5741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Step 2-2.</a:t>
            </a:r>
            <a:r>
              <a:rPr kumimoji="1" lang="en-US" altLang="zh-TW" sz="2800" b="1" dirty="0">
                <a:solidFill>
                  <a:schemeClr val="accent5">
                    <a:lumMod val="75000"/>
                  </a:schemeClr>
                </a:solidFill>
              </a:rPr>
              <a:t> Model 2 Hausman </a:t>
            </a:r>
            <a:r>
              <a:rPr kumimoji="1" lang="zh-TW" altLang="en-US" sz="2800" b="1" dirty="0">
                <a:solidFill>
                  <a:schemeClr val="accent5">
                    <a:lumMod val="75000"/>
                  </a:schemeClr>
                </a:solidFill>
              </a:rPr>
              <a:t>檢定</a:t>
            </a:r>
          </a:p>
        </p:txBody>
      </p:sp>
      <p:sp>
        <p:nvSpPr>
          <p:cNvPr id="10" name="笑臉 9">
            <a:extLst>
              <a:ext uri="{FF2B5EF4-FFF2-40B4-BE49-F238E27FC236}">
                <a16:creationId xmlns:a16="http://schemas.microsoft.com/office/drawing/2014/main" id="{A1358D54-D97F-C5CE-DE4F-1685FE9CD590}"/>
              </a:ext>
            </a:extLst>
          </p:cNvPr>
          <p:cNvSpPr/>
          <p:nvPr/>
        </p:nvSpPr>
        <p:spPr>
          <a:xfrm>
            <a:off x="6648668" y="3811840"/>
            <a:ext cx="306659" cy="306659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06A36AB-0F52-8505-A8A3-DBE63EEAAFA4}"/>
              </a:ext>
            </a:extLst>
          </p:cNvPr>
          <p:cNvSpPr txBox="1"/>
          <p:nvPr/>
        </p:nvSpPr>
        <p:spPr>
          <a:xfrm>
            <a:off x="1563470" y="5077725"/>
            <a:ext cx="9065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p-value 如果小於某個顯著性水平（0.05），則表示資料適合使用固定效應模型。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C8D1EC2-E570-FC33-3EFA-3A1DF481EE93}"/>
              </a:ext>
            </a:extLst>
          </p:cNvPr>
          <p:cNvSpPr/>
          <p:nvPr/>
        </p:nvSpPr>
        <p:spPr>
          <a:xfrm>
            <a:off x="-1" y="677041"/>
            <a:ext cx="4817327" cy="701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FF27111A-BB1F-D8DE-70B7-9ED4BB4B9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研究結果</a:t>
            </a:r>
            <a:r>
              <a:rPr lang="en-US" altLang="zh-TW" dirty="0"/>
              <a:t> </a:t>
            </a:r>
            <a:r>
              <a:rPr lang="en-US" altLang="zh-TW" sz="2800" dirty="0"/>
              <a:t>Model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0059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E35FE8-6AA6-B2C4-125B-D73FD3C7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70EB138-4B8E-F1D1-7016-05B751719AE3}"/>
              </a:ext>
            </a:extLst>
          </p:cNvPr>
          <p:cNvSpPr txBox="1"/>
          <p:nvPr/>
        </p:nvSpPr>
        <p:spPr>
          <a:xfrm>
            <a:off x="5195704" y="766296"/>
            <a:ext cx="6158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Step 3-2.</a:t>
            </a:r>
            <a:r>
              <a:rPr kumimoji="1" lang="en-US" altLang="zh-TW" sz="2800" b="1" dirty="0">
                <a:solidFill>
                  <a:schemeClr val="accent5">
                    <a:lumMod val="75000"/>
                  </a:schemeClr>
                </a:solidFill>
              </a:rPr>
              <a:t> Model 2 </a:t>
            </a:r>
            <a:r>
              <a:rPr kumimoji="1" lang="zh-TW" altLang="en-US" sz="2800" b="1" dirty="0">
                <a:solidFill>
                  <a:schemeClr val="accent5">
                    <a:lumMod val="75000"/>
                  </a:schemeClr>
                </a:solidFill>
              </a:rPr>
              <a:t>固定效應模型分析</a:t>
            </a:r>
          </a:p>
        </p:txBody>
      </p:sp>
      <p:sp>
        <p:nvSpPr>
          <p:cNvPr id="9" name="笑臉 8">
            <a:extLst>
              <a:ext uri="{FF2B5EF4-FFF2-40B4-BE49-F238E27FC236}">
                <a16:creationId xmlns:a16="http://schemas.microsoft.com/office/drawing/2014/main" id="{1AE83B2A-E310-2327-6686-961C9EB13A99}"/>
              </a:ext>
            </a:extLst>
          </p:cNvPr>
          <p:cNvSpPr/>
          <p:nvPr/>
        </p:nvSpPr>
        <p:spPr>
          <a:xfrm>
            <a:off x="1179216" y="2323747"/>
            <a:ext cx="306659" cy="306659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笑臉 11">
            <a:extLst>
              <a:ext uri="{FF2B5EF4-FFF2-40B4-BE49-F238E27FC236}">
                <a16:creationId xmlns:a16="http://schemas.microsoft.com/office/drawing/2014/main" id="{2C2B6EB1-FBB4-280C-965F-77A8E0656069}"/>
              </a:ext>
            </a:extLst>
          </p:cNvPr>
          <p:cNvSpPr/>
          <p:nvPr/>
        </p:nvSpPr>
        <p:spPr>
          <a:xfrm>
            <a:off x="1179216" y="2831522"/>
            <a:ext cx="306659" cy="306659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笑臉 12">
            <a:extLst>
              <a:ext uri="{FF2B5EF4-FFF2-40B4-BE49-F238E27FC236}">
                <a16:creationId xmlns:a16="http://schemas.microsoft.com/office/drawing/2014/main" id="{23A8FCE8-9E21-CE2A-8F1C-D9A33178BD47}"/>
              </a:ext>
            </a:extLst>
          </p:cNvPr>
          <p:cNvSpPr/>
          <p:nvPr/>
        </p:nvSpPr>
        <p:spPr>
          <a:xfrm>
            <a:off x="1179216" y="3134764"/>
            <a:ext cx="306659" cy="306659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笑臉 13">
            <a:extLst>
              <a:ext uri="{FF2B5EF4-FFF2-40B4-BE49-F238E27FC236}">
                <a16:creationId xmlns:a16="http://schemas.microsoft.com/office/drawing/2014/main" id="{86599C88-B963-18B1-B068-507BEE4936FE}"/>
              </a:ext>
            </a:extLst>
          </p:cNvPr>
          <p:cNvSpPr/>
          <p:nvPr/>
        </p:nvSpPr>
        <p:spPr>
          <a:xfrm>
            <a:off x="1179216" y="3405439"/>
            <a:ext cx="306659" cy="306659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6DECEA8-AE5E-D802-8261-7598605A3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228" y="1779943"/>
            <a:ext cx="9135544" cy="4311761"/>
          </a:xfrm>
          <a:prstGeom prst="rect">
            <a:avLst/>
          </a:prstGeom>
        </p:spPr>
      </p:pic>
      <p:sp>
        <p:nvSpPr>
          <p:cNvPr id="15" name="笑臉 14">
            <a:extLst>
              <a:ext uri="{FF2B5EF4-FFF2-40B4-BE49-F238E27FC236}">
                <a16:creationId xmlns:a16="http://schemas.microsoft.com/office/drawing/2014/main" id="{1A1680CB-20CE-5E4F-5923-56D5F3B0CA42}"/>
              </a:ext>
            </a:extLst>
          </p:cNvPr>
          <p:cNvSpPr/>
          <p:nvPr/>
        </p:nvSpPr>
        <p:spPr>
          <a:xfrm>
            <a:off x="1179216" y="3661955"/>
            <a:ext cx="306659" cy="306659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02035F-7644-A991-69C4-B09340E0C907}"/>
              </a:ext>
            </a:extLst>
          </p:cNvPr>
          <p:cNvSpPr/>
          <p:nvPr/>
        </p:nvSpPr>
        <p:spPr>
          <a:xfrm>
            <a:off x="-1" y="677041"/>
            <a:ext cx="4817327" cy="701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FD34AF83-AD82-DDD0-6663-D9D2948B5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研究結果</a:t>
            </a:r>
            <a:r>
              <a:rPr lang="en-US" altLang="zh-TW" dirty="0"/>
              <a:t> </a:t>
            </a:r>
            <a:r>
              <a:rPr lang="en-US" altLang="zh-TW" sz="2800" dirty="0"/>
              <a:t>Model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7875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9FB208D-D8E0-322B-21FB-81F8A53FA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868" y="2800994"/>
            <a:ext cx="7852208" cy="1531181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E35FE8-6AA6-B2C4-125B-D73FD3C7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70EB138-4B8E-F1D1-7016-05B751719AE3}"/>
              </a:ext>
            </a:extLst>
          </p:cNvPr>
          <p:cNvSpPr txBox="1"/>
          <p:nvPr/>
        </p:nvSpPr>
        <p:spPr>
          <a:xfrm>
            <a:off x="907353" y="2002604"/>
            <a:ext cx="6693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Step 2-3.</a:t>
            </a:r>
            <a:r>
              <a:rPr kumimoji="1" lang="en-US" altLang="zh-TW" sz="2800" b="1" dirty="0">
                <a:solidFill>
                  <a:schemeClr val="accent5">
                    <a:lumMod val="75000"/>
                  </a:schemeClr>
                </a:solidFill>
              </a:rPr>
              <a:t> Model 3 Breusch-Pagan </a:t>
            </a:r>
            <a:r>
              <a:rPr kumimoji="1" lang="zh-TW" altLang="en-US" sz="2800" b="1" dirty="0">
                <a:solidFill>
                  <a:schemeClr val="accent5">
                    <a:lumMod val="75000"/>
                  </a:schemeClr>
                </a:solidFill>
              </a:rPr>
              <a:t>檢定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EA9F535-6EA9-8D4F-1758-61B4C641B0C4}"/>
              </a:ext>
            </a:extLst>
          </p:cNvPr>
          <p:cNvSpPr txBox="1"/>
          <p:nvPr/>
        </p:nvSpPr>
        <p:spPr>
          <a:xfrm>
            <a:off x="907352" y="4929148"/>
            <a:ext cx="1044644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p-value</a:t>
            </a:r>
            <a:r>
              <a:rPr lang="en-US" altLang="zh-TW" sz="2000" dirty="0"/>
              <a:t> </a:t>
            </a:r>
            <a:r>
              <a:rPr lang="zh-TW" altLang="en-US" sz="2000" dirty="0"/>
              <a:t>表示在虛無假設（即沒有異質變異數）的情況下，檢定統計量比觀測到的值更極端的概率。通常使用 0.05 作為顯著性水平。如果 p 值小於 0.05，則可以拒絕虛無假設，認為存在異質變異數。</a:t>
            </a:r>
          </a:p>
        </p:txBody>
      </p:sp>
      <p:sp>
        <p:nvSpPr>
          <p:cNvPr id="10" name="笑臉 9">
            <a:extLst>
              <a:ext uri="{FF2B5EF4-FFF2-40B4-BE49-F238E27FC236}">
                <a16:creationId xmlns:a16="http://schemas.microsoft.com/office/drawing/2014/main" id="{596F3F69-6C7E-FD16-61B0-81D1730DC77F}"/>
              </a:ext>
            </a:extLst>
          </p:cNvPr>
          <p:cNvSpPr/>
          <p:nvPr/>
        </p:nvSpPr>
        <p:spPr>
          <a:xfrm>
            <a:off x="6176875" y="3743604"/>
            <a:ext cx="306659" cy="306659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C61661E-8A38-EEA2-26C8-7C8CF19212AE}"/>
              </a:ext>
            </a:extLst>
          </p:cNvPr>
          <p:cNvSpPr/>
          <p:nvPr/>
        </p:nvSpPr>
        <p:spPr>
          <a:xfrm>
            <a:off x="-1" y="677041"/>
            <a:ext cx="4817327" cy="7017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63434D0E-B10C-6B2B-6B0B-F761CD736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研究結果</a:t>
            </a:r>
            <a:r>
              <a:rPr lang="en-US" altLang="zh-TW" dirty="0"/>
              <a:t> </a:t>
            </a:r>
            <a:r>
              <a:rPr lang="en-US" altLang="zh-TW" sz="2800" dirty="0"/>
              <a:t>Model 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491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235E3E-3EE3-3C6B-CE13-2DD1712C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C0539570-CDB8-4B40-32AE-551DE915204B}"/>
              </a:ext>
            </a:extLst>
          </p:cNvPr>
          <p:cNvSpPr/>
          <p:nvPr/>
        </p:nvSpPr>
        <p:spPr>
          <a:xfrm>
            <a:off x="1905000" y="129540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800" b="1" dirty="0"/>
              <a:t>1</a:t>
            </a:r>
            <a:endParaRPr kumimoji="1" lang="zh-TW" altLang="en-US" sz="48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177F67-EEEB-9083-A2E8-216CAEFA90A2}"/>
              </a:ext>
            </a:extLst>
          </p:cNvPr>
          <p:cNvSpPr txBox="1"/>
          <p:nvPr/>
        </p:nvSpPr>
        <p:spPr>
          <a:xfrm>
            <a:off x="2928257" y="133710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800" b="1" dirty="0">
                <a:solidFill>
                  <a:schemeClr val="bg2">
                    <a:lumMod val="25000"/>
                  </a:schemeClr>
                </a:solidFill>
              </a:rPr>
              <a:t>研究目的</a:t>
            </a: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3EAED38A-7388-3B82-A340-2EB28998DFF8}"/>
              </a:ext>
            </a:extLst>
          </p:cNvPr>
          <p:cNvSpPr/>
          <p:nvPr/>
        </p:nvSpPr>
        <p:spPr>
          <a:xfrm>
            <a:off x="1905000" y="29718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800" b="1" dirty="0"/>
              <a:t>2</a:t>
            </a:r>
            <a:endParaRPr kumimoji="1" lang="zh-TW" altLang="en-US" sz="4800" b="1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0B94BAD-6C88-573D-FBFB-57D3546716D4}"/>
              </a:ext>
            </a:extLst>
          </p:cNvPr>
          <p:cNvSpPr txBox="1"/>
          <p:nvPr/>
        </p:nvSpPr>
        <p:spPr>
          <a:xfrm>
            <a:off x="2928257" y="301350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800" b="1" dirty="0">
                <a:solidFill>
                  <a:schemeClr val="bg2">
                    <a:lumMod val="25000"/>
                  </a:schemeClr>
                </a:solidFill>
              </a:rPr>
              <a:t>研究方法</a:t>
            </a: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B186776A-7B4A-3E0C-428F-AEA3A977B47B}"/>
              </a:ext>
            </a:extLst>
          </p:cNvPr>
          <p:cNvSpPr/>
          <p:nvPr/>
        </p:nvSpPr>
        <p:spPr>
          <a:xfrm>
            <a:off x="1905000" y="4689902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800" b="1" dirty="0"/>
              <a:t>3</a:t>
            </a:r>
            <a:endParaRPr kumimoji="1" lang="zh-TW" altLang="en-US" sz="48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4BCAFCA-E692-7595-D5B9-CE06F63BD92D}"/>
              </a:ext>
            </a:extLst>
          </p:cNvPr>
          <p:cNvSpPr txBox="1"/>
          <p:nvPr/>
        </p:nvSpPr>
        <p:spPr>
          <a:xfrm>
            <a:off x="2928257" y="4731603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800" b="1" dirty="0">
                <a:solidFill>
                  <a:schemeClr val="bg2">
                    <a:lumMod val="25000"/>
                  </a:schemeClr>
                </a:solidFill>
              </a:rPr>
              <a:t>研究結果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5BB3DDC5-9007-72E7-D7A3-1709CD8A82F7}"/>
              </a:ext>
            </a:extLst>
          </p:cNvPr>
          <p:cNvSpPr/>
          <p:nvPr/>
        </p:nvSpPr>
        <p:spPr>
          <a:xfrm>
            <a:off x="6616867" y="2140803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800" b="1" dirty="0"/>
              <a:t>4</a:t>
            </a:r>
            <a:endParaRPr kumimoji="1" lang="zh-TW" altLang="en-US" sz="4800" b="1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199996A-CDC3-77D0-3A1B-735243F31549}"/>
              </a:ext>
            </a:extLst>
          </p:cNvPr>
          <p:cNvSpPr txBox="1"/>
          <p:nvPr/>
        </p:nvSpPr>
        <p:spPr>
          <a:xfrm>
            <a:off x="7640124" y="218250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800" b="1" dirty="0">
                <a:solidFill>
                  <a:schemeClr val="bg2">
                    <a:lumMod val="25000"/>
                  </a:schemeClr>
                </a:solidFill>
              </a:rPr>
              <a:t>結果討論</a:t>
            </a:r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C0133C5A-1E76-19CC-2ABA-B8F2BBCE4B44}"/>
              </a:ext>
            </a:extLst>
          </p:cNvPr>
          <p:cNvSpPr/>
          <p:nvPr/>
        </p:nvSpPr>
        <p:spPr>
          <a:xfrm>
            <a:off x="6616867" y="3895244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800" b="1" dirty="0"/>
              <a:t>5</a:t>
            </a:r>
            <a:endParaRPr kumimoji="1" lang="zh-TW" altLang="en-US" sz="4800" b="1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5909278-9EED-8B8B-A2FB-00A868DB0B76}"/>
              </a:ext>
            </a:extLst>
          </p:cNvPr>
          <p:cNvSpPr txBox="1"/>
          <p:nvPr/>
        </p:nvSpPr>
        <p:spPr>
          <a:xfrm>
            <a:off x="7640124" y="3936945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800" b="1" dirty="0">
                <a:solidFill>
                  <a:schemeClr val="bg2">
                    <a:lumMod val="25000"/>
                  </a:schemeClr>
                </a:solidFill>
              </a:rPr>
              <a:t>結</a:t>
            </a:r>
            <a:r>
              <a:rPr kumimoji="1" lang="en-US" altLang="zh-TW" sz="4800" b="1" dirty="0">
                <a:solidFill>
                  <a:schemeClr val="bg2">
                    <a:lumMod val="25000"/>
                  </a:schemeClr>
                </a:solidFill>
              </a:rPr>
              <a:t>        </a:t>
            </a:r>
            <a:r>
              <a:rPr kumimoji="1" lang="zh-TW" altLang="en-US" sz="4800" b="1" dirty="0">
                <a:solidFill>
                  <a:schemeClr val="bg2">
                    <a:lumMod val="25000"/>
                  </a:schemeClr>
                </a:solidFill>
              </a:rPr>
              <a:t>論</a:t>
            </a:r>
          </a:p>
        </p:txBody>
      </p:sp>
    </p:spTree>
    <p:extLst>
      <p:ext uri="{BB962C8B-B14F-4D97-AF65-F5344CB8AC3E}">
        <p14:creationId xmlns:p14="http://schemas.microsoft.com/office/powerpoint/2010/main" val="1690247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62AD9C24-7E1A-DCCC-3E55-C4F88C912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07" y="2995249"/>
            <a:ext cx="10492217" cy="1354294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E35FE8-6AA6-B2C4-125B-D73FD3C7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70EB138-4B8E-F1D1-7016-05B751719AE3}"/>
              </a:ext>
            </a:extLst>
          </p:cNvPr>
          <p:cNvSpPr txBox="1"/>
          <p:nvPr/>
        </p:nvSpPr>
        <p:spPr>
          <a:xfrm>
            <a:off x="907353" y="2002604"/>
            <a:ext cx="5741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Step 2-3.</a:t>
            </a:r>
            <a:r>
              <a:rPr kumimoji="1" lang="en-US" altLang="zh-TW" sz="2800" b="1" dirty="0">
                <a:solidFill>
                  <a:schemeClr val="accent5">
                    <a:lumMod val="75000"/>
                  </a:schemeClr>
                </a:solidFill>
              </a:rPr>
              <a:t> Model 3 Hausman </a:t>
            </a:r>
            <a:r>
              <a:rPr kumimoji="1" lang="zh-TW" altLang="en-US" sz="2800" b="1" dirty="0">
                <a:solidFill>
                  <a:schemeClr val="accent5">
                    <a:lumMod val="75000"/>
                  </a:schemeClr>
                </a:solidFill>
              </a:rPr>
              <a:t>檢定</a:t>
            </a:r>
          </a:p>
        </p:txBody>
      </p:sp>
      <p:sp>
        <p:nvSpPr>
          <p:cNvPr id="10" name="笑臉 9">
            <a:extLst>
              <a:ext uri="{FF2B5EF4-FFF2-40B4-BE49-F238E27FC236}">
                <a16:creationId xmlns:a16="http://schemas.microsoft.com/office/drawing/2014/main" id="{A1358D54-D97F-C5CE-DE4F-1685FE9CD590}"/>
              </a:ext>
            </a:extLst>
          </p:cNvPr>
          <p:cNvSpPr/>
          <p:nvPr/>
        </p:nvSpPr>
        <p:spPr>
          <a:xfrm>
            <a:off x="6801068" y="3777762"/>
            <a:ext cx="306659" cy="306659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06A36AB-0F52-8505-A8A3-DBE63EEAAFA4}"/>
              </a:ext>
            </a:extLst>
          </p:cNvPr>
          <p:cNvSpPr txBox="1"/>
          <p:nvPr/>
        </p:nvSpPr>
        <p:spPr>
          <a:xfrm>
            <a:off x="1563470" y="5077725"/>
            <a:ext cx="9065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p-value 如果小於某個顯著性水平（0.05），則表示資料適合使用固定效應模型。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8D4106B-3649-33FB-4AA6-45145951E1B0}"/>
              </a:ext>
            </a:extLst>
          </p:cNvPr>
          <p:cNvSpPr/>
          <p:nvPr/>
        </p:nvSpPr>
        <p:spPr>
          <a:xfrm>
            <a:off x="-1" y="677041"/>
            <a:ext cx="4817327" cy="7017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5F440DF6-859B-274F-F687-A07B6CF7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研究結果</a:t>
            </a:r>
            <a:r>
              <a:rPr lang="en-US" altLang="zh-TW" dirty="0"/>
              <a:t> </a:t>
            </a:r>
            <a:r>
              <a:rPr lang="en-US" altLang="zh-TW" sz="2800" dirty="0"/>
              <a:t>Model 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2643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EF8E932-45C6-F7A7-81A4-022F58554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227" y="1779943"/>
            <a:ext cx="9177699" cy="4311761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E35FE8-6AA6-B2C4-125B-D73FD3C7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70EB138-4B8E-F1D1-7016-05B751719AE3}"/>
              </a:ext>
            </a:extLst>
          </p:cNvPr>
          <p:cNvSpPr txBox="1"/>
          <p:nvPr/>
        </p:nvSpPr>
        <p:spPr>
          <a:xfrm>
            <a:off x="5195704" y="766296"/>
            <a:ext cx="6158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Step 3-3.</a:t>
            </a:r>
            <a:r>
              <a:rPr kumimoji="1" lang="en-US" altLang="zh-TW" sz="2800" b="1" dirty="0">
                <a:solidFill>
                  <a:schemeClr val="accent5">
                    <a:lumMod val="75000"/>
                  </a:schemeClr>
                </a:solidFill>
              </a:rPr>
              <a:t> Model 3 </a:t>
            </a:r>
            <a:r>
              <a:rPr kumimoji="1" lang="zh-TW" altLang="en-US" sz="2800" b="1" dirty="0">
                <a:solidFill>
                  <a:schemeClr val="accent5">
                    <a:lumMod val="75000"/>
                  </a:schemeClr>
                </a:solidFill>
              </a:rPr>
              <a:t>固定效應模型分析</a:t>
            </a:r>
          </a:p>
        </p:txBody>
      </p:sp>
      <p:sp>
        <p:nvSpPr>
          <p:cNvPr id="9" name="笑臉 8">
            <a:extLst>
              <a:ext uri="{FF2B5EF4-FFF2-40B4-BE49-F238E27FC236}">
                <a16:creationId xmlns:a16="http://schemas.microsoft.com/office/drawing/2014/main" id="{1AE83B2A-E310-2327-6686-961C9EB13A99}"/>
              </a:ext>
            </a:extLst>
          </p:cNvPr>
          <p:cNvSpPr/>
          <p:nvPr/>
        </p:nvSpPr>
        <p:spPr>
          <a:xfrm>
            <a:off x="312410" y="1567516"/>
            <a:ext cx="1051579" cy="1051579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192A70C-9131-D947-C5CF-046B9EA6FAED}"/>
              </a:ext>
            </a:extLst>
          </p:cNvPr>
          <p:cNvSpPr/>
          <p:nvPr/>
        </p:nvSpPr>
        <p:spPr>
          <a:xfrm>
            <a:off x="-1" y="677041"/>
            <a:ext cx="4817327" cy="7017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88843A7B-34E8-0A06-EF17-2BCB6E12F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研究結果</a:t>
            </a:r>
            <a:r>
              <a:rPr lang="en-US" altLang="zh-TW" dirty="0"/>
              <a:t> </a:t>
            </a:r>
            <a:r>
              <a:rPr lang="en-US" altLang="zh-TW" sz="2800" dirty="0"/>
              <a:t>Model 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2141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235E3E-3EE3-3C6B-CE13-2DD1712C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C0539570-CDB8-4B40-32AE-551DE915204B}"/>
              </a:ext>
            </a:extLst>
          </p:cNvPr>
          <p:cNvSpPr/>
          <p:nvPr/>
        </p:nvSpPr>
        <p:spPr>
          <a:xfrm>
            <a:off x="1905000" y="129540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800" b="1" dirty="0"/>
              <a:t>1</a:t>
            </a:r>
            <a:endParaRPr kumimoji="1" lang="zh-TW" altLang="en-US" sz="48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177F67-EEEB-9083-A2E8-216CAEFA90A2}"/>
              </a:ext>
            </a:extLst>
          </p:cNvPr>
          <p:cNvSpPr txBox="1"/>
          <p:nvPr/>
        </p:nvSpPr>
        <p:spPr>
          <a:xfrm>
            <a:off x="2928257" y="133710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800" b="1" dirty="0">
                <a:solidFill>
                  <a:schemeClr val="bg2">
                    <a:lumMod val="25000"/>
                  </a:schemeClr>
                </a:solidFill>
              </a:rPr>
              <a:t>研究目的</a:t>
            </a: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3EAED38A-7388-3B82-A340-2EB28998DFF8}"/>
              </a:ext>
            </a:extLst>
          </p:cNvPr>
          <p:cNvSpPr/>
          <p:nvPr/>
        </p:nvSpPr>
        <p:spPr>
          <a:xfrm>
            <a:off x="1905000" y="29718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800" b="1" dirty="0"/>
              <a:t>2</a:t>
            </a:r>
            <a:endParaRPr kumimoji="1" lang="zh-TW" altLang="en-US" sz="4800" b="1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0B94BAD-6C88-573D-FBFB-57D3546716D4}"/>
              </a:ext>
            </a:extLst>
          </p:cNvPr>
          <p:cNvSpPr txBox="1"/>
          <p:nvPr/>
        </p:nvSpPr>
        <p:spPr>
          <a:xfrm>
            <a:off x="2928257" y="301350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800" b="1" dirty="0">
                <a:solidFill>
                  <a:schemeClr val="bg2">
                    <a:lumMod val="25000"/>
                  </a:schemeClr>
                </a:solidFill>
              </a:rPr>
              <a:t>研究方法</a:t>
            </a: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B186776A-7B4A-3E0C-428F-AEA3A977B47B}"/>
              </a:ext>
            </a:extLst>
          </p:cNvPr>
          <p:cNvSpPr/>
          <p:nvPr/>
        </p:nvSpPr>
        <p:spPr>
          <a:xfrm>
            <a:off x="1905000" y="4689902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800" b="1" dirty="0"/>
              <a:t>3</a:t>
            </a:r>
            <a:endParaRPr kumimoji="1" lang="zh-TW" altLang="en-US" sz="48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4BCAFCA-E692-7595-D5B9-CE06F63BD92D}"/>
              </a:ext>
            </a:extLst>
          </p:cNvPr>
          <p:cNvSpPr txBox="1"/>
          <p:nvPr/>
        </p:nvSpPr>
        <p:spPr>
          <a:xfrm>
            <a:off x="2928257" y="4731603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800" b="1" dirty="0">
                <a:solidFill>
                  <a:schemeClr val="bg2">
                    <a:lumMod val="25000"/>
                  </a:schemeClr>
                </a:solidFill>
              </a:rPr>
              <a:t>研究結果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5BB3DDC5-9007-72E7-D7A3-1709CD8A82F7}"/>
              </a:ext>
            </a:extLst>
          </p:cNvPr>
          <p:cNvSpPr/>
          <p:nvPr/>
        </p:nvSpPr>
        <p:spPr>
          <a:xfrm>
            <a:off x="6616867" y="2140803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800" b="1" dirty="0"/>
              <a:t>4</a:t>
            </a:r>
            <a:endParaRPr kumimoji="1" lang="zh-TW" altLang="en-US" sz="4800" b="1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199996A-CDC3-77D0-3A1B-735243F31549}"/>
              </a:ext>
            </a:extLst>
          </p:cNvPr>
          <p:cNvSpPr txBox="1"/>
          <p:nvPr/>
        </p:nvSpPr>
        <p:spPr>
          <a:xfrm>
            <a:off x="7640124" y="218250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800" b="1" dirty="0">
                <a:solidFill>
                  <a:schemeClr val="bg2">
                    <a:lumMod val="25000"/>
                  </a:schemeClr>
                </a:solidFill>
              </a:rPr>
              <a:t>結果討論</a:t>
            </a:r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C0133C5A-1E76-19CC-2ABA-B8F2BBCE4B44}"/>
              </a:ext>
            </a:extLst>
          </p:cNvPr>
          <p:cNvSpPr/>
          <p:nvPr/>
        </p:nvSpPr>
        <p:spPr>
          <a:xfrm>
            <a:off x="6616867" y="3895244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800" b="1" dirty="0"/>
              <a:t>5</a:t>
            </a:r>
            <a:endParaRPr kumimoji="1" lang="zh-TW" altLang="en-US" sz="4800" b="1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5909278-9EED-8B8B-A2FB-00A868DB0B76}"/>
              </a:ext>
            </a:extLst>
          </p:cNvPr>
          <p:cNvSpPr txBox="1"/>
          <p:nvPr/>
        </p:nvSpPr>
        <p:spPr>
          <a:xfrm>
            <a:off x="7640124" y="3936945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800" b="1" dirty="0">
                <a:solidFill>
                  <a:schemeClr val="bg2">
                    <a:lumMod val="25000"/>
                  </a:schemeClr>
                </a:solidFill>
              </a:rPr>
              <a:t>結</a:t>
            </a:r>
            <a:r>
              <a:rPr kumimoji="1" lang="en-US" altLang="zh-TW" sz="4800" b="1" dirty="0">
                <a:solidFill>
                  <a:schemeClr val="bg2">
                    <a:lumMod val="25000"/>
                  </a:schemeClr>
                </a:solidFill>
              </a:rPr>
              <a:t>        </a:t>
            </a:r>
            <a:r>
              <a:rPr kumimoji="1" lang="zh-TW" altLang="en-US" sz="4800" b="1" dirty="0">
                <a:solidFill>
                  <a:schemeClr val="bg2">
                    <a:lumMod val="25000"/>
                  </a:schemeClr>
                </a:solidFill>
              </a:rPr>
              <a:t>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518C154-8C99-9E1A-D92F-7FED8F52FD16}"/>
              </a:ext>
            </a:extLst>
          </p:cNvPr>
          <p:cNvSpPr/>
          <p:nvPr/>
        </p:nvSpPr>
        <p:spPr>
          <a:xfrm>
            <a:off x="6018028" y="3551274"/>
            <a:ext cx="4752753" cy="1765005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263CF86-9E99-F1BB-87CE-61338BE8F759}"/>
              </a:ext>
            </a:extLst>
          </p:cNvPr>
          <p:cNvSpPr/>
          <p:nvPr/>
        </p:nvSpPr>
        <p:spPr>
          <a:xfrm>
            <a:off x="1265275" y="1153632"/>
            <a:ext cx="4752753" cy="1334387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85644F-F57F-3D8A-0D8E-A14E2C1053A4}"/>
              </a:ext>
            </a:extLst>
          </p:cNvPr>
          <p:cNvSpPr/>
          <p:nvPr/>
        </p:nvSpPr>
        <p:spPr>
          <a:xfrm>
            <a:off x="1265275" y="2694411"/>
            <a:ext cx="4752753" cy="3302352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199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EF8E932-45C6-F7A7-81A4-022F58554B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656"/>
          <a:stretch/>
        </p:blipFill>
        <p:spPr>
          <a:xfrm>
            <a:off x="1528227" y="1533728"/>
            <a:ext cx="9177699" cy="217073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ED0C492-105B-FA05-E432-F1E723B30CB8}"/>
              </a:ext>
            </a:extLst>
          </p:cNvPr>
          <p:cNvSpPr/>
          <p:nvPr/>
        </p:nvSpPr>
        <p:spPr>
          <a:xfrm>
            <a:off x="0" y="677041"/>
            <a:ext cx="3279894" cy="7017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1AA3902-A16B-3750-54E2-0A8B9E266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結果討論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E35FE8-6AA6-B2C4-125B-D73FD3C7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71D5CA7-B0DF-C9A7-84E5-4F23063B8354}"/>
              </a:ext>
            </a:extLst>
          </p:cNvPr>
          <p:cNvSpPr txBox="1"/>
          <p:nvPr/>
        </p:nvSpPr>
        <p:spPr>
          <a:xfrm>
            <a:off x="1528227" y="4010970"/>
            <a:ext cx="7592327" cy="2268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TW" altLang="en-US" sz="2400" dirty="0"/>
              <a:t>假說一：金融機構</a:t>
            </a:r>
            <a:r>
              <a:rPr lang="zh-TW" altLang="en-US" sz="2400" b="1" dirty="0">
                <a:solidFill>
                  <a:schemeClr val="accent5">
                    <a:lumMod val="75000"/>
                  </a:schemeClr>
                </a:solidFill>
              </a:rPr>
              <a:t>資產規模</a:t>
            </a:r>
            <a:r>
              <a:rPr lang="zh-TW" altLang="en-US" sz="2400" dirty="0"/>
              <a:t>與 </a:t>
            </a:r>
            <a:r>
              <a:rPr lang="en-US" altLang="zh-TW" sz="2400" dirty="0"/>
              <a:t>Z-score </a:t>
            </a:r>
            <a:r>
              <a:rPr lang="zh-TW" altLang="en-US" sz="2400" dirty="0"/>
              <a:t>呈</a:t>
            </a:r>
            <a:r>
              <a:rPr lang="zh-TW" altLang="en-US" sz="2400" b="1" dirty="0">
                <a:solidFill>
                  <a:schemeClr val="accent5">
                    <a:lumMod val="75000"/>
                  </a:schemeClr>
                </a:solidFill>
              </a:rPr>
              <a:t>負向</a:t>
            </a:r>
            <a:r>
              <a:rPr lang="zh-TW" altLang="en-US" sz="2400" dirty="0"/>
              <a:t>關係</a:t>
            </a:r>
            <a:endParaRPr lang="en-US" altLang="zh-TW" sz="2400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TW" altLang="en-US" sz="2400" dirty="0"/>
              <a:t>假說二：金融機構之</a:t>
            </a:r>
            <a:r>
              <a:rPr lang="zh-TW" altLang="en-US" sz="2400" b="1" dirty="0">
                <a:solidFill>
                  <a:schemeClr val="accent5">
                    <a:lumMod val="75000"/>
                  </a:schemeClr>
                </a:solidFill>
              </a:rPr>
              <a:t>公司治理</a:t>
            </a:r>
            <a:r>
              <a:rPr lang="zh-TW" altLang="en-US" sz="2400" dirty="0"/>
              <a:t>與 </a:t>
            </a:r>
            <a:r>
              <a:rPr lang="en-US" altLang="zh-TW" sz="2400" dirty="0"/>
              <a:t>Z-score </a:t>
            </a:r>
            <a:r>
              <a:rPr lang="zh-TW" altLang="en-US" sz="2400" dirty="0"/>
              <a:t>呈</a:t>
            </a:r>
            <a:r>
              <a:rPr lang="zh-TW" altLang="en-US" sz="2400" b="1" dirty="0">
                <a:solidFill>
                  <a:schemeClr val="accent5">
                    <a:lumMod val="75000"/>
                  </a:schemeClr>
                </a:solidFill>
              </a:rPr>
              <a:t>正向</a:t>
            </a:r>
            <a:r>
              <a:rPr lang="zh-TW" altLang="en-US" sz="2400" dirty="0"/>
              <a:t>關係</a:t>
            </a:r>
            <a:endParaRPr lang="en-US" altLang="zh-TW" sz="2400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TW" altLang="en-US" sz="2400" dirty="0"/>
              <a:t>假說三：金融機構之</a:t>
            </a:r>
            <a:r>
              <a:rPr lang="zh-TW" altLang="en-US" sz="2400" b="1" dirty="0">
                <a:solidFill>
                  <a:schemeClr val="accent5">
                    <a:lumMod val="75000"/>
                  </a:schemeClr>
                </a:solidFill>
              </a:rPr>
              <a:t>營運槓桿</a:t>
            </a:r>
            <a:r>
              <a:rPr lang="zh-TW" altLang="en-US" sz="2400" dirty="0"/>
              <a:t>與</a:t>
            </a:r>
            <a:r>
              <a:rPr lang="en-US" altLang="zh-TW" sz="2400" dirty="0"/>
              <a:t> Z-score </a:t>
            </a:r>
            <a:r>
              <a:rPr lang="zh-TW" altLang="en-US" sz="2400" dirty="0"/>
              <a:t>呈</a:t>
            </a:r>
            <a:r>
              <a:rPr lang="zh-TW" altLang="en-US" sz="2400" b="1" dirty="0">
                <a:solidFill>
                  <a:schemeClr val="accent5">
                    <a:lumMod val="75000"/>
                  </a:schemeClr>
                </a:solidFill>
              </a:rPr>
              <a:t>負向</a:t>
            </a:r>
            <a:r>
              <a:rPr lang="zh-TW" altLang="en-US" sz="2400" dirty="0"/>
              <a:t>關係</a:t>
            </a:r>
            <a:endParaRPr lang="en-US" altLang="zh-TW" sz="2400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TW" altLang="en-US" sz="2400" dirty="0"/>
              <a:t>假說四：</a:t>
            </a:r>
            <a:r>
              <a:rPr lang="zh-TW" altLang="en-US" sz="2400" b="1" dirty="0">
                <a:solidFill>
                  <a:schemeClr val="accent5">
                    <a:lumMod val="75000"/>
                  </a:schemeClr>
                </a:solidFill>
              </a:rPr>
              <a:t>金融危機</a:t>
            </a:r>
            <a:r>
              <a:rPr lang="zh-TW" altLang="en-US" sz="2400" dirty="0"/>
              <a:t>時期對於 </a:t>
            </a:r>
            <a:r>
              <a:rPr lang="en-US" altLang="zh-TW" sz="2400" dirty="0"/>
              <a:t>Z-score </a:t>
            </a:r>
            <a:r>
              <a:rPr lang="zh-TW" altLang="en-US" sz="2400" dirty="0"/>
              <a:t>具顯著</a:t>
            </a:r>
            <a:r>
              <a:rPr lang="zh-TW" altLang="en-US" sz="2400" b="1" dirty="0">
                <a:solidFill>
                  <a:schemeClr val="accent5">
                    <a:lumMod val="75000"/>
                  </a:schemeClr>
                </a:solidFill>
              </a:rPr>
              <a:t>負向</a:t>
            </a:r>
            <a:r>
              <a:rPr lang="zh-TW" altLang="en-US" sz="2400" dirty="0"/>
              <a:t>影響</a:t>
            </a:r>
            <a:endParaRPr lang="en-US" altLang="zh-TW" sz="2400" dirty="0"/>
          </a:p>
          <a:p>
            <a:pPr marL="342900" indent="-342900">
              <a:lnSpc>
                <a:spcPct val="120000"/>
              </a:lnSpc>
              <a:buFont typeface="Wingdings 2" panose="05020102010507070707" pitchFamily="18" charset="2"/>
              <a:buChar char=""/>
            </a:pPr>
            <a:r>
              <a:rPr lang="zh-TW" altLang="en-US" sz="2400" dirty="0"/>
              <a:t>假說五：</a:t>
            </a:r>
            <a:r>
              <a:rPr lang="zh-TW" altLang="en-US" sz="2400" b="1" dirty="0">
                <a:solidFill>
                  <a:schemeClr val="accent5">
                    <a:lumMod val="75000"/>
                  </a:schemeClr>
                </a:solidFill>
              </a:rPr>
              <a:t>疫情危機</a:t>
            </a:r>
            <a:r>
              <a:rPr lang="zh-TW" altLang="en-US" sz="2400" dirty="0"/>
              <a:t>時期對於 </a:t>
            </a:r>
            <a:r>
              <a:rPr lang="en-US" altLang="zh-TW" sz="2400" dirty="0"/>
              <a:t>Z-score </a:t>
            </a:r>
            <a:r>
              <a:rPr lang="zh-TW" altLang="en-US" sz="2400" dirty="0"/>
              <a:t>具顯著</a:t>
            </a:r>
            <a:r>
              <a:rPr lang="zh-TW" altLang="en-US" sz="2400" b="1" dirty="0">
                <a:solidFill>
                  <a:schemeClr val="accent5">
                    <a:lumMod val="75000"/>
                  </a:schemeClr>
                </a:solidFill>
              </a:rPr>
              <a:t>負向</a:t>
            </a:r>
            <a:r>
              <a:rPr lang="zh-TW" altLang="en-US" sz="2400" dirty="0"/>
              <a:t>影響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625127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235E3E-3EE3-3C6B-CE13-2DD1712C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C0539570-CDB8-4B40-32AE-551DE915204B}"/>
              </a:ext>
            </a:extLst>
          </p:cNvPr>
          <p:cNvSpPr/>
          <p:nvPr/>
        </p:nvSpPr>
        <p:spPr>
          <a:xfrm>
            <a:off x="1905000" y="129540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800" b="1" dirty="0"/>
              <a:t>1</a:t>
            </a:r>
            <a:endParaRPr kumimoji="1" lang="zh-TW" altLang="en-US" sz="48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177F67-EEEB-9083-A2E8-216CAEFA90A2}"/>
              </a:ext>
            </a:extLst>
          </p:cNvPr>
          <p:cNvSpPr txBox="1"/>
          <p:nvPr/>
        </p:nvSpPr>
        <p:spPr>
          <a:xfrm>
            <a:off x="2928257" y="133710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800" b="1" dirty="0">
                <a:solidFill>
                  <a:schemeClr val="bg2">
                    <a:lumMod val="25000"/>
                  </a:schemeClr>
                </a:solidFill>
              </a:rPr>
              <a:t>研究目的</a:t>
            </a: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3EAED38A-7388-3B82-A340-2EB28998DFF8}"/>
              </a:ext>
            </a:extLst>
          </p:cNvPr>
          <p:cNvSpPr/>
          <p:nvPr/>
        </p:nvSpPr>
        <p:spPr>
          <a:xfrm>
            <a:off x="1905000" y="29718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800" b="1" dirty="0"/>
              <a:t>2</a:t>
            </a:r>
            <a:endParaRPr kumimoji="1" lang="zh-TW" altLang="en-US" sz="4800" b="1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0B94BAD-6C88-573D-FBFB-57D3546716D4}"/>
              </a:ext>
            </a:extLst>
          </p:cNvPr>
          <p:cNvSpPr txBox="1"/>
          <p:nvPr/>
        </p:nvSpPr>
        <p:spPr>
          <a:xfrm>
            <a:off x="2928257" y="301350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800" b="1" dirty="0">
                <a:solidFill>
                  <a:schemeClr val="bg2">
                    <a:lumMod val="25000"/>
                  </a:schemeClr>
                </a:solidFill>
              </a:rPr>
              <a:t>研究方法</a:t>
            </a: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B186776A-7B4A-3E0C-428F-AEA3A977B47B}"/>
              </a:ext>
            </a:extLst>
          </p:cNvPr>
          <p:cNvSpPr/>
          <p:nvPr/>
        </p:nvSpPr>
        <p:spPr>
          <a:xfrm>
            <a:off x="1905000" y="4689902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800" b="1" dirty="0"/>
              <a:t>3</a:t>
            </a:r>
            <a:endParaRPr kumimoji="1" lang="zh-TW" altLang="en-US" sz="48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4BCAFCA-E692-7595-D5B9-CE06F63BD92D}"/>
              </a:ext>
            </a:extLst>
          </p:cNvPr>
          <p:cNvSpPr txBox="1"/>
          <p:nvPr/>
        </p:nvSpPr>
        <p:spPr>
          <a:xfrm>
            <a:off x="2928257" y="4731603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800" b="1" dirty="0">
                <a:solidFill>
                  <a:schemeClr val="bg2">
                    <a:lumMod val="25000"/>
                  </a:schemeClr>
                </a:solidFill>
              </a:rPr>
              <a:t>研究結果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5BB3DDC5-9007-72E7-D7A3-1709CD8A82F7}"/>
              </a:ext>
            </a:extLst>
          </p:cNvPr>
          <p:cNvSpPr/>
          <p:nvPr/>
        </p:nvSpPr>
        <p:spPr>
          <a:xfrm>
            <a:off x="6616867" y="2140803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800" b="1" dirty="0"/>
              <a:t>4</a:t>
            </a:r>
            <a:endParaRPr kumimoji="1" lang="zh-TW" altLang="en-US" sz="4800" b="1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199996A-CDC3-77D0-3A1B-735243F31549}"/>
              </a:ext>
            </a:extLst>
          </p:cNvPr>
          <p:cNvSpPr txBox="1"/>
          <p:nvPr/>
        </p:nvSpPr>
        <p:spPr>
          <a:xfrm>
            <a:off x="7640124" y="218250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800" b="1" dirty="0">
                <a:solidFill>
                  <a:schemeClr val="bg2">
                    <a:lumMod val="25000"/>
                  </a:schemeClr>
                </a:solidFill>
              </a:rPr>
              <a:t>結果討論</a:t>
            </a:r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C0133C5A-1E76-19CC-2ABA-B8F2BBCE4B44}"/>
              </a:ext>
            </a:extLst>
          </p:cNvPr>
          <p:cNvSpPr/>
          <p:nvPr/>
        </p:nvSpPr>
        <p:spPr>
          <a:xfrm>
            <a:off x="6616867" y="3895244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800" b="1" dirty="0"/>
              <a:t>5</a:t>
            </a:r>
            <a:endParaRPr kumimoji="1" lang="zh-TW" altLang="en-US" sz="4800" b="1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5909278-9EED-8B8B-A2FB-00A868DB0B76}"/>
              </a:ext>
            </a:extLst>
          </p:cNvPr>
          <p:cNvSpPr txBox="1"/>
          <p:nvPr/>
        </p:nvSpPr>
        <p:spPr>
          <a:xfrm>
            <a:off x="7640124" y="3936945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800" b="1" dirty="0">
                <a:solidFill>
                  <a:schemeClr val="bg2">
                    <a:lumMod val="25000"/>
                  </a:schemeClr>
                </a:solidFill>
              </a:rPr>
              <a:t>結</a:t>
            </a:r>
            <a:r>
              <a:rPr kumimoji="1" lang="en-US" altLang="zh-TW" sz="4800" b="1" dirty="0">
                <a:solidFill>
                  <a:schemeClr val="bg2">
                    <a:lumMod val="25000"/>
                  </a:schemeClr>
                </a:solidFill>
              </a:rPr>
              <a:t>        </a:t>
            </a:r>
            <a:r>
              <a:rPr kumimoji="1" lang="zh-TW" altLang="en-US" sz="4800" b="1" dirty="0">
                <a:solidFill>
                  <a:schemeClr val="bg2">
                    <a:lumMod val="25000"/>
                  </a:schemeClr>
                </a:solidFill>
              </a:rPr>
              <a:t>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518C154-8C99-9E1A-D92F-7FED8F52FD16}"/>
              </a:ext>
            </a:extLst>
          </p:cNvPr>
          <p:cNvSpPr/>
          <p:nvPr/>
        </p:nvSpPr>
        <p:spPr>
          <a:xfrm>
            <a:off x="6018028" y="1605516"/>
            <a:ext cx="4752753" cy="1765005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263CF86-9E99-F1BB-87CE-61338BE8F759}"/>
              </a:ext>
            </a:extLst>
          </p:cNvPr>
          <p:cNvSpPr/>
          <p:nvPr/>
        </p:nvSpPr>
        <p:spPr>
          <a:xfrm>
            <a:off x="1265275" y="1153632"/>
            <a:ext cx="4752753" cy="1334387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85644F-F57F-3D8A-0D8E-A14E2C1053A4}"/>
              </a:ext>
            </a:extLst>
          </p:cNvPr>
          <p:cNvSpPr/>
          <p:nvPr/>
        </p:nvSpPr>
        <p:spPr>
          <a:xfrm>
            <a:off x="1265275" y="2694411"/>
            <a:ext cx="4752753" cy="3302352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529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D0C492-105B-FA05-E432-F1E723B30CB8}"/>
              </a:ext>
            </a:extLst>
          </p:cNvPr>
          <p:cNvSpPr/>
          <p:nvPr/>
        </p:nvSpPr>
        <p:spPr>
          <a:xfrm>
            <a:off x="0" y="677041"/>
            <a:ext cx="3279894" cy="7017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1AA3902-A16B-3750-54E2-0A8B9E266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E35FE8-6AA6-B2C4-125B-D73FD3C7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71D5CA7-B0DF-C9A7-84E5-4F23063B8354}"/>
              </a:ext>
            </a:extLst>
          </p:cNvPr>
          <p:cNvSpPr txBox="1"/>
          <p:nvPr/>
        </p:nvSpPr>
        <p:spPr>
          <a:xfrm>
            <a:off x="1357763" y="2693762"/>
            <a:ext cx="9476470" cy="2952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dirty="0"/>
              <a:t>資產規模與風險承擔：研究結果表明，金融機構的資產規模與</a:t>
            </a:r>
            <a:r>
              <a:rPr lang="en-US" altLang="zh-TW" dirty="0"/>
              <a:t>Z-score</a:t>
            </a:r>
            <a:r>
              <a:rPr lang="zh-TW" altLang="en-US" dirty="0"/>
              <a:t>呈負向關係，意味著資產規模越大，風險承擔越高。</a:t>
            </a:r>
            <a:endParaRPr lang="en-US" altLang="zh-TW" dirty="0"/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dirty="0"/>
              <a:t>公司治理與風險承擔：良好的公司治理對風險承擔有正向影響，即公司治理愈完善，風險承擔愈少。</a:t>
            </a:r>
            <a:endParaRPr lang="en-US" altLang="zh-TW" dirty="0"/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dirty="0"/>
              <a:t>財務槓桿與風險承擔：營運槓桿與</a:t>
            </a:r>
            <a:r>
              <a:rPr lang="en-US" altLang="zh-TW" dirty="0"/>
              <a:t>Z-score</a:t>
            </a:r>
            <a:r>
              <a:rPr lang="zh-TW" altLang="en-US" dirty="0"/>
              <a:t>呈負向關係，顯示出較高的財務槓桿會增加風險承擔。</a:t>
            </a:r>
            <a:endParaRPr lang="en-US" altLang="zh-TW" dirty="0"/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dirty="0"/>
              <a:t>金融危機影響：金融危機時期對金融機構的風險承擔有顯著的負向影響，這反映出危機期間金融機構面臨的風險顯著增加。</a:t>
            </a:r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558A6CD-8F5B-B98E-4784-4F3238545E82}"/>
              </a:ext>
            </a:extLst>
          </p:cNvPr>
          <p:cNvSpPr txBox="1"/>
          <p:nvPr/>
        </p:nvSpPr>
        <p:spPr>
          <a:xfrm>
            <a:off x="838200" y="1521727"/>
            <a:ext cx="9996032" cy="1059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/>
              <a:t>本研究探討了臺灣金融機構（商業銀行、金融控股公司）資產規模、財務槓桿與風險承擔之間的關係，並特別關注了 </a:t>
            </a:r>
            <a:r>
              <a:rPr lang="en-US" altLang="zh-TW" dirty="0"/>
              <a:t>2008</a:t>
            </a:r>
            <a:r>
              <a:rPr lang="zh-TW" altLang="en-US" dirty="0"/>
              <a:t> 年金融危機與 </a:t>
            </a:r>
            <a:r>
              <a:rPr lang="en-US" altLang="zh-TW" dirty="0"/>
              <a:t>2021</a:t>
            </a:r>
            <a:r>
              <a:rPr lang="zh-TW" altLang="en-US" dirty="0"/>
              <a:t> 年 </a:t>
            </a:r>
            <a:r>
              <a:rPr lang="en-US" altLang="zh-TW" dirty="0"/>
              <a:t>COVID-19</a:t>
            </a:r>
            <a:r>
              <a:rPr lang="zh-TW" altLang="en-US" dirty="0"/>
              <a:t> 疫情危機時期對金融機構風險承擔的影響。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AD0CAB3-48B8-B2C7-2963-1ACCE04AD27C}"/>
              </a:ext>
            </a:extLst>
          </p:cNvPr>
          <p:cNvSpPr txBox="1"/>
          <p:nvPr/>
        </p:nvSpPr>
        <p:spPr>
          <a:xfrm>
            <a:off x="838200" y="5758623"/>
            <a:ext cx="101027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本研究的發現對公共政策制定具有重要意涵。監管機構應加強對大型金融機構的監控，特別是在危機期間。此外，改善公司治理結構可以有效降低金融機構的風險承擔，從而提升金融體系的穩定性。</a:t>
            </a:r>
          </a:p>
        </p:txBody>
      </p:sp>
    </p:spTree>
    <p:extLst>
      <p:ext uri="{BB962C8B-B14F-4D97-AF65-F5344CB8AC3E}">
        <p14:creationId xmlns:p14="http://schemas.microsoft.com/office/powerpoint/2010/main" val="1282039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33D832-817D-F121-BD05-5A6212A5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26</a:t>
            </a:fld>
            <a:endParaRPr lang="en-US" dirty="0"/>
          </a:p>
        </p:txBody>
      </p:sp>
      <p:sp>
        <p:nvSpPr>
          <p:cNvPr id="8" name="語音泡泡: 橢圓形 7">
            <a:extLst>
              <a:ext uri="{FF2B5EF4-FFF2-40B4-BE49-F238E27FC236}">
                <a16:creationId xmlns:a16="http://schemas.microsoft.com/office/drawing/2014/main" id="{0CC19A29-B4D6-17FF-D0F7-399B40C8DE9C}"/>
              </a:ext>
            </a:extLst>
          </p:cNvPr>
          <p:cNvSpPr/>
          <p:nvPr/>
        </p:nvSpPr>
        <p:spPr>
          <a:xfrm>
            <a:off x="3219450" y="2030935"/>
            <a:ext cx="5753100" cy="2203450"/>
          </a:xfrm>
          <a:prstGeom prst="wedgeEllipseCallout">
            <a:avLst>
              <a:gd name="adj1" fmla="val 42633"/>
              <a:gd name="adj2" fmla="val 5731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b="1" dirty="0"/>
              <a:t>Thanks!</a:t>
            </a:r>
            <a:endParaRPr lang="zh-TW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56633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235E3E-3EE3-3C6B-CE13-2DD1712C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C0539570-CDB8-4B40-32AE-551DE915204B}"/>
              </a:ext>
            </a:extLst>
          </p:cNvPr>
          <p:cNvSpPr/>
          <p:nvPr/>
        </p:nvSpPr>
        <p:spPr>
          <a:xfrm>
            <a:off x="1905000" y="129540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800" b="1" dirty="0"/>
              <a:t>1</a:t>
            </a:r>
            <a:endParaRPr kumimoji="1" lang="zh-TW" altLang="en-US" sz="48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177F67-EEEB-9083-A2E8-216CAEFA90A2}"/>
              </a:ext>
            </a:extLst>
          </p:cNvPr>
          <p:cNvSpPr txBox="1"/>
          <p:nvPr/>
        </p:nvSpPr>
        <p:spPr>
          <a:xfrm>
            <a:off x="2928257" y="133710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800" b="1" dirty="0">
                <a:solidFill>
                  <a:schemeClr val="bg2">
                    <a:lumMod val="25000"/>
                  </a:schemeClr>
                </a:solidFill>
              </a:rPr>
              <a:t>研究目的</a:t>
            </a: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3EAED38A-7388-3B82-A340-2EB28998DFF8}"/>
              </a:ext>
            </a:extLst>
          </p:cNvPr>
          <p:cNvSpPr/>
          <p:nvPr/>
        </p:nvSpPr>
        <p:spPr>
          <a:xfrm>
            <a:off x="1905000" y="29718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800" b="1" dirty="0"/>
              <a:t>2</a:t>
            </a:r>
            <a:endParaRPr kumimoji="1" lang="zh-TW" altLang="en-US" sz="4800" b="1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0B94BAD-6C88-573D-FBFB-57D3546716D4}"/>
              </a:ext>
            </a:extLst>
          </p:cNvPr>
          <p:cNvSpPr txBox="1"/>
          <p:nvPr/>
        </p:nvSpPr>
        <p:spPr>
          <a:xfrm>
            <a:off x="2928257" y="301350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800" b="1" dirty="0">
                <a:solidFill>
                  <a:schemeClr val="bg2">
                    <a:lumMod val="25000"/>
                  </a:schemeClr>
                </a:solidFill>
              </a:rPr>
              <a:t>研究方法</a:t>
            </a: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B186776A-7B4A-3E0C-428F-AEA3A977B47B}"/>
              </a:ext>
            </a:extLst>
          </p:cNvPr>
          <p:cNvSpPr/>
          <p:nvPr/>
        </p:nvSpPr>
        <p:spPr>
          <a:xfrm>
            <a:off x="1905000" y="4689902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800" b="1" dirty="0"/>
              <a:t>3</a:t>
            </a:r>
            <a:endParaRPr kumimoji="1" lang="zh-TW" altLang="en-US" sz="48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4BCAFCA-E692-7595-D5B9-CE06F63BD92D}"/>
              </a:ext>
            </a:extLst>
          </p:cNvPr>
          <p:cNvSpPr txBox="1"/>
          <p:nvPr/>
        </p:nvSpPr>
        <p:spPr>
          <a:xfrm>
            <a:off x="2928257" y="4731603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800" b="1" dirty="0">
                <a:solidFill>
                  <a:schemeClr val="bg2">
                    <a:lumMod val="25000"/>
                  </a:schemeClr>
                </a:solidFill>
              </a:rPr>
              <a:t>研究結果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5BB3DDC5-9007-72E7-D7A3-1709CD8A82F7}"/>
              </a:ext>
            </a:extLst>
          </p:cNvPr>
          <p:cNvSpPr/>
          <p:nvPr/>
        </p:nvSpPr>
        <p:spPr>
          <a:xfrm>
            <a:off x="6616867" y="2140803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800" b="1" dirty="0"/>
              <a:t>4</a:t>
            </a:r>
            <a:endParaRPr kumimoji="1" lang="zh-TW" altLang="en-US" sz="4800" b="1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199996A-CDC3-77D0-3A1B-735243F31549}"/>
              </a:ext>
            </a:extLst>
          </p:cNvPr>
          <p:cNvSpPr txBox="1"/>
          <p:nvPr/>
        </p:nvSpPr>
        <p:spPr>
          <a:xfrm>
            <a:off x="7640124" y="218250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800" b="1" dirty="0">
                <a:solidFill>
                  <a:schemeClr val="bg2">
                    <a:lumMod val="25000"/>
                  </a:schemeClr>
                </a:solidFill>
              </a:rPr>
              <a:t>結果討論</a:t>
            </a:r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C0133C5A-1E76-19CC-2ABA-B8F2BBCE4B44}"/>
              </a:ext>
            </a:extLst>
          </p:cNvPr>
          <p:cNvSpPr/>
          <p:nvPr/>
        </p:nvSpPr>
        <p:spPr>
          <a:xfrm>
            <a:off x="6616867" y="3895244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800" b="1" dirty="0"/>
              <a:t>5</a:t>
            </a:r>
            <a:endParaRPr kumimoji="1" lang="zh-TW" altLang="en-US" sz="4800" b="1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5909278-9EED-8B8B-A2FB-00A868DB0B76}"/>
              </a:ext>
            </a:extLst>
          </p:cNvPr>
          <p:cNvSpPr txBox="1"/>
          <p:nvPr/>
        </p:nvSpPr>
        <p:spPr>
          <a:xfrm>
            <a:off x="7640124" y="3936945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800" b="1" dirty="0">
                <a:solidFill>
                  <a:schemeClr val="bg2">
                    <a:lumMod val="25000"/>
                  </a:schemeClr>
                </a:solidFill>
              </a:rPr>
              <a:t>結</a:t>
            </a:r>
            <a:r>
              <a:rPr kumimoji="1" lang="en-US" altLang="zh-TW" sz="4800" b="1" dirty="0">
                <a:solidFill>
                  <a:schemeClr val="bg2">
                    <a:lumMod val="25000"/>
                  </a:schemeClr>
                </a:solidFill>
              </a:rPr>
              <a:t>        </a:t>
            </a:r>
            <a:r>
              <a:rPr kumimoji="1" lang="zh-TW" altLang="en-US" sz="4800" b="1" dirty="0">
                <a:solidFill>
                  <a:schemeClr val="bg2">
                    <a:lumMod val="25000"/>
                  </a:schemeClr>
                </a:solidFill>
              </a:rPr>
              <a:t>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518C154-8C99-9E1A-D92F-7FED8F52FD16}"/>
              </a:ext>
            </a:extLst>
          </p:cNvPr>
          <p:cNvSpPr/>
          <p:nvPr/>
        </p:nvSpPr>
        <p:spPr>
          <a:xfrm>
            <a:off x="6018028" y="1679944"/>
            <a:ext cx="4752753" cy="3636335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263CF86-9E99-F1BB-87CE-61338BE8F759}"/>
              </a:ext>
            </a:extLst>
          </p:cNvPr>
          <p:cNvSpPr/>
          <p:nvPr/>
        </p:nvSpPr>
        <p:spPr>
          <a:xfrm>
            <a:off x="752383" y="2534275"/>
            <a:ext cx="4752753" cy="3636335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09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469BC28-5128-2309-8906-23D7D4A1597D}"/>
              </a:ext>
            </a:extLst>
          </p:cNvPr>
          <p:cNvSpPr/>
          <p:nvPr/>
        </p:nvSpPr>
        <p:spPr>
          <a:xfrm>
            <a:off x="0" y="677041"/>
            <a:ext cx="3279894" cy="7017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DEAF8EF-6185-04D1-E909-76816C55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7041"/>
            <a:ext cx="2441694" cy="701731"/>
          </a:xfrm>
        </p:spPr>
        <p:txBody>
          <a:bodyPr wrap="square">
            <a:spAutoFit/>
          </a:bodyPr>
          <a:lstStyle/>
          <a:p>
            <a:r>
              <a:rPr lang="zh-TW" altLang="en-US" dirty="0"/>
              <a:t>研究目的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E8E77A-D6A2-24CB-80EC-AAEE199C0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973"/>
            <a:ext cx="10515600" cy="3793154"/>
          </a:xfr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zh-TW" dirty="0">
                <a:effectLst/>
                <a:ea typeface="微軟正黑體" panose="020B0604030504040204" pitchFamily="34" charset="-120"/>
                <a:cs typeface="微軟正黑體" panose="020B0604030504040204" pitchFamily="34" charset="-120"/>
              </a:rPr>
              <a:t>本研究旨在探討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  <a:effectLst/>
                <a:ea typeface="微軟正黑體" panose="020B0604030504040204" pitchFamily="34" charset="-120"/>
                <a:cs typeface="微軟正黑體" panose="020B0604030504040204" pitchFamily="34" charset="-120"/>
              </a:rPr>
              <a:t>規模效應</a:t>
            </a:r>
            <a:r>
              <a:rPr lang="zh-TW" altLang="en-US" dirty="0">
                <a:effectLst/>
                <a:ea typeface="微軟正黑體" panose="020B0604030504040204" pitchFamily="34" charset="-120"/>
                <a:cs typeface="微軟正黑體" panose="020B0604030504040204" pitchFamily="34" charset="-120"/>
              </a:rPr>
              <a:t>與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  <a:effectLst/>
                <a:ea typeface="微軟正黑體" panose="020B0604030504040204" pitchFamily="34" charset="-120"/>
                <a:cs typeface="微軟正黑體" panose="020B0604030504040204" pitchFamily="34" charset="-120"/>
              </a:rPr>
              <a:t>營運槓桿</a:t>
            </a:r>
            <a:r>
              <a:rPr lang="zh-TW" altLang="en-US" dirty="0">
                <a:effectLst/>
                <a:ea typeface="微軟正黑體" panose="020B0604030504040204" pitchFamily="34" charset="-120"/>
                <a:cs typeface="微軟正黑體" panose="020B0604030504040204" pitchFamily="34" charset="-120"/>
              </a:rPr>
              <a:t>對</a:t>
            </a:r>
            <a:r>
              <a:rPr lang="zh-TW" altLang="en-US" dirty="0">
                <a:ea typeface="微軟正黑體" panose="020B0604030504040204" pitchFamily="34" charset="-120"/>
                <a:cs typeface="微軟正黑體" panose="020B0604030504040204" pitchFamily="34" charset="-120"/>
              </a:rPr>
              <a:t>臺灣</a:t>
            </a:r>
            <a:r>
              <a:rPr lang="zh-TW" altLang="en-US" dirty="0">
                <a:effectLst/>
                <a:ea typeface="微軟正黑體" panose="020B0604030504040204" pitchFamily="34" charset="-120"/>
                <a:cs typeface="微軟正黑體" panose="020B0604030504040204" pitchFamily="34" charset="-120"/>
              </a:rPr>
              <a:t>金融機構（商業銀行、金融控股公司）的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  <a:effectLst/>
                <a:ea typeface="微軟正黑體" panose="020B0604030504040204" pitchFamily="34" charset="-120"/>
                <a:cs typeface="微軟正黑體" panose="020B0604030504040204" pitchFamily="34" charset="-120"/>
              </a:rPr>
              <a:t>風險承擔</a:t>
            </a:r>
            <a:r>
              <a:rPr lang="zh-TW" altLang="en-US" dirty="0">
                <a:effectLst/>
                <a:ea typeface="微軟正黑體" panose="020B0604030504040204" pitchFamily="34" charset="-120"/>
                <a:cs typeface="微軟正黑體" panose="020B0604030504040204" pitchFamily="34" charset="-120"/>
              </a:rPr>
              <a:t>影響，並觀察 </a:t>
            </a:r>
            <a:r>
              <a:rPr lang="en-US" altLang="zh-TW" dirty="0">
                <a:effectLst/>
                <a:ea typeface="微軟正黑體" panose="020B0604030504040204" pitchFamily="34" charset="-120"/>
                <a:cs typeface="微軟正黑體" panose="020B0604030504040204" pitchFamily="34" charset="-120"/>
              </a:rPr>
              <a:t>2008</a:t>
            </a:r>
            <a:r>
              <a:rPr lang="zh-TW" altLang="en-US" dirty="0">
                <a:effectLst/>
                <a:ea typeface="微軟正黑體" panose="020B0604030504040204" pitchFamily="34" charset="-120"/>
                <a:cs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  <a:effectLst/>
                <a:ea typeface="微軟正黑體" panose="020B0604030504040204" pitchFamily="34" charset="-120"/>
                <a:cs typeface="微軟正黑體" panose="020B0604030504040204" pitchFamily="34" charset="-120"/>
              </a:rPr>
              <a:t>金融危機</a:t>
            </a:r>
            <a:r>
              <a:rPr lang="zh-TW" altLang="en-US" dirty="0">
                <a:effectLst/>
                <a:ea typeface="微軟正黑體" panose="020B0604030504040204" pitchFamily="34" charset="-120"/>
                <a:cs typeface="微軟正黑體" panose="020B0604030504040204" pitchFamily="34" charset="-120"/>
              </a:rPr>
              <a:t>時期與 </a:t>
            </a:r>
            <a:r>
              <a:rPr lang="en-US" altLang="zh-TW" dirty="0">
                <a:effectLst/>
                <a:ea typeface="微軟正黑體" panose="020B0604030504040204" pitchFamily="34" charset="-120"/>
                <a:cs typeface="微軟正黑體" panose="020B0604030504040204" pitchFamily="34" charset="-120"/>
              </a:rPr>
              <a:t>2021</a:t>
            </a:r>
            <a:r>
              <a:rPr lang="zh-TW" altLang="en-US" dirty="0">
                <a:effectLst/>
                <a:ea typeface="微軟正黑體" panose="020B0604030504040204" pitchFamily="34" charset="-120"/>
                <a:cs typeface="微軟正黑體" panose="020B0604030504040204" pitchFamily="34" charset="-120"/>
              </a:rPr>
              <a:t> </a:t>
            </a:r>
            <a:r>
              <a:rPr lang="en-US" altLang="zh-TW" dirty="0">
                <a:effectLst/>
                <a:ea typeface="微軟正黑體" panose="020B0604030504040204" pitchFamily="34" charset="-120"/>
                <a:cs typeface="微軟正黑體" panose="020B0604030504040204" pitchFamily="34" charset="-120"/>
              </a:rPr>
              <a:t>COVID-19 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  <a:effectLst/>
                <a:ea typeface="微軟正黑體" panose="020B0604030504040204" pitchFamily="34" charset="-120"/>
                <a:cs typeface="微軟正黑體" panose="020B0604030504040204" pitchFamily="34" charset="-120"/>
              </a:rPr>
              <a:t>疫情危機</a:t>
            </a:r>
            <a:r>
              <a:rPr lang="zh-TW" altLang="en-US" dirty="0">
                <a:effectLst/>
                <a:ea typeface="微軟正黑體" panose="020B0604030504040204" pitchFamily="34" charset="-120"/>
                <a:cs typeface="微軟正黑體" panose="020B0604030504040204" pitchFamily="34" charset="-120"/>
              </a:rPr>
              <a:t>時期是否具顯著影響。</a:t>
            </a:r>
            <a:endParaRPr lang="en-US" altLang="zh-TW" dirty="0">
              <a:effectLst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以</a:t>
            </a:r>
            <a:r>
              <a:rPr lang="zh-TW" altLang="en-US" b="1" kern="100" dirty="0">
                <a:solidFill>
                  <a:schemeClr val="accent5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公共政策</a:t>
            </a:r>
            <a:r>
              <a:rPr lang="zh-TW" altLang="en-US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之角度，本研究十分重要，因為金融機構之風險承擔行為將影響經濟環境的脆弱性與經濟成長。本研究變數涵蓋基本面、財務面及公司治理面，期可作為往後金融機構風險控制機制之參考。</a:t>
            </a:r>
            <a:endParaRPr lang="zh-TW" altLang="zh-TW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235E3E-3EE3-3C6B-CE13-2DD1712C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6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73B5408-CD50-3E63-52D0-B7581E54CDD2}"/>
              </a:ext>
            </a:extLst>
          </p:cNvPr>
          <p:cNvSpPr/>
          <p:nvPr/>
        </p:nvSpPr>
        <p:spPr>
          <a:xfrm>
            <a:off x="0" y="677041"/>
            <a:ext cx="3279894" cy="7017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8378A29-6F70-F1B5-1BCE-1FCA1C2A7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文獻回顧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A07DA2-C516-1581-9FF3-2926F1744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90688"/>
            <a:ext cx="11201399" cy="4851969"/>
          </a:xfr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/>
              <a:t>銀行規模與 </a:t>
            </a:r>
            <a:r>
              <a:rPr lang="en-US" altLang="zh-TW" dirty="0"/>
              <a:t>Z-score</a:t>
            </a:r>
            <a:r>
              <a:rPr lang="zh-TW" altLang="en-US" dirty="0"/>
              <a:t> 呈負向關係。</a:t>
            </a:r>
            <a:endParaRPr lang="en-US" altLang="zh-TW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TW" altLang="en-US" dirty="0"/>
              <a:t>公司治理與 </a:t>
            </a:r>
            <a:r>
              <a:rPr lang="en-US" altLang="zh-TW" dirty="0"/>
              <a:t>Z-score </a:t>
            </a:r>
            <a:r>
              <a:rPr lang="zh-TW" altLang="en-US" dirty="0"/>
              <a:t>呈正向關係，意味公司治理愈好，風險承擔愈少。</a:t>
            </a:r>
            <a:endParaRPr lang="en-US" altLang="zh-TW" dirty="0"/>
          </a:p>
          <a:p>
            <a:pPr>
              <a:lnSpc>
                <a:spcPct val="120000"/>
              </a:lnSpc>
            </a:pPr>
            <a:r>
              <a:rPr lang="zh-TW" altLang="en-US" sz="2800" dirty="0"/>
              <a:t>危機時期的虛擬變數表明，</a:t>
            </a:r>
            <a:r>
              <a:rPr lang="en-US" altLang="zh-TW" sz="2800" dirty="0"/>
              <a:t>2007-2009</a:t>
            </a:r>
            <a:r>
              <a:rPr lang="zh-TW" altLang="en-US" sz="2800" dirty="0"/>
              <a:t>年期間銀行風險很高。</a:t>
            </a:r>
            <a:endParaRPr lang="en-US" altLang="zh-TW" dirty="0"/>
          </a:p>
          <a:p>
            <a:pPr>
              <a:lnSpc>
                <a:spcPct val="120000"/>
              </a:lnSpc>
            </a:pPr>
            <a:endParaRPr lang="en-US" altLang="zh-TW" sz="2000" i="1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000" dirty="0"/>
              <a:t>假說一：金融機構資產規模與 </a:t>
            </a:r>
            <a:r>
              <a:rPr lang="en-US" altLang="zh-TW" sz="2000" dirty="0"/>
              <a:t>Z-score </a:t>
            </a:r>
            <a:r>
              <a:rPr lang="zh-TW" altLang="en-US" sz="2000" dirty="0"/>
              <a:t>呈負向關係</a:t>
            </a:r>
            <a:endParaRPr lang="en-US" altLang="zh-TW" sz="2000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000" dirty="0"/>
              <a:t>假說二：金融機構之公司治理與 </a:t>
            </a:r>
            <a:r>
              <a:rPr lang="en-US" altLang="zh-TW" sz="2000" dirty="0"/>
              <a:t>Z-score </a:t>
            </a:r>
            <a:r>
              <a:rPr lang="zh-TW" altLang="en-US" sz="2000" dirty="0"/>
              <a:t>呈正向關係</a:t>
            </a:r>
            <a:endParaRPr lang="en-US" altLang="zh-TW" sz="2000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000" dirty="0"/>
              <a:t>假說三：金融機構之營運槓桿與</a:t>
            </a:r>
            <a:r>
              <a:rPr lang="en-US" altLang="zh-TW" sz="2000" dirty="0"/>
              <a:t> Z-score </a:t>
            </a:r>
            <a:r>
              <a:rPr lang="zh-TW" altLang="en-US" sz="2000" dirty="0"/>
              <a:t>呈負向關係</a:t>
            </a:r>
            <a:endParaRPr lang="en-US" altLang="zh-TW" sz="2000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000" dirty="0"/>
              <a:t>假說四：金融危機時期對於 </a:t>
            </a:r>
            <a:r>
              <a:rPr lang="en-US" altLang="zh-TW" sz="2000" dirty="0"/>
              <a:t>Z-score </a:t>
            </a:r>
            <a:r>
              <a:rPr lang="zh-TW" altLang="en-US" sz="2000" dirty="0"/>
              <a:t>具顯著負向影響</a:t>
            </a:r>
            <a:endParaRPr lang="en-US" altLang="zh-TW" sz="2000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000" dirty="0"/>
              <a:t>假說五：疫情危機時期對於 </a:t>
            </a:r>
            <a:r>
              <a:rPr lang="en-US" altLang="zh-TW" sz="2000" dirty="0"/>
              <a:t>Z-score </a:t>
            </a:r>
            <a:r>
              <a:rPr lang="zh-TW" altLang="en-US" sz="2000" dirty="0"/>
              <a:t>具顯著負向影響</a:t>
            </a:r>
            <a:endParaRPr lang="en-US" altLang="zh-TW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75A07E-5059-7DDC-C2B8-20908881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478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235E3E-3EE3-3C6B-CE13-2DD1712C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C0539570-CDB8-4B40-32AE-551DE915204B}"/>
              </a:ext>
            </a:extLst>
          </p:cNvPr>
          <p:cNvSpPr/>
          <p:nvPr/>
        </p:nvSpPr>
        <p:spPr>
          <a:xfrm>
            <a:off x="1905000" y="129540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800" b="1" dirty="0"/>
              <a:t>1</a:t>
            </a:r>
            <a:endParaRPr kumimoji="1" lang="zh-TW" altLang="en-US" sz="48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177F67-EEEB-9083-A2E8-216CAEFA90A2}"/>
              </a:ext>
            </a:extLst>
          </p:cNvPr>
          <p:cNvSpPr txBox="1"/>
          <p:nvPr/>
        </p:nvSpPr>
        <p:spPr>
          <a:xfrm>
            <a:off x="2928257" y="133710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800" b="1" dirty="0">
                <a:solidFill>
                  <a:schemeClr val="bg2">
                    <a:lumMod val="25000"/>
                  </a:schemeClr>
                </a:solidFill>
              </a:rPr>
              <a:t>研究目的</a:t>
            </a: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3EAED38A-7388-3B82-A340-2EB28998DFF8}"/>
              </a:ext>
            </a:extLst>
          </p:cNvPr>
          <p:cNvSpPr/>
          <p:nvPr/>
        </p:nvSpPr>
        <p:spPr>
          <a:xfrm>
            <a:off x="1905000" y="29718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800" b="1" dirty="0"/>
              <a:t>2</a:t>
            </a:r>
            <a:endParaRPr kumimoji="1" lang="zh-TW" altLang="en-US" sz="4800" b="1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0B94BAD-6C88-573D-FBFB-57D3546716D4}"/>
              </a:ext>
            </a:extLst>
          </p:cNvPr>
          <p:cNvSpPr txBox="1"/>
          <p:nvPr/>
        </p:nvSpPr>
        <p:spPr>
          <a:xfrm>
            <a:off x="2928257" y="301350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800" b="1" dirty="0">
                <a:solidFill>
                  <a:schemeClr val="bg2">
                    <a:lumMod val="25000"/>
                  </a:schemeClr>
                </a:solidFill>
              </a:rPr>
              <a:t>研究方法</a:t>
            </a: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B186776A-7B4A-3E0C-428F-AEA3A977B47B}"/>
              </a:ext>
            </a:extLst>
          </p:cNvPr>
          <p:cNvSpPr/>
          <p:nvPr/>
        </p:nvSpPr>
        <p:spPr>
          <a:xfrm>
            <a:off x="1905000" y="4689902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800" b="1" dirty="0"/>
              <a:t>3</a:t>
            </a:r>
            <a:endParaRPr kumimoji="1" lang="zh-TW" altLang="en-US" sz="48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4BCAFCA-E692-7595-D5B9-CE06F63BD92D}"/>
              </a:ext>
            </a:extLst>
          </p:cNvPr>
          <p:cNvSpPr txBox="1"/>
          <p:nvPr/>
        </p:nvSpPr>
        <p:spPr>
          <a:xfrm>
            <a:off x="2928257" y="4731603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800" b="1" dirty="0">
                <a:solidFill>
                  <a:schemeClr val="bg2">
                    <a:lumMod val="25000"/>
                  </a:schemeClr>
                </a:solidFill>
              </a:rPr>
              <a:t>研究結果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5BB3DDC5-9007-72E7-D7A3-1709CD8A82F7}"/>
              </a:ext>
            </a:extLst>
          </p:cNvPr>
          <p:cNvSpPr/>
          <p:nvPr/>
        </p:nvSpPr>
        <p:spPr>
          <a:xfrm>
            <a:off x="6616867" y="2140803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800" b="1" dirty="0"/>
              <a:t>4</a:t>
            </a:r>
            <a:endParaRPr kumimoji="1" lang="zh-TW" altLang="en-US" sz="4800" b="1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199996A-CDC3-77D0-3A1B-735243F31549}"/>
              </a:ext>
            </a:extLst>
          </p:cNvPr>
          <p:cNvSpPr txBox="1"/>
          <p:nvPr/>
        </p:nvSpPr>
        <p:spPr>
          <a:xfrm>
            <a:off x="7640124" y="218250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800" b="1" dirty="0">
                <a:solidFill>
                  <a:schemeClr val="bg2">
                    <a:lumMod val="25000"/>
                  </a:schemeClr>
                </a:solidFill>
              </a:rPr>
              <a:t>結果討論</a:t>
            </a:r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C0133C5A-1E76-19CC-2ABA-B8F2BBCE4B44}"/>
              </a:ext>
            </a:extLst>
          </p:cNvPr>
          <p:cNvSpPr/>
          <p:nvPr/>
        </p:nvSpPr>
        <p:spPr>
          <a:xfrm>
            <a:off x="6616867" y="3895244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800" b="1" dirty="0"/>
              <a:t>5</a:t>
            </a:r>
            <a:endParaRPr kumimoji="1" lang="zh-TW" altLang="en-US" sz="4800" b="1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5909278-9EED-8B8B-A2FB-00A868DB0B76}"/>
              </a:ext>
            </a:extLst>
          </p:cNvPr>
          <p:cNvSpPr txBox="1"/>
          <p:nvPr/>
        </p:nvSpPr>
        <p:spPr>
          <a:xfrm>
            <a:off x="7640124" y="3936945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800" b="1" dirty="0">
                <a:solidFill>
                  <a:schemeClr val="bg2">
                    <a:lumMod val="25000"/>
                  </a:schemeClr>
                </a:solidFill>
              </a:rPr>
              <a:t>結</a:t>
            </a:r>
            <a:r>
              <a:rPr kumimoji="1" lang="en-US" altLang="zh-TW" sz="4800" b="1" dirty="0">
                <a:solidFill>
                  <a:schemeClr val="bg2">
                    <a:lumMod val="25000"/>
                  </a:schemeClr>
                </a:solidFill>
              </a:rPr>
              <a:t>        </a:t>
            </a:r>
            <a:r>
              <a:rPr kumimoji="1" lang="zh-TW" altLang="en-US" sz="4800" b="1" dirty="0">
                <a:solidFill>
                  <a:schemeClr val="bg2">
                    <a:lumMod val="25000"/>
                  </a:schemeClr>
                </a:solidFill>
              </a:rPr>
              <a:t>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518C154-8C99-9E1A-D92F-7FED8F52FD16}"/>
              </a:ext>
            </a:extLst>
          </p:cNvPr>
          <p:cNvSpPr/>
          <p:nvPr/>
        </p:nvSpPr>
        <p:spPr>
          <a:xfrm>
            <a:off x="6018028" y="1679944"/>
            <a:ext cx="4752753" cy="3636335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263CF86-9E99-F1BB-87CE-61338BE8F759}"/>
              </a:ext>
            </a:extLst>
          </p:cNvPr>
          <p:cNvSpPr/>
          <p:nvPr/>
        </p:nvSpPr>
        <p:spPr>
          <a:xfrm>
            <a:off x="1265275" y="1153632"/>
            <a:ext cx="4752753" cy="1334387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85644F-F57F-3D8A-0D8E-A14E2C1053A4}"/>
              </a:ext>
            </a:extLst>
          </p:cNvPr>
          <p:cNvSpPr/>
          <p:nvPr/>
        </p:nvSpPr>
        <p:spPr>
          <a:xfrm>
            <a:off x="1265275" y="4383743"/>
            <a:ext cx="4752753" cy="1334387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893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D0C492-105B-FA05-E432-F1E723B30CB8}"/>
              </a:ext>
            </a:extLst>
          </p:cNvPr>
          <p:cNvSpPr/>
          <p:nvPr/>
        </p:nvSpPr>
        <p:spPr>
          <a:xfrm>
            <a:off x="0" y="677041"/>
            <a:ext cx="3279894" cy="7017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1AA3902-A16B-3750-54E2-0A8B9E266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EB998B-094F-B52F-9EC6-9A607F2EF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491" y="1727368"/>
            <a:ext cx="9668969" cy="3991221"/>
          </a:xfr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400" dirty="0"/>
              <a:t>研究標的：臺灣 </a:t>
            </a:r>
            <a:r>
              <a:rPr lang="en-US" altLang="zh-TW" sz="2400" dirty="0"/>
              <a:t>17</a:t>
            </a:r>
            <a:r>
              <a:rPr lang="zh-TW" altLang="en-US" sz="2400" dirty="0"/>
              <a:t> 家商業銀行、</a:t>
            </a:r>
            <a:r>
              <a:rPr lang="en-US" altLang="zh-TW" sz="2400" dirty="0"/>
              <a:t>14</a:t>
            </a:r>
            <a:r>
              <a:rPr lang="zh-TW" altLang="en-US" sz="2400" dirty="0"/>
              <a:t> 家金融控股公司，共 </a:t>
            </a:r>
            <a:r>
              <a:rPr lang="en-US" altLang="zh-TW" sz="2400" dirty="0"/>
              <a:t>460</a:t>
            </a:r>
            <a:r>
              <a:rPr lang="zh-TW" altLang="en-US" sz="2400" dirty="0"/>
              <a:t> 筆資料</a:t>
            </a:r>
            <a:endParaRPr lang="en-US" altLang="zh-TW" sz="2400" dirty="0"/>
          </a:p>
          <a:p>
            <a:pPr>
              <a:lnSpc>
                <a:spcPct val="120000"/>
              </a:lnSpc>
            </a:pPr>
            <a:r>
              <a:rPr lang="zh-TW" altLang="en-US" sz="2400" dirty="0"/>
              <a:t>研究期間：</a:t>
            </a:r>
            <a:r>
              <a:rPr lang="en-US" altLang="zh-TW" sz="2400" dirty="0"/>
              <a:t>2006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en-US" altLang="zh-TW" sz="2400" dirty="0"/>
              <a:t>2022</a:t>
            </a:r>
            <a:r>
              <a:rPr lang="zh-TW" altLang="en-US" sz="2400" dirty="0"/>
              <a:t> 年</a:t>
            </a:r>
            <a:endParaRPr lang="en-US" altLang="zh-TW" sz="2400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400" dirty="0"/>
              <a:t>                      設定其中 </a:t>
            </a:r>
            <a:r>
              <a:rPr lang="en-US" altLang="zh-TW" sz="2400" dirty="0"/>
              <a:t>2007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–2009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年為金融危機期間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</a:t>
            </a:r>
            <a:r>
              <a:rPr lang="en-US" altLang="zh-TW" sz="2400" dirty="0"/>
              <a:t>2020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–2022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年為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COVID-19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疫情危機期間</a:t>
            </a:r>
            <a:endParaRPr lang="en-US" altLang="zh-TW" sz="2400" dirty="0"/>
          </a:p>
          <a:p>
            <a:pPr>
              <a:lnSpc>
                <a:spcPct val="120000"/>
              </a:lnSpc>
            </a:pPr>
            <a:r>
              <a:rPr lang="zh-TW" altLang="en-US" sz="2400" dirty="0"/>
              <a:t>資料來源：</a:t>
            </a:r>
            <a:r>
              <a:rPr lang="en-US" altLang="zh-TW" sz="2400" dirty="0"/>
              <a:t>Super Nice TEJ Database</a:t>
            </a:r>
          </a:p>
          <a:p>
            <a:pPr>
              <a:lnSpc>
                <a:spcPct val="120000"/>
              </a:lnSpc>
            </a:pPr>
            <a:r>
              <a:rPr lang="zh-TW" altLang="en-US" sz="2400" dirty="0"/>
              <a:t>變數數量：</a:t>
            </a:r>
            <a:r>
              <a:rPr lang="en-US" altLang="zh-TW" sz="2400" dirty="0"/>
              <a:t>1</a:t>
            </a:r>
            <a:r>
              <a:rPr lang="zh-TW" altLang="en-US" sz="2400" dirty="0"/>
              <a:t> 個應變數 </a:t>
            </a:r>
            <a:r>
              <a:rPr lang="en-US" altLang="zh-TW" sz="2400" dirty="0"/>
              <a:t>Y</a:t>
            </a:r>
            <a:r>
              <a:rPr lang="zh-TW" altLang="en-US" sz="2400" dirty="0"/>
              <a:t>；</a:t>
            </a:r>
            <a:r>
              <a:rPr lang="en-US" altLang="zh-TW" sz="2400" dirty="0"/>
              <a:t>4</a:t>
            </a:r>
            <a:r>
              <a:rPr lang="zh-TW" altLang="en-US" sz="2400" dirty="0"/>
              <a:t> 個自變數</a:t>
            </a:r>
            <a:r>
              <a:rPr lang="en-US" altLang="zh-TW" sz="2400" dirty="0"/>
              <a:t> X</a:t>
            </a:r>
            <a:r>
              <a:rPr lang="zh-TW" altLang="en-US" sz="2400" dirty="0"/>
              <a:t>；</a:t>
            </a:r>
            <a:endParaRPr lang="en-US" altLang="zh-TW" sz="2400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400" dirty="0"/>
              <a:t>                       </a:t>
            </a:r>
            <a:r>
              <a:rPr lang="en-US" altLang="zh-TW" sz="2400" dirty="0"/>
              <a:t>3</a:t>
            </a:r>
            <a:r>
              <a:rPr lang="zh-TW" altLang="en-US" sz="2400" dirty="0"/>
              <a:t> 個控制變數；</a:t>
            </a:r>
            <a:r>
              <a:rPr lang="en-US" altLang="zh-TW" sz="2400" dirty="0"/>
              <a:t>2 </a:t>
            </a:r>
            <a:r>
              <a:rPr lang="zh-TW" altLang="en-US" sz="2400" dirty="0"/>
              <a:t>個虛擬變數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E35FE8-6AA6-B2C4-125B-D73FD3C7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0D41023-4A29-442D-9252-AAED00DB6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723" y="2304784"/>
            <a:ext cx="1818737" cy="405271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BA61D76-8A35-6860-8A70-E938F9C34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6112" y="2304783"/>
            <a:ext cx="1361396" cy="405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58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9CF01896-9726-C79D-EA40-12E3E98F0C50}"/>
              </a:ext>
            </a:extLst>
          </p:cNvPr>
          <p:cNvSpPr/>
          <p:nvPr/>
        </p:nvSpPr>
        <p:spPr>
          <a:xfrm>
            <a:off x="0" y="677041"/>
            <a:ext cx="3279894" cy="7017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0091839-A30B-49B7-749B-B0B7A0A40068}"/>
              </a:ext>
            </a:extLst>
          </p:cNvPr>
          <p:cNvGrpSpPr/>
          <p:nvPr/>
        </p:nvGrpSpPr>
        <p:grpSpPr>
          <a:xfrm>
            <a:off x="838200" y="2851540"/>
            <a:ext cx="10279380" cy="1126462"/>
            <a:chOff x="838200" y="1523352"/>
            <a:chExt cx="10279380" cy="1126462"/>
          </a:xfrm>
        </p:grpSpPr>
        <p:sp>
          <p:nvSpPr>
            <p:cNvPr id="5" name="內容版面配置區 2">
              <a:extLst>
                <a:ext uri="{FF2B5EF4-FFF2-40B4-BE49-F238E27FC236}">
                  <a16:creationId xmlns:a16="http://schemas.microsoft.com/office/drawing/2014/main" id="{15084EEC-E981-776E-B27B-C9C5E88A20AE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1523352"/>
              <a:ext cx="3695242" cy="480131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dirty="0"/>
                <a:t>自變數 </a:t>
              </a:r>
              <a:r>
                <a:rPr lang="en-US" altLang="zh-TW" dirty="0"/>
                <a:t>X</a:t>
              </a:r>
              <a:r>
                <a:rPr lang="zh-TW" altLang="en-US" dirty="0"/>
                <a:t> 與控制變數</a:t>
              </a: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A2881F8-FCFD-5AEA-C9A5-49B65D4B5F4A}"/>
                </a:ext>
              </a:extLst>
            </p:cNvPr>
            <p:cNvSpPr txBox="1"/>
            <p:nvPr/>
          </p:nvSpPr>
          <p:spPr>
            <a:xfrm>
              <a:off x="1066800" y="2003483"/>
              <a:ext cx="100507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研究中的自變數包括</a:t>
              </a:r>
              <a:r>
                <a:rPr lang="zh-TW" altLang="en-US" b="1" dirty="0"/>
                <a:t>資產規模</a:t>
              </a:r>
              <a:r>
                <a:rPr lang="zh-TW" altLang="en-US" dirty="0"/>
                <a:t>、</a:t>
              </a:r>
              <a:r>
                <a:rPr lang="zh-TW" altLang="en-US" b="1" dirty="0"/>
                <a:t>負債比率</a:t>
              </a:r>
              <a:r>
                <a:rPr lang="zh-TW" altLang="en-US" dirty="0"/>
                <a:t>、</a:t>
              </a:r>
              <a:r>
                <a:rPr lang="zh-TW" altLang="en-US" b="1" dirty="0"/>
                <a:t>董事持股</a:t>
              </a:r>
              <a:r>
                <a:rPr lang="zh-TW" altLang="en-US" dirty="0"/>
                <a:t>、</a:t>
              </a:r>
              <a:r>
                <a:rPr lang="zh-TW" altLang="en-US" b="1" dirty="0"/>
                <a:t>經理人持股</a:t>
              </a:r>
              <a:endParaRPr lang="en-US" altLang="zh-TW" b="1" dirty="0"/>
            </a:p>
            <a:p>
              <a:r>
                <a:rPr lang="zh-TW" altLang="en-US" dirty="0"/>
                <a:t>控制變數為</a:t>
              </a:r>
              <a:r>
                <a:rPr lang="zh-TW" altLang="en-US" b="1" dirty="0"/>
                <a:t>稅後淨利</a:t>
              </a:r>
              <a:r>
                <a:rPr lang="zh-TW" altLang="en-US" dirty="0"/>
                <a:t>、</a:t>
              </a:r>
              <a:r>
                <a:rPr lang="zh-TW" altLang="en-US" b="1" dirty="0"/>
                <a:t>市帳值比</a:t>
              </a:r>
              <a:r>
                <a:rPr lang="zh-TW" altLang="en-US" dirty="0"/>
                <a:t>、</a:t>
              </a:r>
              <a:r>
                <a:rPr lang="zh-TW" altLang="en-US" b="1" dirty="0"/>
                <a:t>公司年齡</a:t>
              </a:r>
              <a:endParaRPr lang="zh-TW" altLang="en-US" dirty="0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28E2294-E425-D93E-78D4-437E979A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研究方法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3CF42FC7-19A6-BBE9-A681-E99658DF6565}"/>
              </a:ext>
            </a:extLst>
          </p:cNvPr>
          <p:cNvGrpSpPr/>
          <p:nvPr/>
        </p:nvGrpSpPr>
        <p:grpSpPr>
          <a:xfrm>
            <a:off x="838200" y="1728422"/>
            <a:ext cx="8930640" cy="849463"/>
            <a:chOff x="838200" y="3047641"/>
            <a:chExt cx="8930640" cy="849463"/>
          </a:xfrm>
        </p:grpSpPr>
        <p:sp>
          <p:nvSpPr>
            <p:cNvPr id="10" name="內容版面配置區 2">
              <a:extLst>
                <a:ext uri="{FF2B5EF4-FFF2-40B4-BE49-F238E27FC236}">
                  <a16:creationId xmlns:a16="http://schemas.microsoft.com/office/drawing/2014/main" id="{054D707D-D5E6-6FA8-20DB-CD45831D8FFE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3047641"/>
              <a:ext cx="1795684" cy="480131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dirty="0"/>
                <a:t>應變數 </a:t>
              </a:r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74C213A8-E66E-5BD2-5DD4-D78AD60AC762}"/>
                </a:ext>
              </a:extLst>
            </p:cNvPr>
            <p:cNvSpPr txBox="1"/>
            <p:nvPr/>
          </p:nvSpPr>
          <p:spPr>
            <a:xfrm>
              <a:off x="1066800" y="3527772"/>
              <a:ext cx="8702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微軟正黑體" panose="020B0604030504040204" pitchFamily="34" charset="-120"/>
                </a:rPr>
                <a:t>應</a:t>
              </a:r>
              <a:r>
                <a:rPr lang="zh-TW" altLang="zh-TW" sz="1800" kern="10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微軟正黑體" panose="020B0604030504040204" pitchFamily="34" charset="-120"/>
                </a:rPr>
                <a:t>變數為</a:t>
              </a:r>
              <a:r>
                <a:rPr lang="zh-TW" altLang="en-US" sz="1800" kern="10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微軟正黑體" panose="020B0604030504040204" pitchFamily="34" charset="-120"/>
                </a:rPr>
                <a:t> </a:t>
              </a:r>
              <a:r>
                <a:rPr lang="en-US" altLang="zh-TW" sz="1800" kern="10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微軟正黑體" panose="020B0604030504040204" pitchFamily="34" charset="-120"/>
                </a:rPr>
                <a:t>Z-score</a:t>
              </a:r>
              <a:r>
                <a:rPr lang="zh-TW" altLang="en-US" sz="1800" kern="10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微軟正黑體" panose="020B0604030504040204" pitchFamily="34" charset="-120"/>
                </a:rPr>
                <a:t>，用以衡量風險承擔。</a:t>
              </a:r>
              <a:endPara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endParaRPr>
            </a:p>
          </p:txBody>
        </p:sp>
      </p:grp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91ED653C-D81E-89CE-E90F-FDA2959F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3A28D37E-1B85-7C2A-A17A-A304989CD6BA}"/>
                  </a:ext>
                </a:extLst>
              </p:cNvPr>
              <p:cNvSpPr txBox="1"/>
              <p:nvPr/>
            </p:nvSpPr>
            <p:spPr>
              <a:xfrm>
                <a:off x="1764094" y="5474306"/>
                <a:ext cx="3167216" cy="8377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𝑅𝑂𝐴</m:t>
                              </m:r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𝑅𝑂𝐴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3A28D37E-1B85-7C2A-A17A-A304989CD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094" y="5474306"/>
                <a:ext cx="3167216" cy="8377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>
            <a:extLst>
              <a:ext uri="{FF2B5EF4-FFF2-40B4-BE49-F238E27FC236}">
                <a16:creationId xmlns:a16="http://schemas.microsoft.com/office/drawing/2014/main" id="{B5839766-6C04-4521-7CCC-4443BE6CC412}"/>
              </a:ext>
            </a:extLst>
          </p:cNvPr>
          <p:cNvGrpSpPr/>
          <p:nvPr/>
        </p:nvGrpSpPr>
        <p:grpSpPr>
          <a:xfrm>
            <a:off x="838200" y="4251657"/>
            <a:ext cx="10279380" cy="849463"/>
            <a:chOff x="838200" y="1523352"/>
            <a:chExt cx="10279380" cy="849463"/>
          </a:xfrm>
        </p:grpSpPr>
        <p:sp>
          <p:nvSpPr>
            <p:cNvPr id="7" name="內容版面配置區 2">
              <a:extLst>
                <a:ext uri="{FF2B5EF4-FFF2-40B4-BE49-F238E27FC236}">
                  <a16:creationId xmlns:a16="http://schemas.microsoft.com/office/drawing/2014/main" id="{504D2032-F5F7-C7C3-6D9C-0C07277773D3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1523352"/>
              <a:ext cx="1851789" cy="480131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dirty="0"/>
                <a:t>虛擬變數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3CCD81F-C752-A2B8-8A16-CF313CED2FB4}"/>
                </a:ext>
              </a:extLst>
            </p:cNvPr>
            <p:cNvSpPr txBox="1"/>
            <p:nvPr/>
          </p:nvSpPr>
          <p:spPr>
            <a:xfrm>
              <a:off x="1066800" y="2003483"/>
              <a:ext cx="10050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研究中之虛擬變數包括是否於金融危機期間、是否於疫情危機期間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2AD855D3-4C02-FD6D-04BF-41CDB7375F14}"/>
                  </a:ext>
                </a:extLst>
              </p:cNvPr>
              <p:cNvSpPr txBox="1"/>
              <p:nvPr/>
            </p:nvSpPr>
            <p:spPr>
              <a:xfrm>
                <a:off x="4673402" y="5801374"/>
                <a:ext cx="6054606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TW" altLang="en-US" dirty="0"/>
                  <a:t>其中</a:t>
                </a:r>
                <a14:m>
                  <m:oMath xmlns:m="http://schemas.openxmlformats.org/officeDocument/2006/math">
                    <m:r>
                      <a:rPr lang="zh-TW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zh-TW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𝑅𝑂𝐴</m:t>
                        </m:r>
                      </m:e>
                    </m:d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以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包含取樣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期間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之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前四季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TW" dirty="0"/>
                  <a:t>ROA </a:t>
                </a:r>
                <a:r>
                  <a:rPr kumimoji="1" lang="zh-TW" altLang="en-US" dirty="0"/>
                  <a:t>計算標準差。</a:t>
                </a: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2AD855D3-4C02-FD6D-04BF-41CDB7375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402" y="5801374"/>
                <a:ext cx="6054606" cy="369460"/>
              </a:xfrm>
              <a:prstGeom prst="rect">
                <a:avLst/>
              </a:prstGeom>
              <a:blipFill>
                <a:blip r:embed="rId4"/>
                <a:stretch>
                  <a:fillRect l="-1048" t="-33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260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D0C492-105B-FA05-E432-F1E723B30CB8}"/>
              </a:ext>
            </a:extLst>
          </p:cNvPr>
          <p:cNvSpPr/>
          <p:nvPr/>
        </p:nvSpPr>
        <p:spPr>
          <a:xfrm>
            <a:off x="0" y="677041"/>
            <a:ext cx="3279894" cy="7017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1AA3902-A16B-3750-54E2-0A8B9E266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研究方法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E35FE8-6AA6-B2C4-125B-D73FD3C7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FC5AC3F7-4532-8397-6546-75B0D29570F2}"/>
              </a:ext>
            </a:extLst>
          </p:cNvPr>
          <p:cNvSpPr/>
          <p:nvPr/>
        </p:nvSpPr>
        <p:spPr>
          <a:xfrm>
            <a:off x="2623109" y="2001412"/>
            <a:ext cx="1569016" cy="57888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kumimoji="1" lang="en-US" altLang="zh-TW" sz="2800" dirty="0"/>
              <a:t>VIF</a:t>
            </a:r>
            <a:r>
              <a:rPr kumimoji="1" lang="zh-TW" altLang="en-US" sz="2800" dirty="0"/>
              <a:t> 檢定</a:t>
            </a: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E97E7B78-9DFB-8A9C-1D45-30B731E7ACE0}"/>
              </a:ext>
            </a:extLst>
          </p:cNvPr>
          <p:cNvSpPr/>
          <p:nvPr/>
        </p:nvSpPr>
        <p:spPr>
          <a:xfrm>
            <a:off x="637432" y="3622024"/>
            <a:ext cx="3554693" cy="57888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kumimoji="1" lang="en-US" altLang="zh-TW" sz="2800" dirty="0"/>
              <a:t>Breusch-Pagan </a:t>
            </a:r>
            <a:r>
              <a:rPr kumimoji="1" lang="zh-TW" altLang="en-US" sz="2800" dirty="0"/>
              <a:t>檢定</a:t>
            </a: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6064CCE9-87CA-2CE1-DF02-10DA0156D6BD}"/>
              </a:ext>
            </a:extLst>
          </p:cNvPr>
          <p:cNvSpPr/>
          <p:nvPr/>
        </p:nvSpPr>
        <p:spPr>
          <a:xfrm>
            <a:off x="1549606" y="5242636"/>
            <a:ext cx="2642519" cy="57888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kumimoji="1" lang="en-US" altLang="zh-TW" sz="2800" dirty="0"/>
              <a:t>Hausman </a:t>
            </a:r>
            <a:r>
              <a:rPr kumimoji="1" lang="zh-TW" altLang="en-US" sz="2800" dirty="0"/>
              <a:t>檢定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652E5EF-74CB-36F3-067B-A8F45FACA1D0}"/>
              </a:ext>
            </a:extLst>
          </p:cNvPr>
          <p:cNvSpPr txBox="1"/>
          <p:nvPr/>
        </p:nvSpPr>
        <p:spPr>
          <a:xfrm>
            <a:off x="5079206" y="1690688"/>
            <a:ext cx="6548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dirty="0"/>
              <a:t>VIF </a:t>
            </a:r>
            <a:r>
              <a:rPr kumimoji="1" lang="zh-TW" altLang="en-US" dirty="0"/>
              <a:t>值小於 </a:t>
            </a:r>
            <a:r>
              <a:rPr kumimoji="1" lang="en-US" altLang="zh-TW" dirty="0"/>
              <a:t>10</a:t>
            </a:r>
            <a:r>
              <a:rPr kumimoji="1" lang="zh-TW" altLang="en-US" dirty="0"/>
              <a:t>：表明變數之間的多重共線性問題不嚴重，可以保留在模型中。</a:t>
            </a:r>
            <a:endParaRPr kumimoji="1" lang="en-US" altLang="zh-TW" dirty="0"/>
          </a:p>
          <a:p>
            <a:r>
              <a:rPr kumimoji="1" lang="en" altLang="zh-TW" dirty="0"/>
              <a:t>VIF </a:t>
            </a:r>
            <a:r>
              <a:rPr kumimoji="1" lang="zh-TW" altLang="en-US" dirty="0"/>
              <a:t>值大於 </a:t>
            </a:r>
            <a:r>
              <a:rPr kumimoji="1" lang="en-US" altLang="zh-TW" dirty="0"/>
              <a:t>10</a:t>
            </a:r>
            <a:r>
              <a:rPr kumimoji="1" lang="zh-TW" altLang="en-US" dirty="0"/>
              <a:t>：表明變數之間存在嚴重的多重共線性，可能需要考慮移除該變數或使用其他方法處理共線性問題。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619FB71-043C-C516-C0AA-F37109A717D0}"/>
              </a:ext>
            </a:extLst>
          </p:cNvPr>
          <p:cNvSpPr txBox="1"/>
          <p:nvPr/>
        </p:nvSpPr>
        <p:spPr>
          <a:xfrm>
            <a:off x="5079206" y="3311300"/>
            <a:ext cx="61007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p-value</a:t>
            </a:r>
            <a:r>
              <a:rPr lang="en-US" altLang="zh-TW" dirty="0"/>
              <a:t> </a:t>
            </a:r>
            <a:r>
              <a:rPr lang="zh-TW" altLang="en-US" dirty="0"/>
              <a:t>表示在虛無假設（即沒有異質變異數）的情況下，檢定統計量比觀測到的值更極端的概率。通常使用 0.05 作為顯著性水平。如果 p 值小於 0.05，則可以拒絕虛無假設，認為存在異質變異數，進行 </a:t>
            </a:r>
            <a:r>
              <a:rPr lang="en-US" altLang="zh-TW" dirty="0"/>
              <a:t>Panel Data </a:t>
            </a:r>
            <a:r>
              <a:rPr lang="zh-TW" altLang="en-US" dirty="0"/>
              <a:t>分析。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136BD3F-1224-F0AF-B065-2AFEF683F1EA}"/>
              </a:ext>
            </a:extLst>
          </p:cNvPr>
          <p:cNvSpPr txBox="1"/>
          <p:nvPr/>
        </p:nvSpPr>
        <p:spPr>
          <a:xfrm>
            <a:off x="5079206" y="5208911"/>
            <a:ext cx="6100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p-value 如果小於某個顯著性水平（0.05），則表示資料適合使用固定效應模型。</a:t>
            </a:r>
          </a:p>
        </p:txBody>
      </p: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7C7E60EA-49BF-942C-8A47-C9625D248E7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407617" y="2580294"/>
            <a:ext cx="0" cy="104173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671A2516-A046-F1E6-C1AE-E05B1419FB31}"/>
              </a:ext>
            </a:extLst>
          </p:cNvPr>
          <p:cNvCxnSpPr>
            <a:cxnSpLocks/>
          </p:cNvCxnSpPr>
          <p:nvPr/>
        </p:nvCxnSpPr>
        <p:spPr>
          <a:xfrm>
            <a:off x="3407617" y="4200906"/>
            <a:ext cx="0" cy="104173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132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自訂 1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FFD966"/>
      </a:accent1>
      <a:accent2>
        <a:srgbClr val="F6B16B"/>
      </a:accent2>
      <a:accent3>
        <a:srgbClr val="FACB9D"/>
      </a:accent3>
      <a:accent4>
        <a:srgbClr val="9FC5E8"/>
      </a:accent4>
      <a:accent5>
        <a:srgbClr val="6FA9DC"/>
      </a:accent5>
      <a:accent6>
        <a:srgbClr val="1D4595"/>
      </a:accent6>
      <a:hlink>
        <a:srgbClr val="467886"/>
      </a:hlink>
      <a:folHlink>
        <a:srgbClr val="96607D"/>
      </a:folHlink>
    </a:clrScheme>
    <a:fontScheme name="微軟正黑體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</TotalTime>
  <Words>1725</Words>
  <Application>Microsoft Office PowerPoint</Application>
  <PresentationFormat>寬螢幕</PresentationFormat>
  <Paragraphs>192</Paragraphs>
  <Slides>26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6" baseType="lpstr">
      <vt:lpstr>Söhne</vt:lpstr>
      <vt:lpstr>微軟正黑體</vt:lpstr>
      <vt:lpstr>標楷體</vt:lpstr>
      <vt:lpstr>Aptos</vt:lpstr>
      <vt:lpstr>Arial</vt:lpstr>
      <vt:lpstr>Cambria Math</vt:lpstr>
      <vt:lpstr>Times New Roman</vt:lpstr>
      <vt:lpstr>Wingdings</vt:lpstr>
      <vt:lpstr>Wingdings 2</vt:lpstr>
      <vt:lpstr>Office 佈景主題</vt:lpstr>
      <vt:lpstr>PowerPoint 簡報</vt:lpstr>
      <vt:lpstr>PowerPoint 簡報</vt:lpstr>
      <vt:lpstr>PowerPoint 簡報</vt:lpstr>
      <vt:lpstr>研究目的</vt:lpstr>
      <vt:lpstr>文獻回顧</vt:lpstr>
      <vt:lpstr>PowerPoint 簡報</vt:lpstr>
      <vt:lpstr>研究方法</vt:lpstr>
      <vt:lpstr>研究方法</vt:lpstr>
      <vt:lpstr>研究方法</vt:lpstr>
      <vt:lpstr>PowerPoint 簡報</vt:lpstr>
      <vt:lpstr>研究結果</vt:lpstr>
      <vt:lpstr>研究結果</vt:lpstr>
      <vt:lpstr>研究結果 Model 1</vt:lpstr>
      <vt:lpstr>研究結果 Model 1</vt:lpstr>
      <vt:lpstr>研究結果 Model 1</vt:lpstr>
      <vt:lpstr>研究結果 Model 2</vt:lpstr>
      <vt:lpstr>研究結果 Model 2</vt:lpstr>
      <vt:lpstr>研究結果 Model 2</vt:lpstr>
      <vt:lpstr>研究結果 Model 3</vt:lpstr>
      <vt:lpstr>研究結果 Model 3</vt:lpstr>
      <vt:lpstr>研究結果 Model 3</vt:lpstr>
      <vt:lpstr>PowerPoint 簡報</vt:lpstr>
      <vt:lpstr>結果討論</vt:lpstr>
      <vt:lpstr>PowerPoint 簡報</vt:lpstr>
      <vt:lpstr>結論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M11218014</dc:creator>
  <cp:lastModifiedBy>士誠 王</cp:lastModifiedBy>
  <cp:revision>32</cp:revision>
  <dcterms:created xsi:type="dcterms:W3CDTF">2024-03-26T17:45:24Z</dcterms:created>
  <dcterms:modified xsi:type="dcterms:W3CDTF">2024-05-30T03:38:23Z</dcterms:modified>
</cp:coreProperties>
</file>