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eem Kufi"/>
      <p:regular r:id="rId14"/>
    </p:embeddedFont>
    <p:embeddedFont>
      <p:font typeface="Source Sans Pr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SourceSansPro-regular.fntdata"/><Relationship Id="rId14" Type="http://schemas.openxmlformats.org/officeDocument/2006/relationships/font" Target="fonts/ReemKufi-regular.fntdata"/><Relationship Id="rId17" Type="http://schemas.openxmlformats.org/officeDocument/2006/relationships/font" Target="fonts/SourceSansPro-italic.fntdata"/><Relationship Id="rId16" Type="http://schemas.openxmlformats.org/officeDocument/2006/relationships/font" Target="fonts/SourceSansPr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SourceSansPr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0" name="Google Shape;10;p2"/>
          <p:cNvSpPr txBox="1"/>
          <p:nvPr>
            <p:ph idx="2" type="title"/>
          </p:nvPr>
        </p:nvSpPr>
        <p:spPr>
          <a:xfrm>
            <a:off x="2343300" y="2406625"/>
            <a:ext cx="4457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720000" y="4341175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0" y="0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 rot="10800000">
            <a:off x="7603425" y="3602975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2343300" y="2895900"/>
            <a:ext cx="44577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 rot="-9387396">
            <a:off x="-70379" y="-428829"/>
            <a:ext cx="1802529" cy="1802529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2"/>
          <p:cNvSpPr/>
          <p:nvPr/>
        </p:nvSpPr>
        <p:spPr>
          <a:xfrm rot="900108">
            <a:off x="7586327" y="3667699"/>
            <a:ext cx="1802354" cy="1802354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ctrTitle"/>
          </p:nvPr>
        </p:nvSpPr>
        <p:spPr>
          <a:xfrm>
            <a:off x="1592850" y="2257100"/>
            <a:ext cx="59583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2617650" y="1786700"/>
            <a:ext cx="39087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 rot="900108">
            <a:off x="7586327" y="3667699"/>
            <a:ext cx="1802354" cy="1802354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0" y="0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" type="body"/>
          </p:nvPr>
        </p:nvSpPr>
        <p:spPr>
          <a:xfrm>
            <a:off x="1192350" y="1286875"/>
            <a:ext cx="67593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4"/>
          <p:cNvSpPr/>
          <p:nvPr/>
        </p:nvSpPr>
        <p:spPr>
          <a:xfrm rot="-9387396">
            <a:off x="-70379" y="-428829"/>
            <a:ext cx="1802529" cy="1802529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2410375" y="540000"/>
            <a:ext cx="6013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2" type="title"/>
          </p:nvPr>
        </p:nvSpPr>
        <p:spPr>
          <a:xfrm>
            <a:off x="876525" y="1867600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2047875" y="1801850"/>
            <a:ext cx="2524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3" type="subTitle"/>
          </p:nvPr>
        </p:nvSpPr>
        <p:spPr>
          <a:xfrm>
            <a:off x="2047875" y="2097125"/>
            <a:ext cx="22857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4" type="title"/>
          </p:nvPr>
        </p:nvSpPr>
        <p:spPr>
          <a:xfrm>
            <a:off x="876525" y="3534475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5" type="subTitle"/>
          </p:nvPr>
        </p:nvSpPr>
        <p:spPr>
          <a:xfrm>
            <a:off x="2047875" y="3468725"/>
            <a:ext cx="2524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6" type="subTitle"/>
          </p:nvPr>
        </p:nvSpPr>
        <p:spPr>
          <a:xfrm>
            <a:off x="2047875" y="3764000"/>
            <a:ext cx="22857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7" type="title"/>
          </p:nvPr>
        </p:nvSpPr>
        <p:spPr>
          <a:xfrm>
            <a:off x="4695825" y="1867600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8" type="subTitle"/>
          </p:nvPr>
        </p:nvSpPr>
        <p:spPr>
          <a:xfrm>
            <a:off x="5867175" y="1801850"/>
            <a:ext cx="2524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9" type="subTitle"/>
          </p:nvPr>
        </p:nvSpPr>
        <p:spPr>
          <a:xfrm>
            <a:off x="5867175" y="2097125"/>
            <a:ext cx="22857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3" type="title"/>
          </p:nvPr>
        </p:nvSpPr>
        <p:spPr>
          <a:xfrm>
            <a:off x="4695825" y="3534475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4" type="subTitle"/>
          </p:nvPr>
        </p:nvSpPr>
        <p:spPr>
          <a:xfrm>
            <a:off x="5867175" y="3468725"/>
            <a:ext cx="2524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5" type="subTitle"/>
          </p:nvPr>
        </p:nvSpPr>
        <p:spPr>
          <a:xfrm>
            <a:off x="5867175" y="3764000"/>
            <a:ext cx="22857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"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 rot="900108">
            <a:off x="7586327" y="3667699"/>
            <a:ext cx="1802354" cy="1802354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6"/>
          <p:cNvSpPr txBox="1"/>
          <p:nvPr>
            <p:ph type="title"/>
          </p:nvPr>
        </p:nvSpPr>
        <p:spPr>
          <a:xfrm>
            <a:off x="720000" y="540000"/>
            <a:ext cx="3556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" type="subTitle"/>
          </p:nvPr>
        </p:nvSpPr>
        <p:spPr>
          <a:xfrm>
            <a:off x="1072413" y="2286900"/>
            <a:ext cx="1585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2" type="subTitle"/>
          </p:nvPr>
        </p:nvSpPr>
        <p:spPr>
          <a:xfrm>
            <a:off x="1072413" y="1969625"/>
            <a:ext cx="1585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3" type="subTitle"/>
          </p:nvPr>
        </p:nvSpPr>
        <p:spPr>
          <a:xfrm>
            <a:off x="1072413" y="3648975"/>
            <a:ext cx="1585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4" type="subTitle"/>
          </p:nvPr>
        </p:nvSpPr>
        <p:spPr>
          <a:xfrm>
            <a:off x="1072413" y="3331700"/>
            <a:ext cx="1585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5" type="subTitle"/>
          </p:nvPr>
        </p:nvSpPr>
        <p:spPr>
          <a:xfrm>
            <a:off x="3831785" y="2286900"/>
            <a:ext cx="1585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6" type="subTitle"/>
          </p:nvPr>
        </p:nvSpPr>
        <p:spPr>
          <a:xfrm>
            <a:off x="3831785" y="1969625"/>
            <a:ext cx="1585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7" type="subTitle"/>
          </p:nvPr>
        </p:nvSpPr>
        <p:spPr>
          <a:xfrm>
            <a:off x="3831785" y="3648975"/>
            <a:ext cx="1585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8" type="subTitle"/>
          </p:nvPr>
        </p:nvSpPr>
        <p:spPr>
          <a:xfrm>
            <a:off x="3831785" y="3331700"/>
            <a:ext cx="1585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9" type="subTitle"/>
          </p:nvPr>
        </p:nvSpPr>
        <p:spPr>
          <a:xfrm>
            <a:off x="6591160" y="2286900"/>
            <a:ext cx="1585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3" type="subTitle"/>
          </p:nvPr>
        </p:nvSpPr>
        <p:spPr>
          <a:xfrm>
            <a:off x="6591160" y="1969625"/>
            <a:ext cx="1585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4" type="subTitle"/>
          </p:nvPr>
        </p:nvSpPr>
        <p:spPr>
          <a:xfrm>
            <a:off x="6591160" y="3648975"/>
            <a:ext cx="1585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5" type="subTitle"/>
          </p:nvPr>
        </p:nvSpPr>
        <p:spPr>
          <a:xfrm>
            <a:off x="6591160" y="3331700"/>
            <a:ext cx="1585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/>
          <p:nvPr>
            <p:ph idx="1" type="subTitle"/>
          </p:nvPr>
        </p:nvSpPr>
        <p:spPr>
          <a:xfrm>
            <a:off x="2206250" y="1877517"/>
            <a:ext cx="47373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58" name="Google Shape;58;p7"/>
          <p:cNvSpPr txBox="1"/>
          <p:nvPr>
            <p:ph type="title"/>
          </p:nvPr>
        </p:nvSpPr>
        <p:spPr>
          <a:xfrm>
            <a:off x="3003125" y="3059517"/>
            <a:ext cx="31428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9" name="Google Shape;59;p7"/>
          <p:cNvSpPr/>
          <p:nvPr/>
        </p:nvSpPr>
        <p:spPr>
          <a:xfrm flipH="1" rot="9387396">
            <a:off x="7503726" y="-428829"/>
            <a:ext cx="1802529" cy="1802529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7"/>
          <p:cNvSpPr/>
          <p:nvPr/>
        </p:nvSpPr>
        <p:spPr>
          <a:xfrm flipH="1" rot="-900108">
            <a:off x="-152805" y="3667699"/>
            <a:ext cx="1802354" cy="1802354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type="ctrTitle"/>
          </p:nvPr>
        </p:nvSpPr>
        <p:spPr>
          <a:xfrm>
            <a:off x="1566750" y="1538250"/>
            <a:ext cx="6010500" cy="20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3" name="Google Shape;63;p8"/>
          <p:cNvSpPr/>
          <p:nvPr/>
        </p:nvSpPr>
        <p:spPr>
          <a:xfrm flipH="1">
            <a:off x="720062" y="540000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8"/>
          <p:cNvSpPr/>
          <p:nvPr/>
        </p:nvSpPr>
        <p:spPr>
          <a:xfrm flipH="1">
            <a:off x="3515112" y="4341175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8"/>
          <p:cNvSpPr/>
          <p:nvPr/>
        </p:nvSpPr>
        <p:spPr>
          <a:xfrm flipH="1" rot="9387396">
            <a:off x="7503726" y="-428829"/>
            <a:ext cx="1802529" cy="1802529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8"/>
          <p:cNvSpPr/>
          <p:nvPr/>
        </p:nvSpPr>
        <p:spPr>
          <a:xfrm flipH="1" rot="-900108">
            <a:off x="-152805" y="3667699"/>
            <a:ext cx="1802354" cy="1802354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" type="subTitle"/>
          </p:nvPr>
        </p:nvSpPr>
        <p:spPr>
          <a:xfrm>
            <a:off x="1552725" y="2572650"/>
            <a:ext cx="228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9"/>
          <p:cNvSpPr txBox="1"/>
          <p:nvPr>
            <p:ph idx="2" type="subTitle"/>
          </p:nvPr>
        </p:nvSpPr>
        <p:spPr>
          <a:xfrm>
            <a:off x="5410350" y="2572650"/>
            <a:ext cx="228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3" type="subTitle"/>
          </p:nvPr>
        </p:nvSpPr>
        <p:spPr>
          <a:xfrm>
            <a:off x="3481525" y="3896625"/>
            <a:ext cx="228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/>
          <p:nvPr/>
        </p:nvSpPr>
        <p:spPr>
          <a:xfrm rot="900108">
            <a:off x="7586327" y="3667699"/>
            <a:ext cx="1802354" cy="1802354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9"/>
          <p:cNvSpPr/>
          <p:nvPr/>
        </p:nvSpPr>
        <p:spPr>
          <a:xfrm flipH="1" rot="-900108">
            <a:off x="-152805" y="3667699"/>
            <a:ext cx="1802354" cy="1802354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4312575" y="1188025"/>
            <a:ext cx="3790500" cy="32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10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"/>
          <p:cNvSpPr/>
          <p:nvPr/>
        </p:nvSpPr>
        <p:spPr>
          <a:xfrm flipH="1" rot="-900108">
            <a:off x="-152805" y="3667699"/>
            <a:ext cx="1802354" cy="1802354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0"/>
          <p:cNvSpPr txBox="1"/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2" type="subTitle"/>
          </p:nvPr>
        </p:nvSpPr>
        <p:spPr>
          <a:xfrm>
            <a:off x="720000" y="1479450"/>
            <a:ext cx="299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em Kufi"/>
              <a:buNone/>
              <a:defRPr b="0" i="0" sz="2800" u="none" cap="none" strike="noStrike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>
            <a:off x="1402693" y="1584350"/>
            <a:ext cx="6338913" cy="97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Akmal Hossain</a:t>
            </a:r>
            <a:endParaRPr/>
          </a:p>
        </p:txBody>
      </p:sp>
      <p:sp>
        <p:nvSpPr>
          <p:cNvPr id="90" name="Google Shape;90;p13"/>
          <p:cNvSpPr txBox="1"/>
          <p:nvPr>
            <p:ph idx="2" type="title"/>
          </p:nvPr>
        </p:nvSpPr>
        <p:spPr>
          <a:xfrm>
            <a:off x="2343300" y="2406625"/>
            <a:ext cx="4457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8377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US">
                <a:solidFill>
                  <a:schemeClr val="lt2"/>
                </a:solidFill>
              </a:rPr>
              <a:t>ID:</a:t>
            </a:r>
            <a:r>
              <a:rPr lang="en-US">
                <a:solidFill>
                  <a:schemeClr val="lt2"/>
                </a:solidFill>
              </a:rPr>
              <a:t> 2019-3-60-123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91" name="Google Shape;91;p13"/>
          <p:cNvSpPr txBox="1"/>
          <p:nvPr>
            <p:ph idx="1" type="subTitle"/>
          </p:nvPr>
        </p:nvSpPr>
        <p:spPr>
          <a:xfrm>
            <a:off x="2108147" y="2923824"/>
            <a:ext cx="4928003" cy="914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latin typeface="Reem Kufi"/>
                <a:ea typeface="Reem Kufi"/>
                <a:cs typeface="Reem Kufi"/>
                <a:sym typeface="Reem Kufi"/>
              </a:rPr>
              <a:t>Department:</a:t>
            </a:r>
            <a:r>
              <a:rPr lang="en-US">
                <a:latin typeface="Reem Kufi"/>
                <a:ea typeface="Reem Kufi"/>
                <a:cs typeface="Reem Kufi"/>
                <a:sym typeface="Reem Kufi"/>
              </a:rPr>
              <a:t> Computer Science &amp; Engineering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b="1" lang="en-US">
                <a:latin typeface="Reem Kufi"/>
                <a:ea typeface="Reem Kufi"/>
                <a:cs typeface="Reem Kufi"/>
                <a:sym typeface="Reem Kufi"/>
              </a:rPr>
              <a:t>East West University</a:t>
            </a:r>
            <a:endParaRPr b="1">
              <a:latin typeface="Reem Kufi"/>
              <a:ea typeface="Reem Kufi"/>
              <a:cs typeface="Reem Kufi"/>
              <a:sym typeface="Reem Kuf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ctrTitle"/>
          </p:nvPr>
        </p:nvSpPr>
        <p:spPr>
          <a:xfrm>
            <a:off x="1592853" y="2092640"/>
            <a:ext cx="5958300" cy="57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US" sz="3600"/>
              <a:t>Linear Probing Hash Table</a:t>
            </a:r>
            <a:endParaRPr b="1" sz="3600"/>
          </a:p>
        </p:txBody>
      </p:sp>
      <p:sp>
        <p:nvSpPr>
          <p:cNvPr id="97" name="Google Shape;97;p14"/>
          <p:cNvSpPr/>
          <p:nvPr/>
        </p:nvSpPr>
        <p:spPr>
          <a:xfrm rot="5400000">
            <a:off x="4558740" y="1750262"/>
            <a:ext cx="26525" cy="1867678"/>
          </a:xfrm>
          <a:custGeom>
            <a:rect b="b" l="l" r="r" t="t"/>
            <a:pathLst>
              <a:path extrusionOk="0" h="31989" w="1061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1192350" y="1286875"/>
            <a:ext cx="6759300" cy="3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accent2"/>
                </a:solidFill>
                <a:latin typeface="Reem Kufi"/>
                <a:ea typeface="Reem Kufi"/>
                <a:cs typeface="Reem Kufi"/>
                <a:sym typeface="Reem Kufi"/>
              </a:rPr>
              <a:t>A hash table is a data structure used to implement an associative array, a structure that can map keys to values. A hash table uses a hash function to compute an index into an array of buckets or slots.</a:t>
            </a:r>
            <a:endParaRPr b="1" sz="1800">
              <a:solidFill>
                <a:schemeClr val="accent2"/>
              </a:solidFill>
              <a:latin typeface="Reem Kufi"/>
              <a:ea typeface="Reem Kufi"/>
              <a:cs typeface="Reem Kufi"/>
              <a:sym typeface="Reem Kufi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accent2"/>
              </a:solidFill>
              <a:latin typeface="Reem Kufi"/>
              <a:ea typeface="Reem Kufi"/>
              <a:cs typeface="Reem Kufi"/>
              <a:sym typeface="Reem Kufi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>
                <a:solidFill>
                  <a:schemeClr val="accent2"/>
                </a:solidFill>
                <a:latin typeface="Reem Kufi"/>
                <a:ea typeface="Reem Kufi"/>
                <a:cs typeface="Reem Kufi"/>
                <a:sym typeface="Reem Kufi"/>
              </a:rPr>
              <a:t>The idea of </a:t>
            </a:r>
            <a:r>
              <a:rPr b="1" lang="en-US" sz="1400">
                <a:solidFill>
                  <a:schemeClr val="accent2"/>
                </a:solidFill>
                <a:latin typeface="Reem Kufi"/>
                <a:ea typeface="Reem Kufi"/>
                <a:cs typeface="Reem Kufi"/>
                <a:sym typeface="Reem Kufi"/>
              </a:rPr>
              <a:t>Linear Probing</a:t>
            </a:r>
            <a:r>
              <a:rPr lang="en-US" sz="1400">
                <a:solidFill>
                  <a:schemeClr val="accent2"/>
                </a:solidFill>
                <a:latin typeface="Reem Kufi"/>
                <a:ea typeface="Reem Kufi"/>
                <a:cs typeface="Reem Kufi"/>
                <a:sym typeface="Reem Kufi"/>
              </a:rPr>
              <a:t> is used to probe the through the subsequent elements of array to avoid collisions of keys starting from the hash code index of the key.</a:t>
            </a:r>
            <a:endParaRPr sz="1400">
              <a:solidFill>
                <a:schemeClr val="accent2"/>
              </a:solidFill>
              <a:latin typeface="Reem Kufi"/>
              <a:ea typeface="Reem Kufi"/>
              <a:cs typeface="Reem Kufi"/>
              <a:sym typeface="Reem Kuf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accent2"/>
              </a:solidFill>
              <a:latin typeface="Reem Kufi"/>
              <a:ea typeface="Reem Kufi"/>
              <a:cs typeface="Reem Kufi"/>
              <a:sym typeface="Reem Kuf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200"/>
              <a:buNone/>
            </a:pPr>
            <a:r>
              <a:t/>
            </a:r>
            <a:endParaRPr sz="1400">
              <a:solidFill>
                <a:schemeClr val="accent2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03" name="Google Shape;103;p15"/>
          <p:cNvSpPr txBox="1"/>
          <p:nvPr>
            <p:ph type="title"/>
          </p:nvPr>
        </p:nvSpPr>
        <p:spPr>
          <a:xfrm>
            <a:off x="2252493" y="385064"/>
            <a:ext cx="5029815" cy="7201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US" sz="3600"/>
              <a:t>Problem Description</a:t>
            </a:r>
            <a:endParaRPr b="1"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606810" y="343863"/>
            <a:ext cx="299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US"/>
              <a:t>Insertion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606800" y="1309525"/>
            <a:ext cx="5453400" cy="3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</a:pPr>
            <a:r>
              <a:rPr b="1" i="0" lang="en-US" sz="2400" u="none" cap="none" strike="noStrik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rPr>
              <a:t>To insert an element x at a certain key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rPr>
              <a:t> -</a:t>
            </a:r>
            <a:endParaRPr b="0" i="0" sz="2400" u="none" cap="none" strike="noStrike">
              <a:solidFill>
                <a:schemeClr val="accent1"/>
              </a:solidFill>
              <a:latin typeface="Reem Kufi"/>
              <a:ea typeface="Reem Kufi"/>
              <a:cs typeface="Reem Kufi"/>
              <a:sym typeface="Reem Kufi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eem Kufi"/>
              <a:buChar char="●"/>
            </a:pPr>
            <a:r>
              <a:rPr b="0" i="0" lang="en-US" sz="2000" u="none" cap="none" strike="noStrik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rPr>
              <a:t>Compute </a:t>
            </a:r>
            <a:r>
              <a:rPr b="1" i="0" lang="en-US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hash(key)</a:t>
            </a:r>
            <a:r>
              <a:rPr b="0" i="0" lang="en-US" sz="2000" u="none" cap="none" strike="noStrik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rPr>
              <a:t> and try to place x there.</a:t>
            </a:r>
            <a:endParaRPr b="0" i="0" sz="2000" u="none" cap="none" strike="noStrike">
              <a:solidFill>
                <a:schemeClr val="accent1"/>
              </a:solidFill>
              <a:latin typeface="Reem Kufi"/>
              <a:ea typeface="Reem Kufi"/>
              <a:cs typeface="Reem Kufi"/>
              <a:sym typeface="Reem Kufi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eem Kufi"/>
              <a:buChar char="●"/>
            </a:pPr>
            <a:r>
              <a:rPr b="0" i="0" lang="en-US" sz="2000" u="none" cap="none" strike="noStrik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rPr>
              <a:t>If that position is full, keep moving through the array, wrapping around at the end, until a free spot is found and place x there.</a:t>
            </a:r>
            <a:endParaRPr b="0" i="0" sz="2000" u="none" cap="none" strike="noStrike">
              <a:solidFill>
                <a:schemeClr val="accent1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60200" y="1309525"/>
            <a:ext cx="2779001" cy="2901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/>
        </p:nvSpPr>
        <p:spPr>
          <a:xfrm>
            <a:off x="720000" y="1214725"/>
            <a:ext cx="5165700" cy="3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accent2"/>
                </a:solidFill>
                <a:latin typeface="Reem Kufi"/>
                <a:ea typeface="Reem Kufi"/>
                <a:cs typeface="Reem Kufi"/>
                <a:sym typeface="Reem Kufi"/>
              </a:rPr>
              <a:t>Deletions are a bit tricky because, we cannot just do search and remove,</a:t>
            </a:r>
            <a:endParaRPr b="0" i="0" sz="2600" u="none" cap="none" strike="noStrike">
              <a:solidFill>
                <a:schemeClr val="accent2"/>
              </a:solidFill>
              <a:latin typeface="Reem Kufi"/>
              <a:ea typeface="Reem Kufi"/>
              <a:cs typeface="Reem Kufi"/>
              <a:sym typeface="Reem Kuf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accent2"/>
                </a:solidFill>
                <a:latin typeface="Reem Kufi"/>
                <a:ea typeface="Reem Kufi"/>
                <a:cs typeface="Reem Kufi"/>
                <a:sym typeface="Reem Kufi"/>
              </a:rPr>
              <a:t>as that will result in blank spots in the middle of the array disjointing the hashtable elements.</a:t>
            </a:r>
            <a:endParaRPr b="0" i="0" sz="2600" u="none" cap="none" strike="noStrike">
              <a:solidFill>
                <a:schemeClr val="accent2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16" name="Google Shape;116;p17"/>
          <p:cNvSpPr txBox="1"/>
          <p:nvPr>
            <p:ph type="title"/>
          </p:nvPr>
        </p:nvSpPr>
        <p:spPr>
          <a:xfrm>
            <a:off x="619966" y="350442"/>
            <a:ext cx="299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US">
                <a:solidFill>
                  <a:schemeClr val="lt2"/>
                </a:solidFill>
              </a:rPr>
              <a:t>Deletion</a:t>
            </a:r>
            <a:endParaRPr b="1">
              <a:solidFill>
                <a:schemeClr val="lt2"/>
              </a:solidFill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89600" y="1214725"/>
            <a:ext cx="2671551" cy="273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/>
        </p:nvSpPr>
        <p:spPr>
          <a:xfrm>
            <a:off x="720000" y="1214725"/>
            <a:ext cx="5347500" cy="3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Reem Kufi"/>
                <a:ea typeface="Reem Kufi"/>
                <a:cs typeface="Reem Kufi"/>
                <a:sym typeface="Reem Kufi"/>
              </a:rPr>
              <a:t>When removing an element, we have to mark the index as previously occupied. This is known as a tombstone.</a:t>
            </a:r>
            <a:endParaRPr b="1" i="0" sz="1800" u="none" cap="none" strike="noStrike">
              <a:solidFill>
                <a:schemeClr val="accent2"/>
              </a:solidFill>
              <a:latin typeface="Reem Kufi"/>
              <a:ea typeface="Reem Kufi"/>
              <a:cs typeface="Reem Kufi"/>
              <a:sym typeface="Reem Kuf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2"/>
              </a:solidFill>
              <a:latin typeface="Reem Kufi"/>
              <a:ea typeface="Reem Kufi"/>
              <a:cs typeface="Reem Kufi"/>
              <a:sym typeface="Reem Kuf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accent2"/>
                </a:solidFill>
                <a:latin typeface="Reem Kufi"/>
                <a:ea typeface="Reem Kufi"/>
                <a:cs typeface="Reem Kufi"/>
                <a:sym typeface="Reem Kufi"/>
              </a:rPr>
              <a:t>So that when we lookup/search a key, we dont stop at a tombstone. Instead we keep the search going until an actual blank spot is found.</a:t>
            </a:r>
            <a:endParaRPr b="0" i="0" sz="1600" u="none" cap="none" strike="noStrike">
              <a:solidFill>
                <a:schemeClr val="accent2"/>
              </a:solidFill>
              <a:latin typeface="Reem Kufi"/>
              <a:ea typeface="Reem Kufi"/>
              <a:cs typeface="Reem Kufi"/>
              <a:sym typeface="Reem Kuf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2"/>
              </a:solidFill>
              <a:latin typeface="Reem Kufi"/>
              <a:ea typeface="Reem Kufi"/>
              <a:cs typeface="Reem Kufi"/>
              <a:sym typeface="Reem Kuf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accent2"/>
                </a:solidFill>
                <a:latin typeface="Reem Kufi"/>
                <a:ea typeface="Reem Kufi"/>
                <a:cs typeface="Reem Kufi"/>
                <a:sym typeface="Reem Kufi"/>
              </a:rPr>
              <a:t>While inserting data, we can replace any tombstone we find as it is a free space.</a:t>
            </a:r>
            <a:endParaRPr b="0" i="0" sz="1600" u="none" cap="none" strike="noStrike">
              <a:solidFill>
                <a:schemeClr val="accent2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23" name="Google Shape;123;p18"/>
          <p:cNvSpPr txBox="1"/>
          <p:nvPr>
            <p:ph type="title"/>
          </p:nvPr>
        </p:nvSpPr>
        <p:spPr>
          <a:xfrm>
            <a:off x="619966" y="350442"/>
            <a:ext cx="299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US">
                <a:solidFill>
                  <a:schemeClr val="lt2"/>
                </a:solidFill>
              </a:rPr>
              <a:t>Deletion</a:t>
            </a:r>
            <a:endParaRPr b="1">
              <a:solidFill>
                <a:schemeClr val="lt2"/>
              </a:solidFill>
            </a:endParaRPr>
          </a:p>
        </p:txBody>
      </p:sp>
      <p:pic>
        <p:nvPicPr>
          <p:cNvPr id="124" name="Google Shape;12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5125" y="1203925"/>
            <a:ext cx="2671551" cy="273565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/>
          <p:nvPr/>
        </p:nvSpPr>
        <p:spPr>
          <a:xfrm>
            <a:off x="7201800" y="3528425"/>
            <a:ext cx="298200" cy="2766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/>
        </p:nvSpPr>
        <p:spPr>
          <a:xfrm>
            <a:off x="1804232" y="1592358"/>
            <a:ext cx="5887800" cy="3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Reem Kufi"/>
                <a:ea typeface="Reem Kufi"/>
                <a:cs typeface="Reem Kufi"/>
                <a:sym typeface="Reem Kufi"/>
              </a:rPr>
              <a:t>Low memory usage: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Reem Kufi"/>
                <a:ea typeface="Reem Kufi"/>
                <a:cs typeface="Reem Kufi"/>
                <a:sym typeface="Reem Kufi"/>
              </a:rPr>
              <a:t> Since we use an array and a hash function, this method has low memory usage.</a:t>
            </a:r>
            <a:endParaRPr b="0" i="0" sz="1800" u="none" cap="none" strike="noStrike">
              <a:solidFill>
                <a:schemeClr val="accent2"/>
              </a:solidFill>
              <a:latin typeface="Reem Kufi"/>
              <a:ea typeface="Reem Kufi"/>
              <a:cs typeface="Reem Kufi"/>
              <a:sym typeface="Reem Kufi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Reem Kufi"/>
                <a:ea typeface="Reem Kufi"/>
                <a:cs typeface="Reem Kufi"/>
                <a:sym typeface="Reem Kufi"/>
              </a:rPr>
              <a:t>Locality: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Reem Kufi"/>
                <a:ea typeface="Reem Kufi"/>
                <a:cs typeface="Reem Kufi"/>
                <a:sym typeface="Reem Kufi"/>
              </a:rPr>
              <a:t> When collisions occurs, we only lookup in the adjacent locations. Therefore locality of the key/value pairs are better.</a:t>
            </a:r>
            <a:endParaRPr b="1" i="0" sz="2000" u="none" cap="none" strike="noStrike">
              <a:solidFill>
                <a:schemeClr val="accent2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31" name="Google Shape;131;p19"/>
          <p:cNvSpPr txBox="1"/>
          <p:nvPr>
            <p:ph type="title"/>
          </p:nvPr>
        </p:nvSpPr>
        <p:spPr>
          <a:xfrm>
            <a:off x="654227" y="316400"/>
            <a:ext cx="538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3200">
                <a:solidFill>
                  <a:schemeClr val="lt2"/>
                </a:solidFill>
              </a:rPr>
              <a:t>Linear Probing in Practice</a:t>
            </a:r>
            <a:endParaRPr b="1" sz="3200">
              <a:solidFill>
                <a:schemeClr val="lt2"/>
              </a:solidFill>
            </a:endParaRPr>
          </a:p>
        </p:txBody>
      </p:sp>
      <p:sp>
        <p:nvSpPr>
          <p:cNvPr id="132" name="Google Shape;132;p19"/>
          <p:cNvSpPr/>
          <p:nvPr/>
        </p:nvSpPr>
        <p:spPr>
          <a:xfrm>
            <a:off x="1804225" y="1019650"/>
            <a:ext cx="5688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rPr>
              <a:t>Advantages</a:t>
            </a:r>
            <a:endParaRPr b="0" i="0" sz="2600" u="none" cap="none" strike="noStrike">
              <a:solidFill>
                <a:schemeClr val="accent1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/>
        </p:nvSpPr>
        <p:spPr>
          <a:xfrm>
            <a:off x="1804232" y="1592358"/>
            <a:ext cx="5887800" cy="3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Reem Kufi"/>
                <a:ea typeface="Reem Kufi"/>
                <a:cs typeface="Reem Kufi"/>
                <a:sym typeface="Reem Kufi"/>
              </a:rPr>
              <a:t>Performance: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Reem Kufi"/>
                <a:ea typeface="Reem Kufi"/>
                <a:cs typeface="Reem Kufi"/>
                <a:sym typeface="Reem Kufi"/>
              </a:rPr>
              <a:t> Linear probing has severe performance degradations when load factor gets high.</a:t>
            </a:r>
            <a:endParaRPr b="0" i="0" sz="1800" u="none" cap="none" strike="noStrike">
              <a:solidFill>
                <a:schemeClr val="accent2"/>
              </a:solidFill>
              <a:latin typeface="Reem Kufi"/>
              <a:ea typeface="Reem Kufi"/>
              <a:cs typeface="Reem Kufi"/>
              <a:sym typeface="Reem Kufi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Reem Kufi"/>
                <a:ea typeface="Reem Kufi"/>
                <a:cs typeface="Reem Kufi"/>
                <a:sym typeface="Reem Kufi"/>
              </a:rPr>
              <a:t>Primary clustering: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Reem Kufi"/>
                <a:ea typeface="Reem Kufi"/>
                <a:cs typeface="Reem Kufi"/>
                <a:sym typeface="Reem Kufi"/>
              </a:rPr>
              <a:t> The number of collisions grow as a function of the number of existing collisions.</a:t>
            </a:r>
            <a:endParaRPr b="1" i="0" sz="1800" u="none" cap="none" strike="noStrike">
              <a:solidFill>
                <a:schemeClr val="accent2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38" name="Google Shape;138;p20"/>
          <p:cNvSpPr txBox="1"/>
          <p:nvPr>
            <p:ph type="title"/>
          </p:nvPr>
        </p:nvSpPr>
        <p:spPr>
          <a:xfrm>
            <a:off x="654227" y="316400"/>
            <a:ext cx="538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3200">
                <a:solidFill>
                  <a:schemeClr val="lt2"/>
                </a:solidFill>
              </a:rPr>
              <a:t>Linear Probing in Practice</a:t>
            </a:r>
            <a:endParaRPr b="1" sz="3200">
              <a:solidFill>
                <a:schemeClr val="lt2"/>
              </a:solidFill>
            </a:endParaRPr>
          </a:p>
        </p:txBody>
      </p:sp>
      <p:sp>
        <p:nvSpPr>
          <p:cNvPr id="139" name="Google Shape;139;p20"/>
          <p:cNvSpPr/>
          <p:nvPr/>
        </p:nvSpPr>
        <p:spPr>
          <a:xfrm>
            <a:off x="1804225" y="1019650"/>
            <a:ext cx="5688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rPr>
              <a:t>Disdvantages</a:t>
            </a:r>
            <a:endParaRPr b="0" i="0" sz="2600" u="none" cap="none" strike="noStrike">
              <a:solidFill>
                <a:schemeClr val="accent1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ctrTitle"/>
          </p:nvPr>
        </p:nvSpPr>
        <p:spPr>
          <a:xfrm>
            <a:off x="1566750" y="1538250"/>
            <a:ext cx="6010500" cy="20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1" lang="en-US"/>
              <a:t>THANK  </a:t>
            </a:r>
            <a:r>
              <a:rPr b="1" lang="en-US" sz="6000"/>
              <a:t>YOU</a:t>
            </a:r>
            <a:endParaRPr b="1"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Meeting by Slidesgo">
  <a:themeElements>
    <a:clrScheme name="Simple Light">
      <a:dk1>
        <a:srgbClr val="000000"/>
      </a:dk1>
      <a:lt1>
        <a:srgbClr val="FFFFFF"/>
      </a:lt1>
      <a:dk2>
        <a:srgbClr val="637B7F"/>
      </a:dk2>
      <a:lt2>
        <a:srgbClr val="EBB55A"/>
      </a:lt2>
      <a:accent1>
        <a:srgbClr val="D84E2E"/>
      </a:accent1>
      <a:accent2>
        <a:srgbClr val="637B7F"/>
      </a:accent2>
      <a:accent3>
        <a:srgbClr val="EBB55A"/>
      </a:accent3>
      <a:accent4>
        <a:srgbClr val="D84E2E"/>
      </a:accent4>
      <a:accent5>
        <a:srgbClr val="637B7F"/>
      </a:accent5>
      <a:accent6>
        <a:srgbClr val="EBB55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