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3F5FA"/>
    <a:srgbClr val="CDD2DE"/>
    <a:srgbClr val="E3E9E5"/>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58" autoAdjust="0"/>
    <p:restoredTop sz="94701" autoAdjust="0"/>
  </p:normalViewPr>
  <p:slideViewPr>
    <p:cSldViewPr snapToGrid="0" snapToObjects="1" showGuides="1">
      <p:cViewPr>
        <p:scale>
          <a:sx n="25" d="100"/>
          <a:sy n="25" d="100"/>
        </p:scale>
        <p:origin x="-819" y="213"/>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oleObject" Target="../embeddings/oleObject7.bin"/><Relationship Id="rId3" Type="http://schemas.openxmlformats.org/officeDocument/2006/relationships/vmlDrawing" Target="../drawings/vmlDrawing2.vml"/><Relationship Id="rId7"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7.png"/><Relationship Id="rId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oleObject" Target="../embeddings/oleObject5.bin"/><Relationship Id="rId9" Type="http://schemas.openxmlformats.org/officeDocument/2006/relationships/image" Target="../media/image5.png"/><Relationship Id="rId14" Type="http://schemas.openxmlformats.org/officeDocument/2006/relationships/oleObject" Target="../embeddings/oleObject8.bin"/></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oleObject" Target="../embeddings/oleObject11.bin"/><Relationship Id="rId3" Type="http://schemas.openxmlformats.org/officeDocument/2006/relationships/vmlDrawing" Target="../drawings/vmlDrawing3.vml"/><Relationship Id="rId7"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7.png"/><Relationship Id="rId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oleObject" Target="../embeddings/oleObject9.bin"/><Relationship Id="rId9" Type="http://schemas.openxmlformats.org/officeDocument/2006/relationships/image" Target="../media/image5.png"/><Relationship Id="rId14"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 xmlns:p14="http://schemas.microsoft.com/office/powerpoint/2010/main" val="2923600614"/>
                  </p:ext>
                </p:extLst>
              </p:nvPr>
            </p:nvGraphicFramePr>
            <p:xfrm>
              <a:off x="-4533347" y="12734142"/>
              <a:ext cx="1828800" cy="1117600"/>
            </p:xfrm>
            <a:graphic>
              <a:graphicData uri="http://schemas.openxmlformats.org/presentationml/2006/ole">
                <p:oleObj spid="_x0000_s1054" name="Image" r:id="rId8" imgW="1828571" imgH="1117460" progId="">
                  <p:embed/>
                </p:oleObj>
              </a:graphicData>
            </a:graphic>
          </p:graphicFrame>
          <p:graphicFrame>
            <p:nvGraphicFramePr>
              <p:cNvPr id="43" name="Object 42"/>
              <p:cNvGraphicFramePr>
                <a:graphicFrameLocks noChangeAspect="1"/>
              </p:cNvGraphicFramePr>
              <p:nvPr userDrawn="1">
                <p:extLst>
                  <p:ext uri="{D42A27DB-BD31-4B8C-83A1-F6EECF244321}">
                    <p14:modId xmlns="" xmlns:p14="http://schemas.microsoft.com/office/powerpoint/2010/main" val="3743875991"/>
                  </p:ext>
                </p:extLst>
              </p:nvPr>
            </p:nvGraphicFramePr>
            <p:xfrm>
              <a:off x="-2456641" y="12737835"/>
              <a:ext cx="1828800" cy="1117600"/>
            </p:xfrm>
            <a:graphic>
              <a:graphicData uri="http://schemas.openxmlformats.org/presentationml/2006/ole">
                <p:oleObj spid="_x0000_s1055" name="Image" r:id="rId9" imgW="1828571" imgH="1117460" progId="">
                  <p:embed/>
                </p:oleObj>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 xmlns:p14="http://schemas.microsoft.com/office/powerpoint/2010/main" val="262704017"/>
                </p:ext>
              </p:extLst>
            </p:nvPr>
          </p:nvGraphicFramePr>
          <p:xfrm>
            <a:off x="46915679" y="3349444"/>
            <a:ext cx="5586150" cy="2063772"/>
          </p:xfrm>
          <a:graphic>
            <a:graphicData uri="http://schemas.openxmlformats.org/presentationml/2006/ole">
              <p:oleObj spid="_x0000_s1056" name="Image" r:id="rId10" imgW="4571429" imgH="1688889" progId="">
                <p:embed/>
              </p:oleObj>
            </a:graphicData>
          </a:graphic>
        </p:graphicFrame>
        <p:pic>
          <p:nvPicPr>
            <p:cNvPr id="57" name="Picture 56"/>
            <p:cNvPicPr>
              <a:picLocks noChangeAspect="1"/>
            </p:cNvPicPr>
            <p:nvPr userDrawn="1"/>
          </p:nvPicPr>
          <p:blipFill>
            <a:blip r:embed="rId11"/>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 xmlns:p14="http://schemas.microsoft.com/office/powerpoint/2010/main" val="2040245264"/>
                </p:ext>
              </p:extLst>
            </p:nvPr>
          </p:nvGraphicFramePr>
          <p:xfrm>
            <a:off x="44629619" y="12347263"/>
            <a:ext cx="1482266" cy="992162"/>
          </p:xfrm>
          <a:graphic>
            <a:graphicData uri="http://schemas.openxmlformats.org/presentationml/2006/ole">
              <p:oleObj spid="_x0000_s1057" name="Image" r:id="rId12" imgW="1574603" imgH="1053968" progId="">
                <p:embed/>
              </p:oleObj>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 xmlns:p14="http://schemas.microsoft.com/office/powerpoint/2010/main" val="262704017"/>
                </p:ext>
              </p:extLst>
            </p:nvPr>
          </p:nvGraphicFramePr>
          <p:xfrm>
            <a:off x="46915679" y="3349444"/>
            <a:ext cx="5586150" cy="2063772"/>
          </p:xfrm>
          <a:graphic>
            <a:graphicData uri="http://schemas.openxmlformats.org/presentationml/2006/ole">
              <p:oleObj spid="_x0000_s2078" name="Image" r:id="rId4" imgW="4571429" imgH="1688889" progId="">
                <p:embed/>
              </p:oleObj>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 xmlns:p14="http://schemas.microsoft.com/office/powerpoint/2010/main" val="2040245264"/>
                </p:ext>
              </p:extLst>
            </p:nvPr>
          </p:nvGraphicFramePr>
          <p:xfrm>
            <a:off x="44629619" y="12347263"/>
            <a:ext cx="1482266" cy="992162"/>
          </p:xfrm>
          <a:graphic>
            <a:graphicData uri="http://schemas.openxmlformats.org/presentationml/2006/ole">
              <p:oleObj spid="_x0000_s2079" name="Image" r:id="rId6" imgW="1574603" imgH="1053968" progId="">
                <p:embed/>
              </p:oleObj>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7"/>
              </p:cNvPr>
              <p:cNvPicPr>
                <a:picLocks noChangeAspect="1" noChangeArrowheads="1"/>
              </p:cNvPicPr>
              <p:nvPr userDrawn="1"/>
            </p:nvPicPr>
            <p:blipFill>
              <a:blip r:embed="rId8"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9"/>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0"/>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1"/>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1"/>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2"/>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 xmlns:p14="http://schemas.microsoft.com/office/powerpoint/2010/main" val="1199812768"/>
                  </p:ext>
                </p:extLst>
              </p:nvPr>
            </p:nvGraphicFramePr>
            <p:xfrm>
              <a:off x="-4533347" y="12734142"/>
              <a:ext cx="1828800" cy="1117600"/>
            </p:xfrm>
            <a:graphic>
              <a:graphicData uri="http://schemas.openxmlformats.org/presentationml/2006/ole">
                <p:oleObj spid="_x0000_s2080" name="Image" r:id="rId13" imgW="1828571" imgH="1117460" progId="">
                  <p:embed/>
                </p:oleObj>
              </a:graphicData>
            </a:graphic>
          </p:graphicFrame>
          <p:graphicFrame>
            <p:nvGraphicFramePr>
              <p:cNvPr id="62" name="Object 61"/>
              <p:cNvGraphicFramePr>
                <a:graphicFrameLocks noChangeAspect="1"/>
              </p:cNvGraphicFramePr>
              <p:nvPr userDrawn="1">
                <p:extLst>
                  <p:ext uri="{D42A27DB-BD31-4B8C-83A1-F6EECF244321}">
                    <p14:modId xmlns="" xmlns:p14="http://schemas.microsoft.com/office/powerpoint/2010/main" val="4096349677"/>
                  </p:ext>
                </p:extLst>
              </p:nvPr>
            </p:nvGraphicFramePr>
            <p:xfrm>
              <a:off x="-2456641" y="12737835"/>
              <a:ext cx="1828800" cy="1117600"/>
            </p:xfrm>
            <a:graphic>
              <a:graphicData uri="http://schemas.openxmlformats.org/presentationml/2006/ole">
                <p:oleObj spid="_x0000_s2081" name="Image" r:id="rId14" imgW="1828571" imgH="1117460" progId="">
                  <p:embed/>
                </p:oleObj>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 xmlns:p14="http://schemas.microsoft.com/office/powerpoint/2010/main" val="262704017"/>
                </p:ext>
              </p:extLst>
            </p:nvPr>
          </p:nvGraphicFramePr>
          <p:xfrm>
            <a:off x="46915679" y="3349444"/>
            <a:ext cx="5586150" cy="2063772"/>
          </p:xfrm>
          <a:graphic>
            <a:graphicData uri="http://schemas.openxmlformats.org/presentationml/2006/ole">
              <p:oleObj spid="_x0000_s3102" name="Image" r:id="rId4" imgW="4571429" imgH="1688889" progId="">
                <p:embed/>
              </p:oleObj>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 xmlns:p14="http://schemas.microsoft.com/office/powerpoint/2010/main" val="2040245264"/>
                </p:ext>
              </p:extLst>
            </p:nvPr>
          </p:nvGraphicFramePr>
          <p:xfrm>
            <a:off x="44629619" y="12347263"/>
            <a:ext cx="1482266" cy="992162"/>
          </p:xfrm>
          <a:graphic>
            <a:graphicData uri="http://schemas.openxmlformats.org/presentationml/2006/ole">
              <p:oleObj spid="_x0000_s3103" name="Image" r:id="rId6" imgW="1574603" imgH="1053968" progId="">
                <p:embed/>
              </p:oleObj>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7"/>
              </p:cNvPr>
              <p:cNvPicPr>
                <a:picLocks noChangeAspect="1" noChangeArrowheads="1"/>
              </p:cNvPicPr>
              <p:nvPr userDrawn="1"/>
            </p:nvPicPr>
            <p:blipFill>
              <a:blip r:embed="rId8"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9"/>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0"/>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1"/>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1"/>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2"/>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 xmlns:p14="http://schemas.microsoft.com/office/powerpoint/2010/main" val="1199812768"/>
                  </p:ext>
                </p:extLst>
              </p:nvPr>
            </p:nvGraphicFramePr>
            <p:xfrm>
              <a:off x="-4533347" y="12734142"/>
              <a:ext cx="1828800" cy="1117600"/>
            </p:xfrm>
            <a:graphic>
              <a:graphicData uri="http://schemas.openxmlformats.org/presentationml/2006/ole">
                <p:oleObj spid="_x0000_s3104" name="Image" r:id="rId13" imgW="1828571" imgH="1117460" progId="">
                  <p:embed/>
                </p:oleObj>
              </a:graphicData>
            </a:graphic>
          </p:graphicFrame>
          <p:graphicFrame>
            <p:nvGraphicFramePr>
              <p:cNvPr id="61" name="Object 60"/>
              <p:cNvGraphicFramePr>
                <a:graphicFrameLocks noChangeAspect="1"/>
              </p:cNvGraphicFramePr>
              <p:nvPr userDrawn="1">
                <p:extLst>
                  <p:ext uri="{D42A27DB-BD31-4B8C-83A1-F6EECF244321}">
                    <p14:modId xmlns="" xmlns:p14="http://schemas.microsoft.com/office/powerpoint/2010/main" val="4096349677"/>
                  </p:ext>
                </p:extLst>
              </p:nvPr>
            </p:nvGraphicFramePr>
            <p:xfrm>
              <a:off x="-2456641" y="12737835"/>
              <a:ext cx="1828800" cy="1117600"/>
            </p:xfrm>
            <a:graphic>
              <a:graphicData uri="http://schemas.openxmlformats.org/presentationml/2006/ole">
                <p:oleObj spid="_x0000_s3105" name="Image" r:id="rId14" imgW="1828571" imgH="1117460" progId="">
                  <p:embed/>
                </p:oleObj>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212225"/>
            <a:ext cx="10056813" cy="3539408"/>
          </a:xfrm>
        </p:spPr>
        <p:txBody>
          <a:bodyPr/>
          <a:lstStyle/>
          <a:p>
            <a:r>
              <a:rPr lang="en-US" dirty="0" smtClean="0"/>
              <a:t>Among the types of competitive games that are played, fighting games are unique in that they are real-time, 1-on-1 games with little room for error. The best way to get better at these kinds of games is to practice against other humans, but that is not always an option. While online play exists, is not ideal because of network latency. The artificial intelligence in the games also perform poorly unless they exploit their perfect reaction times, perfect execution, and ability to read the user’s input.</a:t>
            </a:r>
            <a:endParaRPr lang="en-US" dirty="0" smtClean="0"/>
          </a:p>
        </p:txBody>
      </p:sp>
      <p:sp>
        <p:nvSpPr>
          <p:cNvPr id="450" name="Text Placeholder 449"/>
          <p:cNvSpPr>
            <a:spLocks noGrp="1"/>
          </p:cNvSpPr>
          <p:nvPr>
            <p:ph type="body" sz="quarter" idx="11"/>
          </p:nvPr>
        </p:nvSpPr>
        <p:spPr>
          <a:xfrm>
            <a:off x="922341" y="5348867"/>
            <a:ext cx="10048875" cy="923322"/>
          </a:xfrm>
        </p:spPr>
        <p:txBody>
          <a:bodyPr/>
          <a:lstStyle/>
          <a:p>
            <a:r>
              <a:rPr lang="en-US" sz="4800" dirty="0" smtClean="0"/>
              <a:t>Overview</a:t>
            </a:r>
            <a:endParaRPr lang="en-US" sz="4800" dirty="0"/>
          </a:p>
        </p:txBody>
      </p:sp>
      <p:sp>
        <p:nvSpPr>
          <p:cNvPr id="453" name="Text Placeholder 452"/>
          <p:cNvSpPr>
            <a:spLocks noGrp="1"/>
          </p:cNvSpPr>
          <p:nvPr>
            <p:ph type="body" sz="quarter" idx="19"/>
          </p:nvPr>
        </p:nvSpPr>
        <p:spPr>
          <a:xfrm>
            <a:off x="902598" y="16858026"/>
            <a:ext cx="10058400" cy="2000525"/>
          </a:xfrm>
        </p:spPr>
        <p:txBody>
          <a:bodyPr/>
          <a:lstStyle/>
          <a:p>
            <a:r>
              <a:rPr lang="en-US" dirty="0" smtClean="0"/>
              <a:t>The goal of this independent study was to create an AI which can convincingly simulate human behavior. </a:t>
            </a:r>
            <a:r>
              <a:rPr lang="en-US" dirty="0" smtClean="0"/>
              <a:t>Specifically we want our system able to figure out and implement the strategies of the player that it’s mimicking. </a:t>
            </a:r>
          </a:p>
        </p:txBody>
      </p:sp>
      <p:sp>
        <p:nvSpPr>
          <p:cNvPr id="464" name="Text Placeholder 463"/>
          <p:cNvSpPr>
            <a:spLocks noGrp="1"/>
          </p:cNvSpPr>
          <p:nvPr>
            <p:ph type="body" sz="quarter" idx="22"/>
          </p:nvPr>
        </p:nvSpPr>
        <p:spPr>
          <a:xfrm>
            <a:off x="11587161" y="5458180"/>
            <a:ext cx="20720050" cy="923322"/>
          </a:xfrm>
        </p:spPr>
        <p:txBody>
          <a:bodyPr/>
          <a:lstStyle/>
          <a:p>
            <a:r>
              <a:rPr lang="en-US" sz="4800" dirty="0" smtClean="0"/>
              <a:t>What is a Fighting Game?</a:t>
            </a:r>
          </a:p>
        </p:txBody>
      </p:sp>
      <p:sp>
        <p:nvSpPr>
          <p:cNvPr id="467" name="Text Placeholder 466"/>
          <p:cNvSpPr>
            <a:spLocks noGrp="1"/>
          </p:cNvSpPr>
          <p:nvPr>
            <p:ph type="body" sz="quarter" idx="24"/>
          </p:nvPr>
        </p:nvSpPr>
        <p:spPr>
          <a:xfrm>
            <a:off x="11587161" y="17442732"/>
            <a:ext cx="20720050" cy="933242"/>
          </a:xfrm>
        </p:spPr>
        <p:txBody>
          <a:bodyPr>
            <a:normAutofit/>
          </a:bodyPr>
          <a:lstStyle/>
          <a:p>
            <a:r>
              <a:rPr lang="en-US" sz="4800" dirty="0" smtClean="0"/>
              <a:t>Methods  and Approach</a:t>
            </a:r>
            <a:endParaRPr lang="en-US" sz="4800" dirty="0"/>
          </a:p>
        </p:txBody>
      </p:sp>
      <p:sp>
        <p:nvSpPr>
          <p:cNvPr id="24" name="Text Placeholder 23"/>
          <p:cNvSpPr>
            <a:spLocks noGrp="1"/>
          </p:cNvSpPr>
          <p:nvPr>
            <p:ph type="body" sz="quarter" idx="25"/>
          </p:nvPr>
        </p:nvSpPr>
        <p:spPr>
          <a:xfrm>
            <a:off x="32905536" y="5348866"/>
            <a:ext cx="10047018" cy="923322"/>
          </a:xfrm>
        </p:spPr>
        <p:txBody>
          <a:bodyPr/>
          <a:lstStyle/>
          <a:p>
            <a:r>
              <a:rPr lang="en-US" sz="4800" dirty="0" smtClean="0"/>
              <a:t>Collected Data</a:t>
            </a:r>
            <a:endParaRPr lang="en-US" sz="4800" dirty="0"/>
          </a:p>
        </p:txBody>
      </p:sp>
      <p:sp>
        <p:nvSpPr>
          <p:cNvPr id="26" name="Text Placeholder 25"/>
          <p:cNvSpPr>
            <a:spLocks noGrp="1"/>
          </p:cNvSpPr>
          <p:nvPr>
            <p:ph type="body" sz="quarter" idx="27"/>
          </p:nvPr>
        </p:nvSpPr>
        <p:spPr>
          <a:xfrm>
            <a:off x="32905536" y="15534630"/>
            <a:ext cx="10047018" cy="923322"/>
          </a:xfrm>
        </p:spPr>
        <p:txBody>
          <a:bodyPr/>
          <a:lstStyle/>
          <a:p>
            <a:r>
              <a:rPr lang="en-US" sz="4800" dirty="0" smtClean="0"/>
              <a:t>Conclusion/Future</a:t>
            </a:r>
            <a:r>
              <a:rPr lang="en-US" dirty="0" smtClean="0"/>
              <a:t> Work</a:t>
            </a:r>
            <a:endParaRPr lang="en-US" dirty="0"/>
          </a:p>
        </p:txBody>
      </p:sp>
      <p:sp>
        <p:nvSpPr>
          <p:cNvPr id="27" name="Text Placeholder 26"/>
          <p:cNvSpPr>
            <a:spLocks noGrp="1"/>
          </p:cNvSpPr>
          <p:nvPr>
            <p:ph type="body" sz="quarter" idx="28"/>
          </p:nvPr>
        </p:nvSpPr>
        <p:spPr>
          <a:xfrm>
            <a:off x="32915600" y="16457952"/>
            <a:ext cx="10052050" cy="5078291"/>
          </a:xfrm>
        </p:spPr>
        <p:txBody>
          <a:bodyPr/>
          <a:lstStyle/>
          <a:p>
            <a:r>
              <a:rPr lang="en-US" dirty="0" smtClean="0"/>
              <a:t>At the moment, </a:t>
            </a:r>
            <a:r>
              <a:rPr lang="en-US" dirty="0" smtClean="0"/>
              <a:t>the data is being collected for practical implementation of the approached AI framework. </a:t>
            </a:r>
          </a:p>
          <a:p>
            <a:endParaRPr lang="en-US" dirty="0" smtClean="0"/>
          </a:p>
          <a:p>
            <a:r>
              <a:rPr lang="en-US" dirty="0" smtClean="0"/>
              <a:t>Once a significant amount of usable practice data has been collected, we will start to create player specific models that we want the AI to learn.</a:t>
            </a:r>
          </a:p>
          <a:p>
            <a:endParaRPr lang="en-US" dirty="0" smtClean="0"/>
          </a:p>
          <a:p>
            <a:endParaRPr lang="en-US" dirty="0" smtClean="0"/>
          </a:p>
          <a:p>
            <a:r>
              <a:rPr lang="en-US" dirty="0" smtClean="0"/>
              <a:t>Once we have a model, we will use it to have the AI balance between strictly following the behavior of past experiences and performing actions which will allow it to win the game</a:t>
            </a:r>
          </a:p>
        </p:txBody>
      </p:sp>
      <p:sp>
        <p:nvSpPr>
          <p:cNvPr id="30" name="Text Placeholder 29"/>
          <p:cNvSpPr>
            <a:spLocks noGrp="1"/>
          </p:cNvSpPr>
          <p:nvPr>
            <p:ph type="body" sz="quarter" idx="150"/>
          </p:nvPr>
        </p:nvSpPr>
        <p:spPr/>
        <p:txBody>
          <a:bodyPr/>
          <a:lstStyle/>
          <a:p>
            <a:r>
              <a:rPr lang="en-US" dirty="0" smtClean="0"/>
              <a:t>Carnegie Mellon University, School of Computer Science</a:t>
            </a:r>
            <a:endParaRPr lang="en-US" dirty="0"/>
          </a:p>
        </p:txBody>
      </p:sp>
      <p:sp>
        <p:nvSpPr>
          <p:cNvPr id="31" name="Text Placeholder 30"/>
          <p:cNvSpPr>
            <a:spLocks noGrp="1"/>
          </p:cNvSpPr>
          <p:nvPr>
            <p:ph type="body" sz="quarter" idx="151"/>
          </p:nvPr>
        </p:nvSpPr>
        <p:spPr/>
        <p:txBody>
          <a:bodyPr>
            <a:normAutofit fontScale="92500" lnSpcReduction="10000"/>
          </a:bodyPr>
          <a:lstStyle/>
          <a:p>
            <a:r>
              <a:rPr lang="en-US" dirty="0" smtClean="0"/>
              <a:t>Roger Liu</a:t>
            </a:r>
          </a:p>
          <a:p>
            <a:endParaRPr lang="en-US" dirty="0"/>
          </a:p>
        </p:txBody>
      </p:sp>
      <p:sp>
        <p:nvSpPr>
          <p:cNvPr id="32" name="Text Placeholder 31"/>
          <p:cNvSpPr>
            <a:spLocks noGrp="1"/>
          </p:cNvSpPr>
          <p:nvPr>
            <p:ph type="body" sz="quarter" idx="153"/>
          </p:nvPr>
        </p:nvSpPr>
        <p:spPr/>
        <p:txBody>
          <a:bodyPr>
            <a:normAutofit fontScale="92500" lnSpcReduction="10000"/>
          </a:bodyPr>
          <a:lstStyle/>
          <a:p>
            <a:r>
              <a:rPr lang="en-US" dirty="0" smtClean="0"/>
              <a:t>Learning Player </a:t>
            </a:r>
            <a:r>
              <a:rPr lang="en-US" dirty="0" err="1" smtClean="0"/>
              <a:t>Playstyles</a:t>
            </a:r>
            <a:r>
              <a:rPr lang="en-US" dirty="0" smtClean="0"/>
              <a:t> with Artificial Intelligence</a:t>
            </a:r>
          </a:p>
          <a:p>
            <a:endParaRPr lang="en-US" dirty="0"/>
          </a:p>
        </p:txBody>
      </p:sp>
      <p:sp>
        <p:nvSpPr>
          <p:cNvPr id="19" name="Text Placeholder 452"/>
          <p:cNvSpPr txBox="1">
            <a:spLocks/>
          </p:cNvSpPr>
          <p:nvPr/>
        </p:nvSpPr>
        <p:spPr>
          <a:xfrm>
            <a:off x="922341" y="15934704"/>
            <a:ext cx="10050462" cy="923322"/>
          </a:xfrm>
          <a:prstGeom prst="rect">
            <a:avLst/>
          </a:prstGeom>
          <a:noFill/>
        </p:spPr>
        <p:txBody>
          <a:bodyPr wrap="square" lIns="91436" tIns="91436" rIns="91436" bIns="91436" anchor="ctr" anchorCtr="0">
            <a:spAutoFit/>
          </a:body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sng" strike="noStrike" kern="1200" cap="none" spc="0" normalizeH="0" baseline="0" noProof="0" dirty="0" smtClean="0">
                <a:ln>
                  <a:noFill/>
                </a:ln>
                <a:solidFill>
                  <a:schemeClr val="accent5">
                    <a:lumMod val="50000"/>
                  </a:schemeClr>
                </a:solidFill>
                <a:effectLst/>
                <a:uLnTx/>
                <a:uFillTx/>
                <a:latin typeface="+mn-lt"/>
                <a:ea typeface="+mn-ea"/>
                <a:cs typeface="+mn-cs"/>
              </a:rPr>
              <a:t>Objective</a:t>
            </a:r>
            <a:endParaRPr kumimoji="0" lang="en-US" sz="4800" b="1" i="0" u="sng" strike="noStrike" kern="1200" cap="none" spc="0" normalizeH="0" baseline="0" noProof="0" dirty="0">
              <a:ln>
                <a:noFill/>
              </a:ln>
              <a:solidFill>
                <a:schemeClr val="accent5">
                  <a:lumMod val="50000"/>
                </a:schemeClr>
              </a:solidFill>
              <a:effectLst/>
              <a:uLnTx/>
              <a:uFillTx/>
              <a:latin typeface="+mn-lt"/>
              <a:ea typeface="+mn-ea"/>
              <a:cs typeface="+mn-cs"/>
            </a:endParaRPr>
          </a:p>
        </p:txBody>
      </p:sp>
      <p:sp>
        <p:nvSpPr>
          <p:cNvPr id="20" name="Text Placeholder 463"/>
          <p:cNvSpPr txBox="1">
            <a:spLocks/>
          </p:cNvSpPr>
          <p:nvPr/>
        </p:nvSpPr>
        <p:spPr>
          <a:xfrm>
            <a:off x="914403" y="19114616"/>
            <a:ext cx="10056813" cy="846363"/>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smtClean="0">
              <a:ln>
                <a:noFill/>
              </a:ln>
              <a:solidFill>
                <a:schemeClr val="accent5">
                  <a:lumMod val="50000"/>
                </a:schemeClr>
              </a:solidFill>
              <a:effectLst/>
              <a:uLnTx/>
              <a:uFillTx/>
              <a:latin typeface="Times New Roman" pitchFamily="18" charset="0"/>
              <a:ea typeface="+mn-ea"/>
              <a:cs typeface="Times New Roman" pitchFamily="18" charset="0"/>
            </a:endParaRPr>
          </a:p>
        </p:txBody>
      </p:sp>
      <p:sp>
        <p:nvSpPr>
          <p:cNvPr id="21" name="Text Placeholder 463"/>
          <p:cNvSpPr txBox="1">
            <a:spLocks/>
          </p:cNvSpPr>
          <p:nvPr/>
        </p:nvSpPr>
        <p:spPr>
          <a:xfrm>
            <a:off x="11587161" y="6530980"/>
            <a:ext cx="7477027" cy="2385246"/>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dirty="0" smtClean="0">
                <a:solidFill>
                  <a:schemeClr val="accent5">
                    <a:lumMod val="50000"/>
                  </a:schemeClr>
                </a:solidFill>
                <a:latin typeface="Trebuchet MS" pitchFamily="34" charset="0"/>
                <a:cs typeface="Times New Roman" pitchFamily="18" charset="0"/>
              </a:rPr>
              <a:t>In these kinds of games, two players face off in an area with the objective of reducing their opponents health to 0 first. This determines the winner of a </a:t>
            </a:r>
            <a:r>
              <a:rPr lang="en-US" sz="2500" b="1" u="sng" dirty="0" smtClean="0">
                <a:solidFill>
                  <a:schemeClr val="accent5">
                    <a:lumMod val="50000"/>
                  </a:schemeClr>
                </a:solidFill>
                <a:latin typeface="Trebuchet MS" pitchFamily="34" charset="0"/>
                <a:cs typeface="Times New Roman" pitchFamily="18" charset="0"/>
              </a:rPr>
              <a:t>round.</a:t>
            </a:r>
            <a:r>
              <a:rPr lang="en-US" sz="2500" dirty="0" smtClean="0">
                <a:solidFill>
                  <a:schemeClr val="accent5">
                    <a:lumMod val="50000"/>
                  </a:schemeClr>
                </a:solidFill>
                <a:latin typeface="Trebuchet MS" pitchFamily="34" charset="0"/>
                <a:cs typeface="Times New Roman" pitchFamily="18" charset="0"/>
              </a:rPr>
              <a:t> Each the winner of a </a:t>
            </a:r>
            <a:r>
              <a:rPr lang="en-US" sz="2500" b="1" u="sng" dirty="0" smtClean="0">
                <a:solidFill>
                  <a:schemeClr val="accent5">
                    <a:lumMod val="50000"/>
                  </a:schemeClr>
                </a:solidFill>
                <a:latin typeface="Trebuchet MS" pitchFamily="34" charset="0"/>
                <a:cs typeface="Times New Roman" pitchFamily="18" charset="0"/>
              </a:rPr>
              <a:t>game</a:t>
            </a:r>
            <a:r>
              <a:rPr lang="en-US" sz="2500" dirty="0" smtClean="0">
                <a:solidFill>
                  <a:schemeClr val="accent5">
                    <a:lumMod val="50000"/>
                  </a:schemeClr>
                </a:solidFill>
                <a:latin typeface="Trebuchet MS" pitchFamily="34" charset="0"/>
                <a:cs typeface="Times New Roman" pitchFamily="18" charset="0"/>
              </a:rPr>
              <a:t> is usually determined by a best of 3 rounds.</a:t>
            </a: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p:txBody>
      </p:sp>
      <p:sp>
        <p:nvSpPr>
          <p:cNvPr id="22" name="Text Placeholder 463"/>
          <p:cNvSpPr txBox="1">
            <a:spLocks/>
          </p:cNvSpPr>
          <p:nvPr/>
        </p:nvSpPr>
        <p:spPr>
          <a:xfrm>
            <a:off x="11523768" y="12887888"/>
            <a:ext cx="20720050" cy="1231084"/>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rPr>
              <a:t>Lastly,</a:t>
            </a:r>
            <a:r>
              <a:rPr kumimoji="0" lang="en-US" sz="2500" b="0" i="0" u="none" strike="noStrike" kern="1200" cap="none" spc="0" normalizeH="0" noProof="0" dirty="0" smtClean="0">
                <a:ln>
                  <a:noFill/>
                </a:ln>
                <a:solidFill>
                  <a:schemeClr val="accent5">
                    <a:lumMod val="50000"/>
                  </a:schemeClr>
                </a:solidFill>
                <a:effectLst/>
                <a:uLnTx/>
                <a:uFillTx/>
                <a:latin typeface="Trebuchet MS" pitchFamily="34" charset="0"/>
                <a:cs typeface="Times New Roman" pitchFamily="18" charset="0"/>
              </a:rPr>
              <a:t> fighting games have a </a:t>
            </a:r>
            <a:r>
              <a:rPr kumimoji="0" lang="en-US" sz="2500" b="0" i="0" u="sng" strike="noStrike" kern="1200" cap="none" spc="0" normalizeH="0" noProof="0" dirty="0" smtClean="0">
                <a:ln>
                  <a:noFill/>
                </a:ln>
                <a:solidFill>
                  <a:schemeClr val="accent5">
                    <a:lumMod val="50000"/>
                  </a:schemeClr>
                </a:solidFill>
                <a:effectLst/>
                <a:uLnTx/>
                <a:uFillTx/>
                <a:latin typeface="Trebuchet MS" pitchFamily="34" charset="0"/>
                <a:cs typeface="Times New Roman" pitchFamily="18" charset="0"/>
              </a:rPr>
              <a:t>c</a:t>
            </a:r>
            <a:r>
              <a:rPr kumimoji="0" lang="en-US" sz="2500" b="1" i="0" u="sng" strike="noStrike" kern="1200" cap="none" spc="0" normalizeH="0" noProof="0" dirty="0" smtClean="0">
                <a:ln>
                  <a:noFill/>
                </a:ln>
                <a:solidFill>
                  <a:schemeClr val="accent5">
                    <a:lumMod val="50000"/>
                  </a:schemeClr>
                </a:solidFill>
                <a:effectLst/>
                <a:uLnTx/>
                <a:uFillTx/>
                <a:latin typeface="Trebuchet MS" pitchFamily="34" charset="0"/>
                <a:cs typeface="Times New Roman" pitchFamily="18" charset="0"/>
              </a:rPr>
              <a:t>ombos</a:t>
            </a:r>
            <a:r>
              <a:rPr kumimoji="0" lang="en-US" sz="2500" b="0" i="0" u="none" strike="noStrike" kern="1200" cap="none" spc="0" normalizeH="0" noProof="0" dirty="0" smtClean="0">
                <a:ln>
                  <a:noFill/>
                </a:ln>
                <a:solidFill>
                  <a:schemeClr val="accent5">
                    <a:lumMod val="50000"/>
                  </a:schemeClr>
                </a:solidFill>
                <a:effectLst/>
                <a:uLnTx/>
                <a:uFillTx/>
                <a:latin typeface="Trebuchet MS" pitchFamily="34" charset="0"/>
                <a:cs typeface="Times New Roman" pitchFamily="18" charset="0"/>
              </a:rPr>
              <a:t> where players where players  are able to hit their opponent with a string of attacks that they can’t defend. </a:t>
            </a:r>
            <a:r>
              <a:rPr lang="en-US" sz="2500" dirty="0" smtClean="0">
                <a:solidFill>
                  <a:schemeClr val="accent5">
                    <a:lumMod val="50000"/>
                  </a:schemeClr>
                </a:solidFill>
                <a:latin typeface="Trebuchet MS" pitchFamily="34" charset="0"/>
                <a:cs typeface="Times New Roman" pitchFamily="18" charset="0"/>
              </a:rPr>
              <a:t>Something that makes fighting games difficult is being able to recognize the opportunities for combos and to execute them correctly.</a:t>
            </a: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p:txBody>
      </p:sp>
      <p:sp>
        <p:nvSpPr>
          <p:cNvPr id="23" name="Text Placeholder 463"/>
          <p:cNvSpPr txBox="1">
            <a:spLocks/>
          </p:cNvSpPr>
          <p:nvPr/>
        </p:nvSpPr>
        <p:spPr>
          <a:xfrm>
            <a:off x="19064188" y="6527011"/>
            <a:ext cx="13243023" cy="1615805"/>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dirty="0" smtClean="0">
                <a:solidFill>
                  <a:schemeClr val="accent5">
                    <a:lumMod val="50000"/>
                  </a:schemeClr>
                </a:solidFill>
                <a:latin typeface="Trebuchet MS" pitchFamily="34" charset="0"/>
                <a:cs typeface="Times New Roman" pitchFamily="18" charset="0"/>
              </a:rPr>
              <a:t>Player can perform a variety of </a:t>
            </a:r>
            <a:r>
              <a:rPr lang="en-US" sz="2500" b="1" u="sng" dirty="0" smtClean="0">
                <a:solidFill>
                  <a:schemeClr val="accent5">
                    <a:lumMod val="50000"/>
                  </a:schemeClr>
                </a:solidFill>
                <a:latin typeface="Trebuchet MS" pitchFamily="34" charset="0"/>
                <a:cs typeface="Times New Roman" pitchFamily="18" charset="0"/>
              </a:rPr>
              <a:t>attacks</a:t>
            </a:r>
            <a:r>
              <a:rPr lang="en-US" sz="2500" dirty="0" smtClean="0">
                <a:solidFill>
                  <a:schemeClr val="accent5">
                    <a:lumMod val="50000"/>
                  </a:schemeClr>
                </a:solidFill>
                <a:latin typeface="Trebuchet MS" pitchFamily="34" charset="0"/>
                <a:cs typeface="Times New Roman" pitchFamily="18" charset="0"/>
              </a:rPr>
              <a:t> which have situational uses. Because players can </a:t>
            </a:r>
            <a:r>
              <a:rPr lang="en-US" sz="2500" b="1" u="sng" dirty="0" smtClean="0">
                <a:solidFill>
                  <a:schemeClr val="accent5">
                    <a:lumMod val="50000"/>
                  </a:schemeClr>
                </a:solidFill>
                <a:latin typeface="Trebuchet MS" pitchFamily="34" charset="0"/>
                <a:cs typeface="Times New Roman" pitchFamily="18" charset="0"/>
              </a:rPr>
              <a:t>block</a:t>
            </a:r>
            <a:r>
              <a:rPr lang="en-US" sz="2500" dirty="0" smtClean="0">
                <a:solidFill>
                  <a:schemeClr val="accent5">
                    <a:lumMod val="50000"/>
                  </a:schemeClr>
                </a:solidFill>
                <a:latin typeface="Trebuchet MS" pitchFamily="34" charset="0"/>
                <a:cs typeface="Times New Roman" pitchFamily="18" charset="0"/>
              </a:rPr>
              <a:t> attacks if they defend correctly, part of the strategy is determining when and where to use moves. In the simplest game, you have to block attacks </a:t>
            </a:r>
            <a:r>
              <a:rPr lang="en-US" sz="2500" b="1" u="sng" dirty="0" smtClean="0">
                <a:solidFill>
                  <a:schemeClr val="accent5">
                    <a:lumMod val="50000"/>
                  </a:schemeClr>
                </a:solidFill>
                <a:latin typeface="Trebuchet MS" pitchFamily="34" charset="0"/>
                <a:cs typeface="Times New Roman" pitchFamily="18" charset="0"/>
              </a:rPr>
              <a:t>high</a:t>
            </a:r>
            <a:r>
              <a:rPr lang="en-US" sz="2500" dirty="0" smtClean="0">
                <a:solidFill>
                  <a:schemeClr val="accent5">
                    <a:lumMod val="50000"/>
                  </a:schemeClr>
                </a:solidFill>
                <a:latin typeface="Trebuchet MS" pitchFamily="34" charset="0"/>
                <a:cs typeface="Times New Roman" pitchFamily="18" charset="0"/>
              </a:rPr>
              <a:t> or </a:t>
            </a:r>
            <a:r>
              <a:rPr lang="en-US" sz="2500" b="1" u="sng" dirty="0" smtClean="0">
                <a:solidFill>
                  <a:schemeClr val="accent5">
                    <a:lumMod val="50000"/>
                  </a:schemeClr>
                </a:solidFill>
                <a:latin typeface="Trebuchet MS" pitchFamily="34" charset="0"/>
                <a:cs typeface="Times New Roman" pitchFamily="18" charset="0"/>
              </a:rPr>
              <a:t>low.</a:t>
            </a: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p:txBody>
      </p:sp>
      <p:pic>
        <p:nvPicPr>
          <p:cNvPr id="6146" name="Picture 2"/>
          <p:cNvPicPr>
            <a:picLocks noChangeAspect="1" noChangeArrowheads="1"/>
          </p:cNvPicPr>
          <p:nvPr/>
        </p:nvPicPr>
        <p:blipFill>
          <a:blip r:embed="rId3"/>
          <a:srcRect l="4769" b="7881"/>
          <a:stretch>
            <a:fillRect/>
          </a:stretch>
        </p:blipFill>
        <p:spPr bwMode="auto">
          <a:xfrm>
            <a:off x="11891960" y="9112334"/>
            <a:ext cx="6434140" cy="3520327"/>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r="8898"/>
          <a:stretch>
            <a:fillRect/>
          </a:stretch>
        </p:blipFill>
        <p:spPr bwMode="auto">
          <a:xfrm>
            <a:off x="26408918" y="14091260"/>
            <a:ext cx="4295434" cy="2209599"/>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r="7527" b="1616"/>
          <a:stretch>
            <a:fillRect/>
          </a:stretch>
        </p:blipFill>
        <p:spPr bwMode="auto">
          <a:xfrm>
            <a:off x="19727129" y="14091260"/>
            <a:ext cx="4489389" cy="2209598"/>
          </a:xfrm>
          <a:prstGeom prst="rect">
            <a:avLst/>
          </a:prstGeom>
          <a:noFill/>
          <a:ln w="9525">
            <a:noFill/>
            <a:miter lim="800000"/>
            <a:headEnd/>
            <a:tailEnd/>
          </a:ln>
          <a:effectLst/>
        </p:spPr>
      </p:pic>
      <p:pic>
        <p:nvPicPr>
          <p:cNvPr id="6149" name="Picture 5"/>
          <p:cNvPicPr>
            <a:picLocks noChangeAspect="1" noChangeArrowheads="1"/>
          </p:cNvPicPr>
          <p:nvPr/>
        </p:nvPicPr>
        <p:blipFill>
          <a:blip r:embed="rId6"/>
          <a:srcRect/>
          <a:stretch>
            <a:fillRect/>
          </a:stretch>
        </p:blipFill>
        <p:spPr bwMode="auto">
          <a:xfrm>
            <a:off x="13292990" y="14091260"/>
            <a:ext cx="4390502" cy="2209599"/>
          </a:xfrm>
          <a:prstGeom prst="rect">
            <a:avLst/>
          </a:prstGeom>
          <a:noFill/>
          <a:ln w="9525">
            <a:noFill/>
            <a:miter lim="800000"/>
            <a:headEnd/>
            <a:tailEnd/>
          </a:ln>
          <a:effectLst/>
        </p:spPr>
      </p:pic>
      <p:pic>
        <p:nvPicPr>
          <p:cNvPr id="6150" name="Picture 6"/>
          <p:cNvPicPr>
            <a:picLocks noChangeAspect="1" noChangeArrowheads="1"/>
          </p:cNvPicPr>
          <p:nvPr/>
        </p:nvPicPr>
        <p:blipFill>
          <a:blip r:embed="rId7"/>
          <a:srcRect/>
          <a:stretch>
            <a:fillRect/>
          </a:stretch>
        </p:blipFill>
        <p:spPr bwMode="auto">
          <a:xfrm>
            <a:off x="28286979" y="9028463"/>
            <a:ext cx="3050727" cy="2666252"/>
          </a:xfrm>
          <a:prstGeom prst="rect">
            <a:avLst/>
          </a:prstGeom>
          <a:noFill/>
          <a:ln w="9525">
            <a:noFill/>
            <a:miter lim="800000"/>
            <a:headEnd/>
            <a:tailEnd/>
          </a:ln>
          <a:effectLst/>
        </p:spPr>
      </p:pic>
      <p:pic>
        <p:nvPicPr>
          <p:cNvPr id="6151" name="Picture 7"/>
          <p:cNvPicPr>
            <a:picLocks noChangeAspect="1" noChangeArrowheads="1"/>
          </p:cNvPicPr>
          <p:nvPr/>
        </p:nvPicPr>
        <p:blipFill>
          <a:blip r:embed="rId8"/>
          <a:srcRect/>
          <a:stretch>
            <a:fillRect/>
          </a:stretch>
        </p:blipFill>
        <p:spPr bwMode="auto">
          <a:xfrm>
            <a:off x="20520477" y="8580787"/>
            <a:ext cx="2741475" cy="3059085"/>
          </a:xfrm>
          <a:prstGeom prst="rect">
            <a:avLst/>
          </a:prstGeom>
          <a:noFill/>
          <a:ln w="9525">
            <a:noFill/>
            <a:miter lim="800000"/>
            <a:headEnd/>
            <a:tailEnd/>
          </a:ln>
          <a:effectLst/>
        </p:spPr>
      </p:pic>
      <p:pic>
        <p:nvPicPr>
          <p:cNvPr id="6153" name="Picture 9"/>
          <p:cNvPicPr>
            <a:picLocks noChangeAspect="1" noChangeArrowheads="1"/>
          </p:cNvPicPr>
          <p:nvPr/>
        </p:nvPicPr>
        <p:blipFill>
          <a:blip r:embed="rId9"/>
          <a:srcRect/>
          <a:stretch>
            <a:fillRect/>
          </a:stretch>
        </p:blipFill>
        <p:spPr bwMode="auto">
          <a:xfrm>
            <a:off x="24251365" y="9831543"/>
            <a:ext cx="3093648" cy="1961552"/>
          </a:xfrm>
          <a:prstGeom prst="rect">
            <a:avLst/>
          </a:prstGeom>
          <a:noFill/>
          <a:ln w="9525">
            <a:noFill/>
            <a:miter lim="800000"/>
            <a:headEnd/>
            <a:tailEnd/>
          </a:ln>
          <a:effectLst/>
        </p:spPr>
      </p:pic>
      <p:sp>
        <p:nvSpPr>
          <p:cNvPr id="45" name="Text Placeholder 463"/>
          <p:cNvSpPr txBox="1">
            <a:spLocks/>
          </p:cNvSpPr>
          <p:nvPr/>
        </p:nvSpPr>
        <p:spPr>
          <a:xfrm>
            <a:off x="11633946" y="22777748"/>
            <a:ext cx="13744482" cy="7001895"/>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b="1" u="sng" baseline="0" dirty="0" smtClean="0">
                <a:solidFill>
                  <a:schemeClr val="accent5">
                    <a:lumMod val="50000"/>
                  </a:schemeClr>
                </a:solidFill>
                <a:latin typeface="Trebuchet MS" pitchFamily="34" charset="0"/>
                <a:cs typeface="Times New Roman" pitchFamily="18" charset="0"/>
              </a:rPr>
              <a:t>Finding Patterns:</a:t>
            </a:r>
          </a:p>
          <a:p>
            <a:pPr marL="0" marR="0" lvl="0" indent="0" algn="just" defTabSz="43889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solidFill>
                  <a:schemeClr val="accent5">
                    <a:lumMod val="50000"/>
                  </a:schemeClr>
                </a:solidFill>
                <a:latin typeface="Trebuchet MS" pitchFamily="34" charset="0"/>
                <a:cs typeface="Times New Roman" pitchFamily="18" charset="0"/>
              </a:rPr>
              <a:t>High level actions like a </a:t>
            </a:r>
            <a:r>
              <a:rPr lang="en-US" sz="2500" b="1" u="sng" dirty="0" smtClean="0">
                <a:solidFill>
                  <a:schemeClr val="accent5">
                    <a:lumMod val="50000"/>
                  </a:schemeClr>
                </a:solidFill>
                <a:latin typeface="Trebuchet MS" pitchFamily="34" charset="0"/>
                <a:cs typeface="Times New Roman" pitchFamily="18" charset="0"/>
              </a:rPr>
              <a:t>Jumping Attack </a:t>
            </a:r>
            <a:r>
              <a:rPr lang="en-US" sz="2500" dirty="0" smtClean="0">
                <a:solidFill>
                  <a:schemeClr val="accent5">
                    <a:lumMod val="50000"/>
                  </a:schemeClr>
                </a:solidFill>
                <a:latin typeface="Trebuchet MS" pitchFamily="34" charset="0"/>
                <a:cs typeface="Times New Roman" pitchFamily="18" charset="0"/>
              </a:rPr>
              <a:t>requires that a player first does a </a:t>
            </a:r>
            <a:r>
              <a:rPr lang="en-US" sz="2500" b="1" u="sng" dirty="0" smtClean="0">
                <a:solidFill>
                  <a:schemeClr val="accent5">
                    <a:lumMod val="50000"/>
                  </a:schemeClr>
                </a:solidFill>
                <a:latin typeface="Trebuchet MS" pitchFamily="34" charset="0"/>
                <a:cs typeface="Times New Roman" pitchFamily="18" charset="0"/>
              </a:rPr>
              <a:t>Jump</a:t>
            </a:r>
            <a:r>
              <a:rPr lang="en-US" sz="2500" dirty="0" smtClean="0">
                <a:solidFill>
                  <a:schemeClr val="accent5">
                    <a:lumMod val="50000"/>
                  </a:schemeClr>
                </a:solidFill>
                <a:latin typeface="Trebuchet MS" pitchFamily="34" charset="0"/>
                <a:cs typeface="Times New Roman" pitchFamily="18" charset="0"/>
              </a:rPr>
              <a:t> action followed by an </a:t>
            </a:r>
            <a:r>
              <a:rPr lang="en-US" sz="2500" b="1" u="sng" dirty="0" smtClean="0">
                <a:solidFill>
                  <a:schemeClr val="accent5">
                    <a:lumMod val="50000"/>
                  </a:schemeClr>
                </a:solidFill>
                <a:latin typeface="Trebuchet MS" pitchFamily="34" charset="0"/>
                <a:cs typeface="Times New Roman" pitchFamily="18" charset="0"/>
              </a:rPr>
              <a:t>Attack</a:t>
            </a:r>
            <a:r>
              <a:rPr lang="en-US" sz="2500" dirty="0" smtClean="0">
                <a:solidFill>
                  <a:schemeClr val="accent5">
                    <a:lumMod val="50000"/>
                  </a:schemeClr>
                </a:solidFill>
                <a:latin typeface="Trebuchet MS" pitchFamily="34" charset="0"/>
                <a:cs typeface="Times New Roman" pitchFamily="18" charset="0"/>
              </a:rPr>
              <a:t> action</a:t>
            </a:r>
          </a:p>
          <a:p>
            <a:pPr marL="0" marR="0" lvl="0" indent="0" algn="just" defTabSz="43889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solidFill>
                  <a:schemeClr val="accent5">
                    <a:lumMod val="50000"/>
                  </a:schemeClr>
                </a:solidFill>
                <a:latin typeface="Trebuchet MS" pitchFamily="34" charset="0"/>
                <a:cs typeface="Times New Roman" pitchFamily="18" charset="0"/>
              </a:rPr>
              <a:t>High level actions were found by going through the logs and finding sequences where the </a:t>
            </a:r>
            <a:r>
              <a:rPr lang="en-US" sz="2500" b="1" u="sng" dirty="0" err="1" smtClean="0">
                <a:solidFill>
                  <a:schemeClr val="accent5">
                    <a:lumMod val="50000"/>
                  </a:schemeClr>
                </a:solidFill>
                <a:latin typeface="Trebuchet MS" pitchFamily="34" charset="0"/>
                <a:cs typeface="Times New Roman" pitchFamily="18" charset="0"/>
              </a:rPr>
              <a:t>timeDelay</a:t>
            </a:r>
            <a:r>
              <a:rPr lang="en-US" sz="2500" dirty="0" smtClean="0">
                <a:solidFill>
                  <a:schemeClr val="accent5">
                    <a:lumMod val="50000"/>
                  </a:schemeClr>
                </a:solidFill>
                <a:latin typeface="Trebuchet MS" pitchFamily="34" charset="0"/>
                <a:cs typeface="Times New Roman" pitchFamily="18" charset="0"/>
              </a:rPr>
              <a:t> between actions was small and the other conditions were highly similar</a:t>
            </a:r>
          </a:p>
          <a:p>
            <a:pPr marL="0" marR="0" lvl="0" indent="0" algn="just" defTabSz="43889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solidFill>
                  <a:schemeClr val="accent5">
                    <a:lumMod val="50000"/>
                  </a:schemeClr>
                </a:solidFill>
                <a:latin typeface="Trebuchet MS" pitchFamily="34" charset="0"/>
                <a:cs typeface="Times New Roman" pitchFamily="18" charset="0"/>
              </a:rPr>
              <a:t>These were consolidated into a single action.</a:t>
            </a:r>
          </a:p>
          <a:p>
            <a:pPr marL="0" marR="0" lvl="0" indent="0" algn="just" defTabSz="4388900" rtl="0" eaLnBrk="1" fontAlgn="auto" latinLnBrk="0" hangingPunct="1">
              <a:lnSpc>
                <a:spcPct val="100000"/>
              </a:lnSpc>
              <a:spcBef>
                <a:spcPct val="20000"/>
              </a:spcBef>
              <a:spcAft>
                <a:spcPts val="0"/>
              </a:spcAft>
              <a:buClrTx/>
              <a:buSzTx/>
              <a:buFont typeface="Arial" pitchFamily="34" charset="0"/>
              <a:buChar char="•"/>
              <a:tabLst/>
              <a:defRPr/>
            </a:pPr>
            <a:endParaRPr lang="en-US" sz="2500" dirty="0" smtClean="0">
              <a:solidFill>
                <a:schemeClr val="accent5">
                  <a:lumMod val="50000"/>
                </a:schemeClr>
              </a:solidFill>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b="1" u="sng" dirty="0" smtClean="0">
                <a:solidFill>
                  <a:schemeClr val="accent5">
                    <a:lumMod val="50000"/>
                  </a:schemeClr>
                </a:solidFill>
                <a:latin typeface="Trebuchet MS" pitchFamily="34" charset="0"/>
                <a:cs typeface="Times New Roman" pitchFamily="18" charset="0"/>
              </a:rPr>
              <a:t>Determine when to do actions</a:t>
            </a:r>
          </a:p>
          <a:p>
            <a:pPr marL="0" marR="0" lvl="0" indent="0" algn="l" defTabSz="43889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solidFill>
                  <a:schemeClr val="accent5">
                    <a:lumMod val="50000"/>
                  </a:schemeClr>
                </a:solidFill>
                <a:latin typeface="Trebuchet MS" pitchFamily="34" charset="0"/>
                <a:cs typeface="Times New Roman" pitchFamily="18" charset="0"/>
              </a:rPr>
              <a:t>Currently, the AI will do an action when the conditions in the game are highly similar to a scenario it has seen in it’s training data.</a:t>
            </a:r>
          </a:p>
          <a:p>
            <a:pPr marL="0" marR="0" lvl="0" indent="0" algn="l" defTabSz="43889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i="0"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rPr>
              <a:t>It</a:t>
            </a:r>
            <a:r>
              <a:rPr kumimoji="0" lang="en-US" sz="2500" i="0" strike="noStrike" kern="1200" cap="none" spc="0" normalizeH="0" noProof="0" dirty="0" smtClean="0">
                <a:ln>
                  <a:noFill/>
                </a:ln>
                <a:solidFill>
                  <a:schemeClr val="accent5">
                    <a:lumMod val="50000"/>
                  </a:schemeClr>
                </a:solidFill>
                <a:effectLst/>
                <a:uLnTx/>
                <a:uFillTx/>
                <a:latin typeface="Trebuchet MS" pitchFamily="34" charset="0"/>
                <a:cs typeface="Times New Roman" pitchFamily="18" charset="0"/>
              </a:rPr>
              <a:t> performs the action after delaying according to the </a:t>
            </a:r>
            <a:r>
              <a:rPr kumimoji="0" lang="en-US" sz="2500" b="1" i="0" u="sng" strike="noStrike" kern="1200" cap="none" spc="0" normalizeH="0" noProof="0" dirty="0" err="1" smtClean="0">
                <a:ln>
                  <a:noFill/>
                </a:ln>
                <a:solidFill>
                  <a:schemeClr val="accent5">
                    <a:lumMod val="50000"/>
                  </a:schemeClr>
                </a:solidFill>
                <a:effectLst/>
                <a:uLnTx/>
                <a:uFillTx/>
                <a:latin typeface="Trebuchet MS" pitchFamily="34" charset="0"/>
                <a:cs typeface="Times New Roman" pitchFamily="18" charset="0"/>
              </a:rPr>
              <a:t>timeDelay</a:t>
            </a:r>
            <a:r>
              <a:rPr kumimoji="0" lang="en-US" sz="2500" i="0" strike="noStrike" kern="1200" cap="none" spc="0" normalizeH="0" noProof="0" dirty="0" smtClean="0">
                <a:ln>
                  <a:noFill/>
                </a:ln>
                <a:solidFill>
                  <a:schemeClr val="accent5">
                    <a:lumMod val="50000"/>
                  </a:schemeClr>
                </a:solidFill>
                <a:effectLst/>
                <a:uLnTx/>
                <a:uFillTx/>
                <a:latin typeface="Trebuchet MS" pitchFamily="34" charset="0"/>
                <a:cs typeface="Times New Roman" pitchFamily="18" charset="0"/>
              </a:rPr>
              <a:t>. This effectively simulates the reaction time of a human player</a:t>
            </a:r>
            <a:endParaRPr kumimoji="0" lang="en-US" sz="2500" i="0"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lang="en-US" sz="2500" dirty="0" smtClean="0">
              <a:solidFill>
                <a:schemeClr val="accent5">
                  <a:lumMod val="50000"/>
                </a:schemeClr>
              </a:solidFill>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p:txBody>
      </p:sp>
      <p:sp>
        <p:nvSpPr>
          <p:cNvPr id="47" name="Text Placeholder 452"/>
          <p:cNvSpPr>
            <a:spLocks noGrp="1"/>
          </p:cNvSpPr>
          <p:nvPr>
            <p:ph type="body" sz="quarter" idx="19"/>
          </p:nvPr>
        </p:nvSpPr>
        <p:spPr>
          <a:xfrm>
            <a:off x="922341" y="25988714"/>
            <a:ext cx="10058400" cy="2000525"/>
          </a:xfrm>
        </p:spPr>
        <p:txBody>
          <a:bodyPr/>
          <a:lstStyle/>
          <a:p>
            <a:r>
              <a:rPr lang="en-US" dirty="0" smtClean="0"/>
              <a:t>Doing so this will allow players to gain meaningful experience playing the game by themselves. It will also expand our understanding of how AI’s should behave inside real-time environments.</a:t>
            </a:r>
            <a:endParaRPr lang="en-US" dirty="0" smtClean="0"/>
          </a:p>
        </p:txBody>
      </p:sp>
      <p:pic>
        <p:nvPicPr>
          <p:cNvPr id="6157" name="Picture 13"/>
          <p:cNvPicPr>
            <a:picLocks noChangeAspect="1" noChangeArrowheads="1"/>
          </p:cNvPicPr>
          <p:nvPr/>
        </p:nvPicPr>
        <p:blipFill>
          <a:blip r:embed="rId10"/>
          <a:srcRect/>
          <a:stretch>
            <a:fillRect/>
          </a:stretch>
        </p:blipFill>
        <p:spPr bwMode="auto">
          <a:xfrm>
            <a:off x="1856056" y="19658745"/>
            <a:ext cx="8153073" cy="4612159"/>
          </a:xfrm>
          <a:prstGeom prst="rect">
            <a:avLst/>
          </a:prstGeom>
          <a:noFill/>
          <a:ln w="9525">
            <a:noFill/>
            <a:miter lim="800000"/>
            <a:headEnd/>
            <a:tailEnd/>
          </a:ln>
          <a:effectLst/>
        </p:spPr>
      </p:pic>
      <p:sp>
        <p:nvSpPr>
          <p:cNvPr id="49" name="Text Placeholder 452"/>
          <p:cNvSpPr>
            <a:spLocks noGrp="1"/>
          </p:cNvSpPr>
          <p:nvPr>
            <p:ph type="body" sz="quarter" idx="19"/>
          </p:nvPr>
        </p:nvSpPr>
        <p:spPr>
          <a:xfrm>
            <a:off x="1836312" y="13963736"/>
            <a:ext cx="8153074" cy="1015640"/>
          </a:xfrm>
        </p:spPr>
        <p:txBody>
          <a:bodyPr/>
          <a:lstStyle/>
          <a:p>
            <a:pPr algn="ctr"/>
            <a:r>
              <a:rPr lang="en-US" sz="1800" i="1" dirty="0" smtClean="0"/>
              <a:t>Current Artificial Intelligence are artificially difficult. Speaking quite frankly, they cheat</a:t>
            </a:r>
            <a:endParaRPr lang="en-US" sz="1800" i="1" dirty="0" smtClean="0"/>
          </a:p>
        </p:txBody>
      </p:sp>
      <p:pic>
        <p:nvPicPr>
          <p:cNvPr id="6159" name="Picture 15" descr="http://www.fightersgeneration.com/nz3/game/chronophantasma-ps3-review-screenshot19.jpg"/>
          <p:cNvPicPr>
            <a:picLocks noChangeAspect="1" noChangeArrowheads="1"/>
          </p:cNvPicPr>
          <p:nvPr/>
        </p:nvPicPr>
        <p:blipFill>
          <a:blip r:embed="rId11"/>
          <a:srcRect/>
          <a:stretch>
            <a:fillRect/>
          </a:stretch>
        </p:blipFill>
        <p:spPr bwMode="auto">
          <a:xfrm>
            <a:off x="2422507" y="9751633"/>
            <a:ext cx="7020172" cy="4212103"/>
          </a:xfrm>
          <a:prstGeom prst="rect">
            <a:avLst/>
          </a:prstGeom>
          <a:noFill/>
        </p:spPr>
      </p:pic>
      <p:sp>
        <p:nvSpPr>
          <p:cNvPr id="52" name="Text Placeholder 452"/>
          <p:cNvSpPr>
            <a:spLocks noGrp="1"/>
          </p:cNvSpPr>
          <p:nvPr>
            <p:ph type="body" sz="quarter" idx="19"/>
          </p:nvPr>
        </p:nvSpPr>
        <p:spPr>
          <a:xfrm>
            <a:off x="2008456" y="24423304"/>
            <a:ext cx="8153074" cy="1292639"/>
          </a:xfrm>
        </p:spPr>
        <p:txBody>
          <a:bodyPr/>
          <a:lstStyle/>
          <a:p>
            <a:pPr algn="ctr"/>
            <a:r>
              <a:rPr lang="en-US" sz="1800" i="1" dirty="0" smtClean="0"/>
              <a:t>The “</a:t>
            </a:r>
            <a:r>
              <a:rPr lang="en-US" sz="1800" i="1" dirty="0" err="1" smtClean="0"/>
              <a:t>Umeshoryu</a:t>
            </a:r>
            <a:r>
              <a:rPr lang="en-US" sz="1800" i="1" dirty="0" smtClean="0"/>
              <a:t>” a signature strategy of the player </a:t>
            </a:r>
            <a:r>
              <a:rPr lang="en-US" sz="1800" i="1" dirty="0" err="1" smtClean="0"/>
              <a:t>Daigo</a:t>
            </a:r>
            <a:r>
              <a:rPr lang="en-US" sz="1800" i="1" dirty="0" smtClean="0"/>
              <a:t> </a:t>
            </a:r>
            <a:r>
              <a:rPr lang="en-US" sz="1800" i="1" dirty="0" err="1" smtClean="0"/>
              <a:t>Umehara</a:t>
            </a:r>
            <a:r>
              <a:rPr lang="en-US" sz="1800" i="1" dirty="0" smtClean="0"/>
              <a:t> where he dashes up to the opponent and uses the high-risk, high-reward uppercut attack</a:t>
            </a:r>
            <a:endParaRPr lang="en-US" sz="1800" i="1" dirty="0" smtClean="0"/>
          </a:p>
        </p:txBody>
      </p:sp>
      <p:sp>
        <p:nvSpPr>
          <p:cNvPr id="55" name="Text Placeholder 452"/>
          <p:cNvSpPr>
            <a:spLocks noGrp="1"/>
          </p:cNvSpPr>
          <p:nvPr>
            <p:ph type="body" sz="quarter" idx="19"/>
          </p:nvPr>
        </p:nvSpPr>
        <p:spPr>
          <a:xfrm>
            <a:off x="21883793" y="11593661"/>
            <a:ext cx="8153074" cy="1292639"/>
          </a:xfrm>
        </p:spPr>
        <p:txBody>
          <a:bodyPr/>
          <a:lstStyle/>
          <a:p>
            <a:pPr algn="ctr"/>
            <a:r>
              <a:rPr lang="en-US" sz="1800" i="1" dirty="0" smtClean="0"/>
              <a:t>Players have to be able to anticipate where the opponent will attack or block and strategize around it. In a sense, fighting games are like a cross between poker and speed chess</a:t>
            </a:r>
            <a:endParaRPr lang="en-US" sz="1800" i="1" dirty="0" smtClean="0"/>
          </a:p>
        </p:txBody>
      </p:sp>
      <p:sp>
        <p:nvSpPr>
          <p:cNvPr id="57" name="Text Placeholder 452"/>
          <p:cNvSpPr>
            <a:spLocks noGrp="1"/>
          </p:cNvSpPr>
          <p:nvPr>
            <p:ph type="body" sz="quarter" idx="19"/>
          </p:nvPr>
        </p:nvSpPr>
        <p:spPr>
          <a:xfrm>
            <a:off x="18015739" y="16457952"/>
            <a:ext cx="8153074" cy="1015640"/>
          </a:xfrm>
        </p:spPr>
        <p:txBody>
          <a:bodyPr/>
          <a:lstStyle/>
          <a:p>
            <a:pPr algn="ctr"/>
            <a:r>
              <a:rPr lang="en-US" sz="1800" i="1" dirty="0" smtClean="0"/>
              <a:t>A 3 hit combo. If the opponent is closer to the </a:t>
            </a:r>
            <a:r>
              <a:rPr lang="en-US" sz="1800" b="1" i="1" u="sng" dirty="0" smtClean="0"/>
              <a:t>corner</a:t>
            </a:r>
            <a:r>
              <a:rPr lang="en-US" sz="1800" i="1" dirty="0" smtClean="0"/>
              <a:t>, more combo opportunities are present</a:t>
            </a:r>
            <a:endParaRPr lang="en-US" sz="1800" i="1" dirty="0" smtClean="0"/>
          </a:p>
        </p:txBody>
      </p:sp>
      <p:cxnSp>
        <p:nvCxnSpPr>
          <p:cNvPr id="59" name="Straight Connector 58"/>
          <p:cNvCxnSpPr/>
          <p:nvPr/>
        </p:nvCxnSpPr>
        <p:spPr>
          <a:xfrm>
            <a:off x="11587161" y="6527011"/>
            <a:ext cx="2072005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a:off x="15921836" y="9708243"/>
            <a:ext cx="6356113"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1587161" y="12886300"/>
            <a:ext cx="2072005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11587161" y="17441144"/>
            <a:ext cx="20720050" cy="1588"/>
          </a:xfrm>
          <a:prstGeom prst="line">
            <a:avLst/>
          </a:prstGeom>
          <a:ln w="38100"/>
        </p:spPr>
        <p:style>
          <a:lnRef idx="1">
            <a:schemeClr val="dk1"/>
          </a:lnRef>
          <a:fillRef idx="0">
            <a:schemeClr val="dk1"/>
          </a:fillRef>
          <a:effectRef idx="0">
            <a:schemeClr val="dk1"/>
          </a:effectRef>
          <a:fontRef idx="minor">
            <a:schemeClr val="tx1"/>
          </a:fontRef>
        </p:style>
      </p:cxnSp>
      <p:sp>
        <p:nvSpPr>
          <p:cNvPr id="66" name="Text Placeholder 25"/>
          <p:cNvSpPr>
            <a:spLocks noGrp="1"/>
          </p:cNvSpPr>
          <p:nvPr>
            <p:ph type="body" sz="quarter" idx="27"/>
          </p:nvPr>
        </p:nvSpPr>
        <p:spPr>
          <a:xfrm>
            <a:off x="32915600" y="24045629"/>
            <a:ext cx="10047018" cy="923322"/>
          </a:xfrm>
        </p:spPr>
        <p:txBody>
          <a:bodyPr/>
          <a:lstStyle/>
          <a:p>
            <a:r>
              <a:rPr lang="en-US" sz="4800" dirty="0" smtClean="0"/>
              <a:t>Contributors</a:t>
            </a:r>
            <a:endParaRPr lang="en-US" sz="4800" dirty="0"/>
          </a:p>
        </p:txBody>
      </p:sp>
      <p:sp>
        <p:nvSpPr>
          <p:cNvPr id="67" name="Text Placeholder 26"/>
          <p:cNvSpPr>
            <a:spLocks noGrp="1"/>
          </p:cNvSpPr>
          <p:nvPr>
            <p:ph type="body" sz="quarter" idx="28"/>
          </p:nvPr>
        </p:nvSpPr>
        <p:spPr>
          <a:xfrm>
            <a:off x="35505984" y="25186063"/>
            <a:ext cx="4851153" cy="2000525"/>
          </a:xfrm>
        </p:spPr>
        <p:txBody>
          <a:bodyPr/>
          <a:lstStyle/>
          <a:p>
            <a:pPr algn="ctr"/>
            <a:r>
              <a:rPr lang="en-US" sz="4000" b="1" dirty="0" smtClean="0"/>
              <a:t>Roger Liu</a:t>
            </a:r>
          </a:p>
          <a:p>
            <a:pPr algn="ctr"/>
            <a:r>
              <a:rPr lang="en-US" dirty="0" smtClean="0"/>
              <a:t>rogerliu@andrew.cmu.edu</a:t>
            </a:r>
            <a:endParaRPr lang="en-US" dirty="0" smtClean="0"/>
          </a:p>
          <a:p>
            <a:endParaRPr lang="en-US" dirty="0"/>
          </a:p>
        </p:txBody>
      </p:sp>
      <p:sp>
        <p:nvSpPr>
          <p:cNvPr id="68" name="Text Placeholder 26"/>
          <p:cNvSpPr>
            <a:spLocks noGrp="1"/>
          </p:cNvSpPr>
          <p:nvPr>
            <p:ph type="body" sz="quarter" idx="28"/>
          </p:nvPr>
        </p:nvSpPr>
        <p:spPr>
          <a:xfrm>
            <a:off x="35505984" y="26882890"/>
            <a:ext cx="5031057" cy="2055925"/>
          </a:xfrm>
        </p:spPr>
        <p:txBody>
          <a:bodyPr/>
          <a:lstStyle/>
          <a:p>
            <a:pPr algn="ctr"/>
            <a:r>
              <a:rPr lang="en-US" sz="4000" b="1" dirty="0" smtClean="0"/>
              <a:t>Maxim </a:t>
            </a:r>
            <a:r>
              <a:rPr lang="en-US" sz="4000" b="1" dirty="0" err="1" smtClean="0"/>
              <a:t>Likhachev</a:t>
            </a:r>
            <a:endParaRPr lang="en-US" sz="4000" b="1" dirty="0" smtClean="0"/>
          </a:p>
          <a:p>
            <a:pPr algn="ctr"/>
            <a:r>
              <a:rPr lang="en-US" dirty="0" smtClean="0"/>
              <a:t>maxim@cs.cmu.edu</a:t>
            </a:r>
          </a:p>
          <a:p>
            <a:endParaRPr lang="en-US" dirty="0"/>
          </a:p>
        </p:txBody>
      </p:sp>
      <p:graphicFrame>
        <p:nvGraphicFramePr>
          <p:cNvPr id="69" name="Table 68"/>
          <p:cNvGraphicFramePr>
            <a:graphicFrameLocks noGrp="1"/>
          </p:cNvGraphicFramePr>
          <p:nvPr/>
        </p:nvGraphicFramePr>
        <p:xfrm>
          <a:off x="33170875" y="6563214"/>
          <a:ext cx="9521372" cy="7555758"/>
        </p:xfrm>
        <a:graphic>
          <a:graphicData uri="http://schemas.openxmlformats.org/drawingml/2006/table">
            <a:tbl>
              <a:tblPr firstRow="1" bandRow="1">
                <a:tableStyleId>{5C22544A-7EE6-4342-B048-85BDC9FD1C3A}</a:tableStyleId>
              </a:tblPr>
              <a:tblGrid>
                <a:gridCol w="2214058"/>
                <a:gridCol w="7307314"/>
              </a:tblGrid>
              <a:tr h="472427">
                <a:tc>
                  <a:txBody>
                    <a:bodyPr/>
                    <a:lstStyle/>
                    <a:p>
                      <a:pPr algn="l" fontAlgn="b"/>
                      <a:r>
                        <a:rPr lang="en-US" sz="2000" b="1" i="0" u="none" strike="noStrike" dirty="0" smtClean="0">
                          <a:solidFill>
                            <a:srgbClr val="000000"/>
                          </a:solidFill>
                          <a:latin typeface="Calibri"/>
                        </a:rPr>
                        <a:t>Field Name</a:t>
                      </a:r>
                      <a:endParaRPr lang="en-US" sz="2000" b="1" i="0" u="none" strike="noStrike" dirty="0">
                        <a:solidFill>
                          <a:srgbClr val="000000"/>
                        </a:solidFill>
                        <a:latin typeface="Calibri"/>
                      </a:endParaRPr>
                    </a:p>
                  </a:txBody>
                  <a:tcPr marL="4763" marR="4763" marT="4763" marB="0" anchor="b"/>
                </a:tc>
                <a:tc>
                  <a:txBody>
                    <a:bodyPr/>
                    <a:lstStyle/>
                    <a:p>
                      <a:pPr algn="l" fontAlgn="b"/>
                      <a:r>
                        <a:rPr lang="en-US" sz="2000" b="1" i="0" u="none" strike="noStrike" dirty="0" smtClean="0">
                          <a:solidFill>
                            <a:srgbClr val="000000"/>
                          </a:solidFill>
                          <a:latin typeface="Calibri"/>
                        </a:rPr>
                        <a:t>Description</a:t>
                      </a:r>
                    </a:p>
                  </a:txBody>
                  <a:tcPr marL="4763" marR="4763" marT="4763" marB="0" anchor="b"/>
                </a:tc>
              </a:tr>
              <a:tr h="810342">
                <a:tc>
                  <a:txBody>
                    <a:bodyPr/>
                    <a:lstStyle/>
                    <a:p>
                      <a:pPr algn="l" fontAlgn="b"/>
                      <a:r>
                        <a:rPr lang="en-US" sz="2000" b="0" i="0" u="none" strike="noStrike" dirty="0" err="1">
                          <a:solidFill>
                            <a:srgbClr val="000000"/>
                          </a:solidFill>
                          <a:latin typeface="Calibri"/>
                        </a:rPr>
                        <a:t>actionTaken</a:t>
                      </a:r>
                      <a:endParaRPr lang="en-US" sz="2000" b="0" i="0" u="none" strike="noStrike" dirty="0">
                        <a:solidFill>
                          <a:srgbClr val="000000"/>
                        </a:solidFill>
                        <a:latin typeface="Calibri"/>
                      </a:endParaRPr>
                    </a:p>
                  </a:txBody>
                  <a:tcPr marL="4763" marR="4763" marT="4763" marB="0" anchor="b"/>
                </a:tc>
                <a:tc>
                  <a:txBody>
                    <a:bodyPr/>
                    <a:lstStyle/>
                    <a:p>
                      <a:pPr algn="l" fontAlgn="b"/>
                      <a:r>
                        <a:rPr lang="en-US" sz="2000" b="0" i="0" u="none" strike="noStrike" dirty="0">
                          <a:solidFill>
                            <a:srgbClr val="000000"/>
                          </a:solidFill>
                          <a:latin typeface="Calibri"/>
                        </a:rPr>
                        <a:t>(</a:t>
                      </a:r>
                      <a:r>
                        <a:rPr lang="en-US" sz="2000" b="0" i="0" u="none" strike="noStrike" dirty="0" err="1">
                          <a:solidFill>
                            <a:srgbClr val="000000"/>
                          </a:solidFill>
                          <a:latin typeface="Calibri"/>
                        </a:rPr>
                        <a:t>enum</a:t>
                      </a:r>
                      <a:r>
                        <a:rPr lang="en-US" sz="2000" b="0" i="0" u="none" strike="noStrike" dirty="0">
                          <a:solidFill>
                            <a:srgbClr val="000000"/>
                          </a:solidFill>
                          <a:latin typeface="Calibri"/>
                        </a:rPr>
                        <a:t>) Describes how the player moved, if they jumped, if they attacked etc.</a:t>
                      </a:r>
                    </a:p>
                  </a:txBody>
                  <a:tcPr marL="4763" marR="4763" marT="4763" marB="0" anchor="b"/>
                </a:tc>
              </a:tr>
              <a:tr h="472427">
                <a:tc>
                  <a:txBody>
                    <a:bodyPr/>
                    <a:lstStyle/>
                    <a:p>
                      <a:pPr algn="l" fontAlgn="b"/>
                      <a:r>
                        <a:rPr lang="en-US" sz="2000" b="0" i="0" u="none" strike="noStrike">
                          <a:solidFill>
                            <a:srgbClr val="000000"/>
                          </a:solidFill>
                          <a:latin typeface="Calibri"/>
                        </a:rPr>
                        <a:t>timeDelay</a:t>
                      </a:r>
                    </a:p>
                  </a:txBody>
                  <a:tcPr marL="4763" marR="4763" marT="4763" marB="0" anchor="b"/>
                </a:tc>
                <a:tc>
                  <a:txBody>
                    <a:bodyPr/>
                    <a:lstStyle/>
                    <a:p>
                      <a:pPr algn="l" fontAlgn="b"/>
                      <a:r>
                        <a:rPr lang="en-US" sz="2000" b="0" i="0" u="none" strike="noStrike" dirty="0">
                          <a:solidFill>
                            <a:srgbClr val="000000"/>
                          </a:solidFill>
                          <a:latin typeface="Calibri"/>
                        </a:rPr>
                        <a:t>(float) Describes the time since the last snapshot was recorded</a:t>
                      </a:r>
                    </a:p>
                  </a:txBody>
                  <a:tcPr marL="4763" marR="4763" marT="4763" marB="0" anchor="b"/>
                </a:tc>
              </a:tr>
              <a:tr h="1211594">
                <a:tc>
                  <a:txBody>
                    <a:bodyPr/>
                    <a:lstStyle/>
                    <a:p>
                      <a:pPr algn="l" fontAlgn="b"/>
                      <a:r>
                        <a:rPr lang="en-US" sz="2000" b="0" i="0" u="none" strike="noStrike">
                          <a:solidFill>
                            <a:srgbClr val="000000"/>
                          </a:solidFill>
                          <a:latin typeface="Calibri"/>
                        </a:rPr>
                        <a:t>timeRemaining</a:t>
                      </a:r>
                    </a:p>
                  </a:txBody>
                  <a:tcPr marL="4763" marR="4763" marT="4763" marB="0" anchor="b"/>
                </a:tc>
                <a:tc>
                  <a:txBody>
                    <a:bodyPr/>
                    <a:lstStyle/>
                    <a:p>
                      <a:pPr algn="l" fontAlgn="b"/>
                      <a:r>
                        <a:rPr lang="en-US" sz="2000" b="0" i="0" u="none" strike="noStrike" dirty="0">
                          <a:solidFill>
                            <a:srgbClr val="000000"/>
                          </a:solidFill>
                          <a:latin typeface="Calibri"/>
                        </a:rPr>
                        <a:t>(</a:t>
                      </a:r>
                      <a:r>
                        <a:rPr lang="en-US" sz="2000" b="0" i="0" u="none" strike="noStrike" dirty="0" err="1">
                          <a:solidFill>
                            <a:srgbClr val="000000"/>
                          </a:solidFill>
                          <a:latin typeface="Calibri"/>
                        </a:rPr>
                        <a:t>enum</a:t>
                      </a:r>
                      <a:r>
                        <a:rPr lang="en-US" sz="2000" b="0" i="0" u="none" strike="noStrike" dirty="0">
                          <a:solidFill>
                            <a:srgbClr val="000000"/>
                          </a:solidFill>
                          <a:latin typeface="Calibri"/>
                        </a:rPr>
                        <a:t>) Describes how much time is left. Players change their behavior depending on if there's a lot of time (60-15 seconds) or a little </a:t>
                      </a:r>
                      <a:r>
                        <a:rPr lang="en-US" sz="2000" b="0" i="0" u="none" strike="noStrike" dirty="0" smtClean="0">
                          <a:solidFill>
                            <a:srgbClr val="000000"/>
                          </a:solidFill>
                          <a:latin typeface="Calibri"/>
                        </a:rPr>
                        <a:t>(&lt; 15 </a:t>
                      </a:r>
                      <a:r>
                        <a:rPr lang="en-US" sz="2000" b="0" i="0" u="none" strike="noStrike" dirty="0">
                          <a:solidFill>
                            <a:srgbClr val="000000"/>
                          </a:solidFill>
                          <a:latin typeface="Calibri"/>
                        </a:rPr>
                        <a:t>seconds)</a:t>
                      </a:r>
                    </a:p>
                  </a:txBody>
                  <a:tcPr marL="4763" marR="4763" marT="4763" marB="0" anchor="b"/>
                </a:tc>
              </a:tr>
              <a:tr h="472427">
                <a:tc>
                  <a:txBody>
                    <a:bodyPr/>
                    <a:lstStyle/>
                    <a:p>
                      <a:pPr algn="l" fontAlgn="b"/>
                      <a:r>
                        <a:rPr lang="en-US" sz="2000" b="0" i="0" u="none" strike="noStrike">
                          <a:solidFill>
                            <a:srgbClr val="000000"/>
                          </a:solidFill>
                          <a:latin typeface="Calibri"/>
                        </a:rPr>
                        <a:t>p1Health</a:t>
                      </a:r>
                    </a:p>
                  </a:txBody>
                  <a:tcPr marL="4763" marR="4763" marT="4763" marB="0" anchor="b"/>
                </a:tc>
                <a:tc>
                  <a:txBody>
                    <a:bodyPr/>
                    <a:lstStyle/>
                    <a:p>
                      <a:pPr algn="l" fontAlgn="b"/>
                      <a:r>
                        <a:rPr lang="en-US" sz="2000" b="0" i="0" u="none" strike="noStrike">
                          <a:solidFill>
                            <a:srgbClr val="000000"/>
                          </a:solidFill>
                          <a:latin typeface="Calibri"/>
                        </a:rPr>
                        <a:t>(int) the health of player 1</a:t>
                      </a:r>
                    </a:p>
                  </a:txBody>
                  <a:tcPr marL="4763" marR="4763" marT="4763" marB="0" anchor="b"/>
                </a:tc>
              </a:tr>
              <a:tr h="409090">
                <a:tc>
                  <a:txBody>
                    <a:bodyPr/>
                    <a:lstStyle/>
                    <a:p>
                      <a:pPr algn="l" fontAlgn="b"/>
                      <a:r>
                        <a:rPr lang="en-US" sz="2000" b="0" i="0" u="none" strike="noStrike" dirty="0">
                          <a:solidFill>
                            <a:srgbClr val="000000"/>
                          </a:solidFill>
                          <a:latin typeface="Calibri"/>
                        </a:rPr>
                        <a:t>p2Health</a:t>
                      </a:r>
                    </a:p>
                  </a:txBody>
                  <a:tcPr marL="4763" marR="4763" marT="4763" marB="0" anchor="b"/>
                </a:tc>
                <a:tc>
                  <a:txBody>
                    <a:bodyPr/>
                    <a:lstStyle/>
                    <a:p>
                      <a:pPr algn="l" fontAlgn="b"/>
                      <a:r>
                        <a:rPr lang="en-US" sz="2000" b="0" i="0" u="none" strike="noStrike">
                          <a:solidFill>
                            <a:srgbClr val="000000"/>
                          </a:solidFill>
                          <a:latin typeface="Calibri"/>
                        </a:rPr>
                        <a:t>(int) the health of player 2</a:t>
                      </a:r>
                    </a:p>
                  </a:txBody>
                  <a:tcPr marL="4763" marR="4763" marT="4763" marB="0" anchor="b"/>
                </a:tc>
              </a:tr>
              <a:tr h="803998">
                <a:tc>
                  <a:txBody>
                    <a:bodyPr/>
                    <a:lstStyle/>
                    <a:p>
                      <a:pPr algn="l" fontAlgn="b"/>
                      <a:r>
                        <a:rPr lang="en-US" sz="2000" b="0" i="0" u="none" strike="noStrike">
                          <a:solidFill>
                            <a:srgbClr val="000000"/>
                          </a:solidFill>
                          <a:latin typeface="Calibri"/>
                        </a:rPr>
                        <a:t>xDistance</a:t>
                      </a:r>
                    </a:p>
                  </a:txBody>
                  <a:tcPr marL="4763" marR="4763" marT="4763" marB="0" anchor="b"/>
                </a:tc>
                <a:tc>
                  <a:txBody>
                    <a:bodyPr/>
                    <a:lstStyle/>
                    <a:p>
                      <a:pPr algn="l" fontAlgn="b"/>
                      <a:r>
                        <a:rPr lang="en-US" sz="2000" b="0" i="0" u="none" strike="noStrike">
                          <a:solidFill>
                            <a:srgbClr val="000000"/>
                          </a:solidFill>
                          <a:latin typeface="Calibri"/>
                        </a:rPr>
                        <a:t>(enum) How close are the players horizontally. Behavior changes if their Far or Close</a:t>
                      </a:r>
                    </a:p>
                  </a:txBody>
                  <a:tcPr marL="4763" marR="4763" marT="4763" marB="0" anchor="b"/>
                </a:tc>
              </a:tr>
              <a:tr h="810342">
                <a:tc>
                  <a:txBody>
                    <a:bodyPr/>
                    <a:lstStyle/>
                    <a:p>
                      <a:pPr algn="l" fontAlgn="b"/>
                      <a:r>
                        <a:rPr lang="en-US" sz="2000" b="0" i="0" u="none" strike="noStrike">
                          <a:solidFill>
                            <a:srgbClr val="000000"/>
                          </a:solidFill>
                          <a:latin typeface="Calibri"/>
                        </a:rPr>
                        <a:t>yDistance</a:t>
                      </a:r>
                    </a:p>
                  </a:txBody>
                  <a:tcPr marL="4763" marR="4763" marT="4763" marB="0" anchor="b"/>
                </a:tc>
                <a:tc>
                  <a:txBody>
                    <a:bodyPr/>
                    <a:lstStyle/>
                    <a:p>
                      <a:pPr algn="l" fontAlgn="b"/>
                      <a:r>
                        <a:rPr lang="en-US" sz="2000" b="0" i="0" u="none" strike="noStrike">
                          <a:solidFill>
                            <a:srgbClr val="000000"/>
                          </a:solidFill>
                          <a:latin typeface="Calibri"/>
                        </a:rPr>
                        <a:t>(enum) How close are the players vertically. Behavior changes if their Far or Close</a:t>
                      </a:r>
                    </a:p>
                  </a:txBody>
                  <a:tcPr marL="4763" marR="4763" marT="4763" marB="0" anchor="b"/>
                </a:tc>
              </a:tr>
              <a:tr h="810342">
                <a:tc>
                  <a:txBody>
                    <a:bodyPr/>
                    <a:lstStyle/>
                    <a:p>
                      <a:pPr algn="l" fontAlgn="b"/>
                      <a:r>
                        <a:rPr lang="en-US" sz="2000" b="0" i="0" u="none" strike="noStrike">
                          <a:solidFill>
                            <a:srgbClr val="000000"/>
                          </a:solidFill>
                          <a:latin typeface="Calibri"/>
                        </a:rPr>
                        <a:t>p1CornerDistance</a:t>
                      </a:r>
                    </a:p>
                  </a:txBody>
                  <a:tcPr marL="4763" marR="4763" marT="4763" marB="0" anchor="b"/>
                </a:tc>
                <a:tc>
                  <a:txBody>
                    <a:bodyPr/>
                    <a:lstStyle/>
                    <a:p>
                      <a:pPr algn="l" fontAlgn="b"/>
                      <a:r>
                        <a:rPr lang="en-US" sz="2000" b="0" i="0" u="none" strike="noStrike" dirty="0">
                          <a:solidFill>
                            <a:srgbClr val="000000"/>
                          </a:solidFill>
                          <a:latin typeface="Calibri"/>
                        </a:rPr>
                        <a:t>(</a:t>
                      </a:r>
                      <a:r>
                        <a:rPr lang="en-US" sz="2000" b="0" i="0" u="none" strike="noStrike" dirty="0" err="1">
                          <a:solidFill>
                            <a:srgbClr val="000000"/>
                          </a:solidFill>
                          <a:latin typeface="Calibri"/>
                        </a:rPr>
                        <a:t>enum</a:t>
                      </a:r>
                      <a:r>
                        <a:rPr lang="en-US" sz="2000" b="0" i="0" u="none" strike="noStrike" dirty="0">
                          <a:solidFill>
                            <a:srgbClr val="000000"/>
                          </a:solidFill>
                          <a:latin typeface="Calibri"/>
                        </a:rPr>
                        <a:t>) How close is player 1 to the corner. </a:t>
                      </a:r>
                      <a:r>
                        <a:rPr lang="en-US" sz="2000" b="0" i="0" u="none" strike="noStrike" dirty="0" smtClean="0">
                          <a:solidFill>
                            <a:srgbClr val="000000"/>
                          </a:solidFill>
                          <a:latin typeface="Calibri"/>
                        </a:rPr>
                        <a:t>A cornered player is more </a:t>
                      </a:r>
                      <a:r>
                        <a:rPr lang="en-US" sz="2000" b="0" i="0" u="none" strike="noStrike" dirty="0" err="1" smtClean="0">
                          <a:solidFill>
                            <a:srgbClr val="000000"/>
                          </a:solidFill>
                          <a:latin typeface="Calibri"/>
                        </a:rPr>
                        <a:t>restriced</a:t>
                      </a:r>
                      <a:r>
                        <a:rPr lang="en-US" sz="2000" b="0" i="0" u="none" strike="noStrike" dirty="0" smtClean="0">
                          <a:solidFill>
                            <a:srgbClr val="000000"/>
                          </a:solidFill>
                          <a:latin typeface="Calibri"/>
                        </a:rPr>
                        <a:t>, </a:t>
                      </a:r>
                      <a:r>
                        <a:rPr lang="en-US" sz="2000" b="0" i="0" u="none" strike="noStrike" dirty="0">
                          <a:solidFill>
                            <a:srgbClr val="000000"/>
                          </a:solidFill>
                          <a:latin typeface="Calibri"/>
                        </a:rPr>
                        <a:t>so </a:t>
                      </a:r>
                      <a:r>
                        <a:rPr lang="en-US" sz="2000" b="0" i="0" u="none" strike="noStrike" dirty="0" smtClean="0">
                          <a:solidFill>
                            <a:srgbClr val="000000"/>
                          </a:solidFill>
                          <a:latin typeface="Calibri"/>
                        </a:rPr>
                        <a:t>they behave differently</a:t>
                      </a:r>
                      <a:endParaRPr lang="en-US" sz="2000" b="0" i="0" u="none" strike="noStrike" dirty="0">
                        <a:solidFill>
                          <a:srgbClr val="000000"/>
                        </a:solidFill>
                        <a:latin typeface="Calibri"/>
                      </a:endParaRPr>
                    </a:p>
                  </a:txBody>
                  <a:tcPr marL="4763" marR="4763" marT="4763" marB="0" anchor="b"/>
                </a:tc>
              </a:tr>
              <a:tr h="472427">
                <a:tc>
                  <a:txBody>
                    <a:bodyPr/>
                    <a:lstStyle/>
                    <a:p>
                      <a:pPr algn="l" fontAlgn="b"/>
                      <a:r>
                        <a:rPr lang="en-US" sz="2000" b="0" i="0" u="none" strike="noStrike">
                          <a:solidFill>
                            <a:srgbClr val="000000"/>
                          </a:solidFill>
                          <a:latin typeface="Calibri"/>
                        </a:rPr>
                        <a:t>p2CornerDistance</a:t>
                      </a:r>
                    </a:p>
                  </a:txBody>
                  <a:tcPr marL="4763" marR="4763" marT="4763" marB="0" anchor="b"/>
                </a:tc>
                <a:tc>
                  <a:txBody>
                    <a:bodyPr/>
                    <a:lstStyle/>
                    <a:p>
                      <a:pPr algn="l" fontAlgn="b"/>
                      <a:r>
                        <a:rPr lang="en-US" sz="2000" b="0" i="0" u="none" strike="noStrike" dirty="0">
                          <a:solidFill>
                            <a:srgbClr val="000000"/>
                          </a:solidFill>
                          <a:latin typeface="Calibri"/>
                        </a:rPr>
                        <a:t>(</a:t>
                      </a:r>
                      <a:r>
                        <a:rPr lang="en-US" sz="2000" b="0" i="0" u="none" strike="noStrike" dirty="0" err="1">
                          <a:solidFill>
                            <a:srgbClr val="000000"/>
                          </a:solidFill>
                          <a:latin typeface="Calibri"/>
                        </a:rPr>
                        <a:t>enum</a:t>
                      </a:r>
                      <a:r>
                        <a:rPr lang="en-US" sz="2000" b="0" i="0" u="none" strike="noStrike" dirty="0">
                          <a:solidFill>
                            <a:srgbClr val="000000"/>
                          </a:solidFill>
                          <a:latin typeface="Calibri"/>
                        </a:rPr>
                        <a:t>) How close is player 2 to the corner.</a:t>
                      </a:r>
                    </a:p>
                  </a:txBody>
                  <a:tcPr marL="4763" marR="4763" marT="4763" marB="0" anchor="b"/>
                </a:tc>
              </a:tr>
              <a:tr h="810342">
                <a:tc>
                  <a:txBody>
                    <a:bodyPr/>
                    <a:lstStyle/>
                    <a:p>
                      <a:pPr algn="l" fontAlgn="b"/>
                      <a:r>
                        <a:rPr lang="en-US" sz="2000" b="0" i="0" u="none" strike="noStrike">
                          <a:solidFill>
                            <a:srgbClr val="000000"/>
                          </a:solidFill>
                          <a:latin typeface="Calibri"/>
                        </a:rPr>
                        <a:t>labels</a:t>
                      </a:r>
                    </a:p>
                  </a:txBody>
                  <a:tcPr marL="4763" marR="4763" marT="4763" marB="0" anchor="b"/>
                </a:tc>
                <a:tc>
                  <a:txBody>
                    <a:bodyPr/>
                    <a:lstStyle/>
                    <a:p>
                      <a:pPr algn="l" fontAlgn="b"/>
                      <a:r>
                        <a:rPr lang="en-US" sz="2000" b="0" i="0" u="none" strike="noStrike" dirty="0" smtClean="0">
                          <a:solidFill>
                            <a:srgbClr val="000000"/>
                          </a:solidFill>
                          <a:latin typeface="Calibri"/>
                        </a:rPr>
                        <a:t>(String[]) </a:t>
                      </a:r>
                      <a:r>
                        <a:rPr lang="en-US" sz="2000" b="0" i="0" u="none" strike="noStrike" dirty="0">
                          <a:solidFill>
                            <a:srgbClr val="000000"/>
                          </a:solidFill>
                          <a:latin typeface="Calibri"/>
                        </a:rPr>
                        <a:t>Additional information to classify a session. Currently houses the Offensive </a:t>
                      </a:r>
                      <a:r>
                        <a:rPr lang="en-US" sz="2000" b="0" i="0" u="none" strike="noStrike" dirty="0" smtClean="0">
                          <a:solidFill>
                            <a:srgbClr val="000000"/>
                          </a:solidFill>
                          <a:latin typeface="Calibri"/>
                        </a:rPr>
                        <a:t>vs. </a:t>
                      </a:r>
                      <a:r>
                        <a:rPr lang="en-US" sz="2000" b="0" i="0" u="none" strike="noStrike" dirty="0">
                          <a:solidFill>
                            <a:srgbClr val="000000"/>
                          </a:solidFill>
                          <a:latin typeface="Calibri"/>
                        </a:rPr>
                        <a:t>Defensive Labels</a:t>
                      </a:r>
                    </a:p>
                  </a:txBody>
                  <a:tcPr marL="4763" marR="4763" marT="4763" marB="0" anchor="b"/>
                </a:tc>
              </a:tr>
            </a:tbl>
          </a:graphicData>
        </a:graphic>
      </p:graphicFrame>
      <p:graphicFrame>
        <p:nvGraphicFramePr>
          <p:cNvPr id="71" name="Table 70"/>
          <p:cNvGraphicFramePr>
            <a:graphicFrameLocks noGrp="1"/>
          </p:cNvGraphicFramePr>
          <p:nvPr/>
        </p:nvGraphicFramePr>
        <p:xfrm>
          <a:off x="25378428" y="23253149"/>
          <a:ext cx="6469155" cy="792480"/>
        </p:xfrm>
        <a:graphic>
          <a:graphicData uri="http://schemas.openxmlformats.org/drawingml/2006/table">
            <a:tbl>
              <a:tblPr firstRow="1" bandRow="1">
                <a:tableStyleId>{5C22544A-7EE6-4342-B048-85BDC9FD1C3A}</a:tableStyleId>
              </a:tblPr>
              <a:tblGrid>
                <a:gridCol w="1293831"/>
                <a:gridCol w="1293831"/>
                <a:gridCol w="1293831"/>
                <a:gridCol w="1293831"/>
                <a:gridCol w="1293831"/>
              </a:tblGrid>
              <a:tr h="370840">
                <a:tc>
                  <a:txBody>
                    <a:bodyPr/>
                    <a:lstStyle/>
                    <a:p>
                      <a:r>
                        <a:rPr lang="en-US" sz="2000" dirty="0" smtClean="0"/>
                        <a:t>Action</a:t>
                      </a:r>
                      <a:endParaRPr lang="en-US" sz="2000" dirty="0"/>
                    </a:p>
                  </a:txBody>
                  <a:tcPr/>
                </a:tc>
                <a:tc>
                  <a:txBody>
                    <a:bodyPr/>
                    <a:lstStyle/>
                    <a:p>
                      <a:r>
                        <a:rPr lang="en-US" sz="2000" dirty="0" smtClean="0"/>
                        <a:t>p1Health</a:t>
                      </a:r>
                      <a:endParaRPr lang="en-US" sz="2000" dirty="0"/>
                    </a:p>
                  </a:txBody>
                  <a:tcPr/>
                </a:tc>
                <a:tc>
                  <a:txBody>
                    <a:bodyPr/>
                    <a:lstStyle/>
                    <a:p>
                      <a:r>
                        <a:rPr lang="en-US" sz="2000" dirty="0" smtClean="0"/>
                        <a:t>p2Health</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Labels</a:t>
                      </a:r>
                      <a:endParaRPr lang="en-US" sz="2000" dirty="0"/>
                    </a:p>
                  </a:txBody>
                  <a:tcPr/>
                </a:tc>
              </a:tr>
              <a:tr h="370840">
                <a:tc>
                  <a:txBody>
                    <a:bodyPr/>
                    <a:lstStyle/>
                    <a:p>
                      <a:r>
                        <a:rPr lang="en-US" sz="2000" dirty="0" smtClean="0"/>
                        <a:t>Jump</a:t>
                      </a:r>
                      <a:endParaRPr lang="en-US" sz="2000" dirty="0"/>
                    </a:p>
                  </a:txBody>
                  <a:tcPr/>
                </a:tc>
                <a:tc>
                  <a:txBody>
                    <a:bodyPr/>
                    <a:lstStyle/>
                    <a:p>
                      <a:r>
                        <a:rPr lang="en-US" sz="2000" dirty="0" smtClean="0"/>
                        <a:t>100</a:t>
                      </a:r>
                      <a:endParaRPr lang="en-US" sz="2000" dirty="0"/>
                    </a:p>
                  </a:txBody>
                  <a:tcPr/>
                </a:tc>
                <a:tc>
                  <a:txBody>
                    <a:bodyPr/>
                    <a:lstStyle/>
                    <a:p>
                      <a:r>
                        <a:rPr lang="en-US" sz="2000" dirty="0" smtClean="0"/>
                        <a:t>20</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[offensive]</a:t>
                      </a:r>
                      <a:endParaRPr lang="en-US" sz="2000" dirty="0"/>
                    </a:p>
                  </a:txBody>
                  <a:tcPr/>
                </a:tc>
              </a:tr>
            </a:tbl>
          </a:graphicData>
        </a:graphic>
      </p:graphicFrame>
      <p:graphicFrame>
        <p:nvGraphicFramePr>
          <p:cNvPr id="72" name="Table 71"/>
          <p:cNvGraphicFramePr>
            <a:graphicFrameLocks noGrp="1"/>
          </p:cNvGraphicFramePr>
          <p:nvPr/>
        </p:nvGraphicFramePr>
        <p:xfrm>
          <a:off x="25378427" y="24624252"/>
          <a:ext cx="6469157" cy="792480"/>
        </p:xfrm>
        <a:graphic>
          <a:graphicData uri="http://schemas.openxmlformats.org/drawingml/2006/table">
            <a:tbl>
              <a:tblPr firstRow="1" bandRow="1">
                <a:tableStyleId>{5C22544A-7EE6-4342-B048-85BDC9FD1C3A}</a:tableStyleId>
              </a:tblPr>
              <a:tblGrid>
                <a:gridCol w="1268743"/>
                <a:gridCol w="1268743"/>
                <a:gridCol w="1268743"/>
                <a:gridCol w="1268743"/>
                <a:gridCol w="1394185"/>
              </a:tblGrid>
              <a:tr h="370840">
                <a:tc>
                  <a:txBody>
                    <a:bodyPr/>
                    <a:lstStyle/>
                    <a:p>
                      <a:r>
                        <a:rPr lang="en-US" sz="2000" dirty="0" smtClean="0"/>
                        <a:t>Action</a:t>
                      </a:r>
                      <a:endParaRPr lang="en-US" sz="2000" dirty="0"/>
                    </a:p>
                  </a:txBody>
                  <a:tcPr/>
                </a:tc>
                <a:tc>
                  <a:txBody>
                    <a:bodyPr/>
                    <a:lstStyle/>
                    <a:p>
                      <a:r>
                        <a:rPr lang="en-US" sz="2000" dirty="0" smtClean="0"/>
                        <a:t>p1Health</a:t>
                      </a:r>
                      <a:endParaRPr lang="en-US" sz="2000" dirty="0"/>
                    </a:p>
                  </a:txBody>
                  <a:tcPr/>
                </a:tc>
                <a:tc>
                  <a:txBody>
                    <a:bodyPr/>
                    <a:lstStyle/>
                    <a:p>
                      <a:r>
                        <a:rPr lang="en-US" sz="2000" dirty="0" smtClean="0"/>
                        <a:t>p2Health</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Labels</a:t>
                      </a:r>
                      <a:endParaRPr lang="en-US" sz="2000" dirty="0"/>
                    </a:p>
                  </a:txBody>
                  <a:tcPr/>
                </a:tc>
              </a:tr>
              <a:tr h="370840">
                <a:tc>
                  <a:txBody>
                    <a:bodyPr/>
                    <a:lstStyle/>
                    <a:p>
                      <a:r>
                        <a:rPr lang="en-US" sz="2000" dirty="0" smtClean="0"/>
                        <a:t>Attack</a:t>
                      </a:r>
                      <a:endParaRPr lang="en-US" sz="2000" dirty="0"/>
                    </a:p>
                  </a:txBody>
                  <a:tcPr/>
                </a:tc>
                <a:tc>
                  <a:txBody>
                    <a:bodyPr/>
                    <a:lstStyle/>
                    <a:p>
                      <a:r>
                        <a:rPr lang="en-US" sz="2000" dirty="0" smtClean="0"/>
                        <a:t>100</a:t>
                      </a:r>
                      <a:endParaRPr lang="en-US" sz="2000" dirty="0"/>
                    </a:p>
                  </a:txBody>
                  <a:tcPr/>
                </a:tc>
                <a:tc>
                  <a:txBody>
                    <a:bodyPr/>
                    <a:lstStyle/>
                    <a:p>
                      <a:r>
                        <a:rPr lang="en-US" sz="2000" dirty="0" smtClean="0"/>
                        <a:t>20</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[offensive]</a:t>
                      </a:r>
                      <a:endParaRPr lang="en-US" sz="2000" dirty="0"/>
                    </a:p>
                  </a:txBody>
                  <a:tcPr/>
                </a:tc>
              </a:tr>
            </a:tbl>
          </a:graphicData>
        </a:graphic>
      </p:graphicFrame>
      <p:sp>
        <p:nvSpPr>
          <p:cNvPr id="73" name="Text Placeholder 452"/>
          <p:cNvSpPr>
            <a:spLocks noGrp="1"/>
          </p:cNvSpPr>
          <p:nvPr>
            <p:ph type="body" sz="quarter" idx="19"/>
          </p:nvPr>
        </p:nvSpPr>
        <p:spPr>
          <a:xfrm>
            <a:off x="27391797" y="24019939"/>
            <a:ext cx="2596509" cy="604313"/>
          </a:xfrm>
        </p:spPr>
        <p:txBody>
          <a:bodyPr/>
          <a:lstStyle/>
          <a:p>
            <a:pPr algn="ctr"/>
            <a:r>
              <a:rPr lang="en-US" sz="2000" i="1" dirty="0" err="1" smtClean="0"/>
              <a:t>timeDelay</a:t>
            </a:r>
            <a:r>
              <a:rPr lang="en-US" sz="2000" i="1" dirty="0" smtClean="0"/>
              <a:t> = 0.04</a:t>
            </a:r>
            <a:endParaRPr lang="en-US" sz="2000" i="1" dirty="0" smtClean="0"/>
          </a:p>
        </p:txBody>
      </p:sp>
      <p:graphicFrame>
        <p:nvGraphicFramePr>
          <p:cNvPr id="74" name="Table 73"/>
          <p:cNvGraphicFramePr>
            <a:graphicFrameLocks noGrp="1"/>
          </p:cNvGraphicFramePr>
          <p:nvPr/>
        </p:nvGraphicFramePr>
        <p:xfrm>
          <a:off x="25403729" y="26234932"/>
          <a:ext cx="6531172" cy="792480"/>
        </p:xfrm>
        <a:graphic>
          <a:graphicData uri="http://schemas.openxmlformats.org/drawingml/2006/table">
            <a:tbl>
              <a:tblPr firstRow="1" bandRow="1">
                <a:tableStyleId>{5C22544A-7EE6-4342-B048-85BDC9FD1C3A}</a:tableStyleId>
              </a:tblPr>
              <a:tblGrid>
                <a:gridCol w="1692232"/>
                <a:gridCol w="1311969"/>
                <a:gridCol w="1451428"/>
                <a:gridCol w="740229"/>
                <a:gridCol w="1335314"/>
              </a:tblGrid>
              <a:tr h="370840">
                <a:tc>
                  <a:txBody>
                    <a:bodyPr/>
                    <a:lstStyle/>
                    <a:p>
                      <a:r>
                        <a:rPr lang="en-US" sz="2000" dirty="0" smtClean="0"/>
                        <a:t>Action</a:t>
                      </a:r>
                      <a:endParaRPr lang="en-US" sz="2000" dirty="0"/>
                    </a:p>
                  </a:txBody>
                  <a:tcPr/>
                </a:tc>
                <a:tc>
                  <a:txBody>
                    <a:bodyPr/>
                    <a:lstStyle/>
                    <a:p>
                      <a:r>
                        <a:rPr lang="en-US" sz="2000" dirty="0" smtClean="0"/>
                        <a:t>p1Health</a:t>
                      </a:r>
                      <a:endParaRPr lang="en-US" sz="2000" dirty="0"/>
                    </a:p>
                  </a:txBody>
                  <a:tcPr/>
                </a:tc>
                <a:tc>
                  <a:txBody>
                    <a:bodyPr/>
                    <a:lstStyle/>
                    <a:p>
                      <a:r>
                        <a:rPr lang="en-US" sz="2000" dirty="0" smtClean="0"/>
                        <a:t>p2Health</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Labels</a:t>
                      </a:r>
                      <a:endParaRPr lang="en-US" sz="2000" dirty="0"/>
                    </a:p>
                  </a:txBody>
                  <a:tcPr/>
                </a:tc>
              </a:tr>
              <a:tr h="370840">
                <a:tc>
                  <a:txBody>
                    <a:bodyPr/>
                    <a:lstStyle/>
                    <a:p>
                      <a:r>
                        <a:rPr lang="en-US" sz="2000" dirty="0" smtClean="0"/>
                        <a:t>Jump + Attack</a:t>
                      </a:r>
                      <a:endParaRPr lang="en-US" sz="2000" dirty="0"/>
                    </a:p>
                  </a:txBody>
                  <a:tcPr/>
                </a:tc>
                <a:tc>
                  <a:txBody>
                    <a:bodyPr/>
                    <a:lstStyle/>
                    <a:p>
                      <a:r>
                        <a:rPr lang="en-US" sz="2000" dirty="0" smtClean="0"/>
                        <a:t>100</a:t>
                      </a:r>
                      <a:endParaRPr lang="en-US" sz="2000" dirty="0"/>
                    </a:p>
                  </a:txBody>
                  <a:tcPr/>
                </a:tc>
                <a:tc>
                  <a:txBody>
                    <a:bodyPr/>
                    <a:lstStyle/>
                    <a:p>
                      <a:r>
                        <a:rPr lang="en-US" sz="2000" dirty="0" smtClean="0"/>
                        <a:t>20</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[offensive]</a:t>
                      </a:r>
                      <a:endParaRPr lang="en-US" sz="2000" dirty="0"/>
                    </a:p>
                  </a:txBody>
                  <a:tcPr/>
                </a:tc>
              </a:tr>
            </a:tbl>
          </a:graphicData>
        </a:graphic>
      </p:graphicFrame>
      <p:cxnSp>
        <p:nvCxnSpPr>
          <p:cNvPr id="76" name="Straight Arrow Connector 75"/>
          <p:cNvCxnSpPr/>
          <p:nvPr/>
        </p:nvCxnSpPr>
        <p:spPr>
          <a:xfrm rot="5400000">
            <a:off x="28359141" y="25876152"/>
            <a:ext cx="610823" cy="9525"/>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78" name="Rectangle 77"/>
          <p:cNvSpPr/>
          <p:nvPr/>
        </p:nvSpPr>
        <p:spPr>
          <a:xfrm>
            <a:off x="25288101" y="22970505"/>
            <a:ext cx="6730409" cy="2604998"/>
          </a:xfrm>
          <a:prstGeom prst="rect">
            <a:avLst/>
          </a:prstGeom>
          <a:solidFill>
            <a:schemeClr val="bg2">
              <a:lumMod val="75000"/>
              <a:alpha val="1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80" name="Table 79"/>
          <p:cNvGraphicFramePr>
            <a:graphicFrameLocks noGrp="1"/>
          </p:cNvGraphicFramePr>
          <p:nvPr/>
        </p:nvGraphicFramePr>
        <p:xfrm>
          <a:off x="18999242" y="28575612"/>
          <a:ext cx="6536063" cy="934256"/>
        </p:xfrm>
        <a:graphic>
          <a:graphicData uri="http://schemas.openxmlformats.org/drawingml/2006/table">
            <a:tbl>
              <a:tblPr firstRow="1" bandRow="1">
                <a:tableStyleId>{5C22544A-7EE6-4342-B048-85BDC9FD1C3A}</a:tableStyleId>
              </a:tblPr>
              <a:tblGrid>
                <a:gridCol w="1053949"/>
                <a:gridCol w="1288660"/>
                <a:gridCol w="1507271"/>
                <a:gridCol w="1281138"/>
                <a:gridCol w="1405045"/>
              </a:tblGrid>
              <a:tr h="467128">
                <a:tc>
                  <a:txBody>
                    <a:bodyPr/>
                    <a:lstStyle/>
                    <a:p>
                      <a:r>
                        <a:rPr lang="en-US" sz="2000" dirty="0" smtClean="0"/>
                        <a:t>Action</a:t>
                      </a:r>
                      <a:endParaRPr lang="en-US" sz="2000" dirty="0"/>
                    </a:p>
                  </a:txBody>
                  <a:tcPr/>
                </a:tc>
                <a:tc>
                  <a:txBody>
                    <a:bodyPr/>
                    <a:lstStyle/>
                    <a:p>
                      <a:r>
                        <a:rPr lang="en-US" sz="2000" dirty="0" smtClean="0"/>
                        <a:t>p1Health</a:t>
                      </a:r>
                      <a:endParaRPr lang="en-US" sz="2000" dirty="0"/>
                    </a:p>
                  </a:txBody>
                  <a:tcPr/>
                </a:tc>
                <a:tc>
                  <a:txBody>
                    <a:bodyPr/>
                    <a:lstStyle/>
                    <a:p>
                      <a:r>
                        <a:rPr lang="en-US" sz="2000" dirty="0" smtClean="0"/>
                        <a:t>p2Health</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Labels</a:t>
                      </a:r>
                      <a:endParaRPr lang="en-US" sz="2000" dirty="0"/>
                    </a:p>
                  </a:txBody>
                  <a:tcPr/>
                </a:tc>
              </a:tr>
              <a:tr h="467128">
                <a:tc>
                  <a:txBody>
                    <a:bodyPr/>
                    <a:lstStyle/>
                    <a:p>
                      <a:r>
                        <a:rPr lang="en-US" sz="2000" dirty="0" smtClean="0"/>
                        <a:t>Jump</a:t>
                      </a:r>
                      <a:endParaRPr lang="en-US" sz="2000" dirty="0"/>
                    </a:p>
                  </a:txBody>
                  <a:tcPr/>
                </a:tc>
                <a:tc>
                  <a:txBody>
                    <a:bodyPr/>
                    <a:lstStyle/>
                    <a:p>
                      <a:r>
                        <a:rPr lang="en-US" sz="2000" dirty="0" smtClean="0"/>
                        <a:t>100</a:t>
                      </a:r>
                      <a:endParaRPr lang="en-US" sz="2000" dirty="0"/>
                    </a:p>
                  </a:txBody>
                  <a:tcPr/>
                </a:tc>
                <a:tc>
                  <a:txBody>
                    <a:bodyPr/>
                    <a:lstStyle/>
                    <a:p>
                      <a:r>
                        <a:rPr lang="en-US" sz="2000" dirty="0" smtClean="0"/>
                        <a:t>100</a:t>
                      </a:r>
                      <a:endParaRPr lang="en-US" sz="2000" dirty="0"/>
                    </a:p>
                  </a:txBody>
                  <a:tcPr/>
                </a:tc>
                <a:tc>
                  <a:txBody>
                    <a:bodyPr/>
                    <a:lstStyle/>
                    <a:p>
                      <a:pPr algn="ctr"/>
                      <a:r>
                        <a:rPr lang="en-US" sz="2000" dirty="0" smtClean="0"/>
                        <a:t>…</a:t>
                      </a:r>
                      <a:endParaRPr lang="en-US" sz="2000" dirty="0"/>
                    </a:p>
                  </a:txBody>
                  <a:tcPr/>
                </a:tc>
                <a:tc>
                  <a:txBody>
                    <a:bodyPr/>
                    <a:lstStyle/>
                    <a:p>
                      <a:r>
                        <a:rPr lang="en-US" sz="2000" dirty="0" smtClean="0"/>
                        <a:t>[offensive]</a:t>
                      </a:r>
                      <a:endParaRPr lang="en-US" sz="2000" dirty="0"/>
                    </a:p>
                  </a:txBody>
                  <a:tcPr/>
                </a:tc>
              </a:tr>
            </a:tbl>
          </a:graphicData>
        </a:graphic>
      </p:graphicFrame>
      <p:pic>
        <p:nvPicPr>
          <p:cNvPr id="6163" name="Picture 19"/>
          <p:cNvPicPr>
            <a:picLocks noChangeAspect="1" noChangeArrowheads="1"/>
          </p:cNvPicPr>
          <p:nvPr/>
        </p:nvPicPr>
        <p:blipFill>
          <a:blip r:embed="rId12"/>
          <a:srcRect/>
          <a:stretch>
            <a:fillRect/>
          </a:stretch>
        </p:blipFill>
        <p:spPr bwMode="auto">
          <a:xfrm>
            <a:off x="14055180" y="28501847"/>
            <a:ext cx="4655589" cy="2889978"/>
          </a:xfrm>
          <a:prstGeom prst="rect">
            <a:avLst/>
          </a:prstGeom>
          <a:noFill/>
          <a:ln w="9525">
            <a:noFill/>
            <a:miter lim="800000"/>
            <a:headEnd/>
            <a:tailEnd/>
          </a:ln>
          <a:effectLst/>
        </p:spPr>
      </p:pic>
      <p:pic>
        <p:nvPicPr>
          <p:cNvPr id="6164" name="Picture 20"/>
          <p:cNvPicPr>
            <a:picLocks noChangeAspect="1" noChangeArrowheads="1"/>
          </p:cNvPicPr>
          <p:nvPr/>
        </p:nvPicPr>
        <p:blipFill>
          <a:blip r:embed="rId13"/>
          <a:srcRect/>
          <a:stretch>
            <a:fillRect/>
          </a:stretch>
        </p:blipFill>
        <p:spPr bwMode="auto">
          <a:xfrm>
            <a:off x="25682028" y="28516980"/>
            <a:ext cx="4656736" cy="2908888"/>
          </a:xfrm>
          <a:prstGeom prst="rect">
            <a:avLst/>
          </a:prstGeom>
          <a:noFill/>
          <a:ln w="9525">
            <a:noFill/>
            <a:miter lim="800000"/>
            <a:headEnd/>
            <a:tailEnd/>
          </a:ln>
          <a:effectLst/>
        </p:spPr>
      </p:pic>
      <p:cxnSp>
        <p:nvCxnSpPr>
          <p:cNvPr id="84" name="Straight Arrow Connector 83"/>
          <p:cNvCxnSpPr/>
          <p:nvPr/>
        </p:nvCxnSpPr>
        <p:spPr>
          <a:xfrm flipV="1">
            <a:off x="18999241" y="30596904"/>
            <a:ext cx="6536064" cy="412"/>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88" name="Text Placeholder 452"/>
          <p:cNvSpPr>
            <a:spLocks noGrp="1"/>
          </p:cNvSpPr>
          <p:nvPr>
            <p:ph type="body" sz="quarter" idx="19"/>
          </p:nvPr>
        </p:nvSpPr>
        <p:spPr>
          <a:xfrm>
            <a:off x="19959722" y="29666063"/>
            <a:ext cx="4894175" cy="769419"/>
          </a:xfrm>
        </p:spPr>
        <p:txBody>
          <a:bodyPr/>
          <a:lstStyle/>
          <a:p>
            <a:pPr algn="ctr"/>
            <a:r>
              <a:rPr lang="en-US" sz="2000" i="1" dirty="0" err="1" smtClean="0"/>
              <a:t>timeDelay</a:t>
            </a:r>
            <a:r>
              <a:rPr lang="en-US" sz="2000" i="1" dirty="0" smtClean="0"/>
              <a:t> = 0.15</a:t>
            </a:r>
            <a:endParaRPr lang="en-US" sz="2000" i="1" dirty="0" smtClean="0"/>
          </a:p>
        </p:txBody>
      </p:sp>
      <p:sp>
        <p:nvSpPr>
          <p:cNvPr id="96" name="Text Placeholder 463"/>
          <p:cNvSpPr txBox="1">
            <a:spLocks/>
          </p:cNvSpPr>
          <p:nvPr/>
        </p:nvSpPr>
        <p:spPr>
          <a:xfrm>
            <a:off x="11543619" y="18184169"/>
            <a:ext cx="20763592" cy="5001347"/>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b="1" u="sng" baseline="0" dirty="0" smtClean="0">
                <a:solidFill>
                  <a:schemeClr val="accent5">
                    <a:lumMod val="50000"/>
                  </a:schemeClr>
                </a:solidFill>
                <a:latin typeface="Trebuchet MS" pitchFamily="34" charset="0"/>
                <a:cs typeface="Times New Roman" pitchFamily="18" charset="0"/>
              </a:rPr>
              <a:t>Data Collection:</a:t>
            </a:r>
          </a:p>
          <a:p>
            <a:pPr lvl="0" algn="just">
              <a:spcBef>
                <a:spcPct val="20000"/>
              </a:spcBef>
              <a:buFont typeface="Arial" pitchFamily="34" charset="0"/>
              <a:buChar char="•"/>
            </a:pPr>
            <a:r>
              <a:rPr lang="en-US" sz="2500" dirty="0" smtClean="0">
                <a:solidFill>
                  <a:schemeClr val="accent5">
                    <a:lumMod val="50000"/>
                  </a:schemeClr>
                </a:solidFill>
                <a:latin typeface="Trebuchet MS" pitchFamily="34" charset="0"/>
                <a:cs typeface="Times New Roman" pitchFamily="18" charset="0"/>
              </a:rPr>
              <a:t>Whenever the </a:t>
            </a:r>
            <a:r>
              <a:rPr lang="en-US" sz="2500" dirty="0" smtClean="0">
                <a:solidFill>
                  <a:schemeClr val="accent5">
                    <a:lumMod val="50000"/>
                  </a:schemeClr>
                </a:solidFill>
                <a:latin typeface="Trebuchet MS" pitchFamily="34" charset="0"/>
                <a:cs typeface="Times New Roman" pitchFamily="18" charset="0"/>
              </a:rPr>
              <a:t>player or opponent takes an action, a snapshot of the situation is taken. </a:t>
            </a:r>
          </a:p>
          <a:p>
            <a:pPr lvl="0" algn="just">
              <a:spcBef>
                <a:spcPct val="20000"/>
              </a:spcBef>
              <a:buFont typeface="Arial" pitchFamily="34" charset="0"/>
              <a:buChar char="•"/>
            </a:pPr>
            <a:r>
              <a:rPr lang="en-US" sz="2500" dirty="0" smtClean="0">
                <a:solidFill>
                  <a:schemeClr val="accent5">
                    <a:lumMod val="50000"/>
                  </a:schemeClr>
                </a:solidFill>
                <a:latin typeface="Trebuchet MS" pitchFamily="34" charset="0"/>
                <a:cs typeface="Times New Roman" pitchFamily="18" charset="0"/>
              </a:rPr>
              <a:t>Snapshots are vectors that describe the current state of the game. </a:t>
            </a:r>
          </a:p>
          <a:p>
            <a:pPr lvl="0" algn="just">
              <a:spcBef>
                <a:spcPct val="20000"/>
              </a:spcBef>
              <a:buFont typeface="Arial" pitchFamily="34" charset="0"/>
              <a:buChar char="•"/>
            </a:pPr>
            <a:r>
              <a:rPr lang="en-US" sz="2500" dirty="0" smtClean="0">
                <a:solidFill>
                  <a:schemeClr val="accent5">
                    <a:lumMod val="50000"/>
                  </a:schemeClr>
                </a:solidFill>
                <a:latin typeface="Trebuchet MS" pitchFamily="34" charset="0"/>
                <a:cs typeface="Times New Roman" pitchFamily="18" charset="0"/>
              </a:rPr>
              <a:t>The snapshots taken throughout a round are compiled into a session, and written to a </a:t>
            </a:r>
            <a:r>
              <a:rPr lang="en-US" sz="2500" dirty="0" smtClean="0">
                <a:solidFill>
                  <a:schemeClr val="accent5">
                    <a:lumMod val="50000"/>
                  </a:schemeClr>
                </a:solidFill>
                <a:latin typeface="Trebuchet MS" pitchFamily="34" charset="0"/>
                <a:cs typeface="Times New Roman" pitchFamily="18" charset="0"/>
              </a:rPr>
              <a:t>log</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lang="en-US" sz="2500" b="1" u="sng" dirty="0" smtClean="0">
              <a:solidFill>
                <a:schemeClr val="accent5">
                  <a:lumMod val="50000"/>
                </a:schemeClr>
              </a:solidFill>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b="1" u="sng" dirty="0" smtClean="0">
                <a:solidFill>
                  <a:schemeClr val="accent5">
                    <a:lumMod val="50000"/>
                  </a:schemeClr>
                </a:solidFill>
                <a:latin typeface="Trebuchet MS" pitchFamily="34" charset="0"/>
                <a:cs typeface="Times New Roman" pitchFamily="18" charset="0"/>
              </a:rPr>
              <a:t>Classify Data</a:t>
            </a:r>
          </a:p>
          <a:p>
            <a:pPr lvl="0">
              <a:spcBef>
                <a:spcPct val="20000"/>
              </a:spcBef>
              <a:buFont typeface="Arial" pitchFamily="34" charset="0"/>
              <a:buChar char="•"/>
            </a:pPr>
            <a:r>
              <a:rPr lang="en-US" sz="2500" dirty="0" smtClean="0">
                <a:solidFill>
                  <a:schemeClr val="accent5">
                    <a:lumMod val="50000"/>
                  </a:schemeClr>
                </a:solidFill>
                <a:latin typeface="Trebuchet MS" pitchFamily="34" charset="0"/>
                <a:cs typeface="Times New Roman" pitchFamily="18" charset="0"/>
              </a:rPr>
              <a:t>After </a:t>
            </a:r>
            <a:r>
              <a:rPr lang="en-US" sz="2500" dirty="0" smtClean="0">
                <a:solidFill>
                  <a:schemeClr val="accent5">
                    <a:lumMod val="50000"/>
                  </a:schemeClr>
                </a:solidFill>
                <a:latin typeface="Trebuchet MS" pitchFamily="34" charset="0"/>
                <a:cs typeface="Times New Roman" pitchFamily="18" charset="0"/>
              </a:rPr>
              <a:t>a game is played, players can classify the type of play that their opponent did during the match. </a:t>
            </a:r>
          </a:p>
          <a:p>
            <a:pPr lvl="0">
              <a:spcBef>
                <a:spcPct val="20000"/>
              </a:spcBef>
              <a:buFont typeface="Arial" pitchFamily="34" charset="0"/>
              <a:buChar char="•"/>
            </a:pPr>
            <a:r>
              <a:rPr lang="en-US" sz="2500" dirty="0" smtClean="0">
                <a:solidFill>
                  <a:schemeClr val="accent5">
                    <a:lumMod val="50000"/>
                  </a:schemeClr>
                </a:solidFill>
                <a:latin typeface="Trebuchet MS" pitchFamily="34" charset="0"/>
                <a:cs typeface="Times New Roman" pitchFamily="18" charset="0"/>
              </a:rPr>
              <a:t>This served as a baseline for the robustness of the system</a:t>
            </a: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lang="en-US" sz="2500" dirty="0" smtClean="0">
              <a:solidFill>
                <a:schemeClr val="accent5">
                  <a:lumMod val="50000"/>
                </a:schemeClr>
              </a:solidFill>
              <a:latin typeface="Trebuchet MS" pitchFamily="34" charset="0"/>
              <a:cs typeface="Times New Roman" pitchFamily="18"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smtClean="0">
              <a:ln>
                <a:noFill/>
              </a:ln>
              <a:solidFill>
                <a:schemeClr val="accent5">
                  <a:lumMod val="50000"/>
                </a:schemeClr>
              </a:solidFill>
              <a:effectLst/>
              <a:uLnTx/>
              <a:uFillTx/>
              <a:latin typeface="Trebuchet MS" pitchFamily="34" charset="0"/>
              <a:cs typeface="Times New Roman" pitchFamily="18" charset="0"/>
            </a:endParaRPr>
          </a:p>
        </p:txBody>
      </p:sp>
    </p:spTree>
    <p:extLst>
      <p:ext uri="{BB962C8B-B14F-4D97-AF65-F5344CB8AC3E}">
        <p14:creationId xmlns=""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1055</TotalTime>
  <Words>953</Words>
  <Application>Microsoft Office PowerPoint</Application>
  <PresentationFormat>Custom</PresentationFormat>
  <Paragraphs>112</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Roger Liu</cp:lastModifiedBy>
  <cp:revision>111</cp:revision>
  <dcterms:created xsi:type="dcterms:W3CDTF">2012-02-03T19:11:35Z</dcterms:created>
  <dcterms:modified xsi:type="dcterms:W3CDTF">2016-12-12T20:48:58Z</dcterms:modified>
</cp:coreProperties>
</file>