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79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BE58-8C40-4D5C-AEBF-2ECE4E4B03B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DE1A-B39C-4BED-AEBA-E771943FBE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BE58-8C40-4D5C-AEBF-2ECE4E4B03B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DE1A-B39C-4BED-AEBA-E771943FBE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BE58-8C40-4D5C-AEBF-2ECE4E4B03B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DE1A-B39C-4BED-AEBA-E771943FBE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BE58-8C40-4D5C-AEBF-2ECE4E4B03B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DE1A-B39C-4BED-AEBA-E771943FBE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BE58-8C40-4D5C-AEBF-2ECE4E4B03B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DE1A-B39C-4BED-AEBA-E771943FBE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BE58-8C40-4D5C-AEBF-2ECE4E4B03B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DE1A-B39C-4BED-AEBA-E771943FBE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BE58-8C40-4D5C-AEBF-2ECE4E4B03B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DE1A-B39C-4BED-AEBA-E771943FBE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BE58-8C40-4D5C-AEBF-2ECE4E4B03B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DE1A-B39C-4BED-AEBA-E771943FBE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BE58-8C40-4D5C-AEBF-2ECE4E4B03B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DE1A-B39C-4BED-AEBA-E771943FBE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BE58-8C40-4D5C-AEBF-2ECE4E4B03B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DE1A-B39C-4BED-AEBA-E771943FBE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BE58-8C40-4D5C-AEBF-2ECE4E4B03B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9DE1A-B39C-4BED-AEBA-E771943FBE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FBE58-8C40-4D5C-AEBF-2ECE4E4B03B5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9DE1A-B39C-4BED-AEBA-E771943FBE7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43000" y="3962400"/>
            <a:ext cx="6629400" cy="26161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Planner</a:t>
            </a:r>
          </a:p>
          <a:p>
            <a:pPr algn="ctr"/>
            <a:endParaRPr lang="en-US" sz="3200" dirty="0"/>
          </a:p>
          <a:p>
            <a:pPr algn="ctr"/>
            <a:endParaRPr lang="en-US" sz="3200" dirty="0" smtClean="0"/>
          </a:p>
          <a:p>
            <a:pPr algn="ctr"/>
            <a:endParaRPr lang="en-US" sz="32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1524000" y="4572000"/>
            <a:ext cx="2971800" cy="14773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Demonstration Actions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5181600" y="4495800"/>
            <a:ext cx="23622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Potential Goal States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28800" y="457200"/>
            <a:ext cx="5638800" cy="15696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Output Plan</a:t>
            </a:r>
          </a:p>
          <a:p>
            <a:pPr algn="ctr"/>
            <a:endParaRPr lang="en-US" sz="32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grpSp>
        <p:nvGrpSpPr>
          <p:cNvPr id="141" name="Group 140"/>
          <p:cNvGrpSpPr/>
          <p:nvPr/>
        </p:nvGrpSpPr>
        <p:grpSpPr>
          <a:xfrm>
            <a:off x="1905000" y="1371600"/>
            <a:ext cx="5201073" cy="369335"/>
            <a:chOff x="3886200" y="5867400"/>
            <a:chExt cx="5201073" cy="369335"/>
          </a:xfrm>
        </p:grpSpPr>
        <p:sp>
          <p:nvSpPr>
            <p:cNvPr id="41" name="TextBox 40"/>
            <p:cNvSpPr txBox="1"/>
            <p:nvPr/>
          </p:nvSpPr>
          <p:spPr>
            <a:xfrm>
              <a:off x="3886200" y="5867401"/>
              <a:ext cx="1238673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Action 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10199" y="5867401"/>
              <a:ext cx="1238673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Action 2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010400" y="5867403"/>
              <a:ext cx="456353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…</a:t>
              </a:r>
            </a:p>
          </p:txBody>
        </p:sp>
        <p:cxnSp>
          <p:nvCxnSpPr>
            <p:cNvPr id="44" name="Straight Arrow Connector 43"/>
            <p:cNvCxnSpPr>
              <a:stCxn id="41" idx="3"/>
              <a:endCxn id="42" idx="1"/>
            </p:cNvCxnSpPr>
            <p:nvPr/>
          </p:nvCxnSpPr>
          <p:spPr>
            <a:xfrm>
              <a:off x="5124873" y="6052067"/>
              <a:ext cx="285327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42" idx="3"/>
              <a:endCxn id="43" idx="1"/>
            </p:cNvCxnSpPr>
            <p:nvPr/>
          </p:nvCxnSpPr>
          <p:spPr>
            <a:xfrm>
              <a:off x="6648873" y="6052067"/>
              <a:ext cx="361527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696200" y="5867400"/>
              <a:ext cx="1391073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Goal</a:t>
              </a:r>
            </a:p>
          </p:txBody>
        </p:sp>
        <p:cxnSp>
          <p:nvCxnSpPr>
            <p:cNvPr id="47" name="Straight Arrow Connector 46"/>
            <p:cNvCxnSpPr>
              <a:stCxn id="43" idx="3"/>
              <a:endCxn id="46" idx="1"/>
            </p:cNvCxnSpPr>
            <p:nvPr/>
          </p:nvCxnSpPr>
          <p:spPr>
            <a:xfrm>
              <a:off x="7466753" y="6052063"/>
              <a:ext cx="229447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hape 65"/>
          <p:cNvCxnSpPr>
            <a:stCxn id="41" idx="0"/>
            <a:endCxn id="8" idx="1"/>
          </p:cNvCxnSpPr>
          <p:nvPr/>
        </p:nvCxnSpPr>
        <p:spPr>
          <a:xfrm rot="16200000" flipH="1" flipV="1">
            <a:off x="-115756" y="2630357"/>
            <a:ext cx="3898850" cy="1381337"/>
          </a:xfrm>
          <a:prstGeom prst="bentConnector4">
            <a:avLst>
              <a:gd name="adj1" fmla="val -5863"/>
              <a:gd name="adj2" fmla="val 116549"/>
            </a:avLst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68"/>
          <p:cNvCxnSpPr>
            <a:stCxn id="42" idx="0"/>
            <a:endCxn id="8" idx="1"/>
          </p:cNvCxnSpPr>
          <p:nvPr/>
        </p:nvCxnSpPr>
        <p:spPr>
          <a:xfrm rot="16200000" flipH="1" flipV="1">
            <a:off x="646243" y="1868358"/>
            <a:ext cx="3898850" cy="2905336"/>
          </a:xfrm>
          <a:prstGeom prst="bentConnector4">
            <a:avLst>
              <a:gd name="adj1" fmla="val -5863"/>
              <a:gd name="adj2" fmla="val 107868"/>
            </a:avLst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hape 76"/>
          <p:cNvCxnSpPr>
            <a:stCxn id="43" idx="0"/>
            <a:endCxn id="8" idx="1"/>
          </p:cNvCxnSpPr>
          <p:nvPr/>
        </p:nvCxnSpPr>
        <p:spPr>
          <a:xfrm rot="16200000" flipH="1" flipV="1">
            <a:off x="1250765" y="1263838"/>
            <a:ext cx="3898848" cy="4114377"/>
          </a:xfrm>
          <a:prstGeom prst="bentConnector4">
            <a:avLst>
              <a:gd name="adj1" fmla="val -5863"/>
              <a:gd name="adj2" fmla="val 105556"/>
            </a:avLst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83"/>
          <p:cNvCxnSpPr>
            <a:stCxn id="46" idx="2"/>
            <a:endCxn id="102" idx="3"/>
          </p:cNvCxnSpPr>
          <p:nvPr/>
        </p:nvCxnSpPr>
        <p:spPr>
          <a:xfrm rot="5400000">
            <a:off x="5453541" y="2002392"/>
            <a:ext cx="1218456" cy="695537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hape 96"/>
          <p:cNvCxnSpPr>
            <a:stCxn id="8" idx="3"/>
            <a:endCxn id="39" idx="3"/>
          </p:cNvCxnSpPr>
          <p:nvPr/>
        </p:nvCxnSpPr>
        <p:spPr>
          <a:xfrm flipH="1" flipV="1">
            <a:off x="7467600" y="1242030"/>
            <a:ext cx="304800" cy="4028421"/>
          </a:xfrm>
          <a:prstGeom prst="bentConnector3">
            <a:avLst>
              <a:gd name="adj1" fmla="val -282813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200400" y="2667000"/>
            <a:ext cx="2514600" cy="5847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Game State</a:t>
            </a:r>
            <a:endParaRPr lang="en-US" dirty="0" smtClean="0"/>
          </a:p>
        </p:txBody>
      </p:sp>
      <p:cxnSp>
        <p:nvCxnSpPr>
          <p:cNvPr id="214" name="Straight Arrow Connector 213"/>
          <p:cNvCxnSpPr>
            <a:stCxn id="102" idx="2"/>
            <a:endCxn id="8" idx="0"/>
          </p:cNvCxnSpPr>
          <p:nvPr/>
        </p:nvCxnSpPr>
        <p:spPr>
          <a:xfrm rot="5400000">
            <a:off x="4102388" y="3607087"/>
            <a:ext cx="710625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hape 226"/>
          <p:cNvCxnSpPr>
            <a:stCxn id="41" idx="2"/>
            <a:endCxn id="102" idx="1"/>
          </p:cNvCxnSpPr>
          <p:nvPr/>
        </p:nvCxnSpPr>
        <p:spPr>
          <a:xfrm rot="16200000" flipH="1">
            <a:off x="2253141" y="2012128"/>
            <a:ext cx="1218455" cy="676063"/>
          </a:xfrm>
          <a:prstGeom prst="bentConnector2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hape 227"/>
          <p:cNvCxnSpPr>
            <a:stCxn id="42" idx="2"/>
            <a:endCxn id="102" idx="1"/>
          </p:cNvCxnSpPr>
          <p:nvPr/>
        </p:nvCxnSpPr>
        <p:spPr>
          <a:xfrm rot="5400000">
            <a:off x="3015141" y="1926192"/>
            <a:ext cx="1218455" cy="847936"/>
          </a:xfrm>
          <a:prstGeom prst="bentConnector4">
            <a:avLst>
              <a:gd name="adj1" fmla="val 38002"/>
              <a:gd name="adj2" fmla="val 147741"/>
            </a:avLst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hape 230"/>
          <p:cNvCxnSpPr>
            <a:stCxn id="43" idx="2"/>
            <a:endCxn id="102" idx="1"/>
          </p:cNvCxnSpPr>
          <p:nvPr/>
        </p:nvCxnSpPr>
        <p:spPr>
          <a:xfrm rot="5400000">
            <a:off x="3619663" y="1321673"/>
            <a:ext cx="1218453" cy="2056977"/>
          </a:xfrm>
          <a:prstGeom prst="bentConnector4">
            <a:avLst>
              <a:gd name="adj1" fmla="val 50901"/>
              <a:gd name="adj2" fmla="val 111576"/>
            </a:avLst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4876801"/>
            <a:ext cx="1676400" cy="1080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2" name="TextBox 241"/>
          <p:cNvSpPr txBox="1"/>
          <p:nvPr/>
        </p:nvSpPr>
        <p:spPr>
          <a:xfrm>
            <a:off x="5410200" y="5410200"/>
            <a:ext cx="19050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Selected Goal</a:t>
            </a:r>
          </a:p>
        </p:txBody>
      </p:sp>
      <p:cxnSp>
        <p:nvCxnSpPr>
          <p:cNvPr id="243" name="Shape 96"/>
          <p:cNvCxnSpPr>
            <a:stCxn id="37" idx="3"/>
            <a:endCxn id="242" idx="1"/>
          </p:cNvCxnSpPr>
          <p:nvPr/>
        </p:nvCxnSpPr>
        <p:spPr>
          <a:xfrm>
            <a:off x="4495800" y="5310664"/>
            <a:ext cx="914400" cy="284202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38" idx="2"/>
            <a:endCxn id="242" idx="0"/>
          </p:cNvCxnSpPr>
          <p:nvPr/>
        </p:nvCxnSpPr>
        <p:spPr>
          <a:xfrm rot="5400000">
            <a:off x="6090166" y="5137666"/>
            <a:ext cx="545068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1143000" y="2286000"/>
            <a:ext cx="1453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Verify Game State</a:t>
            </a:r>
            <a:endParaRPr lang="en-US" sz="1200" dirty="0"/>
          </a:p>
        </p:txBody>
      </p:sp>
      <p:sp>
        <p:nvSpPr>
          <p:cNvPr id="269" name="TextBox 268"/>
          <p:cNvSpPr txBox="1"/>
          <p:nvPr/>
        </p:nvSpPr>
        <p:spPr>
          <a:xfrm>
            <a:off x="6324600" y="2286000"/>
            <a:ext cx="1529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Plan Completed</a:t>
            </a:r>
            <a:endParaRPr lang="en-US" sz="1200" dirty="0"/>
          </a:p>
        </p:txBody>
      </p:sp>
      <p:sp>
        <p:nvSpPr>
          <p:cNvPr id="270" name="TextBox 269"/>
          <p:cNvSpPr txBox="1"/>
          <p:nvPr/>
        </p:nvSpPr>
        <p:spPr>
          <a:xfrm>
            <a:off x="76200" y="5334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Replanning</a:t>
            </a:r>
            <a:r>
              <a:rPr lang="en-US" sz="1200" dirty="0" smtClean="0"/>
              <a:t> after encountering unexpected situations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7239000" y="3048000"/>
            <a:ext cx="1453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Return plan to execute</a:t>
            </a:r>
            <a:endParaRPr lang="en-US" sz="1200" dirty="0"/>
          </a:p>
        </p:txBody>
      </p:sp>
      <p:sp>
        <p:nvSpPr>
          <p:cNvPr id="286" name="TextBox 285"/>
          <p:cNvSpPr txBox="1"/>
          <p:nvPr/>
        </p:nvSpPr>
        <p:spPr>
          <a:xfrm>
            <a:off x="2209800" y="33528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Generate a plan from the game state</a:t>
            </a:r>
            <a:endParaRPr lang="en-US" sz="1200" dirty="0"/>
          </a:p>
        </p:txBody>
      </p:sp>
      <p:sp>
        <p:nvSpPr>
          <p:cNvPr id="287" name="TextBox 286"/>
          <p:cNvSpPr txBox="1"/>
          <p:nvPr/>
        </p:nvSpPr>
        <p:spPr>
          <a:xfrm>
            <a:off x="1981200" y="6096000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Search for a plan</a:t>
            </a:r>
            <a:endParaRPr lang="en-US" sz="1200" dirty="0"/>
          </a:p>
        </p:txBody>
      </p:sp>
      <p:sp>
        <p:nvSpPr>
          <p:cNvPr id="288" name="TextBox 287"/>
          <p:cNvSpPr txBox="1"/>
          <p:nvPr/>
        </p:nvSpPr>
        <p:spPr>
          <a:xfrm>
            <a:off x="5257800" y="4191000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Select a goal state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Straight Arrow Connector 213"/>
          <p:cNvCxnSpPr>
            <a:stCxn id="242" idx="3"/>
            <a:endCxn id="60" idx="1"/>
          </p:cNvCxnSpPr>
          <p:nvPr/>
        </p:nvCxnSpPr>
        <p:spPr>
          <a:xfrm flipV="1">
            <a:off x="2362200" y="2962365"/>
            <a:ext cx="990600" cy="139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457200" y="2514600"/>
            <a:ext cx="1905000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Current State = s</a:t>
            </a:r>
          </a:p>
          <a:p>
            <a:pPr algn="ctr"/>
            <a:endParaRPr lang="en-US" dirty="0" smtClean="0"/>
          </a:p>
        </p:txBody>
      </p:sp>
      <p:sp>
        <p:nvSpPr>
          <p:cNvPr id="286" name="TextBox 285"/>
          <p:cNvSpPr txBox="1"/>
          <p:nvPr/>
        </p:nvSpPr>
        <p:spPr>
          <a:xfrm>
            <a:off x="7162800" y="14478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Return plan if</a:t>
            </a:r>
          </a:p>
          <a:p>
            <a:pPr algn="ctr"/>
            <a:r>
              <a:rPr lang="en-US" sz="1200" dirty="0" err="1" smtClean="0"/>
              <a:t>isGoal</a:t>
            </a:r>
            <a:r>
              <a:rPr lang="en-US" sz="1200" dirty="0" smtClean="0"/>
              <a:t>(s’)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5943600" y="5105400"/>
            <a:ext cx="1295400" cy="12003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UNKNOWN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2895600" y="5105400"/>
            <a:ext cx="1295400" cy="12003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KNOWN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6858000" y="2057400"/>
            <a:ext cx="12954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</a:t>
            </a:r>
            <a:r>
              <a:rPr lang="en-US" dirty="0" err="1" smtClean="0"/>
              <a:t>s,a,s</a:t>
            </a:r>
            <a:r>
              <a:rPr lang="en-US" dirty="0" smtClean="0"/>
              <a:t>’)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858000" y="3429000"/>
            <a:ext cx="12954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’ = </a:t>
            </a:r>
            <a:r>
              <a:rPr lang="el-GR" dirty="0" smtClean="0"/>
              <a:t>ϕ</a:t>
            </a:r>
            <a:r>
              <a:rPr lang="en-US" dirty="0" smtClean="0"/>
              <a:t>(</a:t>
            </a:r>
            <a:r>
              <a:rPr lang="en-US" dirty="0" err="1" smtClean="0"/>
              <a:t>s,a</a:t>
            </a:r>
            <a:r>
              <a:rPr lang="en-US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352800" y="2362200"/>
            <a:ext cx="1600200" cy="12003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Demonstration </a:t>
            </a:r>
          </a:p>
          <a:p>
            <a:pPr algn="ctr"/>
            <a:r>
              <a:rPr lang="en-US" dirty="0" smtClean="0"/>
              <a:t>Data </a:t>
            </a:r>
          </a:p>
          <a:p>
            <a:pPr algn="ctr"/>
            <a:r>
              <a:rPr lang="en-US" dirty="0" smtClean="0"/>
              <a:t>(s, a, s’) </a:t>
            </a:r>
            <a:r>
              <a:rPr lang="el-GR" dirty="0" smtClean="0"/>
              <a:t>ϵ </a:t>
            </a:r>
            <a:r>
              <a:rPr lang="en-US" i="1" dirty="0" smtClean="0"/>
              <a:t>T</a:t>
            </a:r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7315200" y="762000"/>
            <a:ext cx="13716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Final Plan</a:t>
            </a:r>
          </a:p>
        </p:txBody>
      </p:sp>
      <p:cxnSp>
        <p:nvCxnSpPr>
          <p:cNvPr id="79" name="Shape 78"/>
          <p:cNvCxnSpPr>
            <a:stCxn id="58" idx="3"/>
            <a:endCxn id="64" idx="2"/>
          </p:cNvCxnSpPr>
          <p:nvPr/>
        </p:nvCxnSpPr>
        <p:spPr>
          <a:xfrm flipH="1" flipV="1">
            <a:off x="8001000" y="1131332"/>
            <a:ext cx="152400" cy="2482334"/>
          </a:xfrm>
          <a:prstGeom prst="bentConnector4">
            <a:avLst>
              <a:gd name="adj1" fmla="val -431250"/>
              <a:gd name="adj2" fmla="val 89405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hape 79"/>
          <p:cNvCxnSpPr>
            <a:stCxn id="57" idx="0"/>
            <a:endCxn id="64" idx="2"/>
          </p:cNvCxnSpPr>
          <p:nvPr/>
        </p:nvCxnSpPr>
        <p:spPr>
          <a:xfrm rot="5400000" flipH="1" flipV="1">
            <a:off x="7290316" y="1346716"/>
            <a:ext cx="926068" cy="495300"/>
          </a:xfrm>
          <a:prstGeom prst="bentConnector3">
            <a:avLst>
              <a:gd name="adj1" fmla="val 7262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981200" y="914400"/>
            <a:ext cx="1981200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Observed States</a:t>
            </a:r>
          </a:p>
          <a:p>
            <a:pPr algn="ctr"/>
            <a:endParaRPr lang="en-US" dirty="0" smtClean="0"/>
          </a:p>
        </p:txBody>
      </p:sp>
      <p:cxnSp>
        <p:nvCxnSpPr>
          <p:cNvPr id="86" name="Straight Arrow Connector 85"/>
          <p:cNvCxnSpPr>
            <a:endCxn id="85" idx="2"/>
          </p:cNvCxnSpPr>
          <p:nvPr/>
        </p:nvCxnSpPr>
        <p:spPr>
          <a:xfrm rot="5400000" flipH="1" flipV="1">
            <a:off x="2404765" y="2404765"/>
            <a:ext cx="113407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94"/>
          <p:cNvCxnSpPr>
            <a:stCxn id="60" idx="3"/>
            <a:endCxn id="57" idx="2"/>
          </p:cNvCxnSpPr>
          <p:nvPr/>
        </p:nvCxnSpPr>
        <p:spPr>
          <a:xfrm flipV="1">
            <a:off x="4953000" y="2426732"/>
            <a:ext cx="2552700" cy="535633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hape 94"/>
          <p:cNvCxnSpPr>
            <a:stCxn id="60" idx="3"/>
            <a:endCxn id="58" idx="0"/>
          </p:cNvCxnSpPr>
          <p:nvPr/>
        </p:nvCxnSpPr>
        <p:spPr>
          <a:xfrm>
            <a:off x="4953000" y="2962365"/>
            <a:ext cx="2552700" cy="466635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94"/>
          <p:cNvCxnSpPr>
            <a:stCxn id="58" idx="2"/>
            <a:endCxn id="49" idx="0"/>
          </p:cNvCxnSpPr>
          <p:nvPr/>
        </p:nvCxnSpPr>
        <p:spPr>
          <a:xfrm rot="5400000">
            <a:off x="4870966" y="2470666"/>
            <a:ext cx="1307068" cy="3962400"/>
          </a:xfrm>
          <a:prstGeom prst="bentConnector3">
            <a:avLst>
              <a:gd name="adj1" fmla="val 27870"/>
            </a:avLst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hape 94"/>
          <p:cNvCxnSpPr>
            <a:stCxn id="58" idx="1"/>
            <a:endCxn id="48" idx="0"/>
          </p:cNvCxnSpPr>
          <p:nvPr/>
        </p:nvCxnSpPr>
        <p:spPr>
          <a:xfrm rot="10800000" flipV="1">
            <a:off x="6591300" y="3613666"/>
            <a:ext cx="266700" cy="1491734"/>
          </a:xfrm>
          <a:prstGeom prst="bentConnector2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hape 94"/>
          <p:cNvCxnSpPr>
            <a:stCxn id="57" idx="1"/>
            <a:endCxn id="48" idx="0"/>
          </p:cNvCxnSpPr>
          <p:nvPr/>
        </p:nvCxnSpPr>
        <p:spPr>
          <a:xfrm rot="10800000" flipV="1">
            <a:off x="6591300" y="2242066"/>
            <a:ext cx="266700" cy="2863334"/>
          </a:xfrm>
          <a:prstGeom prst="bentConnector2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hape 94"/>
          <p:cNvCxnSpPr>
            <a:stCxn id="57" idx="3"/>
            <a:endCxn id="49" idx="0"/>
          </p:cNvCxnSpPr>
          <p:nvPr/>
        </p:nvCxnSpPr>
        <p:spPr>
          <a:xfrm flipH="1">
            <a:off x="3543300" y="2242066"/>
            <a:ext cx="4610100" cy="2863334"/>
          </a:xfrm>
          <a:prstGeom prst="bentConnector4">
            <a:avLst>
              <a:gd name="adj1" fmla="val -4959"/>
              <a:gd name="adj2" fmla="val 60720"/>
            </a:avLst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hape 244"/>
          <p:cNvCxnSpPr>
            <a:stCxn id="49" idx="1"/>
            <a:endCxn id="242" idx="2"/>
          </p:cNvCxnSpPr>
          <p:nvPr/>
        </p:nvCxnSpPr>
        <p:spPr>
          <a:xfrm rot="10800000">
            <a:off x="1409700" y="3437931"/>
            <a:ext cx="1485900" cy="2267635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hape 248"/>
          <p:cNvCxnSpPr>
            <a:stCxn id="48" idx="2"/>
            <a:endCxn id="242" idx="1"/>
          </p:cNvCxnSpPr>
          <p:nvPr/>
        </p:nvCxnSpPr>
        <p:spPr>
          <a:xfrm rot="5400000" flipH="1">
            <a:off x="1859518" y="1573947"/>
            <a:ext cx="3329464" cy="6134100"/>
          </a:xfrm>
          <a:prstGeom prst="bentConnector4">
            <a:avLst>
              <a:gd name="adj1" fmla="val -6866"/>
              <a:gd name="adj2" fmla="val 103727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914400" y="2057400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Mark state as observed</a:t>
            </a:r>
            <a:endParaRPr lang="en-US" sz="1200" dirty="0"/>
          </a:p>
        </p:txBody>
      </p:sp>
      <p:sp>
        <p:nvSpPr>
          <p:cNvPr id="309" name="TextBox 308"/>
          <p:cNvSpPr txBox="1"/>
          <p:nvPr/>
        </p:nvSpPr>
        <p:spPr>
          <a:xfrm>
            <a:off x="5105400" y="2133600"/>
            <a:ext cx="129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Obtain s’ from demonstration</a:t>
            </a:r>
          </a:p>
          <a:p>
            <a:pPr algn="ctr"/>
            <a:r>
              <a:rPr lang="en-US" sz="1200" dirty="0" smtClean="0"/>
              <a:t>transitions or use the predictor</a:t>
            </a:r>
            <a:endParaRPr lang="en-US" sz="1200" dirty="0"/>
          </a:p>
        </p:txBody>
      </p:sp>
      <p:sp>
        <p:nvSpPr>
          <p:cNvPr id="330" name="TextBox 329"/>
          <p:cNvSpPr txBox="1"/>
          <p:nvPr/>
        </p:nvSpPr>
        <p:spPr>
          <a:xfrm>
            <a:off x="2438400" y="44196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If s’ </a:t>
            </a:r>
            <a:r>
              <a:rPr lang="el-GR" sz="1200" dirty="0" smtClean="0"/>
              <a:t>ϵ</a:t>
            </a:r>
            <a:r>
              <a:rPr lang="en-US" sz="1200" dirty="0" smtClean="0"/>
              <a:t> </a:t>
            </a:r>
            <a:r>
              <a:rPr lang="en-US" sz="1200" i="1" dirty="0" smtClean="0"/>
              <a:t>T </a:t>
            </a:r>
            <a:r>
              <a:rPr lang="en-US" sz="1200" dirty="0" smtClean="0"/>
              <a:t>and </a:t>
            </a:r>
          </a:p>
          <a:p>
            <a:pPr algn="ctr"/>
            <a:r>
              <a:rPr lang="en-US" sz="1200" dirty="0" smtClean="0"/>
              <a:t>s’ unobserved</a:t>
            </a:r>
            <a:endParaRPr lang="en-US" sz="1200" dirty="0"/>
          </a:p>
        </p:txBody>
      </p:sp>
      <p:sp>
        <p:nvSpPr>
          <p:cNvPr id="331" name="TextBox 330"/>
          <p:cNvSpPr txBox="1"/>
          <p:nvPr/>
        </p:nvSpPr>
        <p:spPr>
          <a:xfrm>
            <a:off x="5486400" y="44196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If not s’ </a:t>
            </a:r>
            <a:r>
              <a:rPr lang="el-GR" sz="1200" dirty="0" smtClean="0"/>
              <a:t>ϵ</a:t>
            </a:r>
            <a:r>
              <a:rPr lang="en-US" sz="1200" dirty="0" smtClean="0"/>
              <a:t> </a:t>
            </a:r>
            <a:r>
              <a:rPr lang="en-US" sz="1200" i="1" dirty="0" smtClean="0"/>
              <a:t>T</a:t>
            </a:r>
            <a:endParaRPr lang="en-US" sz="1200" dirty="0"/>
          </a:p>
        </p:txBody>
      </p:sp>
      <p:sp>
        <p:nvSpPr>
          <p:cNvPr id="343" name="TextBox 342"/>
          <p:cNvSpPr txBox="1"/>
          <p:nvPr/>
        </p:nvSpPr>
        <p:spPr>
          <a:xfrm>
            <a:off x="152400" y="3962400"/>
            <a:ext cx="129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Dequeue</a:t>
            </a:r>
            <a:r>
              <a:rPr lang="en-US" sz="1200" dirty="0" smtClean="0"/>
              <a:t> from KNOWN if it is non-empty. Otherwise </a:t>
            </a:r>
            <a:r>
              <a:rPr lang="en-US" sz="1200" dirty="0" err="1" smtClean="0"/>
              <a:t>dequeue</a:t>
            </a:r>
            <a:r>
              <a:rPr lang="en-US" sz="1200" dirty="0" smtClean="0"/>
              <a:t> from UNKNOWN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123</Words>
  <Application>Microsoft Office PowerPoint</Application>
  <PresentationFormat>On-screen Show (4:3)</PresentationFormat>
  <Paragraphs>46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Roger Liu</dc:creator>
  <cp:lastModifiedBy>Roger Liu</cp:lastModifiedBy>
  <cp:revision>17</cp:revision>
  <dcterms:created xsi:type="dcterms:W3CDTF">2017-12-12T07:20:22Z</dcterms:created>
  <dcterms:modified xsi:type="dcterms:W3CDTF">2017-12-12T08:57:09Z</dcterms:modified>
</cp:coreProperties>
</file>