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46"/>
  </p:notesMasterIdLst>
  <p:sldIdLst>
    <p:sldId id="306" r:id="rId2"/>
    <p:sldId id="257" r:id="rId3"/>
    <p:sldId id="264" r:id="rId4"/>
    <p:sldId id="274" r:id="rId5"/>
    <p:sldId id="303" r:id="rId6"/>
    <p:sldId id="265" r:id="rId7"/>
    <p:sldId id="277" r:id="rId8"/>
    <p:sldId id="259" r:id="rId9"/>
    <p:sldId id="267" r:id="rId10"/>
    <p:sldId id="269" r:id="rId11"/>
    <p:sldId id="271" r:id="rId12"/>
    <p:sldId id="278" r:id="rId13"/>
    <p:sldId id="305" r:id="rId14"/>
    <p:sldId id="268" r:id="rId15"/>
    <p:sldId id="266" r:id="rId16"/>
    <p:sldId id="258" r:id="rId17"/>
    <p:sldId id="288" r:id="rId18"/>
    <p:sldId id="276" r:id="rId19"/>
    <p:sldId id="285" r:id="rId20"/>
    <p:sldId id="286" r:id="rId21"/>
    <p:sldId id="287" r:id="rId22"/>
    <p:sldId id="289" r:id="rId23"/>
    <p:sldId id="290" r:id="rId24"/>
    <p:sldId id="275" r:id="rId25"/>
    <p:sldId id="282" r:id="rId26"/>
    <p:sldId id="293" r:id="rId27"/>
    <p:sldId id="263" r:id="rId28"/>
    <p:sldId id="291" r:id="rId29"/>
    <p:sldId id="292" r:id="rId30"/>
    <p:sldId id="307" r:id="rId31"/>
    <p:sldId id="270" r:id="rId32"/>
    <p:sldId id="294" r:id="rId33"/>
    <p:sldId id="295" r:id="rId34"/>
    <p:sldId id="296" r:id="rId35"/>
    <p:sldId id="297" r:id="rId36"/>
    <p:sldId id="298" r:id="rId37"/>
    <p:sldId id="283" r:id="rId38"/>
    <p:sldId id="300" r:id="rId39"/>
    <p:sldId id="304" r:id="rId40"/>
    <p:sldId id="299" r:id="rId41"/>
    <p:sldId id="308" r:id="rId42"/>
    <p:sldId id="261" r:id="rId43"/>
    <p:sldId id="302" r:id="rId44"/>
    <p:sldId id="30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770" autoAdjust="0"/>
    <p:restoredTop sz="85652" autoAdjust="0"/>
  </p:normalViewPr>
  <p:slideViewPr>
    <p:cSldViewPr>
      <p:cViewPr>
        <p:scale>
          <a:sx n="66" d="100"/>
          <a:sy n="66" d="100"/>
        </p:scale>
        <p:origin x="-1914" y="-62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84EB8-6FE3-4076-9C41-6BA60C170A32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1180C-17DB-46C9-8294-B692B42B2C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Delete</a:t>
            </a:r>
            <a:r>
              <a:rPr lang="en-US" baseline="0" dirty="0" smtClean="0"/>
              <a:t>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1180C-17DB-46C9-8294-B692B42B2CE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 why we</a:t>
            </a:r>
            <a:r>
              <a:rPr lang="en-US" baseline="0" dirty="0" smtClean="0"/>
              <a:t> are using demonstration and how the demonstrations help us achieve the goal of human-like 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1180C-17DB-46C9-8294-B692B42B2CE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1180C-17DB-46C9-8294-B692B42B2CE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Always refer to using delta-transitions in the context of unknown </a:t>
            </a:r>
            <a:r>
              <a:rPr lang="en-US" dirty="0" err="1" smtClean="0"/>
              <a:t>tuples</a:t>
            </a:r>
            <a:r>
              <a:rPr lang="en-US" dirty="0" smtClean="0"/>
              <a:t>. As we could take an unknown action from a known state</a:t>
            </a:r>
          </a:p>
          <a:p>
            <a:endParaRPr lang="en-US" dirty="0" smtClean="0"/>
          </a:p>
          <a:p>
            <a:r>
              <a:rPr lang="en-US" dirty="0" smtClean="0"/>
              <a:t>EMPHASIZE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1180C-17DB-46C9-8294-B692B42B2CE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1180C-17DB-46C9-8294-B692B42B2CE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1180C-17DB-46C9-8294-B692B42B2CE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a bullet that mentions where the state similarity</a:t>
            </a:r>
            <a:r>
              <a:rPr lang="en-US" baseline="0" dirty="0" smtClean="0"/>
              <a:t> is useful in the algorithm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sure to orient people as to why this value is useful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1180C-17DB-46C9-8294-B692B42B2CE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1180C-17DB-46C9-8294-B692B42B2CE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 that we need to satisfy</a:t>
            </a:r>
            <a:r>
              <a:rPr lang="en-US" baseline="0" dirty="0" smtClean="0"/>
              <a:t>-</a:t>
            </a:r>
            <a:r>
              <a:rPr lang="en-US" baseline="0" dirty="0" err="1" smtClean="0"/>
              <a:t>realtime</a:t>
            </a:r>
            <a:r>
              <a:rPr lang="en-US" baseline="0" dirty="0" smtClean="0"/>
              <a:t> conditions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 a bullet:</a:t>
            </a:r>
          </a:p>
          <a:p>
            <a:r>
              <a:rPr lang="en-US" baseline="0" dirty="0" smtClean="0"/>
              <a:t>Explain that we pick a plan to </a:t>
            </a:r>
            <a:r>
              <a:rPr lang="en-US" baseline="0" dirty="0" err="1" smtClean="0"/>
              <a:t>s_goal</a:t>
            </a:r>
            <a:r>
              <a:rPr lang="en-US" baseline="0" dirty="0" smtClean="0"/>
              <a:t>* where </a:t>
            </a:r>
            <a:r>
              <a:rPr lang="en-US" baseline="0" dirty="0" err="1" smtClean="0"/>
              <a:t>sim</a:t>
            </a:r>
            <a:r>
              <a:rPr lang="en-US" baseline="0" dirty="0" smtClean="0"/>
              <a:t>(</a:t>
            </a:r>
            <a:r>
              <a:rPr lang="en-US" baseline="0" dirty="0" err="1" smtClean="0"/>
              <a:t>s_goal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s_goal</a:t>
            </a:r>
            <a:r>
              <a:rPr lang="en-US" baseline="0" dirty="0" smtClean="0"/>
              <a:t>*) is minimized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 a bullet:</a:t>
            </a:r>
          </a:p>
          <a:p>
            <a:r>
              <a:rPr lang="en-US" baseline="0" dirty="0" smtClean="0"/>
              <a:t>Because that state has been expanded, we already have a plan to that state</a:t>
            </a:r>
          </a:p>
          <a:p>
            <a:r>
              <a:rPr lang="en-US" dirty="0" smtClean="0"/>
              <a:t>It’s a property of all searches that once a state has been expanded, we have a path from</a:t>
            </a:r>
            <a:r>
              <a:rPr lang="en-US" baseline="0" dirty="0" smtClean="0"/>
              <a:t> the start to that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1180C-17DB-46C9-8294-B692B42B2CE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1180C-17DB-46C9-8294-B692B42B2CE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1180C-17DB-46C9-8294-B692B42B2CE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1180C-17DB-46C9-8294-B692B42B2CE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Spend</a:t>
            </a:r>
            <a:r>
              <a:rPr lang="en-US" baseline="0" dirty="0" smtClean="0"/>
              <a:t> more time on explaining the game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1180C-17DB-46C9-8294-B692B42B2CE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Mention: In</a:t>
            </a:r>
            <a:r>
              <a:rPr lang="en-US" baseline="0" dirty="0" smtClean="0"/>
              <a:t> </a:t>
            </a:r>
            <a:r>
              <a:rPr lang="en-US" baseline="0" dirty="0" smtClean="0"/>
              <a:t>order to navigate the FG domain, we use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1180C-17DB-46C9-8294-B692B42B2CE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what grounded status</a:t>
            </a:r>
            <a:r>
              <a:rPr lang="en-US" baseline="0" dirty="0" smtClean="0"/>
              <a:t> means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1180C-17DB-46C9-8294-B692B42B2CE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1180C-17DB-46C9-8294-B692B42B2CE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Introduce</a:t>
            </a:r>
            <a:r>
              <a:rPr lang="en-US" baseline="0" dirty="0" smtClean="0"/>
              <a:t> using demonstrations all at once</a:t>
            </a:r>
            <a:endParaRPr lang="en-US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</a:t>
            </a:r>
            <a:r>
              <a:rPr lang="en-US" baseline="0" dirty="0" smtClean="0"/>
              <a:t> this to the later section about selecting the goal state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Also motivate why we’re randomly selecting  the goal</a:t>
            </a:r>
            <a:endParaRPr lang="en-US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goal is randomly selected from the set of viable goal states seen in the demonstration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1180C-17DB-46C9-8294-B692B42B2CE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1180C-17DB-46C9-8294-B692B42B2CE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B1E8B18-0E2F-41BC-BCC8-994C64237652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F1BB31-519C-49B4-8607-BD90829AC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8B18-0E2F-41BC-BCC8-994C64237652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BB31-519C-49B4-8607-BD90829AC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B1E8B18-0E2F-41BC-BCC8-994C64237652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BF1BB31-519C-49B4-8607-BD90829AC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8B18-0E2F-41BC-BCC8-994C64237652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BF1BB31-519C-49B4-8607-BD90829ACB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8B18-0E2F-41BC-BCC8-994C64237652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BF1BB31-519C-49B4-8607-BD90829ACB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B1E8B18-0E2F-41BC-BCC8-994C64237652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BF1BB31-519C-49B4-8607-BD90829ACB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B1E8B18-0E2F-41BC-BCC8-994C64237652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BF1BB31-519C-49B4-8607-BD90829ACB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8B18-0E2F-41BC-BCC8-994C64237652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BF1BB31-519C-49B4-8607-BD90829AC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8B18-0E2F-41BC-BCC8-994C64237652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F1BB31-519C-49B4-8607-BD90829AC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8B18-0E2F-41BC-BCC8-994C64237652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BF1BB31-519C-49B4-8607-BD90829ACB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B1E8B18-0E2F-41BC-BCC8-994C64237652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BF1BB31-519C-49B4-8607-BD90829ACB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1E8B18-0E2F-41BC-BCC8-994C64237652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BF1BB31-519C-49B4-8607-BD90829AC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video" Target="file:///C:\Users\Roger%20Liu\Desktop\AIMimic\Thesis%20Presentation\ghost.mp4" TargetMode="External"/><Relationship Id="rId2" Type="http://schemas.openxmlformats.org/officeDocument/2006/relationships/video" Target="file:///C:\Users\Roger%20Liu\Desktop\AIMimic\Thesis%20Presentation\ngram.mp4" TargetMode="External"/><Relationship Id="rId1" Type="http://schemas.openxmlformats.org/officeDocument/2006/relationships/video" Target="file:///C:\Users\Roger%20Liu\Desktop\AIMimic\Thesis%20Presentation\player.mp4" TargetMode="External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Human-like Fighting Game AI through Planning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Presenter: Roger Liu</a:t>
            </a:r>
          </a:p>
          <a:p>
            <a:r>
              <a:rPr 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Advisor: Maxim </a:t>
            </a:r>
            <a:r>
              <a:rPr lang="en-US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Likhachev</a:t>
            </a:r>
            <a:r>
              <a:rPr 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Committee Member: Jessica </a:t>
            </a:r>
            <a:r>
              <a:rPr lang="en-US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Hodgins</a:t>
            </a:r>
            <a:endParaRPr lang="en-US" dirty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Representation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Successors</a:t>
            </a:r>
            <a:endParaRPr lang="en-US" dirty="0"/>
          </a:p>
          <a:p>
            <a:pPr lvl="1"/>
            <a:r>
              <a:rPr lang="en-US" dirty="0" smtClean="0"/>
              <a:t>The state </a:t>
            </a:r>
            <a:r>
              <a:rPr lang="en-US" i="1" dirty="0" smtClean="0"/>
              <a:t>s’</a:t>
            </a:r>
            <a:r>
              <a:rPr lang="en-US" dirty="0" smtClean="0"/>
              <a:t> that results from taking action </a:t>
            </a:r>
            <a:r>
              <a:rPr lang="en-US" i="1" dirty="0" smtClean="0"/>
              <a:t>a </a:t>
            </a:r>
            <a:r>
              <a:rPr lang="en-US" dirty="0" smtClean="0"/>
              <a:t>from state </a:t>
            </a:r>
            <a:r>
              <a:rPr lang="en-US" i="1" dirty="0" smtClean="0"/>
              <a:t>s </a:t>
            </a:r>
            <a:r>
              <a:rPr lang="en-US" dirty="0" smtClean="0"/>
              <a:t>is obtained from a learned model of the world dynamics</a:t>
            </a:r>
            <a:endParaRPr lang="en-US" dirty="0" smtClean="0"/>
          </a:p>
          <a:p>
            <a:r>
              <a:rPr lang="en-US" dirty="0" smtClean="0"/>
              <a:t>Goal States:</a:t>
            </a:r>
          </a:p>
          <a:p>
            <a:pPr lvl="1"/>
            <a:r>
              <a:rPr lang="en-US" dirty="0" smtClean="0"/>
              <a:t>States are where the opponent is hit with an attack or has to block an </a:t>
            </a:r>
            <a:r>
              <a:rPr lang="en-US" dirty="0" smtClean="0"/>
              <a:t>attack</a:t>
            </a:r>
          </a:p>
          <a:p>
            <a:pPr lvl="1"/>
            <a:r>
              <a:rPr lang="en-US" dirty="0" smtClean="0"/>
              <a:t>Goal states selected randomly to simulate how players alter strategies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Representation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Goal </a:t>
            </a:r>
            <a:r>
              <a:rPr lang="en-US" dirty="0" smtClean="0"/>
              <a:t>States: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dirty="0" smtClean="0"/>
              <a:t>States </a:t>
            </a:r>
            <a:r>
              <a:rPr lang="en-US" dirty="0" smtClean="0"/>
              <a:t>are where the opponent is hit with an attack or has to block an attack</a:t>
            </a:r>
          </a:p>
          <a:p>
            <a:r>
              <a:rPr lang="en-US" dirty="0" smtClean="0"/>
              <a:t>Heuristic:</a:t>
            </a:r>
          </a:p>
          <a:p>
            <a:pPr lvl="1"/>
            <a:r>
              <a:rPr lang="en-US" dirty="0" smtClean="0"/>
              <a:t>Distance between the current state and the goal state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Domain Introduction</a:t>
            </a:r>
          </a:p>
          <a:p>
            <a:pPr lvl="1"/>
            <a:r>
              <a:rPr lang="en-US" dirty="0" smtClean="0"/>
              <a:t>Environment Description</a:t>
            </a:r>
          </a:p>
          <a:p>
            <a:pPr lvl="1"/>
            <a:r>
              <a:rPr lang="en-US" dirty="0" smtClean="0"/>
              <a:t>Search Representation</a:t>
            </a:r>
          </a:p>
          <a:p>
            <a:r>
              <a:rPr lang="en-US" b="1" u="sng" dirty="0" smtClean="0"/>
              <a:t>Demonstration 𝛿-Search</a:t>
            </a:r>
          </a:p>
          <a:p>
            <a:pPr lvl="1"/>
            <a:r>
              <a:rPr lang="en-US" dirty="0" smtClean="0"/>
              <a:t>Demonstrations</a:t>
            </a:r>
          </a:p>
          <a:p>
            <a:pPr lvl="1"/>
            <a:r>
              <a:rPr lang="en-US" dirty="0" smtClean="0"/>
              <a:t>Action- 𝛿’s</a:t>
            </a:r>
          </a:p>
          <a:p>
            <a:pPr lvl="1"/>
            <a:r>
              <a:rPr lang="en-US" dirty="0" smtClean="0"/>
              <a:t>𝛿-Search </a:t>
            </a:r>
          </a:p>
          <a:p>
            <a:r>
              <a:rPr lang="en-US" dirty="0" smtClean="0"/>
              <a:t>Implementation Details</a:t>
            </a:r>
          </a:p>
          <a:p>
            <a:pPr lvl="1"/>
            <a:r>
              <a:rPr lang="en-US" dirty="0" smtClean="0"/>
              <a:t>State Similarity</a:t>
            </a:r>
          </a:p>
          <a:p>
            <a:pPr lvl="1"/>
            <a:r>
              <a:rPr lang="en-US" dirty="0" smtClean="0"/>
              <a:t>Full AI Framework</a:t>
            </a:r>
          </a:p>
          <a:p>
            <a:pPr lvl="1"/>
            <a:r>
              <a:rPr lang="en-US" dirty="0" smtClean="0"/>
              <a:t>Additional Improvements</a:t>
            </a:r>
          </a:p>
          <a:p>
            <a:r>
              <a:rPr lang="en-US" dirty="0" smtClean="0"/>
              <a:t>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Provides the agent with a set of goals that it should try to achieve </a:t>
            </a:r>
          </a:p>
          <a:p>
            <a:r>
              <a:rPr lang="en-US" dirty="0" smtClean="0"/>
              <a:t>Describes actions that the agent can use to achieve those goals</a:t>
            </a:r>
          </a:p>
          <a:p>
            <a:pPr lvl="1"/>
            <a:r>
              <a:rPr lang="en-US" dirty="0" smtClean="0"/>
              <a:t>What kind of action can be used</a:t>
            </a:r>
          </a:p>
          <a:p>
            <a:pPr lvl="1"/>
            <a:r>
              <a:rPr lang="en-US" dirty="0" smtClean="0"/>
              <a:t>The effects of that </a:t>
            </a:r>
            <a:r>
              <a:rPr lang="en-US" dirty="0" smtClean="0"/>
              <a:t>action</a:t>
            </a:r>
          </a:p>
          <a:p>
            <a:r>
              <a:rPr lang="en-US" dirty="0" smtClean="0"/>
              <a:t>The AI player uses the tools of the player it is mimicking to produce convincing behavior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Data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u="sng" dirty="0" smtClean="0"/>
              <a:t>Transitions </a:t>
            </a:r>
            <a:r>
              <a:rPr lang="en-US" i="1" u="sng" dirty="0" smtClean="0"/>
              <a:t>(s, a, s’) </a:t>
            </a:r>
            <a:r>
              <a:rPr lang="en-US" dirty="0" smtClean="0"/>
              <a:t>are extracted from the demonstration in different circumstances</a:t>
            </a:r>
          </a:p>
          <a:p>
            <a:pPr lvl="1"/>
            <a:r>
              <a:rPr lang="en-US" dirty="0" smtClean="0"/>
              <a:t>During the start of a new action</a:t>
            </a:r>
          </a:p>
          <a:p>
            <a:pPr lvl="1"/>
            <a:r>
              <a:rPr lang="en-US" dirty="0" smtClean="0"/>
              <a:t>When the current action is interrupted</a:t>
            </a:r>
          </a:p>
          <a:p>
            <a:pPr lvl="1"/>
            <a:r>
              <a:rPr lang="en-US" dirty="0" smtClean="0"/>
              <a:t>When the game state changes during the current </a:t>
            </a:r>
            <a:r>
              <a:rPr lang="en-US" dirty="0" smtClean="0"/>
              <a:t>action</a:t>
            </a:r>
            <a:endParaRPr lang="en-US" dirty="0" smtClean="0"/>
          </a:p>
        </p:txBody>
      </p:sp>
      <p:pic>
        <p:nvPicPr>
          <p:cNvPr id="43009" name="Picture 1" descr="C:\Users\Roger Liu\Desktop\AIMimic\Paper\Rough Draft\Figures\Example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4876800"/>
            <a:ext cx="2438400" cy="1298559"/>
          </a:xfrm>
          <a:prstGeom prst="rect">
            <a:avLst/>
          </a:prstGeom>
          <a:noFill/>
        </p:spPr>
      </p:pic>
      <p:pic>
        <p:nvPicPr>
          <p:cNvPr id="43010" name="Picture 2" descr="C:\Users\Roger Liu\Desktop\AIMimic\Paper\Rough Draft\Figures\Example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876800"/>
            <a:ext cx="2438400" cy="1298559"/>
          </a:xfrm>
          <a:prstGeom prst="rect">
            <a:avLst/>
          </a:prstGeom>
          <a:noFill/>
        </p:spPr>
      </p:pic>
      <p:pic>
        <p:nvPicPr>
          <p:cNvPr id="43011" name="Picture 3" descr="C:\Users\Roger Liu\Desktop\AIMimic\Paper\Rough Draft\Figures\Example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400" y="4876800"/>
            <a:ext cx="2438400" cy="12985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Forming 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demonstration contains transitions (</a:t>
            </a:r>
            <a:r>
              <a:rPr lang="en-US" i="1" dirty="0" smtClean="0"/>
              <a:t>s, a, s’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we see </a:t>
            </a:r>
            <a:r>
              <a:rPr lang="en-US" i="1" dirty="0" smtClean="0"/>
              <a:t>s</a:t>
            </a:r>
            <a:r>
              <a:rPr lang="en-US" dirty="0" smtClean="0"/>
              <a:t>, then we generally know that performing action </a:t>
            </a:r>
            <a:r>
              <a:rPr lang="en-US" i="1" dirty="0" smtClean="0"/>
              <a:t>a </a:t>
            </a:r>
            <a:r>
              <a:rPr lang="en-US" dirty="0" smtClean="0"/>
              <a:t>will lead to state</a:t>
            </a:r>
            <a:r>
              <a:rPr lang="en-US" i="1" dirty="0" smtClean="0"/>
              <a:t> s</a:t>
            </a:r>
            <a:r>
              <a:rPr lang="en-US" dirty="0" smtClean="0"/>
              <a:t>’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an unknown </a:t>
            </a:r>
            <a:r>
              <a:rPr lang="en-US" dirty="0" err="1" smtClean="0"/>
              <a:t>tuple</a:t>
            </a:r>
            <a:r>
              <a:rPr lang="en-US" dirty="0" smtClean="0"/>
              <a:t> (</a:t>
            </a:r>
            <a:r>
              <a:rPr lang="en-US" i="1" dirty="0" smtClean="0"/>
              <a:t>s*, a*) </a:t>
            </a:r>
            <a:r>
              <a:rPr lang="en-US" dirty="0" smtClean="0"/>
              <a:t>we need to make a prediction</a:t>
            </a:r>
            <a:endParaRPr lang="en-US" i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3810000"/>
            <a:ext cx="3505200" cy="1331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p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" y="2971800"/>
            <a:ext cx="2630924" cy="1400841"/>
          </a:xfrm>
          <a:prstGeom prst="rect">
            <a:avLst/>
          </a:prstGeom>
        </p:spPr>
      </p:pic>
      <p:pic>
        <p:nvPicPr>
          <p:cNvPr id="7" name="Picture 6" descr="p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19800" y="2895600"/>
            <a:ext cx="2581774" cy="13746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Action-𝛿’s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performing an action, the state of the world changes</a:t>
            </a:r>
          </a:p>
          <a:p>
            <a:r>
              <a:rPr lang="en-US" dirty="0" smtClean="0"/>
              <a:t>The effect that the action has on the world is called an action-𝛿 </a:t>
            </a:r>
          </a:p>
          <a:p>
            <a:endParaRPr lang="en-US" dirty="0"/>
          </a:p>
        </p:txBody>
      </p:sp>
      <p:pic>
        <p:nvPicPr>
          <p:cNvPr id="4" name="Picture 3" descr="ActionDelt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3581400"/>
            <a:ext cx="4534846" cy="2414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0" y="6096000"/>
            <a:ext cx="699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Jumping to the right has a consistent effect on the player’s position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𝛿-Transitions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𝛿-Transitions are transitions that use action-𝛿’s to predict the result of taking action </a:t>
            </a:r>
            <a:r>
              <a:rPr lang="en-US" i="1" dirty="0" smtClean="0"/>
              <a:t>a</a:t>
            </a:r>
            <a:r>
              <a:rPr lang="en-US" dirty="0" smtClean="0"/>
              <a:t> at state </a:t>
            </a:r>
            <a:r>
              <a:rPr lang="en-US" i="1" dirty="0" smtClean="0"/>
              <a:t>s</a:t>
            </a:r>
          </a:p>
          <a:p>
            <a:endParaRPr lang="en-US" dirty="0" smtClean="0"/>
          </a:p>
          <a:p>
            <a:r>
              <a:rPr lang="en-US" dirty="0" smtClean="0"/>
              <a:t>Predictor function </a:t>
            </a:r>
            <a:r>
              <a:rPr lang="en-US" i="1" dirty="0" smtClean="0"/>
              <a:t>s’ = </a:t>
            </a:r>
            <a:r>
              <a:rPr lang="el-GR" i="1" dirty="0" smtClean="0"/>
              <a:t>ϕ</a:t>
            </a:r>
            <a:r>
              <a:rPr lang="en-US" i="1" dirty="0" smtClean="0"/>
              <a:t>(</a:t>
            </a:r>
            <a:r>
              <a:rPr lang="en-US" i="1" dirty="0" err="1" smtClean="0"/>
              <a:t>s,a</a:t>
            </a:r>
            <a:r>
              <a:rPr lang="en-US" i="1" dirty="0" smtClean="0"/>
              <a:t>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𝛿-Search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604" y="1523999"/>
            <a:ext cx="5739655" cy="533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604" y="1523999"/>
            <a:ext cx="5739655" cy="533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𝛿-Search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19050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Initilaize</a:t>
            </a:r>
            <a:r>
              <a:rPr lang="en-US" dirty="0" smtClean="0"/>
              <a:t> OBSERVED states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Initialize KNOWN and UNKNOWN</a:t>
            </a:r>
          </a:p>
          <a:p>
            <a:r>
              <a:rPr lang="en-US" dirty="0" smtClean="0"/>
              <a:t>  priority queues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Select a Goal State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1752600"/>
            <a:ext cx="2514600" cy="9144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>
            <a:stCxn id="5" idx="3"/>
            <a:endCxn id="4" idx="1"/>
          </p:cNvCxnSpPr>
          <p:nvPr/>
        </p:nvCxnSpPr>
        <p:spPr>
          <a:xfrm>
            <a:off x="3429000" y="2209800"/>
            <a:ext cx="1524000" cy="29536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Fighting games are unique competitive multiplayer games</a:t>
            </a:r>
          </a:p>
          <a:p>
            <a:pPr lvl="1"/>
            <a:r>
              <a:rPr lang="en-US" dirty="0" smtClean="0"/>
              <a:t>Real-time</a:t>
            </a:r>
          </a:p>
          <a:p>
            <a:pPr lvl="1"/>
            <a:r>
              <a:rPr lang="en-US" dirty="0" smtClean="0"/>
              <a:t>1 vs. 1</a:t>
            </a:r>
          </a:p>
          <a:p>
            <a:pPr lvl="1"/>
            <a:r>
              <a:rPr lang="en-US" dirty="0" smtClean="0"/>
              <a:t>Constant meaningful decision-making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604" y="1523999"/>
            <a:ext cx="5739655" cy="533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𝛿-Search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2286000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Add the starting state to the correct PQ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KNOWN always holds states which have been seen in the demonstration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667000"/>
            <a:ext cx="2895600" cy="7620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>
            <a:stCxn id="5" idx="3"/>
            <a:endCxn id="4" idx="1"/>
          </p:cNvCxnSpPr>
          <p:nvPr/>
        </p:nvCxnSpPr>
        <p:spPr>
          <a:xfrm flipV="1">
            <a:off x="3810000" y="2747665"/>
            <a:ext cx="914400" cy="30033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604" y="1523999"/>
            <a:ext cx="5739655" cy="533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𝛿-Search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1905000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Prioritize expanding the states in the KNOWN queue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Prefer to expand Known-Transitions first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flipV="1">
            <a:off x="914400" y="3352800"/>
            <a:ext cx="4724400" cy="6096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>
            <a:stCxn id="5" idx="3"/>
            <a:endCxn id="4" idx="1"/>
          </p:cNvCxnSpPr>
          <p:nvPr/>
        </p:nvCxnSpPr>
        <p:spPr>
          <a:xfrm flipH="1" flipV="1">
            <a:off x="4724400" y="2505165"/>
            <a:ext cx="914400" cy="1152435"/>
          </a:xfrm>
          <a:prstGeom prst="bentConnector5">
            <a:avLst>
              <a:gd name="adj1" fmla="val -25000"/>
              <a:gd name="adj2" fmla="val 37185"/>
              <a:gd name="adj3" fmla="val 12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604" y="1523999"/>
            <a:ext cx="5739655" cy="533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𝛿-Search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1905000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Non-goal </a:t>
            </a:r>
            <a:r>
              <a:rPr lang="en-US" dirty="0" smtClean="0"/>
              <a:t>States </a:t>
            </a:r>
            <a:r>
              <a:rPr lang="en-US" dirty="0" smtClean="0"/>
              <a:t>which have not been expanded by both 𝛿-Transitions and Known-Transitions are expanded and added to the correct Queue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flipV="1">
            <a:off x="1219200" y="3962400"/>
            <a:ext cx="4800600" cy="11430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>
            <a:stCxn id="5" idx="3"/>
            <a:endCxn id="4" idx="1"/>
          </p:cNvCxnSpPr>
          <p:nvPr/>
        </p:nvCxnSpPr>
        <p:spPr>
          <a:xfrm flipH="1" flipV="1">
            <a:off x="4953000" y="2643664"/>
            <a:ext cx="1066800" cy="1890236"/>
          </a:xfrm>
          <a:prstGeom prst="bentConnector5">
            <a:avLst>
              <a:gd name="adj1" fmla="val -21429"/>
              <a:gd name="adj2" fmla="val 45578"/>
              <a:gd name="adj3" fmla="val 12142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604" y="1523999"/>
            <a:ext cx="5739655" cy="533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𝛿-Search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22098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there are no more states in the KNOWN queue, expand states in the UNKNOWN queue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flipV="1">
            <a:off x="914400" y="5181600"/>
            <a:ext cx="4800600" cy="15240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>
            <a:stCxn id="5" idx="3"/>
            <a:endCxn id="4" idx="1"/>
          </p:cNvCxnSpPr>
          <p:nvPr/>
        </p:nvCxnSpPr>
        <p:spPr>
          <a:xfrm flipH="1" flipV="1">
            <a:off x="5029200" y="2671465"/>
            <a:ext cx="685800" cy="3272135"/>
          </a:xfrm>
          <a:prstGeom prst="bentConnector5">
            <a:avLst>
              <a:gd name="adj1" fmla="val -58945"/>
              <a:gd name="adj2" fmla="val 67220"/>
              <a:gd name="adj3" fmla="val 13333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248400" y="5410200"/>
            <a:ext cx="2667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process continues until a goal state</a:t>
            </a:r>
          </a:p>
          <a:p>
            <a:r>
              <a:rPr lang="en-US" dirty="0" smtClean="0"/>
              <a:t>Is reached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 of 𝛿-Search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𝛿-Search favors reduces the number of expansions by first prioritizing actions that make use of transitions shown in demonstration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Domain Introduction</a:t>
            </a:r>
          </a:p>
          <a:p>
            <a:pPr lvl="1"/>
            <a:r>
              <a:rPr lang="en-US" dirty="0" smtClean="0"/>
              <a:t>Environment Description</a:t>
            </a:r>
          </a:p>
          <a:p>
            <a:pPr lvl="1"/>
            <a:r>
              <a:rPr lang="en-US" dirty="0" smtClean="0"/>
              <a:t>Search Representation</a:t>
            </a:r>
          </a:p>
          <a:p>
            <a:r>
              <a:rPr lang="en-US" dirty="0" smtClean="0"/>
              <a:t>Demonstration 𝛿-Search</a:t>
            </a:r>
          </a:p>
          <a:p>
            <a:pPr lvl="1"/>
            <a:r>
              <a:rPr lang="en-US" dirty="0" smtClean="0"/>
              <a:t>Demonstrations</a:t>
            </a:r>
          </a:p>
          <a:p>
            <a:pPr lvl="1"/>
            <a:r>
              <a:rPr lang="en-US" dirty="0" smtClean="0"/>
              <a:t>Action- 𝛿’s</a:t>
            </a:r>
          </a:p>
          <a:p>
            <a:pPr lvl="1"/>
            <a:r>
              <a:rPr lang="en-US" dirty="0" smtClean="0"/>
              <a:t>𝛿-Search </a:t>
            </a:r>
          </a:p>
          <a:p>
            <a:r>
              <a:rPr lang="en-US" b="1" u="sng" dirty="0" smtClean="0"/>
              <a:t>Implementation Details</a:t>
            </a:r>
          </a:p>
          <a:p>
            <a:pPr lvl="1"/>
            <a:r>
              <a:rPr lang="en-US" dirty="0" smtClean="0"/>
              <a:t>State Similarity</a:t>
            </a:r>
          </a:p>
          <a:p>
            <a:pPr lvl="1"/>
            <a:r>
              <a:rPr lang="en-US" dirty="0" smtClean="0"/>
              <a:t>Full AI Framework</a:t>
            </a:r>
          </a:p>
          <a:p>
            <a:pPr lvl="1"/>
            <a:r>
              <a:rPr lang="en-US" dirty="0" smtClean="0"/>
              <a:t>Additional Improvements</a:t>
            </a:r>
          </a:p>
          <a:p>
            <a:r>
              <a:rPr lang="en-US" dirty="0" smtClean="0"/>
              <a:t>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Similarity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85800" y="3962400"/>
            <a:ext cx="7647229" cy="2469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</a:t>
            </a:r>
            <a:r>
              <a:rPr lang="en-US" sz="2900" baseline="0" dirty="0" smtClean="0"/>
              <a:t>s</a:t>
            </a:r>
            <a:r>
              <a:rPr lang="en-US" sz="2900" dirty="0" smtClean="0"/>
              <a:t> the AI some way of relating unseen states to states seen in the demonstration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Used in</a:t>
            </a:r>
            <a:r>
              <a:rPr kumimoji="0" lang="en-US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predictor function</a:t>
            </a: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Framework</a:t>
            </a:r>
            <a:endParaRPr lang="en-US" dirty="0"/>
          </a:p>
        </p:txBody>
      </p:sp>
      <p:pic>
        <p:nvPicPr>
          <p:cNvPr id="4" name="Picture 3" descr="SearchFlowchart.png"/>
          <p:cNvPicPr>
            <a:picLocks noChangeAspect="1"/>
          </p:cNvPicPr>
          <p:nvPr/>
        </p:nvPicPr>
        <p:blipFill>
          <a:blip r:embed="rId2"/>
          <a:srcRect t="5935" b="2078"/>
          <a:stretch>
            <a:fillRect/>
          </a:stretch>
        </p:blipFill>
        <p:spPr>
          <a:xfrm>
            <a:off x="990600" y="1524000"/>
            <a:ext cx="7391400" cy="51110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Goal States</a:t>
            </a:r>
            <a:endParaRPr lang="en-US" dirty="0"/>
          </a:p>
        </p:txBody>
      </p:sp>
      <p:pic>
        <p:nvPicPr>
          <p:cNvPr id="4" name="Picture 3" descr="SearchFlowchart.png"/>
          <p:cNvPicPr>
            <a:picLocks noChangeAspect="1"/>
          </p:cNvPicPr>
          <p:nvPr/>
        </p:nvPicPr>
        <p:blipFill>
          <a:blip r:embed="rId2"/>
          <a:srcRect l="11340" t="58049" r="14433" b="2180"/>
          <a:stretch>
            <a:fillRect/>
          </a:stretch>
        </p:blipFill>
        <p:spPr>
          <a:xfrm>
            <a:off x="-5029200" y="2286000"/>
            <a:ext cx="8001000" cy="3222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24400" y="198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276600" y="1600200"/>
            <a:ext cx="57150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Goal States from demonstration</a:t>
            </a:r>
          </a:p>
          <a:p>
            <a:pPr lvl="1"/>
            <a:r>
              <a:rPr lang="en-US" dirty="0" err="1" smtClean="0"/>
              <a:t>FreshHit</a:t>
            </a:r>
            <a:endParaRPr lang="en-US" dirty="0" smtClean="0"/>
          </a:p>
          <a:p>
            <a:pPr lvl="1"/>
            <a:r>
              <a:rPr lang="en-US" dirty="0" err="1" smtClean="0"/>
              <a:t>FreshBlock</a:t>
            </a:r>
            <a:endParaRPr lang="en-US" dirty="0" smtClean="0"/>
          </a:p>
          <a:p>
            <a:r>
              <a:rPr lang="en-US" dirty="0" smtClean="0"/>
              <a:t>Random selection weighted by similarity to current state</a:t>
            </a:r>
          </a:p>
          <a:p>
            <a:pPr lvl="1"/>
            <a:r>
              <a:rPr lang="en-US" dirty="0" err="1" smtClean="0"/>
              <a:t>FreshHit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w(s) = </a:t>
            </a:r>
            <a:r>
              <a:rPr lang="en-US" dirty="0" err="1" smtClean="0"/>
              <a:t>sim</a:t>
            </a:r>
            <a:r>
              <a:rPr lang="en-US" dirty="0" smtClean="0"/>
              <a:t>(s,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curr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FreshBlock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w(s) = </a:t>
            </a:r>
            <a:r>
              <a:rPr lang="en-US" dirty="0" err="1" smtClean="0"/>
              <a:t>sim</a:t>
            </a:r>
            <a:r>
              <a:rPr lang="en-US" dirty="0" smtClean="0"/>
              <a:t>(s,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curr</a:t>
            </a:r>
            <a:r>
              <a:rPr lang="en-US" dirty="0" smtClean="0"/>
              <a:t>) * </a:t>
            </a:r>
            <a:r>
              <a:rPr lang="en-US" dirty="0" smtClean="0"/>
              <a:t>0.3</a:t>
            </a:r>
            <a:endParaRPr lang="en-US" dirty="0" smtClean="0"/>
          </a:p>
          <a:p>
            <a:r>
              <a:rPr lang="en-US" dirty="0" smtClean="0"/>
              <a:t>Random selection emulates the players tendencies to employ different strategies</a:t>
            </a:r>
            <a:endParaRPr lang="en-US" dirty="0" smtClean="0"/>
          </a:p>
          <a:p>
            <a:pPr lvl="1">
              <a:buNone/>
            </a:pPr>
            <a:endParaRPr lang="en-US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Successors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53000" y="1828800"/>
            <a:ext cx="3886200" cy="2743200"/>
          </a:xfrm>
        </p:spPr>
        <p:txBody>
          <a:bodyPr/>
          <a:lstStyle/>
          <a:p>
            <a:r>
              <a:rPr lang="en-US" dirty="0" smtClean="0"/>
              <a:t>Known-Transitions are simply (s, a, s’)</a:t>
            </a:r>
          </a:p>
          <a:p>
            <a:r>
              <a:rPr lang="en-US" dirty="0" smtClean="0"/>
              <a:t>𝛿-Transitions use     </a:t>
            </a:r>
            <a:r>
              <a:rPr lang="en-US" i="1" dirty="0" smtClean="0"/>
              <a:t>s’ = </a:t>
            </a:r>
            <a:r>
              <a:rPr lang="el-GR" i="1" dirty="0" smtClean="0"/>
              <a:t>ϕ</a:t>
            </a:r>
            <a:r>
              <a:rPr lang="en-US" i="1" dirty="0" smtClean="0"/>
              <a:t>(</a:t>
            </a:r>
            <a:r>
              <a:rPr lang="en-US" i="1" dirty="0" err="1" smtClean="0"/>
              <a:t>s,a</a:t>
            </a:r>
            <a:r>
              <a:rPr lang="en-US" i="1" dirty="0" smtClean="0"/>
              <a:t>)</a:t>
            </a:r>
          </a:p>
        </p:txBody>
      </p:sp>
      <p:pic>
        <p:nvPicPr>
          <p:cNvPr id="5" name="Picture 4" descr="SearchFlowchart.png"/>
          <p:cNvPicPr>
            <a:picLocks noChangeAspect="1"/>
          </p:cNvPicPr>
          <p:nvPr/>
        </p:nvPicPr>
        <p:blipFill>
          <a:blip r:embed="rId2"/>
          <a:srcRect l="13402" t="64906" r="49535" b="4923"/>
          <a:stretch>
            <a:fillRect/>
          </a:stretch>
        </p:blipFill>
        <p:spPr>
          <a:xfrm>
            <a:off x="-152400" y="1752600"/>
            <a:ext cx="5105400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Current Fighting Game AI is a poor substitute for human-play</a:t>
            </a:r>
          </a:p>
          <a:p>
            <a:pPr lvl="1"/>
            <a:r>
              <a:rPr lang="en-US" dirty="0" smtClean="0"/>
              <a:t>Abuses perfect execution and state information</a:t>
            </a:r>
          </a:p>
          <a:p>
            <a:pPr lvl="1"/>
            <a:r>
              <a:rPr lang="en-US" dirty="0" smtClean="0"/>
              <a:t>Has a fixed set of behavior patterns which can be exploited</a:t>
            </a:r>
          </a:p>
          <a:p>
            <a:pPr lvl="1"/>
            <a:r>
              <a:rPr lang="en-US" dirty="0" smtClean="0"/>
              <a:t>Optimal AI strategies are not indicative of those of real human players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Successors (cont.)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el-GR" sz="2800" i="1" dirty="0" smtClean="0"/>
              <a:t>ϕ</a:t>
            </a:r>
            <a:r>
              <a:rPr lang="en-US" sz="2800" i="1" dirty="0" smtClean="0"/>
              <a:t>(</a:t>
            </a:r>
            <a:r>
              <a:rPr lang="en-US" sz="2800" i="1" dirty="0" err="1" smtClean="0"/>
              <a:t>s,a</a:t>
            </a:r>
            <a:r>
              <a:rPr lang="en-US" sz="2800" i="1" dirty="0" smtClean="0"/>
              <a:t>)</a:t>
            </a:r>
            <a:r>
              <a:rPr lang="en-US" sz="2800" dirty="0" smtClean="0"/>
              <a:t>:</a:t>
            </a:r>
          </a:p>
          <a:p>
            <a:pPr lvl="1"/>
            <a:r>
              <a:rPr lang="en-US" sz="2800" dirty="0" smtClean="0"/>
              <a:t>Generate 𝛿*, an action-𝛿 that is the weighted </a:t>
            </a:r>
            <a:r>
              <a:rPr lang="en-US" sz="2800" dirty="0" err="1" smtClean="0"/>
              <a:t>avg</a:t>
            </a:r>
            <a:r>
              <a:rPr lang="en-US" sz="2800" dirty="0" smtClean="0"/>
              <a:t> of the action-𝛿’s of action </a:t>
            </a:r>
            <a:r>
              <a:rPr lang="en-US" sz="2800" i="1" dirty="0" smtClean="0"/>
              <a:t>a</a:t>
            </a:r>
          </a:p>
          <a:p>
            <a:pPr lvl="1"/>
            <a:endParaRPr lang="en-US" sz="2800" i="1" dirty="0" smtClean="0"/>
          </a:p>
          <a:p>
            <a:pPr lvl="1"/>
            <a:endParaRPr lang="en-US" sz="2800" i="1" dirty="0" smtClean="0"/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Apply </a:t>
            </a:r>
            <a:r>
              <a:rPr lang="en-US" sz="2800" dirty="0" smtClean="0"/>
              <a:t>𝛿* it to </a:t>
            </a:r>
            <a:r>
              <a:rPr lang="en-US" sz="2800" i="1" dirty="0" smtClean="0"/>
              <a:t>s </a:t>
            </a:r>
            <a:r>
              <a:rPr lang="en-US" sz="2800" dirty="0" smtClean="0"/>
              <a:t>to get </a:t>
            </a:r>
            <a:r>
              <a:rPr lang="en-US" sz="2800" i="1" dirty="0" smtClean="0"/>
              <a:t>s</a:t>
            </a:r>
            <a:r>
              <a:rPr lang="en-US" sz="2800" i="1" dirty="0" smtClean="0"/>
              <a:t>’</a:t>
            </a:r>
            <a:endParaRPr lang="en-US" sz="2800" i="1" dirty="0" smtClean="0"/>
          </a:p>
          <a:p>
            <a:pPr lvl="1"/>
            <a:r>
              <a:rPr lang="en-US" sz="2800" dirty="0" smtClean="0"/>
              <a:t>Return a confidence value </a:t>
            </a:r>
            <a:r>
              <a:rPr lang="en-US" sz="2800" i="1" dirty="0" smtClean="0"/>
              <a:t>c</a:t>
            </a:r>
          </a:p>
          <a:p>
            <a:pPr lvl="1"/>
            <a:endParaRPr lang="en-US" sz="2800" i="1" dirty="0" smtClean="0"/>
          </a:p>
          <a:p>
            <a:pPr lvl="1"/>
            <a:endParaRPr lang="en-US" sz="2800" dirty="0" smtClean="0"/>
          </a:p>
          <a:p>
            <a:pPr lvl="1"/>
            <a:endParaRPr lang="en-US" sz="2800" i="1" dirty="0" smtClean="0"/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5638800"/>
            <a:ext cx="5943600" cy="9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3124200"/>
            <a:ext cx="5672938" cy="1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Cost Function:</a:t>
            </a:r>
          </a:p>
          <a:p>
            <a:pPr lvl="1"/>
            <a:r>
              <a:rPr lang="en-US" dirty="0" smtClean="0"/>
              <a:t>The cost of </a:t>
            </a:r>
            <a:r>
              <a:rPr lang="en-US" dirty="0" smtClean="0"/>
              <a:t>taking an action </a:t>
            </a:r>
            <a:r>
              <a:rPr lang="en-US" i="1" dirty="0" smtClean="0"/>
              <a:t>a </a:t>
            </a:r>
            <a:r>
              <a:rPr lang="en-US" dirty="0" smtClean="0"/>
              <a:t>from state </a:t>
            </a:r>
            <a:r>
              <a:rPr lang="en-US" i="1" dirty="0" smtClean="0"/>
              <a:t>s</a:t>
            </a:r>
            <a:r>
              <a:rPr lang="en-US" dirty="0" smtClean="0"/>
              <a:t> </a:t>
            </a:r>
            <a:r>
              <a:rPr lang="en-US" dirty="0" smtClean="0"/>
              <a:t>is inversely proportional to the confidence in the predicted resulting </a:t>
            </a:r>
            <a:r>
              <a:rPr lang="en-US" dirty="0" smtClean="0"/>
              <a:t>state </a:t>
            </a:r>
            <a:r>
              <a:rPr lang="en-US" i="1" dirty="0" smtClean="0"/>
              <a:t>s’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sz="2800" dirty="0" smtClean="0"/>
              <a:t>Transitions </a:t>
            </a:r>
            <a:r>
              <a:rPr lang="en-US" sz="2800" i="1" dirty="0" smtClean="0"/>
              <a:t>(s, a, s’) </a:t>
            </a:r>
            <a:r>
              <a:rPr lang="en-US" sz="2800" dirty="0" smtClean="0"/>
              <a:t>with </a:t>
            </a:r>
            <a:r>
              <a:rPr lang="en-US" sz="2800" dirty="0" smtClean="0"/>
              <a:t>higher confidence have lower cost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905000"/>
            <a:ext cx="8153400" cy="3352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Known-Transition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Cost =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𝛿-Transitions Cost: </a:t>
            </a:r>
            <a:r>
              <a:rPr lang="el-GR" sz="3200" dirty="0" smtClean="0"/>
              <a:t>λ</a:t>
            </a:r>
            <a:r>
              <a:rPr lang="en-US" sz="3200" dirty="0" smtClean="0"/>
              <a:t>/c where </a:t>
            </a:r>
            <a:r>
              <a:rPr lang="el-GR" sz="3200" dirty="0" smtClean="0"/>
              <a:t>λ</a:t>
            </a:r>
            <a:r>
              <a:rPr lang="en-US" sz="3200" dirty="0" smtClean="0"/>
              <a:t> is a </a:t>
            </a:r>
            <a:r>
              <a:rPr lang="en-US" sz="3200" dirty="0" err="1" smtClean="0"/>
              <a:t>hypervariable</a:t>
            </a:r>
            <a:r>
              <a:rPr lang="en-US" sz="3200" dirty="0" smtClean="0"/>
              <a:t> </a:t>
            </a:r>
            <a:endParaRPr lang="en-US" sz="3200" dirty="0" smtClean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3200" dirty="0" smtClean="0"/>
              <a:t>	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Distance between desired qualities of the solution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 t="15686"/>
          <a:stretch>
            <a:fillRect/>
          </a:stretch>
        </p:blipFill>
        <p:spPr bwMode="auto">
          <a:xfrm>
            <a:off x="-152400" y="3733800"/>
            <a:ext cx="527762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90600" y="3352800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Desired Quality</a:t>
            </a:r>
            <a:r>
              <a:rPr lang="en-US" u="sng" dirty="0" smtClean="0"/>
              <a:t>: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2590800"/>
            <a:ext cx="3791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Demonstration Goal State</a:t>
            </a:r>
            <a:r>
              <a:rPr lang="en-US" u="sng" dirty="0" smtClean="0"/>
              <a:t>: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4572000"/>
            <a:ext cx="3227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Equivalent Goal State</a:t>
            </a:r>
            <a:r>
              <a:rPr lang="en-US" u="sng" dirty="0" smtClean="0"/>
              <a:t>:</a:t>
            </a:r>
            <a:endParaRPr lang="en-US" u="sng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048000"/>
            <a:ext cx="2895600" cy="1414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5105400"/>
            <a:ext cx="3048000" cy="1523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Search</a:t>
            </a:r>
            <a:endParaRPr lang="en-US" dirty="0"/>
          </a:p>
        </p:txBody>
      </p:sp>
      <p:pic>
        <p:nvPicPr>
          <p:cNvPr id="4" name="Picture 3" descr="SearchFlowchart.png"/>
          <p:cNvPicPr>
            <a:picLocks noChangeAspect="1"/>
          </p:cNvPicPr>
          <p:nvPr/>
        </p:nvPicPr>
        <p:blipFill>
          <a:blip r:embed="rId3"/>
          <a:srcRect t="5935" b="2078"/>
          <a:stretch>
            <a:fillRect/>
          </a:stretch>
        </p:blipFill>
        <p:spPr>
          <a:xfrm>
            <a:off x="-4648200" y="1600200"/>
            <a:ext cx="7391400" cy="511105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667000" y="1752600"/>
            <a:ext cx="6400800" cy="4572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900" dirty="0" smtClean="0"/>
              <a:t>Because Fighting Games are fast paced, the AI has to return a plan very quickly.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900" dirty="0" smtClean="0"/>
              <a:t>Sub-50 </a:t>
            </a:r>
            <a:r>
              <a:rPr lang="en-US" sz="2900" dirty="0" smtClean="0"/>
              <a:t>ms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sz="29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900" dirty="0" smtClean="0"/>
              <a:t>Returns a </a:t>
            </a:r>
            <a:r>
              <a:rPr lang="en-US" sz="2900" dirty="0" smtClean="0"/>
              <a:t>plan </a:t>
            </a:r>
            <a:r>
              <a:rPr lang="en-US" sz="2900" dirty="0" smtClean="0"/>
              <a:t>to </a:t>
            </a:r>
            <a:r>
              <a:rPr lang="en-US" sz="2900" dirty="0" smtClean="0"/>
              <a:t>an expanded </a:t>
            </a:r>
            <a:r>
              <a:rPr lang="en-US" sz="2900" i="1" dirty="0" err="1" smtClean="0"/>
              <a:t>s</a:t>
            </a:r>
            <a:r>
              <a:rPr lang="en-US" sz="2900" i="1" baseline="-25000" dirty="0" err="1" smtClean="0"/>
              <a:t>goal</a:t>
            </a:r>
            <a:r>
              <a:rPr lang="en-US" sz="2900" i="1" dirty="0" smtClean="0"/>
              <a:t>* </a:t>
            </a:r>
            <a:r>
              <a:rPr lang="en-US" sz="2900" dirty="0" smtClean="0"/>
              <a:t>where </a:t>
            </a:r>
            <a:r>
              <a:rPr lang="en-US" sz="2900" i="1" dirty="0" err="1" smtClean="0"/>
              <a:t>sim</a:t>
            </a:r>
            <a:r>
              <a:rPr lang="en-US" sz="2900" i="1" dirty="0" smtClean="0"/>
              <a:t>(</a:t>
            </a:r>
            <a:r>
              <a:rPr lang="en-US" sz="2900" i="1" dirty="0" err="1" smtClean="0"/>
              <a:t>s</a:t>
            </a:r>
            <a:r>
              <a:rPr lang="en-US" sz="2900" i="1" baseline="-25000" dirty="0" err="1" smtClean="0"/>
              <a:t>goal</a:t>
            </a:r>
            <a:r>
              <a:rPr lang="en-US" sz="2900" i="1" dirty="0" smtClean="0"/>
              <a:t>, </a:t>
            </a:r>
            <a:r>
              <a:rPr lang="en-US" sz="2900" i="1" dirty="0" err="1" smtClean="0"/>
              <a:t>s</a:t>
            </a:r>
            <a:r>
              <a:rPr lang="en-US" sz="2900" i="1" baseline="-25000" dirty="0" err="1" smtClean="0"/>
              <a:t>goal</a:t>
            </a:r>
            <a:r>
              <a:rPr lang="en-US" sz="2900" i="1" dirty="0" smtClean="0"/>
              <a:t>*)</a:t>
            </a:r>
            <a:r>
              <a:rPr lang="en-US" sz="2900" dirty="0" smtClean="0"/>
              <a:t> is </a:t>
            </a:r>
            <a:r>
              <a:rPr lang="en-US" sz="2900" dirty="0" smtClean="0"/>
              <a:t>minimized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endParaRPr lang="en-US" sz="29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900" dirty="0" smtClean="0"/>
              <a:t>Such a plan exists because a state is expanded if there exists a path from </a:t>
            </a:r>
            <a:r>
              <a:rPr lang="en-US" sz="2900" i="1" dirty="0" err="1" smtClean="0"/>
              <a:t>s</a:t>
            </a:r>
            <a:r>
              <a:rPr lang="en-US" sz="2900" i="1" baseline="-25000" dirty="0" err="1" smtClean="0"/>
              <a:t>start</a:t>
            </a:r>
            <a:r>
              <a:rPr lang="en-US" sz="2900" i="1" baseline="-25000" dirty="0" smtClean="0"/>
              <a:t> </a:t>
            </a:r>
            <a:r>
              <a:rPr lang="en-US" sz="2900" dirty="0" smtClean="0"/>
              <a:t>to it</a:t>
            </a:r>
            <a:endParaRPr lang="en-US" sz="3200" dirty="0" smtClean="0"/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Replanning</a:t>
            </a:r>
            <a:endParaRPr lang="en-US" dirty="0"/>
          </a:p>
        </p:txBody>
      </p:sp>
      <p:pic>
        <p:nvPicPr>
          <p:cNvPr id="4" name="Picture 3" descr="SearchFlowchart.png"/>
          <p:cNvPicPr>
            <a:picLocks noChangeAspect="1"/>
          </p:cNvPicPr>
          <p:nvPr/>
        </p:nvPicPr>
        <p:blipFill>
          <a:blip r:embed="rId2"/>
          <a:srcRect t="5935" b="2078"/>
          <a:stretch>
            <a:fillRect/>
          </a:stretch>
        </p:blipFill>
        <p:spPr>
          <a:xfrm>
            <a:off x="6477000" y="1600200"/>
            <a:ext cx="7391400" cy="511105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828800"/>
            <a:ext cx="64008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900" dirty="0" smtClean="0"/>
              <a:t>The environment is non-static as the opponent performs actions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900" dirty="0" err="1" smtClean="0"/>
              <a:t>Replan</a:t>
            </a:r>
            <a:r>
              <a:rPr lang="en-US" sz="2900" dirty="0" smtClean="0"/>
              <a:t> when the state differs from what was expected in the plan</a:t>
            </a:r>
            <a:endParaRPr lang="en-US" sz="3200" dirty="0" smtClean="0"/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the predictor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Test time opponent does not behave the exact same as in the demonstration</a:t>
            </a:r>
          </a:p>
          <a:p>
            <a:r>
              <a:rPr lang="en-US" dirty="0" smtClean="0"/>
              <a:t>Can get stuck creating the same inefficient plans</a:t>
            </a:r>
          </a:p>
          <a:p>
            <a:r>
              <a:rPr lang="en-US" dirty="0" smtClean="0"/>
              <a:t>Learn from bad predictions by including those transitions</a:t>
            </a:r>
          </a:p>
        </p:txBody>
      </p:sp>
      <p:pic>
        <p:nvPicPr>
          <p:cNvPr id="4" name="Picture 3" descr="SearchFlowchart.png"/>
          <p:cNvPicPr>
            <a:picLocks noChangeAspect="1"/>
          </p:cNvPicPr>
          <p:nvPr/>
        </p:nvPicPr>
        <p:blipFill>
          <a:blip r:embed="rId2"/>
          <a:srcRect l="13402" t="18278" r="28866" b="50179"/>
          <a:stretch>
            <a:fillRect/>
          </a:stretch>
        </p:blipFill>
        <p:spPr>
          <a:xfrm>
            <a:off x="4114800" y="4572000"/>
            <a:ext cx="5029200" cy="20655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Domain Introduction</a:t>
            </a:r>
          </a:p>
          <a:p>
            <a:pPr lvl="1"/>
            <a:r>
              <a:rPr lang="en-US" dirty="0" smtClean="0"/>
              <a:t>Environment Description</a:t>
            </a:r>
          </a:p>
          <a:p>
            <a:pPr lvl="1"/>
            <a:r>
              <a:rPr lang="en-US" dirty="0" smtClean="0"/>
              <a:t>Search Representation</a:t>
            </a:r>
          </a:p>
          <a:p>
            <a:r>
              <a:rPr lang="en-US" dirty="0" smtClean="0"/>
              <a:t>Demonstration 𝛿-Search</a:t>
            </a:r>
          </a:p>
          <a:p>
            <a:pPr lvl="1"/>
            <a:r>
              <a:rPr lang="en-US" dirty="0" smtClean="0"/>
              <a:t>Demonstrations</a:t>
            </a:r>
          </a:p>
          <a:p>
            <a:pPr lvl="1"/>
            <a:r>
              <a:rPr lang="en-US" dirty="0" smtClean="0"/>
              <a:t>Action- 𝛿’s</a:t>
            </a:r>
          </a:p>
          <a:p>
            <a:pPr lvl="1"/>
            <a:r>
              <a:rPr lang="en-US" dirty="0" smtClean="0"/>
              <a:t>𝛿-Search </a:t>
            </a:r>
          </a:p>
          <a:p>
            <a:r>
              <a:rPr lang="en-US" dirty="0" smtClean="0"/>
              <a:t>Implementation Details</a:t>
            </a:r>
          </a:p>
          <a:p>
            <a:pPr lvl="1"/>
            <a:r>
              <a:rPr lang="en-US" dirty="0" smtClean="0"/>
              <a:t>State Similarity</a:t>
            </a:r>
          </a:p>
          <a:p>
            <a:pPr lvl="1"/>
            <a:r>
              <a:rPr lang="en-US" dirty="0" smtClean="0"/>
              <a:t>Full AI Framework</a:t>
            </a:r>
          </a:p>
          <a:p>
            <a:pPr lvl="1"/>
            <a:r>
              <a:rPr lang="en-US" dirty="0" smtClean="0"/>
              <a:t>Additional Improvements</a:t>
            </a:r>
          </a:p>
          <a:p>
            <a:r>
              <a:rPr lang="en-US" b="1" u="sng" dirty="0" smtClean="0"/>
              <a:t>Results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Players were first acclimated to the game controls and allowed to play</a:t>
            </a:r>
          </a:p>
          <a:p>
            <a:endParaRPr lang="en-US" dirty="0" smtClean="0"/>
          </a:p>
          <a:p>
            <a:r>
              <a:rPr lang="en-US" dirty="0" smtClean="0"/>
              <a:t>They then fought against a simple defensive computer opponent for five 20-second periods</a:t>
            </a:r>
          </a:p>
          <a:p>
            <a:endParaRPr lang="en-US" dirty="0" smtClean="0"/>
          </a:p>
          <a:p>
            <a:r>
              <a:rPr lang="en-US" dirty="0" smtClean="0"/>
              <a:t>One of these sessions was used as the demonstration set. An </a:t>
            </a:r>
            <a:r>
              <a:rPr lang="en-US" dirty="0" err="1" smtClean="0"/>
              <a:t>ngram</a:t>
            </a:r>
            <a:r>
              <a:rPr lang="en-US" dirty="0" smtClean="0"/>
              <a:t>-based AI, </a:t>
            </a:r>
            <a:r>
              <a:rPr lang="en-US" dirty="0" err="1" smtClean="0"/>
              <a:t>GhostAI</a:t>
            </a:r>
            <a:r>
              <a:rPr lang="en-US" dirty="0" smtClean="0"/>
              <a:t>, and our Search AI were formed from that demonstration set</a:t>
            </a:r>
          </a:p>
          <a:p>
            <a:endParaRPr lang="en-US" dirty="0" smtClean="0"/>
          </a:p>
          <a:p>
            <a:r>
              <a:rPr lang="en-US" dirty="0" smtClean="0"/>
              <a:t>The agents then also fought the same defensive computer opponent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Results-Footage</a:t>
            </a:r>
            <a:endParaRPr lang="en-US"/>
          </a:p>
        </p:txBody>
      </p:sp>
      <p:pic>
        <p:nvPicPr>
          <p:cNvPr id="4" name="player.mp4">
            <a:hlinkClick r:id="" action="ppaction://media"/>
          </p:cNvPr>
          <p:cNvPicPr>
            <a:picLocks noGrp="1" noRot="1" noChangeAspect="1"/>
          </p:cNvPicPr>
          <p:nvPr>
            <p:ph sz="quarter" idx="1"/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066800" y="1828800"/>
            <a:ext cx="2209800" cy="1657350"/>
          </a:xfrm>
          <a:prstGeom prst="rect">
            <a:avLst/>
          </a:prstGeom>
        </p:spPr>
      </p:pic>
      <p:pic>
        <p:nvPicPr>
          <p:cNvPr id="5" name="ngram.mp4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5638800" y="1828800"/>
            <a:ext cx="2209800" cy="1657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2600" y="34290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34290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N-gram</a:t>
            </a:r>
            <a:endParaRPr lang="en-US" dirty="0"/>
          </a:p>
        </p:txBody>
      </p:sp>
      <p:pic>
        <p:nvPicPr>
          <p:cNvPr id="9" name="ghost.mp4">
            <a:hlinkClick r:id="" action="ppaction://media"/>
          </p:cNvPr>
          <p:cNvPicPr>
            <a:picLocks noRot="1" noChangeAspect="1"/>
          </p:cNvPicPr>
          <p:nvPr>
            <a:videoFile r:link="rId3"/>
          </p:nvPr>
        </p:nvPicPr>
        <p:blipFill>
          <a:blip r:embed="rId5"/>
          <a:stretch>
            <a:fillRect/>
          </a:stretch>
        </p:blipFill>
        <p:spPr>
          <a:xfrm>
            <a:off x="5715000" y="4191000"/>
            <a:ext cx="2235200" cy="1676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48400" y="5867400"/>
            <a:ext cx="118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 AI</a:t>
            </a:r>
            <a:endParaRPr lang="en-US" dirty="0"/>
          </a:p>
        </p:txBody>
      </p:sp>
      <p:pic>
        <p:nvPicPr>
          <p:cNvPr id="12" name="ghost.mp4">
            <a:hlinkClick r:id="" action="ppaction://media"/>
          </p:cNvPr>
          <p:cNvPicPr>
            <a:picLocks noRot="1" noChangeAspect="1"/>
          </p:cNvPicPr>
          <p:nvPr>
            <a:videoFile r:link="rId3"/>
          </p:nvPr>
        </p:nvPicPr>
        <p:blipFill>
          <a:blip r:embed="rId5"/>
          <a:stretch>
            <a:fillRect/>
          </a:stretch>
        </p:blipFill>
        <p:spPr>
          <a:xfrm>
            <a:off x="1219200" y="4191000"/>
            <a:ext cx="2133600" cy="1600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52600" y="57912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Ghost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>
                <p:cTn id="1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>
                <p:cTn id="2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goal of this research is to explore and evaluate techniques that mimic player behavior in fighting games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Results-Similarity Stats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20980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Similarity Mean</a:t>
            </a:r>
            <a:r>
              <a:rPr lang="en-US" u="sng" dirty="0" smtClean="0"/>
              <a:t>:</a:t>
            </a:r>
            <a:endParaRPr lang="en-US" u="sng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2895600"/>
          <a:ext cx="75438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/>
                <a:gridCol w="1508760"/>
                <a:gridCol w="1508760"/>
                <a:gridCol w="1508760"/>
                <a:gridCol w="150876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Cross</a:t>
                      </a:r>
                      <a:r>
                        <a:rPr lang="en-US" baseline="0" dirty="0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Validation</a:t>
                      </a:r>
                      <a:endParaRPr lang="en-US" dirty="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Ngram</a:t>
                      </a:r>
                      <a:endParaRPr lang="en-US" dirty="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GhostAI</a:t>
                      </a:r>
                      <a:endParaRPr lang="en-US" dirty="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SearchAI</a:t>
                      </a:r>
                      <a:endParaRPr lang="en-US" dirty="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Mean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0.44666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0.22376</a:t>
                      </a:r>
                      <a:endParaRPr lang="en-US" dirty="0"/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0.26525</a:t>
                      </a:r>
                      <a:endParaRPr lang="en-US" dirty="0"/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0.24788</a:t>
                      </a:r>
                      <a:endParaRPr lang="en-US" dirty="0"/>
                    </a:p>
                  </a:txBody>
                  <a:tcPr marL="4763" marR="4763" marT="4763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Standard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Dev.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0.07774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0.0474</a:t>
                      </a:r>
                      <a:endParaRPr lang="en-US" dirty="0"/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0.03575</a:t>
                      </a:r>
                      <a:endParaRPr lang="en-US" dirty="0"/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0.03400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Results-Efficiency Stats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676400"/>
            <a:ext cx="21210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Hits Landed </a:t>
            </a:r>
            <a:r>
              <a:rPr lang="en-US" u="sng" dirty="0" smtClean="0"/>
              <a:t>Mean:</a:t>
            </a:r>
          </a:p>
          <a:p>
            <a:endParaRPr lang="en-US" u="sng" dirty="0" smtClean="0"/>
          </a:p>
          <a:p>
            <a:endParaRPr lang="en-US" u="sng" dirty="0" smtClean="0"/>
          </a:p>
          <a:p>
            <a:endParaRPr lang="en-US" u="sng" dirty="0" smtClean="0"/>
          </a:p>
          <a:p>
            <a:r>
              <a:rPr lang="en-US" u="sng" dirty="0" smtClean="0"/>
              <a:t>Hits Landed </a:t>
            </a:r>
            <a:r>
              <a:rPr lang="en-US" u="sng" dirty="0" smtClean="0"/>
              <a:t>Std</a:t>
            </a:r>
            <a:r>
              <a:rPr lang="en-US" u="sng" dirty="0" smtClean="0"/>
              <a:t>:</a:t>
            </a:r>
          </a:p>
          <a:p>
            <a:endParaRPr lang="en-US" u="sng" dirty="0" smtClean="0"/>
          </a:p>
          <a:p>
            <a:endParaRPr lang="en-US" u="sng" dirty="0" smtClean="0"/>
          </a:p>
          <a:p>
            <a:endParaRPr lang="en-US" u="sng" dirty="0" smtClean="0"/>
          </a:p>
          <a:p>
            <a:r>
              <a:rPr lang="en-US" u="sng" dirty="0" smtClean="0"/>
              <a:t>Actions per Hit: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2057400"/>
          <a:ext cx="75438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/>
                <a:gridCol w="1508760"/>
                <a:gridCol w="1508760"/>
                <a:gridCol w="1508760"/>
                <a:gridCol w="150876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Original Player</a:t>
                      </a:r>
                      <a:endParaRPr lang="en-US" dirty="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Ngram</a:t>
                      </a:r>
                      <a:endParaRPr lang="en-US" dirty="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GhostAI</a:t>
                      </a:r>
                      <a:endParaRPr lang="en-US" dirty="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SearchAI</a:t>
                      </a:r>
                      <a:endParaRPr lang="en-US" dirty="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Mean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6.75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2.6</a:t>
                      </a:r>
                      <a:endParaRPr lang="en-US" dirty="0"/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2.35</a:t>
                      </a:r>
                      <a:endParaRPr lang="en-US" dirty="0"/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4763" marR="4763" marT="4763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Standard Dev.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1.54643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1.16199</a:t>
                      </a:r>
                      <a:endParaRPr lang="en-US" dirty="0"/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0.68342</a:t>
                      </a:r>
                      <a:endParaRPr lang="en-US" dirty="0"/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1.36822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" y="4267200"/>
          <a:ext cx="75438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/>
                <a:gridCol w="1508760"/>
                <a:gridCol w="1508760"/>
                <a:gridCol w="1508760"/>
                <a:gridCol w="150876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Original Player</a:t>
                      </a:r>
                      <a:endParaRPr lang="en-US" dirty="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Ngram</a:t>
                      </a:r>
                      <a:endParaRPr lang="en-US" dirty="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GhostAI</a:t>
                      </a:r>
                      <a:endParaRPr lang="en-US" dirty="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SearchAI</a:t>
                      </a:r>
                      <a:endParaRPr lang="en-US" dirty="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Mean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 smtClean="0"/>
                        <a:t>10.54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22.49</a:t>
                      </a:r>
                      <a:endParaRPr lang="en-US" dirty="0"/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36.83</a:t>
                      </a:r>
                      <a:endParaRPr lang="en-US" dirty="0"/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11.45</a:t>
                      </a:r>
                      <a:endParaRPr lang="en-US" dirty="0"/>
                    </a:p>
                  </a:txBody>
                  <a:tcPr marL="4763" marR="4763" marT="4763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Standard Dev.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3.77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11.54</a:t>
                      </a:r>
                      <a:endParaRPr lang="en-US" dirty="0"/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19.39</a:t>
                      </a:r>
                      <a:endParaRPr lang="en-US" dirty="0"/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2.66</a:t>
                      </a:r>
                      <a:endParaRPr lang="en-US" dirty="0"/>
                    </a:p>
                  </a:txBody>
                  <a:tcPr marL="4763" marR="4763" marT="4763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Results-</a:t>
            </a:r>
            <a:r>
              <a:rPr lang="en-US" dirty="0" err="1" smtClean="0"/>
              <a:t>Heatmaps</a:t>
            </a:r>
            <a:endParaRPr lang="en-US" dirty="0"/>
          </a:p>
        </p:txBody>
      </p:sp>
      <p:pic>
        <p:nvPicPr>
          <p:cNvPr id="4" name="Picture 3" descr="Heatmap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676400"/>
            <a:ext cx="4135286" cy="2137064"/>
          </a:xfrm>
          <a:prstGeom prst="rect">
            <a:avLst/>
          </a:prstGeom>
        </p:spPr>
      </p:pic>
      <p:pic>
        <p:nvPicPr>
          <p:cNvPr id="5" name="Picture 4" descr="Heatmap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676400"/>
            <a:ext cx="4064503" cy="2120729"/>
          </a:xfrm>
          <a:prstGeom prst="rect">
            <a:avLst/>
          </a:prstGeom>
        </p:spPr>
      </p:pic>
      <p:pic>
        <p:nvPicPr>
          <p:cNvPr id="6" name="Picture 5" descr="Heatmap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191000"/>
            <a:ext cx="4053615" cy="2169732"/>
          </a:xfrm>
          <a:prstGeom prst="rect">
            <a:avLst/>
          </a:prstGeom>
        </p:spPr>
      </p:pic>
      <p:pic>
        <p:nvPicPr>
          <p:cNvPr id="7" name="Picture 6" descr="Heatmap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4191000"/>
            <a:ext cx="4097173" cy="2126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6400" y="3733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00200" y="63362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GhostAI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00800" y="37338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ngram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77000" y="624840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SearchAI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Developed an AI which uses search to form plans that mimic human-behavior</a:t>
            </a:r>
          </a:p>
          <a:p>
            <a:pPr lvl="1"/>
            <a:r>
              <a:rPr lang="en-US" dirty="0" smtClean="0"/>
              <a:t>Formulated the idea of action-𝛿’s and described how they are used to allow the AI to build a model of the world from a limited demonstration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Experimental results showed that the AI was the best at matching the human’s performance</a:t>
            </a:r>
          </a:p>
          <a:p>
            <a:endParaRPr lang="en-US" dirty="0" smtClean="0"/>
          </a:p>
          <a:p>
            <a:r>
              <a:rPr lang="en-US" dirty="0" smtClean="0"/>
              <a:t>Despite not recording the same similarity stats as  </a:t>
            </a:r>
            <a:r>
              <a:rPr lang="en-US" smtClean="0"/>
              <a:t>other demonstrations, </a:t>
            </a:r>
            <a:r>
              <a:rPr lang="en-US" dirty="0" smtClean="0"/>
              <a:t>it still exhibited desirable qualities of human-play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Improve the predictor function using with more advanced AI techniques</a:t>
            </a:r>
          </a:p>
          <a:p>
            <a:r>
              <a:rPr lang="en-US" dirty="0" smtClean="0"/>
              <a:t>Improve the AI’s ability to use large datasets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Player driving styles in racing-games</a:t>
            </a:r>
          </a:p>
          <a:p>
            <a:pPr lvl="1"/>
            <a:r>
              <a:rPr lang="en-US" dirty="0" smtClean="0"/>
              <a:t>Used evolutionary algorithms to try to replicate elements of driving style</a:t>
            </a:r>
          </a:p>
          <a:p>
            <a:pPr lvl="1"/>
            <a:r>
              <a:rPr lang="en-US" dirty="0" smtClean="0"/>
              <a:t>Trade off of robustness and mimicry</a:t>
            </a:r>
            <a:endParaRPr lang="en-US" dirty="0" smtClean="0"/>
          </a:p>
          <a:p>
            <a:r>
              <a:rPr lang="en-US" dirty="0" smtClean="0"/>
              <a:t>Optimal AI for Super Smash Bros. Melee</a:t>
            </a:r>
          </a:p>
          <a:p>
            <a:pPr lvl="1"/>
            <a:r>
              <a:rPr lang="en-US" dirty="0" smtClean="0"/>
              <a:t>Deep Reinforcement Learning</a:t>
            </a:r>
          </a:p>
          <a:p>
            <a:pPr lvl="1"/>
            <a:r>
              <a:rPr lang="en-US" dirty="0" smtClean="0"/>
              <a:t>Long training time. Very strong at playing the game</a:t>
            </a:r>
            <a:endParaRPr lang="en-US" dirty="0" smtClean="0"/>
          </a:p>
          <a:p>
            <a:r>
              <a:rPr lang="en-US" dirty="0" smtClean="0"/>
              <a:t>N-gram</a:t>
            </a:r>
            <a:r>
              <a:rPr lang="en-US" dirty="0" smtClean="0"/>
              <a:t> and </a:t>
            </a:r>
            <a:r>
              <a:rPr lang="en-US" dirty="0" err="1" smtClean="0"/>
              <a:t>GhostAI</a:t>
            </a:r>
            <a:endParaRPr lang="en-US" dirty="0" smtClean="0"/>
          </a:p>
          <a:p>
            <a:pPr lvl="1"/>
            <a:r>
              <a:rPr lang="en-US" dirty="0" smtClean="0"/>
              <a:t>Use histogram of players actions to guide decision making</a:t>
            </a:r>
          </a:p>
          <a:p>
            <a:pPr lvl="1"/>
            <a:r>
              <a:rPr lang="en-US" dirty="0" err="1" smtClean="0"/>
              <a:t>GhostAI</a:t>
            </a:r>
            <a:r>
              <a:rPr lang="en-US" dirty="0" smtClean="0"/>
              <a:t> learns the moves that give more reward</a:t>
            </a:r>
          </a:p>
          <a:p>
            <a:pPr lvl="1"/>
            <a:r>
              <a:rPr lang="en-US" dirty="0" smtClean="0"/>
              <a:t>Doesn’t capture aspects like timing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u="sng" dirty="0" smtClean="0"/>
              <a:t>Domain Introduction</a:t>
            </a:r>
          </a:p>
          <a:p>
            <a:pPr lvl="1"/>
            <a:r>
              <a:rPr lang="en-US" dirty="0" smtClean="0"/>
              <a:t>Environment Description</a:t>
            </a:r>
          </a:p>
          <a:p>
            <a:pPr lvl="1"/>
            <a:r>
              <a:rPr lang="en-US" dirty="0" smtClean="0"/>
              <a:t>Search Representation</a:t>
            </a:r>
          </a:p>
          <a:p>
            <a:r>
              <a:rPr lang="en-US" dirty="0" smtClean="0"/>
              <a:t>Demonstration 𝛿-Search</a:t>
            </a:r>
          </a:p>
          <a:p>
            <a:pPr lvl="1"/>
            <a:r>
              <a:rPr lang="en-US" dirty="0" smtClean="0"/>
              <a:t>Demonstrations</a:t>
            </a:r>
          </a:p>
          <a:p>
            <a:pPr lvl="1"/>
            <a:r>
              <a:rPr lang="en-US" dirty="0" smtClean="0"/>
              <a:t>Action- 𝛿’s</a:t>
            </a:r>
          </a:p>
          <a:p>
            <a:pPr lvl="1"/>
            <a:r>
              <a:rPr lang="en-US" dirty="0" smtClean="0"/>
              <a:t>𝛿-Search </a:t>
            </a:r>
          </a:p>
          <a:p>
            <a:r>
              <a:rPr lang="en-US" dirty="0" smtClean="0"/>
              <a:t>Implementation Details</a:t>
            </a:r>
          </a:p>
          <a:p>
            <a:pPr lvl="1"/>
            <a:r>
              <a:rPr lang="en-US" dirty="0" smtClean="0"/>
              <a:t>State Similarity</a:t>
            </a:r>
          </a:p>
          <a:p>
            <a:pPr lvl="1"/>
            <a:r>
              <a:rPr lang="en-US" dirty="0" smtClean="0"/>
              <a:t>Full AI Framework</a:t>
            </a:r>
          </a:p>
          <a:p>
            <a:pPr lvl="1"/>
            <a:r>
              <a:rPr lang="en-US" dirty="0" smtClean="0"/>
              <a:t>Additional Improvements</a:t>
            </a:r>
          </a:p>
          <a:p>
            <a:r>
              <a:rPr lang="en-US" dirty="0" smtClean="0"/>
              <a:t>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FG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implemented a simple fighting game </a:t>
            </a:r>
            <a:r>
              <a:rPr lang="en-US" i="1" dirty="0" smtClean="0"/>
              <a:t>FG </a:t>
            </a:r>
            <a:r>
              <a:rPr lang="en-US" dirty="0" smtClean="0"/>
              <a:t>as our </a:t>
            </a:r>
            <a:r>
              <a:rPr lang="en-US" dirty="0" err="1" smtClean="0"/>
              <a:t>testbed</a:t>
            </a:r>
            <a:endParaRPr lang="en-US" dirty="0" smtClean="0"/>
          </a:p>
          <a:p>
            <a:r>
              <a:rPr lang="en-US" dirty="0" smtClean="0"/>
              <a:t>A variety of actions are available to players</a:t>
            </a:r>
          </a:p>
          <a:p>
            <a:pPr lvl="1"/>
            <a:r>
              <a:rPr lang="en-US" dirty="0" smtClean="0"/>
              <a:t>There are a variety of attacks with situational uses</a:t>
            </a:r>
          </a:p>
          <a:p>
            <a:pPr lvl="1"/>
            <a:r>
              <a:rPr lang="en-US" dirty="0" smtClean="0"/>
              <a:t>These attacks can be defended against if they are blocked correctly</a:t>
            </a:r>
          </a:p>
          <a:p>
            <a:pPr lvl="1"/>
            <a:r>
              <a:rPr lang="en-US" dirty="0" smtClean="0"/>
              <a:t>There are many ways to move around the arena such as jumping, walking, and dashing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Search?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Allows for the AI to form long coherent strategies to hit the opponent</a:t>
            </a:r>
          </a:p>
          <a:p>
            <a:pPr lvl="1"/>
            <a:r>
              <a:rPr lang="en-US" dirty="0" smtClean="0"/>
              <a:t>Similar to how players have form strategies during </a:t>
            </a:r>
            <a:r>
              <a:rPr lang="en-US" dirty="0" err="1" smtClean="0"/>
              <a:t>gameplay</a:t>
            </a:r>
            <a:endParaRPr lang="en-US" dirty="0" smtClean="0"/>
          </a:p>
          <a:p>
            <a:r>
              <a:rPr lang="en-US" dirty="0" smtClean="0"/>
              <a:t>Actions are purposeful and are less likely to be contextually inappropriate</a:t>
            </a:r>
          </a:p>
          <a:p>
            <a:r>
              <a:rPr lang="en-US" dirty="0" smtClean="0"/>
              <a:t>The agent commits to performing goal-directed behaviors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Game State: State of player 1 and player 2</a:t>
            </a:r>
          </a:p>
          <a:p>
            <a:pPr lvl="1"/>
            <a:r>
              <a:rPr lang="en-US" dirty="0" smtClean="0"/>
              <a:t>Player State:</a:t>
            </a:r>
          </a:p>
          <a:p>
            <a:pPr lvl="2"/>
            <a:r>
              <a:rPr lang="en-US" dirty="0" smtClean="0"/>
              <a:t>Position (</a:t>
            </a:r>
            <a:r>
              <a:rPr lang="en-US" dirty="0" err="1" smtClean="0"/>
              <a:t>Discretized</a:t>
            </a:r>
            <a:r>
              <a:rPr lang="en-US" dirty="0" smtClean="0"/>
              <a:t> x and y)</a:t>
            </a:r>
          </a:p>
          <a:p>
            <a:pPr lvl="2"/>
            <a:r>
              <a:rPr lang="en-US" dirty="0" smtClean="0"/>
              <a:t>Velocity (x and y)</a:t>
            </a:r>
          </a:p>
          <a:p>
            <a:pPr lvl="2"/>
            <a:r>
              <a:rPr lang="en-US" dirty="0" smtClean="0"/>
              <a:t>Grounded Status</a:t>
            </a:r>
          </a:p>
          <a:p>
            <a:pPr lvl="2"/>
            <a:r>
              <a:rPr lang="en-US" dirty="0" smtClean="0"/>
              <a:t>Status (standing, crouching, attacking etc.)</a:t>
            </a:r>
          </a:p>
          <a:p>
            <a:r>
              <a:rPr lang="en-US" dirty="0" smtClean="0"/>
              <a:t>Actions:</a:t>
            </a:r>
          </a:p>
          <a:p>
            <a:pPr lvl="1"/>
            <a:r>
              <a:rPr lang="en-US" dirty="0" smtClean="0"/>
              <a:t>Duration: Number of frames it was performed for</a:t>
            </a:r>
          </a:p>
          <a:p>
            <a:pPr lvl="1"/>
            <a:r>
              <a:rPr lang="en-US" dirty="0" smtClean="0"/>
              <a:t>Type: Stand, </a:t>
            </a:r>
            <a:r>
              <a:rPr lang="en-US" dirty="0" err="1" smtClean="0"/>
              <a:t>WalkLeft</a:t>
            </a:r>
            <a:r>
              <a:rPr lang="en-US" dirty="0" smtClean="0"/>
              <a:t>, </a:t>
            </a:r>
            <a:r>
              <a:rPr lang="en-US" dirty="0" err="1" smtClean="0"/>
              <a:t>JumpNeutral</a:t>
            </a:r>
            <a:r>
              <a:rPr lang="en-US" dirty="0" smtClean="0"/>
              <a:t>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6128</TotalTime>
  <Words>1675</Words>
  <Application>Microsoft Office PowerPoint</Application>
  <PresentationFormat>On-screen Show (4:3)</PresentationFormat>
  <Paragraphs>338</Paragraphs>
  <Slides>44</Slides>
  <Notes>18</Notes>
  <HiddenSlides>2</HiddenSlides>
  <MMClips>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Median</vt:lpstr>
      <vt:lpstr>Creating Human-like Fighting Game AI through Planning</vt:lpstr>
      <vt:lpstr>Motivation</vt:lpstr>
      <vt:lpstr>Motivation</vt:lpstr>
      <vt:lpstr>Purpose</vt:lpstr>
      <vt:lpstr>Related Work</vt:lpstr>
      <vt:lpstr>Topics</vt:lpstr>
      <vt:lpstr>FG</vt:lpstr>
      <vt:lpstr>Why Use Search?</vt:lpstr>
      <vt:lpstr>Search Representation</vt:lpstr>
      <vt:lpstr>Search Representation (cont.)</vt:lpstr>
      <vt:lpstr>Search Representation (cont.)</vt:lpstr>
      <vt:lpstr>Topics</vt:lpstr>
      <vt:lpstr>Demonstrations</vt:lpstr>
      <vt:lpstr>Demonstration Data Extraction</vt:lpstr>
      <vt:lpstr>Forming the plan</vt:lpstr>
      <vt:lpstr>Action-𝛿’s</vt:lpstr>
      <vt:lpstr>𝛿-Transitions</vt:lpstr>
      <vt:lpstr>𝛿-Search</vt:lpstr>
      <vt:lpstr>𝛿-Search</vt:lpstr>
      <vt:lpstr>𝛿-Search</vt:lpstr>
      <vt:lpstr>𝛿-Search</vt:lpstr>
      <vt:lpstr>𝛿-Search</vt:lpstr>
      <vt:lpstr>𝛿-Search</vt:lpstr>
      <vt:lpstr>Advantage of 𝛿-Search</vt:lpstr>
      <vt:lpstr>Topics</vt:lpstr>
      <vt:lpstr>State Similarity</vt:lpstr>
      <vt:lpstr>Full Framework</vt:lpstr>
      <vt:lpstr>Selecting Goal States</vt:lpstr>
      <vt:lpstr>Generating Successors</vt:lpstr>
      <vt:lpstr>Generating Successors (cont.)</vt:lpstr>
      <vt:lpstr>Cost</vt:lpstr>
      <vt:lpstr>Cost</vt:lpstr>
      <vt:lpstr>Heuristic</vt:lpstr>
      <vt:lpstr>Real-time Search</vt:lpstr>
      <vt:lpstr>Replanning</vt:lpstr>
      <vt:lpstr>Update the predictor</vt:lpstr>
      <vt:lpstr>Topics</vt:lpstr>
      <vt:lpstr>Experiment</vt:lpstr>
      <vt:lpstr>Results-Footage</vt:lpstr>
      <vt:lpstr>Results-Similarity Stats</vt:lpstr>
      <vt:lpstr>Results-Efficiency Stats</vt:lpstr>
      <vt:lpstr>Results-Heatmaps</vt:lpstr>
      <vt:lpstr>Summary</vt:lpstr>
      <vt:lpstr>Future Work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Roger Liu</dc:creator>
  <cp:lastModifiedBy>Roger Liu</cp:lastModifiedBy>
  <cp:revision>314</cp:revision>
  <dcterms:created xsi:type="dcterms:W3CDTF">2017-12-12T19:14:19Z</dcterms:created>
  <dcterms:modified xsi:type="dcterms:W3CDTF">2017-12-18T03:23:45Z</dcterms:modified>
</cp:coreProperties>
</file>