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5"/>
  </p:notesMasterIdLst>
  <p:sldIdLst>
    <p:sldId id="306" r:id="rId2"/>
    <p:sldId id="264" r:id="rId3"/>
    <p:sldId id="274" r:id="rId4"/>
    <p:sldId id="303" r:id="rId5"/>
    <p:sldId id="265" r:id="rId6"/>
    <p:sldId id="277" r:id="rId7"/>
    <p:sldId id="259" r:id="rId8"/>
    <p:sldId id="267" r:id="rId9"/>
    <p:sldId id="269" r:id="rId10"/>
    <p:sldId id="271" r:id="rId11"/>
    <p:sldId id="278" r:id="rId12"/>
    <p:sldId id="305" r:id="rId13"/>
    <p:sldId id="268" r:id="rId14"/>
    <p:sldId id="266" r:id="rId15"/>
    <p:sldId id="258" r:id="rId16"/>
    <p:sldId id="288" r:id="rId17"/>
    <p:sldId id="276" r:id="rId18"/>
    <p:sldId id="285" r:id="rId19"/>
    <p:sldId id="287" r:id="rId20"/>
    <p:sldId id="289" r:id="rId21"/>
    <p:sldId id="290" r:id="rId22"/>
    <p:sldId id="275" r:id="rId23"/>
    <p:sldId id="282" r:id="rId24"/>
    <p:sldId id="293" r:id="rId25"/>
    <p:sldId id="263" r:id="rId26"/>
    <p:sldId id="291" r:id="rId27"/>
    <p:sldId id="292" r:id="rId28"/>
    <p:sldId id="307" r:id="rId29"/>
    <p:sldId id="270" r:id="rId30"/>
    <p:sldId id="294" r:id="rId31"/>
    <p:sldId id="295" r:id="rId32"/>
    <p:sldId id="296" r:id="rId33"/>
    <p:sldId id="297" r:id="rId34"/>
    <p:sldId id="298" r:id="rId35"/>
    <p:sldId id="283" r:id="rId36"/>
    <p:sldId id="300" r:id="rId37"/>
    <p:sldId id="309" r:id="rId38"/>
    <p:sldId id="304" r:id="rId39"/>
    <p:sldId id="299" r:id="rId40"/>
    <p:sldId id="308" r:id="rId41"/>
    <p:sldId id="261" r:id="rId42"/>
    <p:sldId id="302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70" autoAdjust="0"/>
    <p:restoredTop sz="85652" autoAdjust="0"/>
  </p:normalViewPr>
  <p:slideViewPr>
    <p:cSldViewPr>
      <p:cViewPr>
        <p:scale>
          <a:sx n="66" d="100"/>
          <a:sy n="66" d="100"/>
        </p:scale>
        <p:origin x="-1914" y="-6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4EB8-6FE3-4076-9C41-6BA60C170A3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1180C-17DB-46C9-8294-B692B42B2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Natrually</a:t>
            </a:r>
            <a:r>
              <a:rPr lang="en-US" dirty="0" smtClean="0"/>
              <a:t>,</a:t>
            </a:r>
            <a:r>
              <a:rPr lang="en-US" baseline="0" dirty="0" smtClean="0"/>
              <a:t> since our AI is trying to emulate human behavior, it needs some demonstration to base itself 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 why we</a:t>
            </a:r>
            <a:r>
              <a:rPr lang="en-US" baseline="0" dirty="0" smtClean="0"/>
              <a:t> are using demonstration and how the demonstrations help us achieve the goal of human-like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refer to using delta-transitions in the context of unknown </a:t>
            </a:r>
            <a:r>
              <a:rPr lang="en-US" dirty="0" err="1" smtClean="0"/>
              <a:t>tuples</a:t>
            </a:r>
            <a:r>
              <a:rPr lang="en-US" dirty="0" smtClean="0"/>
              <a:t>. As we could take an unknown action from a known state</a:t>
            </a:r>
          </a:p>
          <a:p>
            <a:endParaRPr lang="en-US" dirty="0" smtClean="0"/>
          </a:p>
          <a:p>
            <a:r>
              <a:rPr lang="en-US" dirty="0" smtClean="0"/>
              <a:t>EMPHASIZE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Known states have need to be expanded using KNOWN-transitions</a:t>
            </a:r>
          </a:p>
          <a:p>
            <a:endParaRPr lang="en-US" dirty="0" smtClean="0"/>
          </a:p>
          <a:p>
            <a:r>
              <a:rPr lang="en-US" dirty="0" smtClean="0"/>
              <a:t>Unknown states have need to be expanded using delta-transitions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bullet that mentions where the state similarity</a:t>
            </a:r>
            <a:r>
              <a:rPr lang="en-US" baseline="0" dirty="0" smtClean="0"/>
              <a:t> is useful in the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orient people as to why this value is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that we need to satisfy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conditions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bullet:</a:t>
            </a:r>
          </a:p>
          <a:p>
            <a:r>
              <a:rPr lang="en-US" baseline="0" dirty="0" smtClean="0"/>
              <a:t>Explain that we pick a plan to </a:t>
            </a:r>
            <a:r>
              <a:rPr lang="en-US" baseline="0" dirty="0" err="1" smtClean="0"/>
              <a:t>s_goal</a:t>
            </a:r>
            <a:r>
              <a:rPr lang="en-US" baseline="0" dirty="0" smtClean="0"/>
              <a:t>* where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s_goal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s_goal</a:t>
            </a:r>
            <a:r>
              <a:rPr lang="en-US" baseline="0" dirty="0" smtClean="0"/>
              <a:t>*) is minimized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bullet:</a:t>
            </a:r>
          </a:p>
          <a:p>
            <a:r>
              <a:rPr lang="en-US" baseline="0" dirty="0" smtClean="0"/>
              <a:t>Because that state has been expanded, we already have a plan to that state</a:t>
            </a:r>
          </a:p>
          <a:p>
            <a:r>
              <a:rPr lang="en-US" dirty="0" smtClean="0"/>
              <a:t>It’s a property of all searches that once a state has been expanded, we have a path from</a:t>
            </a:r>
            <a:r>
              <a:rPr lang="en-US" baseline="0" dirty="0" smtClean="0"/>
              <a:t> the start to that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</a:t>
            </a:r>
            <a:r>
              <a:rPr lang="en-US" baseline="0" dirty="0" smtClean="0"/>
              <a:t> talk about our approach, lets go over a some other approaches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Ngram</a:t>
            </a:r>
            <a:r>
              <a:rPr lang="en-US" dirty="0" smtClean="0"/>
              <a:t>-stutters</a:t>
            </a:r>
          </a:p>
          <a:p>
            <a:endParaRPr lang="en-US" dirty="0" smtClean="0"/>
          </a:p>
          <a:p>
            <a:r>
              <a:rPr lang="en-US" dirty="0" smtClean="0"/>
              <a:t>Ghost</a:t>
            </a:r>
            <a:r>
              <a:rPr lang="en-US" baseline="0" dirty="0" smtClean="0"/>
              <a:t> never does the jump attack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Spend</a:t>
            </a:r>
            <a:r>
              <a:rPr lang="en-US" baseline="0" dirty="0" smtClean="0"/>
              <a:t> more time on explaining the game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Mention: In</a:t>
            </a:r>
            <a:r>
              <a:rPr lang="en-US" baseline="0" dirty="0" smtClean="0"/>
              <a:t> order to navigate the FG domain, we use search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component lacking from prior research</a:t>
            </a:r>
            <a:r>
              <a:rPr lang="en-US" baseline="0" dirty="0" smtClean="0"/>
              <a:t> is the ability to form strategies</a:t>
            </a:r>
          </a:p>
          <a:p>
            <a:r>
              <a:rPr lang="en-US" baseline="0" dirty="0" smtClean="0"/>
              <a:t>This is important because a large part of enjoying and playing fighting games is understanding the opponents strategies and overcoming them with your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what grounded status</a:t>
            </a:r>
            <a:r>
              <a:rPr lang="en-US" baseline="0" dirty="0" smtClean="0"/>
              <a:t>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high level overview and we’ll be going in more detail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Introduce</a:t>
            </a:r>
            <a:r>
              <a:rPr lang="en-US" baseline="0" dirty="0" smtClean="0"/>
              <a:t> using demonstrations all at once</a:t>
            </a: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this to the later section about selecting the goal state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motivate why we’re randomly selecting  the goal</a:t>
            </a: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goal is randomly selected from the set of viable goal states seen in the demonstration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1180C-17DB-46C9-8294-B692B42B2CE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1E8B18-0E2F-41BC-BCC8-994C6423765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F1BB31-519C-49B4-8607-BD90829AC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video" Target="file:///C:\Users\Roger%20Liu\Desktop\AIMimic\Thesis%20Presentation\ghost.mp4" TargetMode="External"/><Relationship Id="rId7" Type="http://schemas.openxmlformats.org/officeDocument/2006/relationships/image" Target="../media/image19.png"/><Relationship Id="rId2" Type="http://schemas.openxmlformats.org/officeDocument/2006/relationships/video" Target="file:///C:\Users\Roger%20Liu\Desktop\AIMimic\Thesis%20Presentation\ngram.mp4" TargetMode="External"/><Relationship Id="rId1" Type="http://schemas.openxmlformats.org/officeDocument/2006/relationships/video" Target="file:///C:\Users\Roger%20Liu\Desktop\AIMimic\Thesis%20Presentation\player.mp4" TargetMode="Externa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video" Target="file:///C:\Users\Roger%20Liu\Desktop\AIMimic\Thesis%20Presentation\AI.mp4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Human-like Fighting Game AI through Planning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Presenter: Roger Liu</a:t>
            </a:r>
          </a:p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Advisor: Maxim </a:t>
            </a:r>
            <a:r>
              <a:rPr lang="en-US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Likhachev</a:t>
            </a:r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Committee Member: Jessica </a:t>
            </a:r>
            <a:r>
              <a:rPr lang="en-US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Hodgins</a:t>
            </a:r>
            <a:endParaRPr lang="en-US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74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Representation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States: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States are where the opponent is hit with an attack or has to block an attack</a:t>
            </a:r>
          </a:p>
          <a:p>
            <a:r>
              <a:rPr lang="en-US" dirty="0" smtClean="0"/>
              <a:t>Heuristic:</a:t>
            </a:r>
          </a:p>
          <a:p>
            <a:pPr lvl="1"/>
            <a:r>
              <a:rPr lang="en-US" dirty="0" smtClean="0"/>
              <a:t>Distance between the current state and the goal state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b="1" u="sng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the agent with a set of goals that it should try to achieve </a:t>
            </a:r>
          </a:p>
          <a:p>
            <a:r>
              <a:rPr lang="en-US" dirty="0" smtClean="0"/>
              <a:t>Describes actions that the agent can use to achieve those goals</a:t>
            </a:r>
          </a:p>
          <a:p>
            <a:pPr lvl="1"/>
            <a:r>
              <a:rPr lang="en-US" dirty="0" smtClean="0"/>
              <a:t>What kind of action can be used</a:t>
            </a:r>
          </a:p>
          <a:p>
            <a:pPr lvl="1"/>
            <a:r>
              <a:rPr lang="en-US" dirty="0" smtClean="0"/>
              <a:t>The effects of that action</a:t>
            </a:r>
          </a:p>
          <a:p>
            <a:r>
              <a:rPr lang="en-US" dirty="0" smtClean="0"/>
              <a:t>The AI player uses the tools of the player it is mimicking to produce convincing behavior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Transitions </a:t>
            </a:r>
            <a:r>
              <a:rPr lang="en-US" i="1" u="sng" dirty="0" smtClean="0"/>
              <a:t>(s, a, s’) </a:t>
            </a:r>
            <a:r>
              <a:rPr lang="en-US" dirty="0" smtClean="0"/>
              <a:t>are extracted from the demonstration in different circumstances</a:t>
            </a:r>
          </a:p>
          <a:p>
            <a:pPr lvl="1"/>
            <a:r>
              <a:rPr lang="en-US" dirty="0" smtClean="0"/>
              <a:t>During the start of a new action</a:t>
            </a:r>
          </a:p>
          <a:p>
            <a:pPr lvl="1"/>
            <a:r>
              <a:rPr lang="en-US" dirty="0" smtClean="0"/>
              <a:t>When the current action is interrupted</a:t>
            </a:r>
          </a:p>
          <a:p>
            <a:pPr lvl="1"/>
            <a:r>
              <a:rPr lang="en-US" dirty="0" smtClean="0"/>
              <a:t>When the game state changes during the current action</a:t>
            </a:r>
          </a:p>
        </p:txBody>
      </p:sp>
      <p:pic>
        <p:nvPicPr>
          <p:cNvPr id="43009" name="Picture 1" descr="C:\Users\Roger Liu\Desktop\AIMimic\Paper\Rough Draft\Figures\Exampl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876800"/>
            <a:ext cx="2438400" cy="1298559"/>
          </a:xfrm>
          <a:prstGeom prst="rect">
            <a:avLst/>
          </a:prstGeom>
          <a:noFill/>
        </p:spPr>
      </p:pic>
      <p:pic>
        <p:nvPicPr>
          <p:cNvPr id="43010" name="Picture 2" descr="C:\Users\Roger Liu\Desktop\AIMimic\Paper\Rough Draft\Figures\Examp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76800"/>
            <a:ext cx="2438400" cy="1298559"/>
          </a:xfrm>
          <a:prstGeom prst="rect">
            <a:avLst/>
          </a:prstGeom>
          <a:noFill/>
        </p:spPr>
      </p:pic>
      <p:pic>
        <p:nvPicPr>
          <p:cNvPr id="43011" name="Picture 3" descr="C:\Users\Roger Liu\Desktop\AIMimic\Paper\Rough Draft\Figures\Example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438400" cy="1298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demonstration contains transitions (</a:t>
            </a:r>
            <a:r>
              <a:rPr lang="en-US" i="1" dirty="0" smtClean="0"/>
              <a:t>s, a, s’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we see </a:t>
            </a:r>
            <a:r>
              <a:rPr lang="en-US" i="1" dirty="0" smtClean="0"/>
              <a:t>s</a:t>
            </a:r>
            <a:r>
              <a:rPr lang="en-US" dirty="0" smtClean="0"/>
              <a:t>, then we generally know that performing action </a:t>
            </a:r>
            <a:r>
              <a:rPr lang="en-US" i="1" dirty="0" smtClean="0"/>
              <a:t>a </a:t>
            </a:r>
            <a:r>
              <a:rPr lang="en-US" dirty="0" smtClean="0"/>
              <a:t>will lead to state</a:t>
            </a:r>
            <a:r>
              <a:rPr lang="en-US" i="1" dirty="0" smtClean="0"/>
              <a:t> s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an unknown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/>
              <a:t>s*, a*) </a:t>
            </a:r>
            <a:r>
              <a:rPr lang="en-US" dirty="0" smtClean="0"/>
              <a:t>we need to make a prediction</a:t>
            </a:r>
            <a:endParaRPr lang="en-US" i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810000"/>
            <a:ext cx="3505200" cy="133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p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971800"/>
            <a:ext cx="2630924" cy="1400841"/>
          </a:xfrm>
          <a:prstGeom prst="rect">
            <a:avLst/>
          </a:prstGeom>
        </p:spPr>
      </p:pic>
      <p:pic>
        <p:nvPicPr>
          <p:cNvPr id="7" name="Picture 6" descr="p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2895600"/>
            <a:ext cx="2581774" cy="1374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Action-𝛿’s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performing an action, the state of the world changes</a:t>
            </a:r>
          </a:p>
          <a:p>
            <a:r>
              <a:rPr lang="en-US" dirty="0" smtClean="0"/>
              <a:t>The effect that the action has on the world is called an action-𝛿 </a:t>
            </a:r>
          </a:p>
          <a:p>
            <a:endParaRPr lang="en-US" dirty="0"/>
          </a:p>
        </p:txBody>
      </p:sp>
      <p:pic>
        <p:nvPicPr>
          <p:cNvPr id="4" name="Picture 3" descr="ActionDel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581400"/>
            <a:ext cx="4534846" cy="2414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6096000"/>
            <a:ext cx="699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Jumping to the right has a consistent effect on the player’s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𝛿-Transitions are transitions that use action-𝛿’s to predict the result of taking action </a:t>
            </a:r>
            <a:r>
              <a:rPr lang="en-US" i="1" dirty="0" smtClean="0"/>
              <a:t>a</a:t>
            </a:r>
            <a:r>
              <a:rPr lang="en-US" dirty="0" smtClean="0"/>
              <a:t> at state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Predictor function </a:t>
            </a:r>
            <a:r>
              <a:rPr lang="en-US" i="1" dirty="0" smtClean="0"/>
              <a:t>s’ = </a:t>
            </a:r>
            <a:r>
              <a:rPr lang="el-GR" i="1" dirty="0" smtClean="0"/>
              <a:t>ϕ</a:t>
            </a:r>
            <a:r>
              <a:rPr lang="en-US" i="1" dirty="0" smtClean="0"/>
              <a:t>(</a:t>
            </a:r>
            <a:r>
              <a:rPr lang="en-US" i="1" dirty="0" err="1" smtClean="0"/>
              <a:t>s,a</a:t>
            </a:r>
            <a:r>
              <a:rPr lang="en-US" i="1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6243637" cy="51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6243637" cy="51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9050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Initilaize</a:t>
            </a:r>
            <a:r>
              <a:rPr lang="en-US" dirty="0" smtClean="0"/>
              <a:t> OBSERVED states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Initialize KNOWN and UNKNOWN</a:t>
            </a:r>
          </a:p>
          <a:p>
            <a:r>
              <a:rPr lang="en-US" dirty="0" smtClean="0"/>
              <a:t>  priority queues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a Goal State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828800"/>
            <a:ext cx="3276600" cy="1219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>
            <a:off x="4343400" y="2438400"/>
            <a:ext cx="609600" cy="205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6243637" cy="51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600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Prioritize expanding the states in the KNOWN queue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Prefer to expand Known-Transitions first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1066800" y="3048000"/>
            <a:ext cx="4724400" cy="609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 flipH="1" flipV="1">
            <a:off x="4876800" y="2200365"/>
            <a:ext cx="914400" cy="1152435"/>
          </a:xfrm>
          <a:prstGeom prst="bentConnector5">
            <a:avLst>
              <a:gd name="adj1" fmla="val -25000"/>
              <a:gd name="adj2" fmla="val 37185"/>
              <a:gd name="adj3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Current Fighting Game AI is a poor substitute for human-play</a:t>
            </a:r>
          </a:p>
          <a:p>
            <a:pPr lvl="1"/>
            <a:r>
              <a:rPr lang="en-US" dirty="0" smtClean="0"/>
              <a:t>Abuses perfect execution and state information</a:t>
            </a:r>
          </a:p>
          <a:p>
            <a:pPr lvl="1"/>
            <a:r>
              <a:rPr lang="en-US" dirty="0" smtClean="0"/>
              <a:t>Has a fixed set of behavior patterns which can be exploited</a:t>
            </a:r>
          </a:p>
          <a:p>
            <a:pPr lvl="1"/>
            <a:r>
              <a:rPr lang="en-US" dirty="0" smtClean="0"/>
              <a:t>Optimal AI strategies are not indicative of those of real human players</a:t>
            </a:r>
            <a:endParaRPr lang="en-US" dirty="0"/>
          </a:p>
        </p:txBody>
      </p:sp>
      <p:pic>
        <p:nvPicPr>
          <p:cNvPr id="4" name="Picture 15" descr="http://www.fightersgeneration.com/nz3/game/chronophantasma-ps3-review-screenshot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648200"/>
            <a:ext cx="3276600" cy="1965960"/>
          </a:xfrm>
          <a:prstGeom prst="rect">
            <a:avLst/>
          </a:prstGeom>
          <a:noFill/>
        </p:spPr>
      </p:pic>
    </p:spTree>
  </p:cSld>
  <p:clrMapOvr>
    <a:masterClrMapping/>
  </p:clrMapOvr>
  <p:transition advTm="61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6243637" cy="51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7526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Non-goal States which have not been expanded by both 𝛿-Transitions and Known-Transitions are expanded and added to the correct 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1524000" y="3657600"/>
            <a:ext cx="5334000" cy="12954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H="1" flipV="1">
            <a:off x="5029200" y="2514600"/>
            <a:ext cx="1828800" cy="1814036"/>
          </a:xfrm>
          <a:prstGeom prst="bentConnector5">
            <a:avLst>
              <a:gd name="adj1" fmla="val -12500"/>
              <a:gd name="adj2" fmla="val 54240"/>
              <a:gd name="adj3" fmla="val 1085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6243637" cy="51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𝛿-Search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209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there are no more states in the KNOWN queue, expand states in the UNKNOWN 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1295400" y="4953000"/>
            <a:ext cx="5029200" cy="1752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3"/>
            <a:endCxn id="4" idx="1"/>
          </p:cNvCxnSpPr>
          <p:nvPr/>
        </p:nvCxnSpPr>
        <p:spPr>
          <a:xfrm flipH="1" flipV="1">
            <a:off x="5029200" y="2671465"/>
            <a:ext cx="1295400" cy="3157835"/>
          </a:xfrm>
          <a:prstGeom prst="bentConnector5">
            <a:avLst>
              <a:gd name="adj1" fmla="val -17647"/>
              <a:gd name="adj2" fmla="val 56565"/>
              <a:gd name="adj3" fmla="val 11764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05600" y="54102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process continues until a goal state is reached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𝛿-Search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𝛿-Search favors reduces the number of expansions by first prioritizing actions that make use of transitions shown in demonstration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b="1" u="sng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Similarity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7647229" cy="246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</a:t>
            </a:r>
            <a:r>
              <a:rPr lang="en-US" sz="2900" baseline="0" dirty="0" smtClean="0"/>
              <a:t>s</a:t>
            </a:r>
            <a:r>
              <a:rPr lang="en-US" sz="2900" dirty="0" smtClean="0"/>
              <a:t> the AI some way of relating unseen states to states seen in the demonstration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predictor function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Framework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t="5935" b="2078"/>
          <a:stretch>
            <a:fillRect/>
          </a:stretch>
        </p:blipFill>
        <p:spPr>
          <a:xfrm>
            <a:off x="990600" y="1524000"/>
            <a:ext cx="7391400" cy="511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Goal States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l="11340" t="58049" r="14433" b="2180"/>
          <a:stretch>
            <a:fillRect/>
          </a:stretch>
        </p:blipFill>
        <p:spPr>
          <a:xfrm>
            <a:off x="-5029200" y="2286000"/>
            <a:ext cx="8001000" cy="322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276600" y="1600200"/>
            <a:ext cx="5715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 States from demonstration</a:t>
            </a:r>
          </a:p>
          <a:p>
            <a:pPr lvl="1"/>
            <a:r>
              <a:rPr lang="en-US" dirty="0" err="1" smtClean="0"/>
              <a:t>FreshHit</a:t>
            </a:r>
            <a:endParaRPr lang="en-US" dirty="0" smtClean="0"/>
          </a:p>
          <a:p>
            <a:pPr lvl="1"/>
            <a:r>
              <a:rPr lang="en-US" dirty="0" err="1" smtClean="0"/>
              <a:t>FreshBlock</a:t>
            </a:r>
            <a:endParaRPr lang="en-US" dirty="0" smtClean="0"/>
          </a:p>
          <a:p>
            <a:r>
              <a:rPr lang="en-US" dirty="0" smtClean="0"/>
              <a:t>Random selection weighted by similarity to current state</a:t>
            </a:r>
          </a:p>
          <a:p>
            <a:pPr lvl="1"/>
            <a:r>
              <a:rPr lang="en-US" dirty="0" err="1" smtClean="0"/>
              <a:t>FreshHit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w(s) = </a:t>
            </a:r>
            <a:r>
              <a:rPr lang="en-US" dirty="0" err="1" smtClean="0"/>
              <a:t>sim</a:t>
            </a:r>
            <a:r>
              <a:rPr lang="en-US" dirty="0" smtClean="0"/>
              <a:t>(s,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curr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FreshBlock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w(s) = </a:t>
            </a:r>
            <a:r>
              <a:rPr lang="en-US" dirty="0" err="1" smtClean="0"/>
              <a:t>sim</a:t>
            </a:r>
            <a:r>
              <a:rPr lang="en-US" dirty="0" smtClean="0"/>
              <a:t>(s,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curr</a:t>
            </a:r>
            <a:r>
              <a:rPr lang="en-US" dirty="0" smtClean="0"/>
              <a:t>) * 0.3</a:t>
            </a:r>
          </a:p>
          <a:p>
            <a:r>
              <a:rPr lang="en-US" dirty="0" smtClean="0"/>
              <a:t>Random selection emulates the players tendencies to employ different strategies</a:t>
            </a:r>
          </a:p>
          <a:p>
            <a:pPr lvl="1">
              <a:buNone/>
            </a:pP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Successors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828800"/>
            <a:ext cx="3886200" cy="2743200"/>
          </a:xfrm>
        </p:spPr>
        <p:txBody>
          <a:bodyPr/>
          <a:lstStyle/>
          <a:p>
            <a:r>
              <a:rPr lang="en-US" dirty="0" smtClean="0"/>
              <a:t>Known-Transitions are simply (s, a, s’)</a:t>
            </a:r>
          </a:p>
          <a:p>
            <a:r>
              <a:rPr lang="en-US" dirty="0" smtClean="0"/>
              <a:t>𝛿-Transitions use     </a:t>
            </a:r>
            <a:r>
              <a:rPr lang="en-US" i="1" dirty="0" smtClean="0"/>
              <a:t>s’ = </a:t>
            </a:r>
            <a:r>
              <a:rPr lang="el-GR" i="1" dirty="0" smtClean="0"/>
              <a:t>ϕ</a:t>
            </a:r>
            <a:r>
              <a:rPr lang="en-US" i="1" dirty="0" smtClean="0"/>
              <a:t>(</a:t>
            </a:r>
            <a:r>
              <a:rPr lang="en-US" i="1" dirty="0" err="1" smtClean="0"/>
              <a:t>s,a</a:t>
            </a:r>
            <a:r>
              <a:rPr lang="en-US" i="1" dirty="0" smtClean="0"/>
              <a:t>)</a:t>
            </a:r>
          </a:p>
        </p:txBody>
      </p:sp>
      <p:pic>
        <p:nvPicPr>
          <p:cNvPr id="5" name="Picture 4" descr="SearchFlowchart.png"/>
          <p:cNvPicPr>
            <a:picLocks noChangeAspect="1"/>
          </p:cNvPicPr>
          <p:nvPr/>
        </p:nvPicPr>
        <p:blipFill>
          <a:blip r:embed="rId2"/>
          <a:srcRect l="13402" t="64906" r="49535" b="4923"/>
          <a:stretch>
            <a:fillRect/>
          </a:stretch>
        </p:blipFill>
        <p:spPr>
          <a:xfrm>
            <a:off x="-152400" y="1752600"/>
            <a:ext cx="5105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Successors (cont.)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l-GR" sz="2800" i="1" dirty="0" smtClean="0"/>
              <a:t>ϕ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s,a</a:t>
            </a:r>
            <a:r>
              <a:rPr lang="en-US" sz="2800" i="1" dirty="0" smtClean="0"/>
              <a:t>)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Generate 𝛿*, an action-𝛿 that is the weighted </a:t>
            </a:r>
            <a:r>
              <a:rPr lang="en-US" sz="2800" dirty="0" err="1" smtClean="0"/>
              <a:t>avg</a:t>
            </a:r>
            <a:r>
              <a:rPr lang="en-US" sz="2800" dirty="0" smtClean="0"/>
              <a:t> of the action-𝛿’s of action </a:t>
            </a:r>
            <a:r>
              <a:rPr lang="en-US" sz="2800" i="1" dirty="0" smtClean="0"/>
              <a:t>a</a:t>
            </a:r>
          </a:p>
          <a:p>
            <a:pPr lvl="1"/>
            <a:endParaRPr lang="en-US" sz="2800" i="1" dirty="0" smtClean="0"/>
          </a:p>
          <a:p>
            <a:pPr lvl="1"/>
            <a:endParaRPr lang="en-US" sz="2800" i="1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Apply 𝛿* it to </a:t>
            </a:r>
            <a:r>
              <a:rPr lang="en-US" sz="2800" i="1" dirty="0" smtClean="0"/>
              <a:t>s </a:t>
            </a:r>
            <a:r>
              <a:rPr lang="en-US" sz="2800" dirty="0" smtClean="0"/>
              <a:t>to get </a:t>
            </a:r>
            <a:r>
              <a:rPr lang="en-US" sz="2800" i="1" dirty="0" smtClean="0"/>
              <a:t>s’</a:t>
            </a:r>
          </a:p>
          <a:p>
            <a:pPr lvl="1"/>
            <a:r>
              <a:rPr lang="en-US" sz="2800" dirty="0" smtClean="0"/>
              <a:t>Return a confidence value </a:t>
            </a:r>
            <a:r>
              <a:rPr lang="en-US" sz="2800" i="1" dirty="0" smtClean="0"/>
              <a:t>c</a:t>
            </a:r>
          </a:p>
          <a:p>
            <a:pPr lvl="1"/>
            <a:endParaRPr lang="en-US" sz="2800" i="1" dirty="0" smtClean="0"/>
          </a:p>
          <a:p>
            <a:pPr lvl="1"/>
            <a:endParaRPr lang="en-US" sz="2800" dirty="0" smtClean="0"/>
          </a:p>
          <a:p>
            <a:pPr lvl="1"/>
            <a:endParaRPr lang="en-US" sz="2800" i="1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24200"/>
            <a:ext cx="5672938" cy="1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486400"/>
            <a:ext cx="6781800" cy="120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Function:</a:t>
            </a:r>
          </a:p>
          <a:p>
            <a:pPr lvl="1"/>
            <a:r>
              <a:rPr lang="en-US" dirty="0" smtClean="0"/>
              <a:t>The cost of taking an action </a:t>
            </a:r>
            <a:r>
              <a:rPr lang="en-US" i="1" dirty="0" smtClean="0"/>
              <a:t>a </a:t>
            </a:r>
            <a:r>
              <a:rPr lang="en-US" dirty="0" smtClean="0"/>
              <a:t>from state </a:t>
            </a:r>
            <a:r>
              <a:rPr lang="en-US" i="1" dirty="0" smtClean="0"/>
              <a:t>s</a:t>
            </a:r>
            <a:r>
              <a:rPr lang="en-US" dirty="0" smtClean="0"/>
              <a:t> is inversely proportional to the confidence in the predicted resulting state </a:t>
            </a:r>
            <a:r>
              <a:rPr lang="en-US" i="1" dirty="0" smtClean="0"/>
              <a:t>s’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Transitions </a:t>
            </a:r>
            <a:r>
              <a:rPr lang="en-US" sz="2800" i="1" dirty="0" smtClean="0"/>
              <a:t>(s, a, s’) </a:t>
            </a:r>
            <a:r>
              <a:rPr lang="en-US" sz="2800" dirty="0" smtClean="0"/>
              <a:t>with higher confidence have lower cost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of this research is to explore and evaluate techniques that mimic player behavior in fighting games</a:t>
            </a:r>
            <a:endParaRPr lang="en-US" dirty="0"/>
          </a:p>
        </p:txBody>
      </p:sp>
    </p:spTree>
  </p:cSld>
  <p:clrMapOvr>
    <a:masterClrMapping/>
  </p:clrMapOvr>
  <p:transition advTm="438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905000"/>
            <a:ext cx="8153400" cy="3352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Known-Transition Cost = 1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𝛿-Transitions Cost: </a:t>
            </a:r>
            <a:r>
              <a:rPr lang="el-GR" sz="3200" dirty="0" smtClean="0"/>
              <a:t>λ</a:t>
            </a:r>
            <a:r>
              <a:rPr lang="en-US" sz="3200" dirty="0" smtClean="0"/>
              <a:t>/c where </a:t>
            </a:r>
            <a:r>
              <a:rPr lang="el-GR" sz="3200" dirty="0" smtClean="0"/>
              <a:t>λ</a:t>
            </a:r>
            <a:r>
              <a:rPr lang="en-US" sz="3200" dirty="0" smtClean="0"/>
              <a:t> is a </a:t>
            </a:r>
            <a:r>
              <a:rPr lang="en-US" sz="3200" dirty="0" err="1" smtClean="0"/>
              <a:t>hypervariable</a:t>
            </a:r>
            <a:r>
              <a:rPr lang="en-US" sz="3200" dirty="0" smtClean="0"/>
              <a:t>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3200" dirty="0" smtClean="0"/>
              <a:t>	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Distance between desired qualities of the solution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t="15686"/>
          <a:stretch>
            <a:fillRect/>
          </a:stretch>
        </p:blipFill>
        <p:spPr bwMode="auto">
          <a:xfrm>
            <a:off x="-152400" y="3733800"/>
            <a:ext cx="527762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33528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Desired Quality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590800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Demonstration Goal State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457200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Equivalent Goal State</a:t>
            </a:r>
            <a:r>
              <a:rPr lang="en-US" u="sng" dirty="0" smtClean="0"/>
              <a:t>:</a:t>
            </a:r>
            <a:endParaRPr lang="en-US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0"/>
            <a:ext cx="2895600" cy="141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5105400"/>
            <a:ext cx="3048000" cy="152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Search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3"/>
          <a:srcRect t="5935" b="2078"/>
          <a:stretch>
            <a:fillRect/>
          </a:stretch>
        </p:blipFill>
        <p:spPr>
          <a:xfrm>
            <a:off x="-4648200" y="1600200"/>
            <a:ext cx="7391400" cy="51110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67000" y="1752600"/>
            <a:ext cx="6400800" cy="457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Because Fighting Games are fast paced, the AI has to return a plan very quickly.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Sub-50 ms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9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900" dirty="0" smtClean="0"/>
              <a:t>Returns a plan to an expanded 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goal</a:t>
            </a:r>
            <a:r>
              <a:rPr lang="en-US" sz="2900" i="1" dirty="0" smtClean="0"/>
              <a:t>* </a:t>
            </a:r>
            <a:r>
              <a:rPr lang="en-US" sz="2900" dirty="0" smtClean="0"/>
              <a:t>where </a:t>
            </a:r>
            <a:r>
              <a:rPr lang="en-US" sz="2900" i="1" dirty="0" err="1" smtClean="0"/>
              <a:t>sim</a:t>
            </a:r>
            <a:r>
              <a:rPr lang="en-US" sz="2900" i="1" dirty="0" smtClean="0"/>
              <a:t>(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goal</a:t>
            </a:r>
            <a:r>
              <a:rPr lang="en-US" sz="2900" i="1" dirty="0" smtClean="0"/>
              <a:t>, 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goal</a:t>
            </a:r>
            <a:r>
              <a:rPr lang="en-US" sz="2900" i="1" dirty="0" smtClean="0"/>
              <a:t>*)</a:t>
            </a:r>
            <a:r>
              <a:rPr lang="en-US" sz="2900" dirty="0" smtClean="0"/>
              <a:t> is minimized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sz="29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900" dirty="0" smtClean="0"/>
              <a:t>Such a plan exists because a state is expanded if there exists a path from </a:t>
            </a:r>
            <a:r>
              <a:rPr lang="en-US" sz="2900" i="1" dirty="0" err="1" smtClean="0"/>
              <a:t>s</a:t>
            </a:r>
            <a:r>
              <a:rPr lang="en-US" sz="2900" i="1" baseline="-25000" dirty="0" err="1" smtClean="0"/>
              <a:t>start</a:t>
            </a:r>
            <a:r>
              <a:rPr lang="en-US" sz="2900" i="1" baseline="-25000" dirty="0" smtClean="0"/>
              <a:t> </a:t>
            </a:r>
            <a:r>
              <a:rPr lang="en-US" sz="2900" dirty="0" smtClean="0"/>
              <a:t>to it</a:t>
            </a:r>
            <a:endParaRPr lang="en-US" sz="32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Replanning</a:t>
            </a:r>
            <a:endParaRPr lang="en-US" dirty="0"/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t="5935" b="2078"/>
          <a:stretch>
            <a:fillRect/>
          </a:stretch>
        </p:blipFill>
        <p:spPr>
          <a:xfrm>
            <a:off x="6477000" y="1600200"/>
            <a:ext cx="7391400" cy="51110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6400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The environment is non-static as the opponent performs actions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err="1" smtClean="0"/>
              <a:t>Replan</a:t>
            </a:r>
            <a:r>
              <a:rPr lang="en-US" sz="2900" dirty="0" smtClean="0"/>
              <a:t> when the state differs from what was expected in the plan</a:t>
            </a:r>
            <a:endParaRPr lang="en-US" sz="32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time opponent does not behave the exact same as in the demonstration</a:t>
            </a:r>
          </a:p>
          <a:p>
            <a:r>
              <a:rPr lang="en-US" dirty="0" smtClean="0"/>
              <a:t>Can get stuck creating the same inefficient plans</a:t>
            </a:r>
          </a:p>
          <a:p>
            <a:r>
              <a:rPr lang="en-US" dirty="0" smtClean="0"/>
              <a:t>Learn from bad predictions by including those transitions</a:t>
            </a:r>
          </a:p>
        </p:txBody>
      </p:sp>
      <p:pic>
        <p:nvPicPr>
          <p:cNvPr id="4" name="Picture 3" descr="SearchFlowchart.png"/>
          <p:cNvPicPr>
            <a:picLocks noChangeAspect="1"/>
          </p:cNvPicPr>
          <p:nvPr/>
        </p:nvPicPr>
        <p:blipFill>
          <a:blip r:embed="rId2"/>
          <a:srcRect l="13402" t="18278" r="28866" b="50179"/>
          <a:stretch>
            <a:fillRect/>
          </a:stretch>
        </p:blipFill>
        <p:spPr>
          <a:xfrm>
            <a:off x="4114800" y="4572000"/>
            <a:ext cx="5029200" cy="206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b="1" u="sng" dirty="0" smtClean="0"/>
              <a:t>Results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Players were first acclimated to the game controls and allowed to play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They then fought against a simple defensive computer opponent for five 20-second periods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One of these sessions was used as the demonstration set. An </a:t>
            </a:r>
            <a:r>
              <a:rPr lang="en-US" dirty="0" smtClean="0"/>
              <a:t>N-</a:t>
            </a:r>
            <a:r>
              <a:rPr lang="en-US" dirty="0" smtClean="0"/>
              <a:t>gram based </a:t>
            </a:r>
            <a:r>
              <a:rPr lang="en-US" dirty="0" smtClean="0"/>
              <a:t>AI, </a:t>
            </a:r>
            <a:r>
              <a:rPr lang="en-US" dirty="0" err="1" smtClean="0"/>
              <a:t>GhostAI</a:t>
            </a:r>
            <a:r>
              <a:rPr lang="en-US" dirty="0" smtClean="0"/>
              <a:t>, and our Search AI were formed from that demonstration set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agents then also fought the same defensive computer opponent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and </a:t>
            </a:r>
            <a:r>
              <a:rPr lang="en-US" dirty="0" err="1" smtClean="0"/>
              <a:t>GhostAI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N-gram</a:t>
            </a:r>
          </a:p>
          <a:p>
            <a:pPr lvl="1"/>
            <a:r>
              <a:rPr lang="en-US" dirty="0" smtClean="0"/>
              <a:t>Sequence: a, a, a, b, a, a, b</a:t>
            </a:r>
          </a:p>
          <a:p>
            <a:pPr lvl="1"/>
            <a:r>
              <a:rPr lang="en-US" dirty="0" smtClean="0"/>
              <a:t>Pick according to </a:t>
            </a:r>
            <a:r>
              <a:rPr lang="en-US" dirty="0" err="1" smtClean="0"/>
              <a:t>Hist</a:t>
            </a:r>
            <a:r>
              <a:rPr lang="en-US" dirty="0" smtClean="0"/>
              <a:t> H: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GhostAI</a:t>
            </a:r>
            <a:endParaRPr lang="en-US" dirty="0" smtClean="0"/>
          </a:p>
          <a:p>
            <a:pPr lvl="1"/>
            <a:r>
              <a:rPr lang="en-US" dirty="0" smtClean="0"/>
              <a:t>Separate Histogram for each game state</a:t>
            </a:r>
          </a:p>
          <a:p>
            <a:pPr lvl="1"/>
            <a:r>
              <a:rPr lang="en-US" dirty="0" smtClean="0"/>
              <a:t>Weights for sequences adjust as AI gets rewards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3600" y="1676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066800"/>
              </a:tblGrid>
              <a:tr h="3496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Sequence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s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a,a,a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a,a,b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a,b,a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b,a,a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Results-Footage</a:t>
            </a:r>
            <a:endParaRPr lang="en-US"/>
          </a:p>
        </p:txBody>
      </p:sp>
      <p:pic>
        <p:nvPicPr>
          <p:cNvPr id="4" name="player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066800" y="1828800"/>
            <a:ext cx="2209800" cy="1657350"/>
          </a:xfrm>
          <a:prstGeom prst="rect">
            <a:avLst/>
          </a:prstGeom>
        </p:spPr>
      </p:pic>
      <p:pic>
        <p:nvPicPr>
          <p:cNvPr id="5" name="ngram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5638800" y="1828800"/>
            <a:ext cx="2209800" cy="165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3429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429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5867400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AI</a:t>
            </a:r>
            <a:endParaRPr lang="en-US" dirty="0"/>
          </a:p>
        </p:txBody>
      </p:sp>
      <p:pic>
        <p:nvPicPr>
          <p:cNvPr id="12" name="ghost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1219200" y="4191000"/>
            <a:ext cx="2133600" cy="160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52600" y="57912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  <a:endParaRPr lang="en-US" dirty="0"/>
          </a:p>
        </p:txBody>
      </p:sp>
      <p:pic>
        <p:nvPicPr>
          <p:cNvPr id="14" name="AI.mp4">
            <a:hlinkClick r:id="" action="ppaction://media"/>
          </p:cNvPr>
          <p:cNvPicPr>
            <a:picLocks noRot="1" noChangeAspect="1"/>
          </p:cNvPicPr>
          <p:nvPr>
            <a:videoFile r:link="rId4"/>
          </p:nvPr>
        </p:nvPicPr>
        <p:blipFill>
          <a:blip r:embed="rId7"/>
          <a:stretch>
            <a:fillRect/>
          </a:stretch>
        </p:blipFill>
        <p:spPr>
          <a:xfrm>
            <a:off x="5715000" y="4191000"/>
            <a:ext cx="21336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3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19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25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Results-Similarity Stats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3886200"/>
          <a:ext cx="754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Cross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 Validation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Ngram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GhostAI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SearchAI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0.224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0.265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Standard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Dev.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8288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Similiarity</a:t>
            </a:r>
            <a:r>
              <a:rPr lang="en-US" u="sng" dirty="0" smtClean="0"/>
              <a:t> Measure:</a:t>
            </a:r>
            <a:endParaRPr lang="en-US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410200" cy="11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Player driving styles in racing-games</a:t>
            </a:r>
          </a:p>
          <a:p>
            <a:pPr lvl="1"/>
            <a:r>
              <a:rPr lang="en-US" dirty="0" smtClean="0"/>
              <a:t>Used evolutionary algorithms to try to replicate elements of driving style</a:t>
            </a:r>
          </a:p>
          <a:p>
            <a:pPr lvl="1"/>
            <a:r>
              <a:rPr lang="en-US" dirty="0" smtClean="0"/>
              <a:t>Trade off of robustness and mimicry</a:t>
            </a:r>
          </a:p>
          <a:p>
            <a:r>
              <a:rPr lang="en-US" dirty="0" smtClean="0"/>
              <a:t>Optimal AI for Super Smash Bros. Melee</a:t>
            </a:r>
          </a:p>
          <a:p>
            <a:pPr lvl="1"/>
            <a:r>
              <a:rPr lang="en-US" dirty="0" smtClean="0"/>
              <a:t>Deep Reinforcement Learning</a:t>
            </a:r>
          </a:p>
          <a:p>
            <a:pPr lvl="1"/>
            <a:r>
              <a:rPr lang="en-US" dirty="0" smtClean="0"/>
              <a:t>Long training time. Very strong at playing the game</a:t>
            </a:r>
          </a:p>
          <a:p>
            <a:r>
              <a:rPr lang="en-US" dirty="0" smtClean="0"/>
              <a:t>N-gram and </a:t>
            </a:r>
            <a:r>
              <a:rPr lang="en-US" dirty="0" err="1" smtClean="0"/>
              <a:t>GhostAI</a:t>
            </a:r>
            <a:endParaRPr lang="en-US" dirty="0" smtClean="0"/>
          </a:p>
          <a:p>
            <a:pPr lvl="1"/>
            <a:r>
              <a:rPr lang="en-US" dirty="0" smtClean="0"/>
              <a:t>Use histogram of players actions to guide decision making</a:t>
            </a:r>
          </a:p>
          <a:p>
            <a:pPr lvl="1"/>
            <a:r>
              <a:rPr lang="en-US" dirty="0" err="1" smtClean="0"/>
              <a:t>GhostAI</a:t>
            </a:r>
            <a:r>
              <a:rPr lang="en-US" dirty="0" smtClean="0"/>
              <a:t> learns the moves that give more reward</a:t>
            </a:r>
          </a:p>
          <a:p>
            <a:pPr lvl="1"/>
            <a:r>
              <a:rPr lang="en-US" dirty="0" smtClean="0"/>
              <a:t>Doesn’t capture aspects like player’s sense of timing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advTm="239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Results-Efficiency Stats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18902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Hits Landed 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u="sng" dirty="0" smtClean="0"/>
              <a:t>Hits Landed Std: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u="sng" dirty="0" smtClean="0"/>
              <a:t>Actions per Hit: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754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Original Player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Ngram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GhostAI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SearchAI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2.35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Standard Dev.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1.162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0.683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1.368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267200"/>
          <a:ext cx="754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Original Player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Ngram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GhostAI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SearchAI</a:t>
                      </a:r>
                      <a:endParaRPr lang="en-US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 smtClean="0"/>
                        <a:t>10.54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22.49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36.83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11.45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Standard Dev.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11.54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19.39</a:t>
                      </a:r>
                      <a:endParaRPr lang="en-US" dirty="0"/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2.66</a:t>
                      </a:r>
                      <a:endParaRPr lang="en-US" dirty="0"/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</a:t>
            </a:r>
            <a:r>
              <a:rPr lang="en-US" dirty="0" err="1" smtClean="0"/>
              <a:t>Heatmaps</a:t>
            </a:r>
            <a:endParaRPr lang="en-US" dirty="0"/>
          </a:p>
        </p:txBody>
      </p:sp>
      <p:pic>
        <p:nvPicPr>
          <p:cNvPr id="4" name="Picture 3" descr="Heatma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4135286" cy="2137064"/>
          </a:xfrm>
          <a:prstGeom prst="rect">
            <a:avLst/>
          </a:prstGeom>
        </p:spPr>
      </p:pic>
      <p:pic>
        <p:nvPicPr>
          <p:cNvPr id="5" name="Picture 4" descr="Heatm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4064503" cy="2120729"/>
          </a:xfrm>
          <a:prstGeom prst="rect">
            <a:avLst/>
          </a:prstGeom>
        </p:spPr>
      </p:pic>
      <p:pic>
        <p:nvPicPr>
          <p:cNvPr id="6" name="Picture 5" descr="Heatma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91000"/>
            <a:ext cx="4053615" cy="2169732"/>
          </a:xfrm>
          <a:prstGeom prst="rect">
            <a:avLst/>
          </a:prstGeom>
        </p:spPr>
      </p:pic>
      <p:pic>
        <p:nvPicPr>
          <p:cNvPr id="7" name="Picture 6" descr="Heatmap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191000"/>
            <a:ext cx="4097173" cy="2126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733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63362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GhostAI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733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624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SearchAI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Developed an AI which uses search to form plans that mimic human-behavior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Formulated the idea of action-𝛿’s and described how they are used to allow the AI to build a model of the world from a limited demonstration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Experimental results showed that the AI was the best at matching the human’s performance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Despite not recording the same similarity stats as  other demonstrations, it still exhibited desirable qualities of human-play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 the predictor function using with more advanced AI techniques</a:t>
            </a:r>
          </a:p>
          <a:p>
            <a:r>
              <a:rPr lang="en-US" dirty="0" smtClean="0"/>
              <a:t>Improve the AI’s ability to use large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Domain Introduction</a:t>
            </a:r>
          </a:p>
          <a:p>
            <a:pPr lvl="1"/>
            <a:r>
              <a:rPr lang="en-US" dirty="0" smtClean="0"/>
              <a:t>Environment Description</a:t>
            </a:r>
          </a:p>
          <a:p>
            <a:pPr lvl="1"/>
            <a:r>
              <a:rPr lang="en-US" dirty="0" smtClean="0"/>
              <a:t>Search Representation</a:t>
            </a:r>
          </a:p>
          <a:p>
            <a:r>
              <a:rPr lang="en-US" dirty="0" smtClean="0"/>
              <a:t>Demonstration 𝛿-Search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Action- 𝛿’s</a:t>
            </a:r>
          </a:p>
          <a:p>
            <a:pPr lvl="1"/>
            <a:r>
              <a:rPr lang="en-US" dirty="0" smtClean="0"/>
              <a:t>𝛿-Search </a:t>
            </a:r>
          </a:p>
          <a:p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State Similarity</a:t>
            </a:r>
          </a:p>
          <a:p>
            <a:pPr lvl="1"/>
            <a:r>
              <a:rPr lang="en-US" dirty="0" smtClean="0"/>
              <a:t>Full AI Framework</a:t>
            </a:r>
          </a:p>
          <a:p>
            <a:pPr lvl="1"/>
            <a:r>
              <a:rPr lang="en-US" dirty="0" smtClean="0"/>
              <a:t>Additional Improvements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ransition advTm="15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simple fighting game </a:t>
            </a:r>
            <a:r>
              <a:rPr lang="en-US" i="1" dirty="0" smtClean="0"/>
              <a:t>FG </a:t>
            </a:r>
            <a:r>
              <a:rPr lang="en-US" dirty="0" smtClean="0"/>
              <a:t>as our </a:t>
            </a:r>
            <a:r>
              <a:rPr lang="en-US" dirty="0" err="1" smtClean="0"/>
              <a:t>testbed</a:t>
            </a:r>
            <a:endParaRPr lang="en-US" dirty="0" smtClean="0"/>
          </a:p>
          <a:p>
            <a:r>
              <a:rPr lang="en-US" dirty="0" smtClean="0"/>
              <a:t>A variety of actions are available to players</a:t>
            </a:r>
          </a:p>
          <a:p>
            <a:pPr lvl="1"/>
            <a:r>
              <a:rPr lang="en-US" dirty="0" smtClean="0"/>
              <a:t>There are a variety of attacks with situational uses</a:t>
            </a:r>
          </a:p>
          <a:p>
            <a:pPr lvl="1"/>
            <a:r>
              <a:rPr lang="en-US" dirty="0" smtClean="0"/>
              <a:t>These attacks can be defended against if they are blocked correctly</a:t>
            </a:r>
          </a:p>
          <a:p>
            <a:pPr lvl="1"/>
            <a:r>
              <a:rPr lang="en-US" dirty="0" smtClean="0"/>
              <a:t>There are many ways to move around the arena such as jumping, walking, and dashing</a:t>
            </a:r>
          </a:p>
        </p:txBody>
      </p:sp>
    </p:spTree>
  </p:cSld>
  <p:clrMapOvr>
    <a:masterClrMapping/>
  </p:clrMapOvr>
  <p:transition advTm="75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for the AI to form long coherent strategies to hit the opponent</a:t>
            </a:r>
          </a:p>
          <a:p>
            <a:pPr lvl="1"/>
            <a:r>
              <a:rPr lang="en-US" dirty="0" smtClean="0"/>
              <a:t>Similar to how players have form strategies during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r>
              <a:rPr lang="en-US" dirty="0" smtClean="0"/>
              <a:t>Actions are purposeful and are less likely to be contextually inappropriate</a:t>
            </a:r>
          </a:p>
          <a:p>
            <a:r>
              <a:rPr lang="en-US" dirty="0" smtClean="0"/>
              <a:t>The agent commits to performing goal-directed behaviors</a:t>
            </a:r>
          </a:p>
        </p:txBody>
      </p:sp>
    </p:spTree>
  </p:cSld>
  <p:clrMapOvr>
    <a:masterClrMapping/>
  </p:clrMapOvr>
  <p:transition advTm="70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 State: State of player 1 and player 2</a:t>
            </a:r>
          </a:p>
          <a:p>
            <a:pPr lvl="1"/>
            <a:r>
              <a:rPr lang="en-US" dirty="0" smtClean="0"/>
              <a:t>Player State:</a:t>
            </a:r>
          </a:p>
          <a:p>
            <a:pPr lvl="2"/>
            <a:r>
              <a:rPr lang="en-US" dirty="0" smtClean="0"/>
              <a:t>Position (</a:t>
            </a:r>
            <a:r>
              <a:rPr lang="en-US" dirty="0" err="1" smtClean="0"/>
              <a:t>Discretized</a:t>
            </a:r>
            <a:r>
              <a:rPr lang="en-US" dirty="0" smtClean="0"/>
              <a:t> x and y)</a:t>
            </a:r>
          </a:p>
          <a:p>
            <a:pPr lvl="2"/>
            <a:r>
              <a:rPr lang="en-US" dirty="0" smtClean="0"/>
              <a:t>Velocity (x and y)</a:t>
            </a:r>
          </a:p>
          <a:p>
            <a:pPr lvl="2"/>
            <a:r>
              <a:rPr lang="en-US" dirty="0" smtClean="0"/>
              <a:t>Grounded Status</a:t>
            </a:r>
          </a:p>
          <a:p>
            <a:pPr lvl="2"/>
            <a:r>
              <a:rPr lang="en-US" dirty="0" smtClean="0"/>
              <a:t>Status (standing, crouching, attacking etc.)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Duration: Number of frames it was performed for</a:t>
            </a:r>
          </a:p>
          <a:p>
            <a:pPr lvl="1"/>
            <a:r>
              <a:rPr lang="en-US" dirty="0" smtClean="0"/>
              <a:t>Type: </a:t>
            </a:r>
            <a:r>
              <a:rPr lang="en-US" dirty="0" smtClean="0"/>
              <a:t>21 </a:t>
            </a:r>
            <a:r>
              <a:rPr lang="en-US" dirty="0" smtClean="0"/>
              <a:t>Types: </a:t>
            </a:r>
          </a:p>
          <a:p>
            <a:pPr lvl="2"/>
            <a:r>
              <a:rPr lang="en-US" dirty="0" smtClean="0"/>
              <a:t>Stand</a:t>
            </a:r>
            <a:r>
              <a:rPr lang="en-US" dirty="0" smtClean="0"/>
              <a:t>, </a:t>
            </a:r>
            <a:r>
              <a:rPr lang="en-US" dirty="0" err="1" smtClean="0"/>
              <a:t>WalkLeft</a:t>
            </a:r>
            <a:r>
              <a:rPr lang="en-US" dirty="0" smtClean="0"/>
              <a:t>, </a:t>
            </a:r>
            <a:r>
              <a:rPr lang="en-US" dirty="0" err="1" smtClean="0"/>
              <a:t>JumpNeutral</a:t>
            </a:r>
            <a:r>
              <a:rPr lang="en-US" dirty="0" smtClean="0"/>
              <a:t>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Representation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Successors</a:t>
            </a:r>
            <a:endParaRPr lang="en-US" dirty="0"/>
          </a:p>
          <a:p>
            <a:pPr lvl="1"/>
            <a:r>
              <a:rPr lang="en-US" dirty="0" smtClean="0"/>
              <a:t>The state </a:t>
            </a:r>
            <a:r>
              <a:rPr lang="en-US" i="1" dirty="0" smtClean="0"/>
              <a:t>s’</a:t>
            </a:r>
            <a:r>
              <a:rPr lang="en-US" dirty="0" smtClean="0"/>
              <a:t> that results from taking action </a:t>
            </a:r>
            <a:r>
              <a:rPr lang="en-US" i="1" dirty="0" smtClean="0"/>
              <a:t>a </a:t>
            </a:r>
            <a:r>
              <a:rPr lang="en-US" dirty="0" smtClean="0"/>
              <a:t>from state </a:t>
            </a:r>
            <a:r>
              <a:rPr lang="en-US" i="1" dirty="0" smtClean="0"/>
              <a:t>s </a:t>
            </a:r>
            <a:r>
              <a:rPr lang="en-US" dirty="0" smtClean="0"/>
              <a:t>is obtained from a learned model of the world dynamics</a:t>
            </a:r>
          </a:p>
          <a:p>
            <a:r>
              <a:rPr lang="en-US" dirty="0" smtClean="0"/>
              <a:t>Goal States:</a:t>
            </a:r>
          </a:p>
          <a:p>
            <a:pPr lvl="1"/>
            <a:r>
              <a:rPr lang="en-US" dirty="0" smtClean="0"/>
              <a:t>States are where the opponent is hit with an attack or has to block an attack</a:t>
            </a:r>
          </a:p>
          <a:p>
            <a:pPr lvl="1"/>
            <a:r>
              <a:rPr lang="en-US" dirty="0" smtClean="0"/>
              <a:t>Goal states selected randomly to simulate how players alter strategies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6440</TotalTime>
  <Words>1802</Words>
  <Application>Microsoft Office PowerPoint</Application>
  <PresentationFormat>On-screen Show (4:3)</PresentationFormat>
  <Paragraphs>364</Paragraphs>
  <Slides>43</Slides>
  <Notes>20</Notes>
  <HiddenSlides>1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Median</vt:lpstr>
      <vt:lpstr>Creating Human-like Fighting Game AI through Planning</vt:lpstr>
      <vt:lpstr>Motivation</vt:lpstr>
      <vt:lpstr>Purpose</vt:lpstr>
      <vt:lpstr>Related Work</vt:lpstr>
      <vt:lpstr>Topics</vt:lpstr>
      <vt:lpstr>FG</vt:lpstr>
      <vt:lpstr>Why Use Search?</vt:lpstr>
      <vt:lpstr>Search Representation</vt:lpstr>
      <vt:lpstr>Search Representation (cont.)</vt:lpstr>
      <vt:lpstr>Search Representation (cont.)</vt:lpstr>
      <vt:lpstr>Topics</vt:lpstr>
      <vt:lpstr>Demonstrations</vt:lpstr>
      <vt:lpstr>Demonstration Data Extraction</vt:lpstr>
      <vt:lpstr>Forming the plan</vt:lpstr>
      <vt:lpstr>Action-𝛿’s</vt:lpstr>
      <vt:lpstr>𝛿-Transitions</vt:lpstr>
      <vt:lpstr>𝛿-Search</vt:lpstr>
      <vt:lpstr>𝛿-Search</vt:lpstr>
      <vt:lpstr>𝛿-Search</vt:lpstr>
      <vt:lpstr>𝛿-Search</vt:lpstr>
      <vt:lpstr>𝛿-Search</vt:lpstr>
      <vt:lpstr>Advantage of 𝛿-Search</vt:lpstr>
      <vt:lpstr>Topics</vt:lpstr>
      <vt:lpstr>State Similarity</vt:lpstr>
      <vt:lpstr>Full Framework</vt:lpstr>
      <vt:lpstr>Selecting Goal States</vt:lpstr>
      <vt:lpstr>Generating Successors</vt:lpstr>
      <vt:lpstr>Generating Successors (cont.)</vt:lpstr>
      <vt:lpstr>Cost</vt:lpstr>
      <vt:lpstr>Cost</vt:lpstr>
      <vt:lpstr>Heuristic</vt:lpstr>
      <vt:lpstr>Real-time Search</vt:lpstr>
      <vt:lpstr>Replanning</vt:lpstr>
      <vt:lpstr>Update the predictor</vt:lpstr>
      <vt:lpstr>Topics</vt:lpstr>
      <vt:lpstr>Experiment</vt:lpstr>
      <vt:lpstr>N-gram and GhostAI</vt:lpstr>
      <vt:lpstr>Results-Footage</vt:lpstr>
      <vt:lpstr>Results-Similarity Stats</vt:lpstr>
      <vt:lpstr>Results-Efficiency Stats</vt:lpstr>
      <vt:lpstr>Results-Heatmaps</vt:lpstr>
      <vt:lpstr>Summary</vt:lpstr>
      <vt:lpstr>Future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Liu</dc:creator>
  <cp:lastModifiedBy>Roger Liu</cp:lastModifiedBy>
  <cp:revision>347</cp:revision>
  <dcterms:created xsi:type="dcterms:W3CDTF">2017-12-12T19:14:19Z</dcterms:created>
  <dcterms:modified xsi:type="dcterms:W3CDTF">2017-12-18T18:46:16Z</dcterms:modified>
</cp:coreProperties>
</file>