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3" r:id="rId7"/>
    <p:sldId id="266" r:id="rId8"/>
    <p:sldId id="264" r:id="rId9"/>
    <p:sldId id="277" r:id="rId10"/>
    <p:sldId id="267" r:id="rId11"/>
    <p:sldId id="268" r:id="rId12"/>
    <p:sldId id="269" r:id="rId13"/>
    <p:sldId id="271" r:id="rId14"/>
    <p:sldId id="274" r:id="rId15"/>
    <p:sldId id="270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期末汇报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第四组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前端请求</a:t>
            </a:r>
            <a:r>
              <a:rPr lang="en-US" altLang="zh-CN"/>
              <a:t>-&gt;</a:t>
            </a:r>
            <a:r>
              <a:rPr lang="zh-CN" altLang="en-US"/>
              <a:t>后端接口</a:t>
            </a:r>
            <a:r>
              <a:rPr lang="en-US" altLang="zh-CN"/>
              <a:t>Routers-&gt;</a:t>
            </a:r>
            <a:r>
              <a:rPr lang="zh-CN" altLang="en-US"/>
              <a:t>调用</a:t>
            </a:r>
            <a:r>
              <a:rPr lang="en-US" altLang="zh-CN"/>
              <a:t>dependency</a:t>
            </a:r>
            <a:r>
              <a:rPr lang="zh-CN" altLang="en-US"/>
              <a:t>解析</a:t>
            </a:r>
            <a:r>
              <a:rPr lang="en-US" altLang="zh-CN"/>
              <a:t>JWT</a:t>
            </a:r>
            <a:r>
              <a:rPr lang="zh-CN" altLang="en-US"/>
              <a:t>得出</a:t>
            </a:r>
            <a:r>
              <a:rPr lang="en-US" altLang="zh-CN"/>
              <a:t>id</a:t>
            </a:r>
            <a:r>
              <a:rPr lang="zh-CN" altLang="en-US"/>
              <a:t>值</a:t>
            </a:r>
            <a:r>
              <a:rPr lang="en-US" altLang="zh-CN"/>
              <a:t>-&gt;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调用服务层执行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1205" y="4175760"/>
            <a:ext cx="5257800" cy="1835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2929890"/>
            <a:ext cx="6496050" cy="1257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80" y="2961005"/>
            <a:ext cx="8404225" cy="12369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305" y="2940685"/>
            <a:ext cx="6041390" cy="3642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后端接口管理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三个</a:t>
            </a:r>
            <a:r>
              <a:rPr lang="en-US" altLang="zh-CN"/>
              <a:t>Routers</a:t>
            </a:r>
            <a:r>
              <a:rPr lang="zh-CN" altLang="en-US"/>
              <a:t>文件管理三种类别的业务，分别是用户管理，动态管理，评价管理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7755" y="2472055"/>
            <a:ext cx="4326890" cy="18910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后端采用</a:t>
            </a:r>
            <a:r>
              <a:rPr lang="en-US" altLang="zh-CN"/>
              <a:t> SQLAlchemy ORM </a:t>
            </a:r>
            <a:r>
              <a:rPr lang="zh-CN" altLang="en-US"/>
              <a:t>实现数据访问，通过模型类定义数据库表结构，并以</a:t>
            </a:r>
            <a:r>
              <a:rPr lang="en-US" altLang="zh-CN"/>
              <a:t> Session </a:t>
            </a:r>
            <a:r>
              <a:rPr lang="zh-CN" altLang="en-US"/>
              <a:t>对象进行增删改查操作。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8550" y="2921000"/>
            <a:ext cx="74549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取消了</a:t>
            </a:r>
            <a:r>
              <a:rPr lang="en-US" altLang="zh-CN"/>
              <a:t>REST</a:t>
            </a:r>
            <a:r>
              <a:rPr lang="zh-CN" altLang="en-US"/>
              <a:t>风格</a:t>
            </a:r>
            <a:endParaRPr lang="zh-CN" altLang="en-US"/>
          </a:p>
          <a:p>
            <a:r>
              <a:rPr lang="zh-CN" altLang="en-US"/>
              <a:t>一共</a:t>
            </a:r>
            <a:r>
              <a:rPr lang="en-US" altLang="zh-CN"/>
              <a:t>24</a:t>
            </a:r>
            <a:r>
              <a:rPr lang="zh-CN" altLang="en-US"/>
              <a:t>个接口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0725" y="1450340"/>
            <a:ext cx="4392295" cy="4928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15" y="3124200"/>
            <a:ext cx="9606915" cy="6965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缓存采用</a:t>
            </a:r>
            <a:r>
              <a:rPr lang="en-US" altLang="zh-CN"/>
              <a:t>Redis</a:t>
            </a:r>
            <a:r>
              <a:rPr lang="zh-CN" altLang="en-US"/>
              <a:t>，用于存储注册时随机生成的验证码</a:t>
            </a:r>
            <a:endParaRPr lang="zh-CN" altLang="en-US"/>
          </a:p>
          <a:p>
            <a:r>
              <a:rPr lang="zh-CN" altLang="en-US"/>
              <a:t>验证时从</a:t>
            </a:r>
            <a:r>
              <a:rPr lang="en-US" altLang="zh-CN"/>
              <a:t>Redis</a:t>
            </a:r>
            <a:r>
              <a:rPr lang="zh-CN" altLang="en-US"/>
              <a:t>中提取验证码进行比较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6430" y="2984500"/>
            <a:ext cx="5422900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安全策略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密码加密</a:t>
            </a:r>
            <a:endParaRPr lang="zh-CN" altLang="en-US"/>
          </a:p>
          <a:p>
            <a:r>
              <a:rPr lang="zh-CN" altLang="en-US"/>
              <a:t>后端</a:t>
            </a:r>
            <a:r>
              <a:rPr lang="en-US" altLang="zh-CN"/>
              <a:t>JWT</a:t>
            </a:r>
            <a:r>
              <a:rPr lang="zh-CN" altLang="en-US"/>
              <a:t>身份校验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2931160"/>
            <a:ext cx="5610860" cy="2805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210" y="3681730"/>
            <a:ext cx="6432550" cy="2813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后端接口通过</a:t>
            </a:r>
            <a:r>
              <a:rPr lang="en-US" altLang="zh-CN"/>
              <a:t>pytest+mock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assert</a:t>
            </a:r>
            <a:r>
              <a:rPr lang="zh-CN" altLang="en-US"/>
              <a:t>对比校验结果与预设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2100" y="1825625"/>
            <a:ext cx="3023870" cy="3870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" y="3256280"/>
            <a:ext cx="7894320" cy="14897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前端测试</a:t>
            </a:r>
            <a:r>
              <a:rPr lang="zh-CN" altLang="en-US"/>
              <a:t>采用影刀</a:t>
            </a:r>
            <a:r>
              <a:rPr lang="en-US" altLang="zh-CN"/>
              <a:t>RPA</a:t>
            </a:r>
            <a:r>
              <a:rPr lang="zh-CN" altLang="en-US"/>
              <a:t>自动化测试机器人，通过识别捕获网页中特定的元素进行输入，点击等操作，来检测各个功能是否完好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1540" y="2715895"/>
            <a:ext cx="8362950" cy="38677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AI</a:t>
            </a:r>
            <a:r>
              <a:rPr lang="zh-CN" altLang="en-US"/>
              <a:t>集成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在系统的动态发布模块中，为提升用户内容创作效率与质量，引入了</a:t>
            </a:r>
            <a:r>
              <a:rPr lang="en-US" altLang="zh-CN"/>
              <a:t> AI </a:t>
            </a:r>
            <a:r>
              <a:rPr lang="zh-CN" altLang="en-US"/>
              <a:t>文本生成能力，集成了百度的文心一言大语言模型。当用户在发布动态时填写了标题内容后，可以点击</a:t>
            </a:r>
            <a:r>
              <a:rPr lang="en-US" altLang="zh-CN"/>
              <a:t>“AI</a:t>
            </a:r>
            <a:r>
              <a:rPr lang="zh-CN" altLang="en-US"/>
              <a:t>帮写</a:t>
            </a:r>
            <a:r>
              <a:rPr lang="en-US" altLang="zh-CN"/>
              <a:t>”</a:t>
            </a:r>
            <a:r>
              <a:rPr lang="zh-CN" altLang="en-US"/>
              <a:t>按钮，系统会将用户填写的标题作为提示词，通过后端调用文心一言的接口，生成与标题相关的文本内容。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1160" y="1299210"/>
            <a:ext cx="6483350" cy="5403850"/>
          </a:xfrm>
          <a:prstGeom prst="rect">
            <a:avLst/>
          </a:prstGeom>
        </p:spPr>
      </p:pic>
      <p:pic>
        <p:nvPicPr>
          <p:cNvPr id="4" name="图片 3" descr="Snipaste_2025-06-07_23-32-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60" y="1756410"/>
            <a:ext cx="7849235" cy="3589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解决的问题</a:t>
            </a:r>
            <a:r>
              <a:rPr lang="en-US" altLang="zh-CN"/>
              <a:t>​​</a:t>
            </a:r>
            <a:r>
              <a:rPr lang="zh-CN" altLang="en-US"/>
              <a:t>：</a:t>
            </a:r>
            <a:r>
              <a:rPr lang="en-US" altLang="zh-CN"/>
              <a:t>  </a:t>
            </a:r>
            <a:endParaRPr lang="en-US" altLang="zh-CN"/>
          </a:p>
          <a:p>
            <a:r>
              <a:rPr lang="zh-CN" altLang="en-US"/>
              <a:t>传统校园生活中存在信息分散、社交效率低、服务获取不便等问题。例如：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二手交易依赖线下或非专用平台，效率低下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课程评价缺乏统一平台，学生选课参考不足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兼职信息通过非正规渠道传播，可靠性差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实现功能</a:t>
            </a:r>
            <a:r>
              <a:rPr lang="en-US" altLang="zh-CN"/>
              <a:t>​​</a:t>
            </a:r>
            <a:r>
              <a:rPr lang="zh-CN" altLang="en-US"/>
              <a:t>：</a:t>
            </a:r>
            <a:r>
              <a:rPr lang="en-US" altLang="zh-CN"/>
              <a:t>  </a:t>
            </a:r>
            <a:endParaRPr lang="en-US" altLang="zh-CN"/>
          </a:p>
          <a:p>
            <a:r>
              <a:rPr lang="zh-CN" altLang="en-US"/>
              <a:t>一站式校园社交平台，整合：</a:t>
            </a:r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生活分享与二手交易（带图文的帖子系统）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课程</a:t>
            </a:r>
            <a:r>
              <a:rPr lang="en-US" altLang="zh-CN"/>
              <a:t>/</a:t>
            </a:r>
            <a:r>
              <a:rPr lang="zh-CN" altLang="en-US"/>
              <a:t>教师</a:t>
            </a:r>
            <a:r>
              <a:rPr lang="en-US" altLang="zh-CN"/>
              <a:t>/</a:t>
            </a:r>
            <a:r>
              <a:rPr lang="zh-CN" altLang="en-US"/>
              <a:t>食堂评分体系（标准化评价</a:t>
            </a:r>
            <a:r>
              <a:rPr lang="en-US" altLang="zh-CN"/>
              <a:t>+</a:t>
            </a:r>
            <a:r>
              <a:rPr lang="zh-CN" altLang="en-US"/>
              <a:t>排行榜）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9855" y="1336675"/>
            <a:ext cx="6324600" cy="4184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原型设计</a:t>
            </a:r>
            <a:r>
              <a:rPr lang="en-US" altLang="zh-CN"/>
              <a:t> </a:t>
            </a:r>
            <a:r>
              <a:rPr lang="zh-CN" altLang="en-US"/>
              <a:t>（墨刀）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735" y="1336675"/>
            <a:ext cx="10109200" cy="4424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35" y="1336675"/>
            <a:ext cx="8801735" cy="5205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r>
              <a:rPr lang="zh-CN" altLang="en-US"/>
              <a:t>设计（</a:t>
            </a:r>
            <a:r>
              <a:rPr lang="en-US" altLang="zh-CN"/>
              <a:t>apifox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31950"/>
            <a:ext cx="2665730" cy="4286250"/>
          </a:xfrm>
          <a:prstGeom prst="rect">
            <a:avLst/>
          </a:prstGeom>
        </p:spPr>
      </p:pic>
      <p:pic>
        <p:nvPicPr>
          <p:cNvPr id="10" name="图片 9" descr="c8be5e04dc9478d54e4c3a57d1343c5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440" y="-2524125"/>
            <a:ext cx="1406525" cy="139236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89800" y="1912620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接口请求地址：</a:t>
            </a:r>
            <a:endParaRPr lang="zh-CN" altLang="en-US"/>
          </a:p>
          <a:p>
            <a:r>
              <a:rPr lang="en-US" altLang="zh-CN"/>
              <a:t>/type/function</a:t>
            </a:r>
            <a:endParaRPr lang="en-US" altLang="zh-CN"/>
          </a:p>
          <a:p>
            <a:r>
              <a:rPr lang="zh-CN" altLang="en-US"/>
              <a:t>例：</a:t>
            </a:r>
            <a:r>
              <a:rPr lang="en-US" altLang="zh-CN"/>
              <a:t>/user/login</a:t>
            </a:r>
            <a:endParaRPr lang="en-US" altLang="zh-CN"/>
          </a:p>
          <a:p>
            <a:r>
              <a:rPr lang="zh-CN" altLang="en-US"/>
              <a:t>接受参数格式：</a:t>
            </a:r>
            <a:r>
              <a:rPr lang="en-US" altLang="zh-CN"/>
              <a:t>json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返回格式：</a:t>
            </a:r>
            <a:endParaRPr lang="zh-CN" altLang="en-US"/>
          </a:p>
          <a:p>
            <a:r>
              <a:rPr lang="en-US" altLang="zh-CN"/>
              <a:t>json</a:t>
            </a:r>
            <a:r>
              <a:rPr lang="zh-CN" altLang="en-US"/>
              <a:t>：</a:t>
            </a:r>
            <a:r>
              <a:rPr lang="en-US" altLang="zh-CN"/>
              <a:t>	code=&gt;</a:t>
            </a:r>
            <a:r>
              <a:rPr lang="zh-CN" altLang="en-US"/>
              <a:t>状态码</a:t>
            </a:r>
            <a:endParaRPr lang="zh-CN" altLang="en-US"/>
          </a:p>
          <a:p>
            <a:pPr marL="457200" lvl="1" indent="457200"/>
            <a:r>
              <a:rPr lang="en-US" altLang="zh-CN"/>
              <a:t>data=&gt;</a:t>
            </a:r>
            <a:r>
              <a:rPr lang="zh-CN" altLang="en-US"/>
              <a:t>数据</a:t>
            </a:r>
            <a:endParaRPr lang="zh-CN" altLang="en-US"/>
          </a:p>
          <a:p>
            <a:pPr marL="457200" lvl="1" indent="457200"/>
            <a:r>
              <a:rPr lang="en-US" altLang="zh-CN"/>
              <a:t>msg=&gt;‘success’/</a:t>
            </a:r>
            <a:r>
              <a:rPr lang="zh-CN" altLang="en-US"/>
              <a:t>错误提示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前端（</a:t>
            </a:r>
            <a:r>
              <a:rPr lang="en-US" altLang="zh-CN"/>
              <a:t>uniapp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跨端开发：</a:t>
            </a:r>
            <a:endParaRPr lang="zh-CN" altLang="en-US"/>
          </a:p>
          <a:p>
            <a:r>
              <a:rPr lang="en-US" altLang="zh-CN"/>
              <a:t>  - Uniapp </a:t>
            </a:r>
            <a:r>
              <a:rPr lang="zh-CN" altLang="en-US"/>
              <a:t>支持一套代码多端运行（</a:t>
            </a:r>
            <a:r>
              <a:rPr lang="en-US" altLang="zh-CN"/>
              <a:t>H5</a:t>
            </a:r>
            <a:r>
              <a:rPr lang="zh-CN" altLang="en-US"/>
              <a:t>、微信小程序、移动端），大幅降低开发和维护成本。</a:t>
            </a:r>
            <a:endParaRPr lang="zh-CN" altLang="en-US"/>
          </a:p>
          <a:p>
            <a:r>
              <a:rPr lang="en-US" altLang="zh-CN"/>
              <a:t>  - </a:t>
            </a:r>
            <a:r>
              <a:rPr lang="zh-CN" altLang="en-US"/>
              <a:t>基于</a:t>
            </a:r>
            <a:r>
              <a:rPr lang="en-US" altLang="zh-CN"/>
              <a:t> Vue </a:t>
            </a:r>
            <a:r>
              <a:rPr lang="zh-CN" altLang="en-US"/>
              <a:t>语法，学习成本低，开发效率高。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生态丰富：</a:t>
            </a:r>
            <a:endParaRPr lang="zh-CN" altLang="en-US"/>
          </a:p>
          <a:p>
            <a:r>
              <a:rPr lang="en-US" altLang="zh-CN"/>
              <a:t>  - </a:t>
            </a:r>
            <a:r>
              <a:rPr lang="zh-CN" altLang="en-US"/>
              <a:t>支持丰富的插件市场，可快速集成第三方功能（如地图、支付、推送等）。</a:t>
            </a:r>
            <a:endParaRPr lang="zh-CN" altLang="en-US"/>
          </a:p>
          <a:p>
            <a:r>
              <a:rPr lang="en-US" altLang="zh-CN"/>
              <a:t>  - </a:t>
            </a:r>
            <a:r>
              <a:rPr lang="zh-CN" altLang="en-US"/>
              <a:t>提供原生渲染能力，性能接近原生应用。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前端包含五个模块，存储在五个不同的目录中</a:t>
            </a:r>
            <a:endParaRPr lang="zh-CN" altLang="en-US"/>
          </a:p>
          <a:p>
            <a:r>
              <a:rPr lang="zh-CN" altLang="en-US"/>
              <a:t>一共有</a:t>
            </a:r>
            <a:r>
              <a:rPr lang="en-US" altLang="zh-CN"/>
              <a:t>12</a:t>
            </a:r>
            <a:r>
              <a:rPr lang="zh-CN" altLang="en-US"/>
              <a:t>个页面，</a:t>
            </a:r>
            <a:r>
              <a:rPr lang="en-US" altLang="zh-CN"/>
              <a:t>5</a:t>
            </a:r>
            <a:r>
              <a:rPr lang="zh-CN" altLang="en-US"/>
              <a:t>个组件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2969895"/>
            <a:ext cx="4217035" cy="209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85" y="4955540"/>
            <a:ext cx="4303395" cy="675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090" y="2969895"/>
            <a:ext cx="3014980" cy="20961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995" y="2969895"/>
            <a:ext cx="2583180" cy="3675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前端网络请求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封装了统一的网络接口请求函数</a:t>
            </a:r>
            <a:r>
              <a:rPr lang="en-US" altLang="zh-CN"/>
              <a:t>Request</a:t>
            </a:r>
            <a:endParaRPr lang="en-US" altLang="zh-CN"/>
          </a:p>
          <a:p>
            <a:r>
              <a:rPr lang="zh-CN" altLang="en-US"/>
              <a:t>请求函数中封住接口前几位通用接口地址</a:t>
            </a:r>
            <a:endParaRPr lang="zh-CN" altLang="en-US"/>
          </a:p>
          <a:p>
            <a:r>
              <a:rPr lang="zh-CN" altLang="en-US"/>
              <a:t>在请求头中加入</a:t>
            </a:r>
            <a:r>
              <a:rPr lang="en-US" altLang="zh-CN"/>
              <a:t>Authorization</a:t>
            </a:r>
            <a:r>
              <a:rPr lang="zh-CN" altLang="en-US"/>
              <a:t>，携带</a:t>
            </a:r>
            <a:r>
              <a:rPr lang="en-US" altLang="zh-CN"/>
              <a:t>JWT</a:t>
            </a:r>
            <a:r>
              <a:rPr lang="zh-CN" altLang="en-US"/>
              <a:t>令牌，在后端请求中携带身份信息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355" y="1344930"/>
            <a:ext cx="8324850" cy="4978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70" y="1550035"/>
            <a:ext cx="3460750" cy="219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870075"/>
            <a:ext cx="12365990" cy="8769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后端（</a:t>
            </a:r>
            <a:r>
              <a:rPr lang="en-US" altLang="zh-CN"/>
              <a:t>fastapi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50975"/>
            <a:ext cx="10515600" cy="4351338"/>
          </a:xfrm>
        </p:spPr>
        <p:txBody>
          <a:bodyPr>
            <a:normAutofit fontScale="25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一、速度快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7200"/>
              <a:t>FastAPI </a:t>
            </a:r>
            <a:r>
              <a:rPr lang="zh-CN" altLang="en-US" sz="7200"/>
              <a:t>是基于</a:t>
            </a:r>
            <a:r>
              <a:rPr lang="en-US" altLang="zh-CN" sz="7200"/>
              <a:t> Starlette </a:t>
            </a:r>
            <a:r>
              <a:rPr lang="zh-CN" altLang="en-US" sz="7200"/>
              <a:t>和</a:t>
            </a:r>
            <a:r>
              <a:rPr lang="en-US" altLang="zh-CN" sz="7200"/>
              <a:t> Pydantic </a:t>
            </a:r>
            <a:r>
              <a:rPr lang="zh-CN" altLang="en-US" sz="7200"/>
              <a:t>构建的，天然支持异步（</a:t>
            </a:r>
            <a:r>
              <a:rPr lang="en-US" altLang="zh-CN" sz="7200"/>
              <a:t>async/await</a:t>
            </a:r>
            <a:r>
              <a:rPr lang="zh-CN" altLang="en-US" sz="7200"/>
              <a:t>）。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单接口性能接近</a:t>
            </a:r>
            <a:r>
              <a:rPr lang="en-US" altLang="zh-CN" sz="7200"/>
              <a:t> Node.js </a:t>
            </a:r>
            <a:r>
              <a:rPr lang="zh-CN" altLang="en-US" sz="7200"/>
              <a:t>和</a:t>
            </a:r>
            <a:r>
              <a:rPr lang="en-US" altLang="zh-CN" sz="7200"/>
              <a:t> Go</a:t>
            </a:r>
            <a:r>
              <a:rPr lang="zh-CN" altLang="en-US" sz="7200"/>
              <a:t>，远超传统的</a:t>
            </a:r>
            <a:r>
              <a:rPr lang="en-US" altLang="zh-CN" sz="7200"/>
              <a:t> Flask</a:t>
            </a:r>
            <a:r>
              <a:rPr lang="zh-CN" altLang="en-US" sz="7200"/>
              <a:t>、</a:t>
            </a:r>
            <a:r>
              <a:rPr lang="en-US" altLang="zh-CN" sz="7200"/>
              <a:t>Django</a:t>
            </a:r>
            <a:r>
              <a:rPr lang="zh-CN" altLang="en-US" sz="7200"/>
              <a:t>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二、开发效率高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支持自动生成</a:t>
            </a:r>
            <a:r>
              <a:rPr lang="en-US" altLang="zh-CN" sz="7200"/>
              <a:t> OpenAPI</a:t>
            </a:r>
            <a:r>
              <a:rPr lang="zh-CN" altLang="en-US" sz="7200"/>
              <a:t>（</a:t>
            </a:r>
            <a:r>
              <a:rPr lang="en-US" altLang="zh-CN" sz="7200"/>
              <a:t>Swagger</a:t>
            </a:r>
            <a:r>
              <a:rPr lang="zh-CN" altLang="en-US" sz="7200"/>
              <a:t>）文档，不用手写接口文档。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请求参数、响应结果都有自动校验，只需简单定义</a:t>
            </a:r>
            <a:r>
              <a:rPr lang="en-US" altLang="zh-CN" sz="7200"/>
              <a:t> Pydantic </a:t>
            </a:r>
            <a:r>
              <a:rPr lang="zh-CN" altLang="en-US" sz="7200"/>
              <a:t>模型。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几乎写完接口代码，文档、校验、序列化都自动做好了。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三、学习曲线平滑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语法风格清晰，基本接近</a:t>
            </a:r>
            <a:r>
              <a:rPr lang="en-US" altLang="zh-CN" sz="7200"/>
              <a:t> Flask</a:t>
            </a:r>
            <a:r>
              <a:rPr lang="zh-CN" altLang="en-US" sz="7200"/>
              <a:t>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如果用过</a:t>
            </a:r>
            <a:r>
              <a:rPr lang="en-US" altLang="zh-CN" sz="7200"/>
              <a:t> Flask/Django</a:t>
            </a:r>
            <a:r>
              <a:rPr lang="zh-CN" altLang="en-US" sz="7200"/>
              <a:t>，很快可以上手。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兼容传统同步代码，也支持异步调用，过渡非常友好。</a:t>
            </a:r>
            <a:endParaRPr lang="en-US" altLang="zh-CN" sz="72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7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1347</Words>
  <Application>WPS 演示</Application>
  <PresentationFormat>宽屏</PresentationFormat>
  <Paragraphs>113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期末汇报</vt:lpstr>
      <vt:lpstr>背景</vt:lpstr>
      <vt:lpstr>原型设计 （墨刀）</vt:lpstr>
      <vt:lpstr>API设计（apifox）</vt:lpstr>
      <vt:lpstr>前端（uniapp）</vt:lpstr>
      <vt:lpstr>前端</vt:lpstr>
      <vt:lpstr>前端网络请求</vt:lpstr>
      <vt:lpstr>PowerPoint 演示文稿</vt:lpstr>
      <vt:lpstr>后端（fastapi）</vt:lpstr>
      <vt:lpstr>后端</vt:lpstr>
      <vt:lpstr>后端接口管理</vt:lpstr>
      <vt:lpstr>后端数据库</vt:lpstr>
      <vt:lpstr>后端</vt:lpstr>
      <vt:lpstr>后端缓存</vt:lpstr>
      <vt:lpstr>安全策略</vt:lpstr>
      <vt:lpstr>测试</vt:lpstr>
      <vt:lpstr>测试</vt:lpstr>
      <vt:lpstr>AI集成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Crane</dc:creator>
  <cp:lastModifiedBy>小猫钓鱼</cp:lastModifiedBy>
  <cp:revision>6</cp:revision>
  <dcterms:created xsi:type="dcterms:W3CDTF">2023-08-09T12:44:00Z</dcterms:created>
  <dcterms:modified xsi:type="dcterms:W3CDTF">2025-06-10T14:49:55Z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