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4"/>
  </p:notesMasterIdLst>
  <p:sldIdLst>
    <p:sldId id="256" r:id="rId2"/>
    <p:sldId id="321" r:id="rId3"/>
    <p:sldId id="323" r:id="rId4"/>
    <p:sldId id="342" r:id="rId5"/>
    <p:sldId id="343" r:id="rId6"/>
    <p:sldId id="334" r:id="rId7"/>
    <p:sldId id="335" r:id="rId8"/>
    <p:sldId id="336" r:id="rId9"/>
    <p:sldId id="333" r:id="rId10"/>
    <p:sldId id="337" r:id="rId11"/>
    <p:sldId id="284" r:id="rId12"/>
    <p:sldId id="338" r:id="rId13"/>
    <p:sldId id="339" r:id="rId14"/>
    <p:sldId id="282" r:id="rId15"/>
    <p:sldId id="283" r:id="rId16"/>
    <p:sldId id="340" r:id="rId17"/>
    <p:sldId id="285" r:id="rId18"/>
    <p:sldId id="331" r:id="rId19"/>
    <p:sldId id="332" r:id="rId20"/>
    <p:sldId id="289" r:id="rId21"/>
    <p:sldId id="325" r:id="rId22"/>
    <p:sldId id="326" r:id="rId23"/>
    <p:sldId id="327" r:id="rId24"/>
    <p:sldId id="328" r:id="rId25"/>
    <p:sldId id="286" r:id="rId26"/>
    <p:sldId id="288" r:id="rId27"/>
    <p:sldId id="287" r:id="rId28"/>
    <p:sldId id="330" r:id="rId29"/>
    <p:sldId id="290" r:id="rId30"/>
    <p:sldId id="324" r:id="rId31"/>
    <p:sldId id="329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EED84-7F24-47C0-ABC6-B301A30CABA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4943-E383-4E50-9599-F5BC551E4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D96C4-1B6A-40D7-9719-6185B77A0141}" type="slidenum">
              <a:rPr lang="ru-UA" smtClean="0"/>
              <a:t>30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7483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F713-5045-4244-8C01-83E8CAC2CF1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095D8-ED05-421E-A18B-2FBB6F00C92B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0B0-5380-4A87-8866-550D972516FE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98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DA28-2E90-414A-AE31-B5B9C29C9F32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55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4C0-E9EE-4541-96DB-68BDC40370B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79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A2B1-91CF-417C-BED6-0F2E844400D3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7DC3-9B50-4505-98B6-3BBACB59AC5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530C-6202-4CD3-8FB9-655BEC52A39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C2FB-96BB-44A9-A80C-5D2E807AD1AB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3637-147E-470D-B7E6-2E8EC6FBE2E8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EB57-A468-4424-851D-E509B2379E7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CBB3-F6F6-4312-8217-5351A70F8126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1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484-F13D-4034-A3BA-79A45FAF7BDD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4B90-3F87-4490-9B76-3C05AE979439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A40-5F42-44A8-A9D3-1D592A51951D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1D61-7828-4FBE-A5FF-82FEDCD7226D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8DA03-5DED-42BE-9057-D82D701AB846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8EF1EA-E2A2-4F50-BB23-E89A51CC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ki-lib.sourceforge.net/index.php?n=Main.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ichard-Helm/e/B000AQ1ZP8/ref=dp_byline_cont_book_2" TargetMode="External"/><Relationship Id="rId7" Type="http://schemas.openxmlformats.org/officeDocument/2006/relationships/hyperlink" Target="https://en.cppreference.com/" TargetMode="External"/><Relationship Id="rId2" Type="http://schemas.openxmlformats.org/officeDocument/2006/relationships/hyperlink" Target="https://www.amazon.com/Erich-Gamma/e/B000AQ3QWI/ref=dp_byline_cont_book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s/ref=dp_byline_sr_book_5?ie=UTF8&amp;field-author=Grady+Booch&amp;text=Grady+Booch&amp;sort=relevancerank&amp;search-alias=books" TargetMode="External"/><Relationship Id="rId5" Type="http://schemas.openxmlformats.org/officeDocument/2006/relationships/hyperlink" Target="https://www.amazon.com/John-Vlissides/e/B000AQ4MV2/ref=dp_byline_cont_book_4" TargetMode="External"/><Relationship Id="rId4" Type="http://schemas.openxmlformats.org/officeDocument/2006/relationships/hyperlink" Target="https://www.amazon.com/Ralph-Johnson/e/B000AQ6RMY/ref=dp_byline_cont_book_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396-7A60-C0C4-812A-BCE5E6F6D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Додаток</a:t>
            </a:r>
            <a:r>
              <a:rPr lang="ru-RU" dirty="0"/>
              <a:t> до коду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849F5-E731-9E35-DF53-8744E5FFC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Узагальнена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</a:t>
            </a:r>
          </a:p>
          <a:p>
            <a:r>
              <a:rPr lang="ru-RU" dirty="0"/>
              <a:t>(рекомендовано для </a:t>
            </a:r>
            <a:r>
              <a:rPr lang="ru-RU" dirty="0" err="1"/>
              <a:t>поціновувачів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на С++)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2871-43A8-91E7-5E64-94DBFE37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B073-FE39-128D-F577-10151E30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 </a:t>
            </a:r>
            <a:r>
              <a:rPr lang="ru-RU" dirty="0" err="1"/>
              <a:t>оголошення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AA12-D1FB-AD0B-303F-5EE5B3E8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50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/>
              <a:t>як </a:t>
            </a:r>
            <a:r>
              <a:rPr lang="ru-RU" dirty="0" err="1"/>
              <a:t>параметризований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міститиме</a:t>
            </a:r>
            <a:r>
              <a:rPr lang="ru-RU" dirty="0"/>
              <a:t> два 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: </a:t>
            </a:r>
          </a:p>
          <a:p>
            <a:r>
              <a:rPr lang="ru-RU" dirty="0"/>
              <a:t>список </a:t>
            </a:r>
            <a:r>
              <a:rPr lang="ru-RU" dirty="0" err="1"/>
              <a:t>типів</a:t>
            </a:r>
            <a:r>
              <a:rPr lang="ru-RU" dirty="0"/>
              <a:t>, за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генерується</a:t>
            </a:r>
            <a:r>
              <a:rPr lang="ru-RU" dirty="0"/>
              <a:t> </a:t>
            </a:r>
            <a:r>
              <a:rPr lang="ru-RU" dirty="0" err="1"/>
              <a:t>ієрархія</a:t>
            </a:r>
            <a:endParaRPr lang="ru-RU" dirty="0"/>
          </a:p>
          <a:p>
            <a:r>
              <a:rPr lang="ru-RU" dirty="0" err="1"/>
              <a:t>юніт</a:t>
            </a:r>
            <a:r>
              <a:rPr lang="ru-RU" dirty="0"/>
              <a:t>, в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підставиться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тип </a:t>
            </a:r>
            <a:r>
              <a:rPr lang="ru-RU" dirty="0" err="1"/>
              <a:t>зі</a:t>
            </a:r>
            <a:r>
              <a:rPr lang="ru-RU" dirty="0"/>
              <a:t> списку</a:t>
            </a:r>
          </a:p>
          <a:p>
            <a:pPr marL="0" indent="0">
              <a:buNone/>
            </a:pP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 err="1"/>
              <a:t>вбере</a:t>
            </a:r>
            <a:r>
              <a:rPr lang="ru-RU" dirty="0"/>
              <a:t> у себе </a:t>
            </a:r>
            <a:r>
              <a:rPr lang="ru-RU" dirty="0" err="1"/>
              <a:t>функціональність</a:t>
            </a:r>
            <a:r>
              <a:rPr lang="ru-RU" dirty="0"/>
              <a:t> кожного </a:t>
            </a:r>
            <a:r>
              <a:rPr lang="ru-RU" dirty="0" err="1"/>
              <a:t>юніта</a:t>
            </a:r>
            <a:r>
              <a:rPr lang="ru-RU" dirty="0"/>
              <a:t> шляхом </a:t>
            </a:r>
            <a:r>
              <a:rPr lang="ru-RU" dirty="0" err="1"/>
              <a:t>наслідування</a:t>
            </a:r>
            <a:r>
              <a:rPr lang="ru-RU" dirty="0"/>
              <a:t> (</a:t>
            </a:r>
            <a:r>
              <a:rPr lang="ru-RU" dirty="0" err="1"/>
              <a:t>далі</a:t>
            </a:r>
            <a:r>
              <a:rPr lang="ru-RU" dirty="0"/>
              <a:t> буде </a:t>
            </a:r>
            <a:r>
              <a:rPr lang="ru-RU" dirty="0" err="1"/>
              <a:t>діаграма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5FE11-EEEC-FF74-1BBE-930DED4E69C0}"/>
              </a:ext>
            </a:extLst>
          </p:cNvPr>
          <p:cNvSpPr txBox="1"/>
          <p:nvPr/>
        </p:nvSpPr>
        <p:spPr>
          <a:xfrm>
            <a:off x="2987896" y="4150945"/>
            <a:ext cx="8118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32B0-175E-E446-51EB-1289D4DB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06986-9005-01FE-C17E-878017B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ru-RU" dirty="0"/>
              <a:t>: </a:t>
            </a:r>
            <a:r>
              <a:rPr lang="ru-RU" dirty="0" err="1"/>
              <a:t>діаграма</a:t>
            </a:r>
            <a:endParaRPr lang="ru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D813341-4B59-E035-A547-4FCDB787D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264" y="1905000"/>
            <a:ext cx="5623231" cy="45936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2B3DF-FA12-69A4-E279-4BBA51EA9877}"/>
              </a:ext>
            </a:extLst>
          </p:cNvPr>
          <p:cNvSpPr txBox="1"/>
          <p:nvPr/>
        </p:nvSpPr>
        <p:spPr>
          <a:xfrm>
            <a:off x="2592924" y="2216654"/>
            <a:ext cx="3503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Як </a:t>
            </a:r>
            <a:r>
              <a:rPr lang="ru-RU" dirty="0" err="1"/>
              <a:t>бачимо</a:t>
            </a:r>
            <a:r>
              <a:rPr lang="ru-RU" dirty="0"/>
              <a:t>,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конкретизація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/>
              <a:t>яка </a:t>
            </a:r>
            <a:r>
              <a:rPr lang="ru-RU" dirty="0" err="1"/>
              <a:t>знаходиться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по </a:t>
            </a:r>
            <a:r>
              <a:rPr lang="ru-RU" dirty="0" err="1"/>
              <a:t>ієрархії</a:t>
            </a:r>
            <a:r>
              <a:rPr lang="ru-RU" dirty="0"/>
              <a:t>, </a:t>
            </a:r>
            <a:r>
              <a:rPr lang="ru-RU" dirty="0" err="1"/>
              <a:t>вбирає</a:t>
            </a:r>
            <a:r>
              <a:rPr lang="ru-RU" dirty="0"/>
              <a:t> в себе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лежать </a:t>
            </a:r>
            <a:r>
              <a:rPr lang="ru-RU" dirty="0" err="1"/>
              <a:t>вище</a:t>
            </a:r>
            <a:r>
              <a:rPr lang="ru-RU" dirty="0"/>
              <a:t>.</a:t>
            </a:r>
          </a:p>
          <a:p>
            <a:r>
              <a:rPr lang="ru-RU" dirty="0" err="1"/>
              <a:t>Рекурсія</a:t>
            </a:r>
            <a:r>
              <a:rPr lang="ru-RU" dirty="0"/>
              <a:t> тут </a:t>
            </a:r>
            <a:r>
              <a:rPr lang="ru-RU" dirty="0" err="1"/>
              <a:t>лише</a:t>
            </a:r>
            <a:r>
              <a:rPr lang="ru-RU" dirty="0"/>
              <a:t> для </a:t>
            </a:r>
            <a:r>
              <a:rPr lang="ru-RU" dirty="0" err="1"/>
              <a:t>проходження</a:t>
            </a:r>
            <a:r>
              <a:rPr lang="ru-RU" dirty="0"/>
              <a:t> по списку </a:t>
            </a:r>
            <a:r>
              <a:rPr lang="ru-RU" dirty="0" err="1"/>
              <a:t>типів</a:t>
            </a:r>
            <a:r>
              <a:rPr lang="ru-RU" dirty="0"/>
              <a:t>.</a:t>
            </a:r>
          </a:p>
          <a:p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, </a:t>
            </a:r>
            <a:r>
              <a:rPr lang="ru-RU" dirty="0" err="1"/>
              <a:t>скористаємося</a:t>
            </a:r>
            <a:r>
              <a:rPr lang="ru-RU" dirty="0"/>
              <a:t> </a:t>
            </a:r>
            <a:r>
              <a:rPr lang="ru-RU" dirty="0" err="1"/>
              <a:t>потужними</a:t>
            </a:r>
            <a:r>
              <a:rPr lang="ru-RU" dirty="0"/>
              <a:t> </a:t>
            </a:r>
            <a:r>
              <a:rPr lang="ru-RU" dirty="0" err="1"/>
              <a:t>можливостями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на </a:t>
            </a:r>
            <a:r>
              <a:rPr lang="ru-RU" dirty="0" err="1"/>
              <a:t>мові</a:t>
            </a:r>
            <a:r>
              <a:rPr lang="ru-RU" dirty="0"/>
              <a:t> С++.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94AFD-5C21-D89B-0AC3-20136D67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49DD-5987-70DC-704D-FAFE8687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732E5-93CF-DDB6-76AF-F39EEFC80CE2}"/>
              </a:ext>
            </a:extLst>
          </p:cNvPr>
          <p:cNvSpPr txBox="1"/>
          <p:nvPr/>
        </p:nvSpPr>
        <p:spPr>
          <a:xfrm>
            <a:off x="2820069" y="2253281"/>
            <a:ext cx="84573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specialization: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to 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de-DE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de-D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de-D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T2&gt; </a:t>
            </a:r>
            <a:r>
              <a:rPr lang="de-D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Unit&gt;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LeftBase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&lt;T2, Unit&gt;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RightBase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7AE32-89E9-1F9E-BBB9-6315F6EA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1A58-9B5E-77B5-208D-A97EB1F6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E8C0D-A884-15CA-F3D9-DB1FA23B0947}"/>
              </a:ext>
            </a:extLst>
          </p:cNvPr>
          <p:cNvSpPr txBox="1"/>
          <p:nvPr/>
        </p:nvSpPr>
        <p:spPr>
          <a:xfrm>
            <a:off x="3160337" y="2388878"/>
            <a:ext cx="85006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Pass an atomic type (non-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to 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LeftBase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Do nothing for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8761A-822F-E30F-FA7A-8F286C1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8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C45A1-5932-A8A6-255F-166F85F2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Створимо</a:t>
            </a:r>
            <a:r>
              <a:rPr lang="ru-RU" dirty="0"/>
              <a:t>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юніт</a:t>
            </a:r>
            <a:r>
              <a:rPr lang="ru-RU" dirty="0"/>
              <a:t> фабрики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D93462-F00C-6488-E4BC-1750AF5C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723" y="235984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 = 0;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~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96C2-05D2-0CF4-21B0-107A1C5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D1156-33FC-76C4-0E28-474194D6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Магія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D3E7E6A-41A6-C956-98B2-D3199D44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GenScatterHierarchy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Create()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	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unit = *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unit.DoCreate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5FA34B-5941-1B3E-F0E5-CF654D75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8" y="4883329"/>
            <a:ext cx="2511467" cy="17105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C60C-5CC3-8636-B59C-8DF6401D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6EA1-544F-5146-30BE-B996AA21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Досягнуто</a:t>
            </a:r>
            <a:r>
              <a:rPr lang="ru-RU" dirty="0"/>
              <a:t> </a:t>
            </a:r>
            <a:r>
              <a:rPr lang="ru-RU" dirty="0" err="1"/>
              <a:t>бажаної</a:t>
            </a:r>
            <a:r>
              <a:rPr lang="ru-RU" dirty="0"/>
              <a:t> </a:t>
            </a:r>
            <a:r>
              <a:rPr lang="ru-RU" dirty="0" err="1"/>
              <a:t>діаграми</a:t>
            </a:r>
            <a:r>
              <a:rPr lang="ru-RU" dirty="0"/>
              <a:t>. Ми створили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фабрик.</a:t>
            </a:r>
            <a:endParaRPr lang="en-US" dirty="0"/>
          </a:p>
        </p:txBody>
      </p:sp>
      <p:pic>
        <p:nvPicPr>
          <p:cNvPr id="4" name="Місце для вмісту 4">
            <a:extLst>
              <a:ext uri="{FF2B5EF4-FFF2-40B4-BE49-F238E27FC236}">
                <a16:creationId xmlns:a16="http://schemas.microsoft.com/office/drawing/2014/main" id="{75380FB0-922A-D7B1-4AD1-1B0E4AB36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481" y="1905000"/>
            <a:ext cx="5849670" cy="47786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EA639-905F-284F-2994-1169FE5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2C7E8-69B3-8E83-39F7-1C03B8D1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конкретизуємо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8B672F-B2B4-D1E9-04D8-48D68203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Так </a:t>
            </a:r>
            <a:r>
              <a:rPr lang="ru-RU" sz="1800" dirty="0" err="1"/>
              <a:t>виглядатим</a:t>
            </a:r>
            <a:r>
              <a:rPr lang="ru-RU" dirty="0" err="1"/>
              <a:t>е</a:t>
            </a:r>
            <a:r>
              <a:rPr lang="ru-RU" dirty="0"/>
              <a:t> </a:t>
            </a:r>
            <a:r>
              <a:rPr lang="ru-RU" dirty="0" err="1"/>
              <a:t>конкретизація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для </a:t>
            </a:r>
            <a:r>
              <a:rPr lang="ru-RU" dirty="0" err="1"/>
              <a:t>якихось</a:t>
            </a:r>
            <a:r>
              <a:rPr lang="ru-RU" dirty="0"/>
              <a:t> </a:t>
            </a:r>
            <a:r>
              <a:rPr lang="ru-RU" dirty="0" err="1"/>
              <a:t>списків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:</a:t>
            </a:r>
            <a:endParaRPr lang="ru-RU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Soldier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SuperMonster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800" dirty="0"/>
              <a:t>А так </a:t>
            </a:r>
            <a:r>
              <a:rPr lang="ru-RU" sz="1800" dirty="0" err="1"/>
              <a:t>будемо</a:t>
            </a:r>
            <a:r>
              <a:rPr lang="ru-RU" sz="1800" dirty="0"/>
              <a:t> </a:t>
            </a:r>
            <a:r>
              <a:rPr lang="ru-RU" sz="1800" dirty="0" err="1"/>
              <a:t>використовувати</a:t>
            </a:r>
            <a:r>
              <a:rPr lang="ru-RU" sz="1800" dirty="0"/>
              <a:t> </a:t>
            </a:r>
            <a:r>
              <a:rPr lang="ru-RU" sz="1800" dirty="0" err="1"/>
              <a:t>цей</a:t>
            </a:r>
            <a:r>
              <a:rPr lang="ru-RU" sz="1800" dirty="0"/>
              <a:t> </a:t>
            </a:r>
            <a:r>
              <a:rPr lang="ru-RU" sz="1800" dirty="0" err="1"/>
              <a:t>інтерфейс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...;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pOgre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p-&gt;Create&lt;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r>
              <a:rPr lang="ru-RU" sz="1800" dirty="0"/>
              <a:t>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EDDE-E740-40A4-8AB1-2007D85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B881-8DB8-2C33-57E0-6BC0A83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Відповідники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C2E2-432E-667C-B565-615CF4C8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188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ru-RU" dirty="0" err="1"/>
              <a:t>Сутність</a:t>
            </a:r>
            <a:r>
              <a:rPr lang="ru-RU" dirty="0"/>
              <a:t> з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 err="1"/>
              <a:t>відповідник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AbstractFactoryUnit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IFactoryUnit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IDocHeaderFactory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IDocFactory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IHeaderFactory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  <a:endParaRPr lang="ru-RU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ru-RU" dirty="0">
                <a:solidFill>
                  <a:srgbClr val="2B91AF"/>
                </a:solidFill>
                <a:latin typeface="Cascadia Mono" panose="020B0609020000020004" pitchFamily="49" charset="0"/>
              </a:rPr>
              <a:t> –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Dispatcher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B583-A76B-F719-9523-F282B3CD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884-75D5-093C-ADDD-159D3261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як же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збудований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81AB-38DB-910D-9100-B767874B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поміч</a:t>
            </a:r>
            <a:r>
              <a:rPr lang="ru-RU" dirty="0"/>
              <a:t> </a:t>
            </a:r>
            <a:r>
              <a:rPr lang="ru-RU" dirty="0" err="1"/>
              <a:t>прийде</a:t>
            </a:r>
            <a:r>
              <a:rPr lang="ru-RU" dirty="0"/>
              <a:t> </a:t>
            </a:r>
            <a:r>
              <a:rPr lang="ru-RU" dirty="0" err="1"/>
              <a:t>чаклун</a:t>
            </a:r>
            <a:r>
              <a:rPr lang="ru-RU" dirty="0"/>
              <a:t> – </a:t>
            </a:r>
            <a:r>
              <a:rPr lang="en-US" dirty="0" err="1"/>
              <a:t>GenLinearHierarchy</a:t>
            </a:r>
            <a:r>
              <a:rPr lang="en-US" dirty="0"/>
              <a:t>!</a:t>
            </a:r>
            <a:endParaRPr lang="ru-RU" dirty="0"/>
          </a:p>
          <a:p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чаклун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часто </a:t>
            </a:r>
            <a:r>
              <a:rPr lang="ru-RU" dirty="0" err="1"/>
              <a:t>іде</a:t>
            </a:r>
            <a:r>
              <a:rPr lang="ru-RU" dirty="0"/>
              <a:t> в </a:t>
            </a:r>
            <a:r>
              <a:rPr lang="ru-RU" dirty="0" err="1"/>
              <a:t>парі</a:t>
            </a:r>
            <a:r>
              <a:rPr lang="ru-RU" dirty="0"/>
              <a:t> з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/>
              <a:t>як </a:t>
            </a:r>
            <a:r>
              <a:rPr lang="ru-RU" dirty="0" err="1"/>
              <a:t>стверджує</a:t>
            </a:r>
            <a:r>
              <a:rPr lang="ru-RU" dirty="0"/>
              <a:t> </a:t>
            </a:r>
            <a:r>
              <a:rPr lang="ru-RU" dirty="0" err="1"/>
              <a:t>Александреску</a:t>
            </a:r>
            <a:r>
              <a:rPr lang="ru-RU" dirty="0"/>
              <a:t>.</a:t>
            </a:r>
          </a:p>
          <a:p>
            <a:r>
              <a:rPr lang="ru-RU" dirty="0"/>
              <a:t>Проблема </a:t>
            </a:r>
            <a:r>
              <a:rPr lang="en-US" dirty="0" err="1"/>
              <a:t>GenScatterHierarchy</a:t>
            </a:r>
            <a:r>
              <a:rPr lang="en-US" dirty="0"/>
              <a:t> </a:t>
            </a:r>
            <a:r>
              <a:rPr lang="ru-RU" dirty="0"/>
              <a:t>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об’єкти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через </a:t>
            </a:r>
            <a:r>
              <a:rPr lang="ru-RU" dirty="0" err="1"/>
              <a:t>множинне</a:t>
            </a:r>
            <a:r>
              <a:rPr lang="ru-RU" dirty="0"/>
              <a:t> </a:t>
            </a:r>
            <a:r>
              <a:rPr lang="ru-RU" dirty="0" err="1"/>
              <a:t>наслідування</a:t>
            </a:r>
            <a:r>
              <a:rPr lang="ru-RU" dirty="0"/>
              <a:t>, вбирали б у себе </a:t>
            </a:r>
            <a:r>
              <a:rPr lang="ru-RU" dirty="0" err="1"/>
              <a:t>указники</a:t>
            </a:r>
            <a:r>
              <a:rPr lang="ru-RU" dirty="0"/>
              <a:t> на </a:t>
            </a:r>
            <a:r>
              <a:rPr lang="ru-RU" dirty="0" err="1"/>
              <a:t>віртуальні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свідчить</a:t>
            </a:r>
            <a:r>
              <a:rPr lang="ru-RU" dirty="0"/>
              <a:t> про </a:t>
            </a:r>
            <a:r>
              <a:rPr lang="ru-RU" dirty="0" err="1"/>
              <a:t>неоптимальність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по </a:t>
            </a:r>
            <a:r>
              <a:rPr lang="ru-RU" dirty="0" err="1"/>
              <a:t>пам’яті</a:t>
            </a:r>
            <a:r>
              <a:rPr lang="ru-RU" dirty="0"/>
              <a:t>. Для </a:t>
            </a:r>
            <a:r>
              <a:rPr lang="ru-RU" dirty="0" err="1"/>
              <a:t>абстрактних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нас </a:t>
            </a:r>
            <a:r>
              <a:rPr lang="ru-RU" dirty="0" err="1"/>
              <a:t>влаштовує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ми </a:t>
            </a:r>
            <a:r>
              <a:rPr lang="ru-RU" dirty="0" err="1"/>
              <a:t>ніколи</a:t>
            </a:r>
            <a:r>
              <a:rPr lang="ru-RU" dirty="0"/>
              <a:t> не </a:t>
            </a:r>
            <a:r>
              <a:rPr lang="ru-RU" dirty="0" err="1"/>
              <a:t>створюємо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екземплярів</a:t>
            </a:r>
            <a:r>
              <a:rPr lang="ru-RU" dirty="0"/>
              <a:t>.</a:t>
            </a:r>
          </a:p>
          <a:p>
            <a:r>
              <a:rPr lang="ru-RU" dirty="0"/>
              <a:t>Тому для </a:t>
            </a:r>
            <a:r>
              <a:rPr lang="ru-RU" dirty="0" err="1"/>
              <a:t>абстрактних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використовуватимемо</a:t>
            </a:r>
            <a:r>
              <a:rPr lang="ru-RU" dirty="0"/>
              <a:t> </a:t>
            </a:r>
            <a:r>
              <a:rPr lang="en-US" dirty="0" err="1"/>
              <a:t>GenScatterHierarchy</a:t>
            </a:r>
            <a:r>
              <a:rPr lang="ru-RU" dirty="0"/>
              <a:t>, а для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 – </a:t>
            </a:r>
            <a:r>
              <a:rPr lang="en-US" dirty="0" err="1"/>
              <a:t>GenLinearHierarchy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34E4-EE91-DA0F-1952-1BE502FE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49E41-C118-DB2E-1F59-D7FD5BFF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узагальнити</a:t>
            </a:r>
            <a:r>
              <a:rPr lang="ru-RU" dirty="0"/>
              <a:t> </a:t>
            </a:r>
            <a:r>
              <a:rPr lang="ru-RU" dirty="0" err="1"/>
              <a:t>абстрактні</a:t>
            </a:r>
            <a:r>
              <a:rPr lang="ru-RU" dirty="0"/>
              <a:t> фабрики?</a:t>
            </a:r>
            <a:endParaRPr lang="ru-UA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6466EB40-AFF4-640E-BFA4-CE62C8BE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Хотілося</a:t>
            </a:r>
            <a:r>
              <a:rPr lang="ru-RU" dirty="0"/>
              <a:t> б </a:t>
            </a:r>
            <a:r>
              <a:rPr lang="ru-RU" dirty="0" err="1"/>
              <a:t>написати</a:t>
            </a:r>
            <a:r>
              <a:rPr lang="ru-RU" dirty="0"/>
              <a:t> один, </a:t>
            </a:r>
            <a:r>
              <a:rPr lang="ru-RU" dirty="0" err="1"/>
              <a:t>узагальнений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би </a:t>
            </a:r>
            <a:r>
              <a:rPr lang="ru-RU" dirty="0" err="1"/>
              <a:t>генерував</a:t>
            </a:r>
            <a:r>
              <a:rPr lang="ru-RU" dirty="0"/>
              <a:t> нам </a:t>
            </a:r>
            <a:r>
              <a:rPr lang="ru-RU" dirty="0" err="1"/>
              <a:t>інтерфейси</a:t>
            </a:r>
            <a:r>
              <a:rPr lang="ru-RU" dirty="0"/>
              <a:t> та </a:t>
            </a:r>
            <a:r>
              <a:rPr lang="ru-RU" dirty="0" err="1"/>
              <a:t>реалізації</a:t>
            </a:r>
            <a:r>
              <a:rPr lang="ru-RU" dirty="0"/>
              <a:t> фабрик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ми </a:t>
            </a:r>
            <a:r>
              <a:rPr lang="ru-RU" dirty="0" err="1"/>
              <a:t>хочемо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вони </a:t>
            </a:r>
            <a:r>
              <a:rPr lang="ru-RU" dirty="0" err="1"/>
              <a:t>створювали</a:t>
            </a:r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2CA68-6A09-4813-B549-382802BA061B}"/>
              </a:ext>
            </a:extLst>
          </p:cNvPr>
          <p:cNvSpPr txBox="1"/>
          <p:nvPr/>
        </p:nvSpPr>
        <p:spPr>
          <a:xfrm>
            <a:off x="3223968" y="3551319"/>
            <a:ext cx="8757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DieHardLevelEnemyFactory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BadSoldier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Bad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Super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&gt;;</a:t>
            </a:r>
            <a:endParaRPr lang="ru-UA" dirty="0"/>
          </a:p>
          <a:p>
            <a:endParaRPr lang="ru-U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081B2-10EE-F1D0-3BEB-51355FB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7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6715B-CCDF-03B3-BBC2-18744300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магія</a:t>
            </a:r>
            <a:r>
              <a:rPr lang="ru-RU" dirty="0"/>
              <a:t> </a:t>
            </a:r>
            <a:r>
              <a:rPr lang="en-US" dirty="0" err="1"/>
              <a:t>GenLinearHierarchy</a:t>
            </a:r>
            <a:endParaRPr lang="ru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332D737D-F759-00A4-C932-7A10CE3B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014" y="1706252"/>
            <a:ext cx="5265474" cy="4527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E902F-8A14-0A50-4E01-6101DCBA7322}"/>
              </a:ext>
            </a:extLst>
          </p:cNvPr>
          <p:cNvSpPr txBox="1"/>
          <p:nvPr/>
        </p:nvSpPr>
        <p:spPr>
          <a:xfrm>
            <a:off x="2337848" y="2551837"/>
            <a:ext cx="4456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Аналогічно</a:t>
            </a:r>
            <a:r>
              <a:rPr lang="ru-RU" dirty="0"/>
              <a:t> до </a:t>
            </a:r>
            <a:r>
              <a:rPr lang="en-US" dirty="0" err="1"/>
              <a:t>GenScatterHierarchy</a:t>
            </a:r>
            <a:r>
              <a:rPr lang="en-US" dirty="0"/>
              <a:t>, </a:t>
            </a:r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ru-RU" dirty="0" err="1"/>
              <a:t>рекурсивну</a:t>
            </a:r>
            <a:r>
              <a:rPr lang="ru-RU" dirty="0"/>
              <a:t> </a:t>
            </a:r>
            <a:r>
              <a:rPr lang="ru-RU" dirty="0" err="1"/>
              <a:t>діаграму</a:t>
            </a:r>
            <a:r>
              <a:rPr lang="ru-RU" dirty="0"/>
              <a:t>. Бажана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фабрик і буде </a:t>
            </a:r>
            <a:r>
              <a:rPr lang="ru-RU" dirty="0" err="1"/>
              <a:t>найнижчим</a:t>
            </a:r>
            <a:r>
              <a:rPr lang="ru-RU" dirty="0"/>
              <a:t> </a:t>
            </a:r>
            <a:r>
              <a:rPr lang="ru-RU" dirty="0" err="1"/>
              <a:t>нащадком</a:t>
            </a:r>
            <a:r>
              <a:rPr lang="ru-RU" dirty="0"/>
              <a:t> </a:t>
            </a:r>
            <a:r>
              <a:rPr lang="ru-RU" dirty="0" err="1"/>
              <a:t>зображеної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(</a:t>
            </a:r>
            <a:r>
              <a:rPr lang="en-US" dirty="0" err="1"/>
              <a:t>GenLinearHierarchy</a:t>
            </a:r>
            <a:r>
              <a:rPr lang="en-US" dirty="0"/>
              <a:t>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9BFF-DA53-0487-2142-85F07E6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0B8A-9E25-EF2B-0980-6C8B9882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оголошення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A4B4-E5AC-224F-4600-7BBBCC2E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501" y="245626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AtomicType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EmptyType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A7309-0A7E-314A-ABC2-C0A7BB42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3A3-0808-D5F9-FABB-DCBAB901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8AD3B-79BD-53AD-A2CF-DA66DD79A783}"/>
              </a:ext>
            </a:extLst>
          </p:cNvPr>
          <p:cNvSpPr txBox="1"/>
          <p:nvPr/>
        </p:nvSpPr>
        <p:spPr>
          <a:xfrm>
            <a:off x="2856322" y="2653692"/>
            <a:ext cx="90120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: </a:t>
            </a: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T1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T2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41121-4ACA-C536-380B-D45596BB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5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20B8-A477-94D8-4961-16FFEA10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D40F2-8753-F75C-000B-C611F6BEA258}"/>
              </a:ext>
            </a:extLst>
          </p:cNvPr>
          <p:cNvSpPr txBox="1"/>
          <p:nvPr/>
        </p:nvSpPr>
        <p:spPr>
          <a:xfrm>
            <a:off x="2943519" y="2917498"/>
            <a:ext cx="87174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   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C9A53-623E-5F80-EAC7-FEFAB0B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A2C4-023D-27D4-F233-23DC54AA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GenLinearHierarchy</a:t>
            </a:r>
            <a:r>
              <a:rPr lang="ru-RU" dirty="0"/>
              <a:t>: </a:t>
            </a:r>
            <a:r>
              <a:rPr lang="ru-RU" dirty="0" err="1"/>
              <a:t>часткові</a:t>
            </a:r>
            <a:r>
              <a:rPr lang="ru-RU" dirty="0"/>
              <a:t> </a:t>
            </a:r>
            <a:r>
              <a:rPr lang="ru-RU" dirty="0" err="1"/>
              <a:t>спеціалізації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00876-86F0-997F-D2F9-281C782F5773}"/>
              </a:ext>
            </a:extLst>
          </p:cNvPr>
          <p:cNvSpPr txBox="1"/>
          <p:nvPr/>
        </p:nvSpPr>
        <p:spPr>
          <a:xfrm>
            <a:off x="3281081" y="2964633"/>
            <a:ext cx="95016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C83FD-6174-65E3-D931-F7BDBE5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19BF-5476-BE4B-DFD5-1E216843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62" y="633537"/>
            <a:ext cx="9634193" cy="1280890"/>
          </a:xfrm>
        </p:spPr>
        <p:txBody>
          <a:bodyPr/>
          <a:lstStyle/>
          <a:p>
            <a:r>
              <a:rPr lang="ru-RU" dirty="0" err="1"/>
              <a:t>Юніт</a:t>
            </a:r>
            <a:r>
              <a:rPr lang="ru-RU" dirty="0"/>
              <a:t> </a:t>
            </a:r>
            <a:r>
              <a:rPr lang="ru-RU" dirty="0" err="1"/>
              <a:t>узагальненої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A451396-0BF3-D64D-68A9-73672F9C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Tail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BaseProductList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DoCreate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248809-830C-E08B-AAAB-E1E87703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93" y="4762637"/>
            <a:ext cx="2642212" cy="17629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3CEA-516F-B5AB-977F-7E98D52F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93C70-E20A-FE32-EECC-40505374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Нарешті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D4E98A-D93F-98A0-0BFD-7CEE673D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524231" cy="41002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Creator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GenLinearHierarchy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TL::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Creator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AbstractFact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ConcreteProductList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A7377-3AD5-0DCD-DBCF-2903565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B557-817B-341D-8C42-B2CAA057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Використання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ABF412-0918-CA92-6036-09042597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sing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ConcreteFactory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SillySoldier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SillySuperMonster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U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AbstractEnemyFactory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pOgre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p-&gt;Create&lt;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Monster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r>
              <a:rPr lang="ru-RU" sz="1800" dirty="0"/>
              <a:t>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97344-A3EA-F08E-4F11-EA08FFB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3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B881-8DB8-2C33-57E0-6BC0A83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Відповідники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C2E2-432E-667C-B565-615CF4C8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6188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ru-RU" dirty="0" err="1"/>
              <a:t>Сутність</a:t>
            </a:r>
            <a:r>
              <a:rPr lang="ru-RU" dirty="0"/>
              <a:t> з 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ru-RU" dirty="0" err="1"/>
              <a:t>відповідник</a:t>
            </a:r>
            <a:r>
              <a:rPr lang="ru-RU" dirty="0"/>
              <a:t> з </a:t>
            </a:r>
            <a:r>
              <a:rPr lang="ru-RU" dirty="0" err="1"/>
              <a:t>наданого</a:t>
            </a:r>
            <a:r>
              <a:rPr lang="ru-RU" dirty="0"/>
              <a:t> коду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OpNewFactoryUnit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ConcreteFactoryUnit</a:t>
            </a:r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ConcreteFactory</a:t>
            </a:r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EasyLevelEnemyFactory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-&gt;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PlainTextFactory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MathTextFactory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2A2AD-6D9D-7CDE-AFCC-79080101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DB7C-A3BD-9C09-4294-8E550A46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en-US" dirty="0"/>
              <a:t> </a:t>
            </a:r>
            <a:r>
              <a:rPr lang="ru-RU" dirty="0" err="1"/>
              <a:t>реалізації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E34DFAF-8A7F-224D-2FAB-6FFC749C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Переваги</a:t>
            </a:r>
            <a:r>
              <a:rPr lang="ru-RU" dirty="0"/>
              <a:t>:</a:t>
            </a:r>
          </a:p>
          <a:p>
            <a:r>
              <a:rPr lang="ru-RU" dirty="0" err="1"/>
              <a:t>Маємо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гнучке</a:t>
            </a:r>
            <a:r>
              <a:rPr lang="ru-RU" dirty="0"/>
              <a:t> </a:t>
            </a:r>
            <a:r>
              <a:rPr lang="ru-RU" dirty="0" err="1"/>
              <a:t>узагальнення</a:t>
            </a:r>
            <a:r>
              <a:rPr lang="ru-RU" dirty="0"/>
              <a:t> </a:t>
            </a:r>
            <a:r>
              <a:rPr lang="ru-RU" dirty="0" err="1"/>
              <a:t>абстрактних</a:t>
            </a:r>
            <a:r>
              <a:rPr lang="ru-RU" dirty="0"/>
              <a:t> фабрик (</a:t>
            </a:r>
            <a:r>
              <a:rPr lang="ru-RU" dirty="0" err="1"/>
              <a:t>поділ</a:t>
            </a:r>
            <a:r>
              <a:rPr lang="ru-RU" dirty="0"/>
              <a:t> на </a:t>
            </a:r>
            <a:r>
              <a:rPr lang="ru-RU" dirty="0" err="1"/>
              <a:t>юніти</a:t>
            </a:r>
            <a:r>
              <a:rPr lang="ru-RU" dirty="0"/>
              <a:t> та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вказані</a:t>
            </a:r>
            <a:r>
              <a:rPr lang="ru-RU" dirty="0"/>
              <a:t> типи)</a:t>
            </a:r>
          </a:p>
          <a:p>
            <a:r>
              <a:rPr lang="ru-RU" dirty="0" err="1"/>
              <a:t>Гранулярність</a:t>
            </a:r>
            <a:r>
              <a:rPr lang="ru-RU" dirty="0"/>
              <a:t>: </a:t>
            </a:r>
            <a:r>
              <a:rPr lang="ru-RU" dirty="0" err="1"/>
              <a:t>запропонований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легко </a:t>
            </a:r>
            <a:r>
              <a:rPr lang="ru-RU" dirty="0" err="1"/>
              <a:t>розбивається</a:t>
            </a:r>
            <a:r>
              <a:rPr lang="ru-RU" dirty="0"/>
              <a:t> на «</a:t>
            </a:r>
            <a:r>
              <a:rPr lang="ru-RU" dirty="0" err="1"/>
              <a:t>гранули</a:t>
            </a:r>
            <a:r>
              <a:rPr lang="ru-RU" dirty="0"/>
              <a:t>»: </a:t>
            </a:r>
            <a:r>
              <a:rPr lang="ru-RU" dirty="0" err="1"/>
              <a:t>інтерфейси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конкретного типу</a:t>
            </a:r>
          </a:p>
          <a:p>
            <a:pPr marL="0" indent="0">
              <a:buNone/>
            </a:pPr>
            <a:r>
              <a:rPr lang="ru-RU" dirty="0" err="1"/>
              <a:t>Недоліки</a:t>
            </a:r>
            <a:r>
              <a:rPr lang="ru-RU" dirty="0"/>
              <a:t>:</a:t>
            </a:r>
          </a:p>
          <a:p>
            <a:r>
              <a:rPr lang="ru-RU" dirty="0" err="1"/>
              <a:t>Розростання</a:t>
            </a:r>
            <a:r>
              <a:rPr lang="ru-RU" dirty="0"/>
              <a:t> </a:t>
            </a:r>
            <a:r>
              <a:rPr lang="ru-RU" dirty="0" err="1"/>
              <a:t>вхідного</a:t>
            </a:r>
            <a:r>
              <a:rPr lang="ru-RU" dirty="0"/>
              <a:t> коду (</a:t>
            </a:r>
            <a:r>
              <a:rPr lang="ru-RU" dirty="0" err="1"/>
              <a:t>генерація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компілятором</a:t>
            </a:r>
            <a:r>
              <a:rPr lang="ru-RU" dirty="0"/>
              <a:t>)</a:t>
            </a:r>
          </a:p>
          <a:p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3B71-335B-A5D3-E95D-E120197A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2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EA7A9-3BFF-0E44-AF65-0AB06A44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/>
              <a:t>Loki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D2F15A1-60E3-7968-5514-0FD8E897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Використаємо</a:t>
            </a:r>
            <a:r>
              <a:rPr lang="ru-RU" dirty="0"/>
              <a:t> </a:t>
            </a:r>
            <a:r>
              <a:rPr lang="ru-RU" dirty="0" err="1"/>
              <a:t>бібліотеку</a:t>
            </a:r>
            <a:r>
              <a:rPr lang="ru-RU" dirty="0"/>
              <a:t>, </a:t>
            </a:r>
            <a:r>
              <a:rPr lang="ru-RU" dirty="0" err="1"/>
              <a:t>створену</a:t>
            </a:r>
            <a:r>
              <a:rPr lang="ru-RU" dirty="0"/>
              <a:t> </a:t>
            </a:r>
            <a:r>
              <a:rPr lang="ru-RU" dirty="0" err="1"/>
              <a:t>Александреску</a:t>
            </a:r>
            <a:r>
              <a:rPr lang="ru-RU" dirty="0"/>
              <a:t> (та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розробниками</a:t>
            </a:r>
            <a:r>
              <a:rPr lang="ru-RU" dirty="0"/>
              <a:t>) для </a:t>
            </a:r>
            <a:r>
              <a:rPr lang="ru-RU" dirty="0" err="1"/>
              <a:t>поставленої</a:t>
            </a:r>
            <a:r>
              <a:rPr lang="ru-RU" dirty="0"/>
              <a:t> </a:t>
            </a:r>
            <a:r>
              <a:rPr lang="ru-RU" dirty="0" err="1"/>
              <a:t>цілі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Бібліотеку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завантажити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https://loki-lib.sourceforge.net/index.php?n=Main.Download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поринати</a:t>
            </a:r>
            <a:r>
              <a:rPr lang="ru-RU" dirty="0"/>
              <a:t> не </a:t>
            </a:r>
            <a:r>
              <a:rPr lang="ru-RU" dirty="0" err="1"/>
              <a:t>будемо</a:t>
            </a:r>
            <a:r>
              <a:rPr lang="ru-RU" dirty="0"/>
              <a:t>. Лише </a:t>
            </a:r>
            <a:r>
              <a:rPr lang="ru-RU" dirty="0" err="1"/>
              <a:t>використаємо</a:t>
            </a:r>
            <a:r>
              <a:rPr lang="ru-RU" dirty="0"/>
              <a:t> як </a:t>
            </a:r>
            <a:r>
              <a:rPr lang="ru-RU" dirty="0" err="1"/>
              <a:t>готовий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: </a:t>
            </a:r>
          </a:p>
          <a:p>
            <a:r>
              <a:rPr lang="en-US" dirty="0"/>
              <a:t>Type2Type</a:t>
            </a:r>
          </a:p>
          <a:p>
            <a:r>
              <a:rPr lang="en-US" dirty="0" err="1"/>
              <a:t>Typelist</a:t>
            </a:r>
            <a:endParaRPr lang="en-US" dirty="0"/>
          </a:p>
          <a:p>
            <a:r>
              <a:rPr lang="en-US" dirty="0" err="1"/>
              <a:t>GenScatterHierarchy</a:t>
            </a:r>
            <a:endParaRPr lang="en-US" dirty="0"/>
          </a:p>
          <a:p>
            <a:r>
              <a:rPr lang="en-US" dirty="0" err="1"/>
              <a:t>GenLinearHierarchy</a:t>
            </a:r>
            <a:endParaRPr lang="en-US" dirty="0"/>
          </a:p>
          <a:p>
            <a:endParaRPr lang="ru-RU" dirty="0"/>
          </a:p>
          <a:p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BF458-0053-25CA-5720-D549319F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CCFE4-14A7-145C-569D-AF16809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Погодьтесь</a:t>
            </a:r>
            <a:r>
              <a:rPr lang="ru-RU" dirty="0"/>
              <a:t>, </a:t>
            </a:r>
            <a:r>
              <a:rPr lang="ru-RU" dirty="0" err="1"/>
              <a:t>потужно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4A3E0F8-AA57-2F77-1D64-900A42BB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Взагалі</a:t>
            </a:r>
            <a:r>
              <a:rPr lang="ru-RU" dirty="0"/>
              <a:t>, </a:t>
            </a:r>
            <a:r>
              <a:rPr lang="ru-RU" dirty="0" err="1"/>
              <a:t>техніки</a:t>
            </a:r>
            <a:r>
              <a:rPr lang="ru-RU" dirty="0"/>
              <a:t>, </a:t>
            </a:r>
            <a:r>
              <a:rPr lang="ru-RU" dirty="0" err="1"/>
              <a:t>запропоновані</a:t>
            </a:r>
            <a:r>
              <a:rPr lang="ru-RU" dirty="0"/>
              <a:t> для фабричного методу, </a:t>
            </a:r>
            <a:r>
              <a:rPr lang="ru-RU" dirty="0" err="1"/>
              <a:t>доречно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і для </a:t>
            </a:r>
            <a:r>
              <a:rPr lang="ru-RU" dirty="0" err="1"/>
              <a:t>абстрактних</a:t>
            </a:r>
            <a:r>
              <a:rPr lang="ru-RU" dirty="0"/>
              <a:t> фабрик:</a:t>
            </a:r>
          </a:p>
          <a:p>
            <a:r>
              <a:rPr lang="ru-RU" dirty="0" err="1"/>
              <a:t>Фабричний</a:t>
            </a:r>
            <a:r>
              <a:rPr lang="ru-RU" dirty="0"/>
              <a:t> метод за </a:t>
            </a:r>
            <a:r>
              <a:rPr lang="ru-RU" dirty="0" err="1"/>
              <a:t>замовчуванням</a:t>
            </a:r>
            <a:endParaRPr lang="ru-RU" dirty="0"/>
          </a:p>
          <a:p>
            <a:r>
              <a:rPr lang="ru-RU" dirty="0" err="1"/>
              <a:t>Ліниве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endParaRPr lang="ru-RU" dirty="0"/>
          </a:p>
          <a:p>
            <a:r>
              <a:rPr lang="ru-RU" dirty="0" err="1"/>
              <a:t>Параметризовані</a:t>
            </a:r>
            <a:r>
              <a:rPr lang="ru-RU" dirty="0"/>
              <a:t> </a:t>
            </a:r>
            <a:r>
              <a:rPr lang="ru-RU" dirty="0" err="1"/>
              <a:t>фабричні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endParaRPr lang="ru-UA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якусь</a:t>
            </a:r>
            <a:r>
              <a:rPr lang="ru-RU" dirty="0"/>
              <a:t> з них до </a:t>
            </a:r>
            <a:r>
              <a:rPr lang="ru-RU" dirty="0" err="1"/>
              <a:t>всієї</a:t>
            </a:r>
            <a:r>
              <a:rPr lang="ru-RU" dirty="0"/>
              <a:t> фабрики, треба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до конкретного </a:t>
            </a:r>
            <a:r>
              <a:rPr lang="ru-RU" dirty="0" err="1"/>
              <a:t>юніту</a:t>
            </a:r>
            <a:r>
              <a:rPr lang="ru-RU" dirty="0"/>
              <a:t> (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U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3DAA7-8B58-8E46-D256-9A557A27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B744-78E6-C8F6-ECE6-ACB022AF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03CE-8911-DDDE-CAEC-04CED7B4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Дана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абстрактної</a:t>
            </a:r>
            <a:r>
              <a:rPr lang="ru-RU" dirty="0"/>
              <a:t> фабрики є </a:t>
            </a:r>
            <a:r>
              <a:rPr lang="ru-RU" dirty="0" err="1"/>
              <a:t>дуже</a:t>
            </a:r>
            <a:r>
              <a:rPr lang="ru-RU" dirty="0"/>
              <a:t> складною і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/>
              <a:t>потужні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узагальненого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С++.</a:t>
            </a:r>
          </a:p>
          <a:p>
            <a:pPr marL="0" indent="0">
              <a:buNone/>
            </a:pP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простоти</a:t>
            </a:r>
            <a:r>
              <a:rPr lang="ru-RU" dirty="0"/>
              <a:t> та </a:t>
            </a:r>
            <a:r>
              <a:rPr lang="ru-RU" dirty="0" err="1"/>
              <a:t>гнучкості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таких фабрик. </a:t>
            </a:r>
            <a:r>
              <a:rPr lang="ru-RU" dirty="0" err="1"/>
              <a:t>Довільні</a:t>
            </a:r>
            <a:r>
              <a:rPr lang="ru-RU" dirty="0"/>
              <a:t>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таких фабрик </a:t>
            </a:r>
            <a:r>
              <a:rPr lang="ru-RU" dirty="0" err="1"/>
              <a:t>зводиться</a:t>
            </a:r>
            <a:r>
              <a:rPr lang="ru-RU" dirty="0"/>
              <a:t> до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 </a:t>
            </a:r>
            <a:r>
              <a:rPr lang="ru-RU" dirty="0" err="1"/>
              <a:t>юнітів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фабрик.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704B-4F1C-CE7D-0CE2-C4E5F24C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3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EAFE-F771-C973-9263-BBD76A5F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джерела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EB2-049C-40A3-3F80-B150C912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effectLst/>
                <a:latin typeface="Arial" panose="020B0604020202020204" pitchFamily="34" charset="0"/>
              </a:rPr>
              <a:t>«</a:t>
            </a:r>
            <a:r>
              <a:rPr lang="en-US" b="1" dirty="0">
                <a:effectLst/>
                <a:latin typeface="Arial" panose="020B0604020202020204" pitchFamily="34" charset="0"/>
              </a:rPr>
              <a:t>Modern C++ Design: Generic Programming and Design Patterns Applied</a:t>
            </a:r>
            <a:r>
              <a:rPr lang="ru-RU" b="1" dirty="0">
                <a:latin typeface="Arial" panose="020B0604020202020204" pitchFamily="34" charset="0"/>
              </a:rPr>
              <a:t>» </a:t>
            </a:r>
            <a:r>
              <a:rPr lang="en-US" i="1" dirty="0">
                <a:effectLst/>
                <a:latin typeface="Arial" panose="020B0604020202020204" pitchFamily="34" charset="0"/>
              </a:rPr>
              <a:t>By Andrei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Alexandrescu</a:t>
            </a:r>
            <a:endParaRPr lang="ru-RU" i="1" dirty="0">
              <a:effectLst/>
              <a:latin typeface="Arial" panose="020B0604020202020204" pitchFamily="34" charset="0"/>
            </a:endParaRPr>
          </a:p>
          <a:p>
            <a:r>
              <a:rPr lang="ru-RU" b="1" dirty="0"/>
              <a:t>«</a:t>
            </a:r>
            <a:r>
              <a:rPr lang="en-US" b="1" dirty="0"/>
              <a:t>Design Patterns: Elements of Reusable Object-Oriented Software</a:t>
            </a:r>
            <a:r>
              <a:rPr lang="ru-RU" b="1" dirty="0"/>
              <a:t>» </a:t>
            </a:r>
            <a:r>
              <a:rPr lang="en-US" i="1" dirty="0"/>
              <a:t>by </a:t>
            </a:r>
            <a:r>
              <a:rPr lang="en-US" i="1" dirty="0">
                <a:hlinkClick r:id="rId2"/>
              </a:rPr>
              <a:t>Erich Gamma</a:t>
            </a:r>
            <a:r>
              <a:rPr lang="en-US" i="1" dirty="0"/>
              <a:t> (Author), </a:t>
            </a:r>
            <a:r>
              <a:rPr lang="en-US" i="1" dirty="0">
                <a:hlinkClick r:id="rId3"/>
              </a:rPr>
              <a:t>Richard Helm</a:t>
            </a:r>
            <a:r>
              <a:rPr lang="en-US" i="1" dirty="0"/>
              <a:t> (Author), </a:t>
            </a:r>
            <a:r>
              <a:rPr lang="en-US" i="1" dirty="0">
                <a:hlinkClick r:id="rId4"/>
              </a:rPr>
              <a:t>Ralph Johnson</a:t>
            </a:r>
            <a:r>
              <a:rPr lang="en-US" i="1" dirty="0"/>
              <a:t> (Author), </a:t>
            </a:r>
            <a:r>
              <a:rPr lang="en-US" i="1" dirty="0">
                <a:hlinkClick r:id="rId5"/>
              </a:rPr>
              <a:t>John </a:t>
            </a:r>
            <a:r>
              <a:rPr lang="en-US" i="1" dirty="0" err="1">
                <a:hlinkClick r:id="rId5"/>
              </a:rPr>
              <a:t>Vlissides</a:t>
            </a:r>
            <a:r>
              <a:rPr lang="en-US" i="1" dirty="0"/>
              <a:t> (Author), </a:t>
            </a:r>
            <a:r>
              <a:rPr lang="en-US" i="1" dirty="0">
                <a:hlinkClick r:id="rId6"/>
              </a:rPr>
              <a:t>Grady </a:t>
            </a:r>
            <a:r>
              <a:rPr lang="en-US" i="1" dirty="0" err="1">
                <a:hlinkClick r:id="rId6"/>
              </a:rPr>
              <a:t>Booch</a:t>
            </a:r>
            <a:r>
              <a:rPr lang="en-US" i="1" dirty="0"/>
              <a:t> (Foreword) </a:t>
            </a:r>
            <a:endParaRPr lang="en-US" b="1" i="1" dirty="0"/>
          </a:p>
          <a:p>
            <a:r>
              <a:rPr lang="en-US" dirty="0">
                <a:hlinkClick r:id="rId7"/>
              </a:rPr>
              <a:t>https://en.cppreference.com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ru-RU" i="1" dirty="0" err="1"/>
              <a:t>документація</a:t>
            </a:r>
            <a:r>
              <a:rPr lang="ru-RU" i="1" dirty="0"/>
              <a:t> </a:t>
            </a:r>
            <a:r>
              <a:rPr lang="ru-RU" i="1" dirty="0" err="1"/>
              <a:t>засобів</a:t>
            </a:r>
            <a:r>
              <a:rPr lang="ru-RU" i="1" dirty="0"/>
              <a:t> </a:t>
            </a:r>
            <a:r>
              <a:rPr lang="ru-RU" i="1" dirty="0" err="1"/>
              <a:t>мови</a:t>
            </a:r>
            <a:r>
              <a:rPr lang="ru-RU" i="1" dirty="0"/>
              <a:t> С++</a:t>
            </a:r>
            <a:r>
              <a:rPr lang="en-US" i="1" dirty="0"/>
              <a:t>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C924-5EE6-669A-301D-C2A7706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7576-A18B-4F5B-90B8-F88C6C9850D3}" type="slidenum">
              <a:rPr lang="ru-UA" smtClean="0"/>
              <a:t>32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082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9C93-2E40-5345-2D42-801FCEDD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Type2Type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14EC-5319-1225-4772-C660DB44D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95893"/>
            <a:ext cx="8915400" cy="3777622"/>
          </a:xfrm>
        </p:spPr>
        <p:txBody>
          <a:bodyPr/>
          <a:lstStyle/>
          <a:p>
            <a:r>
              <a:rPr lang="en-US" dirty="0"/>
              <a:t>Type2Type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простий</a:t>
            </a:r>
            <a:r>
              <a:rPr lang="ru-RU" dirty="0"/>
              <a:t> </a:t>
            </a:r>
            <a:r>
              <a:rPr lang="ru-RU" dirty="0" err="1"/>
              <a:t>параметризований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.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диспетчеризації</a:t>
            </a:r>
            <a:r>
              <a:rPr lang="ru-RU" dirty="0"/>
              <a:t> </a:t>
            </a:r>
            <a:r>
              <a:rPr lang="ru-RU" dirty="0" err="1"/>
              <a:t>викликів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r>
              <a:rPr lang="ru-RU" dirty="0"/>
              <a:t>У </a:t>
            </a:r>
            <a:r>
              <a:rPr lang="ru-RU" dirty="0" err="1"/>
              <a:t>розробленому</a:t>
            </a:r>
            <a:r>
              <a:rPr lang="ru-RU" dirty="0"/>
              <a:t>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en-US" dirty="0"/>
              <a:t>Type2Type</a:t>
            </a:r>
            <a:r>
              <a:rPr lang="ru-RU" dirty="0"/>
              <a:t> </a:t>
            </a:r>
            <a:r>
              <a:rPr lang="ru-RU" dirty="0" err="1"/>
              <a:t>замінено</a:t>
            </a:r>
            <a:r>
              <a:rPr lang="ru-RU" dirty="0"/>
              <a:t> альтернативою </a:t>
            </a:r>
            <a:r>
              <a:rPr lang="en-US" dirty="0"/>
              <a:t>Dispatcher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відповідного</a:t>
            </a:r>
            <a:r>
              <a:rPr lang="ru-RU" dirty="0"/>
              <a:t> </a:t>
            </a:r>
            <a:r>
              <a:rPr lang="en-US" dirty="0"/>
              <a:t>“typedef”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EE76-A1AE-7F0F-F119-F0F2D5D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D4293-224F-DF0E-AEC4-8D7EFCCEAE13}"/>
              </a:ext>
            </a:extLst>
          </p:cNvPr>
          <p:cNvSpPr txBox="1"/>
          <p:nvPr/>
        </p:nvSpPr>
        <p:spPr>
          <a:xfrm>
            <a:off x="4725186" y="3984704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OriginalType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5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3814-85B4-70DF-1BED-3F76A9B9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Type2Type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4FB6-33D6-419A-E6CA-44F77942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4808"/>
            <a:ext cx="8915400" cy="3777622"/>
          </a:xfrm>
        </p:spPr>
        <p:txBody>
          <a:bodyPr/>
          <a:lstStyle/>
          <a:p>
            <a:r>
              <a:rPr lang="ru-RU" dirty="0"/>
              <a:t>У нас </a:t>
            </a:r>
            <a:r>
              <a:rPr lang="ru-RU" dirty="0" err="1"/>
              <a:t>виникне</a:t>
            </a:r>
            <a:r>
              <a:rPr lang="ru-RU" dirty="0"/>
              <a:t> </a:t>
            </a:r>
            <a:r>
              <a:rPr lang="ru-RU" dirty="0" err="1"/>
              <a:t>ситуація</a:t>
            </a:r>
            <a:r>
              <a:rPr lang="ru-RU" dirty="0"/>
              <a:t>, коли у нас буде (</a:t>
            </a:r>
            <a:r>
              <a:rPr lang="ru-RU" dirty="0" err="1"/>
              <a:t>невідома</a:t>
            </a:r>
            <a:r>
              <a:rPr lang="ru-RU" dirty="0"/>
              <a:t>)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віртуальних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з </a:t>
            </a:r>
            <a:r>
              <a:rPr lang="ru-RU" dirty="0" err="1"/>
              <a:t>однаковим</a:t>
            </a:r>
            <a:r>
              <a:rPr lang="ru-RU" dirty="0"/>
              <a:t> </a:t>
            </a:r>
            <a:r>
              <a:rPr lang="ru-RU" dirty="0" err="1"/>
              <a:t>ім’ям</a:t>
            </a:r>
            <a:r>
              <a:rPr lang="ru-RU" dirty="0"/>
              <a:t>.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диспетчеризувати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, ми </a:t>
            </a:r>
            <a:r>
              <a:rPr lang="ru-RU" dirty="0" err="1"/>
              <a:t>передаватимемо</a:t>
            </a:r>
            <a:r>
              <a:rPr lang="ru-RU" dirty="0"/>
              <a:t> у них параметр типу </a:t>
            </a:r>
            <a:r>
              <a:rPr lang="en-US" dirty="0"/>
              <a:t>Type2Type (</a:t>
            </a:r>
            <a:r>
              <a:rPr lang="ru-RU" dirty="0" err="1"/>
              <a:t>конкретизований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 З </a:t>
            </a:r>
            <a:r>
              <a:rPr lang="ru-RU" dirty="0" err="1"/>
              <a:t>невіртуальної</a:t>
            </a:r>
            <a:r>
              <a:rPr lang="ru-RU" dirty="0"/>
              <a:t> </a:t>
            </a:r>
            <a:r>
              <a:rPr lang="ru-RU" dirty="0" err="1"/>
              <a:t>шаблонної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викликатимемо</a:t>
            </a:r>
            <a:r>
              <a:rPr lang="ru-RU" dirty="0"/>
              <a:t> </a:t>
            </a:r>
            <a:r>
              <a:rPr lang="ru-RU" dirty="0" err="1"/>
              <a:t>віртуальні</a:t>
            </a:r>
            <a:r>
              <a:rPr lang="ru-RU" dirty="0"/>
              <a:t>, </a:t>
            </a:r>
            <a:r>
              <a:rPr lang="ru-RU" dirty="0" err="1"/>
              <a:t>уточнюючи</a:t>
            </a:r>
            <a:r>
              <a:rPr lang="ru-RU" dirty="0"/>
              <a:t> тип,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конкретизовано</a:t>
            </a:r>
            <a:r>
              <a:rPr lang="ru-RU" dirty="0"/>
              <a:t> </a:t>
            </a:r>
            <a:r>
              <a:rPr lang="en-US" dirty="0"/>
              <a:t>Type2Type </a:t>
            </a:r>
            <a:r>
              <a:rPr lang="ru-RU" dirty="0"/>
              <a:t>параметр.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61183-4F2B-0FAC-44C9-76DA5BCC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ACEB4-9E24-91D1-6F35-EBE30982C5FC}"/>
              </a:ext>
            </a:extLst>
          </p:cNvPr>
          <p:cNvSpPr txBox="1"/>
          <p:nvPr/>
        </p:nvSpPr>
        <p:spPr>
          <a:xfrm>
            <a:off x="3296222" y="3810449"/>
            <a:ext cx="75013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SomeClass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typename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some_virt_func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some_virt_func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 = 0;</a:t>
            </a:r>
          </a:p>
          <a:p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some_virt_func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 = 0;</a:t>
            </a:r>
          </a:p>
          <a:p>
            <a:r>
              <a:rPr lang="ru-R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some_virt_func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Type2Type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&gt;) =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F005-84C5-B202-4AB3-FCE14738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032D-A9C1-A428-B796-031C3B7C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61880"/>
            <a:ext cx="8915400" cy="3777622"/>
          </a:xfrm>
        </p:spPr>
        <p:txBody>
          <a:bodyPr/>
          <a:lstStyle/>
          <a:p>
            <a:r>
              <a:rPr lang="ru-RU" dirty="0"/>
              <a:t>У </a:t>
            </a:r>
            <a:r>
              <a:rPr lang="ru-RU" dirty="0" err="1"/>
              <a:t>часи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en-US" dirty="0"/>
              <a:t>Loki </a:t>
            </a:r>
            <a:r>
              <a:rPr lang="ru-RU" dirty="0" err="1"/>
              <a:t>ще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таких </a:t>
            </a:r>
            <a:r>
              <a:rPr lang="ru-RU" dirty="0" err="1"/>
              <a:t>можливостей</a:t>
            </a:r>
            <a:r>
              <a:rPr lang="ru-RU" dirty="0"/>
              <a:t> у </a:t>
            </a:r>
            <a:r>
              <a:rPr lang="en-US" dirty="0"/>
              <a:t>C++</a:t>
            </a:r>
            <a:r>
              <a:rPr lang="ru-RU" dirty="0"/>
              <a:t> як</a:t>
            </a:r>
            <a:r>
              <a:rPr lang="en-US" dirty="0"/>
              <a:t> Variadic templates. </a:t>
            </a:r>
            <a:r>
              <a:rPr lang="ru-RU" dirty="0"/>
              <a:t>Тому </a:t>
            </a:r>
            <a:r>
              <a:rPr lang="ru-RU" dirty="0" err="1"/>
              <a:t>доводилося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списки </a:t>
            </a:r>
            <a:r>
              <a:rPr lang="ru-RU" dirty="0" err="1"/>
              <a:t>вручну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3F90-5E87-7B34-EB8B-EDCBD6B3E89C}"/>
              </a:ext>
            </a:extLst>
          </p:cNvPr>
          <p:cNvSpPr txBox="1"/>
          <p:nvPr/>
        </p:nvSpPr>
        <p:spPr>
          <a:xfrm>
            <a:off x="3725945" y="3429000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Loki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Head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Tail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D52A-24BE-B8B4-7186-75282983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6105-3CAA-48CC-848E-4DF5DFEA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Макроси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 err="1"/>
              <a:t>Typelist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C888B-8277-3113-2B05-1590A0DDC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Аби просто </a:t>
                </a:r>
                <a:r>
                  <a:rPr lang="ru-RU" dirty="0" err="1"/>
                  <a:t>задавати</a:t>
                </a:r>
                <a:r>
                  <a:rPr lang="ru-RU" dirty="0"/>
                  <a:t> список </a:t>
                </a:r>
                <a:r>
                  <a:rPr lang="ru-RU" dirty="0" err="1"/>
                  <a:t>типів</a:t>
                </a:r>
                <a:r>
                  <a:rPr lang="ru-RU" dirty="0"/>
                  <a:t> 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елементів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доводилося</a:t>
                </a:r>
                <a:r>
                  <a:rPr lang="ru-RU" dirty="0"/>
                  <a:t> </a:t>
                </a:r>
                <a:r>
                  <a:rPr lang="ru-RU" dirty="0" err="1"/>
                  <a:t>писати</a:t>
                </a:r>
                <a:r>
                  <a:rPr lang="ru-RU" dirty="0"/>
                  <a:t> 50 </a:t>
                </a:r>
                <a:r>
                  <a:rPr lang="ru-RU" dirty="0" err="1"/>
                  <a:t>рекурсивних</a:t>
                </a:r>
                <a:r>
                  <a:rPr lang="ru-RU" dirty="0"/>
                  <a:t> </a:t>
                </a:r>
                <a:r>
                  <a:rPr lang="ru-RU" dirty="0" err="1"/>
                  <a:t>макросів</a:t>
                </a:r>
                <a:r>
                  <a:rPr lang="ru-RU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C888B-8277-3113-2B05-1590A0DDC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F303A86-BA7B-73F7-BB0D-C11F318B9A10}"/>
              </a:ext>
            </a:extLst>
          </p:cNvPr>
          <p:cNvSpPr txBox="1"/>
          <p:nvPr/>
        </p:nvSpPr>
        <p:spPr>
          <a:xfrm>
            <a:off x="2589212" y="3228064"/>
            <a:ext cx="9071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::Loki::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NullType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de-DE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LOKI_TYPELIST_2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de-D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Typelist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de-DE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LOKI_TYPELIST_1</a:t>
            </a:r>
            <a:r>
              <a:rPr lang="de-D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(T2) 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T3) \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T3) &gt;</a:t>
            </a: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T3, T4) \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T3, T4) &gt;</a:t>
            </a:r>
          </a:p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LOKI_TYPELIST_5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(T1, T2, T3, T4, T5) \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::Loki::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&lt;T1,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(T2, T3, T4, T5) &gt;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084A6-76B6-3A15-C8C1-48A9EBFE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920-B92E-2104-9F2A-7346A92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Макроси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 err="1"/>
              <a:t>Typelist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23558-430C-0836-CFC0-97AB7EE66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Таким чином, </a:t>
                </a:r>
                <a:r>
                  <a:rPr lang="ru-RU" dirty="0" err="1"/>
                  <a:t>аби</a:t>
                </a:r>
                <a:r>
                  <a:rPr lang="ru-RU" dirty="0"/>
                  <a:t> </a:t>
                </a:r>
                <a:r>
                  <a:rPr lang="ru-RU" dirty="0" err="1"/>
                  <a:t>визначити</a:t>
                </a:r>
                <a:r>
                  <a:rPr lang="ru-RU" dirty="0"/>
                  <a:t> список </a:t>
                </a:r>
                <a:r>
                  <a:rPr lang="ru-RU" dirty="0" err="1"/>
                  <a:t>типів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необхідно</a:t>
                </a:r>
                <a:r>
                  <a:rPr lang="ru-RU" dirty="0"/>
                  <a:t> </a:t>
                </a:r>
                <a:r>
                  <a:rPr lang="ru-RU" dirty="0" err="1"/>
                  <a:t>написати</a:t>
                </a:r>
                <a:r>
                  <a:rPr lang="ru-RU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23558-430C-0836-CFC0-97AB7EE66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68F441-411C-1FAB-46E6-8E8193C9D9AF}"/>
              </a:ext>
            </a:extLst>
          </p:cNvPr>
          <p:cNvSpPr txBox="1"/>
          <p:nvPr/>
        </p:nvSpPr>
        <p:spPr>
          <a:xfrm>
            <a:off x="3857920" y="3429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LOKI_TYPELIST_</a:t>
            </a:r>
            <a:r>
              <a:rPr lang="ru-RU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int, char,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void_t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6D04-C88E-CE33-8036-3F43AFC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4750-4C89-92E4-5B16-4B7F5B2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FB47-0F4B-79A0-6CDB-C0B4F2A1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GenScatterHierarchy</a:t>
            </a:r>
            <a:r>
              <a:rPr lang="en-US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параметризований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, </a:t>
            </a:r>
            <a:r>
              <a:rPr lang="ru-RU" dirty="0" err="1"/>
              <a:t>аби</a:t>
            </a:r>
            <a:r>
              <a:rPr lang="ru-RU" dirty="0"/>
              <a:t> </a:t>
            </a:r>
            <a:r>
              <a:rPr lang="ru-RU" dirty="0" err="1"/>
              <a:t>дати</a:t>
            </a:r>
            <a:r>
              <a:rPr lang="ru-RU" dirty="0"/>
              <a:t> </a:t>
            </a:r>
            <a:r>
              <a:rPr lang="ru-RU" dirty="0" err="1"/>
              <a:t>розпорядження</a:t>
            </a:r>
            <a:r>
              <a:rPr lang="ru-RU" dirty="0"/>
              <a:t> </a:t>
            </a:r>
            <a:r>
              <a:rPr lang="ru-RU" dirty="0" err="1"/>
              <a:t>компілятору</a:t>
            </a:r>
            <a:r>
              <a:rPr lang="ru-RU" dirty="0"/>
              <a:t> </a:t>
            </a:r>
            <a:r>
              <a:rPr lang="ru-RU" dirty="0" err="1"/>
              <a:t>згенерувати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r>
              <a:rPr lang="ru-RU" dirty="0" err="1"/>
              <a:t>Матимемо</a:t>
            </a:r>
            <a:r>
              <a:rPr lang="ru-RU" dirty="0"/>
              <a:t> справу з </a:t>
            </a:r>
            <a:r>
              <a:rPr lang="ru-RU" dirty="0" err="1"/>
              <a:t>юнітами</a:t>
            </a:r>
            <a:r>
              <a:rPr lang="ru-RU" dirty="0"/>
              <a:t> – </a:t>
            </a: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функціональними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 </a:t>
            </a:r>
            <a:r>
              <a:rPr lang="ru-RU" dirty="0" err="1"/>
              <a:t>нашої</a:t>
            </a:r>
            <a:r>
              <a:rPr lang="ru-RU" dirty="0"/>
              <a:t> </a:t>
            </a:r>
            <a:r>
              <a:rPr lang="ru-RU" dirty="0" err="1"/>
              <a:t>ієрархії</a:t>
            </a:r>
            <a:r>
              <a:rPr lang="ru-RU" dirty="0"/>
              <a:t>.</a:t>
            </a:r>
          </a:p>
          <a:p>
            <a:r>
              <a:rPr lang="ru-RU" dirty="0"/>
              <a:t>Головна </a:t>
            </a:r>
            <a:r>
              <a:rPr lang="ru-RU" dirty="0" err="1"/>
              <a:t>ціль</a:t>
            </a:r>
            <a:r>
              <a:rPr lang="ru-RU" dirty="0"/>
              <a:t> –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юніти</a:t>
            </a:r>
            <a:r>
              <a:rPr lang="ru-RU" dirty="0"/>
              <a:t> у </a:t>
            </a:r>
            <a:r>
              <a:rPr lang="ru-RU" dirty="0" err="1"/>
              <a:t>таку</a:t>
            </a:r>
            <a:r>
              <a:rPr lang="ru-RU" dirty="0"/>
              <a:t> </a:t>
            </a:r>
            <a:r>
              <a:rPr lang="ru-RU" dirty="0" err="1"/>
              <a:t>ієрархію</a:t>
            </a:r>
            <a:r>
              <a:rPr lang="ru-RU" dirty="0"/>
              <a:t>, </a:t>
            </a:r>
            <a:r>
              <a:rPr lang="ru-RU" dirty="0" err="1"/>
              <a:t>аби</a:t>
            </a:r>
            <a:r>
              <a:rPr lang="ru-RU" dirty="0"/>
              <a:t> «</a:t>
            </a:r>
            <a:r>
              <a:rPr lang="ru-RU" dirty="0" err="1"/>
              <a:t>найнижчий</a:t>
            </a:r>
            <a:r>
              <a:rPr lang="ru-RU" dirty="0"/>
              <a:t>» (за </a:t>
            </a:r>
            <a:r>
              <a:rPr lang="ru-RU" dirty="0" err="1"/>
              <a:t>відношенням</a:t>
            </a:r>
            <a:r>
              <a:rPr lang="ru-RU" dirty="0"/>
              <a:t> </a:t>
            </a:r>
            <a:r>
              <a:rPr lang="ru-RU" dirty="0" err="1"/>
              <a:t>наслідування</a:t>
            </a:r>
            <a:r>
              <a:rPr lang="ru-RU" dirty="0"/>
              <a:t>)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унаслідував</a:t>
            </a:r>
            <a:r>
              <a:rPr lang="ru-RU" dirty="0"/>
              <a:t> </a:t>
            </a:r>
            <a:r>
              <a:rPr lang="ru-RU" dirty="0" err="1"/>
              <a:t>собі</a:t>
            </a:r>
            <a:r>
              <a:rPr lang="ru-RU" dirty="0"/>
              <a:t> увесь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юніта</a:t>
            </a:r>
            <a:r>
              <a:rPr lang="ru-RU" dirty="0"/>
              <a:t> кожного типу,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передавати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en-US" dirty="0"/>
              <a:t> </a:t>
            </a:r>
            <a:r>
              <a:rPr lang="en-US" dirty="0" err="1"/>
              <a:t>Typelist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E21C5-86FC-C418-6DE2-460D0022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F1EA-E2A2-4F50-BB23-E89A51CC8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92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1891</Words>
  <Application>Microsoft Office PowerPoint</Application>
  <PresentationFormat>Widescreen</PresentationFormat>
  <Paragraphs>299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Cascadia Mono</vt:lpstr>
      <vt:lpstr>Century Gothic</vt:lpstr>
      <vt:lpstr>Wingdings 3</vt:lpstr>
      <vt:lpstr>Wisp</vt:lpstr>
      <vt:lpstr>Додаток до коду</vt:lpstr>
      <vt:lpstr>Як узагальнити абстрактні фабрики?</vt:lpstr>
      <vt:lpstr>Бібліотека Loki</vt:lpstr>
      <vt:lpstr>Type2Type</vt:lpstr>
      <vt:lpstr>Type2Type</vt:lpstr>
      <vt:lpstr>Typelist</vt:lpstr>
      <vt:lpstr>Макроси для роботи з Typelist</vt:lpstr>
      <vt:lpstr>Макроси для роботи з Typelist</vt:lpstr>
      <vt:lpstr>GenScatterHierarchy</vt:lpstr>
      <vt:lpstr>GenScatterHierarchy: оголошення</vt:lpstr>
      <vt:lpstr>GenScatterHierarchy: діаграма</vt:lpstr>
      <vt:lpstr>GenScatterHierarchy: часткові спеціалізації</vt:lpstr>
      <vt:lpstr>GenScatterHierarchy: часткові спеціалізації</vt:lpstr>
      <vt:lpstr>Створимо абстрактний юніт фабрики</vt:lpstr>
      <vt:lpstr>Магія GenScatterHierarchy</vt:lpstr>
      <vt:lpstr>Досягнуто бажаної діаграми. Ми створили загальний інтерфейс фабрик.</vt:lpstr>
      <vt:lpstr>Тепер конкретизуємо створений інтерфейс</vt:lpstr>
      <vt:lpstr>Відповідники з наданого коду</vt:lpstr>
      <vt:lpstr>А як же реалізувати збудований інтерфейс?</vt:lpstr>
      <vt:lpstr>Тепер магія GenLinearHierarchy</vt:lpstr>
      <vt:lpstr>GenLinearHierarchy: оголошення</vt:lpstr>
      <vt:lpstr>GenLinearHierarchy: часткові спеціалізації</vt:lpstr>
      <vt:lpstr>GenLinearHierarchy: часткові спеціалізації</vt:lpstr>
      <vt:lpstr>GenLinearHierarchy: часткові спеціалізації</vt:lpstr>
      <vt:lpstr>Юніт узагальненої абстрактної фабрики</vt:lpstr>
      <vt:lpstr>Нарешті, реалізація інтерфейсу</vt:lpstr>
      <vt:lpstr>Використання</vt:lpstr>
      <vt:lpstr>Відповідники з наданого коду</vt:lpstr>
      <vt:lpstr>Переваги та недоліки реалізації</vt:lpstr>
      <vt:lpstr>Погодьтесь, потужно </vt:lpstr>
      <vt:lpstr>Висновок</vt:lpstr>
      <vt:lpstr>Використані джерела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до коду</dc:title>
  <dc:creator>Руслан Зимовець</dc:creator>
  <cp:lastModifiedBy>Руслан Зимовець</cp:lastModifiedBy>
  <cp:revision>37</cp:revision>
  <dcterms:created xsi:type="dcterms:W3CDTF">2023-04-21T21:11:43Z</dcterms:created>
  <dcterms:modified xsi:type="dcterms:W3CDTF">2023-04-21T23:45:01Z</dcterms:modified>
</cp:coreProperties>
</file>