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256" r:id="rId2"/>
    <p:sldId id="271" r:id="rId3"/>
    <p:sldId id="279" r:id="rId4"/>
    <p:sldId id="283" r:id="rId5"/>
    <p:sldId id="284" r:id="rId6"/>
    <p:sldId id="285" r:id="rId7"/>
    <p:sldId id="286" r:id="rId8"/>
    <p:sldId id="281" r:id="rId9"/>
    <p:sldId id="287" r:id="rId10"/>
    <p:sldId id="288" r:id="rId11"/>
    <p:sldId id="289" r:id="rId12"/>
    <p:sldId id="290" r:id="rId13"/>
    <p:sldId id="291" r:id="rId14"/>
    <p:sldId id="292" r:id="rId15"/>
    <p:sldId id="293" r:id="rId16"/>
    <p:sldId id="295" r:id="rId17"/>
    <p:sldId id="294" r:id="rId18"/>
    <p:sldId id="296" r:id="rId19"/>
    <p:sldId id="297" r:id="rId20"/>
    <p:sldId id="298" r:id="rId21"/>
    <p:sldId id="299" r:id="rId22"/>
    <p:sldId id="303" r:id="rId23"/>
    <p:sldId id="300" r:id="rId24"/>
    <p:sldId id="301" r:id="rId25"/>
    <p:sldId id="302" r:id="rId2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4"/>
            <p14:sldId id="285"/>
            <p14:sldId id="286"/>
            <p14:sldId id="281"/>
            <p14:sldId id="287"/>
            <p14:sldId id="288"/>
            <p14:sldId id="289"/>
            <p14:sldId id="290"/>
            <p14:sldId id="291"/>
            <p14:sldId id="292"/>
            <p14:sldId id="293"/>
            <p14:sldId id="295"/>
            <p14:sldId id="294"/>
            <p14:sldId id="296"/>
            <p14:sldId id="297"/>
            <p14:sldId id="298"/>
            <p14:sldId id="299"/>
            <p14:sldId id="303"/>
            <p14:sldId id="300"/>
            <p14:sldId id="301"/>
            <p14:sldId id="302"/>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40" d="100"/>
          <a:sy n="40" d="100"/>
        </p:scale>
        <p:origin x="44" y="5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84"/>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2022/7/25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2022/7/25</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5030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7470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62486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7777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080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918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7131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750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0075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7510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67032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409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659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29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5561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32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811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6574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9536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8943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5089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397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2636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2022/7/25</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2022/7/25</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www.bilibili.com/video/BV1ja411j7Cn?spm_id_from=333.337.search-card.all.click&amp;vd_source=d725c7189b43ec52e35cf0f59d3bdcc1" TargetMode="External"/><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zh-CN" altLang="en-US" sz="4800" dirty="0">
                <a:solidFill>
                  <a:schemeClr val="bg1"/>
                </a:solidFill>
              </a:rPr>
              <a:t>操作系统</a:t>
            </a:r>
            <a:r>
              <a:rPr lang="en-US" altLang="zh-CN" sz="4800" dirty="0">
                <a:solidFill>
                  <a:schemeClr val="bg1"/>
                </a:solidFill>
              </a:rPr>
              <a:t>-</a:t>
            </a:r>
            <a:r>
              <a:rPr lang="zh-CN" altLang="en-US" sz="4800" dirty="0">
                <a:solidFill>
                  <a:schemeClr val="bg1"/>
                </a:solidFill>
              </a:rPr>
              <a:t>导论</a:t>
            </a:r>
            <a:endParaRPr lang="en-US" alt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r>
              <a:rPr lang="zh-CN" altLang="en-US" sz="2400" dirty="0">
                <a:solidFill>
                  <a:schemeClr val="bg1"/>
                </a:solidFill>
                <a:latin typeface="Microsoft YaHei UI Light" panose="020B0502040204020203" pitchFamily="34" charset="-122"/>
                <a:ea typeface="Microsoft YaHei UI Light" panose="020B0502040204020203" pitchFamily="34" charset="-122"/>
              </a:rPr>
              <a:t>计算机科学与技术学院</a:t>
            </a:r>
            <a:r>
              <a:rPr lang="en-US" altLang="zh-CN" sz="2400" dirty="0">
                <a:solidFill>
                  <a:schemeClr val="bg1"/>
                </a:solidFill>
                <a:latin typeface="Microsoft YaHei UI Light" panose="020B0502040204020203" pitchFamily="34" charset="-122"/>
                <a:ea typeface="Microsoft YaHei UI Light" panose="020B0502040204020203" pitchFamily="34" charset="-122"/>
              </a:rPr>
              <a:t>-</a:t>
            </a:r>
            <a:r>
              <a:rPr lang="zh-CN" altLang="en-US" sz="2400" dirty="0">
                <a:solidFill>
                  <a:schemeClr val="bg1"/>
                </a:solidFill>
                <a:latin typeface="Microsoft YaHei UI Light" panose="020B0502040204020203" pitchFamily="34" charset="-122"/>
                <a:ea typeface="Microsoft YaHei UI Light" panose="020B0502040204020203" pitchFamily="34" charset="-122"/>
              </a:rPr>
              <a:t>叶志鹏</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操作系统是什么</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9"/>
            <a:ext cx="6877119" cy="5213786"/>
          </a:xfrm>
          <a:prstGeom prst="rect">
            <a:avLst/>
          </a:prstGeom>
        </p:spPr>
        <p:txBody>
          <a:bodyPr vert="horz" lIns="91440" tIns="45720" rIns="91440" bIns="45720" rtlCol="0">
            <a:normAutofit fontScale="925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本课程只讨论狭义的操作系统。</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刚才的讨论，并不是胡说八道。</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著名的深度学习框架 </a:t>
            </a:r>
            <a:r>
              <a:rPr lang="en-US" altLang="zh-CN" sz="2400" dirty="0">
                <a:solidFill>
                  <a:prstClr val="black">
                    <a:lumMod val="75000"/>
                    <a:lumOff val="25000"/>
                  </a:prstClr>
                </a:solidFill>
                <a:cs typeface="Segoe UI" panose="020B0502040204020203" pitchFamily="34" charset="0"/>
              </a:rPr>
              <a:t>TensorFlow </a:t>
            </a:r>
            <a:r>
              <a:rPr lang="zh-CN" altLang="en-US" sz="2400" dirty="0">
                <a:solidFill>
                  <a:prstClr val="black">
                    <a:lumMod val="75000"/>
                    <a:lumOff val="25000"/>
                  </a:prstClr>
                </a:solidFill>
                <a:cs typeface="Segoe UI" panose="020B0502040204020203" pitchFamily="34" charset="0"/>
              </a:rPr>
              <a:t>发表在 </a:t>
            </a:r>
            <a:r>
              <a:rPr lang="en-US" altLang="zh-CN" sz="2400" dirty="0">
                <a:solidFill>
                  <a:prstClr val="black">
                    <a:lumMod val="75000"/>
                    <a:lumOff val="25000"/>
                  </a:prstClr>
                </a:solidFill>
                <a:cs typeface="Segoe UI" panose="020B0502040204020203" pitchFamily="34" charset="0"/>
              </a:rPr>
              <a:t>System </a:t>
            </a:r>
            <a:r>
              <a:rPr lang="zh-CN" altLang="en-US" sz="2400" dirty="0">
                <a:solidFill>
                  <a:prstClr val="black">
                    <a:lumMod val="75000"/>
                    <a:lumOff val="25000"/>
                  </a:prstClr>
                </a:solidFill>
                <a:cs typeface="Segoe UI" panose="020B0502040204020203" pitchFamily="34" charset="0"/>
              </a:rPr>
              <a:t>研究的顶级学术会议 </a:t>
            </a:r>
            <a:r>
              <a:rPr lang="en-US" altLang="zh-CN" sz="2400" dirty="0">
                <a:solidFill>
                  <a:prstClr val="black">
                    <a:lumMod val="75000"/>
                    <a:lumOff val="25000"/>
                  </a:prstClr>
                </a:solidFill>
                <a:cs typeface="Segoe UI" panose="020B0502040204020203" pitchFamily="34" charset="0"/>
              </a:rPr>
              <a:t>OSDI(USENIX Symposium on Operating Systems Design and Implementation) </a:t>
            </a:r>
            <a:r>
              <a:rPr lang="zh-CN" altLang="en-US" sz="2400" dirty="0">
                <a:solidFill>
                  <a:prstClr val="black">
                    <a:lumMod val="75000"/>
                    <a:lumOff val="25000"/>
                  </a:prstClr>
                </a:solidFill>
                <a:cs typeface="Segoe UI" panose="020B0502040204020203" pitchFamily="34" charset="0"/>
              </a:rPr>
              <a:t>上。</a:t>
            </a:r>
            <a:r>
              <a:rPr lang="en-US" altLang="zh-CN" sz="2400" dirty="0">
                <a:solidFill>
                  <a:prstClr val="black">
                    <a:lumMod val="75000"/>
                    <a:lumOff val="25000"/>
                  </a:prstClr>
                </a:solidFill>
                <a:cs typeface="Segoe UI" panose="020B0502040204020203" pitchFamily="34" charset="0"/>
              </a:rPr>
              <a:t>[MapReduce</a:t>
            </a:r>
            <a:r>
              <a:rPr lang="zh-CN" altLang="en-US" sz="2400" dirty="0">
                <a:solidFill>
                  <a:prstClr val="black">
                    <a:lumMod val="75000"/>
                    <a:lumOff val="25000"/>
                  </a:prstClr>
                </a:solidFill>
                <a:cs typeface="Segoe UI" panose="020B0502040204020203" pitchFamily="34" charset="0"/>
              </a:rPr>
              <a:t>，</a:t>
            </a:r>
            <a:r>
              <a:rPr lang="en-US" altLang="zh-CN" sz="2400" dirty="0">
                <a:solidFill>
                  <a:prstClr val="black">
                    <a:lumMod val="75000"/>
                    <a:lumOff val="25000"/>
                  </a:prstClr>
                </a:solidFill>
                <a:cs typeface="Segoe UI" panose="020B0502040204020203" pitchFamily="34" charset="0"/>
              </a:rPr>
              <a:t>Parameter Server]</a:t>
            </a:r>
          </a:p>
          <a:p>
            <a:pPr marL="342900" indent="-342900">
              <a:spcAft>
                <a:spcPts val="600"/>
              </a:spcAft>
              <a:buFont typeface="Arial" panose="020B0604020202020204" pitchFamily="34" charset="0"/>
              <a:buChar char="•"/>
            </a:pPr>
            <a:r>
              <a:rPr lang="en-US" altLang="zh-CN" sz="2400" dirty="0">
                <a:solidFill>
                  <a:prstClr val="black">
                    <a:lumMod val="75000"/>
                    <a:lumOff val="25000"/>
                  </a:prstClr>
                </a:solidFill>
                <a:cs typeface="Segoe UI" panose="020B0502040204020203" pitchFamily="34" charset="0"/>
              </a:rPr>
              <a:t>SOSP(System Operational and Support Plan) [GFS]</a:t>
            </a:r>
          </a:p>
        </p:txBody>
      </p:sp>
      <p:pic>
        <p:nvPicPr>
          <p:cNvPr id="5" name="图片 4">
            <a:extLst>
              <a:ext uri="{FF2B5EF4-FFF2-40B4-BE49-F238E27FC236}">
                <a16:creationId xmlns:a16="http://schemas.microsoft.com/office/drawing/2014/main" id="{2A2B44D0-0C30-F501-8A85-021FCFCB21A9}"/>
              </a:ext>
            </a:extLst>
          </p:cNvPr>
          <p:cNvPicPr>
            <a:picLocks noChangeAspect="1"/>
          </p:cNvPicPr>
          <p:nvPr/>
        </p:nvPicPr>
        <p:blipFill>
          <a:blip r:embed="rId3"/>
          <a:stretch>
            <a:fillRect/>
          </a:stretch>
        </p:blipFill>
        <p:spPr>
          <a:xfrm>
            <a:off x="7398326" y="2343773"/>
            <a:ext cx="3855412" cy="2170454"/>
          </a:xfrm>
          <a:prstGeom prst="rect">
            <a:avLst/>
          </a:prstGeom>
        </p:spPr>
      </p:pic>
    </p:spTree>
    <p:extLst>
      <p:ext uri="{BB962C8B-B14F-4D97-AF65-F5344CB8AC3E}">
        <p14:creationId xmlns:p14="http://schemas.microsoft.com/office/powerpoint/2010/main" val="2942667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第一代计算机（</a:t>
            </a:r>
            <a:r>
              <a:rPr lang="en-US" altLang="zh-CN" sz="2400" dirty="0">
                <a:solidFill>
                  <a:prstClr val="black">
                    <a:lumMod val="75000"/>
                    <a:lumOff val="25000"/>
                  </a:prstClr>
                </a:solidFill>
                <a:cs typeface="Segoe UI" panose="020B0502040204020203" pitchFamily="34" charset="0"/>
              </a:rPr>
              <a:t>1946-1955</a:t>
            </a:r>
            <a:r>
              <a:rPr lang="zh-CN" altLang="en-US" sz="2400" dirty="0">
                <a:solidFill>
                  <a:prstClr val="black">
                    <a:lumMod val="75000"/>
                    <a:lumOff val="25000"/>
                  </a:prstClr>
                </a:solidFill>
                <a:cs typeface="Segoe UI" panose="020B0502040204020203" pitchFamily="34" charset="0"/>
              </a:rPr>
              <a:t>年）：计算机主要由电子管组成，</a:t>
            </a:r>
            <a:r>
              <a:rPr lang="zh-CN" altLang="en-US" sz="2400" dirty="0">
                <a:solidFill>
                  <a:srgbClr val="FF0000"/>
                </a:solidFill>
                <a:cs typeface="Segoe UI" panose="020B0502040204020203" pitchFamily="34" charset="0"/>
              </a:rPr>
              <a:t>无操作系统</a:t>
            </a:r>
            <a:endParaRPr lang="en-US" altLang="zh-CN" sz="2400" dirty="0">
              <a:solidFill>
                <a:srgbClr val="FF0000"/>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操作员把程序和数据以</a:t>
            </a:r>
            <a:r>
              <a:rPr lang="en-US" altLang="zh-CN" sz="2400" dirty="0">
                <a:solidFill>
                  <a:prstClr val="black">
                    <a:lumMod val="75000"/>
                    <a:lumOff val="25000"/>
                  </a:prstClr>
                </a:solidFill>
                <a:cs typeface="Segoe UI" panose="020B0502040204020203" pitchFamily="34" charset="0"/>
              </a:rPr>
              <a:t>01</a:t>
            </a:r>
            <a:r>
              <a:rPr lang="zh-CN" altLang="en-US" sz="2400" dirty="0">
                <a:solidFill>
                  <a:prstClr val="black">
                    <a:lumMod val="75000"/>
                    <a:lumOff val="25000"/>
                  </a:prstClr>
                </a:solidFill>
                <a:cs typeface="Segoe UI" panose="020B0502040204020203" pitchFamily="34" charset="0"/>
              </a:rPr>
              <a:t>纸带的形式，送入计算机，并进行计算输出。</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缺点：</a:t>
            </a:r>
            <a:endParaRPr lang="en-US" altLang="zh-CN" sz="2400" dirty="0">
              <a:solidFill>
                <a:prstClr val="black">
                  <a:lumMod val="75000"/>
                  <a:lumOff val="25000"/>
                </a:prstClr>
              </a:solidFill>
              <a:cs typeface="Segoe UI" panose="020B0502040204020203" pitchFamily="34" charset="0"/>
            </a:endParaRPr>
          </a:p>
          <a:p>
            <a:pPr marL="1143000" lvl="2" indent="-457200">
              <a:spcAft>
                <a:spcPts val="600"/>
              </a:spcAft>
              <a:buFont typeface="+mj-lt"/>
              <a:buAutoNum type="arabicPeriod"/>
            </a:pPr>
            <a:r>
              <a:rPr lang="zh-CN" altLang="en-US" sz="2400" dirty="0">
                <a:solidFill>
                  <a:prstClr val="black">
                    <a:lumMod val="75000"/>
                    <a:lumOff val="25000"/>
                  </a:prstClr>
                </a:solidFill>
                <a:cs typeface="Segoe UI" panose="020B0502040204020203" pitchFamily="34" charset="0"/>
              </a:rPr>
              <a:t>独占整个系统资源，利用率不高。</a:t>
            </a:r>
            <a:endParaRPr lang="en-US" altLang="zh-CN" sz="2400" dirty="0">
              <a:solidFill>
                <a:prstClr val="black">
                  <a:lumMod val="75000"/>
                  <a:lumOff val="25000"/>
                </a:prstClr>
              </a:solidFill>
              <a:cs typeface="Segoe UI" panose="020B0502040204020203" pitchFamily="34" charset="0"/>
            </a:endParaRPr>
          </a:p>
          <a:p>
            <a:pPr marL="1143000" lvl="2" indent="-457200">
              <a:spcAft>
                <a:spcPts val="600"/>
              </a:spcAft>
              <a:buFont typeface="+mj-lt"/>
              <a:buAutoNum type="arabicPeriod"/>
            </a:pPr>
            <a:r>
              <a:rPr lang="zh-CN" altLang="en-US" sz="2400" dirty="0">
                <a:solidFill>
                  <a:prstClr val="black">
                    <a:lumMod val="75000"/>
                    <a:lumOff val="25000"/>
                  </a:prstClr>
                </a:solidFill>
                <a:cs typeface="Segoe UI" panose="020B0502040204020203" pitchFamily="34" charset="0"/>
              </a:rPr>
              <a:t>因为人工干预，计算机长时间处于空闲状态。</a:t>
            </a:r>
            <a:endParaRPr lang="en-US" altLang="zh-CN" sz="2400" dirty="0">
              <a:solidFill>
                <a:prstClr val="black">
                  <a:lumMod val="75000"/>
                  <a:lumOff val="25000"/>
                </a:prstClr>
              </a:solidFill>
              <a:cs typeface="Segoe UI" panose="020B0502040204020203" pitchFamily="34" charset="0"/>
            </a:endParaRPr>
          </a:p>
          <a:p>
            <a:pPr marL="1143000" lvl="2" indent="-457200">
              <a:spcAft>
                <a:spcPts val="600"/>
              </a:spcAft>
              <a:buFont typeface="+mj-lt"/>
              <a:buAutoNum type="arabicPeriod"/>
            </a:pPr>
            <a:r>
              <a:rPr lang="zh-CN" altLang="en-US" sz="2400" dirty="0">
                <a:solidFill>
                  <a:prstClr val="black">
                    <a:lumMod val="75000"/>
                    <a:lumOff val="25000"/>
                  </a:prstClr>
                </a:solidFill>
                <a:cs typeface="Segoe UI" panose="020B0502040204020203" pitchFamily="34" charset="0"/>
              </a:rPr>
              <a:t>人工易产生错误。</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需求：需要机器自动化掉人工操作。</a:t>
            </a:r>
            <a:endParaRPr lang="en-US" altLang="zh-CN" sz="2400" dirty="0">
              <a:solidFill>
                <a:prstClr val="black">
                  <a:lumMod val="75000"/>
                  <a:lumOff val="25000"/>
                </a:prstClr>
              </a:solidFill>
              <a:cs typeface="Segoe UI" panose="020B0502040204020203" pitchFamily="34" charset="0"/>
            </a:endParaRPr>
          </a:p>
          <a:p>
            <a:pPr marL="685800" lvl="1" indent="-457200">
              <a:spcAft>
                <a:spcPts val="600"/>
              </a:spcAft>
              <a:buFont typeface="+mj-lt"/>
              <a:buAutoNum type="arabicPeriod"/>
            </a:pP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endParaRPr lang="zh-CN" altLang="en-US" sz="2400" dirty="0">
              <a:solidFill>
                <a:prstClr val="black">
                  <a:lumMod val="75000"/>
                  <a:lumOff val="25000"/>
                </a:prstClr>
              </a:solidFill>
              <a:cs typeface="Segoe UI" panose="020B0502040204020203" pitchFamily="34" charset="0"/>
            </a:endParaRPr>
          </a:p>
        </p:txBody>
      </p:sp>
      <p:pic>
        <p:nvPicPr>
          <p:cNvPr id="1026" name="Picture 2">
            <a:extLst>
              <a:ext uri="{FF2B5EF4-FFF2-40B4-BE49-F238E27FC236}">
                <a16:creationId xmlns:a16="http://schemas.microsoft.com/office/drawing/2014/main" id="{F5144A2F-BD1D-2FF0-BB55-CB7DD68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841" y="2081073"/>
            <a:ext cx="4317389" cy="320022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68F69FB-B479-6856-C2DF-C6E2B8B82240}"/>
              </a:ext>
            </a:extLst>
          </p:cNvPr>
          <p:cNvSpPr txBox="1"/>
          <p:nvPr/>
        </p:nvSpPr>
        <p:spPr>
          <a:xfrm>
            <a:off x="8015630" y="5281294"/>
            <a:ext cx="3403600" cy="646331"/>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ENIAC</a:t>
            </a:r>
            <a:r>
              <a:rPr lang="en-US" altLang="zh-CN" dirty="0">
                <a:solidFill>
                  <a:srgbClr val="000000"/>
                </a:solidFill>
                <a:latin typeface="arial" panose="020B0604020202020204" pitchFamily="34" charset="0"/>
              </a:rPr>
              <a:t>(</a:t>
            </a:r>
            <a:r>
              <a:rPr lang="en-US" altLang="zh-CN" b="0" i="0" dirty="0">
                <a:solidFill>
                  <a:srgbClr val="000000"/>
                </a:solidFill>
                <a:effectLst/>
                <a:latin typeface="arial" panose="020B0604020202020204" pitchFamily="34" charset="0"/>
              </a:rPr>
              <a:t>Electronic Numerical Integrator And Computer)</a:t>
            </a:r>
            <a:endParaRPr lang="zh-CN" altLang="en-US" dirty="0"/>
          </a:p>
        </p:txBody>
      </p:sp>
    </p:spTree>
    <p:extLst>
      <p:ext uri="{BB962C8B-B14F-4D97-AF65-F5344CB8AC3E}">
        <p14:creationId xmlns:p14="http://schemas.microsoft.com/office/powerpoint/2010/main" val="202629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第二代计算机（</a:t>
            </a:r>
            <a:r>
              <a:rPr lang="en-US" altLang="zh-CN" sz="2400" dirty="0">
                <a:solidFill>
                  <a:prstClr val="black">
                    <a:lumMod val="75000"/>
                    <a:lumOff val="25000"/>
                  </a:prstClr>
                </a:solidFill>
                <a:cs typeface="Segoe UI" panose="020B0502040204020203" pitchFamily="34" charset="0"/>
              </a:rPr>
              <a:t>1955-19 65</a:t>
            </a:r>
            <a:r>
              <a:rPr lang="zh-CN" altLang="en-US" sz="2400" dirty="0">
                <a:solidFill>
                  <a:prstClr val="black">
                    <a:lumMod val="75000"/>
                    <a:lumOff val="25000"/>
                  </a:prstClr>
                </a:solidFill>
                <a:cs typeface="Segoe UI" panose="020B0502040204020203" pitchFamily="34" charset="0"/>
              </a:rPr>
              <a:t>年）：计算机主要由晶体管组成，出现</a:t>
            </a:r>
            <a:r>
              <a:rPr lang="zh-CN" altLang="en-US" sz="2400" dirty="0">
                <a:solidFill>
                  <a:srgbClr val="FF0000"/>
                </a:solidFill>
                <a:cs typeface="Segoe UI" panose="020B0502040204020203" pitchFamily="34" charset="0"/>
              </a:rPr>
              <a:t>监控程序。</a:t>
            </a:r>
            <a:endParaRPr lang="en-US" altLang="zh-CN" sz="2400" dirty="0">
              <a:solidFill>
                <a:srgbClr val="FF0000"/>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监控程序管理作业的输入、编译、运行和输出。存放在系统磁带上。监控程序使用</a:t>
            </a:r>
            <a:r>
              <a:rPr lang="zh-CN" altLang="en-US" sz="2400" dirty="0">
                <a:solidFill>
                  <a:srgbClr val="FF0000"/>
                </a:solidFill>
                <a:cs typeface="Segoe UI" panose="020B0502040204020203" pitchFamily="34" charset="0"/>
              </a:rPr>
              <a:t>特权指令</a:t>
            </a:r>
            <a:r>
              <a:rPr lang="zh-CN" altLang="en-US" sz="2400" dirty="0">
                <a:solidFill>
                  <a:prstClr val="black">
                    <a:lumMod val="75000"/>
                    <a:lumOff val="25000"/>
                  </a:prstClr>
                </a:solidFill>
                <a:cs typeface="Segoe UI" panose="020B0502040204020203" pitchFamily="34" charset="0"/>
              </a:rPr>
              <a:t>，用户程序为</a:t>
            </a:r>
            <a:r>
              <a:rPr lang="zh-CN" altLang="en-US" sz="2400" dirty="0">
                <a:solidFill>
                  <a:srgbClr val="FF0000"/>
                </a:solidFill>
                <a:cs typeface="Segoe UI" panose="020B0502040204020203" pitchFamily="34" charset="0"/>
              </a:rPr>
              <a:t>非特权指令</a:t>
            </a:r>
            <a:r>
              <a:rPr lang="zh-CN" altLang="en-US" sz="2400" dirty="0">
                <a:solidFill>
                  <a:prstClr val="black">
                    <a:lumMod val="75000"/>
                    <a:lumOff val="25000"/>
                  </a:prstClr>
                </a:solidFill>
                <a:cs typeface="Segoe UI" panose="020B0502040204020203" pitchFamily="34" charset="0"/>
              </a:rPr>
              <a:t>。用户程序需要通过</a:t>
            </a:r>
            <a:r>
              <a:rPr lang="zh-CN" altLang="en-US" sz="2400" dirty="0">
                <a:solidFill>
                  <a:srgbClr val="FF0000"/>
                </a:solidFill>
                <a:cs typeface="Segoe UI" panose="020B0502040204020203" pitchFamily="34" charset="0"/>
              </a:rPr>
              <a:t>系统调用</a:t>
            </a:r>
            <a:r>
              <a:rPr lang="zh-CN" altLang="en-US" sz="2400" dirty="0">
                <a:solidFill>
                  <a:prstClr val="black">
                    <a:lumMod val="75000"/>
                    <a:lumOff val="25000"/>
                  </a:prstClr>
                </a:solidFill>
                <a:cs typeface="Segoe UI" panose="020B0502040204020203" pitchFamily="34" charset="0"/>
              </a:rPr>
              <a:t>来访问系统资源。</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解决了输入设备慢速和处理机速度匹配问题。（</a:t>
            </a:r>
            <a:r>
              <a:rPr lang="zh-CN" altLang="en-US" sz="2400" dirty="0">
                <a:solidFill>
                  <a:srgbClr val="FF0000"/>
                </a:solidFill>
                <a:cs typeface="Segoe UI" panose="020B0502040204020203" pitchFamily="34" charset="0"/>
              </a:rPr>
              <a:t>磁带机 </a:t>
            </a:r>
            <a:r>
              <a:rPr lang="en-US" altLang="zh-CN" sz="2400" dirty="0">
                <a:solidFill>
                  <a:srgbClr val="FF0000"/>
                </a:solidFill>
                <a:cs typeface="Segoe UI" panose="020B0502040204020203" pitchFamily="34" charset="0"/>
              </a:rPr>
              <a:t>-&gt; Cache</a:t>
            </a:r>
            <a:r>
              <a:rPr lang="zh-CN" altLang="en-US" sz="2400" dirty="0">
                <a:solidFill>
                  <a:prstClr val="black">
                    <a:lumMod val="75000"/>
                    <a:lumOff val="25000"/>
                  </a:prstClr>
                </a:solidFill>
                <a:cs typeface="Segoe UI" panose="020B0502040204020203" pitchFamily="34" charset="0"/>
              </a:rPr>
              <a:t>）</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缺点：</a:t>
            </a:r>
            <a:endParaRPr lang="en-US" altLang="zh-CN" sz="2400" dirty="0">
              <a:solidFill>
                <a:prstClr val="black">
                  <a:lumMod val="75000"/>
                  <a:lumOff val="25000"/>
                </a:prstClr>
              </a:solidFill>
              <a:cs typeface="Segoe UI" panose="020B0502040204020203" pitchFamily="34" charset="0"/>
            </a:endParaRPr>
          </a:p>
          <a:p>
            <a:pPr>
              <a:spcAft>
                <a:spcPts val="600"/>
              </a:spcAft>
            </a:pPr>
            <a:r>
              <a:rPr lang="zh-CN" altLang="en-US" sz="2400" dirty="0">
                <a:solidFill>
                  <a:prstClr val="black">
                    <a:lumMod val="75000"/>
                    <a:lumOff val="25000"/>
                  </a:prstClr>
                </a:solidFill>
                <a:cs typeface="Segoe UI" panose="020B0502040204020203" pitchFamily="34" charset="0"/>
              </a:rPr>
              <a:t>作业运行独占系统资源，也称</a:t>
            </a:r>
            <a:r>
              <a:rPr lang="zh-CN" altLang="en-US" sz="2400" dirty="0">
                <a:solidFill>
                  <a:srgbClr val="FF0000"/>
                </a:solidFill>
                <a:cs typeface="Segoe UI" panose="020B0502040204020203" pitchFamily="34" charset="0"/>
              </a:rPr>
              <a:t>单道批处理系统</a:t>
            </a:r>
            <a:r>
              <a:rPr lang="zh-CN" altLang="en-US" sz="2400" dirty="0">
                <a:solidFill>
                  <a:prstClr val="black">
                    <a:lumMod val="75000"/>
                    <a:lumOff val="25000"/>
                  </a:prstClr>
                </a:solidFill>
                <a:cs typeface="Segoe UI" panose="020B0502040204020203" pitchFamily="34" charset="0"/>
              </a:rPr>
              <a:t>。</a:t>
            </a:r>
          </a:p>
        </p:txBody>
      </p:sp>
      <p:sp>
        <p:nvSpPr>
          <p:cNvPr id="7" name="文本框 6">
            <a:extLst>
              <a:ext uri="{FF2B5EF4-FFF2-40B4-BE49-F238E27FC236}">
                <a16:creationId xmlns:a16="http://schemas.microsoft.com/office/drawing/2014/main" id="{968F69FB-B479-6856-C2DF-C6E2B8B82240}"/>
              </a:ext>
            </a:extLst>
          </p:cNvPr>
          <p:cNvSpPr txBox="1"/>
          <p:nvPr/>
        </p:nvSpPr>
        <p:spPr>
          <a:xfrm>
            <a:off x="7964830" y="4549337"/>
            <a:ext cx="3403600"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IBM 1401</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7094</a:t>
            </a:r>
            <a:r>
              <a:rPr lang="zh-CN" altLang="en-US" b="0" i="0" dirty="0">
                <a:solidFill>
                  <a:srgbClr val="000000"/>
                </a:solidFill>
                <a:effectLst/>
                <a:latin typeface="arial" panose="020B0604020202020204" pitchFamily="34" charset="0"/>
              </a:rPr>
              <a:t>系统</a:t>
            </a:r>
            <a:endParaRPr lang="zh-CN" altLang="en-US" dirty="0"/>
          </a:p>
        </p:txBody>
      </p:sp>
      <p:pic>
        <p:nvPicPr>
          <p:cNvPr id="4" name="图片 3">
            <a:extLst>
              <a:ext uri="{FF2B5EF4-FFF2-40B4-BE49-F238E27FC236}">
                <a16:creationId xmlns:a16="http://schemas.microsoft.com/office/drawing/2014/main" id="{5183EB95-CDD5-C93F-2F12-0921FD6614F4}"/>
              </a:ext>
            </a:extLst>
          </p:cNvPr>
          <p:cNvPicPr>
            <a:picLocks noChangeAspect="1"/>
          </p:cNvPicPr>
          <p:nvPr/>
        </p:nvPicPr>
        <p:blipFill>
          <a:blip r:embed="rId3"/>
          <a:stretch>
            <a:fillRect/>
          </a:stretch>
        </p:blipFill>
        <p:spPr>
          <a:xfrm>
            <a:off x="6461760" y="2581328"/>
            <a:ext cx="5659120" cy="1929712"/>
          </a:xfrm>
          <a:prstGeom prst="rect">
            <a:avLst/>
          </a:prstGeom>
        </p:spPr>
      </p:pic>
    </p:spTree>
    <p:extLst>
      <p:ext uri="{BB962C8B-B14F-4D97-AF65-F5344CB8AC3E}">
        <p14:creationId xmlns:p14="http://schemas.microsoft.com/office/powerpoint/2010/main" val="48586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第三代计算机（</a:t>
            </a:r>
            <a:r>
              <a:rPr lang="en-US" altLang="zh-CN" sz="2400" dirty="0">
                <a:solidFill>
                  <a:prstClr val="black">
                    <a:lumMod val="75000"/>
                    <a:lumOff val="25000"/>
                  </a:prstClr>
                </a:solidFill>
                <a:cs typeface="Segoe UI" panose="020B0502040204020203" pitchFamily="34" charset="0"/>
              </a:rPr>
              <a:t>1965-1980</a:t>
            </a:r>
            <a:r>
              <a:rPr lang="zh-CN" altLang="en-US" sz="2400" dirty="0">
                <a:solidFill>
                  <a:prstClr val="black">
                    <a:lumMod val="75000"/>
                    <a:lumOff val="25000"/>
                  </a:prstClr>
                </a:solidFill>
                <a:cs typeface="Segoe UI" panose="020B0502040204020203" pitchFamily="34" charset="0"/>
              </a:rPr>
              <a:t>年）：采用集成电路芯片，出现多道批处理系统。</a:t>
            </a:r>
            <a:endParaRPr lang="en-US" altLang="zh-CN" sz="2400" dirty="0">
              <a:solidFill>
                <a:srgbClr val="FF0000"/>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随着</a:t>
            </a:r>
            <a:r>
              <a:rPr lang="en-US" altLang="zh-CN" sz="2400" dirty="0">
                <a:solidFill>
                  <a:prstClr val="black">
                    <a:lumMod val="75000"/>
                    <a:lumOff val="25000"/>
                  </a:prstClr>
                </a:solidFill>
                <a:cs typeface="Segoe UI" panose="020B0502040204020203" pitchFamily="34" charset="0"/>
              </a:rPr>
              <a:t>I/O</a:t>
            </a:r>
            <a:r>
              <a:rPr lang="zh-CN" altLang="en-US" sz="2400" dirty="0">
                <a:solidFill>
                  <a:prstClr val="black">
                    <a:lumMod val="75000"/>
                    <a:lumOff val="25000"/>
                  </a:prstClr>
                </a:solidFill>
                <a:cs typeface="Segoe UI" panose="020B0502040204020203" pitchFamily="34" charset="0"/>
              </a:rPr>
              <a:t>中断技术的出现，进入了多道批处理时代。</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随着时间中断技术的出现，出现了分时操作系统。</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实时操作系统 </a:t>
            </a:r>
            <a:r>
              <a:rPr lang="en-US" altLang="zh-CN" sz="2400" dirty="0">
                <a:solidFill>
                  <a:prstClr val="black">
                    <a:lumMod val="75000"/>
                    <a:lumOff val="25000"/>
                  </a:prstClr>
                </a:solidFill>
                <a:cs typeface="Segoe UI" panose="020B0502040204020203" pitchFamily="34" charset="0"/>
              </a:rPr>
              <a:t>RTOS</a:t>
            </a:r>
            <a:r>
              <a:rPr lang="zh-CN" altLang="en-US" sz="2400" dirty="0">
                <a:solidFill>
                  <a:prstClr val="black">
                    <a:lumMod val="75000"/>
                    <a:lumOff val="25000"/>
                  </a:prstClr>
                </a:solidFill>
                <a:cs typeface="Segoe UI" panose="020B0502040204020203" pitchFamily="34" charset="0"/>
              </a:rPr>
              <a:t>，工业控制领域或者</a:t>
            </a:r>
            <a:r>
              <a:rPr lang="en-US" altLang="zh-CN" sz="2400" dirty="0">
                <a:solidFill>
                  <a:prstClr val="black">
                    <a:lumMod val="75000"/>
                    <a:lumOff val="25000"/>
                  </a:prstClr>
                </a:solidFill>
                <a:cs typeface="Segoe UI" panose="020B0502040204020203" pitchFamily="34" charset="0"/>
              </a:rPr>
              <a:t>IOT(Internet of Things)</a:t>
            </a:r>
            <a:r>
              <a:rPr lang="zh-CN" altLang="en-US" sz="2400" dirty="0">
                <a:solidFill>
                  <a:prstClr val="black">
                    <a:lumMod val="75000"/>
                    <a:lumOff val="25000"/>
                  </a:prstClr>
                </a:solidFill>
                <a:cs typeface="Segoe UI" panose="020B0502040204020203" pitchFamily="34" charset="0"/>
              </a:rPr>
              <a:t>。对实时性要求较高。</a:t>
            </a:r>
          </a:p>
        </p:txBody>
      </p:sp>
      <p:pic>
        <p:nvPicPr>
          <p:cNvPr id="8" name="图片 7">
            <a:extLst>
              <a:ext uri="{FF2B5EF4-FFF2-40B4-BE49-F238E27FC236}">
                <a16:creationId xmlns:a16="http://schemas.microsoft.com/office/drawing/2014/main" id="{35D7C5F7-CF91-0A57-FFA0-223D6C7E41A9}"/>
              </a:ext>
            </a:extLst>
          </p:cNvPr>
          <p:cNvPicPr>
            <a:picLocks noChangeAspect="1"/>
          </p:cNvPicPr>
          <p:nvPr/>
        </p:nvPicPr>
        <p:blipFill>
          <a:blip r:embed="rId3"/>
          <a:stretch>
            <a:fillRect/>
          </a:stretch>
        </p:blipFill>
        <p:spPr>
          <a:xfrm>
            <a:off x="6461760" y="2570480"/>
            <a:ext cx="5354958" cy="2239276"/>
          </a:xfrm>
          <a:prstGeom prst="rect">
            <a:avLst/>
          </a:prstGeom>
        </p:spPr>
      </p:pic>
      <p:sp>
        <p:nvSpPr>
          <p:cNvPr id="10" name="文本框 9">
            <a:extLst>
              <a:ext uri="{FF2B5EF4-FFF2-40B4-BE49-F238E27FC236}">
                <a16:creationId xmlns:a16="http://schemas.microsoft.com/office/drawing/2014/main" id="{8A9D4C01-2A0C-D16E-DB31-4066636A1606}"/>
              </a:ext>
            </a:extLst>
          </p:cNvPr>
          <p:cNvSpPr txBox="1"/>
          <p:nvPr/>
        </p:nvSpPr>
        <p:spPr>
          <a:xfrm>
            <a:off x="7589520" y="4809757"/>
            <a:ext cx="3768750" cy="369332"/>
          </a:xfrm>
          <a:prstGeom prst="rect">
            <a:avLst/>
          </a:prstGeom>
          <a:noFill/>
        </p:spPr>
        <p:txBody>
          <a:bodyPr wrap="square">
            <a:spAutoFit/>
          </a:bodyPr>
          <a:lstStyle/>
          <a:p>
            <a:r>
              <a:rPr lang="en-US" altLang="zh-CN" b="0" i="0" dirty="0">
                <a:solidFill>
                  <a:srgbClr val="000000"/>
                </a:solidFill>
                <a:effectLst/>
                <a:latin typeface="arial" panose="020B0604020202020204" pitchFamily="34" charset="0"/>
              </a:rPr>
              <a:t>IBM OS/360 </a:t>
            </a:r>
            <a:r>
              <a:rPr lang="zh-CN" altLang="en-US" b="0" i="0" dirty="0">
                <a:solidFill>
                  <a:srgbClr val="000000"/>
                </a:solidFill>
                <a:effectLst/>
                <a:latin typeface="arial" panose="020B0604020202020204" pitchFamily="34" charset="0"/>
              </a:rPr>
              <a:t>多道批处理系统</a:t>
            </a:r>
            <a:endParaRPr lang="zh-CN" altLang="en-US" dirty="0"/>
          </a:p>
        </p:txBody>
      </p:sp>
    </p:spTree>
    <p:extLst>
      <p:ext uri="{BB962C8B-B14F-4D97-AF65-F5344CB8AC3E}">
        <p14:creationId xmlns:p14="http://schemas.microsoft.com/office/powerpoint/2010/main" val="1028848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8"/>
            <a:ext cx="5940553" cy="527844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第四代计算机（</a:t>
            </a:r>
            <a:r>
              <a:rPr lang="en-US" altLang="zh-CN" sz="2400" dirty="0">
                <a:solidFill>
                  <a:prstClr val="black">
                    <a:lumMod val="75000"/>
                    <a:lumOff val="25000"/>
                  </a:prstClr>
                </a:solidFill>
                <a:cs typeface="Segoe UI" panose="020B0502040204020203" pitchFamily="34" charset="0"/>
              </a:rPr>
              <a:t>1980-1990</a:t>
            </a:r>
            <a:r>
              <a:rPr lang="zh-CN" altLang="en-US" sz="2400" dirty="0">
                <a:solidFill>
                  <a:prstClr val="black">
                    <a:lumMod val="75000"/>
                    <a:lumOff val="25000"/>
                  </a:prstClr>
                </a:solidFill>
                <a:cs typeface="Segoe UI" panose="020B0502040204020203" pitchFamily="34" charset="0"/>
              </a:rPr>
              <a:t>年）：采用大规模集成电路芯片，出现成熟的商用操作系统。</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为了优化人机界面，出现了</a:t>
            </a:r>
            <a:r>
              <a:rPr lang="zh-CN" altLang="en-US" sz="2400" dirty="0">
                <a:solidFill>
                  <a:srgbClr val="FF0000"/>
                </a:solidFill>
                <a:cs typeface="Segoe UI" panose="020B0502040204020203" pitchFamily="34" charset="0"/>
              </a:rPr>
              <a:t>图形化窗口</a:t>
            </a:r>
            <a:r>
              <a:rPr lang="zh-CN" altLang="en-US" sz="2400" dirty="0">
                <a:solidFill>
                  <a:prstClr val="black">
                    <a:lumMod val="75000"/>
                    <a:lumOff val="25000"/>
                  </a:prstClr>
                </a:solidFill>
                <a:cs typeface="Segoe UI" panose="020B0502040204020203" pitchFamily="34" charset="0"/>
              </a:rPr>
              <a:t>界面。</a:t>
            </a:r>
            <a:endParaRPr lang="en-US" altLang="zh-CN" sz="2400" dirty="0">
              <a:solidFill>
                <a:prstClr val="black">
                  <a:lumMod val="75000"/>
                  <a:lumOff val="25000"/>
                </a:prstClr>
              </a:solidFill>
              <a:cs typeface="Segoe UI" panose="020B0502040204020203" pitchFamily="34" charset="0"/>
            </a:endParaRPr>
          </a:p>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网络的发明，出现了</a:t>
            </a:r>
            <a:r>
              <a:rPr lang="zh-CN" altLang="en-US" sz="2400" dirty="0">
                <a:solidFill>
                  <a:srgbClr val="FF0000"/>
                </a:solidFill>
                <a:cs typeface="Segoe UI" panose="020B0502040204020203" pitchFamily="34" charset="0"/>
              </a:rPr>
              <a:t>网络操作系统</a:t>
            </a:r>
            <a:r>
              <a:rPr lang="zh-CN" altLang="en-US" sz="2400" dirty="0">
                <a:solidFill>
                  <a:prstClr val="black">
                    <a:lumMod val="75000"/>
                    <a:lumOff val="25000"/>
                  </a:prstClr>
                </a:solidFill>
                <a:cs typeface="Segoe UI" panose="020B0502040204020203" pitchFamily="34" charset="0"/>
              </a:rPr>
              <a:t>和</a:t>
            </a:r>
            <a:r>
              <a:rPr lang="zh-CN" altLang="en-US" sz="2400" dirty="0">
                <a:solidFill>
                  <a:srgbClr val="FF0000"/>
                </a:solidFill>
                <a:cs typeface="Segoe UI" panose="020B0502040204020203" pitchFamily="34" charset="0"/>
              </a:rPr>
              <a:t>分布式操作系统</a:t>
            </a:r>
            <a:r>
              <a:rPr lang="zh-CN" altLang="en-US" sz="2400" dirty="0">
                <a:solidFill>
                  <a:prstClr val="black">
                    <a:lumMod val="75000"/>
                    <a:lumOff val="25000"/>
                  </a:prstClr>
                </a:solidFill>
                <a:cs typeface="Segoe UI" panose="020B0502040204020203" pitchFamily="34" charset="0"/>
              </a:rPr>
              <a:t>。</a:t>
            </a:r>
            <a:endParaRPr lang="en-US" altLang="zh-CN" sz="2400" dirty="0">
              <a:solidFill>
                <a:srgbClr val="FF0000"/>
              </a:solidFill>
              <a:cs typeface="Segoe UI" panose="020B0502040204020203" pitchFamily="34" charset="0"/>
            </a:endParaRPr>
          </a:p>
        </p:txBody>
      </p:sp>
      <p:sp>
        <p:nvSpPr>
          <p:cNvPr id="10" name="文本框 9">
            <a:extLst>
              <a:ext uri="{FF2B5EF4-FFF2-40B4-BE49-F238E27FC236}">
                <a16:creationId xmlns:a16="http://schemas.microsoft.com/office/drawing/2014/main" id="{8A9D4C01-2A0C-D16E-DB31-4066636A1606}"/>
              </a:ext>
            </a:extLst>
          </p:cNvPr>
          <p:cNvSpPr txBox="1"/>
          <p:nvPr/>
        </p:nvSpPr>
        <p:spPr>
          <a:xfrm>
            <a:off x="7215827" y="6035412"/>
            <a:ext cx="3559302" cy="369332"/>
          </a:xfrm>
          <a:prstGeom prst="rect">
            <a:avLst/>
          </a:prstGeom>
          <a:noFill/>
        </p:spPr>
        <p:txBody>
          <a:bodyPr wrap="square">
            <a:spAutoFit/>
          </a:bodyPr>
          <a:lstStyle/>
          <a:p>
            <a:r>
              <a:rPr lang="en-US" altLang="zh-CN" dirty="0">
                <a:solidFill>
                  <a:srgbClr val="000000"/>
                </a:solidFill>
                <a:latin typeface="arial" panose="020B0604020202020204" pitchFamily="34" charset="0"/>
              </a:rPr>
              <a:t>Unix </a:t>
            </a:r>
            <a:r>
              <a:rPr lang="zh-CN" altLang="en-US" dirty="0">
                <a:solidFill>
                  <a:srgbClr val="000000"/>
                </a:solidFill>
                <a:latin typeface="arial" panose="020B0604020202020204" pitchFamily="34" charset="0"/>
              </a:rPr>
              <a:t>、</a:t>
            </a:r>
            <a:r>
              <a:rPr lang="en-US" altLang="zh-CN" dirty="0">
                <a:solidFill>
                  <a:srgbClr val="000000"/>
                </a:solidFill>
                <a:latin typeface="arial" panose="020B0604020202020204" pitchFamily="34" charset="0"/>
              </a:rPr>
              <a:t>MS-DOS</a:t>
            </a:r>
            <a:r>
              <a:rPr lang="zh-CN" altLang="en-US" dirty="0">
                <a:solidFill>
                  <a:srgbClr val="000000"/>
                </a:solidFill>
                <a:latin typeface="arial" panose="020B0604020202020204" pitchFamily="34" charset="0"/>
              </a:rPr>
              <a:t>和</a:t>
            </a:r>
            <a:r>
              <a:rPr lang="en-US" altLang="zh-CN" dirty="0">
                <a:solidFill>
                  <a:srgbClr val="000000"/>
                </a:solidFill>
                <a:latin typeface="arial" panose="020B0604020202020204" pitchFamily="34" charset="0"/>
              </a:rPr>
              <a:t>windows 1.0</a:t>
            </a:r>
            <a:endParaRPr lang="zh-CN" altLang="en-US" dirty="0"/>
          </a:p>
        </p:txBody>
      </p:sp>
      <p:pic>
        <p:nvPicPr>
          <p:cNvPr id="4" name="图片 3">
            <a:extLst>
              <a:ext uri="{FF2B5EF4-FFF2-40B4-BE49-F238E27FC236}">
                <a16:creationId xmlns:a16="http://schemas.microsoft.com/office/drawing/2014/main" id="{27F0FB72-34F4-8095-64D1-020A50605BCD}"/>
              </a:ext>
            </a:extLst>
          </p:cNvPr>
          <p:cNvPicPr>
            <a:picLocks noChangeAspect="1"/>
          </p:cNvPicPr>
          <p:nvPr/>
        </p:nvPicPr>
        <p:blipFill>
          <a:blip r:embed="rId3"/>
          <a:stretch>
            <a:fillRect/>
          </a:stretch>
        </p:blipFill>
        <p:spPr>
          <a:xfrm>
            <a:off x="6796431" y="1712495"/>
            <a:ext cx="1962150" cy="2286000"/>
          </a:xfrm>
          <a:prstGeom prst="rect">
            <a:avLst/>
          </a:prstGeom>
        </p:spPr>
      </p:pic>
      <p:pic>
        <p:nvPicPr>
          <p:cNvPr id="2050" name="Picture 2">
            <a:extLst>
              <a:ext uri="{FF2B5EF4-FFF2-40B4-BE49-F238E27FC236}">
                <a16:creationId xmlns:a16="http://schemas.microsoft.com/office/drawing/2014/main" id="{A67AD7C9-18EA-1FCD-4F81-740C8E3B8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479" y="1912067"/>
            <a:ext cx="1962149" cy="20527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87C2DB-FAF1-F3EE-FC48-0F39EEA06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5304" y="4073142"/>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857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操作系统的历史</a:t>
            </a:r>
          </a:p>
        </p:txBody>
      </p:sp>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72575" y="1316169"/>
            <a:ext cx="5940553" cy="527844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zh-CN" altLang="en-US" sz="2400" dirty="0">
                <a:solidFill>
                  <a:prstClr val="black">
                    <a:lumMod val="75000"/>
                    <a:lumOff val="25000"/>
                  </a:prstClr>
                </a:solidFill>
                <a:cs typeface="Segoe UI" panose="020B0502040204020203" pitchFamily="34" charset="0"/>
              </a:rPr>
              <a:t>第五代计算机（</a:t>
            </a:r>
            <a:r>
              <a:rPr lang="en-US" altLang="zh-CN" sz="2400" dirty="0">
                <a:solidFill>
                  <a:prstClr val="black">
                    <a:lumMod val="75000"/>
                    <a:lumOff val="25000"/>
                  </a:prstClr>
                </a:solidFill>
                <a:cs typeface="Segoe UI" panose="020B0502040204020203" pitchFamily="34" charset="0"/>
              </a:rPr>
              <a:t>1990-</a:t>
            </a:r>
            <a:r>
              <a:rPr lang="zh-CN" altLang="en-US" sz="2400" dirty="0">
                <a:solidFill>
                  <a:prstClr val="black">
                    <a:lumMod val="75000"/>
                    <a:lumOff val="25000"/>
                  </a:prstClr>
                </a:solidFill>
                <a:cs typeface="Segoe UI" panose="020B0502040204020203" pitchFamily="34" charset="0"/>
              </a:rPr>
              <a:t>至今）：随着硬件能力的提升和应用软件需求的复杂化。操作系统变得更加</a:t>
            </a:r>
            <a:r>
              <a:rPr lang="zh-CN" altLang="en-US" sz="2400" dirty="0">
                <a:solidFill>
                  <a:srgbClr val="FF0000"/>
                </a:solidFill>
                <a:cs typeface="Segoe UI" panose="020B0502040204020203" pitchFamily="34" charset="0"/>
              </a:rPr>
              <a:t>专用</a:t>
            </a:r>
            <a:r>
              <a:rPr lang="zh-CN" altLang="en-US" sz="2400" dirty="0">
                <a:solidFill>
                  <a:prstClr val="black">
                    <a:lumMod val="75000"/>
                    <a:lumOff val="25000"/>
                  </a:prstClr>
                </a:solidFill>
                <a:cs typeface="Segoe UI" panose="020B0502040204020203" pitchFamily="34" charset="0"/>
              </a:rPr>
              <a:t>，</a:t>
            </a:r>
            <a:r>
              <a:rPr lang="zh-CN" altLang="en-US" sz="2400" dirty="0">
                <a:solidFill>
                  <a:srgbClr val="FF0000"/>
                </a:solidFill>
                <a:cs typeface="Segoe UI" panose="020B0502040204020203" pitchFamily="34" charset="0"/>
              </a:rPr>
              <a:t>领域定制化，多元化，虚拟化</a:t>
            </a:r>
            <a:r>
              <a:rPr lang="zh-CN" altLang="en-US" sz="2400" dirty="0">
                <a:solidFill>
                  <a:prstClr val="black">
                    <a:lumMod val="75000"/>
                    <a:lumOff val="25000"/>
                  </a:prstClr>
                </a:solidFill>
                <a:cs typeface="Segoe UI" panose="020B0502040204020203" pitchFamily="34" charset="0"/>
              </a:rPr>
              <a:t>。</a:t>
            </a:r>
            <a:endParaRPr lang="en-US" altLang="zh-CN" sz="2400" dirty="0">
              <a:solidFill>
                <a:prstClr val="black">
                  <a:lumMod val="75000"/>
                  <a:lumOff val="25000"/>
                </a:prstClr>
              </a:solidFill>
              <a:cs typeface="Segoe UI" panose="020B0502040204020203" pitchFamily="34" charset="0"/>
            </a:endParaRPr>
          </a:p>
        </p:txBody>
      </p:sp>
      <p:sp>
        <p:nvSpPr>
          <p:cNvPr id="10" name="文本框 9">
            <a:extLst>
              <a:ext uri="{FF2B5EF4-FFF2-40B4-BE49-F238E27FC236}">
                <a16:creationId xmlns:a16="http://schemas.microsoft.com/office/drawing/2014/main" id="{8A9D4C01-2A0C-D16E-DB31-4066636A1606}"/>
              </a:ext>
            </a:extLst>
          </p:cNvPr>
          <p:cNvSpPr txBox="1"/>
          <p:nvPr/>
        </p:nvSpPr>
        <p:spPr>
          <a:xfrm>
            <a:off x="6789132" y="3857500"/>
            <a:ext cx="2987040" cy="369332"/>
          </a:xfrm>
          <a:prstGeom prst="rect">
            <a:avLst/>
          </a:prstGeom>
          <a:noFill/>
        </p:spPr>
        <p:txBody>
          <a:bodyPr wrap="square">
            <a:spAutoFit/>
          </a:bodyPr>
          <a:lstStyle/>
          <a:p>
            <a:r>
              <a:rPr lang="en-US" altLang="zh-CN" b="0" i="0" dirty="0" err="1">
                <a:solidFill>
                  <a:srgbClr val="333333"/>
                </a:solidFill>
                <a:effectLst/>
                <a:latin typeface="arial" panose="020B0604020202020204" pitchFamily="34" charset="0"/>
              </a:rPr>
              <a:t>HarmonyOS</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汽车操作系统</a:t>
            </a:r>
            <a:endParaRPr lang="zh-CN" altLang="en-US" dirty="0"/>
          </a:p>
        </p:txBody>
      </p:sp>
      <p:pic>
        <p:nvPicPr>
          <p:cNvPr id="5" name="图片 4">
            <a:hlinkClick r:id="rId3"/>
            <a:extLst>
              <a:ext uri="{FF2B5EF4-FFF2-40B4-BE49-F238E27FC236}">
                <a16:creationId xmlns:a16="http://schemas.microsoft.com/office/drawing/2014/main" id="{03E83801-B174-45DC-15F3-7FA589DE775D}"/>
              </a:ext>
            </a:extLst>
          </p:cNvPr>
          <p:cNvPicPr>
            <a:picLocks noChangeAspect="1"/>
          </p:cNvPicPr>
          <p:nvPr/>
        </p:nvPicPr>
        <p:blipFill>
          <a:blip r:embed="rId4"/>
          <a:stretch>
            <a:fillRect/>
          </a:stretch>
        </p:blipFill>
        <p:spPr>
          <a:xfrm>
            <a:off x="6461760" y="1443789"/>
            <a:ext cx="3641785" cy="2429753"/>
          </a:xfrm>
          <a:prstGeom prst="rect">
            <a:avLst/>
          </a:prstGeom>
        </p:spPr>
      </p:pic>
      <p:pic>
        <p:nvPicPr>
          <p:cNvPr id="7" name="图片 6">
            <a:extLst>
              <a:ext uri="{FF2B5EF4-FFF2-40B4-BE49-F238E27FC236}">
                <a16:creationId xmlns:a16="http://schemas.microsoft.com/office/drawing/2014/main" id="{F863BDD0-5A2B-AA32-435A-853FD7870C12}"/>
              </a:ext>
            </a:extLst>
          </p:cNvPr>
          <p:cNvPicPr>
            <a:picLocks noChangeAspect="1"/>
          </p:cNvPicPr>
          <p:nvPr/>
        </p:nvPicPr>
        <p:blipFill>
          <a:blip r:embed="rId5"/>
          <a:stretch>
            <a:fillRect/>
          </a:stretch>
        </p:blipFill>
        <p:spPr>
          <a:xfrm>
            <a:off x="6461760" y="4331006"/>
            <a:ext cx="4220362" cy="1956247"/>
          </a:xfrm>
          <a:prstGeom prst="rect">
            <a:avLst/>
          </a:prstGeom>
        </p:spPr>
      </p:pic>
      <p:sp>
        <p:nvSpPr>
          <p:cNvPr id="13" name="文本框 12">
            <a:extLst>
              <a:ext uri="{FF2B5EF4-FFF2-40B4-BE49-F238E27FC236}">
                <a16:creationId xmlns:a16="http://schemas.microsoft.com/office/drawing/2014/main" id="{451DA9E5-FC6D-7E6F-A5C3-CB20D0C7ADED}"/>
              </a:ext>
            </a:extLst>
          </p:cNvPr>
          <p:cNvSpPr txBox="1"/>
          <p:nvPr/>
        </p:nvSpPr>
        <p:spPr>
          <a:xfrm>
            <a:off x="7398326" y="6225278"/>
            <a:ext cx="2987040" cy="369332"/>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Hadoop </a:t>
            </a:r>
            <a:r>
              <a:rPr lang="zh-CN" altLang="en-US" b="0" i="0" dirty="0">
                <a:solidFill>
                  <a:srgbClr val="333333"/>
                </a:solidFill>
                <a:effectLst/>
                <a:latin typeface="arial" panose="020B0604020202020204" pitchFamily="34" charset="0"/>
              </a:rPr>
              <a:t>分布式系统</a:t>
            </a:r>
            <a:endParaRPr lang="zh-CN" altLang="en-US" dirty="0"/>
          </a:p>
        </p:txBody>
      </p:sp>
      <p:pic>
        <p:nvPicPr>
          <p:cNvPr id="5122" name="Picture 2">
            <a:extLst>
              <a:ext uri="{FF2B5EF4-FFF2-40B4-BE49-F238E27FC236}">
                <a16:creationId xmlns:a16="http://schemas.microsoft.com/office/drawing/2014/main" id="{F8B9DE92-02C0-BF5A-64C5-E30C433EF3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640" y="3857500"/>
            <a:ext cx="2604635" cy="1625713"/>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0512277C-41A4-9338-0B46-C2FAF951EA59}"/>
              </a:ext>
            </a:extLst>
          </p:cNvPr>
          <p:cNvSpPr txBox="1"/>
          <p:nvPr/>
        </p:nvSpPr>
        <p:spPr>
          <a:xfrm>
            <a:off x="900808" y="5634230"/>
            <a:ext cx="2110779" cy="369332"/>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Docker </a:t>
            </a:r>
            <a:r>
              <a:rPr lang="zh-CN" altLang="en-US" b="0" i="0" dirty="0">
                <a:solidFill>
                  <a:srgbClr val="333333"/>
                </a:solidFill>
                <a:effectLst/>
                <a:latin typeface="arial" panose="020B0604020202020204" pitchFamily="34" charset="0"/>
              </a:rPr>
              <a:t>容器技术</a:t>
            </a:r>
            <a:endParaRPr lang="zh-CN" altLang="en-US" dirty="0"/>
          </a:p>
        </p:txBody>
      </p:sp>
      <p:pic>
        <p:nvPicPr>
          <p:cNvPr id="4" name="图片 3">
            <a:extLst>
              <a:ext uri="{FF2B5EF4-FFF2-40B4-BE49-F238E27FC236}">
                <a16:creationId xmlns:a16="http://schemas.microsoft.com/office/drawing/2014/main" id="{677DEB15-4382-7C91-CC7C-56F7888A84B1}"/>
              </a:ext>
            </a:extLst>
          </p:cNvPr>
          <p:cNvPicPr>
            <a:picLocks noChangeAspect="1"/>
          </p:cNvPicPr>
          <p:nvPr/>
        </p:nvPicPr>
        <p:blipFill>
          <a:blip r:embed="rId7"/>
          <a:stretch>
            <a:fillRect/>
          </a:stretch>
        </p:blipFill>
        <p:spPr>
          <a:xfrm>
            <a:off x="3342072" y="3862981"/>
            <a:ext cx="2664002" cy="1697105"/>
          </a:xfrm>
          <a:prstGeom prst="rect">
            <a:avLst/>
          </a:prstGeom>
        </p:spPr>
      </p:pic>
      <p:sp>
        <p:nvSpPr>
          <p:cNvPr id="14" name="文本框 13">
            <a:extLst>
              <a:ext uri="{FF2B5EF4-FFF2-40B4-BE49-F238E27FC236}">
                <a16:creationId xmlns:a16="http://schemas.microsoft.com/office/drawing/2014/main" id="{EABE9DD4-12EC-4B4D-2609-CC847C1E2FED}"/>
              </a:ext>
            </a:extLst>
          </p:cNvPr>
          <p:cNvSpPr txBox="1"/>
          <p:nvPr/>
        </p:nvSpPr>
        <p:spPr>
          <a:xfrm>
            <a:off x="3353322" y="5634230"/>
            <a:ext cx="3324485" cy="307777"/>
          </a:xfrm>
          <a:prstGeom prst="rect">
            <a:avLst/>
          </a:prstGeom>
          <a:noFill/>
        </p:spPr>
        <p:txBody>
          <a:bodyPr wrap="square">
            <a:spAutoFit/>
          </a:bodyPr>
          <a:lstStyle/>
          <a:p>
            <a:r>
              <a:rPr lang="en-US" altLang="zh-CN" sz="1400" b="0" i="0" dirty="0">
                <a:solidFill>
                  <a:srgbClr val="333333"/>
                </a:solidFill>
                <a:effectLst/>
                <a:latin typeface="Arial" panose="020B0604020202020204" pitchFamily="34" charset="0"/>
              </a:rPr>
              <a:t>Windows Subsystem for Linux</a:t>
            </a:r>
            <a:endParaRPr lang="zh-CN" altLang="en-US" sz="1400" dirty="0"/>
          </a:p>
        </p:txBody>
      </p:sp>
    </p:spTree>
    <p:extLst>
      <p:ext uri="{BB962C8B-B14F-4D97-AF65-F5344CB8AC3E}">
        <p14:creationId xmlns:p14="http://schemas.microsoft.com/office/powerpoint/2010/main" val="3499670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18" name="内容占位符 2">
            <a:extLst>
              <a:ext uri="{FF2B5EF4-FFF2-40B4-BE49-F238E27FC236}">
                <a16:creationId xmlns:a16="http://schemas.microsoft.com/office/drawing/2014/main" id="{D3EF21CC-475F-CD41-1A77-416C396DFFBF}"/>
              </a:ext>
            </a:extLst>
          </p:cNvPr>
          <p:cNvSpPr txBox="1">
            <a:spLocks noChangeArrowheads="1"/>
          </p:cNvSpPr>
          <p:nvPr/>
        </p:nvSpPr>
        <p:spPr bwMode="auto">
          <a:xfrm>
            <a:off x="521207" y="1235242"/>
            <a:ext cx="11285782" cy="517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2600" i="0" u="none" strike="noStrike" kern="0" cap="none" spc="0" normalizeH="0" baseline="0" noProof="0" dirty="0">
                <a:ln>
                  <a:noFill/>
                </a:ln>
                <a:solidFill>
                  <a:srgbClr val="000000"/>
                </a:solidFill>
                <a:effectLst/>
                <a:uLnTx/>
                <a:uFillTx/>
                <a:latin typeface="Arial"/>
                <a:ea typeface="宋体"/>
                <a:cs typeface="+mn-cs"/>
              </a:rPr>
              <a:t>1</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．批处理操作系统</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批处理操作系统（</a:t>
            </a:r>
            <a:r>
              <a:rPr kumimoji="0" lang="en-US" altLang="zh-CN" sz="2400" i="0" u="none" strike="noStrike" kern="0" cap="none" spc="0" normalizeH="0" baseline="0" noProof="0" dirty="0">
                <a:ln>
                  <a:noFill/>
                </a:ln>
                <a:solidFill>
                  <a:srgbClr val="000000"/>
                </a:solidFill>
                <a:effectLst/>
                <a:uLnTx/>
                <a:uFillTx/>
                <a:latin typeface="Arial"/>
                <a:ea typeface="宋体"/>
                <a:cs typeface="+mn-cs"/>
              </a:rPr>
              <a:t>Batch Processing Operating System</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）的工作流程为：用户将作业交给系统操作人员，系统操作人员</a:t>
            </a: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将多个用户的作业组成一批输入磁带</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，然后启动批处理操作系统。系统自动从磁带上加载作业到内存执行，最后把执行结果输出。</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a:ln>
                  <a:noFill/>
                </a:ln>
                <a:solidFill>
                  <a:srgbClr val="000000"/>
                </a:solidFill>
                <a:effectLst/>
                <a:uLnTx/>
                <a:uFillTx/>
                <a:latin typeface="Arial"/>
                <a:ea typeface="宋体"/>
                <a:cs typeface="+mn-cs"/>
              </a:rPr>
              <a:t>根据系统一次加载作业的道数</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，批处理操作系统分为单道批处理操作系统和多道批处理操作系统。</a:t>
            </a:r>
            <a:endParaRPr kumimoji="0" lang="en-US" altLang="zh-CN" sz="24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FF0000"/>
                </a:solidFill>
                <a:effectLst/>
                <a:uLnTx/>
                <a:uFillTx/>
                <a:latin typeface="Arial"/>
                <a:ea typeface="宋体"/>
                <a:cs typeface="+mn-cs"/>
              </a:rPr>
              <a:t>单道批处理操作系统</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每次只加载一道作业到内存中执行。</a:t>
            </a:r>
            <a:endParaRPr kumimoji="0" lang="en-US" altLang="zh-CN" sz="24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381FED"/>
                </a:solidFill>
                <a:effectLst/>
                <a:uLnTx/>
                <a:uFillTx/>
                <a:latin typeface="Arial"/>
                <a:ea typeface="宋体"/>
                <a:cs typeface="+mn-cs"/>
              </a:rPr>
              <a:t>多道批处理操作系统</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每次加载多道作业到内存中并发执行，各个作业轮流使用处理机和其他系统资源，最终依次完成。</a:t>
            </a:r>
            <a:endParaRPr kumimoji="0" lang="en-US" altLang="zh-CN" sz="24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批处理系统适合处理大批无交互的作业。</a:t>
            </a:r>
          </a:p>
        </p:txBody>
      </p:sp>
    </p:spTree>
    <p:extLst>
      <p:ext uri="{BB962C8B-B14F-4D97-AF65-F5344CB8AC3E}">
        <p14:creationId xmlns:p14="http://schemas.microsoft.com/office/powerpoint/2010/main" val="101969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20" name="内容占位符 2">
            <a:extLst>
              <a:ext uri="{FF2B5EF4-FFF2-40B4-BE49-F238E27FC236}">
                <a16:creationId xmlns:a16="http://schemas.microsoft.com/office/drawing/2014/main" id="{05AA7E16-8743-5AC6-D0D4-2EBA457716C5}"/>
              </a:ext>
            </a:extLst>
          </p:cNvPr>
          <p:cNvSpPr txBox="1">
            <a:spLocks noChangeArrowheads="1"/>
          </p:cNvSpPr>
          <p:nvPr/>
        </p:nvSpPr>
        <p:spPr bwMode="auto">
          <a:xfrm>
            <a:off x="521207" y="1443789"/>
            <a:ext cx="11301824" cy="513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多道批处理系统中引入了</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多道程序设计技术</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基本思想：</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在内存中同时存放多道相互独立的程序，这些程序</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共享系统资源</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，并正操作系统的</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I/O</a:t>
            </a:r>
            <a:r>
              <a:rPr kumimoji="0"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中断控制</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下交替在</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上执行</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DMA</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技术是指外部设备不通过</a:t>
            </a:r>
            <a:r>
              <a:rPr kumimoji="0" lang="en-US" altLang="zh-CN"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而直接与系统内存交换数据的接口技术</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特点：</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宏观上看，内存中的多道程序都已经开始执行都尚未结束；微观上看，在单处理器系统中，某一时刻只有一个程序获得</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执行。</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多道程序交替执行的方式常称为程序的</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并发执行</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，采用多道程序设计技术的系统被称为多道程序系统。</a:t>
            </a:r>
          </a:p>
        </p:txBody>
      </p:sp>
    </p:spTree>
    <p:extLst>
      <p:ext uri="{BB962C8B-B14F-4D97-AF65-F5344CB8AC3E}">
        <p14:creationId xmlns:p14="http://schemas.microsoft.com/office/powerpoint/2010/main" val="3096618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9B62B887-B247-0D31-ED21-ECD8084E7F00}"/>
              </a:ext>
            </a:extLst>
          </p:cNvPr>
          <p:cNvSpPr txBox="1">
            <a:spLocks noChangeArrowheads="1"/>
          </p:cNvSpPr>
          <p:nvPr/>
        </p:nvSpPr>
        <p:spPr bwMode="auto">
          <a:xfrm>
            <a:off x="521207" y="1288915"/>
            <a:ext cx="11285621" cy="480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多道批处理操作系统优点：作业逐批进入系统并逐批进行处理，系统资源利用率高（</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单道批处理系统，</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IO</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请求时只能干等，多道时触发</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IO</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中断，</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CPU</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可以干其他事</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）、作业吞吐量大；作业之间的过渡由操作系统完成，无需人工干预，减少差错出现。</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批处理操作系统缺点：作业</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周转时间长</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；用户</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不能和正在执行的程序进行交互</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；不利于程序的开发和调试。</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 </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因为在没有触发</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IO</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中断的时候，程序还是独占系统全部资源的，根本没有资源去处理用户交互程序</a:t>
            </a:r>
            <a:r>
              <a:rPr kumimoji="0" lang="en-US" altLang="zh-CN" sz="2400" i="0" u="none" strike="noStrike" kern="0" cap="none" spc="0" normalizeH="0" baseline="0" noProof="0" dirty="0">
                <a:ln>
                  <a:noFill/>
                </a:ln>
                <a:solidFill>
                  <a:srgbClr val="FF0000"/>
                </a:solidFill>
                <a:effectLst/>
                <a:uLnTx/>
                <a:uFillTx/>
                <a:latin typeface="Arial"/>
                <a:ea typeface="宋体"/>
                <a:cs typeface="+mn-cs"/>
              </a:rPr>
              <a:t>)</a:t>
            </a:r>
            <a:endParaRPr kumimoji="0" lang="zh-CN" altLang="en-US" sz="3200" i="0" u="none" strike="noStrike" kern="0" cap="none" spc="0" normalizeH="0" baseline="0" noProof="0" dirty="0">
              <a:ln>
                <a:noFill/>
              </a:ln>
              <a:solidFill>
                <a:srgbClr val="FF0000"/>
              </a:solidFill>
              <a:effectLst/>
              <a:uLnTx/>
              <a:uFillTx/>
              <a:latin typeface="Arial"/>
              <a:ea typeface="宋体"/>
              <a:cs typeface="+mn-cs"/>
            </a:endParaRPr>
          </a:p>
        </p:txBody>
      </p:sp>
      <p:pic>
        <p:nvPicPr>
          <p:cNvPr id="6" name="Picture 4" descr="a4">
            <a:extLst>
              <a:ext uri="{FF2B5EF4-FFF2-40B4-BE49-F238E27FC236}">
                <a16:creationId xmlns:a16="http://schemas.microsoft.com/office/drawing/2014/main" id="{CF7465AD-2510-5C31-37A9-F5CB08EF3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005" y="4004756"/>
            <a:ext cx="62642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256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r>
              <a:rPr lang="en-US" altLang="zh-CN" dirty="0">
                <a:cs typeface="Segoe UI Light" panose="020B0502040204020203" pitchFamily="34" charset="0"/>
              </a:rPr>
              <a:t>-</a:t>
            </a:r>
            <a:r>
              <a:rPr lang="zh-CN" altLang="en-US" dirty="0">
                <a:cs typeface="Segoe UI Light" panose="020B0502040204020203" pitchFamily="34" charset="0"/>
              </a:rPr>
              <a:t>例题</a:t>
            </a:r>
          </a:p>
        </p:txBody>
      </p:sp>
      <p:sp>
        <p:nvSpPr>
          <p:cNvPr id="6" name="TextBox 5">
            <a:extLst>
              <a:ext uri="{FF2B5EF4-FFF2-40B4-BE49-F238E27FC236}">
                <a16:creationId xmlns:a16="http://schemas.microsoft.com/office/drawing/2014/main" id="{F58CFF90-957C-C288-520C-F6B3FAA92FC7}"/>
              </a:ext>
            </a:extLst>
          </p:cNvPr>
          <p:cNvSpPr txBox="1">
            <a:spLocks noChangeArrowheads="1"/>
          </p:cNvSpPr>
          <p:nvPr/>
        </p:nvSpPr>
        <p:spPr bwMode="auto">
          <a:xfrm>
            <a:off x="521207" y="1649109"/>
            <a:ext cx="1111307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zh-CN" sz="2000" b="1" dirty="0">
                <a:solidFill>
                  <a:srgbClr val="000000"/>
                </a:solidFill>
                <a:latin typeface="Arial" panose="020B0604020202020204" pitchFamily="34" charset="0"/>
                <a:ea typeface="宋体" panose="02010600030101010101" pitchFamily="2" charset="-122"/>
              </a:rPr>
              <a:t>设内存中有三道程序</a:t>
            </a:r>
            <a:r>
              <a:rPr lang="en-US" altLang="zh-CN" sz="2000" b="1" dirty="0">
                <a:solidFill>
                  <a:srgbClr val="000000"/>
                </a:solidFill>
                <a:latin typeface="Arial" panose="020B0604020202020204" pitchFamily="34" charset="0"/>
                <a:ea typeface="宋体" panose="02010600030101010101" pitchFamily="2" charset="-122"/>
              </a:rPr>
              <a:t>A</a:t>
            </a:r>
            <a:r>
              <a:rPr lang="zh-CN" altLang="zh-CN" sz="2000" b="1" dirty="0">
                <a:solidFill>
                  <a:srgbClr val="000000"/>
                </a:solidFill>
                <a:latin typeface="Arial" panose="020B0604020202020204" pitchFamily="34" charset="0"/>
                <a:ea typeface="宋体" panose="02010600030101010101" pitchFamily="2" charset="-122"/>
              </a:rPr>
              <a:t>、</a:t>
            </a:r>
            <a:r>
              <a:rPr lang="en-US" altLang="zh-CN" sz="2000" b="1" dirty="0">
                <a:solidFill>
                  <a:srgbClr val="000000"/>
                </a:solidFill>
                <a:latin typeface="Arial" panose="020B0604020202020204" pitchFamily="34" charset="0"/>
                <a:ea typeface="宋体" panose="02010600030101010101" pitchFamily="2" charset="-122"/>
              </a:rPr>
              <a:t>B</a:t>
            </a:r>
            <a:r>
              <a:rPr lang="zh-CN" altLang="zh-CN" sz="2000" b="1" dirty="0">
                <a:solidFill>
                  <a:srgbClr val="000000"/>
                </a:solidFill>
                <a:latin typeface="Arial" panose="020B0604020202020204" pitchFamily="34" charset="0"/>
                <a:ea typeface="宋体" panose="02010600030101010101" pitchFamily="2" charset="-122"/>
              </a:rPr>
              <a:t>、</a:t>
            </a:r>
            <a:r>
              <a:rPr lang="en-US" altLang="zh-CN" sz="2000" b="1" dirty="0">
                <a:solidFill>
                  <a:srgbClr val="000000"/>
                </a:solidFill>
                <a:latin typeface="Arial" panose="020B0604020202020204" pitchFamily="34" charset="0"/>
                <a:ea typeface="宋体" panose="02010600030101010101" pitchFamily="2" charset="-122"/>
              </a:rPr>
              <a:t>C</a:t>
            </a:r>
            <a:r>
              <a:rPr lang="zh-CN" altLang="zh-CN" sz="2000" b="1" dirty="0">
                <a:solidFill>
                  <a:srgbClr val="000000"/>
                </a:solidFill>
                <a:latin typeface="Arial" panose="020B0604020202020204" pitchFamily="34" charset="0"/>
                <a:ea typeface="宋体" panose="02010600030101010101" pitchFamily="2" charset="-122"/>
              </a:rPr>
              <a:t>，每个程序具有计算和</a:t>
            </a:r>
            <a:r>
              <a:rPr lang="en-US" altLang="zh-CN" sz="2000" b="1" dirty="0">
                <a:solidFill>
                  <a:srgbClr val="000000"/>
                </a:solidFill>
                <a:latin typeface="Arial" panose="020B0604020202020204" pitchFamily="34" charset="0"/>
                <a:ea typeface="宋体" panose="02010600030101010101" pitchFamily="2" charset="-122"/>
              </a:rPr>
              <a:t>I/O</a:t>
            </a:r>
            <a:r>
              <a:rPr lang="zh-CN" altLang="zh-CN" sz="2000" b="1" dirty="0">
                <a:solidFill>
                  <a:srgbClr val="000000"/>
                </a:solidFill>
                <a:latin typeface="Arial" panose="020B0604020202020204" pitchFamily="34" charset="0"/>
                <a:ea typeface="宋体" panose="02010600030101010101" pitchFamily="2" charset="-122"/>
              </a:rPr>
              <a:t>操作两部分构成。</a:t>
            </a:r>
            <a:r>
              <a:rPr lang="en-US" altLang="zh-CN" sz="2000" b="1" dirty="0">
                <a:solidFill>
                  <a:srgbClr val="000000"/>
                </a:solidFill>
                <a:latin typeface="Arial" panose="020B0604020202020204" pitchFamily="34" charset="0"/>
                <a:ea typeface="宋体" panose="02010600030101010101" pitchFamily="2" charset="-122"/>
              </a:rPr>
              <a:t>3</a:t>
            </a:r>
            <a:r>
              <a:rPr lang="zh-CN" altLang="zh-CN" sz="2000" b="1" dirty="0">
                <a:solidFill>
                  <a:srgbClr val="000000"/>
                </a:solidFill>
                <a:latin typeface="Arial" panose="020B0604020202020204" pitchFamily="34" charset="0"/>
                <a:ea typeface="宋体" panose="02010600030101010101" pitchFamily="2" charset="-122"/>
              </a:rPr>
              <a:t>道程序按</a:t>
            </a:r>
            <a:r>
              <a:rPr lang="en-US" altLang="zh-CN" sz="2000" b="1" dirty="0">
                <a:solidFill>
                  <a:srgbClr val="000000"/>
                </a:solidFill>
                <a:latin typeface="Arial" panose="020B0604020202020204" pitchFamily="34" charset="0"/>
                <a:ea typeface="宋体" panose="02010600030101010101" pitchFamily="2" charset="-122"/>
              </a:rPr>
              <a:t>A→B→C</a:t>
            </a:r>
            <a:r>
              <a:rPr lang="zh-CN" altLang="zh-CN" sz="2000" b="1" dirty="0">
                <a:solidFill>
                  <a:srgbClr val="000000"/>
                </a:solidFill>
                <a:latin typeface="Arial" panose="020B0604020202020204" pitchFamily="34" charset="0"/>
                <a:ea typeface="宋体" panose="02010600030101010101" pitchFamily="2" charset="-122"/>
              </a:rPr>
              <a:t>的优先次序执行。它们的计算和</a:t>
            </a:r>
            <a:r>
              <a:rPr lang="en-US" altLang="zh-CN" sz="2000" b="1" dirty="0">
                <a:solidFill>
                  <a:srgbClr val="000000"/>
                </a:solidFill>
                <a:latin typeface="Arial" panose="020B0604020202020204" pitchFamily="34" charset="0"/>
                <a:ea typeface="宋体" panose="02010600030101010101" pitchFamily="2" charset="-122"/>
              </a:rPr>
              <a:t>I/O</a:t>
            </a:r>
            <a:r>
              <a:rPr lang="zh-CN" altLang="zh-CN" sz="2000" b="1" dirty="0">
                <a:solidFill>
                  <a:srgbClr val="000000"/>
                </a:solidFill>
                <a:latin typeface="Arial" panose="020B0604020202020204" pitchFamily="34" charset="0"/>
                <a:ea typeface="宋体" panose="02010600030101010101" pitchFamily="2" charset="-122"/>
              </a:rPr>
              <a:t>操作的时间如表</a:t>
            </a:r>
            <a:r>
              <a:rPr lang="en-US" altLang="zh-CN" sz="2000" b="1" dirty="0">
                <a:solidFill>
                  <a:srgbClr val="000000"/>
                </a:solidFill>
                <a:latin typeface="Arial" panose="020B0604020202020204" pitchFamily="34" charset="0"/>
                <a:ea typeface="宋体" panose="02010600030101010101" pitchFamily="2" charset="-122"/>
              </a:rPr>
              <a:t>1.1</a:t>
            </a:r>
            <a:r>
              <a:rPr lang="zh-CN" altLang="zh-CN" sz="2000" b="1" dirty="0">
                <a:solidFill>
                  <a:srgbClr val="000000"/>
                </a:solidFill>
                <a:latin typeface="Arial" panose="020B0604020202020204" pitchFamily="34" charset="0"/>
                <a:ea typeface="宋体" panose="02010600030101010101" pitchFamily="2" charset="-122"/>
              </a:rPr>
              <a:t>所示：（单位：</a:t>
            </a:r>
            <a:r>
              <a:rPr lang="en-US" altLang="zh-CN" sz="2000" b="1" dirty="0" err="1">
                <a:solidFill>
                  <a:srgbClr val="000000"/>
                </a:solidFill>
                <a:latin typeface="Arial" panose="020B0604020202020204" pitchFamily="34" charset="0"/>
                <a:ea typeface="宋体" panose="02010600030101010101" pitchFamily="2" charset="-122"/>
              </a:rPr>
              <a:t>ms</a:t>
            </a:r>
            <a:r>
              <a:rPr lang="zh-CN" altLang="zh-CN" sz="2000" b="1" dirty="0">
                <a:solidFill>
                  <a:srgbClr val="000000"/>
                </a:solidFill>
                <a:latin typeface="Arial" panose="020B0604020202020204" pitchFamily="34" charset="0"/>
                <a:ea typeface="宋体" panose="02010600030101010101" pitchFamily="2" charset="-122"/>
              </a:rPr>
              <a:t>）</a:t>
            </a:r>
          </a:p>
          <a:p>
            <a:pPr fontAlgn="base">
              <a:spcBef>
                <a:spcPct val="0"/>
              </a:spcBef>
              <a:spcAft>
                <a:spcPct val="0"/>
              </a:spcAft>
            </a:pPr>
            <a:endParaRPr lang="zh-CN" altLang="en-US" dirty="0">
              <a:solidFill>
                <a:srgbClr val="000000"/>
              </a:solidFill>
              <a:latin typeface="Arial" panose="020B0604020202020204" pitchFamily="34" charset="0"/>
              <a:ea typeface="宋体" panose="02010600030101010101" pitchFamily="2" charset="-122"/>
            </a:endParaRPr>
          </a:p>
        </p:txBody>
      </p:sp>
      <p:pic>
        <p:nvPicPr>
          <p:cNvPr id="7" name="Picture 3">
            <a:extLst>
              <a:ext uri="{FF2B5EF4-FFF2-40B4-BE49-F238E27FC236}">
                <a16:creationId xmlns:a16="http://schemas.microsoft.com/office/drawing/2014/main" id="{8C3AAE3A-2C5C-67D7-D5B7-4FA20C7A9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07" y="2917521"/>
            <a:ext cx="7507214" cy="326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360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大纲</a:t>
            </a:r>
          </a:p>
        </p:txBody>
      </p:sp>
      <p:sp>
        <p:nvSpPr>
          <p:cNvPr id="38" name="内容占位符 17"/>
          <p:cNvSpPr txBox="1">
            <a:spLocks/>
          </p:cNvSpPr>
          <p:nvPr/>
        </p:nvSpPr>
        <p:spPr>
          <a:xfrm>
            <a:off x="541610" y="1524708"/>
            <a:ext cx="4721270" cy="4774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操作系统是什么（定义与发展历史）</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定义</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发展历史</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分类与概念</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现代操作系统设计目标</a:t>
            </a:r>
            <a:r>
              <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rPr>
              <a:t>	</a:t>
            </a: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操作系统的分类</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rPr>
              <a:t>操作系统结构</a:t>
            </a:r>
            <a:endParaRPr lang="en-US" altLang="zh-CN" sz="20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endParaRPr lang="zh-CN" altLang="en-US" sz="20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5" name="图片 4"/>
          <p:cNvPicPr>
            <a:picLocks noChangeAspect="1"/>
          </p:cNvPicPr>
          <p:nvPr/>
        </p:nvPicPr>
        <p:blipFill>
          <a:blip r:embed="rId3"/>
          <a:stretch/>
        </p:blipFill>
        <p:spPr>
          <a:xfrm>
            <a:off x="5569195" y="1798674"/>
            <a:ext cx="5796715" cy="326065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r>
              <a:rPr lang="en-US" altLang="zh-CN" dirty="0">
                <a:cs typeface="Segoe UI Light" panose="020B0502040204020203" pitchFamily="34" charset="0"/>
              </a:rPr>
              <a:t>-</a:t>
            </a:r>
            <a:r>
              <a:rPr lang="zh-CN" altLang="en-US" dirty="0">
                <a:cs typeface="Segoe UI Light" panose="020B0502040204020203" pitchFamily="34" charset="0"/>
              </a:rPr>
              <a:t>例题</a:t>
            </a:r>
          </a:p>
        </p:txBody>
      </p:sp>
      <p:pic>
        <p:nvPicPr>
          <p:cNvPr id="6" name="Picture 2" descr="C:\Users\Administrator\Desktop\实用操作系统教程参考答案【2016第二版】\实用操作系统教程第二版课件\tp\1-6.tif">
            <a:extLst>
              <a:ext uri="{FF2B5EF4-FFF2-40B4-BE49-F238E27FC236}">
                <a16:creationId xmlns:a16="http://schemas.microsoft.com/office/drawing/2014/main" id="{D2F3124E-6646-A670-1AA4-4DF1204E8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54" y="1691328"/>
            <a:ext cx="8944209" cy="321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92E49CA6-ECF3-69CF-9396-F5C62F14C4E1}"/>
              </a:ext>
            </a:extLst>
          </p:cNvPr>
          <p:cNvSpPr txBox="1">
            <a:spLocks noChangeArrowheads="1"/>
          </p:cNvSpPr>
          <p:nvPr/>
        </p:nvSpPr>
        <p:spPr bwMode="auto">
          <a:xfrm>
            <a:off x="743254" y="5700484"/>
            <a:ext cx="7038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zh-CN" altLang="en-US" sz="2000" b="1" dirty="0">
                <a:solidFill>
                  <a:srgbClr val="000000"/>
                </a:solidFill>
                <a:latin typeface="Arial" panose="020B0604020202020204" pitchFamily="34" charset="0"/>
                <a:ea typeface="宋体" panose="02010600030101010101" pitchFamily="2" charset="-122"/>
              </a:rPr>
              <a:t>总的时间是</a:t>
            </a:r>
            <a:r>
              <a:rPr lang="en-US" altLang="zh-CN" sz="2000" b="1" dirty="0">
                <a:solidFill>
                  <a:srgbClr val="000000"/>
                </a:solidFill>
                <a:latin typeface="Arial" panose="020B0604020202020204" pitchFamily="34" charset="0"/>
                <a:ea typeface="宋体" panose="02010600030101010101" pitchFamily="2" charset="-122"/>
              </a:rPr>
              <a:t>140ms</a:t>
            </a:r>
            <a:r>
              <a:rPr lang="zh-CN" altLang="en-US" sz="2000" b="1" dirty="0">
                <a:solidFill>
                  <a:srgbClr val="000000"/>
                </a:solidFill>
                <a:latin typeface="Arial" panose="020B0604020202020204" pitchFamily="34" charset="0"/>
                <a:ea typeface="宋体" panose="02010600030101010101" pitchFamily="2" charset="-122"/>
              </a:rPr>
              <a:t>，比单道串行方式节省</a:t>
            </a:r>
            <a:r>
              <a:rPr lang="en-US" altLang="zh-CN" sz="2000" b="1" dirty="0">
                <a:solidFill>
                  <a:srgbClr val="000000"/>
                </a:solidFill>
                <a:latin typeface="Arial" panose="020B0604020202020204" pitchFamily="34" charset="0"/>
                <a:ea typeface="宋体" panose="02010600030101010101" pitchFamily="2" charset="-122"/>
              </a:rPr>
              <a:t>50ms</a:t>
            </a:r>
            <a:r>
              <a:rPr lang="zh-CN" altLang="en-US" sz="2000" b="1" dirty="0">
                <a:solidFill>
                  <a:srgbClr val="000000"/>
                </a:solidFill>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3439218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D8026D9C-33B4-A12C-0022-2342783434B8}"/>
              </a:ext>
            </a:extLst>
          </p:cNvPr>
          <p:cNvSpPr txBox="1">
            <a:spLocks noChangeArrowheads="1"/>
          </p:cNvSpPr>
          <p:nvPr/>
        </p:nvSpPr>
        <p:spPr bwMode="auto">
          <a:xfrm>
            <a:off x="521206" y="1268414"/>
            <a:ext cx="11035253" cy="27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2</a:t>
            </a:r>
            <a:r>
              <a:rPr lang="en-US" altLang="zh-CN" kern="0" dirty="0">
                <a:solidFill>
                  <a:srgbClr val="000000"/>
                </a:solidFill>
                <a:latin typeface="Arial"/>
                <a:ea typeface="宋体"/>
              </a:rPr>
              <a:t>.</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分时操作系统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分时操作系统是指将多个用户程序装入内存，系统把</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CPU</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的运行时间分成一个个的时间段，每个时间段称为一个时间片。时间片大小通常为几十毫秒，用户程序（</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进程</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）轮流获得</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CPU</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的时间片。当系统分给用户程序的时间片用完后，系统强行收回</a:t>
            </a:r>
            <a:r>
              <a:rPr kumimoji="0" lang="en-US" altLang="zh-CN" sz="2600" i="0" u="none" strike="noStrike" kern="0" cap="none" spc="0" normalizeH="0" baseline="0" noProof="0" dirty="0">
                <a:ln>
                  <a:noFill/>
                </a:ln>
                <a:solidFill>
                  <a:srgbClr val="000000"/>
                </a:solidFill>
                <a:effectLst/>
                <a:uLnTx/>
                <a:uFillTx/>
                <a:latin typeface="Arial"/>
                <a:ea typeface="宋体"/>
                <a:cs typeface="+mn-cs"/>
              </a:rPr>
              <a:t>CPU</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，该用户程序等待下一次获得时间片时再继续执行。</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 </a:t>
            </a:r>
          </a:p>
        </p:txBody>
      </p:sp>
      <p:pic>
        <p:nvPicPr>
          <p:cNvPr id="4" name="图片 3">
            <a:extLst>
              <a:ext uri="{FF2B5EF4-FFF2-40B4-BE49-F238E27FC236}">
                <a16:creationId xmlns:a16="http://schemas.microsoft.com/office/drawing/2014/main" id="{A156F18A-08E0-B83F-CA39-93BAC6B2CEF1}"/>
              </a:ext>
            </a:extLst>
          </p:cNvPr>
          <p:cNvPicPr>
            <a:picLocks noChangeAspect="1"/>
          </p:cNvPicPr>
          <p:nvPr/>
        </p:nvPicPr>
        <p:blipFill>
          <a:blip r:embed="rId3"/>
          <a:stretch>
            <a:fillRect/>
          </a:stretch>
        </p:blipFill>
        <p:spPr>
          <a:xfrm>
            <a:off x="3464560" y="4207529"/>
            <a:ext cx="4848727" cy="1945088"/>
          </a:xfrm>
          <a:prstGeom prst="rect">
            <a:avLst/>
          </a:prstGeom>
        </p:spPr>
      </p:pic>
      <p:sp>
        <p:nvSpPr>
          <p:cNvPr id="8" name="文本框 7">
            <a:extLst>
              <a:ext uri="{FF2B5EF4-FFF2-40B4-BE49-F238E27FC236}">
                <a16:creationId xmlns:a16="http://schemas.microsoft.com/office/drawing/2014/main" id="{015F04AF-D4DD-9C07-6755-1C363B083818}"/>
              </a:ext>
            </a:extLst>
          </p:cNvPr>
          <p:cNvSpPr txBox="1"/>
          <p:nvPr/>
        </p:nvSpPr>
        <p:spPr>
          <a:xfrm>
            <a:off x="5284123" y="6148229"/>
            <a:ext cx="1623754" cy="369332"/>
          </a:xfrm>
          <a:prstGeom prst="rect">
            <a:avLst/>
          </a:prstGeom>
          <a:noFill/>
        </p:spPr>
        <p:txBody>
          <a:bodyPr wrap="square">
            <a:spAutoFit/>
          </a:bodyPr>
          <a:lstStyle/>
          <a:p>
            <a:pPr algn="l"/>
            <a:r>
              <a:rPr lang="en-US" altLang="zh-CN" b="0" i="0" dirty="0">
                <a:solidFill>
                  <a:srgbClr val="222222"/>
                </a:solidFill>
                <a:effectLst/>
                <a:latin typeface="Lato" panose="020F0502020204030203" pitchFamily="34" charset="0"/>
              </a:rPr>
              <a:t>Round-Robin</a:t>
            </a:r>
          </a:p>
        </p:txBody>
      </p:sp>
    </p:spTree>
    <p:extLst>
      <p:ext uri="{BB962C8B-B14F-4D97-AF65-F5344CB8AC3E}">
        <p14:creationId xmlns:p14="http://schemas.microsoft.com/office/powerpoint/2010/main" val="4275417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D8026D9C-33B4-A12C-0022-2342783434B8}"/>
              </a:ext>
            </a:extLst>
          </p:cNvPr>
          <p:cNvSpPr txBox="1">
            <a:spLocks noChangeArrowheads="1"/>
          </p:cNvSpPr>
          <p:nvPr/>
        </p:nvSpPr>
        <p:spPr bwMode="auto">
          <a:xfrm>
            <a:off x="521206" y="1268414"/>
            <a:ext cx="5751257" cy="514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2400" i="0" u="none" strike="noStrike" kern="0" cap="none" spc="0" normalizeH="0" baseline="0" noProof="0" dirty="0">
                <a:ln>
                  <a:noFill/>
                </a:ln>
                <a:solidFill>
                  <a:srgbClr val="000000"/>
                </a:solidFill>
                <a:effectLst/>
                <a:uLnTx/>
                <a:uFillTx/>
                <a:latin typeface="Arial"/>
                <a:ea typeface="宋体"/>
                <a:cs typeface="+mn-cs"/>
              </a:rPr>
              <a:t>   2</a:t>
            </a:r>
            <a:r>
              <a:rPr lang="en-US" altLang="zh-CN" sz="2400" kern="0" dirty="0">
                <a:solidFill>
                  <a:srgbClr val="000000"/>
                </a:solidFill>
                <a:latin typeface="Arial"/>
                <a:ea typeface="宋体"/>
              </a:rPr>
              <a:t>.</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分时操作系统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400" i="0" u="none" strike="noStrike" kern="0" cap="none" spc="0" normalizeH="0" baseline="0" noProof="0" dirty="0">
                <a:ln>
                  <a:noFill/>
                </a:ln>
                <a:solidFill>
                  <a:srgbClr val="000000"/>
                </a:solidFill>
                <a:effectLst/>
                <a:uLnTx/>
                <a:uFillTx/>
                <a:latin typeface="Arial"/>
                <a:ea typeface="宋体"/>
                <a:cs typeface="+mn-cs"/>
              </a:rPr>
              <a:t>用户程序（进程）间的切换，又叫</a:t>
            </a:r>
            <a:r>
              <a:rPr kumimoji="0" lang="zh-CN" altLang="en-US" sz="2400" i="0" u="none" strike="noStrike" kern="0" cap="none" spc="0" normalizeH="0" baseline="0" noProof="0" dirty="0">
                <a:ln>
                  <a:noFill/>
                </a:ln>
                <a:solidFill>
                  <a:srgbClr val="FF0000"/>
                </a:solidFill>
                <a:effectLst/>
                <a:uLnTx/>
                <a:uFillTx/>
                <a:latin typeface="Arial"/>
                <a:ea typeface="宋体"/>
                <a:cs typeface="+mn-cs"/>
              </a:rPr>
              <a:t>上下文切换</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a:t>
            </a:r>
            <a:r>
              <a:rPr kumimoji="0" lang="en-US" altLang="zh-CN" sz="2400" i="0" u="none" strike="noStrike" kern="0" cap="none" spc="0" normalizeH="0" baseline="0" noProof="0" dirty="0">
                <a:ln>
                  <a:noFill/>
                </a:ln>
                <a:solidFill>
                  <a:srgbClr val="000000"/>
                </a:solidFill>
                <a:effectLst/>
                <a:uLnTx/>
                <a:uFillTx/>
                <a:latin typeface="Arial"/>
                <a:ea typeface="宋体"/>
                <a:cs typeface="+mn-cs"/>
              </a:rPr>
              <a:t>Context switch</a:t>
            </a:r>
            <a:r>
              <a:rPr kumimoji="0" lang="zh-CN" altLang="en-US" sz="2400" i="0" u="none" strike="noStrike" kern="0" cap="none" spc="0" normalizeH="0" baseline="0" noProof="0" dirty="0">
                <a:ln>
                  <a:noFill/>
                </a:ln>
                <a:solidFill>
                  <a:srgbClr val="000000"/>
                </a:solidFill>
                <a:effectLst/>
                <a:uLnTx/>
                <a:uFillTx/>
                <a:latin typeface="Arial"/>
                <a:ea typeface="宋体"/>
                <a:cs typeface="+mn-cs"/>
              </a:rPr>
              <a:t>）</a:t>
            </a:r>
            <a:r>
              <a:rPr lang="zh-CN" altLang="en-US" sz="2400" kern="0" dirty="0">
                <a:solidFill>
                  <a:srgbClr val="000000"/>
                </a:solidFill>
                <a:latin typeface="Arial"/>
                <a:ea typeface="宋体"/>
              </a:rPr>
              <a:t>。上下文切换时需要保存当前</a:t>
            </a:r>
            <a:r>
              <a:rPr lang="zh-CN" altLang="en-US" sz="2400" kern="0" dirty="0">
                <a:solidFill>
                  <a:srgbClr val="FF0000"/>
                </a:solidFill>
                <a:latin typeface="Arial"/>
                <a:ea typeface="宋体"/>
              </a:rPr>
              <a:t>进程的（寄存器状态）</a:t>
            </a:r>
            <a:r>
              <a:rPr lang="zh-CN" altLang="en-US" sz="2400" kern="0" dirty="0">
                <a:solidFill>
                  <a:srgbClr val="000000"/>
                </a:solidFill>
                <a:latin typeface="Arial"/>
                <a:ea typeface="宋体"/>
              </a:rPr>
              <a:t>，并切换到下一个程序中。</a:t>
            </a:r>
            <a:endParaRPr lang="en-US" altLang="zh-CN" sz="2400" kern="0" dirty="0">
              <a:solidFill>
                <a:srgbClr val="000000"/>
              </a:solidFill>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zh-CN" altLang="en-US" sz="2400" kern="0" dirty="0">
                <a:solidFill>
                  <a:srgbClr val="000000"/>
                </a:solidFill>
                <a:latin typeface="Arial"/>
                <a:ea typeface="宋体"/>
              </a:rPr>
              <a:t>做个实验，写</a:t>
            </a:r>
            <a:r>
              <a:rPr lang="en-US" altLang="zh-CN" sz="2400" kern="0" dirty="0">
                <a:solidFill>
                  <a:srgbClr val="000000"/>
                </a:solidFill>
                <a:latin typeface="Arial"/>
                <a:ea typeface="宋体"/>
              </a:rPr>
              <a:t>(infinite loop),</a:t>
            </a:r>
            <a:r>
              <a:rPr lang="zh-CN" altLang="en-US" sz="2400" kern="0" dirty="0">
                <a:solidFill>
                  <a:srgbClr val="000000"/>
                </a:solidFill>
                <a:latin typeface="Arial"/>
                <a:ea typeface="宋体"/>
              </a:rPr>
              <a:t>放在</a:t>
            </a:r>
            <a:r>
              <a:rPr lang="zh-CN" altLang="en-US" sz="2400" kern="0" dirty="0">
                <a:solidFill>
                  <a:srgbClr val="FF0000"/>
                </a:solidFill>
                <a:latin typeface="Arial"/>
                <a:ea typeface="宋体"/>
              </a:rPr>
              <a:t>单核</a:t>
            </a:r>
            <a:r>
              <a:rPr lang="en-US" altLang="zh-CN" sz="2400" kern="0" dirty="0">
                <a:solidFill>
                  <a:srgbClr val="FF0000"/>
                </a:solidFill>
                <a:latin typeface="Arial"/>
                <a:ea typeface="宋体"/>
              </a:rPr>
              <a:t>CPU</a:t>
            </a:r>
            <a:r>
              <a:rPr lang="zh-CN" altLang="en-US" sz="2400" kern="0" dirty="0">
                <a:solidFill>
                  <a:srgbClr val="000000"/>
                </a:solidFill>
                <a:latin typeface="Arial"/>
                <a:ea typeface="宋体"/>
              </a:rPr>
              <a:t>上跑，大家觉得会不会死机？</a:t>
            </a:r>
            <a:endParaRPr lang="en-US" altLang="zh-CN" sz="2400" kern="0" dirty="0">
              <a:solidFill>
                <a:srgbClr val="000000"/>
              </a:solidFill>
              <a:latin typeface="Arial"/>
              <a:ea typeface="宋体"/>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lang="zh-CN" altLang="en-US" sz="2400" kern="0" dirty="0">
                <a:solidFill>
                  <a:srgbClr val="000000"/>
                </a:solidFill>
                <a:latin typeface="Arial"/>
                <a:ea typeface="宋体"/>
              </a:rPr>
              <a:t>分时操作系统，用户程序不会独占系统全部资源，会被内核</a:t>
            </a:r>
            <a:r>
              <a:rPr lang="zh-CN" altLang="en-US" sz="2400" kern="0" dirty="0">
                <a:solidFill>
                  <a:srgbClr val="FF0000"/>
                </a:solidFill>
                <a:latin typeface="Arial"/>
                <a:ea typeface="宋体"/>
              </a:rPr>
              <a:t>时间中断</a:t>
            </a:r>
            <a:r>
              <a:rPr lang="zh-CN" altLang="en-US" sz="2400" kern="0" dirty="0">
                <a:solidFill>
                  <a:srgbClr val="000000"/>
                </a:solidFill>
                <a:latin typeface="Arial"/>
                <a:ea typeface="宋体"/>
              </a:rPr>
              <a:t>程序打断（</a:t>
            </a:r>
            <a:r>
              <a:rPr lang="en-US" altLang="zh-CN" sz="2400" kern="0" dirty="0">
                <a:solidFill>
                  <a:srgbClr val="000000"/>
                </a:solidFill>
                <a:latin typeface="Arial"/>
                <a:ea typeface="宋体"/>
              </a:rPr>
              <a:t>interrupt</a:t>
            </a:r>
            <a:r>
              <a:rPr lang="zh-CN" altLang="en-US" sz="2400" kern="0" dirty="0">
                <a:solidFill>
                  <a:srgbClr val="000000"/>
                </a:solidFill>
                <a:latin typeface="Arial"/>
                <a:ea typeface="宋体"/>
              </a:rPr>
              <a:t>）。</a:t>
            </a:r>
            <a:endParaRPr lang="en-US" altLang="zh-CN" sz="2400" kern="0" dirty="0">
              <a:solidFill>
                <a:srgbClr val="000000"/>
              </a:solidFill>
              <a:latin typeface="Arial"/>
              <a:ea typeface="宋体"/>
            </a:endParaRPr>
          </a:p>
          <a:p>
            <a:pPr marL="0" marR="0" lvl="0" indent="0" algn="just" defTabSz="914400" rtl="0" eaLnBrk="1" fontAlgn="base" latinLnBrk="0" hangingPunct="1">
              <a:lnSpc>
                <a:spcPct val="100000"/>
              </a:lnSpc>
              <a:spcBef>
                <a:spcPct val="20000"/>
              </a:spcBef>
              <a:spcAft>
                <a:spcPct val="0"/>
              </a:spcAft>
              <a:buClrTx/>
              <a:buSzTx/>
              <a:buNone/>
              <a:tabLst/>
              <a:defRPr/>
            </a:pPr>
            <a:endParaRPr kumimoji="0" lang="zh-CN" altLang="en-US" sz="2400" i="0" u="none" strike="noStrike" kern="0" cap="none" spc="0" normalizeH="0" baseline="0" noProof="0" dirty="0">
              <a:ln>
                <a:noFill/>
              </a:ln>
              <a:solidFill>
                <a:srgbClr val="000000"/>
              </a:solidFill>
              <a:effectLst/>
              <a:uLnTx/>
              <a:uFillTx/>
              <a:latin typeface="Arial"/>
              <a:ea typeface="宋体"/>
              <a:cs typeface="+mn-cs"/>
            </a:endParaRPr>
          </a:p>
        </p:txBody>
      </p:sp>
      <p:sp>
        <p:nvSpPr>
          <p:cNvPr id="7" name="文本框 6">
            <a:extLst>
              <a:ext uri="{FF2B5EF4-FFF2-40B4-BE49-F238E27FC236}">
                <a16:creationId xmlns:a16="http://schemas.microsoft.com/office/drawing/2014/main" id="{215F2617-FA91-A8FF-1B83-D80A8D3B40AB}"/>
              </a:ext>
            </a:extLst>
          </p:cNvPr>
          <p:cNvSpPr txBox="1"/>
          <p:nvPr/>
        </p:nvSpPr>
        <p:spPr>
          <a:xfrm>
            <a:off x="6847840" y="1447581"/>
            <a:ext cx="4185920" cy="4524315"/>
          </a:xfrm>
          <a:prstGeom prst="rect">
            <a:avLst/>
          </a:prstGeom>
          <a:noFill/>
        </p:spPr>
        <p:txBody>
          <a:bodyPr wrap="square">
            <a:spAutoFit/>
          </a:bodyPr>
          <a:lstStyle/>
          <a:p>
            <a:r>
              <a:rPr lang="zh-CN" altLang="en-US" dirty="0"/>
              <a:t>#include&lt;stdio.h&gt;</a:t>
            </a:r>
          </a:p>
          <a:p>
            <a:endParaRPr lang="zh-CN" altLang="en-US" dirty="0"/>
          </a:p>
          <a:p>
            <a:r>
              <a:rPr lang="zh-CN" altLang="en-US" dirty="0"/>
              <a:t>int main(){</a:t>
            </a:r>
          </a:p>
          <a:p>
            <a:endParaRPr lang="zh-CN" altLang="en-US" dirty="0"/>
          </a:p>
          <a:p>
            <a:r>
              <a:rPr lang="zh-CN" altLang="en-US" dirty="0"/>
              <a:t>        while(1){</a:t>
            </a:r>
          </a:p>
          <a:p>
            <a:endParaRPr lang="zh-CN" altLang="en-US" dirty="0"/>
          </a:p>
          <a:p>
            <a:r>
              <a:rPr lang="zh-CN" altLang="en-US" dirty="0"/>
              <a:t>                printf("Hello World!\n");</a:t>
            </a:r>
          </a:p>
          <a:p>
            <a:r>
              <a:rPr lang="zh-CN" altLang="en-US" dirty="0"/>
              <a:t>        }</a:t>
            </a:r>
          </a:p>
          <a:p>
            <a:endParaRPr lang="zh-CN" altLang="en-US" dirty="0"/>
          </a:p>
          <a:p>
            <a:r>
              <a:rPr lang="zh-CN" altLang="en-US" dirty="0"/>
              <a:t>}</a:t>
            </a:r>
            <a:endParaRPr lang="en-US" altLang="zh-CN" dirty="0"/>
          </a:p>
          <a:p>
            <a:endParaRPr lang="en-US" altLang="zh-CN" dirty="0"/>
          </a:p>
          <a:p>
            <a:r>
              <a:rPr lang="zh-CN" altLang="en-US" dirty="0"/>
              <a:t>命令：</a:t>
            </a:r>
            <a:endParaRPr lang="en-US" altLang="zh-CN" dirty="0"/>
          </a:p>
          <a:p>
            <a:r>
              <a:rPr lang="en-US" altLang="zh-CN" dirty="0" err="1"/>
              <a:t>gcc</a:t>
            </a:r>
            <a:r>
              <a:rPr lang="en-US" altLang="zh-CN" dirty="0"/>
              <a:t> –o demo </a:t>
            </a:r>
            <a:r>
              <a:rPr lang="en-US" altLang="zh-CN" dirty="0" err="1"/>
              <a:t>demo.c</a:t>
            </a:r>
            <a:endParaRPr lang="en-US" altLang="zh-CN" dirty="0"/>
          </a:p>
          <a:p>
            <a:r>
              <a:rPr lang="en-US" altLang="zh-CN" dirty="0"/>
              <a:t>cat /proc/</a:t>
            </a:r>
            <a:r>
              <a:rPr lang="en-US" altLang="zh-CN" dirty="0" err="1"/>
              <a:t>cpuinfo</a:t>
            </a:r>
            <a:endParaRPr lang="en-US" altLang="zh-CN" dirty="0"/>
          </a:p>
          <a:p>
            <a:r>
              <a:rPr lang="fi-FI" altLang="zh-CN" dirty="0"/>
              <a:t>taskset -c 0 nohup ./demo &amp; </a:t>
            </a:r>
          </a:p>
          <a:p>
            <a:r>
              <a:rPr lang="en-US" altLang="zh-CN" dirty="0" err="1"/>
              <a:t>ps</a:t>
            </a:r>
            <a:r>
              <a:rPr lang="en-US" altLang="zh-CN" dirty="0"/>
              <a:t> aux |grep demo </a:t>
            </a:r>
            <a:endParaRPr lang="zh-CN" altLang="en-US" dirty="0"/>
          </a:p>
        </p:txBody>
      </p:sp>
    </p:spTree>
    <p:extLst>
      <p:ext uri="{BB962C8B-B14F-4D97-AF65-F5344CB8AC3E}">
        <p14:creationId xmlns:p14="http://schemas.microsoft.com/office/powerpoint/2010/main" val="424043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8" name="内容占位符 2">
            <a:extLst>
              <a:ext uri="{FF2B5EF4-FFF2-40B4-BE49-F238E27FC236}">
                <a16:creationId xmlns:a16="http://schemas.microsoft.com/office/drawing/2014/main" id="{E5342972-7763-9AC4-9E8D-176D9416BA9F}"/>
              </a:ext>
            </a:extLst>
          </p:cNvPr>
          <p:cNvSpPr txBox="1">
            <a:spLocks noChangeArrowheads="1"/>
          </p:cNvSpPr>
          <p:nvPr/>
        </p:nvSpPr>
        <p:spPr bwMode="auto">
          <a:xfrm>
            <a:off x="521207" y="1353757"/>
            <a:ext cx="10980982"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3</a:t>
            </a:r>
            <a:r>
              <a:rPr lang="en-US" altLang="zh-CN" kern="0" dirty="0">
                <a:solidFill>
                  <a:srgbClr val="000000"/>
                </a:solidFill>
                <a:latin typeface="Arial"/>
                <a:ea typeface="宋体"/>
              </a:rPr>
              <a:t>.</a:t>
            </a:r>
            <a:r>
              <a:rPr kumimoji="0" lang="en-US" altLang="zh-CN" sz="3200" i="0" u="none" strike="noStrike" kern="0" cap="none" spc="0" normalizeH="0" baseline="0" noProof="0" dirty="0">
                <a:ln>
                  <a:noFill/>
                </a:ln>
                <a:solidFill>
                  <a:srgbClr val="000000"/>
                </a:solidFill>
                <a:effectLst/>
                <a:uLnTx/>
                <a:uFillTx/>
                <a:latin typeface="Arial"/>
                <a:ea typeface="宋体"/>
                <a:cs typeface="+mn-cs"/>
              </a:rPr>
              <a:t> </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实时操作系统（只做了解，只讨论分时）</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所谓“实时”，即</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立即、及时</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的意思。实时操作系统能及时响应外部事件请求并在规定的时间内处理完毕。</a:t>
            </a:r>
            <a:r>
              <a:rPr lang="zh-CN" altLang="en-US" sz="2600" kern="0" dirty="0">
                <a:solidFill>
                  <a:srgbClr val="FF0000"/>
                </a:solidFill>
                <a:latin typeface="Arial"/>
                <a:ea typeface="宋体"/>
              </a:rPr>
              <a:t>其实“实时”并不是实时，而是能够满足时间要求较高的任务。比如工业控制、无人机飞控等</a:t>
            </a:r>
            <a:endParaRPr kumimoji="0" lang="zh-CN" altLang="en-US" sz="2600" i="0" u="none" strike="noStrike" kern="0" cap="none" spc="0" normalizeH="0" baseline="0" noProof="0" dirty="0">
              <a:ln>
                <a:noFill/>
              </a:ln>
              <a:solidFill>
                <a:srgbClr val="FF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实时任务按截止时间分为：</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①硬实时任务</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     ②软实时任务</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600" i="0" u="none" strike="noStrike" kern="0" cap="none" spc="0" normalizeH="0" baseline="0" noProof="0" dirty="0">
                <a:ln>
                  <a:noFill/>
                </a:ln>
                <a:solidFill>
                  <a:srgbClr val="000000"/>
                </a:solidFill>
                <a:effectLst/>
                <a:uLnTx/>
                <a:uFillTx/>
                <a:latin typeface="Arial"/>
                <a:ea typeface="宋体"/>
                <a:cs typeface="+mn-cs"/>
              </a:rPr>
              <a:t>实时操作系统为了</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保证系统能够及时、准确的做出响应</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，一般都具备实时时钟硬件和相关的管理软件。采用实时操作系统的系统中</a:t>
            </a:r>
            <a:r>
              <a:rPr kumimoji="0" lang="zh-CN" altLang="en-US" sz="2600" i="0" u="none" strike="noStrike" kern="0" cap="none" spc="0" normalizeH="0" baseline="0" noProof="0" dirty="0">
                <a:ln>
                  <a:noFill/>
                </a:ln>
                <a:solidFill>
                  <a:srgbClr val="FF0000"/>
                </a:solidFill>
                <a:effectLst/>
                <a:uLnTx/>
                <a:uFillTx/>
                <a:latin typeface="Arial"/>
                <a:ea typeface="宋体"/>
                <a:cs typeface="+mn-cs"/>
              </a:rPr>
              <a:t>多采用较高时钟中断频率，实现精确计时</a:t>
            </a:r>
            <a:r>
              <a:rPr kumimoji="0" lang="zh-CN" altLang="en-US" sz="2600" i="0" u="none" strike="noStrike" kern="0" cap="none" spc="0" normalizeH="0" baseline="0" noProof="0" dirty="0">
                <a:ln>
                  <a:noFill/>
                </a:ln>
                <a:solidFill>
                  <a:srgbClr val="000000"/>
                </a:solidFill>
                <a:effectLst/>
                <a:uLnTx/>
                <a:uFillTx/>
                <a:latin typeface="Arial"/>
                <a:ea typeface="宋体"/>
                <a:cs typeface="+mn-cs"/>
              </a:rPr>
              <a:t>，这可保证实时任务及时被执行。</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500184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5" name="内容占位符 2">
            <a:extLst>
              <a:ext uri="{FF2B5EF4-FFF2-40B4-BE49-F238E27FC236}">
                <a16:creationId xmlns:a16="http://schemas.microsoft.com/office/drawing/2014/main" id="{D3432BC5-817A-2709-F54F-1B124C5AEAD1}"/>
              </a:ext>
            </a:extLst>
          </p:cNvPr>
          <p:cNvSpPr txBox="1">
            <a:spLocks noChangeArrowheads="1"/>
          </p:cNvSpPr>
          <p:nvPr/>
        </p:nvSpPr>
        <p:spPr bwMode="auto">
          <a:xfrm>
            <a:off x="265112" y="1179513"/>
            <a:ext cx="11349371" cy="523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zh-CN" sz="3200" i="0" u="none" strike="noStrike" kern="0" cap="none" spc="0" normalizeH="0" baseline="0" noProof="0" dirty="0">
                <a:ln>
                  <a:noFill/>
                </a:ln>
                <a:solidFill>
                  <a:srgbClr val="000000"/>
                </a:solidFill>
                <a:effectLst/>
                <a:uLnTx/>
                <a:uFillTx/>
                <a:latin typeface="Arial"/>
                <a:ea typeface="宋体"/>
                <a:cs typeface="+mn-cs"/>
              </a:rPr>
              <a:t>   4. </a:t>
            </a:r>
            <a:r>
              <a:rPr kumimoji="0" lang="zh-CN" altLang="en-US" sz="3200" i="0" u="none" strike="noStrike" kern="0" cap="none" spc="0" normalizeH="0" baseline="0" noProof="0" dirty="0">
                <a:ln>
                  <a:noFill/>
                </a:ln>
                <a:solidFill>
                  <a:srgbClr val="000000"/>
                </a:solidFill>
                <a:effectLst/>
                <a:uLnTx/>
                <a:uFillTx/>
                <a:latin typeface="Arial"/>
                <a:ea typeface="宋体"/>
                <a:cs typeface="+mn-cs"/>
              </a:rPr>
              <a:t>网络操作系统</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地理上分散而且独立自治的若干台计算机通过通信线路相互连接形成计算机网络，按照网络协议进行数据传输和通信，实现资源共享。</a:t>
            </a:r>
            <a:endParaRPr kumimoji="0" lang="en-US" altLang="zh-CN" sz="2200" i="0" u="none" strike="noStrike" kern="0" cap="none" spc="0" normalizeH="0" baseline="0" noProof="0" dirty="0">
              <a:ln>
                <a:noFill/>
              </a:ln>
              <a:solidFill>
                <a:srgbClr val="000000"/>
              </a:solidFill>
              <a:effectLst/>
              <a:uLnTx/>
              <a:uFillTx/>
              <a:latin typeface="Arial"/>
              <a:ea typeface="宋体"/>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计算机网络有利于用户突破地理条件的限制，方便使用远程计算机资源。网络操作系统就是安装在计算机网络中各计算机上的操作系统。</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网络操作系统具备以下两大特征：</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200" i="0" u="none" strike="noStrike" kern="0" cap="none" spc="0" normalizeH="0" baseline="0" noProof="0" dirty="0">
                <a:ln>
                  <a:noFill/>
                </a:ln>
                <a:solidFill>
                  <a:srgbClr val="000000"/>
                </a:solidFill>
                <a:effectLst/>
                <a:uLnTx/>
                <a:uFillTx/>
                <a:latin typeface="Arial"/>
                <a:ea typeface="宋体"/>
                <a:cs typeface="+mn-cs"/>
              </a:rPr>
              <a:t>1</a:t>
            </a:r>
            <a:r>
              <a:rPr kumimoji="0" lang="zh-CN" altLang="en-US" sz="2200" i="0" u="none" strike="noStrike" kern="0" cap="none" spc="0" normalizeH="0" baseline="0" noProof="0" dirty="0">
                <a:ln>
                  <a:noFill/>
                </a:ln>
                <a:solidFill>
                  <a:srgbClr val="000000"/>
                </a:solidFill>
                <a:effectLst/>
                <a:uLnTx/>
                <a:uFillTx/>
                <a:latin typeface="Arial"/>
                <a:ea typeface="宋体"/>
                <a:cs typeface="+mn-cs"/>
              </a:rPr>
              <a:t>）由于网络中的各个计算机是相互独立的，网络操作系统首先具备普通操作系统的功能，以便能及时响应本地用户的请求。</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zh-CN" altLang="en-US" sz="220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200" i="0" u="none" strike="noStrike" kern="0" cap="none" spc="0" normalizeH="0" baseline="0" noProof="0" dirty="0">
                <a:ln>
                  <a:noFill/>
                </a:ln>
                <a:solidFill>
                  <a:srgbClr val="000000"/>
                </a:solidFill>
                <a:effectLst/>
                <a:uLnTx/>
                <a:uFillTx/>
                <a:latin typeface="Arial"/>
                <a:ea typeface="宋体"/>
                <a:cs typeface="+mn-cs"/>
              </a:rPr>
              <a:t>2</a:t>
            </a:r>
            <a:r>
              <a:rPr kumimoji="0" lang="zh-CN" altLang="en-US" sz="2200" i="0" u="none" strike="noStrike" kern="0" cap="none" spc="0" normalizeH="0" baseline="0" noProof="0" dirty="0">
                <a:ln>
                  <a:noFill/>
                </a:ln>
                <a:solidFill>
                  <a:srgbClr val="000000"/>
                </a:solidFill>
                <a:effectLst/>
                <a:uLnTx/>
                <a:uFillTx/>
                <a:latin typeface="Arial"/>
                <a:ea typeface="宋体"/>
                <a:cs typeface="+mn-cs"/>
              </a:rPr>
              <a:t>）用户通过网络操作系统能够方便地使用网络共享资源，这要求网络操作系统必须遵循网络体系结构协议，提供网络管理、通信、安全等各种服务，通过网络协议实现网络资源的统一配置，建立网络资源共享平台。 </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zh-CN" altLang="en-US" sz="26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18608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操作系统的分类与相关概念</a:t>
            </a:r>
          </a:p>
        </p:txBody>
      </p:sp>
      <p:sp>
        <p:nvSpPr>
          <p:cNvPr id="20" name="内容占位符 2">
            <a:extLst>
              <a:ext uri="{FF2B5EF4-FFF2-40B4-BE49-F238E27FC236}">
                <a16:creationId xmlns:a16="http://schemas.microsoft.com/office/drawing/2014/main" id="{05AA7E16-8743-5AC6-D0D4-2EBA457716C5}"/>
              </a:ext>
            </a:extLst>
          </p:cNvPr>
          <p:cNvSpPr txBox="1">
            <a:spLocks noChangeArrowheads="1"/>
          </p:cNvSpPr>
          <p:nvPr/>
        </p:nvSpPr>
        <p:spPr bwMode="auto">
          <a:xfrm>
            <a:off x="521207" y="1443789"/>
            <a:ext cx="11301824" cy="513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多道批处理系统中引入了</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多道程序设计技术</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基本思想：</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在内存中同时存放多道相互独立的程序，这些程序</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共享系统资源</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，并正操作系统的</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I/O</a:t>
            </a:r>
            <a:r>
              <a:rPr kumimoji="0"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中断控制</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下交替在</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上执行。</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特点：</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宏观上看，内存中的多道程序都已经开始执行都尚未结束；微观上看，在单处理器系统中，某一时刻只有一个程序获得</a:t>
            </a:r>
            <a:r>
              <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执行。</a:t>
            </a:r>
            <a:endParaRPr kumimoji="0" lang="en-US" altLang="zh-CN"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just" defTabSz="91440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多道程序交替执行的方式常称为程序的</a:t>
            </a:r>
            <a:r>
              <a:rPr kumimoji="0" lang="zh-CN" altLang="en-US" sz="240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并发执行</a:t>
            </a:r>
            <a:r>
              <a:rPr kumimoji="0" lang="zh-CN" altLang="en-US" sz="240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，采用多道程序设计技术的系统被称为多道程序系统。</a:t>
            </a:r>
          </a:p>
        </p:txBody>
      </p:sp>
    </p:spTree>
    <p:extLst>
      <p:ext uri="{BB962C8B-B14F-4D97-AF65-F5344CB8AC3E}">
        <p14:creationId xmlns:p14="http://schemas.microsoft.com/office/powerpoint/2010/main" val="328773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23" name="图片 22"/>
          <p:cNvPicPr>
            <a:picLocks noChangeAspect="1"/>
          </p:cNvPicPr>
          <p:nvPr/>
        </p:nvPicPr>
        <p:blipFill>
          <a:blip r:embed="rId3"/>
          <a:srcRect/>
          <a:stretch/>
        </p:blipFill>
        <p:spPr>
          <a:xfrm>
            <a:off x="7398326" y="1641433"/>
            <a:ext cx="2900886" cy="2900886"/>
          </a:xfrm>
          <a:prstGeom prst="rect">
            <a:avLst/>
          </a:prstGeom>
        </p:spPr>
      </p:pic>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保及格？混学分毕业？</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听说考研要考</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p>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为了考试？为了让老师开心？</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a:p>
            <a:pPr lvl="1">
              <a:lnSpc>
                <a:spcPct val="150000"/>
              </a:lnSpc>
              <a:spcAft>
                <a:spcPts val="600"/>
              </a:spcAft>
              <a:defRPr/>
            </a:pPr>
            <a:endPar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片 2">
            <a:extLst>
              <a:ext uri="{FF2B5EF4-FFF2-40B4-BE49-F238E27FC236}">
                <a16:creationId xmlns:a16="http://schemas.microsoft.com/office/drawing/2014/main" id="{0B85EDD5-20B1-F2B1-D196-8E5CEE9AB05B}"/>
              </a:ext>
            </a:extLst>
          </p:cNvPr>
          <p:cNvPicPr>
            <a:picLocks noChangeAspect="1"/>
          </p:cNvPicPr>
          <p:nvPr/>
        </p:nvPicPr>
        <p:blipFill>
          <a:blip r:embed="rId4"/>
          <a:stretch>
            <a:fillRect/>
          </a:stretch>
        </p:blipFill>
        <p:spPr>
          <a:xfrm>
            <a:off x="4615338" y="2370332"/>
            <a:ext cx="3103563" cy="3103563"/>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宏观</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23" name="图片 22"/>
          <p:cNvPicPr>
            <a:picLocks noChangeAspect="1"/>
          </p:cNvPicPr>
          <p:nvPr/>
        </p:nvPicPr>
        <p:blipFill>
          <a:blip r:embed="rId3"/>
          <a:srcRect/>
          <a:stretch/>
        </p:blipFill>
        <p:spPr>
          <a:xfrm>
            <a:off x="6096000" y="1524708"/>
            <a:ext cx="4685932" cy="2064737"/>
          </a:xfrm>
          <a:prstGeom prst="rect">
            <a:avLst/>
          </a:prstGeom>
        </p:spPr>
      </p:pic>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操作系统是计算机专业的核心课程，代表着同学们职业上的核心竞争力 （培训班</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3</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个月学</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Java?</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操作系统是硬件和软件的桥梁，如果不学操作系统，对于计算机专业学生，所有知识都是一知半解。</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5" name="图片 4">
            <a:extLst>
              <a:ext uri="{FF2B5EF4-FFF2-40B4-BE49-F238E27FC236}">
                <a16:creationId xmlns:a16="http://schemas.microsoft.com/office/drawing/2014/main" id="{89554F53-58CB-67C5-4C8C-EB2A5CADBB3B}"/>
              </a:ext>
            </a:extLst>
          </p:cNvPr>
          <p:cNvPicPr>
            <a:picLocks noChangeAspect="1"/>
          </p:cNvPicPr>
          <p:nvPr/>
        </p:nvPicPr>
        <p:blipFill>
          <a:blip r:embed="rId4"/>
          <a:stretch>
            <a:fillRect/>
          </a:stretch>
        </p:blipFill>
        <p:spPr>
          <a:xfrm>
            <a:off x="6096000" y="3663845"/>
            <a:ext cx="3867150" cy="2581275"/>
          </a:xfrm>
          <a:prstGeom prst="rect">
            <a:avLst/>
          </a:prstGeom>
        </p:spPr>
      </p:pic>
    </p:spTree>
    <p:extLst>
      <p:ext uri="{BB962C8B-B14F-4D97-AF65-F5344CB8AC3E}">
        <p14:creationId xmlns:p14="http://schemas.microsoft.com/office/powerpoint/2010/main" val="394178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求知欲</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为什么双</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11</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的时候，阿里服务器能够支持同一时刻上千万的用户请求？</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没有操作系统，我们能不能直接在硬件上运行“</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Hello World</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 程序？</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如何通过二进制数据构建出文件系统？</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操作系统是什么？</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形 2" descr="头上的大脑 纯色填充">
            <a:extLst>
              <a:ext uri="{FF2B5EF4-FFF2-40B4-BE49-F238E27FC236}">
                <a16:creationId xmlns:a16="http://schemas.microsoft.com/office/drawing/2014/main" id="{D32E02C3-062C-5D87-454F-0C8B287952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87360" y="2357474"/>
            <a:ext cx="2326640" cy="2326640"/>
          </a:xfrm>
          <a:prstGeom prst="rect">
            <a:avLst/>
          </a:prstGeom>
        </p:spPr>
      </p:pic>
    </p:spTree>
    <p:extLst>
      <p:ext uri="{BB962C8B-B14F-4D97-AF65-F5344CB8AC3E}">
        <p14:creationId xmlns:p14="http://schemas.microsoft.com/office/powerpoint/2010/main" val="2072215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现实角度</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下列关于“自陷”（</a:t>
            </a: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Trap, </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也称陷阱）的叙述中错误的是</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a:t>
            </a:r>
            <a:r>
              <a:rPr lang="en-US" altLang="zh-CN" sz="16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2020</a:t>
            </a:r>
            <a:r>
              <a:rPr lang="zh-CN" altLang="en-US" sz="16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年考研真题</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sym typeface="Wingdings" panose="05000000000000000000" pitchFamily="2" charset="2"/>
              </a:rPr>
              <a:t>）</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A</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、自陷是通过陷阱指令预先设定的一类外部中断事件；</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B</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、自陷可用于实现程序调试时的断点设置和单步跟踪；</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C</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、自陷发生后</a:t>
            </a: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CPU</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将转去执行操作系统内核相应程序；</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rPr>
              <a:t>D</a:t>
            </a:r>
            <a:r>
              <a:rPr lang="zh-CN" altLang="en-US" sz="1600" dirty="0">
                <a:latin typeface="Microsoft YaHei UI" panose="020B0503020204020204" pitchFamily="34" charset="-122"/>
                <a:ea typeface="Microsoft YaHei UI" panose="020B0503020204020204" pitchFamily="34" charset="-122"/>
                <a:cs typeface="Segoe UI" panose="020B0502040204020203" pitchFamily="34" charset="0"/>
              </a:rPr>
              <a:t>、自陷处理完成后返回陷阱指令的下一条指令执行。</a:t>
            </a: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5" name="内容占位符 17">
            <a:extLst>
              <a:ext uri="{FF2B5EF4-FFF2-40B4-BE49-F238E27FC236}">
                <a16:creationId xmlns:a16="http://schemas.microsoft.com/office/drawing/2014/main" id="{37D0F270-F610-FEA6-B84D-DEC1DF841580}"/>
              </a:ext>
            </a:extLst>
          </p:cNvPr>
          <p:cNvSpPr txBox="1">
            <a:spLocks/>
          </p:cNvSpPr>
          <p:nvPr/>
        </p:nvSpPr>
        <p:spPr>
          <a:xfrm>
            <a:off x="6167120" y="1382468"/>
            <a:ext cx="5625510" cy="47948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页高速缓存是</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Linux kernel </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使用的主要的磁盘缓存技术。它允许系统把存放在磁盘上的一些数据保留在内存中，以便减少对磁盘的访问。进程对页高速缓存区中的数据修改之后，数据页被标记为“脏数据”在下列哪些条件下，脏数据不会被写入磁盘？ （</a:t>
            </a:r>
            <a:r>
              <a:rPr lang="en-US" altLang="zh-CN" sz="24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rPr>
              <a:t>2017</a:t>
            </a:r>
            <a:r>
              <a:rPr lang="zh-CN" altLang="en-US" sz="2400" dirty="0">
                <a:solidFill>
                  <a:srgbClr val="FF0000"/>
                </a:solidFill>
                <a:latin typeface="Microsoft YaHei UI" panose="020B0503020204020204" pitchFamily="34" charset="-122"/>
                <a:ea typeface="Microsoft YaHei UI" panose="020B0503020204020204" pitchFamily="34" charset="-122"/>
                <a:cs typeface="Segoe UI" panose="020B0502040204020203" pitchFamily="34" charset="0"/>
              </a:rPr>
              <a:t>年阿里巴巴秋招</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A</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、页高速缓存空间不足</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B</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、突然断电</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、变脏以来，太久没有过更新</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marL="457200" lvl="1" indent="0">
              <a:lnSpc>
                <a:spcPct val="150000"/>
              </a:lnSpc>
              <a:spcAft>
                <a:spcPts val="600"/>
              </a:spcAft>
              <a:buNone/>
              <a:defRPr/>
            </a:pP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D</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、通过系统调用（</a:t>
            </a:r>
            <a:r>
              <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rPr>
              <a:t>sync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a:t>
            </a:r>
            <a:r>
              <a:rPr lang="en-US" altLang="zh-CN" sz="2400" dirty="0" err="1">
                <a:latin typeface="Microsoft YaHei UI" panose="020B0503020204020204" pitchFamily="34" charset="-122"/>
                <a:ea typeface="Microsoft YaHei UI" panose="020B0503020204020204" pitchFamily="34" charset="-122"/>
                <a:cs typeface="Segoe UI" panose="020B0502040204020203" pitchFamily="34" charset="0"/>
              </a:rPr>
              <a:t>fsync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a:t>
            </a:r>
            <a:r>
              <a:rPr lang="en-US" altLang="zh-CN" sz="2400" dirty="0" err="1">
                <a:latin typeface="Microsoft YaHei UI" panose="020B0503020204020204" pitchFamily="34" charset="-122"/>
                <a:ea typeface="Microsoft YaHei UI" panose="020B0503020204020204" pitchFamily="34" charset="-122"/>
                <a:cs typeface="Segoe UI" panose="020B0502040204020203" pitchFamily="34" charset="0"/>
              </a:rPr>
              <a:t>fdataasync</a:t>
            </a:r>
            <a:r>
              <a:rPr lang="zh-CN" altLang="en-US" sz="2400" dirty="0">
                <a:latin typeface="Microsoft YaHei UI" panose="020B0503020204020204" pitchFamily="34" charset="-122"/>
                <a:ea typeface="Microsoft YaHei UI" panose="020B0503020204020204" pitchFamily="34" charset="-122"/>
                <a:cs typeface="Segoe UI" panose="020B0502040204020203" pitchFamily="34" charset="0"/>
              </a:rPr>
              <a:t>（））来强行对将对快设备的更新同步到磁盘</a:t>
            </a: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a:p>
            <a:pPr>
              <a:lnSpc>
                <a:spcPct val="150000"/>
              </a:lnSpc>
              <a:spcAft>
                <a:spcPts val="600"/>
              </a:spcAft>
              <a:defRPr/>
            </a:pPr>
            <a:endParaRPr lang="en-US" altLang="zh-CN" sz="24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209224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a:lnSpc>
                <a:spcPct val="150000"/>
              </a:lnSpc>
              <a:spcAft>
                <a:spcPts val="600"/>
              </a:spcAft>
              <a:defRPr/>
            </a:pP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为什么要学习操作系统</a:t>
            </a:r>
            <a:r>
              <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2800" dirty="0">
                <a:latin typeface="Microsoft YaHei UI" panose="020B0503020204020204" pitchFamily="34" charset="-122"/>
                <a:ea typeface="Microsoft YaHei UI" panose="020B0503020204020204" pitchFamily="34" charset="-122"/>
                <a:cs typeface="Segoe UI" panose="020B0502040204020203" pitchFamily="34" charset="0"/>
              </a:rPr>
              <a:t>远大抱负</a:t>
            </a:r>
            <a:endParaRPr lang="en-US" altLang="zh-CN" sz="2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6" name="内容占位符 17">
            <a:extLst>
              <a:ext uri="{FF2B5EF4-FFF2-40B4-BE49-F238E27FC236}">
                <a16:creationId xmlns:a16="http://schemas.microsoft.com/office/drawing/2014/main" id="{B45FDE20-7FAD-DB08-8A0B-D891D6573701}"/>
              </a:ext>
            </a:extLst>
          </p:cNvPr>
          <p:cNvSpPr txBox="1">
            <a:spLocks/>
          </p:cNvSpPr>
          <p:nvPr/>
        </p:nvSpPr>
        <p:spPr>
          <a:xfrm>
            <a:off x="541610" y="1524708"/>
            <a:ext cx="5625510" cy="47948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endParaRPr lang="en-US" altLang="zh-CN" sz="1600" dirty="0">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片 2">
            <a:extLst>
              <a:ext uri="{FF2B5EF4-FFF2-40B4-BE49-F238E27FC236}">
                <a16:creationId xmlns:a16="http://schemas.microsoft.com/office/drawing/2014/main" id="{5EF483C3-FDC4-3E06-6A4D-DE9887E147E2}"/>
              </a:ext>
            </a:extLst>
          </p:cNvPr>
          <p:cNvPicPr>
            <a:picLocks noChangeAspect="1"/>
          </p:cNvPicPr>
          <p:nvPr/>
        </p:nvPicPr>
        <p:blipFill>
          <a:blip r:embed="rId3"/>
          <a:stretch>
            <a:fillRect/>
          </a:stretch>
        </p:blipFill>
        <p:spPr>
          <a:xfrm>
            <a:off x="7244153" y="2101626"/>
            <a:ext cx="3946063" cy="2959547"/>
          </a:xfrm>
          <a:prstGeom prst="rect">
            <a:avLst/>
          </a:prstGeom>
        </p:spPr>
      </p:pic>
      <p:pic>
        <p:nvPicPr>
          <p:cNvPr id="7" name="图片 6">
            <a:extLst>
              <a:ext uri="{FF2B5EF4-FFF2-40B4-BE49-F238E27FC236}">
                <a16:creationId xmlns:a16="http://schemas.microsoft.com/office/drawing/2014/main" id="{5FD879B1-8BCA-F014-313B-4BB05AC7BEE5}"/>
              </a:ext>
            </a:extLst>
          </p:cNvPr>
          <p:cNvPicPr>
            <a:picLocks noChangeAspect="1"/>
          </p:cNvPicPr>
          <p:nvPr/>
        </p:nvPicPr>
        <p:blipFill>
          <a:blip r:embed="rId4"/>
          <a:stretch>
            <a:fillRect/>
          </a:stretch>
        </p:blipFill>
        <p:spPr>
          <a:xfrm>
            <a:off x="1386106" y="2020346"/>
            <a:ext cx="2776860" cy="2959547"/>
          </a:xfrm>
          <a:prstGeom prst="rect">
            <a:avLst/>
          </a:prstGeom>
        </p:spPr>
      </p:pic>
      <p:pic>
        <p:nvPicPr>
          <p:cNvPr id="9" name="图片 8">
            <a:extLst>
              <a:ext uri="{FF2B5EF4-FFF2-40B4-BE49-F238E27FC236}">
                <a16:creationId xmlns:a16="http://schemas.microsoft.com/office/drawing/2014/main" id="{EF1E8981-525F-6544-EE72-7E3A8178EE99}"/>
              </a:ext>
            </a:extLst>
          </p:cNvPr>
          <p:cNvPicPr>
            <a:picLocks noChangeAspect="1"/>
          </p:cNvPicPr>
          <p:nvPr/>
        </p:nvPicPr>
        <p:blipFill>
          <a:blip r:embed="rId5"/>
          <a:stretch>
            <a:fillRect/>
          </a:stretch>
        </p:blipFill>
        <p:spPr>
          <a:xfrm>
            <a:off x="4125326" y="1907063"/>
            <a:ext cx="3043871" cy="3043871"/>
          </a:xfrm>
          <a:prstGeom prst="rect">
            <a:avLst/>
          </a:prstGeom>
        </p:spPr>
      </p:pic>
    </p:spTree>
    <p:extLst>
      <p:ext uri="{BB962C8B-B14F-4D97-AF65-F5344CB8AC3E}">
        <p14:creationId xmlns:p14="http://schemas.microsoft.com/office/powerpoint/2010/main" val="1439655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操作系统是什么</a:t>
            </a:r>
          </a:p>
        </p:txBody>
      </p:sp>
      <p:sp>
        <p:nvSpPr>
          <p:cNvPr id="5" name="内容占位符 4"/>
          <p:cNvSpPr>
            <a:spLocks noGrp="1"/>
          </p:cNvSpPr>
          <p:nvPr>
            <p:ph sz="half" idx="4294967295"/>
          </p:nvPr>
        </p:nvSpPr>
        <p:spPr>
          <a:xfrm>
            <a:off x="541610" y="1431010"/>
            <a:ext cx="10908710" cy="2309717"/>
          </a:xfrm>
        </p:spPr>
        <p:txBody>
          <a:bodyPr vert="horz" lIns="91440" tIns="45720" rIns="91440" bIns="45720" rtlCol="0">
            <a:normAutofit/>
          </a:bodyPr>
          <a:lstStyle/>
          <a:p>
            <a:pPr marL="0" indent="0" rtl="0">
              <a:spcBef>
                <a:spcPts val="1000"/>
              </a:spcBef>
              <a:spcAft>
                <a:spcPts val="600"/>
              </a:spcAft>
              <a:buNone/>
            </a:pPr>
            <a:r>
              <a:rPr lang="en-US" altLang="zh-CN" sz="2400" dirty="0">
                <a:solidFill>
                  <a:prstClr val="black">
                    <a:lumMod val="75000"/>
                    <a:lumOff val="25000"/>
                  </a:prstClr>
                </a:solidFill>
                <a:cs typeface="Segoe UI" panose="020B0502040204020203" pitchFamily="34" charset="0"/>
              </a:rPr>
              <a:t>Operating System: A body of software, in fact, that is responsible for making it </a:t>
            </a:r>
            <a:r>
              <a:rPr lang="en-US" altLang="zh-CN" sz="2400" dirty="0">
                <a:solidFill>
                  <a:srgbClr val="FF0000"/>
                </a:solidFill>
                <a:cs typeface="Segoe UI" panose="020B0502040204020203" pitchFamily="34" charset="0"/>
              </a:rPr>
              <a:t>easy to run programs </a:t>
            </a:r>
            <a:r>
              <a:rPr lang="en-US" altLang="zh-CN" sz="2400" dirty="0">
                <a:solidFill>
                  <a:prstClr val="black">
                    <a:lumMod val="75000"/>
                    <a:lumOff val="25000"/>
                  </a:prstClr>
                </a:solidFill>
                <a:cs typeface="Segoe UI" panose="020B0502040204020203" pitchFamily="34" charset="0"/>
              </a:rPr>
              <a:t>(even allowing you to seemingly </a:t>
            </a:r>
            <a:r>
              <a:rPr lang="en-US" altLang="zh-CN" sz="2400" dirty="0">
                <a:solidFill>
                  <a:srgbClr val="FF0000"/>
                </a:solidFill>
                <a:cs typeface="Segoe UI" panose="020B0502040204020203" pitchFamily="34" charset="0"/>
              </a:rPr>
              <a:t>run many at the same time</a:t>
            </a:r>
            <a:r>
              <a:rPr lang="en-US" altLang="zh-CN" sz="2400" dirty="0">
                <a:solidFill>
                  <a:prstClr val="black">
                    <a:lumMod val="75000"/>
                    <a:lumOff val="25000"/>
                  </a:prstClr>
                </a:solidFill>
                <a:cs typeface="Segoe UI" panose="020B0502040204020203" pitchFamily="34" charset="0"/>
              </a:rPr>
              <a:t>), allowing programs to </a:t>
            </a:r>
            <a:r>
              <a:rPr lang="en-US" altLang="zh-CN" sz="2400" dirty="0">
                <a:solidFill>
                  <a:srgbClr val="FF0000"/>
                </a:solidFill>
                <a:cs typeface="Segoe UI" panose="020B0502040204020203" pitchFamily="34" charset="0"/>
              </a:rPr>
              <a:t>share memory</a:t>
            </a:r>
            <a:r>
              <a:rPr lang="en-US" altLang="zh-CN" sz="2400" dirty="0">
                <a:solidFill>
                  <a:prstClr val="black">
                    <a:lumMod val="75000"/>
                    <a:lumOff val="25000"/>
                  </a:prstClr>
                </a:solidFill>
                <a:cs typeface="Segoe UI" panose="020B0502040204020203" pitchFamily="34" charset="0"/>
              </a:rPr>
              <a:t>, enabling programs to </a:t>
            </a:r>
            <a:r>
              <a:rPr lang="en-US" altLang="zh-CN" sz="2400" dirty="0">
                <a:solidFill>
                  <a:srgbClr val="FF0000"/>
                </a:solidFill>
                <a:cs typeface="Segoe UI" panose="020B0502040204020203" pitchFamily="34" charset="0"/>
              </a:rPr>
              <a:t>interact with devices</a:t>
            </a:r>
            <a:r>
              <a:rPr lang="en-US" altLang="zh-CN" sz="2400" dirty="0">
                <a:solidFill>
                  <a:prstClr val="black">
                    <a:lumMod val="75000"/>
                    <a:lumOff val="25000"/>
                  </a:prstClr>
                </a:solidFill>
                <a:cs typeface="Segoe UI" panose="020B0502040204020203" pitchFamily="34" charset="0"/>
              </a:rPr>
              <a:t>, and other fun stuff like that. (OSTEP)</a:t>
            </a:r>
            <a:endParaRPr lang="zh-CN" altLang="en-US" sz="2400" dirty="0">
              <a:solidFill>
                <a:prstClr val="black">
                  <a:lumMod val="75000"/>
                  <a:lumOff val="25000"/>
                </a:prstClr>
              </a:solidFill>
              <a:cs typeface="Segoe UI" panose="020B0502040204020203" pitchFamily="34" charset="0"/>
            </a:endParaRPr>
          </a:p>
        </p:txBody>
      </p:sp>
      <p:sp>
        <p:nvSpPr>
          <p:cNvPr id="4" name="内容占位符 4">
            <a:extLst>
              <a:ext uri="{FF2B5EF4-FFF2-40B4-BE49-F238E27FC236}">
                <a16:creationId xmlns:a16="http://schemas.microsoft.com/office/drawing/2014/main" id="{A3B17434-D746-20C3-C9A6-C3474272C278}"/>
              </a:ext>
            </a:extLst>
          </p:cNvPr>
          <p:cNvSpPr txBox="1">
            <a:spLocks/>
          </p:cNvSpPr>
          <p:nvPr/>
        </p:nvSpPr>
        <p:spPr>
          <a:xfrm>
            <a:off x="541610" y="3929446"/>
            <a:ext cx="10908710" cy="81901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Aft>
                <a:spcPts val="600"/>
              </a:spcAft>
            </a:pPr>
            <a:r>
              <a:rPr lang="zh-CN" altLang="en-US" sz="2400" dirty="0">
                <a:solidFill>
                  <a:prstClr val="black">
                    <a:lumMod val="75000"/>
                    <a:lumOff val="25000"/>
                  </a:prstClr>
                </a:solidFill>
                <a:cs typeface="Segoe UI" panose="020B0502040204020203" pitchFamily="34" charset="0"/>
              </a:rPr>
              <a:t>操作系统是管理软</a:t>
            </a:r>
            <a:r>
              <a:rPr lang="en-US" altLang="zh-CN" sz="2400" dirty="0">
                <a:solidFill>
                  <a:prstClr val="black">
                    <a:lumMod val="75000"/>
                    <a:lumOff val="25000"/>
                  </a:prstClr>
                </a:solidFill>
                <a:cs typeface="Segoe UI" panose="020B0502040204020203" pitchFamily="34" charset="0"/>
              </a:rPr>
              <a:t>/</a:t>
            </a:r>
            <a:r>
              <a:rPr lang="zh-CN" altLang="en-US" sz="2400" dirty="0">
                <a:solidFill>
                  <a:prstClr val="black">
                    <a:lumMod val="75000"/>
                    <a:lumOff val="25000"/>
                  </a:prstClr>
                </a:solidFill>
                <a:cs typeface="Segoe UI" panose="020B0502040204020203" pitchFamily="34" charset="0"/>
              </a:rPr>
              <a:t>硬件资源，为程序提供服务的程序。</a:t>
            </a:r>
            <a:endParaRPr lang="en-US" altLang="zh-CN" sz="24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操作系统是什么</a:t>
            </a:r>
          </a:p>
        </p:txBody>
      </p:sp>
      <p:pic>
        <p:nvPicPr>
          <p:cNvPr id="4" name="图片 3">
            <a:extLst>
              <a:ext uri="{FF2B5EF4-FFF2-40B4-BE49-F238E27FC236}">
                <a16:creationId xmlns:a16="http://schemas.microsoft.com/office/drawing/2014/main" id="{CF758F41-A82F-8A8B-39FF-99E2361BD19F}"/>
              </a:ext>
            </a:extLst>
          </p:cNvPr>
          <p:cNvPicPr>
            <a:picLocks noChangeAspect="1"/>
          </p:cNvPicPr>
          <p:nvPr/>
        </p:nvPicPr>
        <p:blipFill>
          <a:blip r:embed="rId3"/>
          <a:stretch>
            <a:fillRect/>
          </a:stretch>
        </p:blipFill>
        <p:spPr>
          <a:xfrm>
            <a:off x="791008" y="2033515"/>
            <a:ext cx="2497624" cy="1983408"/>
          </a:xfrm>
          <a:prstGeom prst="rect">
            <a:avLst/>
          </a:prstGeom>
        </p:spPr>
      </p:pic>
      <p:pic>
        <p:nvPicPr>
          <p:cNvPr id="7" name="图片 6">
            <a:extLst>
              <a:ext uri="{FF2B5EF4-FFF2-40B4-BE49-F238E27FC236}">
                <a16:creationId xmlns:a16="http://schemas.microsoft.com/office/drawing/2014/main" id="{E5766043-3932-41C2-9230-854582F79C6F}"/>
              </a:ext>
            </a:extLst>
          </p:cNvPr>
          <p:cNvPicPr>
            <a:picLocks noChangeAspect="1"/>
          </p:cNvPicPr>
          <p:nvPr/>
        </p:nvPicPr>
        <p:blipFill>
          <a:blip r:embed="rId4"/>
          <a:stretch>
            <a:fillRect/>
          </a:stretch>
        </p:blipFill>
        <p:spPr>
          <a:xfrm>
            <a:off x="791008" y="4310079"/>
            <a:ext cx="2230982" cy="2059368"/>
          </a:xfrm>
          <a:prstGeom prst="rect">
            <a:avLst/>
          </a:prstGeom>
        </p:spPr>
      </p:pic>
      <p:pic>
        <p:nvPicPr>
          <p:cNvPr id="9" name="图片 8">
            <a:extLst>
              <a:ext uri="{FF2B5EF4-FFF2-40B4-BE49-F238E27FC236}">
                <a16:creationId xmlns:a16="http://schemas.microsoft.com/office/drawing/2014/main" id="{BBD79057-6297-E4E7-DE9A-9B0A833E8397}"/>
              </a:ext>
            </a:extLst>
          </p:cNvPr>
          <p:cNvPicPr>
            <a:picLocks noChangeAspect="1"/>
          </p:cNvPicPr>
          <p:nvPr/>
        </p:nvPicPr>
        <p:blipFill>
          <a:blip r:embed="rId5"/>
          <a:srcRect/>
          <a:stretch/>
        </p:blipFill>
        <p:spPr>
          <a:xfrm>
            <a:off x="3726779" y="2381999"/>
            <a:ext cx="2680152" cy="1619258"/>
          </a:xfrm>
          <a:prstGeom prst="rect">
            <a:avLst/>
          </a:prstGeom>
        </p:spPr>
      </p:pic>
      <p:sp>
        <p:nvSpPr>
          <p:cNvPr id="12" name="内容占位符 4">
            <a:extLst>
              <a:ext uri="{FF2B5EF4-FFF2-40B4-BE49-F238E27FC236}">
                <a16:creationId xmlns:a16="http://schemas.microsoft.com/office/drawing/2014/main" id="{801BCE37-967A-CA7C-F189-C9150DCF2E22}"/>
              </a:ext>
            </a:extLst>
          </p:cNvPr>
          <p:cNvSpPr txBox="1">
            <a:spLocks/>
          </p:cNvSpPr>
          <p:nvPr/>
        </p:nvSpPr>
        <p:spPr>
          <a:xfrm>
            <a:off x="521207" y="1325559"/>
            <a:ext cx="10908710" cy="81901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spcAft>
                <a:spcPts val="600"/>
              </a:spcAft>
            </a:pPr>
            <a:r>
              <a:rPr lang="zh-CN" altLang="en-US" sz="2400" dirty="0">
                <a:solidFill>
                  <a:prstClr val="black">
                    <a:lumMod val="75000"/>
                    <a:lumOff val="25000"/>
                  </a:prstClr>
                </a:solidFill>
                <a:cs typeface="Segoe UI" panose="020B0502040204020203" pitchFamily="34" charset="0"/>
              </a:rPr>
              <a:t>操作系统是管理软</a:t>
            </a:r>
            <a:r>
              <a:rPr lang="en-US" altLang="zh-CN" sz="2400" dirty="0">
                <a:solidFill>
                  <a:prstClr val="black">
                    <a:lumMod val="75000"/>
                    <a:lumOff val="25000"/>
                  </a:prstClr>
                </a:solidFill>
                <a:cs typeface="Segoe UI" panose="020B0502040204020203" pitchFamily="34" charset="0"/>
              </a:rPr>
              <a:t>/</a:t>
            </a:r>
            <a:r>
              <a:rPr lang="zh-CN" altLang="en-US" sz="2400" dirty="0">
                <a:solidFill>
                  <a:prstClr val="black">
                    <a:lumMod val="75000"/>
                    <a:lumOff val="25000"/>
                  </a:prstClr>
                </a:solidFill>
                <a:cs typeface="Segoe UI" panose="020B0502040204020203" pitchFamily="34" charset="0"/>
              </a:rPr>
              <a:t>硬件资源，为程序提供服务的程序。</a:t>
            </a:r>
            <a:endParaRPr lang="en-US" altLang="zh-CN" sz="2400" dirty="0">
              <a:solidFill>
                <a:prstClr val="black">
                  <a:lumMod val="75000"/>
                  <a:lumOff val="25000"/>
                </a:prstClr>
              </a:solidFill>
              <a:cs typeface="Segoe UI" panose="020B0502040204020203" pitchFamily="34" charset="0"/>
            </a:endParaRPr>
          </a:p>
        </p:txBody>
      </p:sp>
      <p:pic>
        <p:nvPicPr>
          <p:cNvPr id="14" name="图片 13">
            <a:extLst>
              <a:ext uri="{FF2B5EF4-FFF2-40B4-BE49-F238E27FC236}">
                <a16:creationId xmlns:a16="http://schemas.microsoft.com/office/drawing/2014/main" id="{1C74E996-5E5C-69C1-05D8-51576DAADCAC}"/>
              </a:ext>
            </a:extLst>
          </p:cNvPr>
          <p:cNvPicPr>
            <a:picLocks noChangeAspect="1"/>
          </p:cNvPicPr>
          <p:nvPr/>
        </p:nvPicPr>
        <p:blipFill>
          <a:blip r:embed="rId6"/>
          <a:stretch>
            <a:fillRect/>
          </a:stretch>
        </p:blipFill>
        <p:spPr>
          <a:xfrm>
            <a:off x="3541361" y="4969967"/>
            <a:ext cx="3856965" cy="1124948"/>
          </a:xfrm>
          <a:prstGeom prst="rect">
            <a:avLst/>
          </a:prstGeom>
        </p:spPr>
      </p:pic>
      <p:pic>
        <p:nvPicPr>
          <p:cNvPr id="16" name="图片 15">
            <a:extLst>
              <a:ext uri="{FF2B5EF4-FFF2-40B4-BE49-F238E27FC236}">
                <a16:creationId xmlns:a16="http://schemas.microsoft.com/office/drawing/2014/main" id="{88B5F0A0-24BC-BF89-4B81-181DD866AC48}"/>
              </a:ext>
            </a:extLst>
          </p:cNvPr>
          <p:cNvPicPr>
            <a:picLocks noChangeAspect="1"/>
          </p:cNvPicPr>
          <p:nvPr/>
        </p:nvPicPr>
        <p:blipFill>
          <a:blip r:embed="rId7"/>
          <a:stretch>
            <a:fillRect/>
          </a:stretch>
        </p:blipFill>
        <p:spPr>
          <a:xfrm>
            <a:off x="6709148" y="2507587"/>
            <a:ext cx="4071147" cy="1707357"/>
          </a:xfrm>
          <a:prstGeom prst="rect">
            <a:avLst/>
          </a:prstGeom>
        </p:spPr>
      </p:pic>
      <p:pic>
        <p:nvPicPr>
          <p:cNvPr id="18" name="图形 17" descr="帮助 纯色填充">
            <a:extLst>
              <a:ext uri="{FF2B5EF4-FFF2-40B4-BE49-F238E27FC236}">
                <a16:creationId xmlns:a16="http://schemas.microsoft.com/office/drawing/2014/main" id="{0644EEB9-7E90-7A1C-D56F-CE73EB16AF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32981" y="4834151"/>
            <a:ext cx="1260764" cy="1260764"/>
          </a:xfrm>
          <a:prstGeom prst="rect">
            <a:avLst/>
          </a:prstGeom>
        </p:spPr>
      </p:pic>
    </p:spTree>
    <p:extLst>
      <p:ext uri="{BB962C8B-B14F-4D97-AF65-F5344CB8AC3E}">
        <p14:creationId xmlns:p14="http://schemas.microsoft.com/office/powerpoint/2010/main" val="2031967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DDD6289A-B149-4983-BD16-17C7F9BA4746}" vid="{D63F4E8F-BBE1-453F-A9A8-66EB479E39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{E5145BE6-5A99-421D-A9AF-DF1CAC033F12}tf10001108_win32</Template>
  <TotalTime>2018</TotalTime>
  <Words>2035</Words>
  <Application>Microsoft Office PowerPoint</Application>
  <PresentationFormat>宽屏</PresentationFormat>
  <Paragraphs>172</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Microsoft YaHei UI</vt:lpstr>
      <vt:lpstr>Microsoft YaHei UI Light</vt:lpstr>
      <vt:lpstr>Arial</vt:lpstr>
      <vt:lpstr>Arial</vt:lpstr>
      <vt:lpstr>Lato</vt:lpstr>
      <vt:lpstr>Segoe UI</vt:lpstr>
      <vt:lpstr>Wingdings</vt:lpstr>
      <vt:lpstr>欢迎文档</vt:lpstr>
      <vt:lpstr>操作系统-导论</vt:lpstr>
      <vt:lpstr>大纲</vt:lpstr>
      <vt:lpstr>为什么要学习操作系统</vt:lpstr>
      <vt:lpstr>为什么要学习操作系统-宏观</vt:lpstr>
      <vt:lpstr>为什么要学习操作系统-求知欲</vt:lpstr>
      <vt:lpstr>为什么要学习操作系统-现实角度</vt:lpstr>
      <vt:lpstr>为什么要学习操作系统-远大抱负</vt:lpstr>
      <vt:lpstr>操作系统是什么</vt:lpstr>
      <vt:lpstr>操作系统是什么</vt:lpstr>
      <vt:lpstr>操作系统是什么</vt:lpstr>
      <vt:lpstr>操作系统的历史</vt:lpstr>
      <vt:lpstr>操作系统的历史</vt:lpstr>
      <vt:lpstr>操作系统的历史</vt:lpstr>
      <vt:lpstr>操作系统的历史</vt:lpstr>
      <vt:lpstr>操作系统的历史</vt:lpstr>
      <vt:lpstr>操作系统的分类与相关概念</vt:lpstr>
      <vt:lpstr>操作系统的分类与相关概念</vt:lpstr>
      <vt:lpstr>操作系统的分类与相关概念</vt:lpstr>
      <vt:lpstr>操作系统的分类与相关概念-例题</vt:lpstr>
      <vt:lpstr>操作系统的分类与相关概念-例题</vt:lpstr>
      <vt:lpstr>操作系统的分类与相关概念</vt:lpstr>
      <vt:lpstr>操作系统的分类与相关概念</vt:lpstr>
      <vt:lpstr>操作系统的分类与相关概念</vt:lpstr>
      <vt:lpstr>操作系统的分类与相关概念</vt:lpstr>
      <vt:lpstr>操作系统的分类与相关概念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叶 志鹏</dc:creator>
  <cp:keywords/>
  <cp:lastModifiedBy>叶 志鹏</cp:lastModifiedBy>
  <cp:revision>194</cp:revision>
  <dcterms:created xsi:type="dcterms:W3CDTF">2022-07-12T15:01:51Z</dcterms:created>
  <dcterms:modified xsi:type="dcterms:W3CDTF">2022-07-25T05:32:39Z</dcterms:modified>
  <cp:version/>
</cp:coreProperties>
</file>