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6"/>
  </p:notesMasterIdLst>
  <p:handoutMasterIdLst>
    <p:handoutMasterId r:id="rId47"/>
  </p:handoutMasterIdLst>
  <p:sldIdLst>
    <p:sldId id="256" r:id="rId2"/>
    <p:sldId id="271" r:id="rId3"/>
    <p:sldId id="279" r:id="rId4"/>
    <p:sldId id="283" r:id="rId5"/>
    <p:sldId id="284" r:id="rId6"/>
    <p:sldId id="285" r:id="rId7"/>
    <p:sldId id="286" r:id="rId8"/>
    <p:sldId id="281" r:id="rId9"/>
    <p:sldId id="287" r:id="rId10"/>
    <p:sldId id="288" r:id="rId11"/>
    <p:sldId id="289" r:id="rId12"/>
    <p:sldId id="290" r:id="rId13"/>
    <p:sldId id="291" r:id="rId14"/>
    <p:sldId id="292" r:id="rId15"/>
    <p:sldId id="293" r:id="rId16"/>
    <p:sldId id="295" r:id="rId17"/>
    <p:sldId id="294" r:id="rId18"/>
    <p:sldId id="296" r:id="rId19"/>
    <p:sldId id="297" r:id="rId20"/>
    <p:sldId id="298" r:id="rId21"/>
    <p:sldId id="299" r:id="rId22"/>
    <p:sldId id="303" r:id="rId23"/>
    <p:sldId id="300" r:id="rId24"/>
    <p:sldId id="301" r:id="rId25"/>
    <p:sldId id="302"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271"/>
            <p14:sldId id="279"/>
            <p14:sldId id="283"/>
            <p14:sldId id="284"/>
            <p14:sldId id="285"/>
            <p14:sldId id="286"/>
            <p14:sldId id="281"/>
            <p14:sldId id="287"/>
            <p14:sldId id="288"/>
            <p14:sldId id="289"/>
            <p14:sldId id="290"/>
            <p14:sldId id="291"/>
            <p14:sldId id="292"/>
            <p14:sldId id="293"/>
            <p14:sldId id="295"/>
            <p14:sldId id="294"/>
            <p14:sldId id="296"/>
            <p14:sldId id="297"/>
            <p14:sldId id="298"/>
            <p14:sldId id="299"/>
            <p14:sldId id="303"/>
            <p14:sldId id="300"/>
            <p14:sldId id="301"/>
            <p14:sldId id="302"/>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Lst>
        </p14:section>
        <p14:section name="了解详细信息"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40" d="100"/>
          <a:sy n="40" d="100"/>
        </p:scale>
        <p:origin x="44" y="5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2912"/>
    </p:cViewPr>
  </p:sorterViewPr>
  <p:notesViewPr>
    <p:cSldViewPr snapToGrid="0">
      <p:cViewPr varScale="1">
        <p:scale>
          <a:sx n="75" d="100"/>
          <a:sy n="75" d="100"/>
        </p:scale>
        <p:origin x="361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A071E02-3F1A-4B0B-8EE9-4F1B741D9601}" type="datetime1">
              <a:rPr lang="zh-CN" altLang="en-US" smtClean="0">
                <a:latin typeface="Microsoft YaHei UI" panose="020B0503020204020204" pitchFamily="34" charset="-122"/>
                <a:ea typeface="Microsoft YaHei UI" panose="020B0503020204020204" pitchFamily="34" charset="-122"/>
              </a:rPr>
              <a:t>2022/7/25</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81DCBD32-5E35-4514-9815-F3DDD3668777}" type="datetime1">
              <a:rPr lang="zh-CN" altLang="en-US" smtClean="0"/>
              <a:t>2022/7/25</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50302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74707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62486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77779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0801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918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27131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27500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00758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7510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75401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67032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8409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76598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11291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25561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4322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43192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72757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32418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1952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811189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30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8151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31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71305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32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33432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33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913703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34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383106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35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171621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36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81622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37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974572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38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7586455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39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68708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657418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40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361407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41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712789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42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902601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43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457184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44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0849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95368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89431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75089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23974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26360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cxnSp>
        <p:nvCxnSpPr>
          <p:cNvPr id="12" name="直接连接符​​(S)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FC0AFDC1-AB40-4941-83E0-44D5ED544864}" type="datetime1">
              <a:rPr lang="zh-CN" altLang="en-US" noProof="0" smtClean="0"/>
              <a:t>2022/7/25</a:t>
            </a:fld>
            <a:endParaRPr lang="zh-CN" altLang="en-US" noProof="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8" name="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noProof="0" smtClean="0"/>
              <a:pPr/>
              <a:t>‹#›</a:t>
            </a:fld>
            <a:endParaRPr lang="zh-CN" altLang="en-US"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dirty="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1814A537-FBC6-4533-8B31-767E68D33208}" type="datetime1">
              <a:rPr lang="zh-CN" altLang="en-US" noProof="0" smtClean="0"/>
              <a:t>2022/7/25</a:t>
            </a:fld>
            <a:endParaRPr lang="zh-CN" altLang="en-US" noProof="0"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noProof="0" smtClean="0"/>
              <a:pPr/>
              <a:t>‹#›</a:t>
            </a:fld>
            <a:endParaRPr lang="zh-CN" altLang="en-US" noProof="0"/>
          </a:p>
        </p:txBody>
      </p:sp>
      <p:cxnSp>
        <p:nvCxnSpPr>
          <p:cNvPr id="8" name="直接连接符​​(S)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icrosoft YaHei UI Light" panose="020B0502040204020203" pitchFamily="34" charset="-122"/>
          <a:ea typeface="Microsoft YaHei UI Light" panose="020B0502040204020203"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hyperlink" Target="https://www.bilibili.com/video/BV1ja411j7Cn?spm_id_from=333.337.search-card.all.click&amp;vd_source=d725c7189b43ec52e35cf0f59d3bdcc1" TargetMode="External"/><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hadoop.apache.org/docs/stable/hadoop-project-dist/hadoop-hdfs/HdfsDesign.html#Introduction"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hadoop.apache.org/docs/stable/hadoop-project-dist/hadoop-hdfs/HdfsDesign.html#Introduction"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hadoop.apache.org/docs/stable/hadoop-project-dist/hadoop-hdfs/HdfsDesign.html#Introduction"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hadoop.apache.org/docs/stable/hadoop-project-dist/hadoop-hdfs/HdfsDesign.html#Introduction"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hadoop.apache.org/docs/stable/hadoop-project-dist/hadoop-hdfs/HdfsDesign.html#Introduction"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hyperlink" Target="https://hadoop.apache.org/docs/stable/hadoop-project-dist/hadoop-hdfs/HdfsDesign.html#Introduction"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hadoop.apache.org/docs/stable/hadoop-project-dist/hadoop-hdfs/HdfsDesign.html#Introduction"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hadoop.apache.org/docs/stable/hadoop-project-dist/hadoop-hdfs/HdfsDesign.html#Introduction"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hadoop.apache.org/docs/stable/hadoop-project-dist/hadoop-hdfs/HdfsDesign.html#Introduction"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hadoop.apache.org/docs/stable/hadoop-project-dist/hadoop-hdfs/HdfsDesign.html#Introduction"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pPr rtl="0"/>
            <a:r>
              <a:rPr lang="zh-CN" altLang="en-US" sz="4800" dirty="0">
                <a:solidFill>
                  <a:schemeClr val="bg1"/>
                </a:solidFill>
              </a:rPr>
              <a:t>操作系统</a:t>
            </a:r>
            <a:r>
              <a:rPr lang="en-US" altLang="zh-CN" sz="4800" dirty="0">
                <a:solidFill>
                  <a:schemeClr val="bg1"/>
                </a:solidFill>
              </a:rPr>
              <a:t>-</a:t>
            </a:r>
            <a:r>
              <a:rPr lang="zh-CN" altLang="en-US" sz="4800" dirty="0">
                <a:solidFill>
                  <a:schemeClr val="bg1"/>
                </a:solidFill>
              </a:rPr>
              <a:t>导论</a:t>
            </a:r>
            <a:endParaRPr lang="en-US" altLang="zh-CN" sz="4800" dirty="0">
              <a:solidFill>
                <a:schemeClr val="bg1"/>
              </a:solidFill>
            </a:endParaRPr>
          </a:p>
        </p:txBody>
      </p:sp>
      <p:sp>
        <p:nvSpPr>
          <p:cNvPr id="3" name="副标题 2"/>
          <p:cNvSpPr>
            <a:spLocks noGrp="1"/>
          </p:cNvSpPr>
          <p:nvPr>
            <p:ph type="subTitle" idx="4294967295"/>
          </p:nvPr>
        </p:nvSpPr>
        <p:spPr>
          <a:xfrm>
            <a:off x="855620" y="2933105"/>
            <a:ext cx="9582736" cy="1137793"/>
          </a:xfrm>
        </p:spPr>
        <p:txBody>
          <a:bodyPr rtlCol="0">
            <a:normAutofit/>
          </a:bodyPr>
          <a:lstStyle/>
          <a:p>
            <a:pPr marL="0" indent="0" rtl="0">
              <a:buNone/>
            </a:pPr>
            <a:r>
              <a:rPr lang="zh-CN" altLang="en-US" sz="2400" dirty="0">
                <a:solidFill>
                  <a:schemeClr val="bg1"/>
                </a:solidFill>
                <a:latin typeface="Microsoft YaHei UI Light" panose="020B0502040204020203" pitchFamily="34" charset="-122"/>
                <a:ea typeface="Microsoft YaHei UI Light" panose="020B0502040204020203" pitchFamily="34" charset="-122"/>
              </a:rPr>
              <a:t>计算机科学与技术学院</a:t>
            </a:r>
            <a:r>
              <a:rPr lang="en-US" altLang="zh-CN" sz="2400" dirty="0">
                <a:solidFill>
                  <a:schemeClr val="bg1"/>
                </a:solidFill>
                <a:latin typeface="Microsoft YaHei UI Light" panose="020B0502040204020203" pitchFamily="34" charset="-122"/>
                <a:ea typeface="Microsoft YaHei UI Light" panose="020B0502040204020203" pitchFamily="34" charset="-122"/>
              </a:rPr>
              <a:t>-</a:t>
            </a:r>
            <a:r>
              <a:rPr lang="zh-CN" altLang="en-US" sz="2400" dirty="0">
                <a:solidFill>
                  <a:schemeClr val="bg1"/>
                </a:solidFill>
                <a:latin typeface="Microsoft YaHei UI Light" panose="020B0502040204020203" pitchFamily="34" charset="-122"/>
                <a:ea typeface="Microsoft YaHei UI Light" panose="020B0502040204020203" pitchFamily="34" charset="-122"/>
              </a:rPr>
              <a:t>叶志鹏</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操作系统是什么</a:t>
            </a:r>
          </a:p>
        </p:txBody>
      </p:sp>
      <p:sp>
        <p:nvSpPr>
          <p:cNvPr id="12" name="内容占位符 4">
            <a:extLst>
              <a:ext uri="{FF2B5EF4-FFF2-40B4-BE49-F238E27FC236}">
                <a16:creationId xmlns:a16="http://schemas.microsoft.com/office/drawing/2014/main" id="{801BCE37-967A-CA7C-F189-C9150DCF2E22}"/>
              </a:ext>
            </a:extLst>
          </p:cNvPr>
          <p:cNvSpPr txBox="1">
            <a:spLocks/>
          </p:cNvSpPr>
          <p:nvPr/>
        </p:nvSpPr>
        <p:spPr>
          <a:xfrm>
            <a:off x="521207" y="1325559"/>
            <a:ext cx="6877119" cy="5213786"/>
          </a:xfrm>
          <a:prstGeom prst="rect">
            <a:avLst/>
          </a:prstGeom>
        </p:spPr>
        <p:txBody>
          <a:bodyPr vert="horz" lIns="91440" tIns="45720" rIns="91440" bIns="45720" rtlCol="0">
            <a:normAutofit fontScale="925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本课程只讨论狭义的操作系统。</a:t>
            </a: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刚才的讨论，并不是胡说八道。</a:t>
            </a: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著名的深度学习框架 </a:t>
            </a:r>
            <a:r>
              <a:rPr lang="en-US" altLang="zh-CN" sz="2400" dirty="0">
                <a:solidFill>
                  <a:prstClr val="black">
                    <a:lumMod val="75000"/>
                    <a:lumOff val="25000"/>
                  </a:prstClr>
                </a:solidFill>
                <a:cs typeface="Segoe UI" panose="020B0502040204020203" pitchFamily="34" charset="0"/>
              </a:rPr>
              <a:t>TensorFlow </a:t>
            </a:r>
            <a:r>
              <a:rPr lang="zh-CN" altLang="en-US" sz="2400" dirty="0">
                <a:solidFill>
                  <a:prstClr val="black">
                    <a:lumMod val="75000"/>
                    <a:lumOff val="25000"/>
                  </a:prstClr>
                </a:solidFill>
                <a:cs typeface="Segoe UI" panose="020B0502040204020203" pitchFamily="34" charset="0"/>
              </a:rPr>
              <a:t>发表在 </a:t>
            </a:r>
            <a:r>
              <a:rPr lang="en-US" altLang="zh-CN" sz="2400" dirty="0">
                <a:solidFill>
                  <a:prstClr val="black">
                    <a:lumMod val="75000"/>
                    <a:lumOff val="25000"/>
                  </a:prstClr>
                </a:solidFill>
                <a:cs typeface="Segoe UI" panose="020B0502040204020203" pitchFamily="34" charset="0"/>
              </a:rPr>
              <a:t>System </a:t>
            </a:r>
            <a:r>
              <a:rPr lang="zh-CN" altLang="en-US" sz="2400" dirty="0">
                <a:solidFill>
                  <a:prstClr val="black">
                    <a:lumMod val="75000"/>
                    <a:lumOff val="25000"/>
                  </a:prstClr>
                </a:solidFill>
                <a:cs typeface="Segoe UI" panose="020B0502040204020203" pitchFamily="34" charset="0"/>
              </a:rPr>
              <a:t>研究的顶级学术会议 </a:t>
            </a:r>
            <a:r>
              <a:rPr lang="en-US" altLang="zh-CN" sz="2400" dirty="0">
                <a:solidFill>
                  <a:prstClr val="black">
                    <a:lumMod val="75000"/>
                    <a:lumOff val="25000"/>
                  </a:prstClr>
                </a:solidFill>
                <a:cs typeface="Segoe UI" panose="020B0502040204020203" pitchFamily="34" charset="0"/>
              </a:rPr>
              <a:t>OSDI(USENIX Symposium on Operating Systems Design and Implementation) </a:t>
            </a:r>
            <a:r>
              <a:rPr lang="zh-CN" altLang="en-US" sz="2400" dirty="0">
                <a:solidFill>
                  <a:prstClr val="black">
                    <a:lumMod val="75000"/>
                    <a:lumOff val="25000"/>
                  </a:prstClr>
                </a:solidFill>
                <a:cs typeface="Segoe UI" panose="020B0502040204020203" pitchFamily="34" charset="0"/>
              </a:rPr>
              <a:t>上。</a:t>
            </a:r>
            <a:r>
              <a:rPr lang="en-US" altLang="zh-CN" sz="2400" dirty="0">
                <a:solidFill>
                  <a:prstClr val="black">
                    <a:lumMod val="75000"/>
                    <a:lumOff val="25000"/>
                  </a:prstClr>
                </a:solidFill>
                <a:cs typeface="Segoe UI" panose="020B0502040204020203" pitchFamily="34" charset="0"/>
              </a:rPr>
              <a:t>[MapReduce</a:t>
            </a:r>
            <a:r>
              <a:rPr lang="zh-CN" altLang="en-US" sz="2400" dirty="0">
                <a:solidFill>
                  <a:prstClr val="black">
                    <a:lumMod val="75000"/>
                    <a:lumOff val="25000"/>
                  </a:prstClr>
                </a:solidFill>
                <a:cs typeface="Segoe UI" panose="020B0502040204020203" pitchFamily="34" charset="0"/>
              </a:rPr>
              <a:t>，</a:t>
            </a:r>
            <a:r>
              <a:rPr lang="en-US" altLang="zh-CN" sz="2400" dirty="0">
                <a:solidFill>
                  <a:prstClr val="black">
                    <a:lumMod val="75000"/>
                    <a:lumOff val="25000"/>
                  </a:prstClr>
                </a:solidFill>
                <a:cs typeface="Segoe UI" panose="020B0502040204020203" pitchFamily="34" charset="0"/>
              </a:rPr>
              <a:t>Parameter Server]</a:t>
            </a:r>
          </a:p>
          <a:p>
            <a:pPr marL="342900" indent="-342900">
              <a:spcAft>
                <a:spcPts val="600"/>
              </a:spcAft>
              <a:buFont typeface="Arial" panose="020B0604020202020204" pitchFamily="34" charset="0"/>
              <a:buChar char="•"/>
            </a:pPr>
            <a:r>
              <a:rPr lang="en-US" altLang="zh-CN" sz="2400" dirty="0">
                <a:solidFill>
                  <a:prstClr val="black">
                    <a:lumMod val="75000"/>
                    <a:lumOff val="25000"/>
                  </a:prstClr>
                </a:solidFill>
                <a:cs typeface="Segoe UI" panose="020B0502040204020203" pitchFamily="34" charset="0"/>
              </a:rPr>
              <a:t>SOSP(System Operational and Support Plan) [GFS]</a:t>
            </a:r>
          </a:p>
        </p:txBody>
      </p:sp>
      <p:pic>
        <p:nvPicPr>
          <p:cNvPr id="5" name="图片 4">
            <a:extLst>
              <a:ext uri="{FF2B5EF4-FFF2-40B4-BE49-F238E27FC236}">
                <a16:creationId xmlns:a16="http://schemas.microsoft.com/office/drawing/2014/main" id="{2A2B44D0-0C30-F501-8A85-021FCFCB21A9}"/>
              </a:ext>
            </a:extLst>
          </p:cNvPr>
          <p:cNvPicPr>
            <a:picLocks noChangeAspect="1"/>
          </p:cNvPicPr>
          <p:nvPr/>
        </p:nvPicPr>
        <p:blipFill>
          <a:blip r:embed="rId3"/>
          <a:stretch>
            <a:fillRect/>
          </a:stretch>
        </p:blipFill>
        <p:spPr>
          <a:xfrm>
            <a:off x="7398326" y="2343773"/>
            <a:ext cx="3855412" cy="2170454"/>
          </a:xfrm>
          <a:prstGeom prst="rect">
            <a:avLst/>
          </a:prstGeom>
        </p:spPr>
      </p:pic>
    </p:spTree>
    <p:extLst>
      <p:ext uri="{BB962C8B-B14F-4D97-AF65-F5344CB8AC3E}">
        <p14:creationId xmlns:p14="http://schemas.microsoft.com/office/powerpoint/2010/main" val="2942667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操作系统的历史</a:t>
            </a:r>
          </a:p>
        </p:txBody>
      </p:sp>
      <p:sp>
        <p:nvSpPr>
          <p:cNvPr id="12" name="内容占位符 4">
            <a:extLst>
              <a:ext uri="{FF2B5EF4-FFF2-40B4-BE49-F238E27FC236}">
                <a16:creationId xmlns:a16="http://schemas.microsoft.com/office/drawing/2014/main" id="{801BCE37-967A-CA7C-F189-C9150DCF2E22}"/>
              </a:ext>
            </a:extLst>
          </p:cNvPr>
          <p:cNvSpPr txBox="1">
            <a:spLocks/>
          </p:cNvSpPr>
          <p:nvPr/>
        </p:nvSpPr>
        <p:spPr>
          <a:xfrm>
            <a:off x="521207" y="1325558"/>
            <a:ext cx="5940553" cy="5278441"/>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第一代计算机（</a:t>
            </a:r>
            <a:r>
              <a:rPr lang="en-US" altLang="zh-CN" sz="2400" dirty="0">
                <a:solidFill>
                  <a:prstClr val="black">
                    <a:lumMod val="75000"/>
                    <a:lumOff val="25000"/>
                  </a:prstClr>
                </a:solidFill>
                <a:cs typeface="Segoe UI" panose="020B0502040204020203" pitchFamily="34" charset="0"/>
              </a:rPr>
              <a:t>1946-1955</a:t>
            </a:r>
            <a:r>
              <a:rPr lang="zh-CN" altLang="en-US" sz="2400" dirty="0">
                <a:solidFill>
                  <a:prstClr val="black">
                    <a:lumMod val="75000"/>
                    <a:lumOff val="25000"/>
                  </a:prstClr>
                </a:solidFill>
                <a:cs typeface="Segoe UI" panose="020B0502040204020203" pitchFamily="34" charset="0"/>
              </a:rPr>
              <a:t>年）：计算机主要由电子管组成，</a:t>
            </a:r>
            <a:r>
              <a:rPr lang="zh-CN" altLang="en-US" sz="2400" dirty="0">
                <a:solidFill>
                  <a:srgbClr val="FF0000"/>
                </a:solidFill>
                <a:cs typeface="Segoe UI" panose="020B0502040204020203" pitchFamily="34" charset="0"/>
              </a:rPr>
              <a:t>无操作系统</a:t>
            </a:r>
            <a:endParaRPr lang="en-US" altLang="zh-CN" sz="2400" dirty="0">
              <a:solidFill>
                <a:srgbClr val="FF0000"/>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操作员把程序和数据以</a:t>
            </a:r>
            <a:r>
              <a:rPr lang="en-US" altLang="zh-CN" sz="2400" dirty="0">
                <a:solidFill>
                  <a:prstClr val="black">
                    <a:lumMod val="75000"/>
                    <a:lumOff val="25000"/>
                  </a:prstClr>
                </a:solidFill>
                <a:cs typeface="Segoe UI" panose="020B0502040204020203" pitchFamily="34" charset="0"/>
              </a:rPr>
              <a:t>01</a:t>
            </a:r>
            <a:r>
              <a:rPr lang="zh-CN" altLang="en-US" sz="2400" dirty="0">
                <a:solidFill>
                  <a:prstClr val="black">
                    <a:lumMod val="75000"/>
                    <a:lumOff val="25000"/>
                  </a:prstClr>
                </a:solidFill>
                <a:cs typeface="Segoe UI" panose="020B0502040204020203" pitchFamily="34" charset="0"/>
              </a:rPr>
              <a:t>纸带的形式，送入计算机，并进行计算输出。</a:t>
            </a: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缺点：</a:t>
            </a:r>
            <a:endParaRPr lang="en-US" altLang="zh-CN" sz="2400" dirty="0">
              <a:solidFill>
                <a:prstClr val="black">
                  <a:lumMod val="75000"/>
                  <a:lumOff val="25000"/>
                </a:prstClr>
              </a:solidFill>
              <a:cs typeface="Segoe UI" panose="020B0502040204020203" pitchFamily="34" charset="0"/>
            </a:endParaRPr>
          </a:p>
          <a:p>
            <a:pPr marL="1143000" lvl="2" indent="-457200">
              <a:spcAft>
                <a:spcPts val="600"/>
              </a:spcAft>
              <a:buFont typeface="+mj-lt"/>
              <a:buAutoNum type="arabicPeriod"/>
            </a:pPr>
            <a:r>
              <a:rPr lang="zh-CN" altLang="en-US" sz="2400" dirty="0">
                <a:solidFill>
                  <a:prstClr val="black">
                    <a:lumMod val="75000"/>
                    <a:lumOff val="25000"/>
                  </a:prstClr>
                </a:solidFill>
                <a:cs typeface="Segoe UI" panose="020B0502040204020203" pitchFamily="34" charset="0"/>
              </a:rPr>
              <a:t>独占整个系统资源，利用率不高。</a:t>
            </a:r>
            <a:endParaRPr lang="en-US" altLang="zh-CN" sz="2400" dirty="0">
              <a:solidFill>
                <a:prstClr val="black">
                  <a:lumMod val="75000"/>
                  <a:lumOff val="25000"/>
                </a:prstClr>
              </a:solidFill>
              <a:cs typeface="Segoe UI" panose="020B0502040204020203" pitchFamily="34" charset="0"/>
            </a:endParaRPr>
          </a:p>
          <a:p>
            <a:pPr marL="1143000" lvl="2" indent="-457200">
              <a:spcAft>
                <a:spcPts val="600"/>
              </a:spcAft>
              <a:buFont typeface="+mj-lt"/>
              <a:buAutoNum type="arabicPeriod"/>
            </a:pPr>
            <a:r>
              <a:rPr lang="zh-CN" altLang="en-US" sz="2400" dirty="0">
                <a:solidFill>
                  <a:prstClr val="black">
                    <a:lumMod val="75000"/>
                    <a:lumOff val="25000"/>
                  </a:prstClr>
                </a:solidFill>
                <a:cs typeface="Segoe UI" panose="020B0502040204020203" pitchFamily="34" charset="0"/>
              </a:rPr>
              <a:t>因为人工干预，计算机长时间处于空闲状态。</a:t>
            </a:r>
            <a:endParaRPr lang="en-US" altLang="zh-CN" sz="2400" dirty="0">
              <a:solidFill>
                <a:prstClr val="black">
                  <a:lumMod val="75000"/>
                  <a:lumOff val="25000"/>
                </a:prstClr>
              </a:solidFill>
              <a:cs typeface="Segoe UI" panose="020B0502040204020203" pitchFamily="34" charset="0"/>
            </a:endParaRPr>
          </a:p>
          <a:p>
            <a:pPr marL="1143000" lvl="2" indent="-457200">
              <a:spcAft>
                <a:spcPts val="600"/>
              </a:spcAft>
              <a:buFont typeface="+mj-lt"/>
              <a:buAutoNum type="arabicPeriod"/>
            </a:pPr>
            <a:r>
              <a:rPr lang="zh-CN" altLang="en-US" sz="2400" dirty="0">
                <a:solidFill>
                  <a:prstClr val="black">
                    <a:lumMod val="75000"/>
                    <a:lumOff val="25000"/>
                  </a:prstClr>
                </a:solidFill>
                <a:cs typeface="Segoe UI" panose="020B0502040204020203" pitchFamily="34" charset="0"/>
              </a:rPr>
              <a:t>人工易产生错误。</a:t>
            </a: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需求：需要机器自动化掉人工操作。</a:t>
            </a:r>
            <a:endParaRPr lang="en-US" altLang="zh-CN" sz="2400" dirty="0">
              <a:solidFill>
                <a:prstClr val="black">
                  <a:lumMod val="75000"/>
                  <a:lumOff val="25000"/>
                </a:prstClr>
              </a:solidFill>
              <a:cs typeface="Segoe UI" panose="020B0502040204020203" pitchFamily="34" charset="0"/>
            </a:endParaRPr>
          </a:p>
          <a:p>
            <a:pPr marL="685800" lvl="1" indent="-457200">
              <a:spcAft>
                <a:spcPts val="600"/>
              </a:spcAft>
              <a:buFont typeface="+mj-lt"/>
              <a:buAutoNum type="arabicPeriod"/>
            </a:pP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endParaRPr lang="zh-CN" altLang="en-US" sz="2400" dirty="0">
              <a:solidFill>
                <a:prstClr val="black">
                  <a:lumMod val="75000"/>
                  <a:lumOff val="25000"/>
                </a:prstClr>
              </a:solidFill>
              <a:cs typeface="Segoe UI" panose="020B0502040204020203" pitchFamily="34" charset="0"/>
            </a:endParaRPr>
          </a:p>
        </p:txBody>
      </p:sp>
      <p:pic>
        <p:nvPicPr>
          <p:cNvPr id="1026" name="Picture 2">
            <a:extLst>
              <a:ext uri="{FF2B5EF4-FFF2-40B4-BE49-F238E27FC236}">
                <a16:creationId xmlns:a16="http://schemas.microsoft.com/office/drawing/2014/main" id="{F5144A2F-BD1D-2FF0-BB55-CB7DD68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841" y="2081073"/>
            <a:ext cx="4317389" cy="3200221"/>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968F69FB-B479-6856-C2DF-C6E2B8B82240}"/>
              </a:ext>
            </a:extLst>
          </p:cNvPr>
          <p:cNvSpPr txBox="1"/>
          <p:nvPr/>
        </p:nvSpPr>
        <p:spPr>
          <a:xfrm>
            <a:off x="8015630" y="5281294"/>
            <a:ext cx="3403600" cy="646331"/>
          </a:xfrm>
          <a:prstGeom prst="rect">
            <a:avLst/>
          </a:prstGeom>
          <a:noFill/>
        </p:spPr>
        <p:txBody>
          <a:bodyPr wrap="square">
            <a:spAutoFit/>
          </a:bodyPr>
          <a:lstStyle/>
          <a:p>
            <a:r>
              <a:rPr lang="en-US" altLang="zh-CN" b="0" i="0" dirty="0">
                <a:solidFill>
                  <a:srgbClr val="000000"/>
                </a:solidFill>
                <a:effectLst/>
                <a:latin typeface="arial" panose="020B0604020202020204" pitchFamily="34" charset="0"/>
              </a:rPr>
              <a:t>ENIAC</a:t>
            </a:r>
            <a:r>
              <a:rPr lang="en-US" altLang="zh-CN" dirty="0">
                <a:solidFill>
                  <a:srgbClr val="000000"/>
                </a:solidFill>
                <a:latin typeface="arial" panose="020B0604020202020204" pitchFamily="34" charset="0"/>
              </a:rPr>
              <a:t>(</a:t>
            </a:r>
            <a:r>
              <a:rPr lang="en-US" altLang="zh-CN" b="0" i="0" dirty="0">
                <a:solidFill>
                  <a:srgbClr val="000000"/>
                </a:solidFill>
                <a:effectLst/>
                <a:latin typeface="arial" panose="020B0604020202020204" pitchFamily="34" charset="0"/>
              </a:rPr>
              <a:t>Electronic Numerical Integrator And Computer)</a:t>
            </a:r>
            <a:endParaRPr lang="zh-CN" altLang="en-US" dirty="0"/>
          </a:p>
        </p:txBody>
      </p:sp>
    </p:spTree>
    <p:extLst>
      <p:ext uri="{BB962C8B-B14F-4D97-AF65-F5344CB8AC3E}">
        <p14:creationId xmlns:p14="http://schemas.microsoft.com/office/powerpoint/2010/main" val="202629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操作系统的历史</a:t>
            </a:r>
          </a:p>
        </p:txBody>
      </p:sp>
      <p:sp>
        <p:nvSpPr>
          <p:cNvPr id="12" name="内容占位符 4">
            <a:extLst>
              <a:ext uri="{FF2B5EF4-FFF2-40B4-BE49-F238E27FC236}">
                <a16:creationId xmlns:a16="http://schemas.microsoft.com/office/drawing/2014/main" id="{801BCE37-967A-CA7C-F189-C9150DCF2E22}"/>
              </a:ext>
            </a:extLst>
          </p:cNvPr>
          <p:cNvSpPr txBox="1">
            <a:spLocks/>
          </p:cNvSpPr>
          <p:nvPr/>
        </p:nvSpPr>
        <p:spPr>
          <a:xfrm>
            <a:off x="521207" y="1325558"/>
            <a:ext cx="5940553" cy="5278441"/>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第二代计算机（</a:t>
            </a:r>
            <a:r>
              <a:rPr lang="en-US" altLang="zh-CN" sz="2400" dirty="0">
                <a:solidFill>
                  <a:prstClr val="black">
                    <a:lumMod val="75000"/>
                    <a:lumOff val="25000"/>
                  </a:prstClr>
                </a:solidFill>
                <a:cs typeface="Segoe UI" panose="020B0502040204020203" pitchFamily="34" charset="0"/>
              </a:rPr>
              <a:t>1955-19 65</a:t>
            </a:r>
            <a:r>
              <a:rPr lang="zh-CN" altLang="en-US" sz="2400" dirty="0">
                <a:solidFill>
                  <a:prstClr val="black">
                    <a:lumMod val="75000"/>
                    <a:lumOff val="25000"/>
                  </a:prstClr>
                </a:solidFill>
                <a:cs typeface="Segoe UI" panose="020B0502040204020203" pitchFamily="34" charset="0"/>
              </a:rPr>
              <a:t>年）：计算机主要由晶体管组成，出现</a:t>
            </a:r>
            <a:r>
              <a:rPr lang="zh-CN" altLang="en-US" sz="2400" dirty="0">
                <a:solidFill>
                  <a:srgbClr val="FF0000"/>
                </a:solidFill>
                <a:cs typeface="Segoe UI" panose="020B0502040204020203" pitchFamily="34" charset="0"/>
              </a:rPr>
              <a:t>监控程序。</a:t>
            </a:r>
            <a:endParaRPr lang="en-US" altLang="zh-CN" sz="2400" dirty="0">
              <a:solidFill>
                <a:srgbClr val="FF0000"/>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监控程序管理作业的输入、编译、运行和输出。存放在系统磁带上。监控程序使用</a:t>
            </a:r>
            <a:r>
              <a:rPr lang="zh-CN" altLang="en-US" sz="2400" dirty="0">
                <a:solidFill>
                  <a:srgbClr val="FF0000"/>
                </a:solidFill>
                <a:cs typeface="Segoe UI" panose="020B0502040204020203" pitchFamily="34" charset="0"/>
              </a:rPr>
              <a:t>特权指令</a:t>
            </a:r>
            <a:r>
              <a:rPr lang="zh-CN" altLang="en-US" sz="2400" dirty="0">
                <a:solidFill>
                  <a:prstClr val="black">
                    <a:lumMod val="75000"/>
                    <a:lumOff val="25000"/>
                  </a:prstClr>
                </a:solidFill>
                <a:cs typeface="Segoe UI" panose="020B0502040204020203" pitchFamily="34" charset="0"/>
              </a:rPr>
              <a:t>，用户程序为</a:t>
            </a:r>
            <a:r>
              <a:rPr lang="zh-CN" altLang="en-US" sz="2400" dirty="0">
                <a:solidFill>
                  <a:srgbClr val="FF0000"/>
                </a:solidFill>
                <a:cs typeface="Segoe UI" panose="020B0502040204020203" pitchFamily="34" charset="0"/>
              </a:rPr>
              <a:t>非特权指令</a:t>
            </a:r>
            <a:r>
              <a:rPr lang="zh-CN" altLang="en-US" sz="2400" dirty="0">
                <a:solidFill>
                  <a:prstClr val="black">
                    <a:lumMod val="75000"/>
                    <a:lumOff val="25000"/>
                  </a:prstClr>
                </a:solidFill>
                <a:cs typeface="Segoe UI" panose="020B0502040204020203" pitchFamily="34" charset="0"/>
              </a:rPr>
              <a:t>。用户程序需要通过</a:t>
            </a:r>
            <a:r>
              <a:rPr lang="zh-CN" altLang="en-US" sz="2400" dirty="0">
                <a:solidFill>
                  <a:srgbClr val="FF0000"/>
                </a:solidFill>
                <a:cs typeface="Segoe UI" panose="020B0502040204020203" pitchFamily="34" charset="0"/>
              </a:rPr>
              <a:t>系统调用</a:t>
            </a:r>
            <a:r>
              <a:rPr lang="zh-CN" altLang="en-US" sz="2400" dirty="0">
                <a:solidFill>
                  <a:prstClr val="black">
                    <a:lumMod val="75000"/>
                    <a:lumOff val="25000"/>
                  </a:prstClr>
                </a:solidFill>
                <a:cs typeface="Segoe UI" panose="020B0502040204020203" pitchFamily="34" charset="0"/>
              </a:rPr>
              <a:t>来访问系统资源。</a:t>
            </a: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解决了输入设备慢速和处理机速度匹配问题。（</a:t>
            </a:r>
            <a:r>
              <a:rPr lang="zh-CN" altLang="en-US" sz="2400" dirty="0">
                <a:solidFill>
                  <a:srgbClr val="FF0000"/>
                </a:solidFill>
                <a:cs typeface="Segoe UI" panose="020B0502040204020203" pitchFamily="34" charset="0"/>
              </a:rPr>
              <a:t>磁带机 </a:t>
            </a:r>
            <a:r>
              <a:rPr lang="en-US" altLang="zh-CN" sz="2400" dirty="0">
                <a:solidFill>
                  <a:srgbClr val="FF0000"/>
                </a:solidFill>
                <a:cs typeface="Segoe UI" panose="020B0502040204020203" pitchFamily="34" charset="0"/>
              </a:rPr>
              <a:t>-&gt; Cache</a:t>
            </a:r>
            <a:r>
              <a:rPr lang="zh-CN" altLang="en-US" sz="2400" dirty="0">
                <a:solidFill>
                  <a:prstClr val="black">
                    <a:lumMod val="75000"/>
                    <a:lumOff val="25000"/>
                  </a:prstClr>
                </a:solidFill>
                <a:cs typeface="Segoe UI" panose="020B0502040204020203" pitchFamily="34" charset="0"/>
              </a:rPr>
              <a:t>）</a:t>
            </a: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缺点：</a:t>
            </a:r>
            <a:endParaRPr lang="en-US" altLang="zh-CN" sz="2400" dirty="0">
              <a:solidFill>
                <a:prstClr val="black">
                  <a:lumMod val="75000"/>
                  <a:lumOff val="25000"/>
                </a:prstClr>
              </a:solidFill>
              <a:cs typeface="Segoe UI" panose="020B0502040204020203" pitchFamily="34" charset="0"/>
            </a:endParaRPr>
          </a:p>
          <a:p>
            <a:pPr>
              <a:spcAft>
                <a:spcPts val="600"/>
              </a:spcAft>
            </a:pPr>
            <a:r>
              <a:rPr lang="zh-CN" altLang="en-US" sz="2400" dirty="0">
                <a:solidFill>
                  <a:prstClr val="black">
                    <a:lumMod val="75000"/>
                    <a:lumOff val="25000"/>
                  </a:prstClr>
                </a:solidFill>
                <a:cs typeface="Segoe UI" panose="020B0502040204020203" pitchFamily="34" charset="0"/>
              </a:rPr>
              <a:t>作业运行独占系统资源，也称</a:t>
            </a:r>
            <a:r>
              <a:rPr lang="zh-CN" altLang="en-US" sz="2400" dirty="0">
                <a:solidFill>
                  <a:srgbClr val="FF0000"/>
                </a:solidFill>
                <a:cs typeface="Segoe UI" panose="020B0502040204020203" pitchFamily="34" charset="0"/>
              </a:rPr>
              <a:t>单道批处理系统</a:t>
            </a:r>
            <a:r>
              <a:rPr lang="zh-CN" altLang="en-US" sz="2400" dirty="0">
                <a:solidFill>
                  <a:prstClr val="black">
                    <a:lumMod val="75000"/>
                    <a:lumOff val="25000"/>
                  </a:prstClr>
                </a:solidFill>
                <a:cs typeface="Segoe UI" panose="020B0502040204020203" pitchFamily="34" charset="0"/>
              </a:rPr>
              <a:t>。</a:t>
            </a:r>
          </a:p>
        </p:txBody>
      </p:sp>
      <p:sp>
        <p:nvSpPr>
          <p:cNvPr id="7" name="文本框 6">
            <a:extLst>
              <a:ext uri="{FF2B5EF4-FFF2-40B4-BE49-F238E27FC236}">
                <a16:creationId xmlns:a16="http://schemas.microsoft.com/office/drawing/2014/main" id="{968F69FB-B479-6856-C2DF-C6E2B8B82240}"/>
              </a:ext>
            </a:extLst>
          </p:cNvPr>
          <p:cNvSpPr txBox="1"/>
          <p:nvPr/>
        </p:nvSpPr>
        <p:spPr>
          <a:xfrm>
            <a:off x="7964830" y="4549337"/>
            <a:ext cx="3403600" cy="369332"/>
          </a:xfrm>
          <a:prstGeom prst="rect">
            <a:avLst/>
          </a:prstGeom>
          <a:noFill/>
        </p:spPr>
        <p:txBody>
          <a:bodyPr wrap="square">
            <a:spAutoFit/>
          </a:bodyPr>
          <a:lstStyle/>
          <a:p>
            <a:r>
              <a:rPr lang="en-US" altLang="zh-CN" b="0" i="0" dirty="0">
                <a:solidFill>
                  <a:srgbClr val="000000"/>
                </a:solidFill>
                <a:effectLst/>
                <a:latin typeface="arial" panose="020B0604020202020204" pitchFamily="34" charset="0"/>
              </a:rPr>
              <a:t>IBM 1401</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7094</a:t>
            </a:r>
            <a:r>
              <a:rPr lang="zh-CN" altLang="en-US" b="0" i="0" dirty="0">
                <a:solidFill>
                  <a:srgbClr val="000000"/>
                </a:solidFill>
                <a:effectLst/>
                <a:latin typeface="arial" panose="020B0604020202020204" pitchFamily="34" charset="0"/>
              </a:rPr>
              <a:t>系统</a:t>
            </a:r>
            <a:endParaRPr lang="zh-CN" altLang="en-US" dirty="0"/>
          </a:p>
        </p:txBody>
      </p:sp>
      <p:pic>
        <p:nvPicPr>
          <p:cNvPr id="4" name="图片 3">
            <a:extLst>
              <a:ext uri="{FF2B5EF4-FFF2-40B4-BE49-F238E27FC236}">
                <a16:creationId xmlns:a16="http://schemas.microsoft.com/office/drawing/2014/main" id="{5183EB95-CDD5-C93F-2F12-0921FD6614F4}"/>
              </a:ext>
            </a:extLst>
          </p:cNvPr>
          <p:cNvPicPr>
            <a:picLocks noChangeAspect="1"/>
          </p:cNvPicPr>
          <p:nvPr/>
        </p:nvPicPr>
        <p:blipFill>
          <a:blip r:embed="rId3"/>
          <a:stretch>
            <a:fillRect/>
          </a:stretch>
        </p:blipFill>
        <p:spPr>
          <a:xfrm>
            <a:off x="6461760" y="2581328"/>
            <a:ext cx="5659120" cy="1929712"/>
          </a:xfrm>
          <a:prstGeom prst="rect">
            <a:avLst/>
          </a:prstGeom>
        </p:spPr>
      </p:pic>
    </p:spTree>
    <p:extLst>
      <p:ext uri="{BB962C8B-B14F-4D97-AF65-F5344CB8AC3E}">
        <p14:creationId xmlns:p14="http://schemas.microsoft.com/office/powerpoint/2010/main" val="48586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操作系统的历史</a:t>
            </a:r>
          </a:p>
        </p:txBody>
      </p:sp>
      <p:sp>
        <p:nvSpPr>
          <p:cNvPr id="12" name="内容占位符 4">
            <a:extLst>
              <a:ext uri="{FF2B5EF4-FFF2-40B4-BE49-F238E27FC236}">
                <a16:creationId xmlns:a16="http://schemas.microsoft.com/office/drawing/2014/main" id="{801BCE37-967A-CA7C-F189-C9150DCF2E22}"/>
              </a:ext>
            </a:extLst>
          </p:cNvPr>
          <p:cNvSpPr txBox="1">
            <a:spLocks/>
          </p:cNvSpPr>
          <p:nvPr/>
        </p:nvSpPr>
        <p:spPr>
          <a:xfrm>
            <a:off x="521207" y="1325558"/>
            <a:ext cx="5940553" cy="5278441"/>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第三代计算机（</a:t>
            </a:r>
            <a:r>
              <a:rPr lang="en-US" altLang="zh-CN" sz="2400" dirty="0">
                <a:solidFill>
                  <a:prstClr val="black">
                    <a:lumMod val="75000"/>
                    <a:lumOff val="25000"/>
                  </a:prstClr>
                </a:solidFill>
                <a:cs typeface="Segoe UI" panose="020B0502040204020203" pitchFamily="34" charset="0"/>
              </a:rPr>
              <a:t>1965-1980</a:t>
            </a:r>
            <a:r>
              <a:rPr lang="zh-CN" altLang="en-US" sz="2400" dirty="0">
                <a:solidFill>
                  <a:prstClr val="black">
                    <a:lumMod val="75000"/>
                    <a:lumOff val="25000"/>
                  </a:prstClr>
                </a:solidFill>
                <a:cs typeface="Segoe UI" panose="020B0502040204020203" pitchFamily="34" charset="0"/>
              </a:rPr>
              <a:t>年）：采用集成电路芯片，出现多道批处理系统。</a:t>
            </a:r>
            <a:endParaRPr lang="en-US" altLang="zh-CN" sz="2400" dirty="0">
              <a:solidFill>
                <a:srgbClr val="FF0000"/>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随着</a:t>
            </a:r>
            <a:r>
              <a:rPr lang="en-US" altLang="zh-CN" sz="2400" dirty="0">
                <a:solidFill>
                  <a:prstClr val="black">
                    <a:lumMod val="75000"/>
                    <a:lumOff val="25000"/>
                  </a:prstClr>
                </a:solidFill>
                <a:cs typeface="Segoe UI" panose="020B0502040204020203" pitchFamily="34" charset="0"/>
              </a:rPr>
              <a:t>I/O</a:t>
            </a:r>
            <a:r>
              <a:rPr lang="zh-CN" altLang="en-US" sz="2400" dirty="0">
                <a:solidFill>
                  <a:prstClr val="black">
                    <a:lumMod val="75000"/>
                    <a:lumOff val="25000"/>
                  </a:prstClr>
                </a:solidFill>
                <a:cs typeface="Segoe UI" panose="020B0502040204020203" pitchFamily="34" charset="0"/>
              </a:rPr>
              <a:t>中断技术的出现，进入了多道批处理时代。</a:t>
            </a: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随着时间中断技术的出现，出现了分时操作系统。</a:t>
            </a: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实时操作系统 </a:t>
            </a:r>
            <a:r>
              <a:rPr lang="en-US" altLang="zh-CN" sz="2400" dirty="0">
                <a:solidFill>
                  <a:prstClr val="black">
                    <a:lumMod val="75000"/>
                    <a:lumOff val="25000"/>
                  </a:prstClr>
                </a:solidFill>
                <a:cs typeface="Segoe UI" panose="020B0502040204020203" pitchFamily="34" charset="0"/>
              </a:rPr>
              <a:t>RTOS</a:t>
            </a:r>
            <a:r>
              <a:rPr lang="zh-CN" altLang="en-US" sz="2400" dirty="0">
                <a:solidFill>
                  <a:prstClr val="black">
                    <a:lumMod val="75000"/>
                    <a:lumOff val="25000"/>
                  </a:prstClr>
                </a:solidFill>
                <a:cs typeface="Segoe UI" panose="020B0502040204020203" pitchFamily="34" charset="0"/>
              </a:rPr>
              <a:t>，工业控制领域或者</a:t>
            </a:r>
            <a:r>
              <a:rPr lang="en-US" altLang="zh-CN" sz="2400" dirty="0">
                <a:solidFill>
                  <a:prstClr val="black">
                    <a:lumMod val="75000"/>
                    <a:lumOff val="25000"/>
                  </a:prstClr>
                </a:solidFill>
                <a:cs typeface="Segoe UI" panose="020B0502040204020203" pitchFamily="34" charset="0"/>
              </a:rPr>
              <a:t>IOT(Internet of Things)</a:t>
            </a:r>
            <a:r>
              <a:rPr lang="zh-CN" altLang="en-US" sz="2400" dirty="0">
                <a:solidFill>
                  <a:prstClr val="black">
                    <a:lumMod val="75000"/>
                    <a:lumOff val="25000"/>
                  </a:prstClr>
                </a:solidFill>
                <a:cs typeface="Segoe UI" panose="020B0502040204020203" pitchFamily="34" charset="0"/>
              </a:rPr>
              <a:t>。对实时性要求较高。</a:t>
            </a:r>
          </a:p>
        </p:txBody>
      </p:sp>
      <p:pic>
        <p:nvPicPr>
          <p:cNvPr id="8" name="图片 7">
            <a:extLst>
              <a:ext uri="{FF2B5EF4-FFF2-40B4-BE49-F238E27FC236}">
                <a16:creationId xmlns:a16="http://schemas.microsoft.com/office/drawing/2014/main" id="{35D7C5F7-CF91-0A57-FFA0-223D6C7E41A9}"/>
              </a:ext>
            </a:extLst>
          </p:cNvPr>
          <p:cNvPicPr>
            <a:picLocks noChangeAspect="1"/>
          </p:cNvPicPr>
          <p:nvPr/>
        </p:nvPicPr>
        <p:blipFill>
          <a:blip r:embed="rId3"/>
          <a:stretch>
            <a:fillRect/>
          </a:stretch>
        </p:blipFill>
        <p:spPr>
          <a:xfrm>
            <a:off x="6461760" y="2570480"/>
            <a:ext cx="5354958" cy="2239276"/>
          </a:xfrm>
          <a:prstGeom prst="rect">
            <a:avLst/>
          </a:prstGeom>
        </p:spPr>
      </p:pic>
      <p:sp>
        <p:nvSpPr>
          <p:cNvPr id="10" name="文本框 9">
            <a:extLst>
              <a:ext uri="{FF2B5EF4-FFF2-40B4-BE49-F238E27FC236}">
                <a16:creationId xmlns:a16="http://schemas.microsoft.com/office/drawing/2014/main" id="{8A9D4C01-2A0C-D16E-DB31-4066636A1606}"/>
              </a:ext>
            </a:extLst>
          </p:cNvPr>
          <p:cNvSpPr txBox="1"/>
          <p:nvPr/>
        </p:nvSpPr>
        <p:spPr>
          <a:xfrm>
            <a:off x="7589520" y="4809757"/>
            <a:ext cx="3768750" cy="369332"/>
          </a:xfrm>
          <a:prstGeom prst="rect">
            <a:avLst/>
          </a:prstGeom>
          <a:noFill/>
        </p:spPr>
        <p:txBody>
          <a:bodyPr wrap="square">
            <a:spAutoFit/>
          </a:bodyPr>
          <a:lstStyle/>
          <a:p>
            <a:r>
              <a:rPr lang="en-US" altLang="zh-CN" b="0" i="0" dirty="0">
                <a:solidFill>
                  <a:srgbClr val="000000"/>
                </a:solidFill>
                <a:effectLst/>
                <a:latin typeface="arial" panose="020B0604020202020204" pitchFamily="34" charset="0"/>
              </a:rPr>
              <a:t>IBM OS/360 </a:t>
            </a:r>
            <a:r>
              <a:rPr lang="zh-CN" altLang="en-US" b="0" i="0" dirty="0">
                <a:solidFill>
                  <a:srgbClr val="000000"/>
                </a:solidFill>
                <a:effectLst/>
                <a:latin typeface="arial" panose="020B0604020202020204" pitchFamily="34" charset="0"/>
              </a:rPr>
              <a:t>多道批处理系统</a:t>
            </a:r>
            <a:endParaRPr lang="zh-CN" altLang="en-US" dirty="0"/>
          </a:p>
        </p:txBody>
      </p:sp>
    </p:spTree>
    <p:extLst>
      <p:ext uri="{BB962C8B-B14F-4D97-AF65-F5344CB8AC3E}">
        <p14:creationId xmlns:p14="http://schemas.microsoft.com/office/powerpoint/2010/main" val="1028848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操作系统的历史</a:t>
            </a:r>
          </a:p>
        </p:txBody>
      </p:sp>
      <p:sp>
        <p:nvSpPr>
          <p:cNvPr id="12" name="内容占位符 4">
            <a:extLst>
              <a:ext uri="{FF2B5EF4-FFF2-40B4-BE49-F238E27FC236}">
                <a16:creationId xmlns:a16="http://schemas.microsoft.com/office/drawing/2014/main" id="{801BCE37-967A-CA7C-F189-C9150DCF2E22}"/>
              </a:ext>
            </a:extLst>
          </p:cNvPr>
          <p:cNvSpPr txBox="1">
            <a:spLocks/>
          </p:cNvSpPr>
          <p:nvPr/>
        </p:nvSpPr>
        <p:spPr>
          <a:xfrm>
            <a:off x="521207" y="1325558"/>
            <a:ext cx="5940553" cy="527844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第四代计算机（</a:t>
            </a:r>
            <a:r>
              <a:rPr lang="en-US" altLang="zh-CN" sz="2400" dirty="0">
                <a:solidFill>
                  <a:prstClr val="black">
                    <a:lumMod val="75000"/>
                    <a:lumOff val="25000"/>
                  </a:prstClr>
                </a:solidFill>
                <a:cs typeface="Segoe UI" panose="020B0502040204020203" pitchFamily="34" charset="0"/>
              </a:rPr>
              <a:t>1980-1990</a:t>
            </a:r>
            <a:r>
              <a:rPr lang="zh-CN" altLang="en-US" sz="2400" dirty="0">
                <a:solidFill>
                  <a:prstClr val="black">
                    <a:lumMod val="75000"/>
                    <a:lumOff val="25000"/>
                  </a:prstClr>
                </a:solidFill>
                <a:cs typeface="Segoe UI" panose="020B0502040204020203" pitchFamily="34" charset="0"/>
              </a:rPr>
              <a:t>年）：采用大规模集成电路芯片，出现成熟的商用操作系统。</a:t>
            </a: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为了优化人机界面，出现了</a:t>
            </a:r>
            <a:r>
              <a:rPr lang="zh-CN" altLang="en-US" sz="2400" dirty="0">
                <a:solidFill>
                  <a:srgbClr val="FF0000"/>
                </a:solidFill>
                <a:cs typeface="Segoe UI" panose="020B0502040204020203" pitchFamily="34" charset="0"/>
              </a:rPr>
              <a:t>图形化窗口</a:t>
            </a:r>
            <a:r>
              <a:rPr lang="zh-CN" altLang="en-US" sz="2400" dirty="0">
                <a:solidFill>
                  <a:prstClr val="black">
                    <a:lumMod val="75000"/>
                    <a:lumOff val="25000"/>
                  </a:prstClr>
                </a:solidFill>
                <a:cs typeface="Segoe UI" panose="020B0502040204020203" pitchFamily="34" charset="0"/>
              </a:rPr>
              <a:t>界面。</a:t>
            </a: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网络的发明，出现了</a:t>
            </a:r>
            <a:r>
              <a:rPr lang="zh-CN" altLang="en-US" sz="2400" dirty="0">
                <a:solidFill>
                  <a:srgbClr val="FF0000"/>
                </a:solidFill>
                <a:cs typeface="Segoe UI" panose="020B0502040204020203" pitchFamily="34" charset="0"/>
              </a:rPr>
              <a:t>网络操作系统</a:t>
            </a:r>
            <a:r>
              <a:rPr lang="zh-CN" altLang="en-US" sz="2400" dirty="0">
                <a:solidFill>
                  <a:prstClr val="black">
                    <a:lumMod val="75000"/>
                    <a:lumOff val="25000"/>
                  </a:prstClr>
                </a:solidFill>
                <a:cs typeface="Segoe UI" panose="020B0502040204020203" pitchFamily="34" charset="0"/>
              </a:rPr>
              <a:t>和</a:t>
            </a:r>
            <a:r>
              <a:rPr lang="zh-CN" altLang="en-US" sz="2400" dirty="0">
                <a:solidFill>
                  <a:srgbClr val="FF0000"/>
                </a:solidFill>
                <a:cs typeface="Segoe UI" panose="020B0502040204020203" pitchFamily="34" charset="0"/>
              </a:rPr>
              <a:t>分布式操作系统</a:t>
            </a:r>
            <a:r>
              <a:rPr lang="zh-CN" altLang="en-US" sz="2400" dirty="0">
                <a:solidFill>
                  <a:prstClr val="black">
                    <a:lumMod val="75000"/>
                    <a:lumOff val="25000"/>
                  </a:prstClr>
                </a:solidFill>
                <a:cs typeface="Segoe UI" panose="020B0502040204020203" pitchFamily="34" charset="0"/>
              </a:rPr>
              <a:t>。</a:t>
            </a:r>
            <a:endParaRPr lang="en-US" altLang="zh-CN" sz="2400" dirty="0">
              <a:solidFill>
                <a:srgbClr val="FF0000"/>
              </a:solidFill>
              <a:cs typeface="Segoe UI" panose="020B0502040204020203" pitchFamily="34" charset="0"/>
            </a:endParaRPr>
          </a:p>
        </p:txBody>
      </p:sp>
      <p:sp>
        <p:nvSpPr>
          <p:cNvPr id="10" name="文本框 9">
            <a:extLst>
              <a:ext uri="{FF2B5EF4-FFF2-40B4-BE49-F238E27FC236}">
                <a16:creationId xmlns:a16="http://schemas.microsoft.com/office/drawing/2014/main" id="{8A9D4C01-2A0C-D16E-DB31-4066636A1606}"/>
              </a:ext>
            </a:extLst>
          </p:cNvPr>
          <p:cNvSpPr txBox="1"/>
          <p:nvPr/>
        </p:nvSpPr>
        <p:spPr>
          <a:xfrm>
            <a:off x="7215827" y="6035412"/>
            <a:ext cx="3559302" cy="369332"/>
          </a:xfrm>
          <a:prstGeom prst="rect">
            <a:avLst/>
          </a:prstGeom>
          <a:noFill/>
        </p:spPr>
        <p:txBody>
          <a:bodyPr wrap="square">
            <a:spAutoFit/>
          </a:bodyPr>
          <a:lstStyle/>
          <a:p>
            <a:r>
              <a:rPr lang="en-US" altLang="zh-CN" dirty="0">
                <a:solidFill>
                  <a:srgbClr val="000000"/>
                </a:solidFill>
                <a:latin typeface="arial" panose="020B0604020202020204" pitchFamily="34" charset="0"/>
              </a:rPr>
              <a:t>Unix </a:t>
            </a:r>
            <a:r>
              <a:rPr lang="zh-CN" altLang="en-US" dirty="0">
                <a:solidFill>
                  <a:srgbClr val="000000"/>
                </a:solidFill>
                <a:latin typeface="arial" panose="020B0604020202020204" pitchFamily="34" charset="0"/>
              </a:rPr>
              <a:t>、</a:t>
            </a:r>
            <a:r>
              <a:rPr lang="en-US" altLang="zh-CN" dirty="0">
                <a:solidFill>
                  <a:srgbClr val="000000"/>
                </a:solidFill>
                <a:latin typeface="arial" panose="020B0604020202020204" pitchFamily="34" charset="0"/>
              </a:rPr>
              <a:t>MS-DOS</a:t>
            </a:r>
            <a:r>
              <a:rPr lang="zh-CN" altLang="en-US" dirty="0">
                <a:solidFill>
                  <a:srgbClr val="000000"/>
                </a:solidFill>
                <a:latin typeface="arial" panose="020B0604020202020204" pitchFamily="34" charset="0"/>
              </a:rPr>
              <a:t>和</a:t>
            </a:r>
            <a:r>
              <a:rPr lang="en-US" altLang="zh-CN" dirty="0">
                <a:solidFill>
                  <a:srgbClr val="000000"/>
                </a:solidFill>
                <a:latin typeface="arial" panose="020B0604020202020204" pitchFamily="34" charset="0"/>
              </a:rPr>
              <a:t>windows 1.0</a:t>
            </a:r>
            <a:endParaRPr lang="zh-CN" altLang="en-US" dirty="0"/>
          </a:p>
        </p:txBody>
      </p:sp>
      <p:pic>
        <p:nvPicPr>
          <p:cNvPr id="4" name="图片 3">
            <a:extLst>
              <a:ext uri="{FF2B5EF4-FFF2-40B4-BE49-F238E27FC236}">
                <a16:creationId xmlns:a16="http://schemas.microsoft.com/office/drawing/2014/main" id="{27F0FB72-34F4-8095-64D1-020A50605BCD}"/>
              </a:ext>
            </a:extLst>
          </p:cNvPr>
          <p:cNvPicPr>
            <a:picLocks noChangeAspect="1"/>
          </p:cNvPicPr>
          <p:nvPr/>
        </p:nvPicPr>
        <p:blipFill>
          <a:blip r:embed="rId3"/>
          <a:stretch>
            <a:fillRect/>
          </a:stretch>
        </p:blipFill>
        <p:spPr>
          <a:xfrm>
            <a:off x="6796431" y="1712495"/>
            <a:ext cx="1962150" cy="2286000"/>
          </a:xfrm>
          <a:prstGeom prst="rect">
            <a:avLst/>
          </a:prstGeom>
        </p:spPr>
      </p:pic>
      <p:pic>
        <p:nvPicPr>
          <p:cNvPr id="2050" name="Picture 2">
            <a:extLst>
              <a:ext uri="{FF2B5EF4-FFF2-40B4-BE49-F238E27FC236}">
                <a16:creationId xmlns:a16="http://schemas.microsoft.com/office/drawing/2014/main" id="{A67AD7C9-18EA-1FCD-4F81-740C8E3B8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479" y="1912067"/>
            <a:ext cx="1962149" cy="20527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F87C2DB-FAF1-F3EE-FC48-0F39EEA060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5304" y="4073142"/>
            <a:ext cx="23812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857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操作系统的历史</a:t>
            </a:r>
          </a:p>
        </p:txBody>
      </p:sp>
      <p:sp>
        <p:nvSpPr>
          <p:cNvPr id="12" name="内容占位符 4">
            <a:extLst>
              <a:ext uri="{FF2B5EF4-FFF2-40B4-BE49-F238E27FC236}">
                <a16:creationId xmlns:a16="http://schemas.microsoft.com/office/drawing/2014/main" id="{801BCE37-967A-CA7C-F189-C9150DCF2E22}"/>
              </a:ext>
            </a:extLst>
          </p:cNvPr>
          <p:cNvSpPr txBox="1">
            <a:spLocks/>
          </p:cNvSpPr>
          <p:nvPr/>
        </p:nvSpPr>
        <p:spPr>
          <a:xfrm>
            <a:off x="572575" y="1316169"/>
            <a:ext cx="5940553" cy="527844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第五代计算机（</a:t>
            </a:r>
            <a:r>
              <a:rPr lang="en-US" altLang="zh-CN" sz="2400" dirty="0">
                <a:solidFill>
                  <a:prstClr val="black">
                    <a:lumMod val="75000"/>
                    <a:lumOff val="25000"/>
                  </a:prstClr>
                </a:solidFill>
                <a:cs typeface="Segoe UI" panose="020B0502040204020203" pitchFamily="34" charset="0"/>
              </a:rPr>
              <a:t>1990-</a:t>
            </a:r>
            <a:r>
              <a:rPr lang="zh-CN" altLang="en-US" sz="2400" dirty="0">
                <a:solidFill>
                  <a:prstClr val="black">
                    <a:lumMod val="75000"/>
                    <a:lumOff val="25000"/>
                  </a:prstClr>
                </a:solidFill>
                <a:cs typeface="Segoe UI" panose="020B0502040204020203" pitchFamily="34" charset="0"/>
              </a:rPr>
              <a:t>至今）：随着硬件能力的提升和应用软件需求的复杂化。操作系统变得更加</a:t>
            </a:r>
            <a:r>
              <a:rPr lang="zh-CN" altLang="en-US" sz="2400" dirty="0">
                <a:solidFill>
                  <a:srgbClr val="FF0000"/>
                </a:solidFill>
                <a:cs typeface="Segoe UI" panose="020B0502040204020203" pitchFamily="34" charset="0"/>
              </a:rPr>
              <a:t>专用</a:t>
            </a:r>
            <a:r>
              <a:rPr lang="zh-CN" altLang="en-US" sz="2400" dirty="0">
                <a:solidFill>
                  <a:prstClr val="black">
                    <a:lumMod val="75000"/>
                    <a:lumOff val="25000"/>
                  </a:prstClr>
                </a:solidFill>
                <a:cs typeface="Segoe UI" panose="020B0502040204020203" pitchFamily="34" charset="0"/>
              </a:rPr>
              <a:t>，</a:t>
            </a:r>
            <a:r>
              <a:rPr lang="zh-CN" altLang="en-US" sz="2400" dirty="0">
                <a:solidFill>
                  <a:srgbClr val="FF0000"/>
                </a:solidFill>
                <a:cs typeface="Segoe UI" panose="020B0502040204020203" pitchFamily="34" charset="0"/>
              </a:rPr>
              <a:t>领域定制化，多元化，虚拟化</a:t>
            </a:r>
            <a:r>
              <a:rPr lang="zh-CN" altLang="en-US" sz="2400" dirty="0">
                <a:solidFill>
                  <a:prstClr val="black">
                    <a:lumMod val="75000"/>
                    <a:lumOff val="25000"/>
                  </a:prstClr>
                </a:solidFill>
                <a:cs typeface="Segoe UI" panose="020B0502040204020203" pitchFamily="34" charset="0"/>
              </a:rPr>
              <a:t>。</a:t>
            </a:r>
            <a:endParaRPr lang="en-US" altLang="zh-CN" sz="2400" dirty="0">
              <a:solidFill>
                <a:prstClr val="black">
                  <a:lumMod val="75000"/>
                  <a:lumOff val="25000"/>
                </a:prstClr>
              </a:solidFill>
              <a:cs typeface="Segoe UI" panose="020B0502040204020203" pitchFamily="34" charset="0"/>
            </a:endParaRPr>
          </a:p>
        </p:txBody>
      </p:sp>
      <p:sp>
        <p:nvSpPr>
          <p:cNvPr id="10" name="文本框 9">
            <a:extLst>
              <a:ext uri="{FF2B5EF4-FFF2-40B4-BE49-F238E27FC236}">
                <a16:creationId xmlns:a16="http://schemas.microsoft.com/office/drawing/2014/main" id="{8A9D4C01-2A0C-D16E-DB31-4066636A1606}"/>
              </a:ext>
            </a:extLst>
          </p:cNvPr>
          <p:cNvSpPr txBox="1"/>
          <p:nvPr/>
        </p:nvSpPr>
        <p:spPr>
          <a:xfrm>
            <a:off x="6789132" y="3857500"/>
            <a:ext cx="2987040" cy="369332"/>
          </a:xfrm>
          <a:prstGeom prst="rect">
            <a:avLst/>
          </a:prstGeom>
          <a:noFill/>
        </p:spPr>
        <p:txBody>
          <a:bodyPr wrap="square">
            <a:spAutoFit/>
          </a:bodyPr>
          <a:lstStyle/>
          <a:p>
            <a:r>
              <a:rPr lang="en-US" altLang="zh-CN" b="0" i="0" dirty="0" err="1">
                <a:solidFill>
                  <a:srgbClr val="333333"/>
                </a:solidFill>
                <a:effectLst/>
                <a:latin typeface="arial" panose="020B0604020202020204" pitchFamily="34" charset="0"/>
              </a:rPr>
              <a:t>HarmonyOS</a:t>
            </a:r>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汽车操作系统</a:t>
            </a:r>
            <a:endParaRPr lang="zh-CN" altLang="en-US" dirty="0"/>
          </a:p>
        </p:txBody>
      </p:sp>
      <p:pic>
        <p:nvPicPr>
          <p:cNvPr id="5" name="图片 4">
            <a:hlinkClick r:id="rId3"/>
            <a:extLst>
              <a:ext uri="{FF2B5EF4-FFF2-40B4-BE49-F238E27FC236}">
                <a16:creationId xmlns:a16="http://schemas.microsoft.com/office/drawing/2014/main" id="{03E83801-B174-45DC-15F3-7FA589DE775D}"/>
              </a:ext>
            </a:extLst>
          </p:cNvPr>
          <p:cNvPicPr>
            <a:picLocks noChangeAspect="1"/>
          </p:cNvPicPr>
          <p:nvPr/>
        </p:nvPicPr>
        <p:blipFill>
          <a:blip r:embed="rId4"/>
          <a:stretch>
            <a:fillRect/>
          </a:stretch>
        </p:blipFill>
        <p:spPr>
          <a:xfrm>
            <a:off x="6461760" y="1443789"/>
            <a:ext cx="3641785" cy="2429753"/>
          </a:xfrm>
          <a:prstGeom prst="rect">
            <a:avLst/>
          </a:prstGeom>
        </p:spPr>
      </p:pic>
      <p:pic>
        <p:nvPicPr>
          <p:cNvPr id="7" name="图片 6">
            <a:extLst>
              <a:ext uri="{FF2B5EF4-FFF2-40B4-BE49-F238E27FC236}">
                <a16:creationId xmlns:a16="http://schemas.microsoft.com/office/drawing/2014/main" id="{F863BDD0-5A2B-AA32-435A-853FD7870C12}"/>
              </a:ext>
            </a:extLst>
          </p:cNvPr>
          <p:cNvPicPr>
            <a:picLocks noChangeAspect="1"/>
          </p:cNvPicPr>
          <p:nvPr/>
        </p:nvPicPr>
        <p:blipFill>
          <a:blip r:embed="rId5"/>
          <a:stretch>
            <a:fillRect/>
          </a:stretch>
        </p:blipFill>
        <p:spPr>
          <a:xfrm>
            <a:off x="6461760" y="4331006"/>
            <a:ext cx="4220362" cy="1956247"/>
          </a:xfrm>
          <a:prstGeom prst="rect">
            <a:avLst/>
          </a:prstGeom>
        </p:spPr>
      </p:pic>
      <p:sp>
        <p:nvSpPr>
          <p:cNvPr id="13" name="文本框 12">
            <a:extLst>
              <a:ext uri="{FF2B5EF4-FFF2-40B4-BE49-F238E27FC236}">
                <a16:creationId xmlns:a16="http://schemas.microsoft.com/office/drawing/2014/main" id="{451DA9E5-FC6D-7E6F-A5C3-CB20D0C7ADED}"/>
              </a:ext>
            </a:extLst>
          </p:cNvPr>
          <p:cNvSpPr txBox="1"/>
          <p:nvPr/>
        </p:nvSpPr>
        <p:spPr>
          <a:xfrm>
            <a:off x="7398326" y="6225278"/>
            <a:ext cx="2987040" cy="369332"/>
          </a:xfrm>
          <a:prstGeom prst="rect">
            <a:avLst/>
          </a:prstGeom>
          <a:noFill/>
        </p:spPr>
        <p:txBody>
          <a:bodyPr wrap="square">
            <a:spAutoFit/>
          </a:bodyPr>
          <a:lstStyle/>
          <a:p>
            <a:r>
              <a:rPr lang="en-US" altLang="zh-CN" b="0" i="0" dirty="0">
                <a:solidFill>
                  <a:srgbClr val="333333"/>
                </a:solidFill>
                <a:effectLst/>
                <a:latin typeface="arial" panose="020B0604020202020204" pitchFamily="34" charset="0"/>
              </a:rPr>
              <a:t>Hadoop </a:t>
            </a:r>
            <a:r>
              <a:rPr lang="zh-CN" altLang="en-US" b="0" i="0" dirty="0">
                <a:solidFill>
                  <a:srgbClr val="333333"/>
                </a:solidFill>
                <a:effectLst/>
                <a:latin typeface="arial" panose="020B0604020202020204" pitchFamily="34" charset="0"/>
              </a:rPr>
              <a:t>分布式系统</a:t>
            </a:r>
            <a:endParaRPr lang="zh-CN" altLang="en-US" dirty="0"/>
          </a:p>
        </p:txBody>
      </p:sp>
      <p:pic>
        <p:nvPicPr>
          <p:cNvPr id="5122" name="Picture 2">
            <a:extLst>
              <a:ext uri="{FF2B5EF4-FFF2-40B4-BE49-F238E27FC236}">
                <a16:creationId xmlns:a16="http://schemas.microsoft.com/office/drawing/2014/main" id="{F8B9DE92-02C0-BF5A-64C5-E30C433EF3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640" y="3857500"/>
            <a:ext cx="2604635" cy="1625713"/>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0512277C-41A4-9338-0B46-C2FAF951EA59}"/>
              </a:ext>
            </a:extLst>
          </p:cNvPr>
          <p:cNvSpPr txBox="1"/>
          <p:nvPr/>
        </p:nvSpPr>
        <p:spPr>
          <a:xfrm>
            <a:off x="900808" y="5634230"/>
            <a:ext cx="2110779" cy="369332"/>
          </a:xfrm>
          <a:prstGeom prst="rect">
            <a:avLst/>
          </a:prstGeom>
          <a:noFill/>
        </p:spPr>
        <p:txBody>
          <a:bodyPr wrap="square">
            <a:spAutoFit/>
          </a:bodyPr>
          <a:lstStyle/>
          <a:p>
            <a:r>
              <a:rPr lang="en-US" altLang="zh-CN" b="0" i="0" dirty="0">
                <a:solidFill>
                  <a:srgbClr val="333333"/>
                </a:solidFill>
                <a:effectLst/>
                <a:latin typeface="arial" panose="020B0604020202020204" pitchFamily="34" charset="0"/>
              </a:rPr>
              <a:t>Docker </a:t>
            </a:r>
            <a:r>
              <a:rPr lang="zh-CN" altLang="en-US" b="0" i="0" dirty="0">
                <a:solidFill>
                  <a:srgbClr val="333333"/>
                </a:solidFill>
                <a:effectLst/>
                <a:latin typeface="arial" panose="020B0604020202020204" pitchFamily="34" charset="0"/>
              </a:rPr>
              <a:t>容器技术</a:t>
            </a:r>
            <a:endParaRPr lang="zh-CN" altLang="en-US" dirty="0"/>
          </a:p>
        </p:txBody>
      </p:sp>
      <p:pic>
        <p:nvPicPr>
          <p:cNvPr id="4" name="图片 3">
            <a:extLst>
              <a:ext uri="{FF2B5EF4-FFF2-40B4-BE49-F238E27FC236}">
                <a16:creationId xmlns:a16="http://schemas.microsoft.com/office/drawing/2014/main" id="{677DEB15-4382-7C91-CC7C-56F7888A84B1}"/>
              </a:ext>
            </a:extLst>
          </p:cNvPr>
          <p:cNvPicPr>
            <a:picLocks noChangeAspect="1"/>
          </p:cNvPicPr>
          <p:nvPr/>
        </p:nvPicPr>
        <p:blipFill>
          <a:blip r:embed="rId7"/>
          <a:stretch>
            <a:fillRect/>
          </a:stretch>
        </p:blipFill>
        <p:spPr>
          <a:xfrm>
            <a:off x="3342072" y="3862981"/>
            <a:ext cx="2664002" cy="1697105"/>
          </a:xfrm>
          <a:prstGeom prst="rect">
            <a:avLst/>
          </a:prstGeom>
        </p:spPr>
      </p:pic>
      <p:sp>
        <p:nvSpPr>
          <p:cNvPr id="14" name="文本框 13">
            <a:extLst>
              <a:ext uri="{FF2B5EF4-FFF2-40B4-BE49-F238E27FC236}">
                <a16:creationId xmlns:a16="http://schemas.microsoft.com/office/drawing/2014/main" id="{EABE9DD4-12EC-4B4D-2609-CC847C1E2FED}"/>
              </a:ext>
            </a:extLst>
          </p:cNvPr>
          <p:cNvSpPr txBox="1"/>
          <p:nvPr/>
        </p:nvSpPr>
        <p:spPr>
          <a:xfrm>
            <a:off x="3353322" y="5634230"/>
            <a:ext cx="3324485" cy="307777"/>
          </a:xfrm>
          <a:prstGeom prst="rect">
            <a:avLst/>
          </a:prstGeom>
          <a:noFill/>
        </p:spPr>
        <p:txBody>
          <a:bodyPr wrap="square">
            <a:spAutoFit/>
          </a:bodyPr>
          <a:lstStyle/>
          <a:p>
            <a:r>
              <a:rPr lang="en-US" altLang="zh-CN" sz="1400" b="0" i="0" dirty="0">
                <a:solidFill>
                  <a:srgbClr val="333333"/>
                </a:solidFill>
                <a:effectLst/>
                <a:latin typeface="Arial" panose="020B0604020202020204" pitchFamily="34" charset="0"/>
              </a:rPr>
              <a:t>Windows Subsystem for Linux</a:t>
            </a:r>
            <a:endParaRPr lang="zh-CN" altLang="en-US" sz="1400" dirty="0"/>
          </a:p>
        </p:txBody>
      </p:sp>
    </p:spTree>
    <p:extLst>
      <p:ext uri="{BB962C8B-B14F-4D97-AF65-F5344CB8AC3E}">
        <p14:creationId xmlns:p14="http://schemas.microsoft.com/office/powerpoint/2010/main" val="3499670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18" name="内容占位符 2">
            <a:extLst>
              <a:ext uri="{FF2B5EF4-FFF2-40B4-BE49-F238E27FC236}">
                <a16:creationId xmlns:a16="http://schemas.microsoft.com/office/drawing/2014/main" id="{D3EF21CC-475F-CD41-1A77-416C396DFFBF}"/>
              </a:ext>
            </a:extLst>
          </p:cNvPr>
          <p:cNvSpPr txBox="1">
            <a:spLocks noChangeArrowheads="1"/>
          </p:cNvSpPr>
          <p:nvPr/>
        </p:nvSpPr>
        <p:spPr bwMode="auto">
          <a:xfrm>
            <a:off x="521207" y="1235242"/>
            <a:ext cx="11285782" cy="5174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en-US" altLang="zh-CN" sz="2600" i="0" u="none" strike="noStrike" kern="0" cap="none" spc="0" normalizeH="0" baseline="0" noProof="0" dirty="0">
                <a:ln>
                  <a:noFill/>
                </a:ln>
                <a:solidFill>
                  <a:srgbClr val="000000"/>
                </a:solidFill>
                <a:effectLst/>
                <a:uLnTx/>
                <a:uFillTx/>
                <a:latin typeface="Arial"/>
                <a:ea typeface="宋体"/>
                <a:cs typeface="+mn-cs"/>
              </a:rPr>
              <a:t>1</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．批处理操作系统</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i="0" u="none" strike="noStrike" kern="0" cap="none" spc="0" normalizeH="0" baseline="0" noProof="0" dirty="0">
                <a:ln>
                  <a:noFill/>
                </a:ln>
                <a:solidFill>
                  <a:srgbClr val="000000"/>
                </a:solidFill>
                <a:effectLst/>
                <a:uLnTx/>
                <a:uFillTx/>
                <a:latin typeface="Arial"/>
                <a:ea typeface="宋体"/>
                <a:cs typeface="+mn-cs"/>
              </a:rPr>
              <a:t>批处理操作系统（</a:t>
            </a:r>
            <a:r>
              <a:rPr kumimoji="0" lang="en-US" altLang="zh-CN" sz="2400" i="0" u="none" strike="noStrike" kern="0" cap="none" spc="0" normalizeH="0" baseline="0" noProof="0" dirty="0">
                <a:ln>
                  <a:noFill/>
                </a:ln>
                <a:solidFill>
                  <a:srgbClr val="000000"/>
                </a:solidFill>
                <a:effectLst/>
                <a:uLnTx/>
                <a:uFillTx/>
                <a:latin typeface="Arial"/>
                <a:ea typeface="宋体"/>
                <a:cs typeface="+mn-cs"/>
              </a:rPr>
              <a:t>Batch Processing Operating System</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）的工作流程为：用户将作业交给系统操作人员，系统操作人员</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将多个用户的作业组成一批输入磁带</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，然后启动批处理操作系统。系统自动从磁带上加载作业到内存执行，最后把执行结果输出。</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根据系统一次加载作业的道数</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，批处理操作系统分为单道批处理操作系统和多道批处理操作系统。</a:t>
            </a:r>
            <a:endParaRPr kumimoji="0" lang="en-US" altLang="zh-CN" sz="240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i="0" u="none" strike="noStrike" kern="0" cap="none" spc="0" normalizeH="0" baseline="0" noProof="0" dirty="0">
                <a:ln>
                  <a:noFill/>
                </a:ln>
                <a:solidFill>
                  <a:srgbClr val="FF0000"/>
                </a:solidFill>
                <a:effectLst/>
                <a:uLnTx/>
                <a:uFillTx/>
                <a:latin typeface="Arial"/>
                <a:ea typeface="宋体"/>
                <a:cs typeface="+mn-cs"/>
              </a:rPr>
              <a:t>单道批处理操作系统</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每次只加载一道作业到内存中执行。</a:t>
            </a:r>
            <a:endParaRPr kumimoji="0" lang="en-US" altLang="zh-CN" sz="240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i="0" u="none" strike="noStrike" kern="0" cap="none" spc="0" normalizeH="0" baseline="0" noProof="0" dirty="0">
                <a:ln>
                  <a:noFill/>
                </a:ln>
                <a:solidFill>
                  <a:srgbClr val="381FED"/>
                </a:solidFill>
                <a:effectLst/>
                <a:uLnTx/>
                <a:uFillTx/>
                <a:latin typeface="Arial"/>
                <a:ea typeface="宋体"/>
                <a:cs typeface="+mn-cs"/>
              </a:rPr>
              <a:t>多道批处理操作系统</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每次加载多道作业到内存中并发执行，各个作业轮流使用处理机和其他系统资源，最终依次完成。</a:t>
            </a:r>
            <a:endParaRPr kumimoji="0" lang="en-US" altLang="zh-CN" sz="240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i="0" u="none" strike="noStrike" kern="0" cap="none" spc="0" normalizeH="0" baseline="0" noProof="0" dirty="0">
                <a:ln>
                  <a:noFill/>
                </a:ln>
                <a:solidFill>
                  <a:srgbClr val="000000"/>
                </a:solidFill>
                <a:effectLst/>
                <a:uLnTx/>
                <a:uFillTx/>
                <a:latin typeface="Arial"/>
                <a:ea typeface="宋体"/>
                <a:cs typeface="+mn-cs"/>
              </a:rPr>
              <a:t>批处理系统适合处理大批无交互的作业。</a:t>
            </a:r>
          </a:p>
        </p:txBody>
      </p:sp>
    </p:spTree>
    <p:extLst>
      <p:ext uri="{BB962C8B-B14F-4D97-AF65-F5344CB8AC3E}">
        <p14:creationId xmlns:p14="http://schemas.microsoft.com/office/powerpoint/2010/main" val="1019698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20" name="内容占位符 2">
            <a:extLst>
              <a:ext uri="{FF2B5EF4-FFF2-40B4-BE49-F238E27FC236}">
                <a16:creationId xmlns:a16="http://schemas.microsoft.com/office/drawing/2014/main" id="{05AA7E16-8743-5AC6-D0D4-2EBA457716C5}"/>
              </a:ext>
            </a:extLst>
          </p:cNvPr>
          <p:cNvSpPr txBox="1">
            <a:spLocks noChangeArrowheads="1"/>
          </p:cNvSpPr>
          <p:nvPr/>
        </p:nvSpPr>
        <p:spPr bwMode="auto">
          <a:xfrm>
            <a:off x="521207" y="1443789"/>
            <a:ext cx="11301824" cy="5133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just"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多道批处理系统中引入了</a:t>
            </a:r>
            <a:r>
              <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多道程序设计技术</a:t>
            </a:r>
            <a:endPar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342900" marR="0" lvl="0" indent="-342900" algn="just"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基本思想：</a:t>
            </a:r>
            <a:endPar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342900" marR="0" lvl="0" indent="-342900" algn="just" defTabSz="914400" eaLnBrk="1" fontAlgn="base" latinLnBrk="0" hangingPunct="1">
              <a:lnSpc>
                <a:spcPct val="100000"/>
              </a:lnSpc>
              <a:spcBef>
                <a:spcPct val="20000"/>
              </a:spcBef>
              <a:spcAft>
                <a:spcPct val="0"/>
              </a:spcAft>
              <a:buClrTx/>
              <a:buSzTx/>
              <a:buFontTx/>
              <a:buNone/>
              <a:tabLst/>
              <a:defRPr/>
            </a:pPr>
            <a:r>
              <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在内存中同时存放多道相互独立的程序，这些程序</a:t>
            </a:r>
            <a:r>
              <a:rPr kumimoji="0" lang="zh-CN" altLang="en-US" sz="2400"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共享系统资源</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，并正操作系统的</a:t>
            </a:r>
            <a:r>
              <a:rPr kumimoji="0" lang="en-US" altLang="zh-CN"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I/O</a:t>
            </a:r>
            <a:r>
              <a:rPr kumimoji="0" lang="zh-CN" altLang="en-US"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中断控制</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下交替在</a:t>
            </a:r>
            <a:r>
              <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CPU</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上执行</a:t>
            </a:r>
            <a:r>
              <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0" lang="en-US" altLang="zh-CN" sz="2400"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DMA</a:t>
            </a:r>
            <a:r>
              <a:rPr kumimoji="0" lang="zh-CN" altLang="en-US" sz="2400"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技术是指外部设备不通过</a:t>
            </a:r>
            <a:r>
              <a:rPr kumimoji="0" lang="en-US" altLang="zh-CN" sz="2400"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CPU</a:t>
            </a:r>
            <a:r>
              <a:rPr kumimoji="0" lang="zh-CN" altLang="en-US" sz="2400"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而直接与系统内存交换数据的接口技术</a:t>
            </a:r>
            <a:r>
              <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endPar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342900" marR="0" lvl="0" indent="-342900" algn="just"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特点：</a:t>
            </a:r>
            <a:endPar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342900" marR="0" lvl="0" indent="-342900" algn="just" defTabSz="914400" eaLnBrk="1" fontAlgn="base" latinLnBrk="0" hangingPunct="1">
              <a:lnSpc>
                <a:spcPct val="100000"/>
              </a:lnSpc>
              <a:spcBef>
                <a:spcPct val="20000"/>
              </a:spcBef>
              <a:spcAft>
                <a:spcPct val="0"/>
              </a:spcAft>
              <a:buClrTx/>
              <a:buSzTx/>
              <a:buFontTx/>
              <a:buNone/>
              <a:tabLst/>
              <a:defRPr/>
            </a:pPr>
            <a:r>
              <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宏观上看，内存中的多道程序都已经开始执行都尚未结束；微观上看，在单处理器系统中，某一时刻只有一个程序获得</a:t>
            </a:r>
            <a:r>
              <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CPU</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执行。</a:t>
            </a:r>
            <a:endPar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342900" marR="0" lvl="0" indent="-342900" algn="just"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多道程序交替执行的方式常称为程序的</a:t>
            </a:r>
            <a:r>
              <a:rPr kumimoji="0" lang="zh-CN" altLang="en-US" sz="2400"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并发执行</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，采用多道程序设计技术的系统被称为多道程序系统。</a:t>
            </a:r>
          </a:p>
        </p:txBody>
      </p:sp>
    </p:spTree>
    <p:extLst>
      <p:ext uri="{BB962C8B-B14F-4D97-AF65-F5344CB8AC3E}">
        <p14:creationId xmlns:p14="http://schemas.microsoft.com/office/powerpoint/2010/main" val="3096618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5" name="内容占位符 2">
            <a:extLst>
              <a:ext uri="{FF2B5EF4-FFF2-40B4-BE49-F238E27FC236}">
                <a16:creationId xmlns:a16="http://schemas.microsoft.com/office/drawing/2014/main" id="{9B62B887-B247-0D31-ED21-ECD8084E7F00}"/>
              </a:ext>
            </a:extLst>
          </p:cNvPr>
          <p:cNvSpPr txBox="1">
            <a:spLocks noChangeArrowheads="1"/>
          </p:cNvSpPr>
          <p:nvPr/>
        </p:nvSpPr>
        <p:spPr bwMode="auto">
          <a:xfrm>
            <a:off x="521207" y="1288915"/>
            <a:ext cx="11285621" cy="480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400" i="0" u="none" strike="noStrike" kern="0" cap="none" spc="0" normalizeH="0" baseline="0" noProof="0" dirty="0">
                <a:ln>
                  <a:noFill/>
                </a:ln>
                <a:solidFill>
                  <a:srgbClr val="000000"/>
                </a:solidFill>
                <a:effectLst/>
                <a:uLnTx/>
                <a:uFillTx/>
                <a:latin typeface="Arial"/>
                <a:ea typeface="宋体"/>
                <a:cs typeface="+mn-cs"/>
              </a:rPr>
              <a:t>多道批处理操作系统优点：作业逐批进入系统并逐批进行处理，系统资源利用率高（</a:t>
            </a:r>
            <a:r>
              <a:rPr kumimoji="0" lang="zh-CN" altLang="en-US" sz="2400" i="0" u="none" strike="noStrike" kern="0" cap="none" spc="0" normalizeH="0" baseline="0" noProof="0" dirty="0">
                <a:ln>
                  <a:noFill/>
                </a:ln>
                <a:solidFill>
                  <a:srgbClr val="FF0000"/>
                </a:solidFill>
                <a:effectLst/>
                <a:uLnTx/>
                <a:uFillTx/>
                <a:latin typeface="Arial"/>
                <a:ea typeface="宋体"/>
                <a:cs typeface="+mn-cs"/>
              </a:rPr>
              <a:t>单道批处理系统，</a:t>
            </a:r>
            <a:r>
              <a:rPr kumimoji="0" lang="en-US" altLang="zh-CN" sz="2400" i="0" u="none" strike="noStrike" kern="0" cap="none" spc="0" normalizeH="0" baseline="0" noProof="0" dirty="0">
                <a:ln>
                  <a:noFill/>
                </a:ln>
                <a:solidFill>
                  <a:srgbClr val="FF0000"/>
                </a:solidFill>
                <a:effectLst/>
                <a:uLnTx/>
                <a:uFillTx/>
                <a:latin typeface="Arial"/>
                <a:ea typeface="宋体"/>
                <a:cs typeface="+mn-cs"/>
              </a:rPr>
              <a:t>IO</a:t>
            </a:r>
            <a:r>
              <a:rPr kumimoji="0" lang="zh-CN" altLang="en-US" sz="2400" i="0" u="none" strike="noStrike" kern="0" cap="none" spc="0" normalizeH="0" baseline="0" noProof="0" dirty="0">
                <a:ln>
                  <a:noFill/>
                </a:ln>
                <a:solidFill>
                  <a:srgbClr val="FF0000"/>
                </a:solidFill>
                <a:effectLst/>
                <a:uLnTx/>
                <a:uFillTx/>
                <a:latin typeface="Arial"/>
                <a:ea typeface="宋体"/>
                <a:cs typeface="+mn-cs"/>
              </a:rPr>
              <a:t>请求时只能干等，多道时触发</a:t>
            </a:r>
            <a:r>
              <a:rPr kumimoji="0" lang="en-US" altLang="zh-CN" sz="2400" i="0" u="none" strike="noStrike" kern="0" cap="none" spc="0" normalizeH="0" baseline="0" noProof="0" dirty="0">
                <a:ln>
                  <a:noFill/>
                </a:ln>
                <a:solidFill>
                  <a:srgbClr val="FF0000"/>
                </a:solidFill>
                <a:effectLst/>
                <a:uLnTx/>
                <a:uFillTx/>
                <a:latin typeface="Arial"/>
                <a:ea typeface="宋体"/>
                <a:cs typeface="+mn-cs"/>
              </a:rPr>
              <a:t>IO</a:t>
            </a:r>
            <a:r>
              <a:rPr kumimoji="0" lang="zh-CN" altLang="en-US" sz="2400" i="0" u="none" strike="noStrike" kern="0" cap="none" spc="0" normalizeH="0" baseline="0" noProof="0" dirty="0">
                <a:ln>
                  <a:noFill/>
                </a:ln>
                <a:solidFill>
                  <a:srgbClr val="FF0000"/>
                </a:solidFill>
                <a:effectLst/>
                <a:uLnTx/>
                <a:uFillTx/>
                <a:latin typeface="Arial"/>
                <a:ea typeface="宋体"/>
                <a:cs typeface="+mn-cs"/>
              </a:rPr>
              <a:t>中断，</a:t>
            </a:r>
            <a:r>
              <a:rPr kumimoji="0" lang="en-US" altLang="zh-CN" sz="2400" i="0" u="none" strike="noStrike" kern="0" cap="none" spc="0" normalizeH="0" baseline="0" noProof="0" dirty="0">
                <a:ln>
                  <a:noFill/>
                </a:ln>
                <a:solidFill>
                  <a:srgbClr val="FF0000"/>
                </a:solidFill>
                <a:effectLst/>
                <a:uLnTx/>
                <a:uFillTx/>
                <a:latin typeface="Arial"/>
                <a:ea typeface="宋体"/>
                <a:cs typeface="+mn-cs"/>
              </a:rPr>
              <a:t>CPU</a:t>
            </a:r>
            <a:r>
              <a:rPr kumimoji="0" lang="zh-CN" altLang="en-US" sz="2400" i="0" u="none" strike="noStrike" kern="0" cap="none" spc="0" normalizeH="0" baseline="0" noProof="0" dirty="0">
                <a:ln>
                  <a:noFill/>
                </a:ln>
                <a:solidFill>
                  <a:srgbClr val="FF0000"/>
                </a:solidFill>
                <a:effectLst/>
                <a:uLnTx/>
                <a:uFillTx/>
                <a:latin typeface="Arial"/>
                <a:ea typeface="宋体"/>
                <a:cs typeface="+mn-cs"/>
              </a:rPr>
              <a:t>可以干其他事</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）、作业吞吐量大；作业之间的过渡由操作系统完成，无需人工干预，减少差错出现。</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i="0" u="none" strike="noStrike" kern="0" cap="none" spc="0" normalizeH="0" baseline="0" noProof="0" dirty="0">
                <a:ln>
                  <a:noFill/>
                </a:ln>
                <a:solidFill>
                  <a:srgbClr val="000000"/>
                </a:solidFill>
                <a:effectLst/>
                <a:uLnTx/>
                <a:uFillTx/>
                <a:latin typeface="Arial"/>
                <a:ea typeface="宋体"/>
                <a:cs typeface="+mn-cs"/>
              </a:rPr>
              <a:t>批处理操作系统缺点：作业</a:t>
            </a:r>
            <a:r>
              <a:rPr kumimoji="0" lang="zh-CN" altLang="en-US" sz="2400" i="0" u="none" strike="noStrike" kern="0" cap="none" spc="0" normalizeH="0" baseline="0" noProof="0" dirty="0">
                <a:ln>
                  <a:noFill/>
                </a:ln>
                <a:solidFill>
                  <a:srgbClr val="FF0000"/>
                </a:solidFill>
                <a:effectLst/>
                <a:uLnTx/>
                <a:uFillTx/>
                <a:latin typeface="Arial"/>
                <a:ea typeface="宋体"/>
                <a:cs typeface="+mn-cs"/>
              </a:rPr>
              <a:t>周转时间长</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；用户</a:t>
            </a:r>
            <a:r>
              <a:rPr kumimoji="0" lang="zh-CN" altLang="en-US" sz="2400" i="0" u="none" strike="noStrike" kern="0" cap="none" spc="0" normalizeH="0" baseline="0" noProof="0" dirty="0">
                <a:ln>
                  <a:noFill/>
                </a:ln>
                <a:solidFill>
                  <a:srgbClr val="FF0000"/>
                </a:solidFill>
                <a:effectLst/>
                <a:uLnTx/>
                <a:uFillTx/>
                <a:latin typeface="Arial"/>
                <a:ea typeface="宋体"/>
                <a:cs typeface="+mn-cs"/>
              </a:rPr>
              <a:t>不能和正在执行的程序进行交互</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；不利于程序的开发和调试。</a:t>
            </a:r>
            <a:r>
              <a:rPr kumimoji="0" lang="zh-CN" altLang="en-US" sz="2400" i="0" u="none" strike="noStrike" kern="0" cap="none" spc="0" normalizeH="0" baseline="0" noProof="0" dirty="0">
                <a:ln>
                  <a:noFill/>
                </a:ln>
                <a:solidFill>
                  <a:srgbClr val="FF0000"/>
                </a:solidFill>
                <a:effectLst/>
                <a:uLnTx/>
                <a:uFillTx/>
                <a:latin typeface="Arial"/>
                <a:ea typeface="宋体"/>
                <a:cs typeface="+mn-cs"/>
              </a:rPr>
              <a:t> </a:t>
            </a:r>
            <a:r>
              <a:rPr kumimoji="0" lang="en-US" altLang="zh-CN" sz="2400" i="0" u="none" strike="noStrike" kern="0" cap="none" spc="0" normalizeH="0" baseline="0" noProof="0" dirty="0">
                <a:ln>
                  <a:noFill/>
                </a:ln>
                <a:solidFill>
                  <a:srgbClr val="FF0000"/>
                </a:solidFill>
                <a:effectLst/>
                <a:uLnTx/>
                <a:uFillTx/>
                <a:latin typeface="Arial"/>
                <a:ea typeface="宋体"/>
                <a:cs typeface="+mn-cs"/>
              </a:rPr>
              <a:t>(</a:t>
            </a:r>
            <a:r>
              <a:rPr kumimoji="0" lang="zh-CN" altLang="en-US" sz="2400" i="0" u="none" strike="noStrike" kern="0" cap="none" spc="0" normalizeH="0" baseline="0" noProof="0" dirty="0">
                <a:ln>
                  <a:noFill/>
                </a:ln>
                <a:solidFill>
                  <a:srgbClr val="FF0000"/>
                </a:solidFill>
                <a:effectLst/>
                <a:uLnTx/>
                <a:uFillTx/>
                <a:latin typeface="Arial"/>
                <a:ea typeface="宋体"/>
                <a:cs typeface="+mn-cs"/>
              </a:rPr>
              <a:t>因为在没有触发</a:t>
            </a:r>
            <a:r>
              <a:rPr kumimoji="0" lang="en-US" altLang="zh-CN" sz="2400" i="0" u="none" strike="noStrike" kern="0" cap="none" spc="0" normalizeH="0" baseline="0" noProof="0" dirty="0">
                <a:ln>
                  <a:noFill/>
                </a:ln>
                <a:solidFill>
                  <a:srgbClr val="FF0000"/>
                </a:solidFill>
                <a:effectLst/>
                <a:uLnTx/>
                <a:uFillTx/>
                <a:latin typeface="Arial"/>
                <a:ea typeface="宋体"/>
                <a:cs typeface="+mn-cs"/>
              </a:rPr>
              <a:t>IO</a:t>
            </a:r>
            <a:r>
              <a:rPr kumimoji="0" lang="zh-CN" altLang="en-US" sz="2400" i="0" u="none" strike="noStrike" kern="0" cap="none" spc="0" normalizeH="0" baseline="0" noProof="0" dirty="0">
                <a:ln>
                  <a:noFill/>
                </a:ln>
                <a:solidFill>
                  <a:srgbClr val="FF0000"/>
                </a:solidFill>
                <a:effectLst/>
                <a:uLnTx/>
                <a:uFillTx/>
                <a:latin typeface="Arial"/>
                <a:ea typeface="宋体"/>
                <a:cs typeface="+mn-cs"/>
              </a:rPr>
              <a:t>中断的时候，程序还是独占系统全部资源的，根本没有资源去处理用户交互程序</a:t>
            </a:r>
            <a:r>
              <a:rPr kumimoji="0" lang="en-US" altLang="zh-CN" sz="2400" i="0" u="none" strike="noStrike" kern="0" cap="none" spc="0" normalizeH="0" baseline="0" noProof="0" dirty="0">
                <a:ln>
                  <a:noFill/>
                </a:ln>
                <a:solidFill>
                  <a:srgbClr val="FF0000"/>
                </a:solidFill>
                <a:effectLst/>
                <a:uLnTx/>
                <a:uFillTx/>
                <a:latin typeface="Arial"/>
                <a:ea typeface="宋体"/>
                <a:cs typeface="+mn-cs"/>
              </a:rPr>
              <a:t>)</a:t>
            </a:r>
            <a:endParaRPr kumimoji="0" lang="zh-CN" altLang="en-US" sz="3200" i="0" u="none" strike="noStrike" kern="0" cap="none" spc="0" normalizeH="0" baseline="0" noProof="0" dirty="0">
              <a:ln>
                <a:noFill/>
              </a:ln>
              <a:solidFill>
                <a:srgbClr val="FF0000"/>
              </a:solidFill>
              <a:effectLst/>
              <a:uLnTx/>
              <a:uFillTx/>
              <a:latin typeface="Arial"/>
              <a:ea typeface="宋体"/>
              <a:cs typeface="+mn-cs"/>
            </a:endParaRPr>
          </a:p>
        </p:txBody>
      </p:sp>
      <p:pic>
        <p:nvPicPr>
          <p:cNvPr id="6" name="Picture 4" descr="a4">
            <a:extLst>
              <a:ext uri="{FF2B5EF4-FFF2-40B4-BE49-F238E27FC236}">
                <a16:creationId xmlns:a16="http://schemas.microsoft.com/office/drawing/2014/main" id="{CF7465AD-2510-5C31-37A9-F5CB08EF3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005" y="4004756"/>
            <a:ext cx="626427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7256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r>
              <a:rPr lang="en-US" altLang="zh-CN" dirty="0">
                <a:cs typeface="Segoe UI Light" panose="020B0502040204020203" pitchFamily="34" charset="0"/>
              </a:rPr>
              <a:t>-</a:t>
            </a:r>
            <a:r>
              <a:rPr lang="zh-CN" altLang="en-US" dirty="0">
                <a:cs typeface="Segoe UI Light" panose="020B0502040204020203" pitchFamily="34" charset="0"/>
              </a:rPr>
              <a:t>例题</a:t>
            </a:r>
          </a:p>
        </p:txBody>
      </p:sp>
      <p:sp>
        <p:nvSpPr>
          <p:cNvPr id="6" name="TextBox 5">
            <a:extLst>
              <a:ext uri="{FF2B5EF4-FFF2-40B4-BE49-F238E27FC236}">
                <a16:creationId xmlns:a16="http://schemas.microsoft.com/office/drawing/2014/main" id="{F58CFF90-957C-C288-520C-F6B3FAA92FC7}"/>
              </a:ext>
            </a:extLst>
          </p:cNvPr>
          <p:cNvSpPr txBox="1">
            <a:spLocks noChangeArrowheads="1"/>
          </p:cNvSpPr>
          <p:nvPr/>
        </p:nvSpPr>
        <p:spPr bwMode="auto">
          <a:xfrm>
            <a:off x="521207" y="1649109"/>
            <a:ext cx="11113074"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zh-CN" sz="2000" b="1" dirty="0">
                <a:solidFill>
                  <a:srgbClr val="000000"/>
                </a:solidFill>
                <a:latin typeface="Arial" panose="020B0604020202020204" pitchFamily="34" charset="0"/>
                <a:ea typeface="宋体" panose="02010600030101010101" pitchFamily="2" charset="-122"/>
              </a:rPr>
              <a:t>设内存中有三道程序</a:t>
            </a:r>
            <a:r>
              <a:rPr lang="en-US" altLang="zh-CN" sz="2000" b="1" dirty="0">
                <a:solidFill>
                  <a:srgbClr val="000000"/>
                </a:solidFill>
                <a:latin typeface="Arial" panose="020B0604020202020204" pitchFamily="34" charset="0"/>
                <a:ea typeface="宋体" panose="02010600030101010101" pitchFamily="2" charset="-122"/>
              </a:rPr>
              <a:t>A</a:t>
            </a:r>
            <a:r>
              <a:rPr lang="zh-CN" altLang="zh-CN" sz="2000" b="1" dirty="0">
                <a:solidFill>
                  <a:srgbClr val="000000"/>
                </a:solidFill>
                <a:latin typeface="Arial" panose="020B0604020202020204" pitchFamily="34" charset="0"/>
                <a:ea typeface="宋体" panose="02010600030101010101" pitchFamily="2" charset="-122"/>
              </a:rPr>
              <a:t>、</a:t>
            </a:r>
            <a:r>
              <a:rPr lang="en-US" altLang="zh-CN" sz="2000" b="1" dirty="0">
                <a:solidFill>
                  <a:srgbClr val="000000"/>
                </a:solidFill>
                <a:latin typeface="Arial" panose="020B0604020202020204" pitchFamily="34" charset="0"/>
                <a:ea typeface="宋体" panose="02010600030101010101" pitchFamily="2" charset="-122"/>
              </a:rPr>
              <a:t>B</a:t>
            </a:r>
            <a:r>
              <a:rPr lang="zh-CN" altLang="zh-CN" sz="2000" b="1" dirty="0">
                <a:solidFill>
                  <a:srgbClr val="000000"/>
                </a:solidFill>
                <a:latin typeface="Arial" panose="020B0604020202020204" pitchFamily="34" charset="0"/>
                <a:ea typeface="宋体" panose="02010600030101010101" pitchFamily="2" charset="-122"/>
              </a:rPr>
              <a:t>、</a:t>
            </a:r>
            <a:r>
              <a:rPr lang="en-US" altLang="zh-CN" sz="2000" b="1" dirty="0">
                <a:solidFill>
                  <a:srgbClr val="000000"/>
                </a:solidFill>
                <a:latin typeface="Arial" panose="020B0604020202020204" pitchFamily="34" charset="0"/>
                <a:ea typeface="宋体" panose="02010600030101010101" pitchFamily="2" charset="-122"/>
              </a:rPr>
              <a:t>C</a:t>
            </a:r>
            <a:r>
              <a:rPr lang="zh-CN" altLang="zh-CN" sz="2000" b="1" dirty="0">
                <a:solidFill>
                  <a:srgbClr val="000000"/>
                </a:solidFill>
                <a:latin typeface="Arial" panose="020B0604020202020204" pitchFamily="34" charset="0"/>
                <a:ea typeface="宋体" panose="02010600030101010101" pitchFamily="2" charset="-122"/>
              </a:rPr>
              <a:t>，每个程序具有计算和</a:t>
            </a:r>
            <a:r>
              <a:rPr lang="en-US" altLang="zh-CN" sz="2000" b="1" dirty="0">
                <a:solidFill>
                  <a:srgbClr val="000000"/>
                </a:solidFill>
                <a:latin typeface="Arial" panose="020B0604020202020204" pitchFamily="34" charset="0"/>
                <a:ea typeface="宋体" panose="02010600030101010101" pitchFamily="2" charset="-122"/>
              </a:rPr>
              <a:t>I/O</a:t>
            </a:r>
            <a:r>
              <a:rPr lang="zh-CN" altLang="zh-CN" sz="2000" b="1" dirty="0">
                <a:solidFill>
                  <a:srgbClr val="000000"/>
                </a:solidFill>
                <a:latin typeface="Arial" panose="020B0604020202020204" pitchFamily="34" charset="0"/>
                <a:ea typeface="宋体" panose="02010600030101010101" pitchFamily="2" charset="-122"/>
              </a:rPr>
              <a:t>操作两部分构成。</a:t>
            </a:r>
            <a:r>
              <a:rPr lang="en-US" altLang="zh-CN" sz="2000" b="1" dirty="0">
                <a:solidFill>
                  <a:srgbClr val="000000"/>
                </a:solidFill>
                <a:latin typeface="Arial" panose="020B0604020202020204" pitchFamily="34" charset="0"/>
                <a:ea typeface="宋体" panose="02010600030101010101" pitchFamily="2" charset="-122"/>
              </a:rPr>
              <a:t>3</a:t>
            </a:r>
            <a:r>
              <a:rPr lang="zh-CN" altLang="zh-CN" sz="2000" b="1" dirty="0">
                <a:solidFill>
                  <a:srgbClr val="000000"/>
                </a:solidFill>
                <a:latin typeface="Arial" panose="020B0604020202020204" pitchFamily="34" charset="0"/>
                <a:ea typeface="宋体" panose="02010600030101010101" pitchFamily="2" charset="-122"/>
              </a:rPr>
              <a:t>道程序按</a:t>
            </a:r>
            <a:r>
              <a:rPr lang="en-US" altLang="zh-CN" sz="2000" b="1" dirty="0">
                <a:solidFill>
                  <a:srgbClr val="000000"/>
                </a:solidFill>
                <a:latin typeface="Arial" panose="020B0604020202020204" pitchFamily="34" charset="0"/>
                <a:ea typeface="宋体" panose="02010600030101010101" pitchFamily="2" charset="-122"/>
              </a:rPr>
              <a:t>A→B→C</a:t>
            </a:r>
            <a:r>
              <a:rPr lang="zh-CN" altLang="zh-CN" sz="2000" b="1" dirty="0">
                <a:solidFill>
                  <a:srgbClr val="000000"/>
                </a:solidFill>
                <a:latin typeface="Arial" panose="020B0604020202020204" pitchFamily="34" charset="0"/>
                <a:ea typeface="宋体" panose="02010600030101010101" pitchFamily="2" charset="-122"/>
              </a:rPr>
              <a:t>的优先次序执行。它们的计算和</a:t>
            </a:r>
            <a:r>
              <a:rPr lang="en-US" altLang="zh-CN" sz="2000" b="1" dirty="0">
                <a:solidFill>
                  <a:srgbClr val="000000"/>
                </a:solidFill>
                <a:latin typeface="Arial" panose="020B0604020202020204" pitchFamily="34" charset="0"/>
                <a:ea typeface="宋体" panose="02010600030101010101" pitchFamily="2" charset="-122"/>
              </a:rPr>
              <a:t>I/O</a:t>
            </a:r>
            <a:r>
              <a:rPr lang="zh-CN" altLang="zh-CN" sz="2000" b="1" dirty="0">
                <a:solidFill>
                  <a:srgbClr val="000000"/>
                </a:solidFill>
                <a:latin typeface="Arial" panose="020B0604020202020204" pitchFamily="34" charset="0"/>
                <a:ea typeface="宋体" panose="02010600030101010101" pitchFamily="2" charset="-122"/>
              </a:rPr>
              <a:t>操作的时间如表</a:t>
            </a:r>
            <a:r>
              <a:rPr lang="en-US" altLang="zh-CN" sz="2000" b="1" dirty="0">
                <a:solidFill>
                  <a:srgbClr val="000000"/>
                </a:solidFill>
                <a:latin typeface="Arial" panose="020B0604020202020204" pitchFamily="34" charset="0"/>
                <a:ea typeface="宋体" panose="02010600030101010101" pitchFamily="2" charset="-122"/>
              </a:rPr>
              <a:t>1.1</a:t>
            </a:r>
            <a:r>
              <a:rPr lang="zh-CN" altLang="zh-CN" sz="2000" b="1" dirty="0">
                <a:solidFill>
                  <a:srgbClr val="000000"/>
                </a:solidFill>
                <a:latin typeface="Arial" panose="020B0604020202020204" pitchFamily="34" charset="0"/>
                <a:ea typeface="宋体" panose="02010600030101010101" pitchFamily="2" charset="-122"/>
              </a:rPr>
              <a:t>所示：（单位：</a:t>
            </a:r>
            <a:r>
              <a:rPr lang="en-US" altLang="zh-CN" sz="2000" b="1" dirty="0" err="1">
                <a:solidFill>
                  <a:srgbClr val="000000"/>
                </a:solidFill>
                <a:latin typeface="Arial" panose="020B0604020202020204" pitchFamily="34" charset="0"/>
                <a:ea typeface="宋体" panose="02010600030101010101" pitchFamily="2" charset="-122"/>
              </a:rPr>
              <a:t>ms</a:t>
            </a:r>
            <a:r>
              <a:rPr lang="zh-CN" altLang="zh-CN" sz="2000" b="1" dirty="0">
                <a:solidFill>
                  <a:srgbClr val="000000"/>
                </a:solidFill>
                <a:latin typeface="Arial" panose="020B0604020202020204" pitchFamily="34" charset="0"/>
                <a:ea typeface="宋体" panose="02010600030101010101" pitchFamily="2" charset="-122"/>
              </a:rPr>
              <a:t>）</a:t>
            </a:r>
          </a:p>
          <a:p>
            <a:pPr fontAlgn="base">
              <a:spcBef>
                <a:spcPct val="0"/>
              </a:spcBef>
              <a:spcAft>
                <a:spcPct val="0"/>
              </a:spcAft>
            </a:pPr>
            <a:endParaRPr lang="zh-CN" altLang="en-US" dirty="0">
              <a:solidFill>
                <a:srgbClr val="000000"/>
              </a:solidFill>
              <a:latin typeface="Arial" panose="020B0604020202020204" pitchFamily="34" charset="0"/>
              <a:ea typeface="宋体" panose="02010600030101010101" pitchFamily="2" charset="-122"/>
            </a:endParaRPr>
          </a:p>
        </p:txBody>
      </p:sp>
      <p:pic>
        <p:nvPicPr>
          <p:cNvPr id="7" name="Picture 3">
            <a:extLst>
              <a:ext uri="{FF2B5EF4-FFF2-40B4-BE49-F238E27FC236}">
                <a16:creationId xmlns:a16="http://schemas.microsoft.com/office/drawing/2014/main" id="{8C3AAE3A-2C5C-67D7-D5B7-4FA20C7A9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407" y="2917521"/>
            <a:ext cx="7507214" cy="3269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360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大纲</a:t>
            </a:r>
          </a:p>
        </p:txBody>
      </p:sp>
      <p:sp>
        <p:nvSpPr>
          <p:cNvPr id="38" name="内容占位符 17"/>
          <p:cNvSpPr txBox="1">
            <a:spLocks/>
          </p:cNvSpPr>
          <p:nvPr/>
        </p:nvSpPr>
        <p:spPr>
          <a:xfrm>
            <a:off x="541610" y="1524708"/>
            <a:ext cx="4721270" cy="4774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defRPr/>
            </a:pPr>
            <a:r>
              <a:rPr lang="zh-CN" altLang="en-US" sz="2000" dirty="0">
                <a:latin typeface="Microsoft YaHei UI" panose="020B0503020204020204" pitchFamily="34" charset="-122"/>
                <a:ea typeface="Microsoft YaHei UI" panose="020B0503020204020204" pitchFamily="34" charset="-122"/>
                <a:cs typeface="Segoe UI" panose="020B0502040204020203" pitchFamily="34" charset="0"/>
              </a:rPr>
              <a:t>为什么要学习操作系统</a:t>
            </a:r>
            <a:endParaRPr lang="en-US" altLang="zh-CN" sz="20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r>
              <a:rPr lang="zh-CN" altLang="en-US" sz="2000" dirty="0">
                <a:latin typeface="Microsoft YaHei UI" panose="020B0503020204020204" pitchFamily="34" charset="-122"/>
                <a:ea typeface="Microsoft YaHei UI" panose="020B0503020204020204" pitchFamily="34" charset="-122"/>
                <a:cs typeface="Segoe UI" panose="020B0502040204020203" pitchFamily="34" charset="0"/>
              </a:rPr>
              <a:t>定义</a:t>
            </a:r>
            <a:endParaRPr lang="en-US" altLang="zh-CN" sz="20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r>
              <a:rPr lang="zh-CN" altLang="en-US" sz="2000" dirty="0">
                <a:latin typeface="Microsoft YaHei UI" panose="020B0503020204020204" pitchFamily="34" charset="-122"/>
                <a:ea typeface="Microsoft YaHei UI" panose="020B0503020204020204" pitchFamily="34" charset="-122"/>
                <a:cs typeface="Segoe UI" panose="020B0502040204020203" pitchFamily="34" charset="0"/>
              </a:rPr>
              <a:t>发展历史</a:t>
            </a:r>
            <a:endParaRPr lang="en-US" altLang="zh-CN" sz="20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r>
              <a:rPr lang="zh-CN" altLang="en-US" sz="2000" dirty="0">
                <a:latin typeface="Microsoft YaHei UI" panose="020B0503020204020204" pitchFamily="34" charset="-122"/>
                <a:ea typeface="Microsoft YaHei UI" panose="020B0503020204020204" pitchFamily="34" charset="-122"/>
                <a:cs typeface="Segoe UI" panose="020B0502040204020203" pitchFamily="34" charset="0"/>
              </a:rPr>
              <a:t>分类与概念</a:t>
            </a:r>
            <a:endParaRPr lang="en-US" altLang="zh-CN" sz="20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r>
              <a:rPr lang="zh-CN" altLang="en-US" sz="2000" dirty="0">
                <a:latin typeface="Microsoft YaHei UI" panose="020B0503020204020204" pitchFamily="34" charset="-122"/>
                <a:ea typeface="Microsoft YaHei UI" panose="020B0503020204020204" pitchFamily="34" charset="-122"/>
                <a:cs typeface="Segoe UI" panose="020B0502040204020203" pitchFamily="34" charset="0"/>
              </a:rPr>
              <a:t>设计目标与功能</a:t>
            </a:r>
            <a:endParaRPr lang="en-US" altLang="zh-CN" sz="20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r>
              <a:rPr lang="zh-CN" altLang="en-US" sz="2000" dirty="0">
                <a:latin typeface="Microsoft YaHei UI" panose="020B0503020204020204" pitchFamily="34" charset="-122"/>
                <a:ea typeface="Microsoft YaHei UI" panose="020B0503020204020204" pitchFamily="34" charset="-122"/>
                <a:cs typeface="Segoe UI" panose="020B0502040204020203" pitchFamily="34" charset="0"/>
              </a:rPr>
              <a:t>操作系统结构</a:t>
            </a:r>
            <a:endParaRPr lang="en-US" altLang="zh-CN" sz="2000" dirty="0">
              <a:latin typeface="Microsoft YaHei UI" panose="020B0503020204020204" pitchFamily="34" charset="-122"/>
              <a:ea typeface="Microsoft YaHei UI" panose="020B0503020204020204" pitchFamily="34" charset="-122"/>
              <a:cs typeface="Segoe UI" panose="020B0502040204020203" pitchFamily="34" charset="0"/>
            </a:endParaRPr>
          </a:p>
          <a:p>
            <a:pPr lvl="1">
              <a:lnSpc>
                <a:spcPct val="150000"/>
              </a:lnSpc>
              <a:spcAft>
                <a:spcPts val="600"/>
              </a:spcAft>
              <a:defRPr/>
            </a:pPr>
            <a:endParaRPr lang="zh-CN" altLang="en-US" sz="2000" dirty="0">
              <a:latin typeface="Microsoft YaHei UI" panose="020B0503020204020204" pitchFamily="34" charset="-122"/>
              <a:ea typeface="Microsoft YaHei UI" panose="020B0503020204020204" pitchFamily="34" charset="-122"/>
              <a:cs typeface="Segoe UI" panose="020B0502040204020203" pitchFamily="34" charset="0"/>
            </a:endParaRPr>
          </a:p>
        </p:txBody>
      </p:sp>
      <p:pic>
        <p:nvPicPr>
          <p:cNvPr id="5" name="图片 4"/>
          <p:cNvPicPr>
            <a:picLocks noChangeAspect="1"/>
          </p:cNvPicPr>
          <p:nvPr/>
        </p:nvPicPr>
        <p:blipFill>
          <a:blip r:embed="rId3"/>
          <a:stretch/>
        </p:blipFill>
        <p:spPr>
          <a:xfrm>
            <a:off x="5569195" y="1798674"/>
            <a:ext cx="5796715" cy="3260652"/>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r>
              <a:rPr lang="en-US" altLang="zh-CN" dirty="0">
                <a:cs typeface="Segoe UI Light" panose="020B0502040204020203" pitchFamily="34" charset="0"/>
              </a:rPr>
              <a:t>-</a:t>
            </a:r>
            <a:r>
              <a:rPr lang="zh-CN" altLang="en-US" dirty="0">
                <a:cs typeface="Segoe UI Light" panose="020B0502040204020203" pitchFamily="34" charset="0"/>
              </a:rPr>
              <a:t>例题</a:t>
            </a:r>
          </a:p>
        </p:txBody>
      </p:sp>
      <p:pic>
        <p:nvPicPr>
          <p:cNvPr id="6" name="Picture 2" descr="C:\Users\Administrator\Desktop\实用操作系统教程参考答案【2016第二版】\实用操作系统教程第二版课件\tp\1-6.tif">
            <a:extLst>
              <a:ext uri="{FF2B5EF4-FFF2-40B4-BE49-F238E27FC236}">
                <a16:creationId xmlns:a16="http://schemas.microsoft.com/office/drawing/2014/main" id="{D2F3124E-6646-A670-1AA4-4DF1204E83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254" y="1691328"/>
            <a:ext cx="8944209" cy="3211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a:extLst>
              <a:ext uri="{FF2B5EF4-FFF2-40B4-BE49-F238E27FC236}">
                <a16:creationId xmlns:a16="http://schemas.microsoft.com/office/drawing/2014/main" id="{92E49CA6-ECF3-69CF-9396-F5C62F14C4E1}"/>
              </a:ext>
            </a:extLst>
          </p:cNvPr>
          <p:cNvSpPr txBox="1">
            <a:spLocks noChangeArrowheads="1"/>
          </p:cNvSpPr>
          <p:nvPr/>
        </p:nvSpPr>
        <p:spPr bwMode="auto">
          <a:xfrm>
            <a:off x="743254" y="5700484"/>
            <a:ext cx="7038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2000" b="1" dirty="0">
                <a:solidFill>
                  <a:srgbClr val="000000"/>
                </a:solidFill>
                <a:latin typeface="Arial" panose="020B0604020202020204" pitchFamily="34" charset="0"/>
                <a:ea typeface="宋体" panose="02010600030101010101" pitchFamily="2" charset="-122"/>
              </a:rPr>
              <a:t>总的时间是</a:t>
            </a:r>
            <a:r>
              <a:rPr lang="en-US" altLang="zh-CN" sz="2000" b="1" dirty="0">
                <a:solidFill>
                  <a:srgbClr val="000000"/>
                </a:solidFill>
                <a:latin typeface="Arial" panose="020B0604020202020204" pitchFamily="34" charset="0"/>
                <a:ea typeface="宋体" panose="02010600030101010101" pitchFamily="2" charset="-122"/>
              </a:rPr>
              <a:t>140ms</a:t>
            </a:r>
            <a:r>
              <a:rPr lang="zh-CN" altLang="en-US" sz="2000" b="1" dirty="0">
                <a:solidFill>
                  <a:srgbClr val="000000"/>
                </a:solidFill>
                <a:latin typeface="Arial" panose="020B0604020202020204" pitchFamily="34" charset="0"/>
                <a:ea typeface="宋体" panose="02010600030101010101" pitchFamily="2" charset="-122"/>
              </a:rPr>
              <a:t>，比单道串行方式节省</a:t>
            </a:r>
            <a:r>
              <a:rPr lang="en-US" altLang="zh-CN" sz="2000" b="1" dirty="0">
                <a:solidFill>
                  <a:srgbClr val="000000"/>
                </a:solidFill>
                <a:latin typeface="Arial" panose="020B0604020202020204" pitchFamily="34" charset="0"/>
                <a:ea typeface="宋体" panose="02010600030101010101" pitchFamily="2" charset="-122"/>
              </a:rPr>
              <a:t>50ms</a:t>
            </a:r>
            <a:r>
              <a:rPr lang="zh-CN" altLang="en-US" sz="2000" b="1" dirty="0">
                <a:solidFill>
                  <a:srgbClr val="000000"/>
                </a:solidFill>
                <a:latin typeface="Arial" panose="020B0604020202020204" pitchFamily="34" charset="0"/>
                <a:ea typeface="宋体" panose="02010600030101010101" pitchFamily="2" charset="-122"/>
              </a:rPr>
              <a:t>。</a:t>
            </a:r>
          </a:p>
        </p:txBody>
      </p:sp>
    </p:spTree>
    <p:extLst>
      <p:ext uri="{BB962C8B-B14F-4D97-AF65-F5344CB8AC3E}">
        <p14:creationId xmlns:p14="http://schemas.microsoft.com/office/powerpoint/2010/main" val="3439218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5" name="内容占位符 2">
            <a:extLst>
              <a:ext uri="{FF2B5EF4-FFF2-40B4-BE49-F238E27FC236}">
                <a16:creationId xmlns:a16="http://schemas.microsoft.com/office/drawing/2014/main" id="{D8026D9C-33B4-A12C-0022-2342783434B8}"/>
              </a:ext>
            </a:extLst>
          </p:cNvPr>
          <p:cNvSpPr txBox="1">
            <a:spLocks noChangeArrowheads="1"/>
          </p:cNvSpPr>
          <p:nvPr/>
        </p:nvSpPr>
        <p:spPr bwMode="auto">
          <a:xfrm>
            <a:off x="521206" y="1268414"/>
            <a:ext cx="11035253" cy="27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en-US" altLang="zh-CN" sz="3200" i="0" u="none" strike="noStrike" kern="0" cap="none" spc="0" normalizeH="0" baseline="0" noProof="0" dirty="0">
                <a:ln>
                  <a:noFill/>
                </a:ln>
                <a:solidFill>
                  <a:srgbClr val="000000"/>
                </a:solidFill>
                <a:effectLst/>
                <a:uLnTx/>
                <a:uFillTx/>
                <a:latin typeface="Arial"/>
                <a:ea typeface="宋体"/>
                <a:cs typeface="+mn-cs"/>
              </a:rPr>
              <a:t>   2</a:t>
            </a:r>
            <a:r>
              <a:rPr lang="en-US" altLang="zh-CN" kern="0" dirty="0">
                <a:solidFill>
                  <a:srgbClr val="000000"/>
                </a:solidFill>
                <a:latin typeface="Arial"/>
                <a:ea typeface="宋体"/>
              </a:rPr>
              <a:t>.</a:t>
            </a:r>
            <a:r>
              <a:rPr kumimoji="0" lang="zh-CN" altLang="en-US" sz="3200" i="0" u="none" strike="noStrike" kern="0" cap="none" spc="0" normalizeH="0" baseline="0" noProof="0" dirty="0">
                <a:ln>
                  <a:noFill/>
                </a:ln>
                <a:solidFill>
                  <a:srgbClr val="000000"/>
                </a:solidFill>
                <a:effectLst/>
                <a:uLnTx/>
                <a:uFillTx/>
                <a:latin typeface="Arial"/>
                <a:ea typeface="宋体"/>
                <a:cs typeface="+mn-cs"/>
              </a:rPr>
              <a:t>分时操作系统</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分时操作系统是指将多个用户程序装入内存，系统把</a:t>
            </a:r>
            <a:r>
              <a:rPr kumimoji="0" lang="en-US" altLang="zh-CN" sz="2600" i="0" u="none" strike="noStrike" kern="0" cap="none" spc="0" normalizeH="0" baseline="0" noProof="0" dirty="0">
                <a:ln>
                  <a:noFill/>
                </a:ln>
                <a:solidFill>
                  <a:srgbClr val="000000"/>
                </a:solidFill>
                <a:effectLst/>
                <a:uLnTx/>
                <a:uFillTx/>
                <a:latin typeface="Arial"/>
                <a:ea typeface="宋体"/>
                <a:cs typeface="+mn-cs"/>
              </a:rPr>
              <a:t>CPU</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的运行时间分成一个个的时间段，每个时间段称为一个时间片。时间片大小通常为几十毫秒，用户程序（</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进程</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）轮流获得</a:t>
            </a:r>
            <a:r>
              <a:rPr kumimoji="0" lang="en-US" altLang="zh-CN" sz="2600" i="0" u="none" strike="noStrike" kern="0" cap="none" spc="0" normalizeH="0" baseline="0" noProof="0" dirty="0">
                <a:ln>
                  <a:noFill/>
                </a:ln>
                <a:solidFill>
                  <a:srgbClr val="000000"/>
                </a:solidFill>
                <a:effectLst/>
                <a:uLnTx/>
                <a:uFillTx/>
                <a:latin typeface="Arial"/>
                <a:ea typeface="宋体"/>
                <a:cs typeface="+mn-cs"/>
              </a:rPr>
              <a:t>CPU</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的时间片。当系统分给用户程序的时间片用完后，系统强行收回</a:t>
            </a:r>
            <a:r>
              <a:rPr kumimoji="0" lang="en-US" altLang="zh-CN" sz="2600" i="0" u="none" strike="noStrike" kern="0" cap="none" spc="0" normalizeH="0" baseline="0" noProof="0" dirty="0">
                <a:ln>
                  <a:noFill/>
                </a:ln>
                <a:solidFill>
                  <a:srgbClr val="000000"/>
                </a:solidFill>
                <a:effectLst/>
                <a:uLnTx/>
                <a:uFillTx/>
                <a:latin typeface="Arial"/>
                <a:ea typeface="宋体"/>
                <a:cs typeface="+mn-cs"/>
              </a:rPr>
              <a:t>CPU</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，该用户程序等待下一次获得时间片时再继续执行。</a:t>
            </a:r>
            <a:r>
              <a:rPr kumimoji="0" lang="zh-CN" altLang="en-US" sz="3200" i="0" u="none" strike="noStrike" kern="0" cap="none" spc="0" normalizeH="0" baseline="0" noProof="0" dirty="0">
                <a:ln>
                  <a:noFill/>
                </a:ln>
                <a:solidFill>
                  <a:srgbClr val="000000"/>
                </a:solidFill>
                <a:effectLst/>
                <a:uLnTx/>
                <a:uFillTx/>
                <a:latin typeface="Arial"/>
                <a:ea typeface="宋体"/>
                <a:cs typeface="+mn-cs"/>
              </a:rPr>
              <a:t> </a:t>
            </a:r>
          </a:p>
        </p:txBody>
      </p:sp>
      <p:pic>
        <p:nvPicPr>
          <p:cNvPr id="4" name="图片 3">
            <a:extLst>
              <a:ext uri="{FF2B5EF4-FFF2-40B4-BE49-F238E27FC236}">
                <a16:creationId xmlns:a16="http://schemas.microsoft.com/office/drawing/2014/main" id="{A156F18A-08E0-B83F-CA39-93BAC6B2CEF1}"/>
              </a:ext>
            </a:extLst>
          </p:cNvPr>
          <p:cNvPicPr>
            <a:picLocks noChangeAspect="1"/>
          </p:cNvPicPr>
          <p:nvPr/>
        </p:nvPicPr>
        <p:blipFill>
          <a:blip r:embed="rId3"/>
          <a:stretch>
            <a:fillRect/>
          </a:stretch>
        </p:blipFill>
        <p:spPr>
          <a:xfrm>
            <a:off x="3464560" y="4207529"/>
            <a:ext cx="4848727" cy="1945088"/>
          </a:xfrm>
          <a:prstGeom prst="rect">
            <a:avLst/>
          </a:prstGeom>
        </p:spPr>
      </p:pic>
      <p:sp>
        <p:nvSpPr>
          <p:cNvPr id="8" name="文本框 7">
            <a:extLst>
              <a:ext uri="{FF2B5EF4-FFF2-40B4-BE49-F238E27FC236}">
                <a16:creationId xmlns:a16="http://schemas.microsoft.com/office/drawing/2014/main" id="{015F04AF-D4DD-9C07-6755-1C363B083818}"/>
              </a:ext>
            </a:extLst>
          </p:cNvPr>
          <p:cNvSpPr txBox="1"/>
          <p:nvPr/>
        </p:nvSpPr>
        <p:spPr>
          <a:xfrm>
            <a:off x="5284123" y="6148229"/>
            <a:ext cx="1623754" cy="369332"/>
          </a:xfrm>
          <a:prstGeom prst="rect">
            <a:avLst/>
          </a:prstGeom>
          <a:noFill/>
        </p:spPr>
        <p:txBody>
          <a:bodyPr wrap="square">
            <a:spAutoFit/>
          </a:bodyPr>
          <a:lstStyle/>
          <a:p>
            <a:pPr algn="l"/>
            <a:r>
              <a:rPr lang="en-US" altLang="zh-CN" b="0" i="0" dirty="0">
                <a:solidFill>
                  <a:srgbClr val="222222"/>
                </a:solidFill>
                <a:effectLst/>
                <a:latin typeface="Lato" panose="020F0502020204030203" pitchFamily="34" charset="0"/>
              </a:rPr>
              <a:t>Round-Robin</a:t>
            </a:r>
          </a:p>
        </p:txBody>
      </p:sp>
    </p:spTree>
    <p:extLst>
      <p:ext uri="{BB962C8B-B14F-4D97-AF65-F5344CB8AC3E}">
        <p14:creationId xmlns:p14="http://schemas.microsoft.com/office/powerpoint/2010/main" val="4275417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5" name="内容占位符 2">
            <a:extLst>
              <a:ext uri="{FF2B5EF4-FFF2-40B4-BE49-F238E27FC236}">
                <a16:creationId xmlns:a16="http://schemas.microsoft.com/office/drawing/2014/main" id="{D8026D9C-33B4-A12C-0022-2342783434B8}"/>
              </a:ext>
            </a:extLst>
          </p:cNvPr>
          <p:cNvSpPr txBox="1">
            <a:spLocks noChangeArrowheads="1"/>
          </p:cNvSpPr>
          <p:nvPr/>
        </p:nvSpPr>
        <p:spPr bwMode="auto">
          <a:xfrm>
            <a:off x="521206" y="1268414"/>
            <a:ext cx="5751257" cy="514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en-US" altLang="zh-CN" sz="2400" i="0" u="none" strike="noStrike" kern="0" cap="none" spc="0" normalizeH="0" baseline="0" noProof="0" dirty="0">
                <a:ln>
                  <a:noFill/>
                </a:ln>
                <a:solidFill>
                  <a:srgbClr val="000000"/>
                </a:solidFill>
                <a:effectLst/>
                <a:uLnTx/>
                <a:uFillTx/>
                <a:latin typeface="Arial"/>
                <a:ea typeface="宋体"/>
                <a:cs typeface="+mn-cs"/>
              </a:rPr>
              <a:t>   2</a:t>
            </a:r>
            <a:r>
              <a:rPr lang="en-US" altLang="zh-CN" sz="2400" kern="0" dirty="0">
                <a:solidFill>
                  <a:srgbClr val="000000"/>
                </a:solidFill>
                <a:latin typeface="Arial"/>
                <a:ea typeface="宋体"/>
              </a:rPr>
              <a:t>.</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分时操作系统</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400" i="0" u="none" strike="noStrike" kern="0" cap="none" spc="0" normalizeH="0" baseline="0" noProof="0" dirty="0">
                <a:ln>
                  <a:noFill/>
                </a:ln>
                <a:solidFill>
                  <a:srgbClr val="000000"/>
                </a:solidFill>
                <a:effectLst/>
                <a:uLnTx/>
                <a:uFillTx/>
                <a:latin typeface="Arial"/>
                <a:ea typeface="宋体"/>
                <a:cs typeface="+mn-cs"/>
              </a:rPr>
              <a:t>用户程序（进程）间的切换，又叫</a:t>
            </a:r>
            <a:r>
              <a:rPr kumimoji="0" lang="zh-CN" altLang="en-US" sz="2400" i="0" u="none" strike="noStrike" kern="0" cap="none" spc="0" normalizeH="0" baseline="0" noProof="0" dirty="0">
                <a:ln>
                  <a:noFill/>
                </a:ln>
                <a:solidFill>
                  <a:srgbClr val="FF0000"/>
                </a:solidFill>
                <a:effectLst/>
                <a:uLnTx/>
                <a:uFillTx/>
                <a:latin typeface="Arial"/>
                <a:ea typeface="宋体"/>
                <a:cs typeface="+mn-cs"/>
              </a:rPr>
              <a:t>上下文切换</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a:t>
            </a:r>
            <a:r>
              <a:rPr kumimoji="0" lang="en-US" altLang="zh-CN" sz="2400" i="0" u="none" strike="noStrike" kern="0" cap="none" spc="0" normalizeH="0" baseline="0" noProof="0" dirty="0">
                <a:ln>
                  <a:noFill/>
                </a:ln>
                <a:solidFill>
                  <a:srgbClr val="000000"/>
                </a:solidFill>
                <a:effectLst/>
                <a:uLnTx/>
                <a:uFillTx/>
                <a:latin typeface="Arial"/>
                <a:ea typeface="宋体"/>
                <a:cs typeface="+mn-cs"/>
              </a:rPr>
              <a:t>Context switch</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a:t>
            </a:r>
            <a:r>
              <a:rPr lang="zh-CN" altLang="en-US" sz="2400" kern="0" dirty="0">
                <a:solidFill>
                  <a:srgbClr val="000000"/>
                </a:solidFill>
                <a:latin typeface="Arial"/>
                <a:ea typeface="宋体"/>
              </a:rPr>
              <a:t>。上下文切换时需要保存当前</a:t>
            </a:r>
            <a:r>
              <a:rPr lang="zh-CN" altLang="en-US" sz="2400" kern="0" dirty="0">
                <a:solidFill>
                  <a:srgbClr val="FF0000"/>
                </a:solidFill>
                <a:latin typeface="Arial"/>
                <a:ea typeface="宋体"/>
              </a:rPr>
              <a:t>进程的（寄存器状态）</a:t>
            </a:r>
            <a:r>
              <a:rPr lang="zh-CN" altLang="en-US" sz="2400" kern="0" dirty="0">
                <a:solidFill>
                  <a:srgbClr val="000000"/>
                </a:solidFill>
                <a:latin typeface="Arial"/>
                <a:ea typeface="宋体"/>
              </a:rPr>
              <a:t>，并切换到下一个程序中。</a:t>
            </a:r>
            <a:endParaRPr lang="en-US" altLang="zh-CN" sz="2400" kern="0" dirty="0">
              <a:solidFill>
                <a:srgbClr val="000000"/>
              </a:solidFill>
              <a:latin typeface="Arial"/>
              <a:ea typeface="宋体"/>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zh-CN" altLang="en-US" sz="2400" kern="0" dirty="0">
                <a:solidFill>
                  <a:srgbClr val="000000"/>
                </a:solidFill>
                <a:latin typeface="Arial"/>
                <a:ea typeface="宋体"/>
              </a:rPr>
              <a:t>做个实验，写</a:t>
            </a:r>
            <a:r>
              <a:rPr lang="en-US" altLang="zh-CN" sz="2400" kern="0" dirty="0">
                <a:solidFill>
                  <a:srgbClr val="000000"/>
                </a:solidFill>
                <a:latin typeface="Arial"/>
                <a:ea typeface="宋体"/>
              </a:rPr>
              <a:t>(infinite loop),</a:t>
            </a:r>
            <a:r>
              <a:rPr lang="zh-CN" altLang="en-US" sz="2400" kern="0" dirty="0">
                <a:solidFill>
                  <a:srgbClr val="000000"/>
                </a:solidFill>
                <a:latin typeface="Arial"/>
                <a:ea typeface="宋体"/>
              </a:rPr>
              <a:t>放在</a:t>
            </a:r>
            <a:r>
              <a:rPr lang="zh-CN" altLang="en-US" sz="2400" kern="0" dirty="0">
                <a:solidFill>
                  <a:srgbClr val="FF0000"/>
                </a:solidFill>
                <a:latin typeface="Arial"/>
                <a:ea typeface="宋体"/>
              </a:rPr>
              <a:t>单核</a:t>
            </a:r>
            <a:r>
              <a:rPr lang="en-US" altLang="zh-CN" sz="2400" kern="0" dirty="0">
                <a:solidFill>
                  <a:srgbClr val="FF0000"/>
                </a:solidFill>
                <a:latin typeface="Arial"/>
                <a:ea typeface="宋体"/>
              </a:rPr>
              <a:t>CPU</a:t>
            </a:r>
            <a:r>
              <a:rPr lang="zh-CN" altLang="en-US" sz="2400" kern="0" dirty="0">
                <a:solidFill>
                  <a:srgbClr val="000000"/>
                </a:solidFill>
                <a:latin typeface="Arial"/>
                <a:ea typeface="宋体"/>
              </a:rPr>
              <a:t>上跑，大家觉得会不会死机？</a:t>
            </a:r>
            <a:endParaRPr lang="en-US" altLang="zh-CN" sz="2400" kern="0" dirty="0">
              <a:solidFill>
                <a:srgbClr val="000000"/>
              </a:solidFill>
              <a:latin typeface="Arial"/>
              <a:ea typeface="宋体"/>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zh-CN" altLang="en-US" sz="2400" kern="0" dirty="0">
                <a:solidFill>
                  <a:srgbClr val="000000"/>
                </a:solidFill>
                <a:latin typeface="Arial"/>
                <a:ea typeface="宋体"/>
              </a:rPr>
              <a:t>分时操作系统，用户程序不会独占系统全部资源，会被内核</a:t>
            </a:r>
            <a:r>
              <a:rPr lang="zh-CN" altLang="en-US" sz="2400" kern="0" dirty="0">
                <a:solidFill>
                  <a:srgbClr val="FF0000"/>
                </a:solidFill>
                <a:latin typeface="Arial"/>
                <a:ea typeface="宋体"/>
              </a:rPr>
              <a:t>时间中断</a:t>
            </a:r>
            <a:r>
              <a:rPr lang="zh-CN" altLang="en-US" sz="2400" kern="0" dirty="0">
                <a:solidFill>
                  <a:srgbClr val="000000"/>
                </a:solidFill>
                <a:latin typeface="Arial"/>
                <a:ea typeface="宋体"/>
              </a:rPr>
              <a:t>程序打断（</a:t>
            </a:r>
            <a:r>
              <a:rPr lang="en-US" altLang="zh-CN" sz="2400" kern="0" dirty="0">
                <a:solidFill>
                  <a:srgbClr val="000000"/>
                </a:solidFill>
                <a:latin typeface="Arial"/>
                <a:ea typeface="宋体"/>
              </a:rPr>
              <a:t>interrupt</a:t>
            </a:r>
            <a:r>
              <a:rPr lang="zh-CN" altLang="en-US" sz="2400" kern="0" dirty="0">
                <a:solidFill>
                  <a:srgbClr val="000000"/>
                </a:solidFill>
                <a:latin typeface="Arial"/>
                <a:ea typeface="宋体"/>
              </a:rPr>
              <a:t>）。</a:t>
            </a:r>
            <a:endParaRPr lang="en-US" altLang="zh-CN" sz="2400" kern="0" dirty="0">
              <a:solidFill>
                <a:srgbClr val="000000"/>
              </a:solidFill>
              <a:latin typeface="Arial"/>
              <a:ea typeface="宋体"/>
            </a:endParaRPr>
          </a:p>
          <a:p>
            <a:pPr marL="0" marR="0" lvl="0" indent="0" algn="just" defTabSz="914400" rtl="0" eaLnBrk="1" fontAlgn="base" latinLnBrk="0" hangingPunct="1">
              <a:lnSpc>
                <a:spcPct val="100000"/>
              </a:lnSpc>
              <a:spcBef>
                <a:spcPct val="20000"/>
              </a:spcBef>
              <a:spcAft>
                <a:spcPct val="0"/>
              </a:spcAft>
              <a:buClrTx/>
              <a:buSzTx/>
              <a:buNone/>
              <a:tabLst/>
              <a:defRPr/>
            </a:pPr>
            <a:endParaRPr kumimoji="0" lang="zh-CN" altLang="en-US" sz="2400" i="0" u="none" strike="noStrike" kern="0" cap="none" spc="0" normalizeH="0" baseline="0" noProof="0" dirty="0">
              <a:ln>
                <a:noFill/>
              </a:ln>
              <a:solidFill>
                <a:srgbClr val="000000"/>
              </a:solidFill>
              <a:effectLst/>
              <a:uLnTx/>
              <a:uFillTx/>
              <a:latin typeface="Arial"/>
              <a:ea typeface="宋体"/>
              <a:cs typeface="+mn-cs"/>
            </a:endParaRPr>
          </a:p>
        </p:txBody>
      </p:sp>
      <p:sp>
        <p:nvSpPr>
          <p:cNvPr id="7" name="文本框 6">
            <a:extLst>
              <a:ext uri="{FF2B5EF4-FFF2-40B4-BE49-F238E27FC236}">
                <a16:creationId xmlns:a16="http://schemas.microsoft.com/office/drawing/2014/main" id="{215F2617-FA91-A8FF-1B83-D80A8D3B40AB}"/>
              </a:ext>
            </a:extLst>
          </p:cNvPr>
          <p:cNvSpPr txBox="1"/>
          <p:nvPr/>
        </p:nvSpPr>
        <p:spPr>
          <a:xfrm>
            <a:off x="6847840" y="1447581"/>
            <a:ext cx="4185920" cy="4524315"/>
          </a:xfrm>
          <a:prstGeom prst="rect">
            <a:avLst/>
          </a:prstGeom>
          <a:noFill/>
        </p:spPr>
        <p:txBody>
          <a:bodyPr wrap="square">
            <a:spAutoFit/>
          </a:bodyPr>
          <a:lstStyle/>
          <a:p>
            <a:r>
              <a:rPr lang="zh-CN" altLang="en-US" dirty="0"/>
              <a:t>#include&lt;stdio.h&gt;</a:t>
            </a:r>
          </a:p>
          <a:p>
            <a:endParaRPr lang="zh-CN" altLang="en-US" dirty="0"/>
          </a:p>
          <a:p>
            <a:r>
              <a:rPr lang="zh-CN" altLang="en-US" dirty="0"/>
              <a:t>int main(){</a:t>
            </a:r>
          </a:p>
          <a:p>
            <a:endParaRPr lang="zh-CN" altLang="en-US" dirty="0"/>
          </a:p>
          <a:p>
            <a:r>
              <a:rPr lang="zh-CN" altLang="en-US" dirty="0"/>
              <a:t>        while(1){</a:t>
            </a:r>
          </a:p>
          <a:p>
            <a:endParaRPr lang="zh-CN" altLang="en-US" dirty="0"/>
          </a:p>
          <a:p>
            <a:r>
              <a:rPr lang="zh-CN" altLang="en-US" dirty="0"/>
              <a:t>                printf("Hello World!\n");</a:t>
            </a:r>
          </a:p>
          <a:p>
            <a:r>
              <a:rPr lang="zh-CN" altLang="en-US" dirty="0"/>
              <a:t>        }</a:t>
            </a:r>
          </a:p>
          <a:p>
            <a:endParaRPr lang="zh-CN" altLang="en-US" dirty="0"/>
          </a:p>
          <a:p>
            <a:r>
              <a:rPr lang="zh-CN" altLang="en-US" dirty="0"/>
              <a:t>}</a:t>
            </a:r>
            <a:endParaRPr lang="en-US" altLang="zh-CN" dirty="0"/>
          </a:p>
          <a:p>
            <a:endParaRPr lang="en-US" altLang="zh-CN" dirty="0"/>
          </a:p>
          <a:p>
            <a:r>
              <a:rPr lang="zh-CN" altLang="en-US" dirty="0"/>
              <a:t>命令：</a:t>
            </a:r>
            <a:endParaRPr lang="en-US" altLang="zh-CN" dirty="0"/>
          </a:p>
          <a:p>
            <a:r>
              <a:rPr lang="en-US" altLang="zh-CN" dirty="0" err="1"/>
              <a:t>gcc</a:t>
            </a:r>
            <a:r>
              <a:rPr lang="en-US" altLang="zh-CN" dirty="0"/>
              <a:t> –o demo </a:t>
            </a:r>
            <a:r>
              <a:rPr lang="en-US" altLang="zh-CN" dirty="0" err="1"/>
              <a:t>demo.c</a:t>
            </a:r>
            <a:endParaRPr lang="en-US" altLang="zh-CN" dirty="0"/>
          </a:p>
          <a:p>
            <a:r>
              <a:rPr lang="en-US" altLang="zh-CN" dirty="0"/>
              <a:t>cat /proc/</a:t>
            </a:r>
            <a:r>
              <a:rPr lang="en-US" altLang="zh-CN" dirty="0" err="1"/>
              <a:t>cpuinfo</a:t>
            </a:r>
            <a:endParaRPr lang="en-US" altLang="zh-CN" dirty="0"/>
          </a:p>
          <a:p>
            <a:r>
              <a:rPr lang="fi-FI" altLang="zh-CN" dirty="0"/>
              <a:t>taskset -c 0 nohup ./demo &amp; </a:t>
            </a:r>
          </a:p>
          <a:p>
            <a:r>
              <a:rPr lang="en-US" altLang="zh-CN" dirty="0" err="1"/>
              <a:t>ps</a:t>
            </a:r>
            <a:r>
              <a:rPr lang="en-US" altLang="zh-CN" dirty="0"/>
              <a:t> aux |grep demo </a:t>
            </a:r>
            <a:endParaRPr lang="zh-CN" altLang="en-US" dirty="0"/>
          </a:p>
        </p:txBody>
      </p:sp>
    </p:spTree>
    <p:extLst>
      <p:ext uri="{BB962C8B-B14F-4D97-AF65-F5344CB8AC3E}">
        <p14:creationId xmlns:p14="http://schemas.microsoft.com/office/powerpoint/2010/main" val="424043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8" name="内容占位符 2">
            <a:extLst>
              <a:ext uri="{FF2B5EF4-FFF2-40B4-BE49-F238E27FC236}">
                <a16:creationId xmlns:a16="http://schemas.microsoft.com/office/drawing/2014/main" id="{E5342972-7763-9AC4-9E8D-176D9416BA9F}"/>
              </a:ext>
            </a:extLst>
          </p:cNvPr>
          <p:cNvSpPr txBox="1">
            <a:spLocks noChangeArrowheads="1"/>
          </p:cNvSpPr>
          <p:nvPr/>
        </p:nvSpPr>
        <p:spPr bwMode="auto">
          <a:xfrm>
            <a:off x="521207" y="1353757"/>
            <a:ext cx="10980982"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en-US" altLang="zh-CN" sz="3200" i="0" u="none" strike="noStrike" kern="0" cap="none" spc="0" normalizeH="0" baseline="0" noProof="0" dirty="0">
                <a:ln>
                  <a:noFill/>
                </a:ln>
                <a:solidFill>
                  <a:srgbClr val="000000"/>
                </a:solidFill>
                <a:effectLst/>
                <a:uLnTx/>
                <a:uFillTx/>
                <a:latin typeface="Arial"/>
                <a:ea typeface="宋体"/>
                <a:cs typeface="+mn-cs"/>
              </a:rPr>
              <a:t>   3</a:t>
            </a:r>
            <a:r>
              <a:rPr lang="en-US" altLang="zh-CN" kern="0" dirty="0">
                <a:solidFill>
                  <a:srgbClr val="000000"/>
                </a:solidFill>
                <a:latin typeface="Arial"/>
                <a:ea typeface="宋体"/>
              </a:rPr>
              <a:t>.</a:t>
            </a:r>
            <a:r>
              <a:rPr kumimoji="0" lang="en-US" altLang="zh-CN" sz="3200" i="0" u="none" strike="noStrike" kern="0" cap="none" spc="0" normalizeH="0" baseline="0" noProof="0" dirty="0">
                <a:ln>
                  <a:noFill/>
                </a:ln>
                <a:solidFill>
                  <a:srgbClr val="000000"/>
                </a:solidFill>
                <a:effectLst/>
                <a:uLnTx/>
                <a:uFillTx/>
                <a:latin typeface="Arial"/>
                <a:ea typeface="宋体"/>
                <a:cs typeface="+mn-cs"/>
              </a:rPr>
              <a:t> </a:t>
            </a:r>
            <a:r>
              <a:rPr kumimoji="0" lang="zh-CN" altLang="en-US" sz="3200" i="0" u="none" strike="noStrike" kern="0" cap="none" spc="0" normalizeH="0" baseline="0" noProof="0" dirty="0">
                <a:ln>
                  <a:noFill/>
                </a:ln>
                <a:solidFill>
                  <a:srgbClr val="000000"/>
                </a:solidFill>
                <a:effectLst/>
                <a:uLnTx/>
                <a:uFillTx/>
                <a:latin typeface="Arial"/>
                <a:ea typeface="宋体"/>
                <a:cs typeface="+mn-cs"/>
              </a:rPr>
              <a:t>实时操作系统（只做了解，只讨论分时）</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所谓“实时”，即</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立即、及时</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的意思。实时操作系统能及时响应外部事件请求并在规定的时间内处理完毕。</a:t>
            </a:r>
            <a:r>
              <a:rPr lang="zh-CN" altLang="en-US" sz="2600" kern="0" dirty="0">
                <a:solidFill>
                  <a:srgbClr val="FF0000"/>
                </a:solidFill>
                <a:latin typeface="Arial"/>
                <a:ea typeface="宋体"/>
              </a:rPr>
              <a:t>其实“实时”并不是实时，而是能够满足时间要求较高的任务。比如工业控制、无人机飞控等</a:t>
            </a:r>
            <a:endParaRPr kumimoji="0" lang="zh-CN" altLang="en-US" sz="2600" i="0" u="none" strike="noStrike" kern="0" cap="none" spc="0" normalizeH="0" baseline="0" noProof="0" dirty="0">
              <a:ln>
                <a:noFill/>
              </a:ln>
              <a:solidFill>
                <a:srgbClr val="FF0000"/>
              </a:solidFill>
              <a:effectLst/>
              <a:uLnTx/>
              <a:uFillTx/>
              <a:latin typeface="Arial"/>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实时任务按截止时间分为：</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     ①硬实时任务</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     ②软实时任务</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实时操作系统为了</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保证系统能够及时、准确的做出响应</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，一般都具备实时时钟硬件和相关的管理软件。采用实时操作系统的系统中</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多采用较高时钟中断频率，实现精确计时</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，这可保证实时任务及时被执行。</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b="1"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1500184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5" name="内容占位符 2">
            <a:extLst>
              <a:ext uri="{FF2B5EF4-FFF2-40B4-BE49-F238E27FC236}">
                <a16:creationId xmlns:a16="http://schemas.microsoft.com/office/drawing/2014/main" id="{D3432BC5-817A-2709-F54F-1B124C5AEAD1}"/>
              </a:ext>
            </a:extLst>
          </p:cNvPr>
          <p:cNvSpPr txBox="1">
            <a:spLocks noChangeArrowheads="1"/>
          </p:cNvSpPr>
          <p:nvPr/>
        </p:nvSpPr>
        <p:spPr bwMode="auto">
          <a:xfrm>
            <a:off x="265112" y="1179513"/>
            <a:ext cx="11349371" cy="523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en-US" altLang="zh-CN" sz="3200" i="0" u="none" strike="noStrike" kern="0" cap="none" spc="0" normalizeH="0" baseline="0" noProof="0" dirty="0">
                <a:ln>
                  <a:noFill/>
                </a:ln>
                <a:solidFill>
                  <a:srgbClr val="000000"/>
                </a:solidFill>
                <a:effectLst/>
                <a:uLnTx/>
                <a:uFillTx/>
                <a:latin typeface="Arial"/>
                <a:ea typeface="宋体"/>
                <a:cs typeface="+mn-cs"/>
              </a:rPr>
              <a:t>   4. </a:t>
            </a:r>
            <a:r>
              <a:rPr kumimoji="0" lang="zh-CN" altLang="en-US" sz="3200" i="0" u="none" strike="noStrike" kern="0" cap="none" spc="0" normalizeH="0" baseline="0" noProof="0" dirty="0">
                <a:ln>
                  <a:noFill/>
                </a:ln>
                <a:solidFill>
                  <a:srgbClr val="000000"/>
                </a:solidFill>
                <a:effectLst/>
                <a:uLnTx/>
                <a:uFillTx/>
                <a:latin typeface="Arial"/>
                <a:ea typeface="宋体"/>
                <a:cs typeface="+mn-cs"/>
              </a:rPr>
              <a:t>网络操作系统</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200" i="0" u="none" strike="noStrike" kern="0" cap="none" spc="0" normalizeH="0" baseline="0" noProof="0" dirty="0">
                <a:ln>
                  <a:noFill/>
                </a:ln>
                <a:solidFill>
                  <a:srgbClr val="000000"/>
                </a:solidFill>
                <a:effectLst/>
                <a:uLnTx/>
                <a:uFillTx/>
                <a:latin typeface="Arial"/>
                <a:ea typeface="宋体"/>
                <a:cs typeface="+mn-cs"/>
              </a:rPr>
              <a:t>地理上分散而且独立自治的若干台计算机通过通信线路相互连接形成计算机网络，按照网络协议进行数据传输和通信，实现资源共享。</a:t>
            </a:r>
            <a:endParaRPr kumimoji="0" lang="en-US" altLang="zh-CN" sz="220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200" i="0" u="none" strike="noStrike" kern="0" cap="none" spc="0" normalizeH="0" baseline="0" noProof="0" dirty="0">
                <a:ln>
                  <a:noFill/>
                </a:ln>
                <a:solidFill>
                  <a:srgbClr val="000000"/>
                </a:solidFill>
                <a:effectLst/>
                <a:uLnTx/>
                <a:uFillTx/>
                <a:latin typeface="Arial"/>
                <a:ea typeface="宋体"/>
                <a:cs typeface="+mn-cs"/>
              </a:rPr>
              <a:t>计算机网络有利于用户突破地理条件的限制，方便使用远程计算机资源。网络操作系统就是安装在计算机网络中各计算机上的操作系统。</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200" i="0" u="none" strike="noStrike" kern="0" cap="none" spc="0" normalizeH="0" baseline="0" noProof="0" dirty="0">
                <a:ln>
                  <a:noFill/>
                </a:ln>
                <a:solidFill>
                  <a:srgbClr val="000000"/>
                </a:solidFill>
                <a:effectLst/>
                <a:uLnTx/>
                <a:uFillTx/>
                <a:latin typeface="Arial"/>
                <a:ea typeface="宋体"/>
                <a:cs typeface="+mn-cs"/>
              </a:rPr>
              <a:t>网络操作系统具备以下两大特征：</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zh-CN" altLang="en-US" sz="2200" i="0" u="none" strike="noStrike" kern="0" cap="none" spc="0" normalizeH="0" baseline="0" noProof="0" dirty="0">
                <a:ln>
                  <a:noFill/>
                </a:ln>
                <a:solidFill>
                  <a:srgbClr val="000000"/>
                </a:solidFill>
                <a:effectLst/>
                <a:uLnTx/>
                <a:uFillTx/>
                <a:latin typeface="Arial"/>
                <a:ea typeface="宋体"/>
                <a:cs typeface="+mn-cs"/>
              </a:rPr>
              <a:t>  （</a:t>
            </a:r>
            <a:r>
              <a:rPr kumimoji="0" lang="en-US" altLang="zh-CN" sz="2200" i="0" u="none" strike="noStrike" kern="0" cap="none" spc="0" normalizeH="0" baseline="0" noProof="0" dirty="0">
                <a:ln>
                  <a:noFill/>
                </a:ln>
                <a:solidFill>
                  <a:srgbClr val="000000"/>
                </a:solidFill>
                <a:effectLst/>
                <a:uLnTx/>
                <a:uFillTx/>
                <a:latin typeface="Arial"/>
                <a:ea typeface="宋体"/>
                <a:cs typeface="+mn-cs"/>
              </a:rPr>
              <a:t>1</a:t>
            </a:r>
            <a:r>
              <a:rPr kumimoji="0" lang="zh-CN" altLang="en-US" sz="2200" i="0" u="none" strike="noStrike" kern="0" cap="none" spc="0" normalizeH="0" baseline="0" noProof="0" dirty="0">
                <a:ln>
                  <a:noFill/>
                </a:ln>
                <a:solidFill>
                  <a:srgbClr val="000000"/>
                </a:solidFill>
                <a:effectLst/>
                <a:uLnTx/>
                <a:uFillTx/>
                <a:latin typeface="Arial"/>
                <a:ea typeface="宋体"/>
                <a:cs typeface="+mn-cs"/>
              </a:rPr>
              <a:t>）由于网络中的各个计算机是相互独立的，网络操作系统首先具备普通操作系统的功能，以便能及时响应本地用户的请求。</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zh-CN" altLang="en-US" sz="2200" i="0" u="none" strike="noStrike" kern="0" cap="none" spc="0" normalizeH="0" baseline="0" noProof="0" dirty="0">
                <a:ln>
                  <a:noFill/>
                </a:ln>
                <a:solidFill>
                  <a:srgbClr val="000000"/>
                </a:solidFill>
                <a:effectLst/>
                <a:uLnTx/>
                <a:uFillTx/>
                <a:latin typeface="Arial"/>
                <a:ea typeface="宋体"/>
                <a:cs typeface="+mn-cs"/>
              </a:rPr>
              <a:t>  （</a:t>
            </a:r>
            <a:r>
              <a:rPr kumimoji="0" lang="en-US" altLang="zh-CN" sz="2200" i="0" u="none" strike="noStrike" kern="0" cap="none" spc="0" normalizeH="0" baseline="0" noProof="0" dirty="0">
                <a:ln>
                  <a:noFill/>
                </a:ln>
                <a:solidFill>
                  <a:srgbClr val="000000"/>
                </a:solidFill>
                <a:effectLst/>
                <a:uLnTx/>
                <a:uFillTx/>
                <a:latin typeface="Arial"/>
                <a:ea typeface="宋体"/>
                <a:cs typeface="+mn-cs"/>
              </a:rPr>
              <a:t>2</a:t>
            </a:r>
            <a:r>
              <a:rPr kumimoji="0" lang="zh-CN" altLang="en-US" sz="2200" i="0" u="none" strike="noStrike" kern="0" cap="none" spc="0" normalizeH="0" baseline="0" noProof="0" dirty="0">
                <a:ln>
                  <a:noFill/>
                </a:ln>
                <a:solidFill>
                  <a:srgbClr val="000000"/>
                </a:solidFill>
                <a:effectLst/>
                <a:uLnTx/>
                <a:uFillTx/>
                <a:latin typeface="Arial"/>
                <a:ea typeface="宋体"/>
                <a:cs typeface="+mn-cs"/>
              </a:rPr>
              <a:t>）用户通过网络操作系统能够方便地使用网络共享资源，这要求网络操作系统必须遵循网络体系结构协议，提供网络管理、通信、安全等各种服务，通过网络协议实现网络资源的统一配置，建立网络资源共享平台。 </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b="1"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218608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5" name="内容占位符 2">
            <a:extLst>
              <a:ext uri="{FF2B5EF4-FFF2-40B4-BE49-F238E27FC236}">
                <a16:creationId xmlns:a16="http://schemas.microsoft.com/office/drawing/2014/main" id="{29A2BD00-A046-3C7E-3472-F47666AB1F7E}"/>
              </a:ext>
            </a:extLst>
          </p:cNvPr>
          <p:cNvSpPr txBox="1">
            <a:spLocks noChangeArrowheads="1"/>
          </p:cNvSpPr>
          <p:nvPr/>
        </p:nvSpPr>
        <p:spPr bwMode="auto">
          <a:xfrm>
            <a:off x="521207" y="1501274"/>
            <a:ext cx="11109319" cy="490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en-US" altLang="zh-CN" sz="3200" i="0" u="none" strike="noStrike" kern="0" cap="none" spc="0" normalizeH="0" baseline="0" noProof="0" dirty="0">
                <a:ln>
                  <a:noFill/>
                </a:ln>
                <a:solidFill>
                  <a:srgbClr val="000000"/>
                </a:solidFill>
                <a:effectLst/>
                <a:uLnTx/>
                <a:uFillTx/>
                <a:latin typeface="Arial"/>
                <a:ea typeface="宋体"/>
                <a:cs typeface="+mn-cs"/>
              </a:rPr>
              <a:t>   5. </a:t>
            </a:r>
            <a:r>
              <a:rPr kumimoji="0" lang="zh-CN" altLang="en-US" sz="3200" i="0" u="none" strike="noStrike" kern="0" cap="none" spc="0" normalizeH="0" baseline="0" noProof="0" dirty="0">
                <a:ln>
                  <a:noFill/>
                </a:ln>
                <a:solidFill>
                  <a:srgbClr val="000000"/>
                </a:solidFill>
                <a:effectLst/>
                <a:uLnTx/>
                <a:uFillTx/>
                <a:latin typeface="Arial"/>
                <a:ea typeface="宋体"/>
                <a:cs typeface="+mn-cs"/>
              </a:rPr>
              <a:t>分布式操作系统</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400" i="0" u="none" strike="noStrike" kern="0" cap="none" spc="0" normalizeH="0" baseline="0" noProof="0" dirty="0">
                <a:ln>
                  <a:noFill/>
                </a:ln>
                <a:solidFill>
                  <a:srgbClr val="000000"/>
                </a:solidFill>
                <a:effectLst/>
                <a:uLnTx/>
                <a:uFillTx/>
                <a:latin typeface="Arial"/>
                <a:ea typeface="宋体"/>
                <a:cs typeface="+mn-cs"/>
              </a:rPr>
              <a:t>分布式操作系统是为分布式系统配置的操作系统。分布式系统中的计算机既相互对立又相互协作，系统统一进行资源分配和共享，执行中协调各计算机之间的同步，实现它们之间的通信和负载平衡。</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400" i="0" u="none" strike="noStrike" kern="0" cap="none" spc="0" normalizeH="0" baseline="0" noProof="0" dirty="0">
                <a:ln>
                  <a:noFill/>
                </a:ln>
                <a:solidFill>
                  <a:srgbClr val="000000"/>
                </a:solidFill>
                <a:effectLst/>
                <a:uLnTx/>
                <a:uFillTx/>
                <a:latin typeface="Arial"/>
                <a:ea typeface="宋体"/>
                <a:cs typeface="+mn-cs"/>
              </a:rPr>
              <a:t>分布式操作系统以计算机网络为基础，系统的各个子功能和子任务被布置在多个处理器上执行，形成处理上的分布；系统的管理模块可以在系统中的任何一个处理器上运行，进行系统任务分配和负载均衡调整，形成控制上的分布。</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b="1"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b="1"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28773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6" name="内容占位符 2">
            <a:extLst>
              <a:ext uri="{FF2B5EF4-FFF2-40B4-BE49-F238E27FC236}">
                <a16:creationId xmlns:a16="http://schemas.microsoft.com/office/drawing/2014/main" id="{899154D3-CC57-FFD8-4432-BE83BC3400AC}"/>
              </a:ext>
            </a:extLst>
          </p:cNvPr>
          <p:cNvSpPr txBox="1">
            <a:spLocks noChangeArrowheads="1"/>
          </p:cNvSpPr>
          <p:nvPr/>
        </p:nvSpPr>
        <p:spPr bwMode="auto">
          <a:xfrm>
            <a:off x="521207" y="1347536"/>
            <a:ext cx="10932855" cy="506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r>
              <a:rPr kumimoji="0" lang="zh-CN" altLang="en-US" sz="2600" i="0" u="none" strike="noStrike" kern="0" cap="none" spc="0" normalizeH="0" baseline="0" noProof="0" dirty="0">
                <a:ln>
                  <a:noFill/>
                </a:ln>
                <a:solidFill>
                  <a:srgbClr val="000000"/>
                </a:solidFill>
                <a:effectLst/>
                <a:uLnTx/>
                <a:uFillTx/>
                <a:latin typeface="Arial"/>
                <a:ea typeface="宋体"/>
                <a:cs typeface="+mn-cs"/>
              </a:rPr>
              <a:t>网络操作系统和分布式操作系统的</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区别</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a:t>
            </a: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① 分布式系统的各个计算机之间地位平等，无主从关系；网络操作系统中的计算机之间有主从关系。</a:t>
            </a:r>
            <a:r>
              <a:rPr kumimoji="0" lang="en-US" altLang="zh-CN" sz="2600" i="0" u="none" strike="noStrike" kern="0" cap="none" spc="0" normalizeH="0" baseline="0" noProof="0" dirty="0">
                <a:ln>
                  <a:noFill/>
                </a:ln>
                <a:solidFill>
                  <a:srgbClr val="000000"/>
                </a:solidFill>
                <a:effectLst/>
                <a:uLnTx/>
                <a:uFillTx/>
                <a:latin typeface="Arial"/>
                <a:ea typeface="宋体"/>
              </a:rPr>
              <a:t>(</a:t>
            </a:r>
            <a:r>
              <a:rPr kumimoji="0" lang="zh-CN" altLang="en-US" sz="2600" i="0" u="none" strike="noStrike" kern="0" cap="none" spc="0" normalizeH="0" baseline="0" noProof="0" dirty="0">
                <a:ln>
                  <a:noFill/>
                </a:ln>
                <a:solidFill>
                  <a:srgbClr val="000000"/>
                </a:solidFill>
                <a:effectLst/>
                <a:uLnTx/>
                <a:uFillTx/>
                <a:latin typeface="Arial"/>
                <a:ea typeface="宋体"/>
                <a:hlinkClick r:id="rId3"/>
              </a:rPr>
              <a:t>这个如今看是错的</a:t>
            </a:r>
            <a:r>
              <a:rPr kumimoji="0" lang="en-US" altLang="zh-CN" sz="2600" i="0" u="none" strike="noStrike" kern="0" cap="none" spc="0" normalizeH="0" baseline="0" noProof="0" dirty="0">
                <a:ln>
                  <a:noFill/>
                </a:ln>
                <a:solidFill>
                  <a:srgbClr val="000000"/>
                </a:solidFill>
                <a:effectLst/>
                <a:uLnTx/>
                <a:uFillTx/>
                <a:latin typeface="Arial"/>
                <a:ea typeface="宋体"/>
              </a:rPr>
              <a:t>)</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② 分布式系统中的系统资源为所有用户共享；网络操作系统的各用户有限制地共享系统资源。</a:t>
            </a:r>
            <a:r>
              <a:rPr kumimoji="0" lang="en-US" altLang="zh-CN" sz="2600" i="0" u="none" strike="noStrike" kern="0" cap="none" spc="0" normalizeH="0" baseline="0" noProof="0" dirty="0">
                <a:ln>
                  <a:noFill/>
                </a:ln>
                <a:solidFill>
                  <a:srgbClr val="000000"/>
                </a:solidFill>
                <a:effectLst/>
                <a:uLnTx/>
                <a:uFillTx/>
                <a:latin typeface="Arial"/>
                <a:ea typeface="宋体"/>
              </a:rPr>
              <a:t>(</a:t>
            </a:r>
            <a:r>
              <a:rPr kumimoji="0" lang="en-US" altLang="zh-CN" sz="2600" i="0" u="none" strike="noStrike" kern="0" cap="none" spc="0" normalizeH="0" baseline="0" noProof="0" dirty="0">
                <a:ln>
                  <a:noFill/>
                </a:ln>
                <a:solidFill>
                  <a:srgbClr val="FF0000"/>
                </a:solidFill>
                <a:effectLst/>
                <a:uLnTx/>
                <a:uFillTx/>
                <a:latin typeface="Arial"/>
                <a:ea typeface="宋体"/>
              </a:rPr>
              <a:t>HDFS</a:t>
            </a:r>
            <a:r>
              <a:rPr kumimoji="0" lang="en-US" altLang="zh-CN" sz="2600" i="0" u="none" strike="noStrike" kern="0" cap="none" spc="0" normalizeH="0" baseline="0" noProof="0" dirty="0">
                <a:ln>
                  <a:noFill/>
                </a:ln>
                <a:solidFill>
                  <a:srgbClr val="000000"/>
                </a:solidFill>
                <a:effectLst/>
                <a:uLnTx/>
                <a:uFillTx/>
                <a:latin typeface="Arial"/>
                <a:ea typeface="宋体"/>
              </a:rPr>
              <a:t>)</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③ 分布式系统中，任务可分给若干处理器</a:t>
            </a:r>
            <a:r>
              <a:rPr kumimoji="0" lang="zh-CN" altLang="en-US" sz="2600" i="0" u="none" strike="noStrike" kern="0" cap="none" spc="0" normalizeH="0" baseline="0" noProof="0" dirty="0">
                <a:ln>
                  <a:noFill/>
                </a:ln>
                <a:solidFill>
                  <a:srgbClr val="FF0000"/>
                </a:solidFill>
                <a:effectLst/>
                <a:uLnTx/>
                <a:uFillTx/>
                <a:latin typeface="Arial"/>
                <a:ea typeface="宋体"/>
              </a:rPr>
              <a:t>相互协作共同完成</a:t>
            </a:r>
            <a:r>
              <a:rPr kumimoji="0" lang="zh-CN" altLang="en-US" sz="2600" i="0" u="none" strike="noStrike" kern="0" cap="none" spc="0" normalizeH="0" baseline="0" noProof="0" dirty="0">
                <a:ln>
                  <a:noFill/>
                </a:ln>
                <a:solidFill>
                  <a:srgbClr val="000000"/>
                </a:solidFill>
                <a:effectLst/>
                <a:uLnTx/>
                <a:uFillTx/>
                <a:latin typeface="Arial"/>
                <a:ea typeface="宋体"/>
              </a:rPr>
              <a:t>，而网络系统中的各个处理器往往是各司其责，不进行协作。</a:t>
            </a:r>
            <a:r>
              <a:rPr kumimoji="0" lang="en-US" altLang="zh-CN" sz="2600" i="0" u="none" strike="noStrike" kern="0" cap="none" spc="0" normalizeH="0" baseline="0" noProof="0" dirty="0">
                <a:ln>
                  <a:noFill/>
                </a:ln>
                <a:solidFill>
                  <a:srgbClr val="000000"/>
                </a:solidFill>
                <a:effectLst/>
                <a:uLnTx/>
                <a:uFillTx/>
                <a:latin typeface="Arial"/>
                <a:ea typeface="宋体"/>
              </a:rPr>
              <a:t>(MapReduce)</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9221520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pic>
        <p:nvPicPr>
          <p:cNvPr id="18434" name="Picture 2">
            <a:extLst>
              <a:ext uri="{FF2B5EF4-FFF2-40B4-BE49-F238E27FC236}">
                <a16:creationId xmlns:a16="http://schemas.microsoft.com/office/drawing/2014/main" id="{EDA9215E-5A54-B2C2-4E1E-7FCB2CFFF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07" y="1684833"/>
            <a:ext cx="4946233" cy="3737400"/>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hadoop学习之路----MapReduce原理与基本架构总结（第三讲）_第2张图片">
            <a:extLst>
              <a:ext uri="{FF2B5EF4-FFF2-40B4-BE49-F238E27FC236}">
                <a16:creationId xmlns:a16="http://schemas.microsoft.com/office/drawing/2014/main" id="{4D25D7E9-D5C1-E6EA-E63D-3BA2CEF71E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537" y="1684833"/>
            <a:ext cx="6191250" cy="271462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6406F470-2A4F-5B1D-98F5-DD7D8F8D41E0}"/>
              </a:ext>
            </a:extLst>
          </p:cNvPr>
          <p:cNvSpPr txBox="1"/>
          <p:nvPr/>
        </p:nvSpPr>
        <p:spPr>
          <a:xfrm>
            <a:off x="4220945" y="5834264"/>
            <a:ext cx="2492990" cy="369332"/>
          </a:xfrm>
          <a:prstGeom prst="rect">
            <a:avLst/>
          </a:prstGeom>
          <a:noFill/>
        </p:spPr>
        <p:txBody>
          <a:bodyPr wrap="none" rtlCol="0">
            <a:spAutoFit/>
          </a:bodyPr>
          <a:lstStyle/>
          <a:p>
            <a:r>
              <a:rPr lang="zh-CN" altLang="en-US" dirty="0"/>
              <a:t>分布式系统的处理流程</a:t>
            </a:r>
          </a:p>
        </p:txBody>
      </p:sp>
    </p:spTree>
    <p:extLst>
      <p:ext uri="{BB962C8B-B14F-4D97-AF65-F5344CB8AC3E}">
        <p14:creationId xmlns:p14="http://schemas.microsoft.com/office/powerpoint/2010/main" val="2564262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5" name="内容占位符 2">
            <a:extLst>
              <a:ext uri="{FF2B5EF4-FFF2-40B4-BE49-F238E27FC236}">
                <a16:creationId xmlns:a16="http://schemas.microsoft.com/office/drawing/2014/main" id="{4429E1C3-54E4-75F6-ED24-C5D370A36AB9}"/>
              </a:ext>
            </a:extLst>
          </p:cNvPr>
          <p:cNvSpPr txBox="1">
            <a:spLocks noChangeArrowheads="1"/>
          </p:cNvSpPr>
          <p:nvPr/>
        </p:nvSpPr>
        <p:spPr bwMode="auto">
          <a:xfrm>
            <a:off x="521207" y="1353758"/>
            <a:ext cx="11189530" cy="493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en-US" altLang="zh-CN" sz="3200" i="0" u="none" strike="noStrike" kern="0" cap="none" spc="0" normalizeH="0" baseline="0" noProof="0" dirty="0">
                <a:ln>
                  <a:noFill/>
                </a:ln>
                <a:solidFill>
                  <a:srgbClr val="000000"/>
                </a:solidFill>
                <a:effectLst/>
                <a:uLnTx/>
                <a:uFillTx/>
                <a:latin typeface="Arial"/>
                <a:ea typeface="宋体"/>
                <a:cs typeface="+mn-cs"/>
              </a:rPr>
              <a:t>   6. </a:t>
            </a:r>
            <a:r>
              <a:rPr kumimoji="0" lang="zh-CN" altLang="en-US" sz="3200" i="0" u="none" strike="noStrike" kern="0" cap="none" spc="0" normalizeH="0" baseline="0" noProof="0" dirty="0">
                <a:ln>
                  <a:noFill/>
                </a:ln>
                <a:solidFill>
                  <a:srgbClr val="000000"/>
                </a:solidFill>
                <a:effectLst/>
                <a:uLnTx/>
                <a:uFillTx/>
                <a:latin typeface="Arial"/>
                <a:ea typeface="宋体"/>
                <a:cs typeface="+mn-cs"/>
              </a:rPr>
              <a:t>个人操作系统</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个人操作系统是</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面向个人计算机应用</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而研制的一种操作系统。它是为没有计算机专业知识的个人计算机用户编写的、运行在个人计算机上的操作系统。</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个人操作系统的特点主要有：</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   ①	具有良好的图形用户接口。</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   ②	管理性能较高，引入了许多过去在小型机中采用的技术，如虚拟内存技术、多线程技术等。</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   ③	具有较好的可扩充性和兼容性，方便不同系统之间的互连和分布式处理。</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   ④	具有丰富的应用软件</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091849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5" name="内容占位符 2">
            <a:extLst>
              <a:ext uri="{FF2B5EF4-FFF2-40B4-BE49-F238E27FC236}">
                <a16:creationId xmlns:a16="http://schemas.microsoft.com/office/drawing/2014/main" id="{12F653D8-D046-496B-D677-434799463C02}"/>
              </a:ext>
            </a:extLst>
          </p:cNvPr>
          <p:cNvSpPr txBox="1">
            <a:spLocks noChangeArrowheads="1"/>
          </p:cNvSpPr>
          <p:nvPr/>
        </p:nvSpPr>
        <p:spPr bwMode="auto">
          <a:xfrm>
            <a:off x="597487" y="1376894"/>
            <a:ext cx="10997025" cy="532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en-US" altLang="zh-CN" sz="3200" i="0" u="none" strike="noStrike" kern="0" cap="none" spc="0" normalizeH="0" baseline="0" noProof="0" dirty="0">
                <a:ln>
                  <a:noFill/>
                </a:ln>
                <a:solidFill>
                  <a:srgbClr val="000000"/>
                </a:solidFill>
                <a:effectLst/>
                <a:uLnTx/>
                <a:uFillTx/>
                <a:latin typeface="Arial"/>
                <a:ea typeface="宋体"/>
                <a:cs typeface="+mn-cs"/>
              </a:rPr>
              <a:t>   </a:t>
            </a:r>
            <a:endParaRPr kumimoji="0" lang="zh-CN" altLang="en-US" sz="320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嵌入式操作系统（</a:t>
            </a:r>
            <a:r>
              <a:rPr kumimoji="0" lang="en-US" altLang="zh-CN" sz="2600" i="0" u="none" strike="noStrike" kern="0" cap="none" spc="0" normalizeH="0" baseline="0" noProof="0" dirty="0">
                <a:ln>
                  <a:noFill/>
                </a:ln>
                <a:solidFill>
                  <a:srgbClr val="000000"/>
                </a:solidFill>
                <a:effectLst/>
                <a:uLnTx/>
                <a:uFillTx/>
                <a:latin typeface="Arial"/>
                <a:ea typeface="宋体"/>
                <a:cs typeface="+mn-cs"/>
              </a:rPr>
              <a:t>Embedded Operating System</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）是为嵌入式应用研制的一种特定操作系统，它运行在嵌入式计算机或嵌入式处理机芯片上，具有及时响应外部请求，调度执行任务和控制</a:t>
            </a:r>
            <a:r>
              <a:rPr kumimoji="0" lang="en-US" altLang="zh-CN" sz="2600" i="0" u="none" strike="noStrike" kern="0" cap="none" spc="0" normalizeH="0" baseline="0" noProof="0" dirty="0">
                <a:ln>
                  <a:noFill/>
                </a:ln>
                <a:solidFill>
                  <a:srgbClr val="000000"/>
                </a:solidFill>
                <a:effectLst/>
                <a:uLnTx/>
                <a:uFillTx/>
                <a:latin typeface="Arial"/>
                <a:ea typeface="宋体"/>
                <a:cs typeface="+mn-cs"/>
              </a:rPr>
              <a:t>I/O</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设备等操作系统功能。</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嵌入式操作系统一般采用微内核结构，常包括以下基本功能：</a:t>
            </a: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400" i="0" u="none" strike="noStrike" kern="0" cap="none" spc="0" normalizeH="0" baseline="0" noProof="0" dirty="0">
                <a:ln>
                  <a:noFill/>
                </a:ln>
                <a:solidFill>
                  <a:srgbClr val="000000"/>
                </a:solidFill>
                <a:effectLst/>
                <a:uLnTx/>
                <a:uFillTx/>
                <a:latin typeface="Arial"/>
                <a:ea typeface="宋体"/>
              </a:rPr>
              <a:t>① 处理机调度。</a:t>
            </a: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400" i="0" u="none" strike="noStrike" kern="0" cap="none" spc="0" normalizeH="0" baseline="0" noProof="0" dirty="0">
                <a:ln>
                  <a:noFill/>
                </a:ln>
                <a:solidFill>
                  <a:srgbClr val="000000"/>
                </a:solidFill>
                <a:effectLst/>
                <a:uLnTx/>
                <a:uFillTx/>
                <a:latin typeface="Arial"/>
                <a:ea typeface="宋体"/>
              </a:rPr>
              <a:t>② 基本内存管理。</a:t>
            </a: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400" i="0" u="none" strike="noStrike" kern="0" cap="none" spc="0" normalizeH="0" baseline="0" noProof="0" dirty="0">
                <a:ln>
                  <a:noFill/>
                </a:ln>
                <a:solidFill>
                  <a:srgbClr val="000000"/>
                </a:solidFill>
                <a:effectLst/>
                <a:uLnTx/>
                <a:uFillTx/>
                <a:latin typeface="Arial"/>
                <a:ea typeface="宋体"/>
              </a:rPr>
              <a:t>③ 通讯机制。</a:t>
            </a: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400" i="0" u="none" strike="noStrike" kern="0" cap="none" spc="0" normalizeH="0" baseline="0" noProof="0" dirty="0">
                <a:ln>
                  <a:noFill/>
                </a:ln>
                <a:solidFill>
                  <a:srgbClr val="000000"/>
                </a:solidFill>
                <a:effectLst/>
                <a:uLnTx/>
                <a:uFillTx/>
                <a:latin typeface="Arial"/>
                <a:ea typeface="宋体"/>
              </a:rPr>
              <a:t>④ 电源管理</a:t>
            </a:r>
            <a:r>
              <a:rPr kumimoji="0" lang="zh-CN" altLang="en-US" sz="2200" i="0" u="none" strike="noStrike" kern="0" cap="none" spc="0" normalizeH="0" baseline="0" noProof="0" dirty="0">
                <a:ln>
                  <a:noFill/>
                </a:ln>
                <a:solidFill>
                  <a:srgbClr val="000000"/>
                </a:solidFill>
                <a:effectLst/>
                <a:uLnTx/>
                <a:uFillTx/>
                <a:latin typeface="Arial"/>
                <a:ea typeface="宋体"/>
              </a:rPr>
              <a:t>。</a:t>
            </a:r>
            <a:endParaRPr lang="en-US" altLang="zh-CN" sz="2200" kern="0" noProof="0" dirty="0">
              <a:solidFill>
                <a:srgbClr val="000000"/>
              </a:solidFill>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zh-CN" altLang="en-US" sz="2200" kern="0" noProof="0" dirty="0">
                <a:solidFill>
                  <a:srgbClr val="FF0000"/>
                </a:solidFill>
                <a:latin typeface="Arial"/>
                <a:ea typeface="宋体"/>
              </a:rPr>
              <a:t>与</a:t>
            </a:r>
            <a:r>
              <a:rPr lang="en-US" altLang="zh-CN" sz="2200" kern="0" dirty="0">
                <a:solidFill>
                  <a:srgbClr val="FF0000"/>
                </a:solidFill>
                <a:latin typeface="Arial"/>
                <a:ea typeface="宋体"/>
              </a:rPr>
              <a:t>RTOS</a:t>
            </a:r>
            <a:r>
              <a:rPr lang="zh-CN" altLang="en-US" sz="2200" kern="0" dirty="0">
                <a:solidFill>
                  <a:srgbClr val="FF0000"/>
                </a:solidFill>
                <a:latin typeface="Arial"/>
                <a:ea typeface="宋体"/>
              </a:rPr>
              <a:t>概念有部分重叠。</a:t>
            </a:r>
            <a:endParaRPr kumimoji="0" lang="zh-CN" altLang="en-US" sz="2200" i="0" u="none" strike="noStrike" kern="0" cap="none" spc="0" normalizeH="0" baseline="0" noProof="0" dirty="0">
              <a:ln>
                <a:noFill/>
              </a:ln>
              <a:solidFill>
                <a:srgbClr val="FF0000"/>
              </a:solidFill>
              <a:effectLst/>
              <a:uLnTx/>
              <a:uFillTx/>
              <a:latin typeface="Arial"/>
              <a:ea typeface="宋体"/>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2388764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fontScale="90000"/>
          </a:bodyPr>
          <a:lstStyle/>
          <a:p>
            <a:pPr>
              <a:lnSpc>
                <a:spcPct val="150000"/>
              </a:lnSpc>
              <a:spcAft>
                <a:spcPts val="600"/>
              </a:spcAft>
              <a:defRPr/>
            </a:pP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为什么要学习操作系统</a:t>
            </a:r>
            <a:endPar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endParaRPr>
          </a:p>
        </p:txBody>
      </p:sp>
      <p:pic>
        <p:nvPicPr>
          <p:cNvPr id="23" name="图片 22"/>
          <p:cNvPicPr>
            <a:picLocks noChangeAspect="1"/>
          </p:cNvPicPr>
          <p:nvPr/>
        </p:nvPicPr>
        <p:blipFill>
          <a:blip r:embed="rId3"/>
          <a:srcRect/>
          <a:stretch/>
        </p:blipFill>
        <p:spPr>
          <a:xfrm>
            <a:off x="7398326" y="1641433"/>
            <a:ext cx="2900886" cy="2900886"/>
          </a:xfrm>
          <a:prstGeom prst="rect">
            <a:avLst/>
          </a:prstGeom>
        </p:spPr>
      </p:pic>
      <p:sp>
        <p:nvSpPr>
          <p:cNvPr id="26" name="内容占位符 17">
            <a:extLst>
              <a:ext uri="{FF2B5EF4-FFF2-40B4-BE49-F238E27FC236}">
                <a16:creationId xmlns:a16="http://schemas.microsoft.com/office/drawing/2014/main" id="{B45FDE20-7FAD-DB08-8A0B-D891D6573701}"/>
              </a:ext>
            </a:extLst>
          </p:cNvPr>
          <p:cNvSpPr txBox="1">
            <a:spLocks/>
          </p:cNvSpPr>
          <p:nvPr/>
        </p:nvSpPr>
        <p:spPr>
          <a:xfrm>
            <a:off x="541610" y="1524708"/>
            <a:ext cx="5625510" cy="479481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defRPr/>
            </a:pP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保及格？混学分毕业？</a:t>
            </a:r>
            <a:endPar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听说考研要考</a:t>
            </a:r>
            <a:r>
              <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rPr>
              <a:t>?</a:t>
            </a:r>
          </a:p>
          <a:p>
            <a:pPr>
              <a:lnSpc>
                <a:spcPct val="150000"/>
              </a:lnSpc>
              <a:spcAft>
                <a:spcPts val="600"/>
              </a:spcAft>
              <a:defRPr/>
            </a:pP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为了考试？为了让老师开心？</a:t>
            </a:r>
            <a:endPar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endParaRPr>
          </a:p>
          <a:p>
            <a:pPr lvl="1">
              <a:lnSpc>
                <a:spcPct val="150000"/>
              </a:lnSpc>
              <a:spcAft>
                <a:spcPts val="600"/>
              </a:spcAft>
              <a:defRPr/>
            </a:pPr>
            <a:endPar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endParaRPr>
          </a:p>
        </p:txBody>
      </p:sp>
      <p:pic>
        <p:nvPicPr>
          <p:cNvPr id="3" name="图片 2">
            <a:extLst>
              <a:ext uri="{FF2B5EF4-FFF2-40B4-BE49-F238E27FC236}">
                <a16:creationId xmlns:a16="http://schemas.microsoft.com/office/drawing/2014/main" id="{0B85EDD5-20B1-F2B1-D196-8E5CEE9AB05B}"/>
              </a:ext>
            </a:extLst>
          </p:cNvPr>
          <p:cNvPicPr>
            <a:picLocks noChangeAspect="1"/>
          </p:cNvPicPr>
          <p:nvPr/>
        </p:nvPicPr>
        <p:blipFill>
          <a:blip r:embed="rId4"/>
          <a:stretch>
            <a:fillRect/>
          </a:stretch>
        </p:blipFill>
        <p:spPr>
          <a:xfrm>
            <a:off x="4615338" y="2370332"/>
            <a:ext cx="3103563" cy="3103563"/>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800" b="1" i="0" u="none" strike="noStrike" kern="0" cap="none" spc="0" normalizeH="0" baseline="0" noProof="0" dirty="0">
                <a:ln>
                  <a:noFill/>
                </a:ln>
                <a:solidFill>
                  <a:srgbClr val="000000"/>
                </a:solidFill>
                <a:effectLst/>
                <a:uLnTx/>
                <a:uFillTx/>
                <a:latin typeface="Arial"/>
                <a:ea typeface="宋体"/>
                <a:cs typeface="+mn-cs"/>
              </a:rPr>
              <a:t>操作系统的设计目标</a:t>
            </a:r>
          </a:p>
        </p:txBody>
      </p:sp>
      <p:sp>
        <p:nvSpPr>
          <p:cNvPr id="5" name="内容占位符 2">
            <a:extLst>
              <a:ext uri="{FF2B5EF4-FFF2-40B4-BE49-F238E27FC236}">
                <a16:creationId xmlns:a16="http://schemas.microsoft.com/office/drawing/2014/main" id="{811BD496-3AF2-CC5E-7A6B-A58AA167F662}"/>
              </a:ext>
            </a:extLst>
          </p:cNvPr>
          <p:cNvSpPr txBox="1">
            <a:spLocks noChangeArrowheads="1"/>
          </p:cNvSpPr>
          <p:nvPr/>
        </p:nvSpPr>
        <p:spPr bwMode="auto">
          <a:xfrm>
            <a:off x="457200" y="1600200"/>
            <a:ext cx="11109158" cy="480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indent="-285750" algn="just" eaLnBrk="1" hangingPunct="1">
              <a:lnSpc>
                <a:spcPct val="125000"/>
              </a:lnSpc>
              <a:buNone/>
            </a:pPr>
            <a:r>
              <a:rPr kumimoji="0" lang="en-US" altLang="zh-CN" sz="3000" i="0" u="none" strike="noStrike" kern="0" cap="none" spc="0" normalizeH="0" baseline="0" noProof="0" dirty="0">
                <a:ln>
                  <a:noFill/>
                </a:ln>
                <a:solidFill>
                  <a:srgbClr val="000000"/>
                </a:solidFill>
                <a:effectLst/>
                <a:uLnTx/>
                <a:uFillTx/>
                <a:latin typeface="Arial"/>
                <a:ea typeface="宋体"/>
              </a:rPr>
              <a:t>1</a:t>
            </a:r>
            <a:r>
              <a:rPr kumimoji="0" lang="zh-CN" altLang="en-US" sz="3000" i="0" u="none" strike="noStrike" kern="0" cap="none" spc="0" normalizeH="0" baseline="0" noProof="0" dirty="0">
                <a:ln>
                  <a:noFill/>
                </a:ln>
                <a:solidFill>
                  <a:srgbClr val="000000"/>
                </a:solidFill>
                <a:effectLst/>
                <a:uLnTx/>
                <a:uFillTx/>
                <a:latin typeface="Arial"/>
                <a:ea typeface="宋体"/>
              </a:rPr>
              <a:t>．高效性</a:t>
            </a:r>
          </a:p>
          <a:p>
            <a:pPr indent="-285750" algn="just" eaLnBrk="1" hangingPunct="1">
              <a:lnSpc>
                <a:spcPct val="125000"/>
              </a:lnSpc>
              <a:buNone/>
            </a:pPr>
            <a:r>
              <a:rPr kumimoji="0" lang="en-US" altLang="zh-CN" sz="3000" i="0" u="none" strike="noStrike" kern="0" cap="none" spc="0" normalizeH="0" baseline="0" noProof="0" dirty="0">
                <a:ln>
                  <a:noFill/>
                </a:ln>
                <a:solidFill>
                  <a:srgbClr val="000000"/>
                </a:solidFill>
                <a:effectLst/>
                <a:uLnTx/>
                <a:uFillTx/>
                <a:latin typeface="Arial"/>
                <a:ea typeface="宋体"/>
              </a:rPr>
              <a:t>2</a:t>
            </a:r>
            <a:r>
              <a:rPr kumimoji="0" lang="zh-CN" altLang="en-US" sz="3000" i="0" u="none" strike="noStrike" kern="0" cap="none" spc="0" normalizeH="0" baseline="0" noProof="0" dirty="0">
                <a:ln>
                  <a:noFill/>
                </a:ln>
                <a:solidFill>
                  <a:srgbClr val="000000"/>
                </a:solidFill>
                <a:effectLst/>
                <a:uLnTx/>
                <a:uFillTx/>
                <a:latin typeface="Arial"/>
                <a:ea typeface="宋体"/>
              </a:rPr>
              <a:t>．方便性</a:t>
            </a:r>
          </a:p>
          <a:p>
            <a:pPr indent="-285750" algn="just" eaLnBrk="1" hangingPunct="1">
              <a:lnSpc>
                <a:spcPct val="125000"/>
              </a:lnSpc>
              <a:buNone/>
            </a:pPr>
            <a:r>
              <a:rPr kumimoji="0" lang="en-US" altLang="zh-CN" sz="3000" i="0" u="none" strike="noStrike" kern="0" cap="none" spc="0" normalizeH="0" baseline="0" noProof="0" dirty="0">
                <a:ln>
                  <a:noFill/>
                </a:ln>
                <a:solidFill>
                  <a:srgbClr val="000000"/>
                </a:solidFill>
                <a:effectLst/>
                <a:uLnTx/>
                <a:uFillTx/>
                <a:latin typeface="Arial"/>
                <a:ea typeface="宋体"/>
              </a:rPr>
              <a:t>3</a:t>
            </a:r>
            <a:r>
              <a:rPr kumimoji="0" lang="zh-CN" altLang="en-US" sz="3000" i="0" u="none" strike="noStrike" kern="0" cap="none" spc="0" normalizeH="0" baseline="0" noProof="0" dirty="0">
                <a:ln>
                  <a:noFill/>
                </a:ln>
                <a:solidFill>
                  <a:srgbClr val="000000"/>
                </a:solidFill>
                <a:effectLst/>
                <a:uLnTx/>
                <a:uFillTx/>
                <a:latin typeface="Arial"/>
                <a:ea typeface="宋体"/>
              </a:rPr>
              <a:t>．可扩充性</a:t>
            </a:r>
          </a:p>
          <a:p>
            <a:pPr indent="-285750" algn="just" eaLnBrk="1" hangingPunct="1">
              <a:lnSpc>
                <a:spcPct val="125000"/>
              </a:lnSpc>
              <a:buNone/>
            </a:pPr>
            <a:r>
              <a:rPr kumimoji="0" lang="en-US" altLang="zh-CN" sz="3000" i="0" u="none" strike="noStrike" kern="0" cap="none" spc="0" normalizeH="0" baseline="0" noProof="0" dirty="0">
                <a:ln>
                  <a:noFill/>
                </a:ln>
                <a:solidFill>
                  <a:srgbClr val="000000"/>
                </a:solidFill>
                <a:effectLst/>
                <a:uLnTx/>
                <a:uFillTx/>
                <a:latin typeface="Arial"/>
                <a:ea typeface="宋体"/>
              </a:rPr>
              <a:t>4</a:t>
            </a:r>
            <a:r>
              <a:rPr kumimoji="0" lang="zh-CN" altLang="en-US" sz="3000" i="0" u="none" strike="noStrike" kern="0" cap="none" spc="0" normalizeH="0" baseline="0" noProof="0" dirty="0">
                <a:ln>
                  <a:noFill/>
                </a:ln>
                <a:solidFill>
                  <a:srgbClr val="000000"/>
                </a:solidFill>
                <a:effectLst/>
                <a:uLnTx/>
                <a:uFillTx/>
                <a:latin typeface="Arial"/>
                <a:ea typeface="宋体"/>
              </a:rPr>
              <a:t>．开放性</a:t>
            </a:r>
            <a:endParaRPr kumimoji="0" lang="en-US" altLang="zh-CN" sz="3000" i="0" u="none" strike="noStrike" kern="0" cap="none" spc="0" normalizeH="0" baseline="0" noProof="0" dirty="0">
              <a:ln>
                <a:noFill/>
              </a:ln>
              <a:solidFill>
                <a:srgbClr val="000000"/>
              </a:solidFill>
              <a:effectLst/>
              <a:uLnTx/>
              <a:uFillTx/>
              <a:latin typeface="Arial"/>
              <a:ea typeface="宋体"/>
            </a:endParaRPr>
          </a:p>
          <a:p>
            <a:pPr indent="-285750" algn="just" eaLnBrk="1" hangingPunct="1">
              <a:lnSpc>
                <a:spcPct val="125000"/>
              </a:lnSpc>
              <a:buNone/>
            </a:pPr>
            <a:r>
              <a:rPr kumimoji="0" lang="en-US" altLang="zh-CN" sz="3000" i="0" u="none" strike="noStrike" kern="0" cap="none" spc="0" normalizeH="0" baseline="0" noProof="0" dirty="0">
                <a:ln>
                  <a:noFill/>
                </a:ln>
                <a:solidFill>
                  <a:srgbClr val="000000"/>
                </a:solidFill>
                <a:effectLst/>
                <a:uLnTx/>
                <a:uFillTx/>
                <a:latin typeface="Arial"/>
                <a:ea typeface="宋体"/>
              </a:rPr>
              <a:t>5</a:t>
            </a:r>
            <a:r>
              <a:rPr kumimoji="0" lang="zh-CN" altLang="en-US" sz="3000" i="0" u="none" strike="noStrike" kern="0" cap="none" spc="0" normalizeH="0" baseline="0" noProof="0" dirty="0">
                <a:ln>
                  <a:noFill/>
                </a:ln>
                <a:solidFill>
                  <a:srgbClr val="000000"/>
                </a:solidFill>
                <a:effectLst/>
                <a:uLnTx/>
                <a:uFillTx/>
                <a:latin typeface="Arial"/>
                <a:ea typeface="宋体"/>
              </a:rPr>
              <a:t>．安全性</a:t>
            </a:r>
          </a:p>
          <a:p>
            <a:pPr marL="742950" marR="0" lvl="1" indent="-285750" algn="just" defTabSz="914400" rtl="0" eaLnBrk="1" fontAlgn="base" latinLnBrk="0" hangingPunct="1">
              <a:lnSpc>
                <a:spcPct val="125000"/>
              </a:lnSpc>
              <a:spcBef>
                <a:spcPct val="20000"/>
              </a:spcBef>
              <a:spcAft>
                <a:spcPct val="0"/>
              </a:spcAft>
              <a:buClrTx/>
              <a:buSzTx/>
              <a:buFont typeface="Wingdings" panose="05000000000000000000" pitchFamily="2" charset="2"/>
              <a:buNone/>
              <a:tabLst/>
              <a:defRPr/>
            </a:pPr>
            <a:endParaRPr kumimoji="0" lang="zh-CN" altLang="en-US" sz="2600" i="0" u="none" strike="noStrike" kern="0" cap="none" spc="0" normalizeH="0" baseline="0" noProof="0" dirty="0">
              <a:ln>
                <a:noFill/>
              </a:ln>
              <a:solidFill>
                <a:srgbClr val="000000"/>
              </a:solidFill>
              <a:effectLst/>
              <a:uLnTx/>
              <a:uFillTx/>
              <a:latin typeface="Arial"/>
              <a:ea typeface="宋体"/>
            </a:endParaRPr>
          </a:p>
        </p:txBody>
      </p:sp>
    </p:spTree>
    <p:extLst>
      <p:ext uri="{BB962C8B-B14F-4D97-AF65-F5344CB8AC3E}">
        <p14:creationId xmlns:p14="http://schemas.microsoft.com/office/powerpoint/2010/main" val="2861755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操作系统的主要功能</a:t>
            </a:r>
          </a:p>
        </p:txBody>
      </p:sp>
      <p:sp>
        <p:nvSpPr>
          <p:cNvPr id="5" name="内容占位符 2">
            <a:extLst>
              <a:ext uri="{FF2B5EF4-FFF2-40B4-BE49-F238E27FC236}">
                <a16:creationId xmlns:a16="http://schemas.microsoft.com/office/drawing/2014/main" id="{A940D18E-25D4-92DB-5391-8F2428E25BCE}"/>
              </a:ext>
            </a:extLst>
          </p:cNvPr>
          <p:cNvSpPr txBox="1">
            <a:spLocks noChangeArrowheads="1"/>
          </p:cNvSpPr>
          <p:nvPr/>
        </p:nvSpPr>
        <p:spPr bwMode="auto">
          <a:xfrm>
            <a:off x="641684" y="1459832"/>
            <a:ext cx="10796337" cy="495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r>
              <a:rPr kumimoji="0" lang="en-US" altLang="zh-CN" sz="2800" i="0" u="none" strike="noStrike" kern="0" cap="none" spc="0" normalizeH="0" baseline="0" noProof="0" dirty="0">
                <a:ln>
                  <a:noFill/>
                </a:ln>
                <a:solidFill>
                  <a:srgbClr val="000000"/>
                </a:solidFill>
                <a:effectLst/>
                <a:uLnTx/>
                <a:uFillTx/>
                <a:latin typeface="Arial"/>
                <a:ea typeface="宋体"/>
                <a:cs typeface="+mn-cs"/>
              </a:rPr>
              <a:t> </a:t>
            </a:r>
            <a:r>
              <a:rPr kumimoji="0" lang="zh-CN" altLang="en-US" sz="2800" i="0" u="none" strike="noStrike" kern="0" cap="none" spc="0" normalizeH="0" baseline="0" noProof="0" dirty="0">
                <a:ln>
                  <a:noFill/>
                </a:ln>
                <a:solidFill>
                  <a:srgbClr val="000000"/>
                </a:solidFill>
                <a:effectLst/>
                <a:uLnTx/>
                <a:uFillTx/>
                <a:latin typeface="Arial"/>
                <a:ea typeface="宋体"/>
                <a:cs typeface="+mn-cs"/>
              </a:rPr>
              <a:t>操作系统作为系统的资源管理者，并作为计算机和用户间的接口，它的主要功能如下：</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800" i="0" u="none" strike="noStrike" kern="0" cap="none" spc="0" normalizeH="0" baseline="0" noProof="0" dirty="0">
                <a:ln>
                  <a:noFill/>
                </a:ln>
                <a:solidFill>
                  <a:srgbClr val="000000"/>
                </a:solidFill>
                <a:effectLst/>
                <a:uLnTx/>
                <a:uFillTx/>
                <a:latin typeface="Arial"/>
                <a:ea typeface="宋体"/>
                <a:cs typeface="+mn-cs"/>
              </a:rPr>
              <a:t>（</a:t>
            </a:r>
            <a:r>
              <a:rPr kumimoji="0" lang="en-US" altLang="zh-CN" sz="2800" i="0" u="none" strike="noStrike" kern="0" cap="none" spc="0" normalizeH="0" baseline="0" noProof="0" dirty="0">
                <a:ln>
                  <a:noFill/>
                </a:ln>
                <a:solidFill>
                  <a:srgbClr val="000000"/>
                </a:solidFill>
                <a:effectLst/>
                <a:uLnTx/>
                <a:uFillTx/>
                <a:latin typeface="Arial"/>
                <a:ea typeface="宋体"/>
                <a:cs typeface="+mn-cs"/>
              </a:rPr>
              <a:t>1</a:t>
            </a:r>
            <a:r>
              <a:rPr kumimoji="0" lang="zh-CN" altLang="en-US" sz="2800" i="0" u="none" strike="noStrike" kern="0" cap="none" spc="0" normalizeH="0" baseline="0" noProof="0" dirty="0">
                <a:ln>
                  <a:noFill/>
                </a:ln>
                <a:solidFill>
                  <a:srgbClr val="000000"/>
                </a:solidFill>
                <a:effectLst/>
                <a:uLnTx/>
                <a:uFillTx/>
                <a:latin typeface="Arial"/>
                <a:ea typeface="宋体"/>
                <a:cs typeface="+mn-cs"/>
              </a:rPr>
              <a:t>）处理机管理</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800" i="0" u="none" strike="noStrike" kern="0" cap="none" spc="0" normalizeH="0" baseline="0" noProof="0" dirty="0">
                <a:ln>
                  <a:noFill/>
                </a:ln>
                <a:solidFill>
                  <a:srgbClr val="000000"/>
                </a:solidFill>
                <a:effectLst/>
                <a:uLnTx/>
                <a:uFillTx/>
                <a:latin typeface="Arial"/>
                <a:ea typeface="宋体"/>
                <a:cs typeface="+mn-cs"/>
              </a:rPr>
              <a:t>（</a:t>
            </a:r>
            <a:r>
              <a:rPr kumimoji="0" lang="en-US" altLang="zh-CN" sz="2800" i="0" u="none" strike="noStrike" kern="0" cap="none" spc="0" normalizeH="0" baseline="0" noProof="0" dirty="0">
                <a:ln>
                  <a:noFill/>
                </a:ln>
                <a:solidFill>
                  <a:srgbClr val="000000"/>
                </a:solidFill>
                <a:effectLst/>
                <a:uLnTx/>
                <a:uFillTx/>
                <a:latin typeface="Arial"/>
                <a:ea typeface="宋体"/>
                <a:cs typeface="+mn-cs"/>
              </a:rPr>
              <a:t>2</a:t>
            </a:r>
            <a:r>
              <a:rPr kumimoji="0" lang="zh-CN" altLang="en-US" sz="2800" i="0" u="none" strike="noStrike" kern="0" cap="none" spc="0" normalizeH="0" baseline="0" noProof="0" dirty="0">
                <a:ln>
                  <a:noFill/>
                </a:ln>
                <a:solidFill>
                  <a:srgbClr val="000000"/>
                </a:solidFill>
                <a:effectLst/>
                <a:uLnTx/>
                <a:uFillTx/>
                <a:latin typeface="Arial"/>
                <a:ea typeface="宋体"/>
                <a:cs typeface="+mn-cs"/>
              </a:rPr>
              <a:t>）存储器管理</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800" i="0" u="none" strike="noStrike" kern="0" cap="none" spc="0" normalizeH="0" baseline="0" noProof="0" dirty="0">
                <a:ln>
                  <a:noFill/>
                </a:ln>
                <a:solidFill>
                  <a:srgbClr val="000000"/>
                </a:solidFill>
                <a:effectLst/>
                <a:uLnTx/>
                <a:uFillTx/>
                <a:latin typeface="Arial"/>
                <a:ea typeface="宋体"/>
                <a:cs typeface="+mn-cs"/>
              </a:rPr>
              <a:t>（</a:t>
            </a:r>
            <a:r>
              <a:rPr kumimoji="0" lang="en-US" altLang="zh-CN" sz="2800" i="0" u="none" strike="noStrike" kern="0" cap="none" spc="0" normalizeH="0" baseline="0" noProof="0" dirty="0">
                <a:ln>
                  <a:noFill/>
                </a:ln>
                <a:solidFill>
                  <a:srgbClr val="000000"/>
                </a:solidFill>
                <a:effectLst/>
                <a:uLnTx/>
                <a:uFillTx/>
                <a:latin typeface="Arial"/>
                <a:ea typeface="宋体"/>
                <a:cs typeface="+mn-cs"/>
              </a:rPr>
              <a:t>3</a:t>
            </a:r>
            <a:r>
              <a:rPr kumimoji="0" lang="zh-CN" altLang="en-US" sz="2800" i="0" u="none" strike="noStrike" kern="0" cap="none" spc="0" normalizeH="0" baseline="0" noProof="0" dirty="0">
                <a:ln>
                  <a:noFill/>
                </a:ln>
                <a:solidFill>
                  <a:srgbClr val="000000"/>
                </a:solidFill>
                <a:effectLst/>
                <a:uLnTx/>
                <a:uFillTx/>
                <a:latin typeface="Arial"/>
                <a:ea typeface="宋体"/>
                <a:cs typeface="+mn-cs"/>
              </a:rPr>
              <a:t>）设备管理</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800" i="0" u="none" strike="noStrike" kern="0" cap="none" spc="0" normalizeH="0" baseline="0" noProof="0" dirty="0">
                <a:ln>
                  <a:noFill/>
                </a:ln>
                <a:solidFill>
                  <a:srgbClr val="000000"/>
                </a:solidFill>
                <a:effectLst/>
                <a:uLnTx/>
                <a:uFillTx/>
                <a:latin typeface="Arial"/>
                <a:ea typeface="宋体"/>
                <a:cs typeface="+mn-cs"/>
              </a:rPr>
              <a:t>（</a:t>
            </a:r>
            <a:r>
              <a:rPr kumimoji="0" lang="en-US" altLang="zh-CN" sz="2800" i="0" u="none" strike="noStrike" kern="0" cap="none" spc="0" normalizeH="0" baseline="0" noProof="0" dirty="0">
                <a:ln>
                  <a:noFill/>
                </a:ln>
                <a:solidFill>
                  <a:srgbClr val="000000"/>
                </a:solidFill>
                <a:effectLst/>
                <a:uLnTx/>
                <a:uFillTx/>
                <a:latin typeface="Arial"/>
                <a:ea typeface="宋体"/>
                <a:cs typeface="+mn-cs"/>
              </a:rPr>
              <a:t>4</a:t>
            </a:r>
            <a:r>
              <a:rPr kumimoji="0" lang="zh-CN" altLang="en-US" sz="2800" i="0" u="none" strike="noStrike" kern="0" cap="none" spc="0" normalizeH="0" baseline="0" noProof="0" dirty="0">
                <a:ln>
                  <a:noFill/>
                </a:ln>
                <a:solidFill>
                  <a:srgbClr val="000000"/>
                </a:solidFill>
                <a:effectLst/>
                <a:uLnTx/>
                <a:uFillTx/>
                <a:latin typeface="Arial"/>
                <a:ea typeface="宋体"/>
                <a:cs typeface="+mn-cs"/>
              </a:rPr>
              <a:t>）文件管理</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800" i="0" u="none" strike="noStrike" kern="0" cap="none" spc="0" normalizeH="0" baseline="0" noProof="0" dirty="0">
                <a:ln>
                  <a:noFill/>
                </a:ln>
                <a:solidFill>
                  <a:srgbClr val="000000"/>
                </a:solidFill>
                <a:effectLst/>
                <a:uLnTx/>
                <a:uFillTx/>
                <a:latin typeface="Arial"/>
                <a:ea typeface="宋体"/>
                <a:cs typeface="+mn-cs"/>
              </a:rPr>
              <a:t>（</a:t>
            </a:r>
            <a:r>
              <a:rPr kumimoji="0" lang="en-US" altLang="zh-CN" sz="2800" i="0" u="none" strike="noStrike" kern="0" cap="none" spc="0" normalizeH="0" baseline="0" noProof="0" dirty="0">
                <a:ln>
                  <a:noFill/>
                </a:ln>
                <a:solidFill>
                  <a:srgbClr val="000000"/>
                </a:solidFill>
                <a:effectLst/>
                <a:uLnTx/>
                <a:uFillTx/>
                <a:latin typeface="Arial"/>
                <a:ea typeface="宋体"/>
                <a:cs typeface="+mn-cs"/>
              </a:rPr>
              <a:t>5</a:t>
            </a:r>
            <a:r>
              <a:rPr kumimoji="0" lang="zh-CN" altLang="en-US" sz="2800" i="0" u="none" strike="noStrike" kern="0" cap="none" spc="0" normalizeH="0" baseline="0" noProof="0" dirty="0">
                <a:ln>
                  <a:noFill/>
                </a:ln>
                <a:solidFill>
                  <a:srgbClr val="000000"/>
                </a:solidFill>
                <a:effectLst/>
                <a:uLnTx/>
                <a:uFillTx/>
                <a:latin typeface="Arial"/>
                <a:ea typeface="宋体"/>
                <a:cs typeface="+mn-cs"/>
              </a:rPr>
              <a:t>）用户接口管理</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b="1"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b="1"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1687127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操作系统的主要功能</a:t>
            </a:r>
          </a:p>
        </p:txBody>
      </p:sp>
      <p:sp>
        <p:nvSpPr>
          <p:cNvPr id="6" name="内容占位符 2">
            <a:extLst>
              <a:ext uri="{FF2B5EF4-FFF2-40B4-BE49-F238E27FC236}">
                <a16:creationId xmlns:a16="http://schemas.microsoft.com/office/drawing/2014/main" id="{899154D3-CC57-FFD8-4432-BE83BC3400AC}"/>
              </a:ext>
            </a:extLst>
          </p:cNvPr>
          <p:cNvSpPr txBox="1">
            <a:spLocks noChangeArrowheads="1"/>
          </p:cNvSpPr>
          <p:nvPr/>
        </p:nvSpPr>
        <p:spPr bwMode="auto">
          <a:xfrm>
            <a:off x="521207" y="1347536"/>
            <a:ext cx="10932855" cy="506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just" eaLnBrk="1" hangingPunct="1">
              <a:buNone/>
            </a:pPr>
            <a:r>
              <a:rPr kumimoji="0" lang="zh-CN" altLang="en-US" i="0" u="none" strike="noStrike" kern="0" cap="none" spc="0" normalizeH="0" baseline="0" noProof="0" dirty="0">
                <a:ln>
                  <a:noFill/>
                </a:ln>
                <a:solidFill>
                  <a:srgbClr val="000000"/>
                </a:solidFill>
                <a:effectLst/>
                <a:uLnTx/>
                <a:uFillTx/>
                <a:latin typeface="Arial"/>
                <a:ea typeface="宋体"/>
                <a:cs typeface="+mn-cs"/>
              </a:rPr>
              <a:t>处理机管理功能</a:t>
            </a:r>
            <a:endParaRPr kumimoji="0" lang="en-US" altLang="zh-CN" i="0" u="none" strike="noStrike" kern="0" cap="none" spc="0" normalizeH="0" baseline="0" noProof="0" dirty="0">
              <a:ln>
                <a:noFill/>
              </a:ln>
              <a:solidFill>
                <a:srgbClr val="000000"/>
              </a:solidFill>
              <a:effectLst/>
              <a:uLnTx/>
              <a:uFillTx/>
              <a:latin typeface="Arial"/>
              <a:ea typeface="宋体"/>
              <a:cs typeface="+mn-cs"/>
            </a:endParaRPr>
          </a:p>
          <a:p>
            <a:pPr algn="just" eaLnBrk="1" hangingPunct="1"/>
            <a:r>
              <a:rPr kumimoji="0" lang="zh-CN" altLang="en-US" i="0" u="none" strike="noStrike" kern="0" cap="none" spc="0" normalizeH="0" baseline="0" noProof="0" dirty="0">
                <a:ln>
                  <a:noFill/>
                </a:ln>
                <a:solidFill>
                  <a:srgbClr val="000000"/>
                </a:solidFill>
                <a:effectLst/>
                <a:uLnTx/>
                <a:uFillTx/>
                <a:latin typeface="Arial"/>
                <a:ea typeface="宋体"/>
                <a:cs typeface="+mn-cs"/>
              </a:rPr>
              <a:t>处理机管理的主要任务是对处理机</a:t>
            </a:r>
            <a:r>
              <a:rPr kumimoji="0" lang="en-US" altLang="zh-CN" i="0" u="none" strike="noStrike" kern="0" cap="none" spc="0" normalizeH="0" baseline="0" noProof="0" dirty="0">
                <a:ln>
                  <a:noFill/>
                </a:ln>
                <a:solidFill>
                  <a:srgbClr val="000000"/>
                </a:solidFill>
                <a:effectLst/>
                <a:uLnTx/>
                <a:uFillTx/>
                <a:latin typeface="Arial"/>
                <a:ea typeface="宋体"/>
                <a:cs typeface="+mn-cs"/>
              </a:rPr>
              <a:t>(</a:t>
            </a:r>
            <a:r>
              <a:rPr kumimoji="0" lang="en-US" altLang="zh-CN" i="0" u="none" strike="noStrike" kern="0" cap="none" spc="0" normalizeH="0" baseline="0" noProof="0" dirty="0">
                <a:ln>
                  <a:noFill/>
                </a:ln>
                <a:solidFill>
                  <a:srgbClr val="FF0000"/>
                </a:solidFill>
                <a:effectLst/>
                <a:uLnTx/>
                <a:uFillTx/>
                <a:latin typeface="Arial"/>
                <a:ea typeface="宋体"/>
                <a:cs typeface="+mn-cs"/>
              </a:rPr>
              <a:t>CPU</a:t>
            </a:r>
            <a:r>
              <a:rPr kumimoji="0" lang="en-US" altLang="zh-CN" i="0" u="none" strike="noStrike" kern="0" cap="none" spc="0" normalizeH="0" baseline="0" noProof="0" dirty="0">
                <a:ln>
                  <a:noFill/>
                </a:ln>
                <a:solidFill>
                  <a:srgbClr val="000000"/>
                </a:solidFill>
                <a:effectLst/>
                <a:uLnTx/>
                <a:uFillTx/>
                <a:latin typeface="Arial"/>
                <a:ea typeface="宋体"/>
                <a:cs typeface="+mn-cs"/>
              </a:rPr>
              <a:t>)</a:t>
            </a:r>
            <a:r>
              <a:rPr kumimoji="0" lang="zh-CN" altLang="en-US" i="0" u="none" strike="noStrike" kern="0" cap="none" spc="0" normalizeH="0" baseline="0" noProof="0" dirty="0">
                <a:ln>
                  <a:noFill/>
                </a:ln>
                <a:solidFill>
                  <a:srgbClr val="000000"/>
                </a:solidFill>
                <a:effectLst/>
                <a:uLnTx/>
                <a:uFillTx/>
                <a:latin typeface="Arial"/>
                <a:ea typeface="宋体"/>
                <a:cs typeface="+mn-cs"/>
              </a:rPr>
              <a:t>进行分配，并对其运行进行有效的控制和管理。</a:t>
            </a:r>
          </a:p>
          <a:p>
            <a:pPr algn="just" eaLnBrk="1" hangingPunct="1"/>
            <a:r>
              <a:rPr kumimoji="0" lang="zh-CN" altLang="en-US" i="0" u="none" strike="noStrike" kern="0" cap="none" spc="0" normalizeH="0" baseline="0" noProof="0" dirty="0">
                <a:ln>
                  <a:noFill/>
                </a:ln>
                <a:solidFill>
                  <a:srgbClr val="000000"/>
                </a:solidFill>
                <a:effectLst/>
                <a:uLnTx/>
                <a:uFillTx/>
                <a:latin typeface="Arial"/>
                <a:ea typeface="宋体"/>
                <a:cs typeface="+mn-cs"/>
              </a:rPr>
              <a:t>处理机管理的主要功能包括：</a:t>
            </a:r>
            <a:r>
              <a:rPr kumimoji="0" lang="zh-CN" altLang="en-US" i="0" u="none" strike="noStrike" kern="0" cap="none" spc="0" normalizeH="0" baseline="0" noProof="0" dirty="0">
                <a:ln>
                  <a:noFill/>
                </a:ln>
                <a:solidFill>
                  <a:srgbClr val="FF0000"/>
                </a:solidFill>
                <a:effectLst/>
                <a:uLnTx/>
                <a:uFillTx/>
                <a:latin typeface="Arial"/>
                <a:ea typeface="宋体"/>
                <a:cs typeface="+mn-cs"/>
              </a:rPr>
              <a:t>进程</a:t>
            </a:r>
            <a:r>
              <a:rPr kumimoji="0" lang="zh-CN" altLang="en-US" i="0" u="none" strike="noStrike" kern="0" cap="none" spc="0" normalizeH="0" baseline="0" noProof="0" dirty="0">
                <a:ln>
                  <a:noFill/>
                </a:ln>
                <a:solidFill>
                  <a:srgbClr val="000000"/>
                </a:solidFill>
                <a:effectLst/>
                <a:uLnTx/>
                <a:uFillTx/>
                <a:latin typeface="Arial"/>
                <a:ea typeface="宋体"/>
                <a:cs typeface="+mn-cs"/>
              </a:rPr>
              <a:t>控制、进程同步、进程通信、进程调度、</a:t>
            </a:r>
            <a:r>
              <a:rPr kumimoji="0" lang="zh-CN" altLang="en-US" i="0" u="none" strike="noStrike" kern="0" cap="none" spc="0" normalizeH="0" baseline="0" noProof="0" dirty="0">
                <a:ln>
                  <a:noFill/>
                </a:ln>
                <a:solidFill>
                  <a:srgbClr val="FF0000"/>
                </a:solidFill>
                <a:effectLst/>
                <a:uLnTx/>
                <a:uFillTx/>
                <a:latin typeface="Arial"/>
                <a:ea typeface="宋体"/>
                <a:cs typeface="+mn-cs"/>
              </a:rPr>
              <a:t>线程</a:t>
            </a:r>
            <a:r>
              <a:rPr kumimoji="0" lang="zh-CN" altLang="en-US" i="0" u="none" strike="noStrike" kern="0" cap="none" spc="0" normalizeH="0" baseline="0" noProof="0" dirty="0">
                <a:ln>
                  <a:noFill/>
                </a:ln>
                <a:solidFill>
                  <a:srgbClr val="000000"/>
                </a:solidFill>
                <a:effectLst/>
                <a:uLnTx/>
                <a:uFillTx/>
                <a:latin typeface="Arial"/>
                <a:ea typeface="宋体"/>
                <a:cs typeface="+mn-cs"/>
              </a:rPr>
              <a:t>模型等。</a:t>
            </a:r>
            <a:endParaRPr kumimoji="0" lang="en-US" altLang="zh-CN" i="0" u="none" strike="noStrike" kern="0" cap="none" spc="0" normalizeH="0" baseline="0" noProof="0" dirty="0">
              <a:ln>
                <a:noFill/>
              </a:ln>
              <a:solidFill>
                <a:srgbClr val="000000"/>
              </a:solidFill>
              <a:effectLst/>
              <a:uLnTx/>
              <a:uFillTx/>
              <a:latin typeface="Arial"/>
              <a:ea typeface="宋体"/>
              <a:cs typeface="+mn-cs"/>
            </a:endParaRPr>
          </a:p>
          <a:p>
            <a:pPr algn="just" eaLnBrk="1" hangingPunct="1"/>
            <a:r>
              <a:rPr kumimoji="0" lang="zh-CN" altLang="en-US" i="0" u="none" strike="noStrike" kern="0" cap="none" spc="0" normalizeH="0" baseline="0" noProof="0" dirty="0">
                <a:ln>
                  <a:noFill/>
                </a:ln>
                <a:solidFill>
                  <a:srgbClr val="000000"/>
                </a:solidFill>
                <a:effectLst/>
                <a:uLnTx/>
                <a:uFillTx/>
                <a:latin typeface="Arial"/>
                <a:ea typeface="宋体"/>
              </a:rPr>
              <a:t>根据管理策略可以分为</a:t>
            </a:r>
            <a:r>
              <a:rPr kumimoji="0" lang="zh-CN" altLang="en-US" i="0" u="none" strike="noStrike" kern="0" cap="none" spc="0" normalizeH="0" baseline="0" noProof="0" dirty="0">
                <a:ln>
                  <a:noFill/>
                </a:ln>
                <a:solidFill>
                  <a:srgbClr val="FF0000"/>
                </a:solidFill>
                <a:effectLst/>
                <a:uLnTx/>
                <a:uFillTx/>
                <a:latin typeface="Arial"/>
                <a:ea typeface="宋体"/>
              </a:rPr>
              <a:t>批处理方式、分时处理方式、实时处理方式</a:t>
            </a:r>
            <a:r>
              <a:rPr kumimoji="0" lang="zh-CN" altLang="en-US" i="0" u="none" strike="noStrike" kern="0" cap="none" spc="0" normalizeH="0" baseline="0" noProof="0" dirty="0">
                <a:ln>
                  <a:noFill/>
                </a:ln>
                <a:solidFill>
                  <a:srgbClr val="000000"/>
                </a:solidFill>
                <a:effectLst/>
                <a:uLnTx/>
                <a:uFillTx/>
                <a:latin typeface="Arial"/>
                <a:ea typeface="宋体"/>
              </a:rPr>
              <a:t>等。</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739253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操作系统的主要功能</a:t>
            </a:r>
          </a:p>
        </p:txBody>
      </p:sp>
      <p:sp>
        <p:nvSpPr>
          <p:cNvPr id="5" name="内容占位符 2">
            <a:extLst>
              <a:ext uri="{FF2B5EF4-FFF2-40B4-BE49-F238E27FC236}">
                <a16:creationId xmlns:a16="http://schemas.microsoft.com/office/drawing/2014/main" id="{03B3B2D6-F213-89A8-DB30-DE1A215FB957}"/>
              </a:ext>
            </a:extLst>
          </p:cNvPr>
          <p:cNvSpPr txBox="1">
            <a:spLocks noChangeArrowheads="1"/>
          </p:cNvSpPr>
          <p:nvPr/>
        </p:nvSpPr>
        <p:spPr bwMode="auto">
          <a:xfrm>
            <a:off x="521207" y="1350962"/>
            <a:ext cx="11109319" cy="505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3200" i="0" u="none" strike="noStrike" kern="0" cap="none" spc="0" normalizeH="0" baseline="0" noProof="0" dirty="0">
                <a:ln>
                  <a:noFill/>
                </a:ln>
                <a:solidFill>
                  <a:srgbClr val="000000"/>
                </a:solidFill>
                <a:effectLst/>
                <a:uLnTx/>
                <a:uFillTx/>
                <a:latin typeface="Arial"/>
                <a:ea typeface="宋体"/>
                <a:cs typeface="+mn-cs"/>
              </a:rPr>
              <a:t>存储器</a:t>
            </a:r>
            <a:r>
              <a:rPr kumimoji="0" lang="en-US" altLang="zh-CN" sz="3200" i="0" u="none" strike="noStrike" kern="0" cap="none" spc="0" normalizeH="0" baseline="0" noProof="0" dirty="0">
                <a:ln>
                  <a:noFill/>
                </a:ln>
                <a:solidFill>
                  <a:srgbClr val="000000"/>
                </a:solidFill>
                <a:effectLst/>
                <a:uLnTx/>
                <a:uFillTx/>
                <a:latin typeface="Arial"/>
                <a:ea typeface="宋体"/>
                <a:cs typeface="+mn-cs"/>
              </a:rPr>
              <a:t>(</a:t>
            </a:r>
            <a:r>
              <a:rPr kumimoji="0" lang="zh-CN" altLang="en-US" sz="3200" i="0" u="none" strike="noStrike" kern="0" cap="none" spc="0" normalizeH="0" baseline="0" noProof="0" dirty="0">
                <a:ln>
                  <a:noFill/>
                </a:ln>
                <a:solidFill>
                  <a:srgbClr val="000000"/>
                </a:solidFill>
                <a:effectLst/>
                <a:uLnTx/>
                <a:uFillTx/>
                <a:latin typeface="Arial"/>
                <a:ea typeface="宋体"/>
                <a:cs typeface="+mn-cs"/>
              </a:rPr>
              <a:t>内存</a:t>
            </a:r>
            <a:r>
              <a:rPr kumimoji="0" lang="en-US" altLang="zh-CN" sz="3200" i="0" u="none" strike="noStrike" kern="0" cap="none" spc="0" normalizeH="0" baseline="0" noProof="0" dirty="0">
                <a:ln>
                  <a:noFill/>
                </a:ln>
                <a:solidFill>
                  <a:srgbClr val="000000"/>
                </a:solidFill>
                <a:effectLst/>
                <a:uLnTx/>
                <a:uFillTx/>
                <a:latin typeface="Arial"/>
                <a:ea typeface="宋体"/>
                <a:cs typeface="+mn-cs"/>
              </a:rPr>
              <a:t>)</a:t>
            </a:r>
            <a:r>
              <a:rPr kumimoji="0" lang="zh-CN" altLang="en-US" sz="3200" i="0" u="none" strike="noStrike" kern="0" cap="none" spc="0" normalizeH="0" baseline="0" noProof="0" dirty="0">
                <a:ln>
                  <a:noFill/>
                </a:ln>
                <a:solidFill>
                  <a:srgbClr val="000000"/>
                </a:solidFill>
                <a:effectLst/>
                <a:uLnTx/>
                <a:uFillTx/>
                <a:latin typeface="Arial"/>
                <a:ea typeface="宋体"/>
                <a:cs typeface="+mn-cs"/>
              </a:rPr>
              <a:t>管理功能</a:t>
            </a: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存储管理的主要任务是为多道程序的运行提供良好的环境，提高内存的利用率。</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由于</a:t>
            </a:r>
            <a:r>
              <a:rPr kumimoji="0" lang="zh-CN" altLang="en-US" sz="2600" i="0" u="none" strike="noStrike" kern="0" cap="none" spc="0" normalizeH="0" baseline="0" noProof="0" dirty="0">
                <a:ln>
                  <a:noFill/>
                </a:ln>
                <a:solidFill>
                  <a:srgbClr val="000000"/>
                </a:solidFill>
                <a:effectLst/>
                <a:highlight>
                  <a:srgbClr val="FFFF00"/>
                </a:highlight>
                <a:uLnTx/>
                <a:uFillTx/>
                <a:latin typeface="Arial"/>
                <a:ea typeface="宋体"/>
                <a:cs typeface="+mn-cs"/>
              </a:rPr>
              <a:t>内存容量有限</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，如何在内存中装入更多的并发执行进程以及如何运行比内存容量大得多的进程，这也是需要存储器管理解决的问题。操作系统通常采用</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虚拟存储技术</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来提高内存利用率和系统并发程度。如何保证内存中多道程序</a:t>
            </a:r>
            <a:r>
              <a:rPr kumimoji="0" lang="zh-CN" altLang="en-US" sz="2600" i="0" u="none" strike="noStrike" kern="0" cap="none" spc="0" normalizeH="0" baseline="0" noProof="0" dirty="0">
                <a:ln>
                  <a:noFill/>
                </a:ln>
                <a:solidFill>
                  <a:srgbClr val="000000"/>
                </a:solidFill>
                <a:effectLst/>
                <a:highlight>
                  <a:srgbClr val="FFFF00"/>
                </a:highlight>
                <a:uLnTx/>
                <a:uFillTx/>
                <a:latin typeface="Arial"/>
                <a:ea typeface="宋体"/>
                <a:cs typeface="+mn-cs"/>
              </a:rPr>
              <a:t>互不干扰</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，这也是内存管理的主要功能之一。</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存储器管理的主要功能包括：内存分配、地址映射、内存共享、内存保护和内存扩充等。</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6544607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操作系统的主要功能</a:t>
            </a:r>
          </a:p>
        </p:txBody>
      </p:sp>
      <p:sp>
        <p:nvSpPr>
          <p:cNvPr id="5" name="内容占位符 2">
            <a:extLst>
              <a:ext uri="{FF2B5EF4-FFF2-40B4-BE49-F238E27FC236}">
                <a16:creationId xmlns:a16="http://schemas.microsoft.com/office/drawing/2014/main" id="{D114ED48-5B12-DA8C-3086-5BEC63889146}"/>
              </a:ext>
            </a:extLst>
          </p:cNvPr>
          <p:cNvSpPr txBox="1">
            <a:spLocks noChangeArrowheads="1"/>
          </p:cNvSpPr>
          <p:nvPr/>
        </p:nvSpPr>
        <p:spPr bwMode="auto">
          <a:xfrm>
            <a:off x="521207" y="1212934"/>
            <a:ext cx="11013067" cy="546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3200" i="0" u="none" strike="noStrike" kern="0" cap="none" spc="0" normalizeH="0" baseline="0" noProof="0" dirty="0">
                <a:ln>
                  <a:noFill/>
                </a:ln>
                <a:solidFill>
                  <a:srgbClr val="000000"/>
                </a:solidFill>
                <a:effectLst/>
                <a:uLnTx/>
                <a:uFillTx/>
                <a:latin typeface="Arial"/>
                <a:ea typeface="宋体"/>
                <a:cs typeface="+mn-cs"/>
              </a:rPr>
              <a:t>设备管理功能</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设备管理的主要任务是管理各类</a:t>
            </a:r>
            <a:r>
              <a:rPr kumimoji="0" lang="en-US" altLang="zh-CN" sz="2600" i="0" u="none" strike="noStrike" kern="0" cap="none" spc="0" normalizeH="0" baseline="0" noProof="0" dirty="0">
                <a:ln>
                  <a:noFill/>
                </a:ln>
                <a:solidFill>
                  <a:srgbClr val="000000"/>
                </a:solidFill>
                <a:effectLst/>
                <a:uLnTx/>
                <a:uFillTx/>
                <a:latin typeface="Arial"/>
                <a:ea typeface="宋体"/>
                <a:cs typeface="+mn-cs"/>
              </a:rPr>
              <a:t>I/O</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设备，完成用户提出的</a:t>
            </a:r>
            <a:r>
              <a:rPr kumimoji="0" lang="en-US" altLang="zh-CN" sz="2600" i="0" u="none" strike="noStrike" kern="0" cap="none" spc="0" normalizeH="0" baseline="0" noProof="0" dirty="0">
                <a:ln>
                  <a:noFill/>
                </a:ln>
                <a:solidFill>
                  <a:srgbClr val="000000"/>
                </a:solidFill>
                <a:effectLst/>
                <a:uLnTx/>
                <a:uFillTx/>
                <a:latin typeface="Arial"/>
                <a:ea typeface="宋体"/>
                <a:cs typeface="+mn-cs"/>
              </a:rPr>
              <a:t>I/O</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请求，要加快</a:t>
            </a:r>
            <a:r>
              <a:rPr kumimoji="0" lang="en-US" altLang="zh-CN" sz="2600" i="0" u="none" strike="noStrike" kern="0" cap="none" spc="0" normalizeH="0" baseline="0" noProof="0" dirty="0">
                <a:ln>
                  <a:noFill/>
                </a:ln>
                <a:solidFill>
                  <a:srgbClr val="000000"/>
                </a:solidFill>
                <a:effectLst/>
                <a:uLnTx/>
                <a:uFillTx/>
                <a:latin typeface="Arial"/>
                <a:ea typeface="宋体"/>
                <a:cs typeface="+mn-cs"/>
              </a:rPr>
              <a:t>I/O</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信息的</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传输速度</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，发挥</a:t>
            </a:r>
            <a:r>
              <a:rPr kumimoji="0" lang="en-US" altLang="zh-CN" sz="2600" i="0" u="none" strike="noStrike" kern="0" cap="none" spc="0" normalizeH="0" baseline="0" noProof="0" dirty="0">
                <a:ln>
                  <a:noFill/>
                </a:ln>
                <a:solidFill>
                  <a:srgbClr val="000000"/>
                </a:solidFill>
                <a:effectLst/>
                <a:uLnTx/>
                <a:uFillTx/>
                <a:latin typeface="Arial"/>
                <a:ea typeface="宋体"/>
                <a:cs typeface="+mn-cs"/>
              </a:rPr>
              <a:t>I/O</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设备的</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并行性</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，为用户</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屏蔽硬件细节</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，提供方便简单的设备使用方法。</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计算机中所配置的</a:t>
            </a:r>
            <a:r>
              <a:rPr kumimoji="0" lang="en-US" altLang="zh-CN" sz="2600" i="0" u="none" strike="noStrike" kern="0" cap="none" spc="0" normalizeH="0" baseline="0" noProof="0" dirty="0">
                <a:ln>
                  <a:noFill/>
                </a:ln>
                <a:solidFill>
                  <a:srgbClr val="000000"/>
                </a:solidFill>
                <a:effectLst/>
                <a:uLnTx/>
                <a:uFillTx/>
                <a:latin typeface="Arial"/>
                <a:ea typeface="宋体"/>
                <a:cs typeface="+mn-cs"/>
              </a:rPr>
              <a:t>I/O</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设备多种多样，它们的工作原理、</a:t>
            </a:r>
            <a:r>
              <a:rPr kumimoji="0" lang="en-US" altLang="zh-CN" sz="2600" i="0" u="none" strike="noStrike" kern="0" cap="none" spc="0" normalizeH="0" baseline="0" noProof="0" dirty="0">
                <a:ln>
                  <a:noFill/>
                </a:ln>
                <a:solidFill>
                  <a:srgbClr val="000000"/>
                </a:solidFill>
                <a:effectLst/>
                <a:uLnTx/>
                <a:uFillTx/>
                <a:latin typeface="Arial"/>
                <a:ea typeface="宋体"/>
                <a:cs typeface="+mn-cs"/>
              </a:rPr>
              <a:t>I/O</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传输速度、传输方式千差万别。为了方便用户操作这些</a:t>
            </a:r>
            <a:r>
              <a:rPr kumimoji="0" lang="en-US" altLang="zh-CN" sz="2600" i="0" u="none" strike="noStrike" kern="0" cap="none" spc="0" normalizeH="0" baseline="0" noProof="0" dirty="0">
                <a:ln>
                  <a:noFill/>
                </a:ln>
                <a:solidFill>
                  <a:srgbClr val="000000"/>
                </a:solidFill>
                <a:effectLst/>
                <a:uLnTx/>
                <a:uFillTx/>
                <a:latin typeface="Arial"/>
                <a:ea typeface="宋体"/>
                <a:cs typeface="+mn-cs"/>
              </a:rPr>
              <a:t>I/O</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设备，操作系统通常采用统一界面来管理</a:t>
            </a:r>
            <a:r>
              <a:rPr kumimoji="0" lang="en-US" altLang="zh-CN" sz="2600" i="0" u="none" strike="noStrike" kern="0" cap="none" spc="0" normalizeH="0" baseline="0" noProof="0" dirty="0">
                <a:ln>
                  <a:noFill/>
                </a:ln>
                <a:solidFill>
                  <a:srgbClr val="000000"/>
                </a:solidFill>
                <a:effectLst/>
                <a:uLnTx/>
                <a:uFillTx/>
                <a:latin typeface="Arial"/>
                <a:ea typeface="宋体"/>
                <a:cs typeface="+mn-cs"/>
              </a:rPr>
              <a:t>I/O</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设备，使用户感觉不到差异。操作系统将</a:t>
            </a:r>
            <a:r>
              <a:rPr kumimoji="0" lang="en-US" altLang="zh-CN" sz="2600" i="0" u="none" strike="noStrike" kern="0" cap="none" spc="0" normalizeH="0" baseline="0" noProof="0" dirty="0">
                <a:ln>
                  <a:noFill/>
                </a:ln>
                <a:solidFill>
                  <a:srgbClr val="000000"/>
                </a:solidFill>
                <a:effectLst/>
                <a:uLnTx/>
                <a:uFillTx/>
                <a:latin typeface="Arial"/>
                <a:ea typeface="宋体"/>
                <a:cs typeface="+mn-cs"/>
              </a:rPr>
              <a:t>I/O</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设备本身的物理特性差异交给</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设备驱动程序</a:t>
            </a:r>
            <a:r>
              <a:rPr kumimoji="0" lang="en-US" altLang="zh-CN" sz="2600" i="0" u="none" strike="noStrike" kern="0" cap="none" spc="0" normalizeH="0" baseline="0" noProof="0" dirty="0">
                <a:ln>
                  <a:noFill/>
                </a:ln>
                <a:solidFill>
                  <a:srgbClr val="FF0000"/>
                </a:solidFill>
                <a:effectLst/>
                <a:uLnTx/>
                <a:uFillTx/>
                <a:latin typeface="Arial"/>
                <a:ea typeface="宋体"/>
                <a:cs typeface="+mn-cs"/>
              </a:rPr>
              <a:t>(</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设备管理器</a:t>
            </a:r>
            <a:r>
              <a:rPr kumimoji="0" lang="en-US" altLang="zh-CN" sz="2600" i="0" u="none" strike="noStrike" kern="0" cap="none" spc="0" normalizeH="0" baseline="0" noProof="0" dirty="0">
                <a:ln>
                  <a:noFill/>
                </a:ln>
                <a:solidFill>
                  <a:srgbClr val="FF0000"/>
                </a:solidFill>
                <a:effectLst/>
                <a:uLnTx/>
                <a:uFillTx/>
                <a:latin typeface="Arial"/>
                <a:ea typeface="宋体"/>
                <a:cs typeface="+mn-cs"/>
              </a:rPr>
              <a:t>)</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去处理，提高了其适应性。</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设备管理的主要功能包括：</a:t>
            </a:r>
            <a:r>
              <a:rPr kumimoji="0" lang="en-US" altLang="zh-CN" sz="2600" i="0" u="none" strike="noStrike" kern="0" cap="none" spc="0" normalizeH="0" baseline="0" noProof="0" dirty="0">
                <a:ln>
                  <a:noFill/>
                </a:ln>
                <a:solidFill>
                  <a:srgbClr val="000000"/>
                </a:solidFill>
                <a:effectLst/>
                <a:uLnTx/>
                <a:uFillTx/>
                <a:latin typeface="Arial"/>
                <a:ea typeface="宋体"/>
                <a:cs typeface="+mn-cs"/>
              </a:rPr>
              <a:t>I/O</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设备的控制、缓冲管理、设备独立性、设备分配、设备处理、虚拟设备管理和磁盘存储管理等。</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1017241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操作系统的主要功能</a:t>
            </a:r>
          </a:p>
        </p:txBody>
      </p:sp>
      <p:sp>
        <p:nvSpPr>
          <p:cNvPr id="5" name="内容占位符 2">
            <a:extLst>
              <a:ext uri="{FF2B5EF4-FFF2-40B4-BE49-F238E27FC236}">
                <a16:creationId xmlns:a16="http://schemas.microsoft.com/office/drawing/2014/main" id="{E0E5A26B-2365-DAFB-C69B-4D0EE9AA2775}"/>
              </a:ext>
            </a:extLst>
          </p:cNvPr>
          <p:cNvSpPr txBox="1">
            <a:spLocks noChangeArrowheads="1"/>
          </p:cNvSpPr>
          <p:nvPr/>
        </p:nvSpPr>
        <p:spPr bwMode="auto">
          <a:xfrm>
            <a:off x="521206" y="1379621"/>
            <a:ext cx="10820561"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i="0" u="none" strike="noStrike" kern="0" cap="none" spc="0" normalizeH="0" baseline="0" noProof="0" dirty="0">
                <a:ln>
                  <a:noFill/>
                </a:ln>
                <a:solidFill>
                  <a:srgbClr val="000000"/>
                </a:solidFill>
                <a:effectLst/>
                <a:uLnTx/>
                <a:uFillTx/>
                <a:latin typeface="Arial"/>
                <a:ea typeface="宋体"/>
                <a:cs typeface="+mn-cs"/>
              </a:rPr>
              <a:t>文件管理</a:t>
            </a:r>
            <a:endParaRPr kumimoji="0" lang="zh-CN" altLang="en-US" sz="280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800" i="0" u="none" strike="noStrike" kern="0" cap="none" spc="0" normalizeH="0" baseline="0" noProof="0" dirty="0">
                <a:ln>
                  <a:noFill/>
                </a:ln>
                <a:solidFill>
                  <a:srgbClr val="000000"/>
                </a:solidFill>
                <a:effectLst/>
                <a:uLnTx/>
                <a:uFillTx/>
                <a:latin typeface="Arial"/>
                <a:ea typeface="宋体"/>
                <a:cs typeface="+mn-cs"/>
              </a:rPr>
              <a:t>文件管理主要</a:t>
            </a:r>
            <a:r>
              <a:rPr kumimoji="0" lang="zh-CN" altLang="en-US" sz="2800" i="0" u="none" strike="noStrike" kern="0" cap="none" spc="0" normalizeH="0" baseline="0" noProof="0" dirty="0">
                <a:ln>
                  <a:noFill/>
                </a:ln>
                <a:solidFill>
                  <a:srgbClr val="FF0000"/>
                </a:solidFill>
                <a:effectLst/>
                <a:uLnTx/>
                <a:uFillTx/>
                <a:latin typeface="Arial"/>
                <a:ea typeface="宋体"/>
                <a:cs typeface="+mn-cs"/>
              </a:rPr>
              <a:t>管理计算机系统中的信息资源</a:t>
            </a:r>
            <a:r>
              <a:rPr kumimoji="0" lang="zh-CN" altLang="en-US" sz="2800" i="0" u="none" strike="noStrike" kern="0" cap="none" spc="0" normalizeH="0" baseline="0" noProof="0" dirty="0">
                <a:ln>
                  <a:noFill/>
                </a:ln>
                <a:solidFill>
                  <a:srgbClr val="000000"/>
                </a:solidFill>
                <a:effectLst/>
                <a:uLnTx/>
                <a:uFillTx/>
                <a:latin typeface="Arial"/>
                <a:ea typeface="宋体"/>
                <a:cs typeface="+mn-cs"/>
              </a:rPr>
              <a:t>。操作系统对用户文件和系统文件进行有效的管理，有助于提高系统资源利用率和用户满意度。</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800" i="0" u="none" strike="noStrike" kern="0" cap="none" spc="0" normalizeH="0" baseline="0" noProof="0" dirty="0">
                <a:ln>
                  <a:noFill/>
                </a:ln>
                <a:solidFill>
                  <a:srgbClr val="000000"/>
                </a:solidFill>
                <a:effectLst/>
                <a:uLnTx/>
                <a:uFillTx/>
                <a:latin typeface="Arial"/>
                <a:ea typeface="宋体"/>
                <a:cs typeface="+mn-cs"/>
              </a:rPr>
              <a:t>现代计算机系统中，文件的存储介质主要是磁盘。不同的操作系统对文件的磁盘存储结构有不同的组织方式，文件在磁盘上以何种</a:t>
            </a:r>
            <a:r>
              <a:rPr kumimoji="0" lang="zh-CN" altLang="en-US" sz="2800" i="0" u="none" strike="noStrike" kern="0" cap="none" spc="0" normalizeH="0" baseline="0" noProof="0" dirty="0">
                <a:ln>
                  <a:noFill/>
                </a:ln>
                <a:solidFill>
                  <a:srgbClr val="FF0000"/>
                </a:solidFill>
                <a:effectLst/>
                <a:uLnTx/>
                <a:uFillTx/>
                <a:latin typeface="Arial"/>
                <a:ea typeface="宋体"/>
                <a:cs typeface="+mn-cs"/>
              </a:rPr>
              <a:t>结构进行组织和存放直接影响文件存取速度</a:t>
            </a:r>
            <a:r>
              <a:rPr kumimoji="0" lang="zh-CN" altLang="en-US" sz="2800" i="0" u="none" strike="noStrike" kern="0" cap="none" spc="0" normalizeH="0" baseline="0" noProof="0" dirty="0">
                <a:ln>
                  <a:noFill/>
                </a:ln>
                <a:solidFill>
                  <a:srgbClr val="000000"/>
                </a:solidFill>
                <a:effectLst/>
                <a:uLnTx/>
                <a:uFillTx/>
                <a:latin typeface="Arial"/>
                <a:ea typeface="宋体"/>
                <a:cs typeface="+mn-cs"/>
              </a:rPr>
              <a:t>。</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800" i="0" u="none" strike="noStrike" kern="0" cap="none" spc="0" normalizeH="0" baseline="0" noProof="0" dirty="0">
                <a:ln>
                  <a:noFill/>
                </a:ln>
                <a:solidFill>
                  <a:srgbClr val="000000"/>
                </a:solidFill>
                <a:effectLst/>
                <a:uLnTx/>
                <a:uFillTx/>
                <a:latin typeface="Arial"/>
                <a:ea typeface="宋体"/>
                <a:cs typeface="+mn-cs"/>
              </a:rPr>
              <a:t>文件管理的主要功能包括：文件组织方式、目录管理、文件存储控制、文件共享和保护、文件操作和文件存储空间管理等。</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80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80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800"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944243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6" name="内容占位符 2">
            <a:extLst>
              <a:ext uri="{FF2B5EF4-FFF2-40B4-BE49-F238E27FC236}">
                <a16:creationId xmlns:a16="http://schemas.microsoft.com/office/drawing/2014/main" id="{899154D3-CC57-FFD8-4432-BE83BC3400AC}"/>
              </a:ext>
            </a:extLst>
          </p:cNvPr>
          <p:cNvSpPr txBox="1">
            <a:spLocks noChangeArrowheads="1"/>
          </p:cNvSpPr>
          <p:nvPr/>
        </p:nvSpPr>
        <p:spPr bwMode="auto">
          <a:xfrm>
            <a:off x="521207" y="1347536"/>
            <a:ext cx="10932855" cy="506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r>
              <a:rPr kumimoji="0" lang="zh-CN" altLang="en-US" sz="2600" i="0" u="none" strike="noStrike" kern="0" cap="none" spc="0" normalizeH="0" baseline="0" noProof="0" dirty="0">
                <a:ln>
                  <a:noFill/>
                </a:ln>
                <a:solidFill>
                  <a:srgbClr val="000000"/>
                </a:solidFill>
                <a:effectLst/>
                <a:uLnTx/>
                <a:uFillTx/>
                <a:latin typeface="Arial"/>
                <a:ea typeface="宋体"/>
                <a:cs typeface="+mn-cs"/>
              </a:rPr>
              <a:t>网络操作系统和分布式操作系统的</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区别</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a:t>
            </a: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① 分布式系统的各个计算机之间地位平等，无主从关系；网络操作系统中的计算机之间有主从关系。</a:t>
            </a:r>
            <a:r>
              <a:rPr kumimoji="0" lang="en-US" altLang="zh-CN" sz="2600" i="0" u="none" strike="noStrike" kern="0" cap="none" spc="0" normalizeH="0" baseline="0" noProof="0" dirty="0">
                <a:ln>
                  <a:noFill/>
                </a:ln>
                <a:solidFill>
                  <a:srgbClr val="000000"/>
                </a:solidFill>
                <a:effectLst/>
                <a:uLnTx/>
                <a:uFillTx/>
                <a:latin typeface="Arial"/>
                <a:ea typeface="宋体"/>
              </a:rPr>
              <a:t>(</a:t>
            </a:r>
            <a:r>
              <a:rPr kumimoji="0" lang="zh-CN" altLang="en-US" sz="2600" i="0" u="none" strike="noStrike" kern="0" cap="none" spc="0" normalizeH="0" baseline="0" noProof="0" dirty="0">
                <a:ln>
                  <a:noFill/>
                </a:ln>
                <a:solidFill>
                  <a:srgbClr val="000000"/>
                </a:solidFill>
                <a:effectLst/>
                <a:uLnTx/>
                <a:uFillTx/>
                <a:latin typeface="Arial"/>
                <a:ea typeface="宋体"/>
                <a:hlinkClick r:id="rId3"/>
              </a:rPr>
              <a:t>这个如今看是错的</a:t>
            </a:r>
            <a:r>
              <a:rPr kumimoji="0" lang="en-US" altLang="zh-CN" sz="2600" i="0" u="none" strike="noStrike" kern="0" cap="none" spc="0" normalizeH="0" baseline="0" noProof="0" dirty="0">
                <a:ln>
                  <a:noFill/>
                </a:ln>
                <a:solidFill>
                  <a:srgbClr val="000000"/>
                </a:solidFill>
                <a:effectLst/>
                <a:uLnTx/>
                <a:uFillTx/>
                <a:latin typeface="Arial"/>
                <a:ea typeface="宋体"/>
              </a:rPr>
              <a:t>)</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② 分布式系统中的系统资源为所有用户共享；网络操作系统的各用户有限制地共享系统资源。</a:t>
            </a:r>
            <a:r>
              <a:rPr kumimoji="0" lang="en-US" altLang="zh-CN" sz="2600" i="0" u="none" strike="noStrike" kern="0" cap="none" spc="0" normalizeH="0" baseline="0" noProof="0" dirty="0">
                <a:ln>
                  <a:noFill/>
                </a:ln>
                <a:solidFill>
                  <a:srgbClr val="000000"/>
                </a:solidFill>
                <a:effectLst/>
                <a:uLnTx/>
                <a:uFillTx/>
                <a:latin typeface="Arial"/>
                <a:ea typeface="宋体"/>
              </a:rPr>
              <a:t>(</a:t>
            </a:r>
            <a:r>
              <a:rPr kumimoji="0" lang="en-US" altLang="zh-CN" sz="2600" i="0" u="none" strike="noStrike" kern="0" cap="none" spc="0" normalizeH="0" baseline="0" noProof="0" dirty="0">
                <a:ln>
                  <a:noFill/>
                </a:ln>
                <a:solidFill>
                  <a:srgbClr val="FF0000"/>
                </a:solidFill>
                <a:effectLst/>
                <a:uLnTx/>
                <a:uFillTx/>
                <a:latin typeface="Arial"/>
                <a:ea typeface="宋体"/>
              </a:rPr>
              <a:t>HDFS</a:t>
            </a:r>
            <a:r>
              <a:rPr kumimoji="0" lang="en-US" altLang="zh-CN" sz="2600" i="0" u="none" strike="noStrike" kern="0" cap="none" spc="0" normalizeH="0" baseline="0" noProof="0" dirty="0">
                <a:ln>
                  <a:noFill/>
                </a:ln>
                <a:solidFill>
                  <a:srgbClr val="000000"/>
                </a:solidFill>
                <a:effectLst/>
                <a:uLnTx/>
                <a:uFillTx/>
                <a:latin typeface="Arial"/>
                <a:ea typeface="宋体"/>
              </a:rPr>
              <a:t>)</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③ 分布式系统中，任务可分给若干处理器</a:t>
            </a:r>
            <a:r>
              <a:rPr kumimoji="0" lang="zh-CN" altLang="en-US" sz="2600" i="0" u="none" strike="noStrike" kern="0" cap="none" spc="0" normalizeH="0" baseline="0" noProof="0" dirty="0">
                <a:ln>
                  <a:noFill/>
                </a:ln>
                <a:solidFill>
                  <a:srgbClr val="FF0000"/>
                </a:solidFill>
                <a:effectLst/>
                <a:uLnTx/>
                <a:uFillTx/>
                <a:latin typeface="Arial"/>
                <a:ea typeface="宋体"/>
              </a:rPr>
              <a:t>相互协作共同完成</a:t>
            </a:r>
            <a:r>
              <a:rPr kumimoji="0" lang="zh-CN" altLang="en-US" sz="2600" i="0" u="none" strike="noStrike" kern="0" cap="none" spc="0" normalizeH="0" baseline="0" noProof="0" dirty="0">
                <a:ln>
                  <a:noFill/>
                </a:ln>
                <a:solidFill>
                  <a:srgbClr val="000000"/>
                </a:solidFill>
                <a:effectLst/>
                <a:uLnTx/>
                <a:uFillTx/>
                <a:latin typeface="Arial"/>
                <a:ea typeface="宋体"/>
              </a:rPr>
              <a:t>，而网络系统中的各个处理器往往是各司其责，不进行协作。</a:t>
            </a:r>
            <a:r>
              <a:rPr kumimoji="0" lang="en-US" altLang="zh-CN" sz="2600" i="0" u="none" strike="noStrike" kern="0" cap="none" spc="0" normalizeH="0" baseline="0" noProof="0" dirty="0">
                <a:ln>
                  <a:noFill/>
                </a:ln>
                <a:solidFill>
                  <a:srgbClr val="000000"/>
                </a:solidFill>
                <a:effectLst/>
                <a:uLnTx/>
                <a:uFillTx/>
                <a:latin typeface="Arial"/>
                <a:ea typeface="宋体"/>
              </a:rPr>
              <a:t>(MapReduce)</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1659115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6" name="内容占位符 2">
            <a:extLst>
              <a:ext uri="{FF2B5EF4-FFF2-40B4-BE49-F238E27FC236}">
                <a16:creationId xmlns:a16="http://schemas.microsoft.com/office/drawing/2014/main" id="{899154D3-CC57-FFD8-4432-BE83BC3400AC}"/>
              </a:ext>
            </a:extLst>
          </p:cNvPr>
          <p:cNvSpPr txBox="1">
            <a:spLocks noChangeArrowheads="1"/>
          </p:cNvSpPr>
          <p:nvPr/>
        </p:nvSpPr>
        <p:spPr bwMode="auto">
          <a:xfrm>
            <a:off x="521207" y="1347536"/>
            <a:ext cx="10932855" cy="506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r>
              <a:rPr kumimoji="0" lang="zh-CN" altLang="en-US" sz="2600" i="0" u="none" strike="noStrike" kern="0" cap="none" spc="0" normalizeH="0" baseline="0" noProof="0" dirty="0">
                <a:ln>
                  <a:noFill/>
                </a:ln>
                <a:solidFill>
                  <a:srgbClr val="000000"/>
                </a:solidFill>
                <a:effectLst/>
                <a:uLnTx/>
                <a:uFillTx/>
                <a:latin typeface="Arial"/>
                <a:ea typeface="宋体"/>
                <a:cs typeface="+mn-cs"/>
              </a:rPr>
              <a:t>网络操作系统和分布式操作系统的</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区别</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a:t>
            </a: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① 分布式系统的各个计算机之间地位平等，无主从关系；网络操作系统中的计算机之间有主从关系。</a:t>
            </a:r>
            <a:r>
              <a:rPr kumimoji="0" lang="en-US" altLang="zh-CN" sz="2600" i="0" u="none" strike="noStrike" kern="0" cap="none" spc="0" normalizeH="0" baseline="0" noProof="0" dirty="0">
                <a:ln>
                  <a:noFill/>
                </a:ln>
                <a:solidFill>
                  <a:srgbClr val="000000"/>
                </a:solidFill>
                <a:effectLst/>
                <a:uLnTx/>
                <a:uFillTx/>
                <a:latin typeface="Arial"/>
                <a:ea typeface="宋体"/>
              </a:rPr>
              <a:t>(</a:t>
            </a:r>
            <a:r>
              <a:rPr kumimoji="0" lang="zh-CN" altLang="en-US" sz="2600" i="0" u="none" strike="noStrike" kern="0" cap="none" spc="0" normalizeH="0" baseline="0" noProof="0" dirty="0">
                <a:ln>
                  <a:noFill/>
                </a:ln>
                <a:solidFill>
                  <a:srgbClr val="000000"/>
                </a:solidFill>
                <a:effectLst/>
                <a:uLnTx/>
                <a:uFillTx/>
                <a:latin typeface="Arial"/>
                <a:ea typeface="宋体"/>
                <a:hlinkClick r:id="rId3"/>
              </a:rPr>
              <a:t>这个如今看是错的</a:t>
            </a:r>
            <a:r>
              <a:rPr kumimoji="0" lang="en-US" altLang="zh-CN" sz="2600" i="0" u="none" strike="noStrike" kern="0" cap="none" spc="0" normalizeH="0" baseline="0" noProof="0" dirty="0">
                <a:ln>
                  <a:noFill/>
                </a:ln>
                <a:solidFill>
                  <a:srgbClr val="000000"/>
                </a:solidFill>
                <a:effectLst/>
                <a:uLnTx/>
                <a:uFillTx/>
                <a:latin typeface="Arial"/>
                <a:ea typeface="宋体"/>
              </a:rPr>
              <a:t>)</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② 分布式系统中的系统资源为所有用户共享；网络操作系统的各用户有限制地共享系统资源。</a:t>
            </a:r>
            <a:r>
              <a:rPr kumimoji="0" lang="en-US" altLang="zh-CN" sz="2600" i="0" u="none" strike="noStrike" kern="0" cap="none" spc="0" normalizeH="0" baseline="0" noProof="0" dirty="0">
                <a:ln>
                  <a:noFill/>
                </a:ln>
                <a:solidFill>
                  <a:srgbClr val="000000"/>
                </a:solidFill>
                <a:effectLst/>
                <a:uLnTx/>
                <a:uFillTx/>
                <a:latin typeface="Arial"/>
                <a:ea typeface="宋体"/>
              </a:rPr>
              <a:t>(</a:t>
            </a:r>
            <a:r>
              <a:rPr kumimoji="0" lang="en-US" altLang="zh-CN" sz="2600" i="0" u="none" strike="noStrike" kern="0" cap="none" spc="0" normalizeH="0" baseline="0" noProof="0" dirty="0">
                <a:ln>
                  <a:noFill/>
                </a:ln>
                <a:solidFill>
                  <a:srgbClr val="FF0000"/>
                </a:solidFill>
                <a:effectLst/>
                <a:uLnTx/>
                <a:uFillTx/>
                <a:latin typeface="Arial"/>
                <a:ea typeface="宋体"/>
              </a:rPr>
              <a:t>HDFS</a:t>
            </a:r>
            <a:r>
              <a:rPr kumimoji="0" lang="en-US" altLang="zh-CN" sz="2600" i="0" u="none" strike="noStrike" kern="0" cap="none" spc="0" normalizeH="0" baseline="0" noProof="0" dirty="0">
                <a:ln>
                  <a:noFill/>
                </a:ln>
                <a:solidFill>
                  <a:srgbClr val="000000"/>
                </a:solidFill>
                <a:effectLst/>
                <a:uLnTx/>
                <a:uFillTx/>
                <a:latin typeface="Arial"/>
                <a:ea typeface="宋体"/>
              </a:rPr>
              <a:t>)</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③ 分布式系统中，任务可分给若干处理器</a:t>
            </a:r>
            <a:r>
              <a:rPr kumimoji="0" lang="zh-CN" altLang="en-US" sz="2600" i="0" u="none" strike="noStrike" kern="0" cap="none" spc="0" normalizeH="0" baseline="0" noProof="0" dirty="0">
                <a:ln>
                  <a:noFill/>
                </a:ln>
                <a:solidFill>
                  <a:srgbClr val="FF0000"/>
                </a:solidFill>
                <a:effectLst/>
                <a:uLnTx/>
                <a:uFillTx/>
                <a:latin typeface="Arial"/>
                <a:ea typeface="宋体"/>
              </a:rPr>
              <a:t>相互协作共同完成</a:t>
            </a:r>
            <a:r>
              <a:rPr kumimoji="0" lang="zh-CN" altLang="en-US" sz="2600" i="0" u="none" strike="noStrike" kern="0" cap="none" spc="0" normalizeH="0" baseline="0" noProof="0" dirty="0">
                <a:ln>
                  <a:noFill/>
                </a:ln>
                <a:solidFill>
                  <a:srgbClr val="000000"/>
                </a:solidFill>
                <a:effectLst/>
                <a:uLnTx/>
                <a:uFillTx/>
                <a:latin typeface="Arial"/>
                <a:ea typeface="宋体"/>
              </a:rPr>
              <a:t>，而网络系统中的各个处理器往往是各司其责，不进行协作。</a:t>
            </a:r>
            <a:r>
              <a:rPr kumimoji="0" lang="en-US" altLang="zh-CN" sz="2600" i="0" u="none" strike="noStrike" kern="0" cap="none" spc="0" normalizeH="0" baseline="0" noProof="0" dirty="0">
                <a:ln>
                  <a:noFill/>
                </a:ln>
                <a:solidFill>
                  <a:srgbClr val="000000"/>
                </a:solidFill>
                <a:effectLst/>
                <a:uLnTx/>
                <a:uFillTx/>
                <a:latin typeface="Arial"/>
                <a:ea typeface="宋体"/>
              </a:rPr>
              <a:t>(MapReduce)</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4027919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6" name="内容占位符 2">
            <a:extLst>
              <a:ext uri="{FF2B5EF4-FFF2-40B4-BE49-F238E27FC236}">
                <a16:creationId xmlns:a16="http://schemas.microsoft.com/office/drawing/2014/main" id="{899154D3-CC57-FFD8-4432-BE83BC3400AC}"/>
              </a:ext>
            </a:extLst>
          </p:cNvPr>
          <p:cNvSpPr txBox="1">
            <a:spLocks noChangeArrowheads="1"/>
          </p:cNvSpPr>
          <p:nvPr/>
        </p:nvSpPr>
        <p:spPr bwMode="auto">
          <a:xfrm>
            <a:off x="521207" y="1347536"/>
            <a:ext cx="10932855" cy="506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r>
              <a:rPr kumimoji="0" lang="zh-CN" altLang="en-US" sz="2600" i="0" u="none" strike="noStrike" kern="0" cap="none" spc="0" normalizeH="0" baseline="0" noProof="0" dirty="0">
                <a:ln>
                  <a:noFill/>
                </a:ln>
                <a:solidFill>
                  <a:srgbClr val="000000"/>
                </a:solidFill>
                <a:effectLst/>
                <a:uLnTx/>
                <a:uFillTx/>
                <a:latin typeface="Arial"/>
                <a:ea typeface="宋体"/>
                <a:cs typeface="+mn-cs"/>
              </a:rPr>
              <a:t>网络操作系统和分布式操作系统的</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区别</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a:t>
            </a: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① 分布式系统的各个计算机之间地位平等，无主从关系；网络操作系统中的计算机之间有主从关系。</a:t>
            </a:r>
            <a:r>
              <a:rPr kumimoji="0" lang="en-US" altLang="zh-CN" sz="2600" i="0" u="none" strike="noStrike" kern="0" cap="none" spc="0" normalizeH="0" baseline="0" noProof="0" dirty="0">
                <a:ln>
                  <a:noFill/>
                </a:ln>
                <a:solidFill>
                  <a:srgbClr val="000000"/>
                </a:solidFill>
                <a:effectLst/>
                <a:uLnTx/>
                <a:uFillTx/>
                <a:latin typeface="Arial"/>
                <a:ea typeface="宋体"/>
              </a:rPr>
              <a:t>(</a:t>
            </a:r>
            <a:r>
              <a:rPr kumimoji="0" lang="zh-CN" altLang="en-US" sz="2600" i="0" u="none" strike="noStrike" kern="0" cap="none" spc="0" normalizeH="0" baseline="0" noProof="0" dirty="0">
                <a:ln>
                  <a:noFill/>
                </a:ln>
                <a:solidFill>
                  <a:srgbClr val="000000"/>
                </a:solidFill>
                <a:effectLst/>
                <a:uLnTx/>
                <a:uFillTx/>
                <a:latin typeface="Arial"/>
                <a:ea typeface="宋体"/>
                <a:hlinkClick r:id="rId3"/>
              </a:rPr>
              <a:t>这个如今看是错的</a:t>
            </a:r>
            <a:r>
              <a:rPr kumimoji="0" lang="en-US" altLang="zh-CN" sz="2600" i="0" u="none" strike="noStrike" kern="0" cap="none" spc="0" normalizeH="0" baseline="0" noProof="0" dirty="0">
                <a:ln>
                  <a:noFill/>
                </a:ln>
                <a:solidFill>
                  <a:srgbClr val="000000"/>
                </a:solidFill>
                <a:effectLst/>
                <a:uLnTx/>
                <a:uFillTx/>
                <a:latin typeface="Arial"/>
                <a:ea typeface="宋体"/>
              </a:rPr>
              <a:t>)</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② 分布式系统中的系统资源为所有用户共享；网络操作系统的各用户有限制地共享系统资源。</a:t>
            </a:r>
            <a:r>
              <a:rPr kumimoji="0" lang="en-US" altLang="zh-CN" sz="2600" i="0" u="none" strike="noStrike" kern="0" cap="none" spc="0" normalizeH="0" baseline="0" noProof="0" dirty="0">
                <a:ln>
                  <a:noFill/>
                </a:ln>
                <a:solidFill>
                  <a:srgbClr val="000000"/>
                </a:solidFill>
                <a:effectLst/>
                <a:uLnTx/>
                <a:uFillTx/>
                <a:latin typeface="Arial"/>
                <a:ea typeface="宋体"/>
              </a:rPr>
              <a:t>(</a:t>
            </a:r>
            <a:r>
              <a:rPr kumimoji="0" lang="en-US" altLang="zh-CN" sz="2600" i="0" u="none" strike="noStrike" kern="0" cap="none" spc="0" normalizeH="0" baseline="0" noProof="0" dirty="0">
                <a:ln>
                  <a:noFill/>
                </a:ln>
                <a:solidFill>
                  <a:srgbClr val="FF0000"/>
                </a:solidFill>
                <a:effectLst/>
                <a:uLnTx/>
                <a:uFillTx/>
                <a:latin typeface="Arial"/>
                <a:ea typeface="宋体"/>
              </a:rPr>
              <a:t>HDFS</a:t>
            </a:r>
            <a:r>
              <a:rPr kumimoji="0" lang="en-US" altLang="zh-CN" sz="2600" i="0" u="none" strike="noStrike" kern="0" cap="none" spc="0" normalizeH="0" baseline="0" noProof="0" dirty="0">
                <a:ln>
                  <a:noFill/>
                </a:ln>
                <a:solidFill>
                  <a:srgbClr val="000000"/>
                </a:solidFill>
                <a:effectLst/>
                <a:uLnTx/>
                <a:uFillTx/>
                <a:latin typeface="Arial"/>
                <a:ea typeface="宋体"/>
              </a:rPr>
              <a:t>)</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③ 分布式系统中，任务可分给若干处理器</a:t>
            </a:r>
            <a:r>
              <a:rPr kumimoji="0" lang="zh-CN" altLang="en-US" sz="2600" i="0" u="none" strike="noStrike" kern="0" cap="none" spc="0" normalizeH="0" baseline="0" noProof="0" dirty="0">
                <a:ln>
                  <a:noFill/>
                </a:ln>
                <a:solidFill>
                  <a:srgbClr val="FF0000"/>
                </a:solidFill>
                <a:effectLst/>
                <a:uLnTx/>
                <a:uFillTx/>
                <a:latin typeface="Arial"/>
                <a:ea typeface="宋体"/>
              </a:rPr>
              <a:t>相互协作共同完成</a:t>
            </a:r>
            <a:r>
              <a:rPr kumimoji="0" lang="zh-CN" altLang="en-US" sz="2600" i="0" u="none" strike="noStrike" kern="0" cap="none" spc="0" normalizeH="0" baseline="0" noProof="0" dirty="0">
                <a:ln>
                  <a:noFill/>
                </a:ln>
                <a:solidFill>
                  <a:srgbClr val="000000"/>
                </a:solidFill>
                <a:effectLst/>
                <a:uLnTx/>
                <a:uFillTx/>
                <a:latin typeface="Arial"/>
                <a:ea typeface="宋体"/>
              </a:rPr>
              <a:t>，而网络系统中的各个处理器往往是各司其责，不进行协作。</a:t>
            </a:r>
            <a:r>
              <a:rPr kumimoji="0" lang="en-US" altLang="zh-CN" sz="2600" i="0" u="none" strike="noStrike" kern="0" cap="none" spc="0" normalizeH="0" baseline="0" noProof="0" dirty="0">
                <a:ln>
                  <a:noFill/>
                </a:ln>
                <a:solidFill>
                  <a:srgbClr val="000000"/>
                </a:solidFill>
                <a:effectLst/>
                <a:uLnTx/>
                <a:uFillTx/>
                <a:latin typeface="Arial"/>
                <a:ea typeface="宋体"/>
              </a:rPr>
              <a:t>(MapReduce)</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2457680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6" name="内容占位符 2">
            <a:extLst>
              <a:ext uri="{FF2B5EF4-FFF2-40B4-BE49-F238E27FC236}">
                <a16:creationId xmlns:a16="http://schemas.microsoft.com/office/drawing/2014/main" id="{899154D3-CC57-FFD8-4432-BE83BC3400AC}"/>
              </a:ext>
            </a:extLst>
          </p:cNvPr>
          <p:cNvSpPr txBox="1">
            <a:spLocks noChangeArrowheads="1"/>
          </p:cNvSpPr>
          <p:nvPr/>
        </p:nvSpPr>
        <p:spPr bwMode="auto">
          <a:xfrm>
            <a:off x="521207" y="1347536"/>
            <a:ext cx="10932855" cy="506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r>
              <a:rPr kumimoji="0" lang="zh-CN" altLang="en-US" sz="2600" i="0" u="none" strike="noStrike" kern="0" cap="none" spc="0" normalizeH="0" baseline="0" noProof="0" dirty="0">
                <a:ln>
                  <a:noFill/>
                </a:ln>
                <a:solidFill>
                  <a:srgbClr val="000000"/>
                </a:solidFill>
                <a:effectLst/>
                <a:uLnTx/>
                <a:uFillTx/>
                <a:latin typeface="Arial"/>
                <a:ea typeface="宋体"/>
                <a:cs typeface="+mn-cs"/>
              </a:rPr>
              <a:t>网络操作系统和分布式操作系统的</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区别</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a:t>
            </a: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① 分布式系统的各个计算机之间地位平等，无主从关系；网络操作系统中的计算机之间有主从关系。</a:t>
            </a:r>
            <a:r>
              <a:rPr kumimoji="0" lang="en-US" altLang="zh-CN" sz="2600" i="0" u="none" strike="noStrike" kern="0" cap="none" spc="0" normalizeH="0" baseline="0" noProof="0" dirty="0">
                <a:ln>
                  <a:noFill/>
                </a:ln>
                <a:solidFill>
                  <a:srgbClr val="000000"/>
                </a:solidFill>
                <a:effectLst/>
                <a:uLnTx/>
                <a:uFillTx/>
                <a:latin typeface="Arial"/>
                <a:ea typeface="宋体"/>
              </a:rPr>
              <a:t>(</a:t>
            </a:r>
            <a:r>
              <a:rPr kumimoji="0" lang="zh-CN" altLang="en-US" sz="2600" i="0" u="none" strike="noStrike" kern="0" cap="none" spc="0" normalizeH="0" baseline="0" noProof="0" dirty="0">
                <a:ln>
                  <a:noFill/>
                </a:ln>
                <a:solidFill>
                  <a:srgbClr val="000000"/>
                </a:solidFill>
                <a:effectLst/>
                <a:uLnTx/>
                <a:uFillTx/>
                <a:latin typeface="Arial"/>
                <a:ea typeface="宋体"/>
                <a:hlinkClick r:id="rId3"/>
              </a:rPr>
              <a:t>这个如今看是错的</a:t>
            </a:r>
            <a:r>
              <a:rPr kumimoji="0" lang="en-US" altLang="zh-CN" sz="2600" i="0" u="none" strike="noStrike" kern="0" cap="none" spc="0" normalizeH="0" baseline="0" noProof="0" dirty="0">
                <a:ln>
                  <a:noFill/>
                </a:ln>
                <a:solidFill>
                  <a:srgbClr val="000000"/>
                </a:solidFill>
                <a:effectLst/>
                <a:uLnTx/>
                <a:uFillTx/>
                <a:latin typeface="Arial"/>
                <a:ea typeface="宋体"/>
              </a:rPr>
              <a:t>)</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② 分布式系统中的系统资源为所有用户共享；网络操作系统的各用户有限制地共享系统资源。</a:t>
            </a:r>
            <a:r>
              <a:rPr kumimoji="0" lang="en-US" altLang="zh-CN" sz="2600" i="0" u="none" strike="noStrike" kern="0" cap="none" spc="0" normalizeH="0" baseline="0" noProof="0" dirty="0">
                <a:ln>
                  <a:noFill/>
                </a:ln>
                <a:solidFill>
                  <a:srgbClr val="000000"/>
                </a:solidFill>
                <a:effectLst/>
                <a:uLnTx/>
                <a:uFillTx/>
                <a:latin typeface="Arial"/>
                <a:ea typeface="宋体"/>
              </a:rPr>
              <a:t>(</a:t>
            </a:r>
            <a:r>
              <a:rPr kumimoji="0" lang="en-US" altLang="zh-CN" sz="2600" i="0" u="none" strike="noStrike" kern="0" cap="none" spc="0" normalizeH="0" baseline="0" noProof="0" dirty="0">
                <a:ln>
                  <a:noFill/>
                </a:ln>
                <a:solidFill>
                  <a:srgbClr val="FF0000"/>
                </a:solidFill>
                <a:effectLst/>
                <a:uLnTx/>
                <a:uFillTx/>
                <a:latin typeface="Arial"/>
                <a:ea typeface="宋体"/>
              </a:rPr>
              <a:t>HDFS</a:t>
            </a:r>
            <a:r>
              <a:rPr kumimoji="0" lang="en-US" altLang="zh-CN" sz="2600" i="0" u="none" strike="noStrike" kern="0" cap="none" spc="0" normalizeH="0" baseline="0" noProof="0" dirty="0">
                <a:ln>
                  <a:noFill/>
                </a:ln>
                <a:solidFill>
                  <a:srgbClr val="000000"/>
                </a:solidFill>
                <a:effectLst/>
                <a:uLnTx/>
                <a:uFillTx/>
                <a:latin typeface="Arial"/>
                <a:ea typeface="宋体"/>
              </a:rPr>
              <a:t>)</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③ 分布式系统中，任务可分给若干处理器</a:t>
            </a:r>
            <a:r>
              <a:rPr kumimoji="0" lang="zh-CN" altLang="en-US" sz="2600" i="0" u="none" strike="noStrike" kern="0" cap="none" spc="0" normalizeH="0" baseline="0" noProof="0" dirty="0">
                <a:ln>
                  <a:noFill/>
                </a:ln>
                <a:solidFill>
                  <a:srgbClr val="FF0000"/>
                </a:solidFill>
                <a:effectLst/>
                <a:uLnTx/>
                <a:uFillTx/>
                <a:latin typeface="Arial"/>
                <a:ea typeface="宋体"/>
              </a:rPr>
              <a:t>相互协作共同完成</a:t>
            </a:r>
            <a:r>
              <a:rPr kumimoji="0" lang="zh-CN" altLang="en-US" sz="2600" i="0" u="none" strike="noStrike" kern="0" cap="none" spc="0" normalizeH="0" baseline="0" noProof="0" dirty="0">
                <a:ln>
                  <a:noFill/>
                </a:ln>
                <a:solidFill>
                  <a:srgbClr val="000000"/>
                </a:solidFill>
                <a:effectLst/>
                <a:uLnTx/>
                <a:uFillTx/>
                <a:latin typeface="Arial"/>
                <a:ea typeface="宋体"/>
              </a:rPr>
              <a:t>，而网络系统中的各个处理器往往是各司其责，不进行协作。</a:t>
            </a:r>
            <a:r>
              <a:rPr kumimoji="0" lang="en-US" altLang="zh-CN" sz="2600" i="0" u="none" strike="noStrike" kern="0" cap="none" spc="0" normalizeH="0" baseline="0" noProof="0" dirty="0">
                <a:ln>
                  <a:noFill/>
                </a:ln>
                <a:solidFill>
                  <a:srgbClr val="000000"/>
                </a:solidFill>
                <a:effectLst/>
                <a:uLnTx/>
                <a:uFillTx/>
                <a:latin typeface="Arial"/>
                <a:ea typeface="宋体"/>
              </a:rPr>
              <a:t>(MapReduce)</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2238156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fontScale="90000"/>
          </a:bodyPr>
          <a:lstStyle/>
          <a:p>
            <a:pPr>
              <a:lnSpc>
                <a:spcPct val="150000"/>
              </a:lnSpc>
              <a:spcAft>
                <a:spcPts val="600"/>
              </a:spcAft>
              <a:defRPr/>
            </a:pP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为什么要学习操作系统</a:t>
            </a:r>
            <a:r>
              <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rPr>
              <a:t>-</a:t>
            </a: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宏观</a:t>
            </a:r>
            <a:endPar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endParaRPr>
          </a:p>
        </p:txBody>
      </p:sp>
      <p:pic>
        <p:nvPicPr>
          <p:cNvPr id="23" name="图片 22"/>
          <p:cNvPicPr>
            <a:picLocks noChangeAspect="1"/>
          </p:cNvPicPr>
          <p:nvPr/>
        </p:nvPicPr>
        <p:blipFill>
          <a:blip r:embed="rId3"/>
          <a:srcRect/>
          <a:stretch/>
        </p:blipFill>
        <p:spPr>
          <a:xfrm>
            <a:off x="6096000" y="1524708"/>
            <a:ext cx="4685932" cy="2064737"/>
          </a:xfrm>
          <a:prstGeom prst="rect">
            <a:avLst/>
          </a:prstGeom>
        </p:spPr>
      </p:pic>
      <p:sp>
        <p:nvSpPr>
          <p:cNvPr id="26" name="内容占位符 17">
            <a:extLst>
              <a:ext uri="{FF2B5EF4-FFF2-40B4-BE49-F238E27FC236}">
                <a16:creationId xmlns:a16="http://schemas.microsoft.com/office/drawing/2014/main" id="{B45FDE20-7FAD-DB08-8A0B-D891D6573701}"/>
              </a:ext>
            </a:extLst>
          </p:cNvPr>
          <p:cNvSpPr txBox="1">
            <a:spLocks/>
          </p:cNvSpPr>
          <p:nvPr/>
        </p:nvSpPr>
        <p:spPr>
          <a:xfrm>
            <a:off x="541610" y="1524708"/>
            <a:ext cx="5625510" cy="479481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defRPr/>
            </a:pP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操作系统是计算机专业的核心课程，代表着同学们职业上的核心竞争力 （培训班</a:t>
            </a:r>
            <a:r>
              <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rPr>
              <a:t>3</a:t>
            </a: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个月学</a:t>
            </a:r>
            <a:r>
              <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rPr>
              <a:t>Java?</a:t>
            </a: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a:t>
            </a:r>
            <a:endPar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操作系统是硬件和软件的桥梁，如果不学操作系统，对于计算机专业学生，所有知识都是一知半解。</a:t>
            </a:r>
            <a:endPar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endParaRPr>
          </a:p>
        </p:txBody>
      </p:sp>
      <p:pic>
        <p:nvPicPr>
          <p:cNvPr id="5" name="图片 4">
            <a:extLst>
              <a:ext uri="{FF2B5EF4-FFF2-40B4-BE49-F238E27FC236}">
                <a16:creationId xmlns:a16="http://schemas.microsoft.com/office/drawing/2014/main" id="{89554F53-58CB-67C5-4C8C-EB2A5CADBB3B}"/>
              </a:ext>
            </a:extLst>
          </p:cNvPr>
          <p:cNvPicPr>
            <a:picLocks noChangeAspect="1"/>
          </p:cNvPicPr>
          <p:nvPr/>
        </p:nvPicPr>
        <p:blipFill>
          <a:blip r:embed="rId4"/>
          <a:stretch>
            <a:fillRect/>
          </a:stretch>
        </p:blipFill>
        <p:spPr>
          <a:xfrm>
            <a:off x="6096000" y="3663845"/>
            <a:ext cx="3867150" cy="2581275"/>
          </a:xfrm>
          <a:prstGeom prst="rect">
            <a:avLst/>
          </a:prstGeom>
        </p:spPr>
      </p:pic>
    </p:spTree>
    <p:extLst>
      <p:ext uri="{BB962C8B-B14F-4D97-AF65-F5344CB8AC3E}">
        <p14:creationId xmlns:p14="http://schemas.microsoft.com/office/powerpoint/2010/main" val="3941788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6" name="内容占位符 2">
            <a:extLst>
              <a:ext uri="{FF2B5EF4-FFF2-40B4-BE49-F238E27FC236}">
                <a16:creationId xmlns:a16="http://schemas.microsoft.com/office/drawing/2014/main" id="{899154D3-CC57-FFD8-4432-BE83BC3400AC}"/>
              </a:ext>
            </a:extLst>
          </p:cNvPr>
          <p:cNvSpPr txBox="1">
            <a:spLocks noChangeArrowheads="1"/>
          </p:cNvSpPr>
          <p:nvPr/>
        </p:nvSpPr>
        <p:spPr bwMode="auto">
          <a:xfrm>
            <a:off x="521207" y="1347536"/>
            <a:ext cx="10932855" cy="506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r>
              <a:rPr kumimoji="0" lang="zh-CN" altLang="en-US" sz="2600" i="0" u="none" strike="noStrike" kern="0" cap="none" spc="0" normalizeH="0" baseline="0" noProof="0" dirty="0">
                <a:ln>
                  <a:noFill/>
                </a:ln>
                <a:solidFill>
                  <a:srgbClr val="000000"/>
                </a:solidFill>
                <a:effectLst/>
                <a:uLnTx/>
                <a:uFillTx/>
                <a:latin typeface="Arial"/>
                <a:ea typeface="宋体"/>
                <a:cs typeface="+mn-cs"/>
              </a:rPr>
              <a:t>网络操作系统和分布式操作系统的</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区别</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a:t>
            </a: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① 分布式系统的各个计算机之间地位平等，无主从关系；网络操作系统中的计算机之间有主从关系。</a:t>
            </a:r>
            <a:r>
              <a:rPr kumimoji="0" lang="en-US" altLang="zh-CN" sz="2600" i="0" u="none" strike="noStrike" kern="0" cap="none" spc="0" normalizeH="0" baseline="0" noProof="0" dirty="0">
                <a:ln>
                  <a:noFill/>
                </a:ln>
                <a:solidFill>
                  <a:srgbClr val="000000"/>
                </a:solidFill>
                <a:effectLst/>
                <a:uLnTx/>
                <a:uFillTx/>
                <a:latin typeface="Arial"/>
                <a:ea typeface="宋体"/>
              </a:rPr>
              <a:t>(</a:t>
            </a:r>
            <a:r>
              <a:rPr kumimoji="0" lang="zh-CN" altLang="en-US" sz="2600" i="0" u="none" strike="noStrike" kern="0" cap="none" spc="0" normalizeH="0" baseline="0" noProof="0" dirty="0">
                <a:ln>
                  <a:noFill/>
                </a:ln>
                <a:solidFill>
                  <a:srgbClr val="000000"/>
                </a:solidFill>
                <a:effectLst/>
                <a:uLnTx/>
                <a:uFillTx/>
                <a:latin typeface="Arial"/>
                <a:ea typeface="宋体"/>
                <a:hlinkClick r:id="rId3"/>
              </a:rPr>
              <a:t>这个如今看是错的</a:t>
            </a:r>
            <a:r>
              <a:rPr kumimoji="0" lang="en-US" altLang="zh-CN" sz="2600" i="0" u="none" strike="noStrike" kern="0" cap="none" spc="0" normalizeH="0" baseline="0" noProof="0" dirty="0">
                <a:ln>
                  <a:noFill/>
                </a:ln>
                <a:solidFill>
                  <a:srgbClr val="000000"/>
                </a:solidFill>
                <a:effectLst/>
                <a:uLnTx/>
                <a:uFillTx/>
                <a:latin typeface="Arial"/>
                <a:ea typeface="宋体"/>
              </a:rPr>
              <a:t>)</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② 分布式系统中的系统资源为所有用户共享；网络操作系统的各用户有限制地共享系统资源。</a:t>
            </a:r>
            <a:r>
              <a:rPr kumimoji="0" lang="en-US" altLang="zh-CN" sz="2600" i="0" u="none" strike="noStrike" kern="0" cap="none" spc="0" normalizeH="0" baseline="0" noProof="0" dirty="0">
                <a:ln>
                  <a:noFill/>
                </a:ln>
                <a:solidFill>
                  <a:srgbClr val="000000"/>
                </a:solidFill>
                <a:effectLst/>
                <a:uLnTx/>
                <a:uFillTx/>
                <a:latin typeface="Arial"/>
                <a:ea typeface="宋体"/>
              </a:rPr>
              <a:t>(</a:t>
            </a:r>
            <a:r>
              <a:rPr kumimoji="0" lang="en-US" altLang="zh-CN" sz="2600" i="0" u="none" strike="noStrike" kern="0" cap="none" spc="0" normalizeH="0" baseline="0" noProof="0" dirty="0">
                <a:ln>
                  <a:noFill/>
                </a:ln>
                <a:solidFill>
                  <a:srgbClr val="FF0000"/>
                </a:solidFill>
                <a:effectLst/>
                <a:uLnTx/>
                <a:uFillTx/>
                <a:latin typeface="Arial"/>
                <a:ea typeface="宋体"/>
              </a:rPr>
              <a:t>HDFS</a:t>
            </a:r>
            <a:r>
              <a:rPr kumimoji="0" lang="en-US" altLang="zh-CN" sz="2600" i="0" u="none" strike="noStrike" kern="0" cap="none" spc="0" normalizeH="0" baseline="0" noProof="0" dirty="0">
                <a:ln>
                  <a:noFill/>
                </a:ln>
                <a:solidFill>
                  <a:srgbClr val="000000"/>
                </a:solidFill>
                <a:effectLst/>
                <a:uLnTx/>
                <a:uFillTx/>
                <a:latin typeface="Arial"/>
                <a:ea typeface="宋体"/>
              </a:rPr>
              <a:t>)</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③ 分布式系统中，任务可分给若干处理器</a:t>
            </a:r>
            <a:r>
              <a:rPr kumimoji="0" lang="zh-CN" altLang="en-US" sz="2600" i="0" u="none" strike="noStrike" kern="0" cap="none" spc="0" normalizeH="0" baseline="0" noProof="0" dirty="0">
                <a:ln>
                  <a:noFill/>
                </a:ln>
                <a:solidFill>
                  <a:srgbClr val="FF0000"/>
                </a:solidFill>
                <a:effectLst/>
                <a:uLnTx/>
                <a:uFillTx/>
                <a:latin typeface="Arial"/>
                <a:ea typeface="宋体"/>
              </a:rPr>
              <a:t>相互协作共同完成</a:t>
            </a:r>
            <a:r>
              <a:rPr kumimoji="0" lang="zh-CN" altLang="en-US" sz="2600" i="0" u="none" strike="noStrike" kern="0" cap="none" spc="0" normalizeH="0" baseline="0" noProof="0" dirty="0">
                <a:ln>
                  <a:noFill/>
                </a:ln>
                <a:solidFill>
                  <a:srgbClr val="000000"/>
                </a:solidFill>
                <a:effectLst/>
                <a:uLnTx/>
                <a:uFillTx/>
                <a:latin typeface="Arial"/>
                <a:ea typeface="宋体"/>
              </a:rPr>
              <a:t>，而网络系统中的各个处理器往往是各司其责，不进行协作。</a:t>
            </a:r>
            <a:r>
              <a:rPr kumimoji="0" lang="en-US" altLang="zh-CN" sz="2600" i="0" u="none" strike="noStrike" kern="0" cap="none" spc="0" normalizeH="0" baseline="0" noProof="0" dirty="0">
                <a:ln>
                  <a:noFill/>
                </a:ln>
                <a:solidFill>
                  <a:srgbClr val="000000"/>
                </a:solidFill>
                <a:effectLst/>
                <a:uLnTx/>
                <a:uFillTx/>
                <a:latin typeface="Arial"/>
                <a:ea typeface="宋体"/>
              </a:rPr>
              <a:t>(MapReduce)</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952208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6" name="内容占位符 2">
            <a:extLst>
              <a:ext uri="{FF2B5EF4-FFF2-40B4-BE49-F238E27FC236}">
                <a16:creationId xmlns:a16="http://schemas.microsoft.com/office/drawing/2014/main" id="{899154D3-CC57-FFD8-4432-BE83BC3400AC}"/>
              </a:ext>
            </a:extLst>
          </p:cNvPr>
          <p:cNvSpPr txBox="1">
            <a:spLocks noChangeArrowheads="1"/>
          </p:cNvSpPr>
          <p:nvPr/>
        </p:nvSpPr>
        <p:spPr bwMode="auto">
          <a:xfrm>
            <a:off x="521207" y="1347536"/>
            <a:ext cx="10932855" cy="506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r>
              <a:rPr kumimoji="0" lang="zh-CN" altLang="en-US" sz="2600" i="0" u="none" strike="noStrike" kern="0" cap="none" spc="0" normalizeH="0" baseline="0" noProof="0" dirty="0">
                <a:ln>
                  <a:noFill/>
                </a:ln>
                <a:solidFill>
                  <a:srgbClr val="000000"/>
                </a:solidFill>
                <a:effectLst/>
                <a:uLnTx/>
                <a:uFillTx/>
                <a:latin typeface="Arial"/>
                <a:ea typeface="宋体"/>
                <a:cs typeface="+mn-cs"/>
              </a:rPr>
              <a:t>网络操作系统和分布式操作系统的</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区别</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a:t>
            </a: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① 分布式系统的各个计算机之间地位平等，无主从关系；网络操作系统中的计算机之间有主从关系。</a:t>
            </a:r>
            <a:r>
              <a:rPr kumimoji="0" lang="en-US" altLang="zh-CN" sz="2600" i="0" u="none" strike="noStrike" kern="0" cap="none" spc="0" normalizeH="0" baseline="0" noProof="0" dirty="0">
                <a:ln>
                  <a:noFill/>
                </a:ln>
                <a:solidFill>
                  <a:srgbClr val="000000"/>
                </a:solidFill>
                <a:effectLst/>
                <a:uLnTx/>
                <a:uFillTx/>
                <a:latin typeface="Arial"/>
                <a:ea typeface="宋体"/>
              </a:rPr>
              <a:t>(</a:t>
            </a:r>
            <a:r>
              <a:rPr kumimoji="0" lang="zh-CN" altLang="en-US" sz="2600" i="0" u="none" strike="noStrike" kern="0" cap="none" spc="0" normalizeH="0" baseline="0" noProof="0" dirty="0">
                <a:ln>
                  <a:noFill/>
                </a:ln>
                <a:solidFill>
                  <a:srgbClr val="000000"/>
                </a:solidFill>
                <a:effectLst/>
                <a:uLnTx/>
                <a:uFillTx/>
                <a:latin typeface="Arial"/>
                <a:ea typeface="宋体"/>
                <a:hlinkClick r:id="rId3"/>
              </a:rPr>
              <a:t>这个如今看是错的</a:t>
            </a:r>
            <a:r>
              <a:rPr kumimoji="0" lang="en-US" altLang="zh-CN" sz="2600" i="0" u="none" strike="noStrike" kern="0" cap="none" spc="0" normalizeH="0" baseline="0" noProof="0" dirty="0">
                <a:ln>
                  <a:noFill/>
                </a:ln>
                <a:solidFill>
                  <a:srgbClr val="000000"/>
                </a:solidFill>
                <a:effectLst/>
                <a:uLnTx/>
                <a:uFillTx/>
                <a:latin typeface="Arial"/>
                <a:ea typeface="宋体"/>
              </a:rPr>
              <a:t>)</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② 分布式系统中的系统资源为所有用户共享；网络操作系统的各用户有限制地共享系统资源。</a:t>
            </a:r>
            <a:r>
              <a:rPr kumimoji="0" lang="en-US" altLang="zh-CN" sz="2600" i="0" u="none" strike="noStrike" kern="0" cap="none" spc="0" normalizeH="0" baseline="0" noProof="0" dirty="0">
                <a:ln>
                  <a:noFill/>
                </a:ln>
                <a:solidFill>
                  <a:srgbClr val="000000"/>
                </a:solidFill>
                <a:effectLst/>
                <a:uLnTx/>
                <a:uFillTx/>
                <a:latin typeface="Arial"/>
                <a:ea typeface="宋体"/>
              </a:rPr>
              <a:t>(</a:t>
            </a:r>
            <a:r>
              <a:rPr kumimoji="0" lang="en-US" altLang="zh-CN" sz="2600" i="0" u="none" strike="noStrike" kern="0" cap="none" spc="0" normalizeH="0" baseline="0" noProof="0" dirty="0">
                <a:ln>
                  <a:noFill/>
                </a:ln>
                <a:solidFill>
                  <a:srgbClr val="FF0000"/>
                </a:solidFill>
                <a:effectLst/>
                <a:uLnTx/>
                <a:uFillTx/>
                <a:latin typeface="Arial"/>
                <a:ea typeface="宋体"/>
              </a:rPr>
              <a:t>HDFS</a:t>
            </a:r>
            <a:r>
              <a:rPr kumimoji="0" lang="en-US" altLang="zh-CN" sz="2600" i="0" u="none" strike="noStrike" kern="0" cap="none" spc="0" normalizeH="0" baseline="0" noProof="0" dirty="0">
                <a:ln>
                  <a:noFill/>
                </a:ln>
                <a:solidFill>
                  <a:srgbClr val="000000"/>
                </a:solidFill>
                <a:effectLst/>
                <a:uLnTx/>
                <a:uFillTx/>
                <a:latin typeface="Arial"/>
                <a:ea typeface="宋体"/>
              </a:rPr>
              <a:t>)</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③ 分布式系统中，任务可分给若干处理器</a:t>
            </a:r>
            <a:r>
              <a:rPr kumimoji="0" lang="zh-CN" altLang="en-US" sz="2600" i="0" u="none" strike="noStrike" kern="0" cap="none" spc="0" normalizeH="0" baseline="0" noProof="0" dirty="0">
                <a:ln>
                  <a:noFill/>
                </a:ln>
                <a:solidFill>
                  <a:srgbClr val="FF0000"/>
                </a:solidFill>
                <a:effectLst/>
                <a:uLnTx/>
                <a:uFillTx/>
                <a:latin typeface="Arial"/>
                <a:ea typeface="宋体"/>
              </a:rPr>
              <a:t>相互协作共同完成</a:t>
            </a:r>
            <a:r>
              <a:rPr kumimoji="0" lang="zh-CN" altLang="en-US" sz="2600" i="0" u="none" strike="noStrike" kern="0" cap="none" spc="0" normalizeH="0" baseline="0" noProof="0" dirty="0">
                <a:ln>
                  <a:noFill/>
                </a:ln>
                <a:solidFill>
                  <a:srgbClr val="000000"/>
                </a:solidFill>
                <a:effectLst/>
                <a:uLnTx/>
                <a:uFillTx/>
                <a:latin typeface="Arial"/>
                <a:ea typeface="宋体"/>
              </a:rPr>
              <a:t>，而网络系统中的各个处理器往往是各司其责，不进行协作。</a:t>
            </a:r>
            <a:r>
              <a:rPr kumimoji="0" lang="en-US" altLang="zh-CN" sz="2600" i="0" u="none" strike="noStrike" kern="0" cap="none" spc="0" normalizeH="0" baseline="0" noProof="0" dirty="0">
                <a:ln>
                  <a:noFill/>
                </a:ln>
                <a:solidFill>
                  <a:srgbClr val="000000"/>
                </a:solidFill>
                <a:effectLst/>
                <a:uLnTx/>
                <a:uFillTx/>
                <a:latin typeface="Arial"/>
                <a:ea typeface="宋体"/>
              </a:rPr>
              <a:t>(MapReduce)</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392087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6" name="内容占位符 2">
            <a:extLst>
              <a:ext uri="{FF2B5EF4-FFF2-40B4-BE49-F238E27FC236}">
                <a16:creationId xmlns:a16="http://schemas.microsoft.com/office/drawing/2014/main" id="{899154D3-CC57-FFD8-4432-BE83BC3400AC}"/>
              </a:ext>
            </a:extLst>
          </p:cNvPr>
          <p:cNvSpPr txBox="1">
            <a:spLocks noChangeArrowheads="1"/>
          </p:cNvSpPr>
          <p:nvPr/>
        </p:nvSpPr>
        <p:spPr bwMode="auto">
          <a:xfrm>
            <a:off x="521207" y="1347536"/>
            <a:ext cx="10932855" cy="506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r>
              <a:rPr kumimoji="0" lang="zh-CN" altLang="en-US" sz="2600" i="0" u="none" strike="noStrike" kern="0" cap="none" spc="0" normalizeH="0" baseline="0" noProof="0" dirty="0">
                <a:ln>
                  <a:noFill/>
                </a:ln>
                <a:solidFill>
                  <a:srgbClr val="000000"/>
                </a:solidFill>
                <a:effectLst/>
                <a:uLnTx/>
                <a:uFillTx/>
                <a:latin typeface="Arial"/>
                <a:ea typeface="宋体"/>
                <a:cs typeface="+mn-cs"/>
              </a:rPr>
              <a:t>网络操作系统和分布式操作系统的</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区别</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a:t>
            </a: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① 分布式系统的各个计算机之间地位平等，无主从关系；网络操作系统中的计算机之间有主从关系。</a:t>
            </a:r>
            <a:r>
              <a:rPr kumimoji="0" lang="en-US" altLang="zh-CN" sz="2600" i="0" u="none" strike="noStrike" kern="0" cap="none" spc="0" normalizeH="0" baseline="0" noProof="0" dirty="0">
                <a:ln>
                  <a:noFill/>
                </a:ln>
                <a:solidFill>
                  <a:srgbClr val="000000"/>
                </a:solidFill>
                <a:effectLst/>
                <a:uLnTx/>
                <a:uFillTx/>
                <a:latin typeface="Arial"/>
                <a:ea typeface="宋体"/>
              </a:rPr>
              <a:t>(</a:t>
            </a:r>
            <a:r>
              <a:rPr kumimoji="0" lang="zh-CN" altLang="en-US" sz="2600" i="0" u="none" strike="noStrike" kern="0" cap="none" spc="0" normalizeH="0" baseline="0" noProof="0" dirty="0">
                <a:ln>
                  <a:noFill/>
                </a:ln>
                <a:solidFill>
                  <a:srgbClr val="000000"/>
                </a:solidFill>
                <a:effectLst/>
                <a:uLnTx/>
                <a:uFillTx/>
                <a:latin typeface="Arial"/>
                <a:ea typeface="宋体"/>
                <a:hlinkClick r:id="rId3"/>
              </a:rPr>
              <a:t>这个如今看是错的</a:t>
            </a:r>
            <a:r>
              <a:rPr kumimoji="0" lang="en-US" altLang="zh-CN" sz="2600" i="0" u="none" strike="noStrike" kern="0" cap="none" spc="0" normalizeH="0" baseline="0" noProof="0" dirty="0">
                <a:ln>
                  <a:noFill/>
                </a:ln>
                <a:solidFill>
                  <a:srgbClr val="000000"/>
                </a:solidFill>
                <a:effectLst/>
                <a:uLnTx/>
                <a:uFillTx/>
                <a:latin typeface="Arial"/>
                <a:ea typeface="宋体"/>
              </a:rPr>
              <a:t>)</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② 分布式系统中的系统资源为所有用户共享；网络操作系统的各用户有限制地共享系统资源。</a:t>
            </a:r>
            <a:r>
              <a:rPr kumimoji="0" lang="en-US" altLang="zh-CN" sz="2600" i="0" u="none" strike="noStrike" kern="0" cap="none" spc="0" normalizeH="0" baseline="0" noProof="0" dirty="0">
                <a:ln>
                  <a:noFill/>
                </a:ln>
                <a:solidFill>
                  <a:srgbClr val="000000"/>
                </a:solidFill>
                <a:effectLst/>
                <a:uLnTx/>
                <a:uFillTx/>
                <a:latin typeface="Arial"/>
                <a:ea typeface="宋体"/>
              </a:rPr>
              <a:t>(</a:t>
            </a:r>
            <a:r>
              <a:rPr kumimoji="0" lang="en-US" altLang="zh-CN" sz="2600" i="0" u="none" strike="noStrike" kern="0" cap="none" spc="0" normalizeH="0" baseline="0" noProof="0" dirty="0">
                <a:ln>
                  <a:noFill/>
                </a:ln>
                <a:solidFill>
                  <a:srgbClr val="FF0000"/>
                </a:solidFill>
                <a:effectLst/>
                <a:uLnTx/>
                <a:uFillTx/>
                <a:latin typeface="Arial"/>
                <a:ea typeface="宋体"/>
              </a:rPr>
              <a:t>HDFS</a:t>
            </a:r>
            <a:r>
              <a:rPr kumimoji="0" lang="en-US" altLang="zh-CN" sz="2600" i="0" u="none" strike="noStrike" kern="0" cap="none" spc="0" normalizeH="0" baseline="0" noProof="0" dirty="0">
                <a:ln>
                  <a:noFill/>
                </a:ln>
                <a:solidFill>
                  <a:srgbClr val="000000"/>
                </a:solidFill>
                <a:effectLst/>
                <a:uLnTx/>
                <a:uFillTx/>
                <a:latin typeface="Arial"/>
                <a:ea typeface="宋体"/>
              </a:rPr>
              <a:t>)</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③ 分布式系统中，任务可分给若干处理器</a:t>
            </a:r>
            <a:r>
              <a:rPr kumimoji="0" lang="zh-CN" altLang="en-US" sz="2600" i="0" u="none" strike="noStrike" kern="0" cap="none" spc="0" normalizeH="0" baseline="0" noProof="0" dirty="0">
                <a:ln>
                  <a:noFill/>
                </a:ln>
                <a:solidFill>
                  <a:srgbClr val="FF0000"/>
                </a:solidFill>
                <a:effectLst/>
                <a:uLnTx/>
                <a:uFillTx/>
                <a:latin typeface="Arial"/>
                <a:ea typeface="宋体"/>
              </a:rPr>
              <a:t>相互协作共同完成</a:t>
            </a:r>
            <a:r>
              <a:rPr kumimoji="0" lang="zh-CN" altLang="en-US" sz="2600" i="0" u="none" strike="noStrike" kern="0" cap="none" spc="0" normalizeH="0" baseline="0" noProof="0" dirty="0">
                <a:ln>
                  <a:noFill/>
                </a:ln>
                <a:solidFill>
                  <a:srgbClr val="000000"/>
                </a:solidFill>
                <a:effectLst/>
                <a:uLnTx/>
                <a:uFillTx/>
                <a:latin typeface="Arial"/>
                <a:ea typeface="宋体"/>
              </a:rPr>
              <a:t>，而网络系统中的各个处理器往往是各司其责，不进行协作。</a:t>
            </a:r>
            <a:r>
              <a:rPr kumimoji="0" lang="en-US" altLang="zh-CN" sz="2600" i="0" u="none" strike="noStrike" kern="0" cap="none" spc="0" normalizeH="0" baseline="0" noProof="0" dirty="0">
                <a:ln>
                  <a:noFill/>
                </a:ln>
                <a:solidFill>
                  <a:srgbClr val="000000"/>
                </a:solidFill>
                <a:effectLst/>
                <a:uLnTx/>
                <a:uFillTx/>
                <a:latin typeface="Arial"/>
                <a:ea typeface="宋体"/>
              </a:rPr>
              <a:t>(MapReduce)</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27238014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6" name="内容占位符 2">
            <a:extLst>
              <a:ext uri="{FF2B5EF4-FFF2-40B4-BE49-F238E27FC236}">
                <a16:creationId xmlns:a16="http://schemas.microsoft.com/office/drawing/2014/main" id="{899154D3-CC57-FFD8-4432-BE83BC3400AC}"/>
              </a:ext>
            </a:extLst>
          </p:cNvPr>
          <p:cNvSpPr txBox="1">
            <a:spLocks noChangeArrowheads="1"/>
          </p:cNvSpPr>
          <p:nvPr/>
        </p:nvSpPr>
        <p:spPr bwMode="auto">
          <a:xfrm>
            <a:off x="521207" y="1347536"/>
            <a:ext cx="10932855" cy="506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r>
              <a:rPr kumimoji="0" lang="zh-CN" altLang="en-US" sz="2600" i="0" u="none" strike="noStrike" kern="0" cap="none" spc="0" normalizeH="0" baseline="0" noProof="0" dirty="0">
                <a:ln>
                  <a:noFill/>
                </a:ln>
                <a:solidFill>
                  <a:srgbClr val="000000"/>
                </a:solidFill>
                <a:effectLst/>
                <a:uLnTx/>
                <a:uFillTx/>
                <a:latin typeface="Arial"/>
                <a:ea typeface="宋体"/>
                <a:cs typeface="+mn-cs"/>
              </a:rPr>
              <a:t>网络操作系统和分布式操作系统的</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区别</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a:t>
            </a: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① 分布式系统的各个计算机之间地位平等，无主从关系；网络操作系统中的计算机之间有主从关系。</a:t>
            </a:r>
            <a:r>
              <a:rPr kumimoji="0" lang="en-US" altLang="zh-CN" sz="2600" i="0" u="none" strike="noStrike" kern="0" cap="none" spc="0" normalizeH="0" baseline="0" noProof="0" dirty="0">
                <a:ln>
                  <a:noFill/>
                </a:ln>
                <a:solidFill>
                  <a:srgbClr val="000000"/>
                </a:solidFill>
                <a:effectLst/>
                <a:uLnTx/>
                <a:uFillTx/>
                <a:latin typeface="Arial"/>
                <a:ea typeface="宋体"/>
              </a:rPr>
              <a:t>(</a:t>
            </a:r>
            <a:r>
              <a:rPr kumimoji="0" lang="zh-CN" altLang="en-US" sz="2600" i="0" u="none" strike="noStrike" kern="0" cap="none" spc="0" normalizeH="0" baseline="0" noProof="0" dirty="0">
                <a:ln>
                  <a:noFill/>
                </a:ln>
                <a:solidFill>
                  <a:srgbClr val="000000"/>
                </a:solidFill>
                <a:effectLst/>
                <a:uLnTx/>
                <a:uFillTx/>
                <a:latin typeface="Arial"/>
                <a:ea typeface="宋体"/>
                <a:hlinkClick r:id="rId3"/>
              </a:rPr>
              <a:t>这个如今看是错的</a:t>
            </a:r>
            <a:r>
              <a:rPr kumimoji="0" lang="en-US" altLang="zh-CN" sz="2600" i="0" u="none" strike="noStrike" kern="0" cap="none" spc="0" normalizeH="0" baseline="0" noProof="0" dirty="0">
                <a:ln>
                  <a:noFill/>
                </a:ln>
                <a:solidFill>
                  <a:srgbClr val="000000"/>
                </a:solidFill>
                <a:effectLst/>
                <a:uLnTx/>
                <a:uFillTx/>
                <a:latin typeface="Arial"/>
                <a:ea typeface="宋体"/>
              </a:rPr>
              <a:t>)</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② 分布式系统中的系统资源为所有用户共享；网络操作系统的各用户有限制地共享系统资源。</a:t>
            </a:r>
            <a:r>
              <a:rPr kumimoji="0" lang="en-US" altLang="zh-CN" sz="2600" i="0" u="none" strike="noStrike" kern="0" cap="none" spc="0" normalizeH="0" baseline="0" noProof="0" dirty="0">
                <a:ln>
                  <a:noFill/>
                </a:ln>
                <a:solidFill>
                  <a:srgbClr val="000000"/>
                </a:solidFill>
                <a:effectLst/>
                <a:uLnTx/>
                <a:uFillTx/>
                <a:latin typeface="Arial"/>
                <a:ea typeface="宋体"/>
              </a:rPr>
              <a:t>(</a:t>
            </a:r>
            <a:r>
              <a:rPr kumimoji="0" lang="en-US" altLang="zh-CN" sz="2600" i="0" u="none" strike="noStrike" kern="0" cap="none" spc="0" normalizeH="0" baseline="0" noProof="0" dirty="0">
                <a:ln>
                  <a:noFill/>
                </a:ln>
                <a:solidFill>
                  <a:srgbClr val="FF0000"/>
                </a:solidFill>
                <a:effectLst/>
                <a:uLnTx/>
                <a:uFillTx/>
                <a:latin typeface="Arial"/>
                <a:ea typeface="宋体"/>
              </a:rPr>
              <a:t>HDFS</a:t>
            </a:r>
            <a:r>
              <a:rPr kumimoji="0" lang="en-US" altLang="zh-CN" sz="2600" i="0" u="none" strike="noStrike" kern="0" cap="none" spc="0" normalizeH="0" baseline="0" noProof="0" dirty="0">
                <a:ln>
                  <a:noFill/>
                </a:ln>
                <a:solidFill>
                  <a:srgbClr val="000000"/>
                </a:solidFill>
                <a:effectLst/>
                <a:uLnTx/>
                <a:uFillTx/>
                <a:latin typeface="Arial"/>
                <a:ea typeface="宋体"/>
              </a:rPr>
              <a:t>)</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③ 分布式系统中，任务可分给若干处理器</a:t>
            </a:r>
            <a:r>
              <a:rPr kumimoji="0" lang="zh-CN" altLang="en-US" sz="2600" i="0" u="none" strike="noStrike" kern="0" cap="none" spc="0" normalizeH="0" baseline="0" noProof="0" dirty="0">
                <a:ln>
                  <a:noFill/>
                </a:ln>
                <a:solidFill>
                  <a:srgbClr val="FF0000"/>
                </a:solidFill>
                <a:effectLst/>
                <a:uLnTx/>
                <a:uFillTx/>
                <a:latin typeface="Arial"/>
                <a:ea typeface="宋体"/>
              </a:rPr>
              <a:t>相互协作共同完成</a:t>
            </a:r>
            <a:r>
              <a:rPr kumimoji="0" lang="zh-CN" altLang="en-US" sz="2600" i="0" u="none" strike="noStrike" kern="0" cap="none" spc="0" normalizeH="0" baseline="0" noProof="0" dirty="0">
                <a:ln>
                  <a:noFill/>
                </a:ln>
                <a:solidFill>
                  <a:srgbClr val="000000"/>
                </a:solidFill>
                <a:effectLst/>
                <a:uLnTx/>
                <a:uFillTx/>
                <a:latin typeface="Arial"/>
                <a:ea typeface="宋体"/>
              </a:rPr>
              <a:t>，而网络系统中的各个处理器往往是各司其责，不进行协作。</a:t>
            </a:r>
            <a:r>
              <a:rPr kumimoji="0" lang="en-US" altLang="zh-CN" sz="2600" i="0" u="none" strike="noStrike" kern="0" cap="none" spc="0" normalizeH="0" baseline="0" noProof="0" dirty="0">
                <a:ln>
                  <a:noFill/>
                </a:ln>
                <a:solidFill>
                  <a:srgbClr val="000000"/>
                </a:solidFill>
                <a:effectLst/>
                <a:uLnTx/>
                <a:uFillTx/>
                <a:latin typeface="Arial"/>
                <a:ea typeface="宋体"/>
              </a:rPr>
              <a:t>(MapReduce)</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4273718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6" name="内容占位符 2">
            <a:extLst>
              <a:ext uri="{FF2B5EF4-FFF2-40B4-BE49-F238E27FC236}">
                <a16:creationId xmlns:a16="http://schemas.microsoft.com/office/drawing/2014/main" id="{899154D3-CC57-FFD8-4432-BE83BC3400AC}"/>
              </a:ext>
            </a:extLst>
          </p:cNvPr>
          <p:cNvSpPr txBox="1">
            <a:spLocks noChangeArrowheads="1"/>
          </p:cNvSpPr>
          <p:nvPr/>
        </p:nvSpPr>
        <p:spPr bwMode="auto">
          <a:xfrm>
            <a:off x="521207" y="1347536"/>
            <a:ext cx="10932855" cy="506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r>
              <a:rPr kumimoji="0" lang="zh-CN" altLang="en-US" sz="2600" i="0" u="none" strike="noStrike" kern="0" cap="none" spc="0" normalizeH="0" baseline="0" noProof="0" dirty="0">
                <a:ln>
                  <a:noFill/>
                </a:ln>
                <a:solidFill>
                  <a:srgbClr val="000000"/>
                </a:solidFill>
                <a:effectLst/>
                <a:uLnTx/>
                <a:uFillTx/>
                <a:latin typeface="Arial"/>
                <a:ea typeface="宋体"/>
                <a:cs typeface="+mn-cs"/>
              </a:rPr>
              <a:t>网络操作系统和分布式操作系统的</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区别</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a:t>
            </a: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① 分布式系统的各个计算机之间地位平等，无主从关系；网络操作系统中的计算机之间有主从关系。</a:t>
            </a:r>
            <a:r>
              <a:rPr kumimoji="0" lang="en-US" altLang="zh-CN" sz="2600" i="0" u="none" strike="noStrike" kern="0" cap="none" spc="0" normalizeH="0" baseline="0" noProof="0" dirty="0">
                <a:ln>
                  <a:noFill/>
                </a:ln>
                <a:solidFill>
                  <a:srgbClr val="000000"/>
                </a:solidFill>
                <a:effectLst/>
                <a:uLnTx/>
                <a:uFillTx/>
                <a:latin typeface="Arial"/>
                <a:ea typeface="宋体"/>
              </a:rPr>
              <a:t>(</a:t>
            </a:r>
            <a:r>
              <a:rPr kumimoji="0" lang="zh-CN" altLang="en-US" sz="2600" i="0" u="none" strike="noStrike" kern="0" cap="none" spc="0" normalizeH="0" baseline="0" noProof="0" dirty="0">
                <a:ln>
                  <a:noFill/>
                </a:ln>
                <a:solidFill>
                  <a:srgbClr val="000000"/>
                </a:solidFill>
                <a:effectLst/>
                <a:uLnTx/>
                <a:uFillTx/>
                <a:latin typeface="Arial"/>
                <a:ea typeface="宋体"/>
                <a:hlinkClick r:id="rId3"/>
              </a:rPr>
              <a:t>这个如今看是错的</a:t>
            </a:r>
            <a:r>
              <a:rPr kumimoji="0" lang="en-US" altLang="zh-CN" sz="2600" i="0" u="none" strike="noStrike" kern="0" cap="none" spc="0" normalizeH="0" baseline="0" noProof="0" dirty="0">
                <a:ln>
                  <a:noFill/>
                </a:ln>
                <a:solidFill>
                  <a:srgbClr val="000000"/>
                </a:solidFill>
                <a:effectLst/>
                <a:uLnTx/>
                <a:uFillTx/>
                <a:latin typeface="Arial"/>
                <a:ea typeface="宋体"/>
              </a:rPr>
              <a:t>)</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② 分布式系统中的系统资源为所有用户共享；网络操作系统的各用户有限制地共享系统资源。</a:t>
            </a:r>
            <a:r>
              <a:rPr kumimoji="0" lang="en-US" altLang="zh-CN" sz="2600" i="0" u="none" strike="noStrike" kern="0" cap="none" spc="0" normalizeH="0" baseline="0" noProof="0" dirty="0">
                <a:ln>
                  <a:noFill/>
                </a:ln>
                <a:solidFill>
                  <a:srgbClr val="000000"/>
                </a:solidFill>
                <a:effectLst/>
                <a:uLnTx/>
                <a:uFillTx/>
                <a:latin typeface="Arial"/>
                <a:ea typeface="宋体"/>
              </a:rPr>
              <a:t>(</a:t>
            </a:r>
            <a:r>
              <a:rPr kumimoji="0" lang="en-US" altLang="zh-CN" sz="2600" i="0" u="none" strike="noStrike" kern="0" cap="none" spc="0" normalizeH="0" baseline="0" noProof="0" dirty="0">
                <a:ln>
                  <a:noFill/>
                </a:ln>
                <a:solidFill>
                  <a:srgbClr val="FF0000"/>
                </a:solidFill>
                <a:effectLst/>
                <a:uLnTx/>
                <a:uFillTx/>
                <a:latin typeface="Arial"/>
                <a:ea typeface="宋体"/>
              </a:rPr>
              <a:t>HDFS</a:t>
            </a:r>
            <a:r>
              <a:rPr kumimoji="0" lang="en-US" altLang="zh-CN" sz="2600" i="0" u="none" strike="noStrike" kern="0" cap="none" spc="0" normalizeH="0" baseline="0" noProof="0" dirty="0">
                <a:ln>
                  <a:noFill/>
                </a:ln>
                <a:solidFill>
                  <a:srgbClr val="000000"/>
                </a:solidFill>
                <a:effectLst/>
                <a:uLnTx/>
                <a:uFillTx/>
                <a:latin typeface="Arial"/>
                <a:ea typeface="宋体"/>
              </a:rPr>
              <a:t>)</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rPr>
              <a:t>③ 分布式系统中，任务可分给若干处理器</a:t>
            </a:r>
            <a:r>
              <a:rPr kumimoji="0" lang="zh-CN" altLang="en-US" sz="2600" i="0" u="none" strike="noStrike" kern="0" cap="none" spc="0" normalizeH="0" baseline="0" noProof="0" dirty="0">
                <a:ln>
                  <a:noFill/>
                </a:ln>
                <a:solidFill>
                  <a:srgbClr val="FF0000"/>
                </a:solidFill>
                <a:effectLst/>
                <a:uLnTx/>
                <a:uFillTx/>
                <a:latin typeface="Arial"/>
                <a:ea typeface="宋体"/>
              </a:rPr>
              <a:t>相互协作共同完成</a:t>
            </a:r>
            <a:r>
              <a:rPr kumimoji="0" lang="zh-CN" altLang="en-US" sz="2600" i="0" u="none" strike="noStrike" kern="0" cap="none" spc="0" normalizeH="0" baseline="0" noProof="0" dirty="0">
                <a:ln>
                  <a:noFill/>
                </a:ln>
                <a:solidFill>
                  <a:srgbClr val="000000"/>
                </a:solidFill>
                <a:effectLst/>
                <a:uLnTx/>
                <a:uFillTx/>
                <a:latin typeface="Arial"/>
                <a:ea typeface="宋体"/>
              </a:rPr>
              <a:t>，而网络系统中的各个处理器往往是各司其责，不进行协作。</a:t>
            </a:r>
            <a:r>
              <a:rPr kumimoji="0" lang="en-US" altLang="zh-CN" sz="2600" i="0" u="none" strike="noStrike" kern="0" cap="none" spc="0" normalizeH="0" baseline="0" noProof="0" dirty="0">
                <a:ln>
                  <a:noFill/>
                </a:ln>
                <a:solidFill>
                  <a:srgbClr val="000000"/>
                </a:solidFill>
                <a:effectLst/>
                <a:uLnTx/>
                <a:uFillTx/>
                <a:latin typeface="Arial"/>
                <a:ea typeface="宋体"/>
              </a:rPr>
              <a:t>(MapReduce)</a:t>
            </a: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1788696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fontScale="90000"/>
          </a:bodyPr>
          <a:lstStyle/>
          <a:p>
            <a:pPr>
              <a:lnSpc>
                <a:spcPct val="150000"/>
              </a:lnSpc>
              <a:spcAft>
                <a:spcPts val="600"/>
              </a:spcAft>
              <a:defRPr/>
            </a:pP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为什么要学习操作系统</a:t>
            </a:r>
            <a:r>
              <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rPr>
              <a:t>-</a:t>
            </a: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求知欲</a:t>
            </a:r>
            <a:endPar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26" name="内容占位符 17">
            <a:extLst>
              <a:ext uri="{FF2B5EF4-FFF2-40B4-BE49-F238E27FC236}">
                <a16:creationId xmlns:a16="http://schemas.microsoft.com/office/drawing/2014/main" id="{B45FDE20-7FAD-DB08-8A0B-D891D6573701}"/>
              </a:ext>
            </a:extLst>
          </p:cNvPr>
          <p:cNvSpPr txBox="1">
            <a:spLocks/>
          </p:cNvSpPr>
          <p:nvPr/>
        </p:nvSpPr>
        <p:spPr>
          <a:xfrm>
            <a:off x="541610" y="1524708"/>
            <a:ext cx="5625510" cy="479481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defRPr/>
            </a:pP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为什么双</a:t>
            </a:r>
            <a:r>
              <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rPr>
              <a:t>11</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的时候，阿里服务器能够支持同一时刻上千万的用户请求？</a:t>
            </a: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没有操作系统，我们能不能直接在硬件上运行“</a:t>
            </a:r>
            <a:r>
              <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rPr>
              <a:t>Hello World</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 程序？</a:t>
            </a: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如何通过二进制数据构建出文件系统？</a:t>
            </a: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操作系统是什么？</a:t>
            </a: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p:txBody>
      </p:sp>
      <p:pic>
        <p:nvPicPr>
          <p:cNvPr id="3" name="图形 2" descr="头上的大脑 纯色填充">
            <a:extLst>
              <a:ext uri="{FF2B5EF4-FFF2-40B4-BE49-F238E27FC236}">
                <a16:creationId xmlns:a16="http://schemas.microsoft.com/office/drawing/2014/main" id="{D32E02C3-062C-5D87-454F-0C8B287952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87360" y="2357474"/>
            <a:ext cx="2326640" cy="2326640"/>
          </a:xfrm>
          <a:prstGeom prst="rect">
            <a:avLst/>
          </a:prstGeom>
        </p:spPr>
      </p:pic>
    </p:spTree>
    <p:extLst>
      <p:ext uri="{BB962C8B-B14F-4D97-AF65-F5344CB8AC3E}">
        <p14:creationId xmlns:p14="http://schemas.microsoft.com/office/powerpoint/2010/main" val="2072215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fontScale="90000"/>
          </a:bodyPr>
          <a:lstStyle/>
          <a:p>
            <a:pPr>
              <a:lnSpc>
                <a:spcPct val="150000"/>
              </a:lnSpc>
              <a:spcAft>
                <a:spcPts val="600"/>
              </a:spcAft>
              <a:defRPr/>
            </a:pP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为什么要学习操作系统</a:t>
            </a:r>
            <a:r>
              <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rPr>
              <a:t>-</a:t>
            </a: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现实角度</a:t>
            </a:r>
            <a:endPar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26" name="内容占位符 17">
            <a:extLst>
              <a:ext uri="{FF2B5EF4-FFF2-40B4-BE49-F238E27FC236}">
                <a16:creationId xmlns:a16="http://schemas.microsoft.com/office/drawing/2014/main" id="{B45FDE20-7FAD-DB08-8A0B-D891D6573701}"/>
              </a:ext>
            </a:extLst>
          </p:cNvPr>
          <p:cNvSpPr txBox="1">
            <a:spLocks/>
          </p:cNvSpPr>
          <p:nvPr/>
        </p:nvSpPr>
        <p:spPr>
          <a:xfrm>
            <a:off x="541610" y="1524708"/>
            <a:ext cx="5625510" cy="479481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defRPr/>
            </a:pPr>
            <a:r>
              <a:rPr lang="zh-CN" altLang="en-US" sz="1600" dirty="0">
                <a:latin typeface="Microsoft YaHei UI" panose="020B0503020204020204" pitchFamily="34" charset="-122"/>
                <a:ea typeface="Microsoft YaHei UI" panose="020B0503020204020204" pitchFamily="34" charset="-122"/>
                <a:cs typeface="Segoe UI" panose="020B0502040204020203" pitchFamily="34" charset="0"/>
              </a:rPr>
              <a:t>下列关于“自陷”（</a:t>
            </a:r>
            <a:r>
              <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rPr>
              <a:t>Trap, </a:t>
            </a:r>
            <a:r>
              <a:rPr lang="zh-CN" altLang="en-US" sz="1600" dirty="0">
                <a:latin typeface="Microsoft YaHei UI" panose="020B0503020204020204" pitchFamily="34" charset="-122"/>
                <a:ea typeface="Microsoft YaHei UI" panose="020B0503020204020204" pitchFamily="34" charset="-122"/>
                <a:cs typeface="Segoe UI" panose="020B0502040204020203" pitchFamily="34" charset="0"/>
              </a:rPr>
              <a:t>也称陷阱）的叙述中错误的是</a:t>
            </a:r>
            <a:r>
              <a:rPr lang="zh-CN" altLang="en-US" sz="1600" dirty="0">
                <a:latin typeface="Microsoft YaHei UI" panose="020B0503020204020204" pitchFamily="34" charset="-122"/>
                <a:ea typeface="Microsoft YaHei UI" panose="020B0503020204020204" pitchFamily="34" charset="-122"/>
                <a:cs typeface="Segoe UI" panose="020B0502040204020203" pitchFamily="34" charset="0"/>
                <a:sym typeface="Wingdings" panose="05000000000000000000" pitchFamily="2" charset="2"/>
              </a:rPr>
              <a:t>：（</a:t>
            </a:r>
            <a:r>
              <a:rPr lang="en-US" altLang="zh-CN" sz="1600" dirty="0">
                <a:solidFill>
                  <a:srgbClr val="FF0000"/>
                </a:solidFill>
                <a:latin typeface="Microsoft YaHei UI" panose="020B0503020204020204" pitchFamily="34" charset="-122"/>
                <a:ea typeface="Microsoft YaHei UI" panose="020B0503020204020204" pitchFamily="34" charset="-122"/>
                <a:cs typeface="Segoe UI" panose="020B0502040204020203" pitchFamily="34" charset="0"/>
                <a:sym typeface="Wingdings" panose="05000000000000000000" pitchFamily="2" charset="2"/>
              </a:rPr>
              <a:t>2020</a:t>
            </a:r>
            <a:r>
              <a:rPr lang="zh-CN" altLang="en-US" sz="1600" dirty="0">
                <a:solidFill>
                  <a:srgbClr val="FF0000"/>
                </a:solidFill>
                <a:latin typeface="Microsoft YaHei UI" panose="020B0503020204020204" pitchFamily="34" charset="-122"/>
                <a:ea typeface="Microsoft YaHei UI" panose="020B0503020204020204" pitchFamily="34" charset="-122"/>
                <a:cs typeface="Segoe UI" panose="020B0502040204020203" pitchFamily="34" charset="0"/>
                <a:sym typeface="Wingdings" panose="05000000000000000000" pitchFamily="2" charset="2"/>
              </a:rPr>
              <a:t>年考研真题</a:t>
            </a:r>
            <a:r>
              <a:rPr lang="zh-CN" altLang="en-US" sz="1600" dirty="0">
                <a:latin typeface="Microsoft YaHei UI" panose="020B0503020204020204" pitchFamily="34" charset="-122"/>
                <a:ea typeface="Microsoft YaHei UI" panose="020B0503020204020204" pitchFamily="34" charset="-122"/>
                <a:cs typeface="Segoe UI" panose="020B0502040204020203" pitchFamily="34" charset="0"/>
                <a:sym typeface="Wingdings" panose="05000000000000000000" pitchFamily="2" charset="2"/>
              </a:rPr>
              <a:t>）</a:t>
            </a:r>
            <a:endPar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endParaRPr>
          </a:p>
          <a:p>
            <a:pPr marL="457200" lvl="1" indent="0">
              <a:lnSpc>
                <a:spcPct val="150000"/>
              </a:lnSpc>
              <a:spcAft>
                <a:spcPts val="600"/>
              </a:spcAft>
              <a:buNone/>
              <a:defRPr/>
            </a:pPr>
            <a:r>
              <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rPr>
              <a:t>A</a:t>
            </a:r>
            <a:r>
              <a:rPr lang="zh-CN" altLang="en-US" sz="1600" dirty="0">
                <a:latin typeface="Microsoft YaHei UI" panose="020B0503020204020204" pitchFamily="34" charset="-122"/>
                <a:ea typeface="Microsoft YaHei UI" panose="020B0503020204020204" pitchFamily="34" charset="-122"/>
                <a:cs typeface="Segoe UI" panose="020B0502040204020203" pitchFamily="34" charset="0"/>
              </a:rPr>
              <a:t>、自陷是通过陷阱指令预先设定的一类外部中断事件；</a:t>
            </a:r>
            <a:endPar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endParaRPr>
          </a:p>
          <a:p>
            <a:pPr marL="457200" lvl="1" indent="0">
              <a:lnSpc>
                <a:spcPct val="150000"/>
              </a:lnSpc>
              <a:spcAft>
                <a:spcPts val="600"/>
              </a:spcAft>
              <a:buNone/>
              <a:defRPr/>
            </a:pPr>
            <a:r>
              <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rPr>
              <a:t>B</a:t>
            </a:r>
            <a:r>
              <a:rPr lang="zh-CN" altLang="en-US" sz="1600" dirty="0">
                <a:latin typeface="Microsoft YaHei UI" panose="020B0503020204020204" pitchFamily="34" charset="-122"/>
                <a:ea typeface="Microsoft YaHei UI" panose="020B0503020204020204" pitchFamily="34" charset="-122"/>
                <a:cs typeface="Segoe UI" panose="020B0502040204020203" pitchFamily="34" charset="0"/>
              </a:rPr>
              <a:t>、自陷可用于实现程序调试时的断点设置和单步跟踪；</a:t>
            </a:r>
            <a:endPar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endParaRPr>
          </a:p>
          <a:p>
            <a:pPr marL="457200" lvl="1" indent="0">
              <a:lnSpc>
                <a:spcPct val="150000"/>
              </a:lnSpc>
              <a:spcAft>
                <a:spcPts val="600"/>
              </a:spcAft>
              <a:buNone/>
              <a:defRPr/>
            </a:pPr>
            <a:r>
              <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rPr>
              <a:t>C</a:t>
            </a:r>
            <a:r>
              <a:rPr lang="zh-CN" altLang="en-US" sz="1600" dirty="0">
                <a:latin typeface="Microsoft YaHei UI" panose="020B0503020204020204" pitchFamily="34" charset="-122"/>
                <a:ea typeface="Microsoft YaHei UI" panose="020B0503020204020204" pitchFamily="34" charset="-122"/>
                <a:cs typeface="Segoe UI" panose="020B0502040204020203" pitchFamily="34" charset="0"/>
              </a:rPr>
              <a:t>、自陷发生后</a:t>
            </a:r>
            <a:r>
              <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rPr>
              <a:t>CPU</a:t>
            </a:r>
            <a:r>
              <a:rPr lang="zh-CN" altLang="en-US" sz="1600" dirty="0">
                <a:latin typeface="Microsoft YaHei UI" panose="020B0503020204020204" pitchFamily="34" charset="-122"/>
                <a:ea typeface="Microsoft YaHei UI" panose="020B0503020204020204" pitchFamily="34" charset="-122"/>
                <a:cs typeface="Segoe UI" panose="020B0502040204020203" pitchFamily="34" charset="0"/>
              </a:rPr>
              <a:t>将转去执行操作系统内核相应程序；</a:t>
            </a:r>
            <a:endPar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endParaRPr>
          </a:p>
          <a:p>
            <a:pPr marL="457200" lvl="1" indent="0">
              <a:lnSpc>
                <a:spcPct val="150000"/>
              </a:lnSpc>
              <a:spcAft>
                <a:spcPts val="600"/>
              </a:spcAft>
              <a:buNone/>
              <a:defRPr/>
            </a:pPr>
            <a:r>
              <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rPr>
              <a:t>D</a:t>
            </a:r>
            <a:r>
              <a:rPr lang="zh-CN" altLang="en-US" sz="1600" dirty="0">
                <a:latin typeface="Microsoft YaHei UI" panose="020B0503020204020204" pitchFamily="34" charset="-122"/>
                <a:ea typeface="Microsoft YaHei UI" panose="020B0503020204020204" pitchFamily="34" charset="-122"/>
                <a:cs typeface="Segoe UI" panose="020B0502040204020203" pitchFamily="34" charset="0"/>
              </a:rPr>
              <a:t>、自陷处理完成后返回陷阱指令的下一条指令执行。</a:t>
            </a:r>
            <a:endPar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5" name="内容占位符 17">
            <a:extLst>
              <a:ext uri="{FF2B5EF4-FFF2-40B4-BE49-F238E27FC236}">
                <a16:creationId xmlns:a16="http://schemas.microsoft.com/office/drawing/2014/main" id="{37D0F270-F610-FEA6-B84D-DEC1DF841580}"/>
              </a:ext>
            </a:extLst>
          </p:cNvPr>
          <p:cNvSpPr txBox="1">
            <a:spLocks/>
          </p:cNvSpPr>
          <p:nvPr/>
        </p:nvSpPr>
        <p:spPr>
          <a:xfrm>
            <a:off x="6167120" y="1382468"/>
            <a:ext cx="5625510" cy="479481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defRPr/>
            </a:pP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页高速缓存是</a:t>
            </a:r>
            <a:r>
              <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rPr>
              <a:t>Linux kernel </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使用的主要的磁盘缓存技术。它允许系统把存放在磁盘上的一些数据保留在内存中，以便减少对磁盘的访问。进程对页高速缓存区中的数据修改之后，数据页被标记为“脏数据”在下列哪些条件下，脏数据不会被写入磁盘？ （</a:t>
            </a:r>
            <a:r>
              <a:rPr lang="en-US" altLang="zh-CN" sz="2400" dirty="0">
                <a:solidFill>
                  <a:srgbClr val="FF0000"/>
                </a:solidFill>
                <a:latin typeface="Microsoft YaHei UI" panose="020B0503020204020204" pitchFamily="34" charset="-122"/>
                <a:ea typeface="Microsoft YaHei UI" panose="020B0503020204020204" pitchFamily="34" charset="-122"/>
                <a:cs typeface="Segoe UI" panose="020B0502040204020203" pitchFamily="34" charset="0"/>
              </a:rPr>
              <a:t>2017</a:t>
            </a:r>
            <a:r>
              <a:rPr lang="zh-CN" altLang="en-US" sz="2400" dirty="0">
                <a:solidFill>
                  <a:srgbClr val="FF0000"/>
                </a:solidFill>
                <a:latin typeface="Microsoft YaHei UI" panose="020B0503020204020204" pitchFamily="34" charset="-122"/>
                <a:ea typeface="Microsoft YaHei UI" panose="020B0503020204020204" pitchFamily="34" charset="-122"/>
                <a:cs typeface="Segoe UI" panose="020B0502040204020203" pitchFamily="34" charset="0"/>
              </a:rPr>
              <a:t>年阿里巴巴秋招</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a:t>
            </a: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marL="457200" lvl="1" indent="0">
              <a:lnSpc>
                <a:spcPct val="150000"/>
              </a:lnSpc>
              <a:spcAft>
                <a:spcPts val="600"/>
              </a:spcAft>
              <a:buNone/>
              <a:defRPr/>
            </a:pPr>
            <a:r>
              <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rPr>
              <a:t>A</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、页高速缓存空间不足</a:t>
            </a: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marL="457200" lvl="1" indent="0">
              <a:lnSpc>
                <a:spcPct val="150000"/>
              </a:lnSpc>
              <a:spcAft>
                <a:spcPts val="600"/>
              </a:spcAft>
              <a:buNone/>
              <a:defRPr/>
            </a:pPr>
            <a:r>
              <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rPr>
              <a:t>B</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、突然断电</a:t>
            </a: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marL="457200" lvl="1" indent="0">
              <a:lnSpc>
                <a:spcPct val="150000"/>
              </a:lnSpc>
              <a:spcAft>
                <a:spcPts val="600"/>
              </a:spcAft>
              <a:buNone/>
              <a:defRPr/>
            </a:pPr>
            <a:r>
              <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rPr>
              <a:t>C</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、变脏以来，太久没有过更新</a:t>
            </a: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marL="457200" lvl="1" indent="0">
              <a:lnSpc>
                <a:spcPct val="150000"/>
              </a:lnSpc>
              <a:spcAft>
                <a:spcPts val="600"/>
              </a:spcAft>
              <a:buNone/>
              <a:defRPr/>
            </a:pPr>
            <a:r>
              <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rPr>
              <a:t>D</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、通过系统调用（</a:t>
            </a:r>
            <a:r>
              <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rPr>
              <a:t>sync</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a:t>
            </a:r>
            <a:r>
              <a:rPr lang="en-US" altLang="zh-CN" sz="2400" dirty="0" err="1">
                <a:latin typeface="Microsoft YaHei UI" panose="020B0503020204020204" pitchFamily="34" charset="-122"/>
                <a:ea typeface="Microsoft YaHei UI" panose="020B0503020204020204" pitchFamily="34" charset="-122"/>
                <a:cs typeface="Segoe UI" panose="020B0502040204020203" pitchFamily="34" charset="0"/>
              </a:rPr>
              <a:t>fsync</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a:t>
            </a:r>
            <a:r>
              <a:rPr lang="en-US" altLang="zh-CN" sz="2400" dirty="0" err="1">
                <a:latin typeface="Microsoft YaHei UI" panose="020B0503020204020204" pitchFamily="34" charset="-122"/>
                <a:ea typeface="Microsoft YaHei UI" panose="020B0503020204020204" pitchFamily="34" charset="-122"/>
                <a:cs typeface="Segoe UI" panose="020B0502040204020203" pitchFamily="34" charset="0"/>
              </a:rPr>
              <a:t>fdataasync</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（））来强行对将对快设备的更新同步到磁盘</a:t>
            </a: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Tree>
    <p:extLst>
      <p:ext uri="{BB962C8B-B14F-4D97-AF65-F5344CB8AC3E}">
        <p14:creationId xmlns:p14="http://schemas.microsoft.com/office/powerpoint/2010/main" val="20922440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fontScale="90000"/>
          </a:bodyPr>
          <a:lstStyle/>
          <a:p>
            <a:pPr>
              <a:lnSpc>
                <a:spcPct val="150000"/>
              </a:lnSpc>
              <a:spcAft>
                <a:spcPts val="600"/>
              </a:spcAft>
              <a:defRPr/>
            </a:pP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为什么要学习操作系统</a:t>
            </a:r>
            <a:r>
              <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rPr>
              <a:t>-</a:t>
            </a: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远大抱负</a:t>
            </a:r>
            <a:endPar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26" name="内容占位符 17">
            <a:extLst>
              <a:ext uri="{FF2B5EF4-FFF2-40B4-BE49-F238E27FC236}">
                <a16:creationId xmlns:a16="http://schemas.microsoft.com/office/drawing/2014/main" id="{B45FDE20-7FAD-DB08-8A0B-D891D6573701}"/>
              </a:ext>
            </a:extLst>
          </p:cNvPr>
          <p:cNvSpPr txBox="1">
            <a:spLocks/>
          </p:cNvSpPr>
          <p:nvPr/>
        </p:nvSpPr>
        <p:spPr>
          <a:xfrm>
            <a:off x="541610" y="1524708"/>
            <a:ext cx="5625510" cy="479481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defRPr/>
            </a:pPr>
            <a:endPar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endParaRPr>
          </a:p>
        </p:txBody>
      </p:sp>
      <p:pic>
        <p:nvPicPr>
          <p:cNvPr id="3" name="图片 2">
            <a:extLst>
              <a:ext uri="{FF2B5EF4-FFF2-40B4-BE49-F238E27FC236}">
                <a16:creationId xmlns:a16="http://schemas.microsoft.com/office/drawing/2014/main" id="{5EF483C3-FDC4-3E06-6A4D-DE9887E147E2}"/>
              </a:ext>
            </a:extLst>
          </p:cNvPr>
          <p:cNvPicPr>
            <a:picLocks noChangeAspect="1"/>
          </p:cNvPicPr>
          <p:nvPr/>
        </p:nvPicPr>
        <p:blipFill>
          <a:blip r:embed="rId3"/>
          <a:stretch>
            <a:fillRect/>
          </a:stretch>
        </p:blipFill>
        <p:spPr>
          <a:xfrm>
            <a:off x="7244153" y="2101626"/>
            <a:ext cx="3946063" cy="2959547"/>
          </a:xfrm>
          <a:prstGeom prst="rect">
            <a:avLst/>
          </a:prstGeom>
        </p:spPr>
      </p:pic>
      <p:pic>
        <p:nvPicPr>
          <p:cNvPr id="7" name="图片 6">
            <a:extLst>
              <a:ext uri="{FF2B5EF4-FFF2-40B4-BE49-F238E27FC236}">
                <a16:creationId xmlns:a16="http://schemas.microsoft.com/office/drawing/2014/main" id="{5FD879B1-8BCA-F014-313B-4BB05AC7BEE5}"/>
              </a:ext>
            </a:extLst>
          </p:cNvPr>
          <p:cNvPicPr>
            <a:picLocks noChangeAspect="1"/>
          </p:cNvPicPr>
          <p:nvPr/>
        </p:nvPicPr>
        <p:blipFill>
          <a:blip r:embed="rId4"/>
          <a:stretch>
            <a:fillRect/>
          </a:stretch>
        </p:blipFill>
        <p:spPr>
          <a:xfrm>
            <a:off x="1386106" y="2020346"/>
            <a:ext cx="2776860" cy="2959547"/>
          </a:xfrm>
          <a:prstGeom prst="rect">
            <a:avLst/>
          </a:prstGeom>
        </p:spPr>
      </p:pic>
      <p:pic>
        <p:nvPicPr>
          <p:cNvPr id="9" name="图片 8">
            <a:extLst>
              <a:ext uri="{FF2B5EF4-FFF2-40B4-BE49-F238E27FC236}">
                <a16:creationId xmlns:a16="http://schemas.microsoft.com/office/drawing/2014/main" id="{EF1E8981-525F-6544-EE72-7E3A8178EE99}"/>
              </a:ext>
            </a:extLst>
          </p:cNvPr>
          <p:cNvPicPr>
            <a:picLocks noChangeAspect="1"/>
          </p:cNvPicPr>
          <p:nvPr/>
        </p:nvPicPr>
        <p:blipFill>
          <a:blip r:embed="rId5"/>
          <a:stretch>
            <a:fillRect/>
          </a:stretch>
        </p:blipFill>
        <p:spPr>
          <a:xfrm>
            <a:off x="4125326" y="1907063"/>
            <a:ext cx="3043871" cy="3043871"/>
          </a:xfrm>
          <a:prstGeom prst="rect">
            <a:avLst/>
          </a:prstGeom>
        </p:spPr>
      </p:pic>
    </p:spTree>
    <p:extLst>
      <p:ext uri="{BB962C8B-B14F-4D97-AF65-F5344CB8AC3E}">
        <p14:creationId xmlns:p14="http://schemas.microsoft.com/office/powerpoint/2010/main" val="1439655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操作系统是什么</a:t>
            </a:r>
          </a:p>
        </p:txBody>
      </p:sp>
      <p:sp>
        <p:nvSpPr>
          <p:cNvPr id="5" name="内容占位符 4"/>
          <p:cNvSpPr>
            <a:spLocks noGrp="1"/>
          </p:cNvSpPr>
          <p:nvPr>
            <p:ph sz="half" idx="4294967295"/>
          </p:nvPr>
        </p:nvSpPr>
        <p:spPr>
          <a:xfrm>
            <a:off x="541610" y="1431010"/>
            <a:ext cx="10908710" cy="2309717"/>
          </a:xfrm>
        </p:spPr>
        <p:txBody>
          <a:bodyPr vert="horz" lIns="91440" tIns="45720" rIns="91440" bIns="45720" rtlCol="0">
            <a:normAutofit/>
          </a:bodyPr>
          <a:lstStyle/>
          <a:p>
            <a:pPr marL="0" indent="0" rtl="0">
              <a:spcBef>
                <a:spcPts val="1000"/>
              </a:spcBef>
              <a:spcAft>
                <a:spcPts val="600"/>
              </a:spcAft>
              <a:buNone/>
            </a:pPr>
            <a:r>
              <a:rPr lang="en-US" altLang="zh-CN" sz="2400" dirty="0">
                <a:solidFill>
                  <a:prstClr val="black">
                    <a:lumMod val="75000"/>
                    <a:lumOff val="25000"/>
                  </a:prstClr>
                </a:solidFill>
                <a:cs typeface="Segoe UI" panose="020B0502040204020203" pitchFamily="34" charset="0"/>
              </a:rPr>
              <a:t>Operating System: A body of software, in fact, that is responsible for making it </a:t>
            </a:r>
            <a:r>
              <a:rPr lang="en-US" altLang="zh-CN" sz="2400" dirty="0">
                <a:solidFill>
                  <a:srgbClr val="FF0000"/>
                </a:solidFill>
                <a:cs typeface="Segoe UI" panose="020B0502040204020203" pitchFamily="34" charset="0"/>
              </a:rPr>
              <a:t>easy to run programs </a:t>
            </a:r>
            <a:r>
              <a:rPr lang="en-US" altLang="zh-CN" sz="2400" dirty="0">
                <a:solidFill>
                  <a:prstClr val="black">
                    <a:lumMod val="75000"/>
                    <a:lumOff val="25000"/>
                  </a:prstClr>
                </a:solidFill>
                <a:cs typeface="Segoe UI" panose="020B0502040204020203" pitchFamily="34" charset="0"/>
              </a:rPr>
              <a:t>(even allowing you to seemingly </a:t>
            </a:r>
            <a:r>
              <a:rPr lang="en-US" altLang="zh-CN" sz="2400" dirty="0">
                <a:solidFill>
                  <a:srgbClr val="FF0000"/>
                </a:solidFill>
                <a:cs typeface="Segoe UI" panose="020B0502040204020203" pitchFamily="34" charset="0"/>
              </a:rPr>
              <a:t>run many at the same time</a:t>
            </a:r>
            <a:r>
              <a:rPr lang="en-US" altLang="zh-CN" sz="2400" dirty="0">
                <a:solidFill>
                  <a:prstClr val="black">
                    <a:lumMod val="75000"/>
                    <a:lumOff val="25000"/>
                  </a:prstClr>
                </a:solidFill>
                <a:cs typeface="Segoe UI" panose="020B0502040204020203" pitchFamily="34" charset="0"/>
              </a:rPr>
              <a:t>), allowing programs to </a:t>
            </a:r>
            <a:r>
              <a:rPr lang="en-US" altLang="zh-CN" sz="2400" dirty="0">
                <a:solidFill>
                  <a:srgbClr val="FF0000"/>
                </a:solidFill>
                <a:cs typeface="Segoe UI" panose="020B0502040204020203" pitchFamily="34" charset="0"/>
              </a:rPr>
              <a:t>share memory</a:t>
            </a:r>
            <a:r>
              <a:rPr lang="en-US" altLang="zh-CN" sz="2400" dirty="0">
                <a:solidFill>
                  <a:prstClr val="black">
                    <a:lumMod val="75000"/>
                    <a:lumOff val="25000"/>
                  </a:prstClr>
                </a:solidFill>
                <a:cs typeface="Segoe UI" panose="020B0502040204020203" pitchFamily="34" charset="0"/>
              </a:rPr>
              <a:t>, enabling programs to </a:t>
            </a:r>
            <a:r>
              <a:rPr lang="en-US" altLang="zh-CN" sz="2400" dirty="0">
                <a:solidFill>
                  <a:srgbClr val="FF0000"/>
                </a:solidFill>
                <a:cs typeface="Segoe UI" panose="020B0502040204020203" pitchFamily="34" charset="0"/>
              </a:rPr>
              <a:t>interact with devices</a:t>
            </a:r>
            <a:r>
              <a:rPr lang="en-US" altLang="zh-CN" sz="2400" dirty="0">
                <a:solidFill>
                  <a:prstClr val="black">
                    <a:lumMod val="75000"/>
                    <a:lumOff val="25000"/>
                  </a:prstClr>
                </a:solidFill>
                <a:cs typeface="Segoe UI" panose="020B0502040204020203" pitchFamily="34" charset="0"/>
              </a:rPr>
              <a:t>, and other fun stuff like that. (OSTEP)</a:t>
            </a:r>
            <a:endParaRPr lang="zh-CN" altLang="en-US" sz="2400" dirty="0">
              <a:solidFill>
                <a:prstClr val="black">
                  <a:lumMod val="75000"/>
                  <a:lumOff val="25000"/>
                </a:prstClr>
              </a:solidFill>
              <a:cs typeface="Segoe UI" panose="020B0502040204020203" pitchFamily="34" charset="0"/>
            </a:endParaRPr>
          </a:p>
        </p:txBody>
      </p:sp>
      <p:sp>
        <p:nvSpPr>
          <p:cNvPr id="4" name="内容占位符 4">
            <a:extLst>
              <a:ext uri="{FF2B5EF4-FFF2-40B4-BE49-F238E27FC236}">
                <a16:creationId xmlns:a16="http://schemas.microsoft.com/office/drawing/2014/main" id="{A3B17434-D746-20C3-C9A6-C3474272C278}"/>
              </a:ext>
            </a:extLst>
          </p:cNvPr>
          <p:cNvSpPr txBox="1">
            <a:spLocks/>
          </p:cNvSpPr>
          <p:nvPr/>
        </p:nvSpPr>
        <p:spPr>
          <a:xfrm>
            <a:off x="541610" y="3929446"/>
            <a:ext cx="10908710" cy="81901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spcAft>
                <a:spcPts val="600"/>
              </a:spcAft>
            </a:pPr>
            <a:r>
              <a:rPr lang="zh-CN" altLang="en-US" sz="2400" dirty="0">
                <a:solidFill>
                  <a:prstClr val="black">
                    <a:lumMod val="75000"/>
                    <a:lumOff val="25000"/>
                  </a:prstClr>
                </a:solidFill>
                <a:cs typeface="Segoe UI" panose="020B0502040204020203" pitchFamily="34" charset="0"/>
              </a:rPr>
              <a:t>操作系统是管理软</a:t>
            </a:r>
            <a:r>
              <a:rPr lang="en-US" altLang="zh-CN" sz="2400" dirty="0">
                <a:solidFill>
                  <a:prstClr val="black">
                    <a:lumMod val="75000"/>
                    <a:lumOff val="25000"/>
                  </a:prstClr>
                </a:solidFill>
                <a:cs typeface="Segoe UI" panose="020B0502040204020203" pitchFamily="34" charset="0"/>
              </a:rPr>
              <a:t>/</a:t>
            </a:r>
            <a:r>
              <a:rPr lang="zh-CN" altLang="en-US" sz="2400" dirty="0">
                <a:solidFill>
                  <a:prstClr val="black">
                    <a:lumMod val="75000"/>
                    <a:lumOff val="25000"/>
                  </a:prstClr>
                </a:solidFill>
                <a:cs typeface="Segoe UI" panose="020B0502040204020203" pitchFamily="34" charset="0"/>
              </a:rPr>
              <a:t>硬件资源，为程序提供服务的程序。</a:t>
            </a:r>
            <a:endParaRPr lang="en-US" altLang="zh-CN" sz="2400" dirty="0">
              <a:solidFill>
                <a:prstClr val="black">
                  <a:lumMod val="75000"/>
                  <a:lumOff val="25000"/>
                </a:prstClr>
              </a:solidFill>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操作系统是什么</a:t>
            </a:r>
          </a:p>
        </p:txBody>
      </p:sp>
      <p:pic>
        <p:nvPicPr>
          <p:cNvPr id="4" name="图片 3">
            <a:extLst>
              <a:ext uri="{FF2B5EF4-FFF2-40B4-BE49-F238E27FC236}">
                <a16:creationId xmlns:a16="http://schemas.microsoft.com/office/drawing/2014/main" id="{CF758F41-A82F-8A8B-39FF-99E2361BD19F}"/>
              </a:ext>
            </a:extLst>
          </p:cNvPr>
          <p:cNvPicPr>
            <a:picLocks noChangeAspect="1"/>
          </p:cNvPicPr>
          <p:nvPr/>
        </p:nvPicPr>
        <p:blipFill>
          <a:blip r:embed="rId3"/>
          <a:stretch>
            <a:fillRect/>
          </a:stretch>
        </p:blipFill>
        <p:spPr>
          <a:xfrm>
            <a:off x="791008" y="2033515"/>
            <a:ext cx="2497624" cy="1983408"/>
          </a:xfrm>
          <a:prstGeom prst="rect">
            <a:avLst/>
          </a:prstGeom>
        </p:spPr>
      </p:pic>
      <p:pic>
        <p:nvPicPr>
          <p:cNvPr id="7" name="图片 6">
            <a:extLst>
              <a:ext uri="{FF2B5EF4-FFF2-40B4-BE49-F238E27FC236}">
                <a16:creationId xmlns:a16="http://schemas.microsoft.com/office/drawing/2014/main" id="{E5766043-3932-41C2-9230-854582F79C6F}"/>
              </a:ext>
            </a:extLst>
          </p:cNvPr>
          <p:cNvPicPr>
            <a:picLocks noChangeAspect="1"/>
          </p:cNvPicPr>
          <p:nvPr/>
        </p:nvPicPr>
        <p:blipFill>
          <a:blip r:embed="rId4"/>
          <a:stretch>
            <a:fillRect/>
          </a:stretch>
        </p:blipFill>
        <p:spPr>
          <a:xfrm>
            <a:off x="791008" y="4310079"/>
            <a:ext cx="2230982" cy="2059368"/>
          </a:xfrm>
          <a:prstGeom prst="rect">
            <a:avLst/>
          </a:prstGeom>
        </p:spPr>
      </p:pic>
      <p:pic>
        <p:nvPicPr>
          <p:cNvPr id="9" name="图片 8">
            <a:extLst>
              <a:ext uri="{FF2B5EF4-FFF2-40B4-BE49-F238E27FC236}">
                <a16:creationId xmlns:a16="http://schemas.microsoft.com/office/drawing/2014/main" id="{BBD79057-6297-E4E7-DE9A-9B0A833E8397}"/>
              </a:ext>
            </a:extLst>
          </p:cNvPr>
          <p:cNvPicPr>
            <a:picLocks noChangeAspect="1"/>
          </p:cNvPicPr>
          <p:nvPr/>
        </p:nvPicPr>
        <p:blipFill>
          <a:blip r:embed="rId5"/>
          <a:srcRect/>
          <a:stretch/>
        </p:blipFill>
        <p:spPr>
          <a:xfrm>
            <a:off x="3726779" y="2381999"/>
            <a:ext cx="2680152" cy="1619258"/>
          </a:xfrm>
          <a:prstGeom prst="rect">
            <a:avLst/>
          </a:prstGeom>
        </p:spPr>
      </p:pic>
      <p:sp>
        <p:nvSpPr>
          <p:cNvPr id="12" name="内容占位符 4">
            <a:extLst>
              <a:ext uri="{FF2B5EF4-FFF2-40B4-BE49-F238E27FC236}">
                <a16:creationId xmlns:a16="http://schemas.microsoft.com/office/drawing/2014/main" id="{801BCE37-967A-CA7C-F189-C9150DCF2E22}"/>
              </a:ext>
            </a:extLst>
          </p:cNvPr>
          <p:cNvSpPr txBox="1">
            <a:spLocks/>
          </p:cNvSpPr>
          <p:nvPr/>
        </p:nvSpPr>
        <p:spPr>
          <a:xfrm>
            <a:off x="521207" y="1325559"/>
            <a:ext cx="10908710" cy="81901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spcAft>
                <a:spcPts val="600"/>
              </a:spcAft>
            </a:pPr>
            <a:r>
              <a:rPr lang="zh-CN" altLang="en-US" sz="2400" dirty="0">
                <a:solidFill>
                  <a:prstClr val="black">
                    <a:lumMod val="75000"/>
                    <a:lumOff val="25000"/>
                  </a:prstClr>
                </a:solidFill>
                <a:cs typeface="Segoe UI" panose="020B0502040204020203" pitchFamily="34" charset="0"/>
              </a:rPr>
              <a:t>操作系统是管理软</a:t>
            </a:r>
            <a:r>
              <a:rPr lang="en-US" altLang="zh-CN" sz="2400" dirty="0">
                <a:solidFill>
                  <a:prstClr val="black">
                    <a:lumMod val="75000"/>
                    <a:lumOff val="25000"/>
                  </a:prstClr>
                </a:solidFill>
                <a:cs typeface="Segoe UI" panose="020B0502040204020203" pitchFamily="34" charset="0"/>
              </a:rPr>
              <a:t>/</a:t>
            </a:r>
            <a:r>
              <a:rPr lang="zh-CN" altLang="en-US" sz="2400" dirty="0">
                <a:solidFill>
                  <a:prstClr val="black">
                    <a:lumMod val="75000"/>
                    <a:lumOff val="25000"/>
                  </a:prstClr>
                </a:solidFill>
                <a:cs typeface="Segoe UI" panose="020B0502040204020203" pitchFamily="34" charset="0"/>
              </a:rPr>
              <a:t>硬件资源，为程序提供服务的程序。</a:t>
            </a:r>
            <a:endParaRPr lang="en-US" altLang="zh-CN" sz="2400" dirty="0">
              <a:solidFill>
                <a:prstClr val="black">
                  <a:lumMod val="75000"/>
                  <a:lumOff val="25000"/>
                </a:prstClr>
              </a:solidFill>
              <a:cs typeface="Segoe UI" panose="020B0502040204020203" pitchFamily="34" charset="0"/>
            </a:endParaRPr>
          </a:p>
        </p:txBody>
      </p:sp>
      <p:pic>
        <p:nvPicPr>
          <p:cNvPr id="14" name="图片 13">
            <a:extLst>
              <a:ext uri="{FF2B5EF4-FFF2-40B4-BE49-F238E27FC236}">
                <a16:creationId xmlns:a16="http://schemas.microsoft.com/office/drawing/2014/main" id="{1C74E996-5E5C-69C1-05D8-51576DAADCAC}"/>
              </a:ext>
            </a:extLst>
          </p:cNvPr>
          <p:cNvPicPr>
            <a:picLocks noChangeAspect="1"/>
          </p:cNvPicPr>
          <p:nvPr/>
        </p:nvPicPr>
        <p:blipFill>
          <a:blip r:embed="rId6"/>
          <a:stretch>
            <a:fillRect/>
          </a:stretch>
        </p:blipFill>
        <p:spPr>
          <a:xfrm>
            <a:off x="3541361" y="4969967"/>
            <a:ext cx="3856965" cy="1124948"/>
          </a:xfrm>
          <a:prstGeom prst="rect">
            <a:avLst/>
          </a:prstGeom>
        </p:spPr>
      </p:pic>
      <p:pic>
        <p:nvPicPr>
          <p:cNvPr id="16" name="图片 15">
            <a:extLst>
              <a:ext uri="{FF2B5EF4-FFF2-40B4-BE49-F238E27FC236}">
                <a16:creationId xmlns:a16="http://schemas.microsoft.com/office/drawing/2014/main" id="{88B5F0A0-24BC-BF89-4B81-181DD866AC48}"/>
              </a:ext>
            </a:extLst>
          </p:cNvPr>
          <p:cNvPicPr>
            <a:picLocks noChangeAspect="1"/>
          </p:cNvPicPr>
          <p:nvPr/>
        </p:nvPicPr>
        <p:blipFill>
          <a:blip r:embed="rId7"/>
          <a:stretch>
            <a:fillRect/>
          </a:stretch>
        </p:blipFill>
        <p:spPr>
          <a:xfrm>
            <a:off x="6709148" y="2507587"/>
            <a:ext cx="4071147" cy="1707357"/>
          </a:xfrm>
          <a:prstGeom prst="rect">
            <a:avLst/>
          </a:prstGeom>
        </p:spPr>
      </p:pic>
      <p:pic>
        <p:nvPicPr>
          <p:cNvPr id="18" name="图形 17" descr="帮助 纯色填充">
            <a:extLst>
              <a:ext uri="{FF2B5EF4-FFF2-40B4-BE49-F238E27FC236}">
                <a16:creationId xmlns:a16="http://schemas.microsoft.com/office/drawing/2014/main" id="{0644EEB9-7E90-7A1C-D56F-CE73EB16AF8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32981" y="4834151"/>
            <a:ext cx="1260764" cy="1260764"/>
          </a:xfrm>
          <a:prstGeom prst="rect">
            <a:avLst/>
          </a:prstGeom>
        </p:spPr>
      </p:pic>
    </p:spTree>
    <p:extLst>
      <p:ext uri="{BB962C8B-B14F-4D97-AF65-F5344CB8AC3E}">
        <p14:creationId xmlns:p14="http://schemas.microsoft.com/office/powerpoint/2010/main" val="2031967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07_TF10001108_Win32" id="{DDD6289A-B149-4983-BD16-17C7F9BA4746}" vid="{D63F4E8F-BBE1-453F-A9A8-66EB479E39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{E5145BE6-5A99-421D-A9AF-DF1CAC033F12}tf10001108_win32</Template>
  <TotalTime>2125</TotalTime>
  <Words>3882</Words>
  <Application>Microsoft Office PowerPoint</Application>
  <PresentationFormat>宽屏</PresentationFormat>
  <Paragraphs>292</Paragraphs>
  <Slides>44</Slides>
  <Notes>44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Microsoft YaHei UI</vt:lpstr>
      <vt:lpstr>Microsoft YaHei UI Light</vt:lpstr>
      <vt:lpstr>Arial</vt:lpstr>
      <vt:lpstr>Arial</vt:lpstr>
      <vt:lpstr>Lato</vt:lpstr>
      <vt:lpstr>Segoe UI</vt:lpstr>
      <vt:lpstr>Wingdings</vt:lpstr>
      <vt:lpstr>欢迎文档</vt:lpstr>
      <vt:lpstr>操作系统-导论</vt:lpstr>
      <vt:lpstr>大纲</vt:lpstr>
      <vt:lpstr>为什么要学习操作系统</vt:lpstr>
      <vt:lpstr>为什么要学习操作系统-宏观</vt:lpstr>
      <vt:lpstr>为什么要学习操作系统-求知欲</vt:lpstr>
      <vt:lpstr>为什么要学习操作系统-现实角度</vt:lpstr>
      <vt:lpstr>为什么要学习操作系统-远大抱负</vt:lpstr>
      <vt:lpstr>操作系统是什么</vt:lpstr>
      <vt:lpstr>操作系统是什么</vt:lpstr>
      <vt:lpstr>操作系统是什么</vt:lpstr>
      <vt:lpstr>操作系统的历史</vt:lpstr>
      <vt:lpstr>操作系统的历史</vt:lpstr>
      <vt:lpstr>操作系统的历史</vt:lpstr>
      <vt:lpstr>操作系统的历史</vt:lpstr>
      <vt:lpstr>操作系统的历史</vt:lpstr>
      <vt:lpstr>操作系统的分类与相关概念</vt:lpstr>
      <vt:lpstr>操作系统的分类与相关概念</vt:lpstr>
      <vt:lpstr>操作系统的分类与相关概念</vt:lpstr>
      <vt:lpstr>操作系统的分类与相关概念-例题</vt:lpstr>
      <vt:lpstr>操作系统的分类与相关概念-例题</vt:lpstr>
      <vt:lpstr>操作系统的分类与相关概念</vt:lpstr>
      <vt:lpstr>操作系统的分类与相关概念</vt:lpstr>
      <vt:lpstr>操作系统的分类与相关概念</vt:lpstr>
      <vt:lpstr>操作系统的分类与相关概念</vt:lpstr>
      <vt:lpstr>操作系统的分类与相关概念</vt:lpstr>
      <vt:lpstr>操作系统的分类与相关概念</vt:lpstr>
      <vt:lpstr>操作系统的分类与相关概念</vt:lpstr>
      <vt:lpstr>操作系统的分类与相关概念</vt:lpstr>
      <vt:lpstr>操作系统的分类与相关概念</vt:lpstr>
      <vt:lpstr>操作系统的设计目标</vt:lpstr>
      <vt:lpstr>操作系统的主要功能</vt:lpstr>
      <vt:lpstr>操作系统的主要功能</vt:lpstr>
      <vt:lpstr>操作系统的主要功能</vt:lpstr>
      <vt:lpstr>操作系统的主要功能</vt:lpstr>
      <vt:lpstr>操作系统的主要功能</vt:lpstr>
      <vt:lpstr>操作系统的分类与相关概念</vt:lpstr>
      <vt:lpstr>操作系统的分类与相关概念</vt:lpstr>
      <vt:lpstr>操作系统的分类与相关概念</vt:lpstr>
      <vt:lpstr>操作系统的分类与相关概念</vt:lpstr>
      <vt:lpstr>操作系统的分类与相关概念</vt:lpstr>
      <vt:lpstr>操作系统的分类与相关概念</vt:lpstr>
      <vt:lpstr>操作系统的分类与相关概念</vt:lpstr>
      <vt:lpstr>操作系统的分类与相关概念</vt:lpstr>
      <vt:lpstr>操作系统的分类与相关概念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dc:title>
  <dc:creator>叶 志鹏</dc:creator>
  <cp:keywords/>
  <cp:lastModifiedBy>叶 志鹏</cp:lastModifiedBy>
  <cp:revision>233</cp:revision>
  <dcterms:created xsi:type="dcterms:W3CDTF">2022-07-12T15:01:51Z</dcterms:created>
  <dcterms:modified xsi:type="dcterms:W3CDTF">2022-07-25T17:31:12Z</dcterms:modified>
  <cp:version/>
</cp:coreProperties>
</file>