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69" r:id="rId2"/>
    <p:sldId id="770" r:id="rId3"/>
    <p:sldId id="771" r:id="rId4"/>
    <p:sldId id="772" r:id="rId5"/>
    <p:sldId id="774" r:id="rId6"/>
    <p:sldId id="360" r:id="rId7"/>
    <p:sldId id="775" r:id="rId8"/>
    <p:sldId id="776" r:id="rId9"/>
    <p:sldId id="777" r:id="rId10"/>
    <p:sldId id="780" r:id="rId11"/>
    <p:sldId id="778" r:id="rId12"/>
    <p:sldId id="779" r:id="rId13"/>
    <p:sldId id="584" r:id="rId14"/>
    <p:sldId id="781" r:id="rId15"/>
    <p:sldId id="785" r:id="rId16"/>
    <p:sldId id="786" r:id="rId17"/>
    <p:sldId id="787" r:id="rId18"/>
    <p:sldId id="788" r:id="rId19"/>
    <p:sldId id="789" r:id="rId20"/>
    <p:sldId id="794" r:id="rId21"/>
    <p:sldId id="838" r:id="rId22"/>
    <p:sldId id="839" r:id="rId23"/>
    <p:sldId id="842" r:id="rId24"/>
    <p:sldId id="827" r:id="rId25"/>
    <p:sldId id="830" r:id="rId26"/>
    <p:sldId id="845" r:id="rId27"/>
    <p:sldId id="831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42" autoAdjust="0"/>
  </p:normalViewPr>
  <p:slideViewPr>
    <p:cSldViewPr>
      <p:cViewPr varScale="1">
        <p:scale>
          <a:sx n="76" d="100"/>
          <a:sy n="76" d="100"/>
        </p:scale>
        <p:origin x="-120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0.emf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眉占位符 1198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日期占位符 11981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2" name="页脚占位符 11981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3" name="灯片编号占位符 11981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fld id="{9285430E-5442-4B80-AA2D-787E984666D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1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眉占位符 1638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日期占位符 1638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16387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文本占位符 16388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页脚占位符 1638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1" name="灯片编号占位符 1639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fld id="{B4940ABF-3544-4BC0-B750-9B9F956CAB1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71525" indent="-297180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8745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6243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13868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958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30530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5102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9674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53C9FBD-7AC1-4CA7-AE86-BF18B4BA9CB4}" type="slidenum">
              <a:rPr kumimoji="0" lang="en-US" altLang="zh-CN">
                <a:latin typeface="Times New Roman" panose="02020503050405090304" pitchFamily="18" charset="0"/>
              </a:rPr>
              <a:t>22</a:t>
            </a:fld>
            <a:endParaRPr kumimoji="0" lang="en-US" altLang="zh-CN">
              <a:latin typeface="Times New Roman" panose="0202050305040509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684213"/>
            <a:ext cx="4572000" cy="3429000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71525" indent="-297180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8745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6243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13868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958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30530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5102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9674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6A7492A-4A0F-454E-B682-BA069BEC8FCD}" type="slidenum">
              <a:rPr kumimoji="0" lang="en-US" altLang="zh-CN">
                <a:latin typeface="Times New Roman" panose="02020503050405090304" pitchFamily="18" charset="0"/>
              </a:rPr>
              <a:t>24</a:t>
            </a:fld>
            <a:endParaRPr kumimoji="0" lang="en-US" altLang="zh-CN">
              <a:latin typeface="Times New Roman" panose="0202050305040509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6225" cy="431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71525" indent="-297180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8745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6243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13868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958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30530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5102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9674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006E0C6-D8B7-4150-9D64-0A5FBD8C81F0}" type="slidenum">
              <a:rPr kumimoji="0" lang="en-US" altLang="zh-CN">
                <a:latin typeface="Times New Roman" panose="02020503050405090304" pitchFamily="18" charset="0"/>
              </a:rPr>
              <a:t>25</a:t>
            </a:fld>
            <a:endParaRPr kumimoji="0" lang="en-US" altLang="zh-CN">
              <a:latin typeface="Times New Roman" panose="0202050305040509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684213"/>
            <a:ext cx="4572000" cy="3429000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mtClean="0"/>
              <a:t>Can take 2 or more states, e.g., red, yellow, blue, green (generalization of a binary attribute)</a:t>
            </a:r>
          </a:p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71525" indent="-297180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8745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6243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138680" indent="-236855" algn="l" defTabSz="9683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958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30530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5102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967480" indent="-236855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C5D8B6F-9498-4449-AE47-D38DB72FA2D2}" type="slidenum">
              <a:rPr kumimoji="0" lang="en-US" altLang="zh-CN">
                <a:latin typeface="Times New Roman" panose="02020503050405090304" pitchFamily="18" charset="0"/>
              </a:rPr>
              <a:t>27</a:t>
            </a:fld>
            <a:endParaRPr kumimoji="0" lang="en-US" altLang="zh-CN">
              <a:latin typeface="Times New Roman" panose="0202050305040509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684213"/>
            <a:ext cx="4572000" cy="3429000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250C-D2C3-4A2E-BAF0-5C64C14BFC74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5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26CAA-6FD6-412D-A1C7-4AF08EE87D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21067" cy="58277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0B84F-A6BE-4572-9A20-6D25A440BA44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5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BEE62-3A2D-45C1-98CE-BE9B9F9B74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29AFF-FD77-4DF9-83A0-8A55D108AC0D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6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5A0E9-2A25-43D3-B89F-374DB4329D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C6273-E978-4C9B-8B07-E1D169562E7C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5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BBE12-2B26-4D1C-8B83-24DA1866E1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F49E4-3959-4D6E-AE58-5DADB9CBA5D7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6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1EC0-874A-44D1-843F-E487FBC13D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9F2FE-4BB6-422D-94AB-8266057218B9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8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33008-6FB7-4401-B8EC-1FC2F877BA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BF87-CECA-49C0-A18D-C3A9C43667EB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4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B8A6B-9C5E-4826-B6EC-910E7FE396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C489-67E8-4CFA-B5FD-45676D95A966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3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0F8B-752F-45B4-90EF-D4E1A7BF6D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5D15-0F88-4D12-A7D4-118950052F08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6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71C37-5463-486A-B84C-64AD24CBD2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D908-F7D1-4A92-A4C7-9B054929C244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6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9F3C-7A68-4F51-8B9F-25529D7E0B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69826-5CDB-4CDB-9260-49150A9F1504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5" name="页脚占位符 308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8D511-4C07-410F-A435-C5D3FD44E4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079"/>
          <p:cNvSpPr>
            <a:spLocks noChangeArrowheads="1"/>
          </p:cNvSpPr>
          <p:nvPr/>
        </p:nvSpPr>
        <p:spPr bwMode="auto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  <a:defRPr/>
            </a:pPr>
            <a:endParaRPr lang="zh-CN" altLang="zh-CN"/>
          </a:p>
        </p:txBody>
      </p:sp>
      <p:sp>
        <p:nvSpPr>
          <p:cNvPr id="1027" name="标题 308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3081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082"/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90204" pitchFamily="34" charset="0"/>
              <a:buNone/>
              <a:defRPr sz="1400" noProof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167F56AA-A898-49E7-A39B-34BA4EF194BE}" type="datetime3">
              <a:rPr lang="zh-CN" altLang="en-US"/>
              <a:t>2020年4月28日星期二</a:t>
            </a:fld>
            <a:endParaRPr lang="zh-CN" altLang="en-US"/>
          </a:p>
        </p:txBody>
      </p:sp>
      <p:sp>
        <p:nvSpPr>
          <p:cNvPr id="3084" name="页脚占位符 3083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90204" pitchFamily="34" charset="0"/>
              <a:buNone/>
              <a:defRPr sz="1400" noProof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灯片编号占位符 3084"/>
          <p:cNvSpPr>
            <a:spLocks noGrp="1"/>
          </p:cNvSpPr>
          <p:nvPr>
            <p:ph type="sldNum" sz="quarter" idx="4"/>
          </p:nvPr>
        </p:nvSpPr>
        <p:spPr>
          <a:xfrm>
            <a:off x="6324600" y="6324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90204" pitchFamily="34" charset="0"/>
              <a:buNone/>
              <a:defRPr sz="1400" noProof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5859A076-0FE5-4962-94E3-3FAECEE9AB52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32" name="椭圆 3117"/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1033" name="任意多边形 3118"/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任意多边形 3119"/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zo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" Type="http://schemas.openxmlformats.org/officeDocument/2006/relationships/tags" Target="../tags/tag122.xml"/><Relationship Id="rId21" Type="http://schemas.openxmlformats.org/officeDocument/2006/relationships/image" Target="../media/image1.png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image" Target="../media/image1.png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3" Type="http://schemas.openxmlformats.org/officeDocument/2006/relationships/tags" Target="../tags/tag160.xml"/><Relationship Id="rId21" Type="http://schemas.openxmlformats.org/officeDocument/2006/relationships/image" Target="../media/image1.png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3" Type="http://schemas.openxmlformats.org/officeDocument/2006/relationships/tags" Target="../tags/tag179.xml"/><Relationship Id="rId21" Type="http://schemas.openxmlformats.org/officeDocument/2006/relationships/tags" Target="../tags/tag197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image" Target="../media/image1.png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tags" Target="../tags/tag196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10" Type="http://schemas.openxmlformats.org/officeDocument/2006/relationships/tags" Target="../tags/tag186.xml"/><Relationship Id="rId19" Type="http://schemas.openxmlformats.org/officeDocument/2006/relationships/tags" Target="../tags/tag195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image" Target="../media/image1.png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tags" Target="../tags/tag235.xml"/><Relationship Id="rId18" Type="http://schemas.openxmlformats.org/officeDocument/2006/relationships/tags" Target="../tags/tag240.xml"/><Relationship Id="rId3" Type="http://schemas.openxmlformats.org/officeDocument/2006/relationships/tags" Target="../tags/tag225.xml"/><Relationship Id="rId21" Type="http://schemas.openxmlformats.org/officeDocument/2006/relationships/tags" Target="../tags/tag243.xml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17" Type="http://schemas.openxmlformats.org/officeDocument/2006/relationships/tags" Target="../tags/tag239.xml"/><Relationship Id="rId25" Type="http://schemas.openxmlformats.org/officeDocument/2006/relationships/image" Target="../media/image1.png"/><Relationship Id="rId2" Type="http://schemas.openxmlformats.org/officeDocument/2006/relationships/tags" Target="../tags/tag224.xml"/><Relationship Id="rId16" Type="http://schemas.openxmlformats.org/officeDocument/2006/relationships/tags" Target="../tags/tag238.xml"/><Relationship Id="rId20" Type="http://schemas.openxmlformats.org/officeDocument/2006/relationships/tags" Target="../tags/tag242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227.xml"/><Relationship Id="rId15" Type="http://schemas.openxmlformats.org/officeDocument/2006/relationships/tags" Target="../tags/tag237.xml"/><Relationship Id="rId23" Type="http://schemas.openxmlformats.org/officeDocument/2006/relationships/tags" Target="../tags/tag245.xml"/><Relationship Id="rId10" Type="http://schemas.openxmlformats.org/officeDocument/2006/relationships/tags" Target="../tags/tag232.xml"/><Relationship Id="rId19" Type="http://schemas.openxmlformats.org/officeDocument/2006/relationships/tags" Target="../tags/tag241.xml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tags" Target="../tags/tag236.xml"/><Relationship Id="rId22" Type="http://schemas.openxmlformats.org/officeDocument/2006/relationships/tags" Target="../tags/tag24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18" Type="http://schemas.openxmlformats.org/officeDocument/2006/relationships/tags" Target="../tags/tag263.xml"/><Relationship Id="rId3" Type="http://schemas.openxmlformats.org/officeDocument/2006/relationships/tags" Target="../tags/tag248.xml"/><Relationship Id="rId21" Type="http://schemas.openxmlformats.org/officeDocument/2006/relationships/tags" Target="../tags/tag266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tags" Target="../tags/tag262.xml"/><Relationship Id="rId25" Type="http://schemas.openxmlformats.org/officeDocument/2006/relationships/image" Target="../media/image1.png"/><Relationship Id="rId2" Type="http://schemas.openxmlformats.org/officeDocument/2006/relationships/tags" Target="../tags/tag247.xml"/><Relationship Id="rId16" Type="http://schemas.openxmlformats.org/officeDocument/2006/relationships/tags" Target="../tags/tag261.xml"/><Relationship Id="rId20" Type="http://schemas.openxmlformats.org/officeDocument/2006/relationships/tags" Target="../tags/tag265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250.xml"/><Relationship Id="rId15" Type="http://schemas.openxmlformats.org/officeDocument/2006/relationships/tags" Target="../tags/tag260.xml"/><Relationship Id="rId23" Type="http://schemas.openxmlformats.org/officeDocument/2006/relationships/tags" Target="../tags/tag268.xml"/><Relationship Id="rId10" Type="http://schemas.openxmlformats.org/officeDocument/2006/relationships/tags" Target="../tags/tag255.xml"/><Relationship Id="rId19" Type="http://schemas.openxmlformats.org/officeDocument/2006/relationships/tags" Target="../tags/tag264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Relationship Id="rId22" Type="http://schemas.openxmlformats.org/officeDocument/2006/relationships/tags" Target="../tags/tag26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26" Type="http://schemas.openxmlformats.org/officeDocument/2006/relationships/tags" Target="../tags/tag294.xml"/><Relationship Id="rId3" Type="http://schemas.openxmlformats.org/officeDocument/2006/relationships/tags" Target="../tags/tag271.xml"/><Relationship Id="rId21" Type="http://schemas.openxmlformats.org/officeDocument/2006/relationships/tags" Target="../tags/tag289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25" Type="http://schemas.openxmlformats.org/officeDocument/2006/relationships/tags" Target="../tags/tag293.xml"/><Relationship Id="rId2" Type="http://schemas.openxmlformats.org/officeDocument/2006/relationships/tags" Target="../tags/tag270.xml"/><Relationship Id="rId16" Type="http://schemas.openxmlformats.org/officeDocument/2006/relationships/tags" Target="../tags/tag284.xml"/><Relationship Id="rId20" Type="http://schemas.openxmlformats.org/officeDocument/2006/relationships/tags" Target="../tags/tag288.xml"/><Relationship Id="rId29" Type="http://schemas.openxmlformats.org/officeDocument/2006/relationships/image" Target="../media/image1.png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24" Type="http://schemas.openxmlformats.org/officeDocument/2006/relationships/tags" Target="../tags/tag292.xml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23" Type="http://schemas.openxmlformats.org/officeDocument/2006/relationships/tags" Target="../tags/tag291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278.xml"/><Relationship Id="rId19" Type="http://schemas.openxmlformats.org/officeDocument/2006/relationships/tags" Target="../tags/tag287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tags" Target="../tags/tag290.xml"/><Relationship Id="rId27" Type="http://schemas.openxmlformats.org/officeDocument/2006/relationships/tags" Target="../tags/tag2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image" Target="../media/image1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tags" Target="../tags/tag308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" Type="http://schemas.openxmlformats.org/officeDocument/2006/relationships/tags" Target="../tags/tag297.xml"/><Relationship Id="rId16" Type="http://schemas.openxmlformats.org/officeDocument/2006/relationships/tags" Target="../tags/tag311.xml"/><Relationship Id="rId20" Type="http://schemas.openxmlformats.org/officeDocument/2006/relationships/image" Target="../media/image1.png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5" Type="http://schemas.openxmlformats.org/officeDocument/2006/relationships/tags" Target="../tags/tag300.xml"/><Relationship Id="rId15" Type="http://schemas.openxmlformats.org/officeDocument/2006/relationships/tags" Target="../tags/tag310.xml"/><Relationship Id="rId10" Type="http://schemas.openxmlformats.org/officeDocument/2006/relationships/tags" Target="../tags/tag305.xml"/><Relationship Id="rId19" Type="http://schemas.openxmlformats.org/officeDocument/2006/relationships/image" Target="../media/image4.png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tags" Target="../tags/tag30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oleObject" Target="../embeddings/Microsoft_Word_97_-_2003___1.doc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.png"/><Relationship Id="rId2" Type="http://schemas.openxmlformats.org/officeDocument/2006/relationships/tags" Target="../tags/tag313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tags" Target="../tags/tag31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16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7.bin"/><Relationship Id="rId3" Type="http://schemas.openxmlformats.org/officeDocument/2006/relationships/tags" Target="../tags/tag323.xml"/><Relationship Id="rId21" Type="http://schemas.openxmlformats.org/officeDocument/2006/relationships/image" Target="../media/image1.png"/><Relationship Id="rId7" Type="http://schemas.openxmlformats.org/officeDocument/2006/relationships/tags" Target="../tags/tag327.xml"/><Relationship Id="rId12" Type="http://schemas.openxmlformats.org/officeDocument/2006/relationships/slideLayout" Target="../slideLayouts/slideLayout6.xml"/><Relationship Id="rId17" Type="http://schemas.openxmlformats.org/officeDocument/2006/relationships/image" Target="../media/image11.wmf"/><Relationship Id="rId2" Type="http://schemas.openxmlformats.org/officeDocument/2006/relationships/tags" Target="../tags/tag322.xml"/><Relationship Id="rId16" Type="http://schemas.openxmlformats.org/officeDocument/2006/relationships/image" Target="../media/image9.w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5" Type="http://schemas.openxmlformats.org/officeDocument/2006/relationships/tags" Target="../tags/tag325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330.xml"/><Relationship Id="rId19" Type="http://schemas.openxmlformats.org/officeDocument/2006/relationships/oleObject" Target="../embeddings/Microsoft_Excel_97-2003____3.xls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Microsoft_Excel_97-2003____4.xls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12" Type="http://schemas.openxmlformats.org/officeDocument/2006/relationships/image" Target="../media/image1.png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image" Target="../media/image16.jpeg"/><Relationship Id="rId5" Type="http://schemas.openxmlformats.org/officeDocument/2006/relationships/tags" Target="../tags/tag33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35.xml"/><Relationship Id="rId9" Type="http://schemas.openxmlformats.org/officeDocument/2006/relationships/tags" Target="../tags/tag3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image" Target="../media/image1.png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1.png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image" Target="../media/image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image" Target="../media/image1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3" Type="http://schemas.openxmlformats.org/officeDocument/2006/relationships/tags" Target="../tags/tag103.xml"/><Relationship Id="rId21" Type="http://schemas.openxmlformats.org/officeDocument/2006/relationships/image" Target="../media/image1.png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数据对象的别名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样品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实例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维度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元组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对象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下列是非对称二进制类型的属性是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109911" y="19888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smtClean="0"/>
              <a:t>Survived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表示遇难，</a:t>
            </a:r>
            <a:r>
              <a:rPr lang="en-US" altLang="zh-CN" sz="2800" dirty="0"/>
              <a:t>1</a:t>
            </a:r>
            <a:r>
              <a:rPr lang="zh-CN" altLang="en-US" sz="2800" dirty="0"/>
              <a:t>表示幸存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109911" y="2674640"/>
            <a:ext cx="771175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Pclass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Upper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Middle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Lower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109911" y="33604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：标识乘客性别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109911" y="40462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SibSp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：兄弟姐妹及配偶的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95536" y="205313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95536" y="27389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95536" y="34247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95536" y="41105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2"/>
            </p:custDataLst>
          </p:nvPr>
        </p:nvSpPr>
        <p:spPr>
          <a:xfrm>
            <a:off x="1051520" y="4732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Embarked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：乘客登船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口岸，可列举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395536" y="47963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2.1.4</a:t>
            </a:r>
            <a:r>
              <a:rPr lang="zh-CN" altLang="zh-CN" sz="3200" dirty="0" smtClean="0"/>
              <a:t>属性</a:t>
            </a:r>
            <a:r>
              <a:rPr lang="zh-CN" altLang="en-US" sz="3200" dirty="0"/>
              <a:t>的</a:t>
            </a:r>
            <a:r>
              <a:rPr lang="zh-CN" altLang="zh-CN" sz="3200" dirty="0"/>
              <a:t>类型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标称：类别，状态</a:t>
            </a:r>
          </a:p>
          <a:p>
            <a:pPr lvl="1">
              <a:lnSpc>
                <a:spcPct val="80000"/>
              </a:lnSpc>
            </a:pPr>
            <a:r>
              <a:rPr lang="en-US" altLang="zh-CN" dirty="0" err="1"/>
              <a:t>Hair_color</a:t>
            </a:r>
            <a:r>
              <a:rPr lang="en-US" altLang="zh-CN" dirty="0"/>
              <a:t>={</a:t>
            </a:r>
            <a:r>
              <a:rPr lang="zh-CN" altLang="en-US" dirty="0"/>
              <a:t>黑色，棕色，金色，红色，红褐色，灰色，白色</a:t>
            </a:r>
            <a:r>
              <a:rPr lang="en-US" altLang="zh-CN" dirty="0"/>
              <a:t>}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婚姻状况，职业，身份证号码，邮政编码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二进制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个状态（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）的属性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对称二进制两种结果重要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例如，性别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不对称的二进制结果同样重要。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例如，新型冠状病毒肺炎测试</a:t>
            </a:r>
            <a:r>
              <a:rPr lang="zh-CN" altLang="en-US" dirty="0" smtClean="0"/>
              <a:t>（阳性与阴性）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序数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价值观有一个有意义的顺序（排名），但不知道连续值之间的大小。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大小</a:t>
            </a:r>
            <a:r>
              <a:rPr lang="en-US" altLang="zh-CN" sz="2400" dirty="0"/>
              <a:t>={</a:t>
            </a:r>
            <a:r>
              <a:rPr lang="zh-CN" altLang="en-US" sz="2400" dirty="0"/>
              <a:t>小，中，大</a:t>
            </a:r>
            <a:r>
              <a:rPr lang="en-US" altLang="zh-CN" sz="2400" dirty="0"/>
              <a:t>}</a:t>
            </a:r>
            <a:r>
              <a:rPr lang="zh-CN" altLang="en-US" sz="2400" dirty="0"/>
              <a:t>，等级，军队排名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24281"/>
            <a:ext cx="6553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4293096"/>
            <a:ext cx="820891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5661248"/>
            <a:ext cx="82089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976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下列是序数类型的属性是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109911" y="19888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smtClean="0"/>
              <a:t>Survived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表示遇难，</a:t>
            </a:r>
            <a:r>
              <a:rPr lang="en-US" altLang="zh-CN" sz="2800" dirty="0"/>
              <a:t>1</a:t>
            </a:r>
            <a:r>
              <a:rPr lang="zh-CN" altLang="en-US" sz="2800" dirty="0"/>
              <a:t>表示幸存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109911" y="2674640"/>
            <a:ext cx="771175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Pclass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Upper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Middle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Lower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109911" y="33604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：标识乘客性别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109911" y="40462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SibSp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：兄弟姐妹及配偶的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95536" y="20531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95536" y="273893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95536" y="34247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95536" y="41105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2"/>
            </p:custDataLst>
          </p:nvPr>
        </p:nvSpPr>
        <p:spPr>
          <a:xfrm>
            <a:off x="1051520" y="4732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Embarked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：乘客登船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口岸，可列举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395536" y="47963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2.1.4</a:t>
            </a:r>
            <a:r>
              <a:rPr lang="zh-CN" altLang="zh-CN" sz="3200" dirty="0" smtClean="0"/>
              <a:t>属性</a:t>
            </a:r>
            <a:r>
              <a:rPr lang="zh-CN" altLang="en-US" sz="3200" dirty="0"/>
              <a:t>的</a:t>
            </a:r>
            <a:r>
              <a:rPr lang="zh-CN" altLang="zh-CN" sz="3200" dirty="0"/>
              <a:t>类型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48371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区间标度属性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以单位长度顺序性度量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值</a:t>
            </a:r>
            <a:r>
              <a:rPr lang="zh-CN" altLang="en-US" sz="1900" dirty="0" smtClean="0"/>
              <a:t>有序，比如温度</a:t>
            </a:r>
            <a:r>
              <a:rPr lang="zh-CN" altLang="en-US" sz="1900" dirty="0"/>
              <a:t>、日历等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不存在</a:t>
            </a:r>
            <a:r>
              <a:rPr lang="en-US" altLang="zh-CN" sz="1900" dirty="0"/>
              <a:t>0</a:t>
            </a:r>
            <a:r>
              <a:rPr lang="zh-CN" altLang="en-US" sz="1900" dirty="0" smtClean="0"/>
              <a:t>点，倍数没有意义，比如我们平常通常不说</a:t>
            </a:r>
            <a:r>
              <a:rPr lang="en-US" altLang="zh-CN" sz="1900" dirty="0" smtClean="0"/>
              <a:t>2000</a:t>
            </a:r>
            <a:r>
              <a:rPr lang="zh-CN" altLang="en-US" sz="1900" dirty="0" smtClean="0"/>
              <a:t>年是</a:t>
            </a:r>
            <a:r>
              <a:rPr lang="en-US" altLang="zh-CN" sz="1900" dirty="0" smtClean="0"/>
              <a:t>1000</a:t>
            </a:r>
            <a:r>
              <a:rPr lang="zh-CN" altLang="en-US" sz="1900" dirty="0" smtClean="0"/>
              <a:t>年的</a:t>
            </a:r>
            <a:r>
              <a:rPr lang="en-US" altLang="zh-CN" sz="1900" dirty="0" smtClean="0"/>
              <a:t>2</a:t>
            </a:r>
            <a:r>
              <a:rPr lang="zh-CN" altLang="en-US" sz="1900" dirty="0" smtClean="0"/>
              <a:t>倍</a:t>
            </a:r>
            <a:endParaRPr lang="zh-CN" altLang="en-US" sz="19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比率标度属性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具有固定零点的数值属性，有序且可以计算</a:t>
            </a:r>
            <a:r>
              <a:rPr lang="zh-CN" altLang="en-US" sz="1900" dirty="0" smtClean="0"/>
              <a:t>倍数</a:t>
            </a:r>
            <a:endParaRPr lang="zh-CN" altLang="en-US" sz="1900" dirty="0"/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长度、重量等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46" y="1268760"/>
            <a:ext cx="2886138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32193"/>
            <a:ext cx="6553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7544" y="4869160"/>
            <a:ext cx="82089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976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下列是比例标度类型的属性是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109911" y="19888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smtClean="0"/>
              <a:t>Survived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表示遇难，</a:t>
            </a:r>
            <a:r>
              <a:rPr lang="en-US" altLang="zh-CN" sz="2800" dirty="0"/>
              <a:t>1</a:t>
            </a:r>
            <a:r>
              <a:rPr lang="zh-CN" altLang="en-US" sz="2800" dirty="0"/>
              <a:t>表示幸存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109911" y="2674640"/>
            <a:ext cx="771175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Pclass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Upper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Middle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Lower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109911" y="33604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：标识乘客性别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109911" y="40462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SibSp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：兄弟姐妹及配偶的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95536" y="20531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95536" y="27389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95536" y="34247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95536" y="411053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2"/>
            </p:custDataLst>
          </p:nvPr>
        </p:nvSpPr>
        <p:spPr>
          <a:xfrm>
            <a:off x="1051520" y="4732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Embarked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：乘客登船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口岸，可列举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395536" y="47963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4C489-67E8-4CFA-B5FD-45676D95A966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标称类型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的可以实现数学计算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4208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291074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34006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均值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389045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85181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975039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46489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395475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6172200" y="621506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1828800" y="438031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444461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1828800" y="487017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加法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114425" y="493446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16"/>
            </p:custDataLst>
          </p:nvPr>
        </p:nvSpPr>
        <p:spPr>
          <a:xfrm>
            <a:off x="1828800" y="536003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除法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矩形 24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114425" y="542432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G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4C489-67E8-4CFA-B5FD-45676D95A966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序数类型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的可以实现数学计算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4208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291074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34006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均值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389045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85181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97503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46489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395475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6172200" y="621506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1828800" y="438031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444461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1828800" y="487017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加法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114425" y="493446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16"/>
            </p:custDataLst>
          </p:nvPr>
        </p:nvSpPr>
        <p:spPr>
          <a:xfrm>
            <a:off x="1828800" y="536003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除法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矩形 24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114425" y="542432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G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4C489-67E8-4CFA-B5FD-45676D95A966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区间标度类型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的可以实现数学计算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4208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291074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34006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均值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389045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85181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97503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46489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39547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6172200" y="621506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1828800" y="438031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444461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1828800" y="487017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加法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114425" y="493446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16"/>
            </p:custDataLst>
          </p:nvPr>
        </p:nvSpPr>
        <p:spPr>
          <a:xfrm>
            <a:off x="1828800" y="536003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除法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矩形 24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114425" y="542432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G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4C489-67E8-4CFA-B5FD-45676D95A966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比例标度类型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的可以实现数学计算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4208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291074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34006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均值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389045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85181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97503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46489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39547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6172200" y="621506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1828800" y="438031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444461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1828800" y="487017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加法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114425" y="493446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16"/>
            </p:custDataLst>
          </p:nvPr>
        </p:nvSpPr>
        <p:spPr>
          <a:xfrm>
            <a:off x="1828800" y="536003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除法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/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矩形 24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114425" y="542432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G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身高和体重分别是什么类型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身高离散、体重离散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身高连续、体重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连续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身高连续、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体重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离散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身高离散、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体重连续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868144" y="1268760"/>
          <a:ext cx="26159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6"/>
                <a:gridCol w="13079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43.8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>
            <p:custDataLst>
              <p:tags r:id="rId13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9" name="TextBox 28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440120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易错地方，很多同学认为身高看起来像整型，在数据库可以枚举，就简单认为身高为离散数据</a:t>
            </a:r>
            <a:endParaRPr lang="en-US" altLang="zh-CN" sz="20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而实际上，世界上万物都具有差异性，且每个人的身高都不一样，无法枚举，因此为连续数据，数据库中的身高只是省略了小数点后面位数，比如身高</a:t>
            </a:r>
            <a:r>
              <a:rPr lang="en-US" altLang="zh-CN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167</a:t>
            </a:r>
            <a:r>
              <a:rPr lang="zh-CN" altLang="en-US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可以表示为</a:t>
            </a:r>
            <a:r>
              <a:rPr lang="en-US" altLang="zh-CN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167.000</a:t>
            </a: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所以，区分离散还是连续要根据实际物理意义，判定是否可以枚举来确定</a:t>
            </a:r>
            <a:endParaRPr lang="zh-CN" altLang="en-US" sz="20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7" name="组合 26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4C489-67E8-4CFA-B5FD-45676D95A966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属性的别名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元组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维度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特征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字段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中位数、平均数、众数三者的关系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平均数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平均数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平均数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中位数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&lt;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平均数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&lt;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众数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64382"/>
            <a:ext cx="3429229" cy="220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5486400" y="467025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23528" y="1575519"/>
            <a:ext cx="8640960" cy="4949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 smtClean="0"/>
              <a:t>二值属性的邻近性度量例子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Gender </a:t>
            </a:r>
            <a:r>
              <a:rPr lang="zh-CN" altLang="en-US" dirty="0" smtClean="0">
                <a:ea typeface="宋体" panose="02010600030101010101" pitchFamily="2" charset="-122"/>
              </a:rPr>
              <a:t>是对称属性，其余都是非对称属性，假设只计算非对称属性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Y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P </a:t>
            </a:r>
            <a:r>
              <a:rPr lang="zh-CN" altLang="en-US" dirty="0" smtClean="0">
                <a:ea typeface="宋体" panose="02010600030101010101" pitchFamily="2" charset="-122"/>
              </a:rPr>
              <a:t>的值为</a:t>
            </a:r>
            <a:r>
              <a:rPr lang="en-US" altLang="zh-CN" dirty="0" smtClean="0">
                <a:ea typeface="宋体" panose="02010600030101010101" pitchFamily="2" charset="-122"/>
              </a:rPr>
              <a:t> 1, N</a:t>
            </a:r>
            <a:r>
              <a:rPr lang="zh-CN" altLang="en-US" dirty="0" smtClean="0">
                <a:ea typeface="宋体" panose="02010600030101010101" pitchFamily="2" charset="-122"/>
              </a:rPr>
              <a:t>的值为</a:t>
            </a:r>
            <a:r>
              <a:rPr lang="en-US" altLang="zh-CN" dirty="0" smtClean="0">
                <a:ea typeface="宋体" panose="02010600030101010101" pitchFamily="2" charset="-122"/>
              </a:rPr>
              <a:t> 0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219200" y="223195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8" name="Document" r:id="rId13" imgW="6819900" imgH="1475105" progId="Word.Document.8">
                  <p:embed/>
                </p:oleObj>
              </mc:Choice>
              <mc:Fallback>
                <p:oleObj name="Document" r:id="rId13" imgW="6819900" imgH="1475105" progId="Word.Document.8">
                  <p:embed/>
                  <p:pic>
                    <p:nvPicPr>
                      <p:cNvPr id="0" name="图片 108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3195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033713" y="5291138"/>
          <a:ext cx="2162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9" name="Equation" r:id="rId15" imgW="24993600" imgH="15849600" progId="Equation.DSMT4">
                  <p:embed/>
                </p:oleObj>
              </mc:Choice>
              <mc:Fallback>
                <p:oleObj name="Equation" r:id="rId15" imgW="24993600" imgH="15849600" progId="Equation.DSMT4">
                  <p:embed/>
                  <p:pic>
                    <p:nvPicPr>
                      <p:cNvPr id="0" name="图片 108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291138"/>
                        <a:ext cx="21621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9357" y="6496793"/>
            <a:ext cx="417139" cy="3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C10A8B-657E-4ED9-8814-370E2C14E175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22</a:t>
            </a:fld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72369"/>
            <a:ext cx="8640960" cy="49498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二值属性的邻近性度量例子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Gender </a:t>
            </a:r>
            <a:r>
              <a:rPr lang="zh-CN" altLang="en-US" sz="2000" dirty="0" smtClean="0">
                <a:ea typeface="宋体" panose="02010600030101010101" pitchFamily="2" charset="-122"/>
              </a:rPr>
              <a:t>是对称属性，其余都是非对称属性，假设只计算非对称属性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Y 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P </a:t>
            </a:r>
            <a:r>
              <a:rPr lang="zh-CN" altLang="en-US" sz="2000" dirty="0" smtClean="0">
                <a:ea typeface="宋体" panose="02010600030101010101" pitchFamily="2" charset="-122"/>
              </a:rPr>
              <a:t>的值为</a:t>
            </a:r>
            <a:r>
              <a:rPr lang="en-US" altLang="zh-CN" sz="2000" dirty="0" smtClean="0">
                <a:ea typeface="宋体" panose="02010600030101010101" pitchFamily="2" charset="-122"/>
              </a:rPr>
              <a:t> 1, N</a:t>
            </a:r>
            <a:r>
              <a:rPr lang="zh-CN" altLang="en-US" sz="2000" dirty="0" smtClean="0">
                <a:ea typeface="宋体" panose="02010600030101010101" pitchFamily="2" charset="-122"/>
              </a:rPr>
              <a:t>的值为</a:t>
            </a:r>
            <a:r>
              <a:rPr lang="en-US" altLang="zh-CN" sz="2000" dirty="0" smtClean="0">
                <a:ea typeface="宋体" panose="02010600030101010101" pitchFamily="2" charset="-122"/>
              </a:rPr>
              <a:t> 0</a:t>
            </a:r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1219200" y="18288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5" name="Document" r:id="rId5" imgW="6819900" imgH="1475105" progId="Word.Document.8">
                  <p:embed/>
                </p:oleObj>
              </mc:Choice>
              <mc:Fallback>
                <p:oleObj name="Document" r:id="rId5" imgW="6819900" imgH="1475105" progId="Word.Document.8">
                  <p:embed/>
                  <p:pic>
                    <p:nvPicPr>
                      <p:cNvPr id="0" name="图片 107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3"/>
          <p:cNvSpPr txBox="1"/>
          <p:nvPr/>
        </p:nvSpPr>
        <p:spPr bwMode="auto">
          <a:xfrm>
            <a:off x="1447800" y="304800"/>
            <a:ext cx="766070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2.3.3</a:t>
            </a:r>
            <a:r>
              <a:rPr lang="zh-CN" altLang="en-US" dirty="0" smtClean="0"/>
              <a:t>二</a:t>
            </a:r>
            <a:r>
              <a:rPr lang="zh-CN" altLang="en-US" dirty="0"/>
              <a:t>值属性的邻近性度量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19300" y="4833069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6" name="Equation" r:id="rId7" imgW="2019300" imgH="1219200" progId="Equation.3">
                  <p:embed/>
                </p:oleObj>
              </mc:Choice>
              <mc:Fallback>
                <p:oleObj name="Equation" r:id="rId7" imgW="20193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833069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815906" y="2852936"/>
            <a:ext cx="7315200" cy="21602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6288" y="2669232"/>
            <a:ext cx="7088312" cy="46482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i="1" dirty="0" smtClean="0">
                <a:cs typeface="Times New Roman" panose="02020503050405090304" pitchFamily="18" charset="0"/>
              </a:rPr>
              <a:t>h</a:t>
            </a:r>
            <a:r>
              <a:rPr lang="en-US" altLang="zh-CN" dirty="0" smtClean="0">
                <a:cs typeface="Times New Roman" panose="02020503050405090304" pitchFamily="18" charset="0"/>
              </a:rPr>
              <a:t> = 1</a:t>
            </a:r>
            <a:r>
              <a:rPr lang="zh-CN" altLang="en-US" dirty="0" smtClean="0">
                <a:cs typeface="Times New Roman" panose="02020503050405090304" pitchFamily="18" charset="0"/>
              </a:rPr>
              <a:t>：曼哈顿距离，   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求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x1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x2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之间的曼哈顿距离</a:t>
            </a:r>
            <a:r>
              <a:rPr lang="zh-CN" altLang="en-US" dirty="0">
                <a:solidFill>
                  <a:srgbClr val="FF0000"/>
                </a:solidFill>
                <a:cs typeface="Times New Roman" panose="02020503050405090304" pitchFamily="18" charset="0"/>
              </a:rPr>
              <a:t>：</a:t>
            </a:r>
            <a:endParaRPr lang="en-US" altLang="zh-CN" dirty="0" smtClean="0">
              <a:solidFill>
                <a:srgbClr val="FF0000"/>
              </a:solidFill>
              <a:cs typeface="Times New Roman" panose="02020503050405090304" pitchFamily="18" charset="0"/>
            </a:endParaRPr>
          </a:p>
          <a:p>
            <a:pPr lvl="1" eaLnBrk="1" hangingPunct="1"/>
            <a:endParaRPr lang="en-US" altLang="zh-CN" dirty="0" smtClean="0">
              <a:cs typeface="Times New Roman" panose="02020503050405090304" pitchFamily="18" charset="0"/>
            </a:endParaRPr>
          </a:p>
          <a:p>
            <a:pPr eaLnBrk="1" hangingPunct="1"/>
            <a:endParaRPr lang="en-US" altLang="zh-CN" i="1" dirty="0" smtClean="0"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i="1" dirty="0" smtClean="0">
                <a:cs typeface="Times New Roman" panose="02020503050405090304" pitchFamily="18" charset="0"/>
              </a:rPr>
              <a:t>h </a:t>
            </a:r>
            <a:r>
              <a:rPr lang="en-US" altLang="zh-CN" dirty="0" smtClean="0">
                <a:cs typeface="Times New Roman" panose="02020503050405090304" pitchFamily="18" charset="0"/>
              </a:rPr>
              <a:t>= 2:  </a:t>
            </a:r>
            <a:r>
              <a:rPr lang="zh-CN" altLang="en-US" dirty="0" smtClean="0">
                <a:cs typeface="Times New Roman" panose="02020503050405090304" pitchFamily="18" charset="0"/>
              </a:rPr>
              <a:t>欧氏距离，            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求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x1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x2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之间的欧式距离：</a:t>
            </a:r>
            <a:endParaRPr lang="en-US" altLang="zh-CN" dirty="0" smtClean="0">
              <a:cs typeface="Times New Roman" panose="02020503050405090304" pitchFamily="18" charset="0"/>
            </a:endParaRPr>
          </a:p>
          <a:p>
            <a:pPr lvl="4" eaLnBrk="1" hangingPunct="1"/>
            <a:endParaRPr lang="en-US" altLang="zh-CN" dirty="0" smtClean="0">
              <a:cs typeface="Times New Roman" panose="02020503050405090304" pitchFamily="18" charset="0"/>
            </a:endParaRPr>
          </a:p>
          <a:p>
            <a:pPr eaLnBrk="1" hangingPunct="1"/>
            <a:endParaRPr lang="en-US" altLang="zh-CN" i="1" dirty="0" smtClean="0"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i="1" dirty="0" smtClean="0">
                <a:cs typeface="Times New Roman" panose="02020503050405090304" pitchFamily="18" charset="0"/>
              </a:rPr>
              <a:t>h </a:t>
            </a:r>
            <a:r>
              <a:rPr lang="en-US" altLang="zh-CN" dirty="0" smtClean="0">
                <a:cs typeface="Times New Roman" panose="0202050305040509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cs typeface="Times New Roman" panose="02020503050405090304" pitchFamily="18" charset="0"/>
              </a:rPr>
              <a:t> </a:t>
            </a:r>
            <a:r>
              <a:rPr lang="en-US" altLang="zh-CN" dirty="0" smtClean="0">
                <a:cs typeface="Times New Roman" panose="02020503050405090304" pitchFamily="18" charset="0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cs typeface="Times New Roman" panose="02020503050405090304" pitchFamily="18" charset="0"/>
              </a:rPr>
              <a:t>.  “</a:t>
            </a:r>
            <a:r>
              <a:rPr lang="zh-CN" altLang="en-US" dirty="0" smtClean="0">
                <a:cs typeface="Times New Roman" panose="02020503050405090304" pitchFamily="18" charset="0"/>
              </a:rPr>
              <a:t>上确界距离</a:t>
            </a:r>
            <a:r>
              <a:rPr lang="en-US" altLang="zh-CN" dirty="0" smtClean="0">
                <a:cs typeface="Times New Roman" panose="02020503050405090304" pitchFamily="18" charset="0"/>
              </a:rPr>
              <a:t>” . </a:t>
            </a:r>
            <a:r>
              <a:rPr lang="zh-CN" altLang="en-US" dirty="0" smtClean="0">
                <a:cs typeface="Times New Roman" panose="02020503050405090304" pitchFamily="18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求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x1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x2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503050405090304" pitchFamily="18" charset="0"/>
              </a:rPr>
              <a:t>之间的上确界距离：</a:t>
            </a:r>
            <a:endParaRPr lang="en-US" altLang="zh-CN" dirty="0" smtClean="0">
              <a:cs typeface="Times New Roman" panose="02020503050405090304" pitchFamily="18" charset="0"/>
            </a:endParaRPr>
          </a:p>
          <a:p>
            <a:pPr lvl="1" eaLnBrk="1" hangingPunct="1"/>
            <a:endParaRPr lang="en-US" altLang="zh-CN" dirty="0" smtClean="0">
              <a:cs typeface="Times New Roman" panose="0202050305040509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971403" y="4214540"/>
          <a:ext cx="50069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1" name="Equation" r:id="rId13" imgW="5003800" imgH="584200" progId="Equation.3">
                  <p:embed/>
                </p:oleObj>
              </mc:Choice>
              <mc:Fallback>
                <p:oleObj name="Equation" r:id="rId13" imgW="5003800" imgH="584200" progId="Equation.3">
                  <p:embed/>
                  <p:pic>
                    <p:nvPicPr>
                      <p:cNvPr id="0" name="图片 112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403" y="4214540"/>
                        <a:ext cx="50069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971403" y="3302694"/>
          <a:ext cx="411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Microsoft Equation 3.0" r:id="rId15" imgW="4292600" imgH="431800" progId="Equation.3">
                  <p:embed/>
                </p:oleObj>
              </mc:Choice>
              <mc:Fallback>
                <p:oleObj name="Microsoft Equation 3.0" r:id="rId15" imgW="4292600" imgH="431800" progId="Equation.3">
                  <p:embed/>
                  <p:pic>
                    <p:nvPicPr>
                      <p:cNvPr id="0" name="图片 112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403" y="3302694"/>
                        <a:ext cx="411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46245"/>
            <a:ext cx="5984279" cy="99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67544" y="1268760"/>
          <a:ext cx="29622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3" name="Worksheet" r:id="rId19" imgW="2178685" imgH="970915" progId="Excel.Sheet.8">
                  <p:embed/>
                </p:oleObj>
              </mc:Choice>
              <mc:Fallback>
                <p:oleObj name="Worksheet" r:id="rId19" imgW="2178685" imgH="970915" progId="Excel.Sheet.8">
                  <p:embed/>
                  <p:pic>
                    <p:nvPicPr>
                      <p:cNvPr id="0" name="图片 112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68760"/>
                        <a:ext cx="29622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8089" y="6500730"/>
            <a:ext cx="432048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7509AC-D9DD-4179-95DB-009814B64098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24</a:t>
            </a:fld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304800" y="1547192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0" name="Worksheet" r:id="rId5" imgW="2178685" imgH="970915" progId="Excel.Sheet.8">
                  <p:embed/>
                </p:oleObj>
              </mc:Choice>
              <mc:Fallback>
                <p:oleObj name="Worksheet" r:id="rId5" imgW="2178685" imgH="970915" progId="Excel.Sheet.8">
                  <p:embed/>
                  <p:pic>
                    <p:nvPicPr>
                      <p:cNvPr id="0" name="图片 97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47192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3810000" y="1824136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1" name="Worksheet" r:id="rId7" imgW="3623945" imgH="970915" progId="Excel.Sheet.8">
                  <p:embed/>
                </p:oleObj>
              </mc:Choice>
              <mc:Fallback>
                <p:oleObj name="Worksheet" r:id="rId7" imgW="3623945" imgH="970915" progId="Excel.Sheet.8">
                  <p:embed/>
                  <p:pic>
                    <p:nvPicPr>
                      <p:cNvPr id="0" name="图片 97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824136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6"/>
          <p:cNvGraphicFramePr>
            <a:graphicFrameLocks noChangeAspect="1"/>
          </p:cNvGraphicFramePr>
          <p:nvPr/>
        </p:nvGraphicFramePr>
        <p:xfrm>
          <a:off x="3810000" y="3652936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2" name="Worksheet" r:id="rId9" imgW="3623945" imgH="970915" progId="Excel.Sheet.8">
                  <p:embed/>
                </p:oleObj>
              </mc:Choice>
              <mc:Fallback>
                <p:oleObj name="Worksheet" r:id="rId9" imgW="3623945" imgH="970915" progId="Excel.Sheet.8">
                  <p:embed/>
                  <p:pic>
                    <p:nvPicPr>
                      <p:cNvPr id="0" name="图片 97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2936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7"/>
          <p:cNvGraphicFramePr>
            <a:graphicFrameLocks noChangeAspect="1"/>
          </p:cNvGraphicFramePr>
          <p:nvPr/>
        </p:nvGraphicFramePr>
        <p:xfrm>
          <a:off x="3810000" y="5478561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3" name="Worksheet" r:id="rId11" imgW="3623945" imgH="993140" progId="Excel.Sheet.8">
                  <p:embed/>
                </p:oleObj>
              </mc:Choice>
              <mc:Fallback>
                <p:oleObj name="Worksheet" r:id="rId11" imgW="3623945" imgH="993140" progId="Excel.Sheet.8">
                  <p:embed/>
                  <p:pic>
                    <p:nvPicPr>
                      <p:cNvPr id="0" name="图片 97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78561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16"/>
          <p:cNvSpPr>
            <a:spLocks noChangeArrowheads="1"/>
          </p:cNvSpPr>
          <p:nvPr/>
        </p:nvSpPr>
        <p:spPr bwMode="auto">
          <a:xfrm>
            <a:off x="3595688" y="1290736"/>
            <a:ext cx="257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曼哈顿距离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 (L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3698875" y="3119536"/>
            <a:ext cx="2097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欧氏距离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 (L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4283" name="Rectangle 18"/>
          <p:cNvSpPr>
            <a:spLocks noChangeArrowheads="1"/>
          </p:cNvSpPr>
          <p:nvPr/>
        </p:nvSpPr>
        <p:spPr bwMode="auto">
          <a:xfrm>
            <a:off x="3717925" y="5024536"/>
            <a:ext cx="182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上确界距离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265113" y="3147392"/>
          <a:ext cx="30067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4" name="SmartDraw" r:id="rId13" imgW="4380230" imgH="5551805" progId="SmartDraw.2">
                  <p:embed/>
                </p:oleObj>
              </mc:Choice>
              <mc:Fallback>
                <p:oleObj name="SmartDraw" r:id="rId13" imgW="4380230" imgH="5551805" progId="SmartDraw.2">
                  <p:embed/>
                  <p:pic>
                    <p:nvPicPr>
                      <p:cNvPr id="0" name="图片 97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3147392"/>
                        <a:ext cx="30067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3"/>
          <p:cNvSpPr txBox="1"/>
          <p:nvPr/>
        </p:nvSpPr>
        <p:spPr bwMode="auto">
          <a:xfrm>
            <a:off x="1447800" y="304800"/>
            <a:ext cx="766070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2.3.4</a:t>
            </a:r>
            <a:r>
              <a:rPr lang="zh-CN" altLang="en-US" dirty="0" smtClean="0"/>
              <a:t>数值</a:t>
            </a:r>
            <a:r>
              <a:rPr lang="zh-CN" altLang="en-US" dirty="0"/>
              <a:t>属性的邻近性度量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0671" y="6453336"/>
            <a:ext cx="413817" cy="2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E469C0-729E-41C2-A72B-81EA2EBCB719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25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62" y="1196752"/>
            <a:ext cx="8458200" cy="532859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余弦相似性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一个文档可以用词频向量来表示（注意：词的对齐）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余弦度量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cos(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b="1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, d</a:t>
            </a:r>
            <a:r>
              <a:rPr lang="en-US" altLang="zh-CN" b="1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) =  (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b="1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  <a:sym typeface="Symbol" panose="05050102010706020507" pitchFamily="18" charset="2"/>
              </a:rPr>
              <a:t>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b="1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) /||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b="1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 ||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b="1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 , </a:t>
            </a:r>
          </a:p>
        </p:txBody>
      </p:sp>
      <p:pic>
        <p:nvPicPr>
          <p:cNvPr id="57349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7224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/>
          <p:nvPr/>
        </p:nvSpPr>
        <p:spPr bwMode="auto">
          <a:xfrm>
            <a:off x="1447800" y="304800"/>
            <a:ext cx="766070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2.3.5</a:t>
            </a:r>
            <a:r>
              <a:rPr lang="zh-CN" altLang="en-US" dirty="0" smtClean="0"/>
              <a:t>余弦相似性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717032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Baseball wins a score in the season (0,0,1,1,0,1,1,0,1)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22108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 the season, soccer loss a score (0,0,0,0,1,0,1,0,1,1)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4586808" y="5157192"/>
            <a:ext cx="192940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74662" y="1196752"/>
            <a:ext cx="8458200" cy="5328592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余弦相似性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一个文档可以用词频向量来表示（注意：词的对齐）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余弦度量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503050405090304" pitchFamily="18" charset="0"/>
              </a:rPr>
              <a:t>cos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, d</a:t>
            </a:r>
            <a:r>
              <a:rPr lang="en-US" altLang="zh-CN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) =  (</a:t>
            </a:r>
            <a:r>
              <a:rPr lang="en-US" altLang="zh-CN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) /||</a:t>
            </a:r>
            <a:r>
              <a:rPr lang="en-US" altLang="zh-CN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 ||</a:t>
            </a:r>
            <a:r>
              <a:rPr lang="en-US" altLang="zh-CN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 ,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=  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 =  (3, 0, 2, 0, 1, 1, 0, 1, 0, 1)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503050405090304" pitchFamily="18" charset="0"/>
              </a:rPr>
              <a:t>求这两篇文档的余弦相似性：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16" name="Picture 4" descr="eqtab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7224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5536" y="3717032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Baseball wins a score in the season (0,0,1,1,0,1,1,0,1)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22108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 the season, soccer loss a score (0,0,0,0,1,0,1,0,1,1)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0671" y="6453336"/>
            <a:ext cx="413817" cy="2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C8131A5-19A8-4B0E-9519-1889C0F4B300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27</a:t>
            </a:fld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381200"/>
            <a:ext cx="8458200" cy="46482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例如：</a:t>
            </a:r>
            <a:endParaRPr lang="en-US" altLang="zh-CN" sz="2000" dirty="0" smtClean="0"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= 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= 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</a:t>
            </a: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||= (5*5+0*0+3*3+0*0+2*2+0*0+0*0+2*2+0*0+0*0)</a:t>
            </a:r>
            <a:r>
              <a:rPr lang="en-US" altLang="zh-CN" sz="2000" b="1" baseline="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0.5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=(42)</a:t>
            </a:r>
            <a:r>
              <a:rPr lang="en-US" altLang="zh-CN" sz="2000" b="1" baseline="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0.5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</a:t>
            </a: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||= (3*3+0*0+2*2+0*0+1*1+1*1+0*0+1*1+0*0+1*1)</a:t>
            </a:r>
            <a:r>
              <a:rPr lang="en-US" altLang="zh-CN" sz="2000" b="1" baseline="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0.5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=(17)</a:t>
            </a:r>
            <a:r>
              <a:rPr lang="en-US" altLang="zh-CN" sz="2000" b="1" baseline="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0.5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= 4.12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cos(</a:t>
            </a: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en-US" altLang="zh-CN" sz="2000" i="1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, d</a:t>
            </a:r>
            <a:r>
              <a:rPr lang="en-US" altLang="zh-CN" sz="2000" i="1" baseline="-30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503050405090304" pitchFamily="18" charset="0"/>
              </a:rPr>
              <a:t> ) = 0.94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6" name="标题 3"/>
          <p:cNvSpPr txBox="1"/>
          <p:nvPr/>
        </p:nvSpPr>
        <p:spPr bwMode="auto">
          <a:xfrm>
            <a:off x="1447800" y="304800"/>
            <a:ext cx="766070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2.3.5</a:t>
            </a:r>
            <a:r>
              <a:rPr lang="zh-CN" altLang="en-US" dirty="0" smtClean="0"/>
              <a:t>余弦相似性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1640" y="1484784"/>
            <a:ext cx="69665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altLang="zh-CN" dirty="0" err="1">
                <a:cs typeface="Times New Roman" panose="02020503050405090304" pitchFamily="18" charset="0"/>
              </a:rPr>
              <a:t>cos</a:t>
            </a:r>
            <a:r>
              <a:rPr lang="en-US" altLang="zh-CN" dirty="0"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>
                <a:cs typeface="Times New Roman" panose="02020503050405090304" pitchFamily="18" charset="0"/>
              </a:rPr>
              <a:t>1</a:t>
            </a:r>
            <a:r>
              <a:rPr lang="en-US" altLang="zh-CN" i="1" dirty="0">
                <a:cs typeface="Times New Roman" panose="02020503050405090304" pitchFamily="18" charset="0"/>
              </a:rPr>
              <a:t>, d</a:t>
            </a:r>
            <a:r>
              <a:rPr lang="en-US" altLang="zh-CN" i="1" baseline="-30000" dirty="0">
                <a:cs typeface="Times New Roman" panose="02020503050405090304" pitchFamily="18" charset="0"/>
              </a:rPr>
              <a:t>2</a:t>
            </a:r>
            <a:r>
              <a:rPr lang="en-US" altLang="zh-CN" dirty="0">
                <a:cs typeface="Times New Roman" panose="02020503050405090304" pitchFamily="18" charset="0"/>
              </a:rPr>
              <a:t>) =  (</a:t>
            </a:r>
            <a:r>
              <a:rPr lang="en-US" altLang="zh-CN" i="1" dirty="0"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>
                <a:cs typeface="Times New Roman" panose="02020503050405090304" pitchFamily="18" charset="0"/>
              </a:rPr>
              <a:t>1</a:t>
            </a:r>
            <a:r>
              <a:rPr lang="en-US" altLang="zh-CN" dirty="0">
                <a:cs typeface="Times New Roman" panose="02020503050405090304" pitchFamily="18" charset="0"/>
              </a:rPr>
              <a:t> </a:t>
            </a:r>
            <a:r>
              <a:rPr lang="en-US" altLang="zh-CN" dirty="0">
                <a:cs typeface="Times New Roman" panose="0202050305040509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>
                <a:cs typeface="Times New Roman" panose="02020503050405090304" pitchFamily="18" charset="0"/>
              </a:rPr>
              <a:t>2</a:t>
            </a:r>
            <a:r>
              <a:rPr lang="en-US" altLang="zh-CN" dirty="0">
                <a:cs typeface="Times New Roman" panose="02020503050405090304" pitchFamily="18" charset="0"/>
              </a:rPr>
              <a:t>) /||</a:t>
            </a:r>
            <a:r>
              <a:rPr lang="en-US" altLang="zh-CN" i="1" dirty="0"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>
                <a:cs typeface="Times New Roman" panose="02020503050405090304" pitchFamily="18" charset="0"/>
              </a:rPr>
              <a:t>1</a:t>
            </a:r>
            <a:r>
              <a:rPr lang="en-US" altLang="zh-CN" dirty="0">
                <a:cs typeface="Times New Roman" panose="02020503050405090304" pitchFamily="18" charset="0"/>
              </a:rPr>
              <a:t>|| ||</a:t>
            </a:r>
            <a:r>
              <a:rPr lang="en-US" altLang="zh-CN" i="1" dirty="0">
                <a:cs typeface="Times New Roman" panose="02020503050405090304" pitchFamily="18" charset="0"/>
              </a:rPr>
              <a:t>d</a:t>
            </a:r>
            <a:r>
              <a:rPr lang="en-US" altLang="zh-CN" i="1" baseline="-30000" dirty="0">
                <a:cs typeface="Times New Roman" panose="02020503050405090304" pitchFamily="18" charset="0"/>
              </a:rPr>
              <a:t>2</a:t>
            </a:r>
            <a:r>
              <a:rPr lang="en-US" altLang="zh-CN" dirty="0">
                <a:cs typeface="Times New Roman" panose="02020503050405090304" pitchFamily="18" charset="0"/>
              </a:rPr>
              <a:t>|| 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4C489-67E8-4CFA-B5FD-45676D95A966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所谓高维数据，指的是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数据对象很多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数据属性很多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4C489-67E8-4CFA-B5FD-45676D95A966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所谓特征选择，是指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从数据中，选择有代表性的属性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从数据中，选择有代表性的数据对象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创建时间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月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日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创建时间表示属性，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月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日表示属性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6316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创建时间表示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属性值，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月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日表示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属性值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创建时间表示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属性，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月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日表示属性值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创建时间表示属性值，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月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日表示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属性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2.1.4</a:t>
            </a:r>
            <a:r>
              <a:rPr lang="zh-CN" altLang="zh-CN" sz="3200" dirty="0" smtClean="0"/>
              <a:t>属性</a:t>
            </a:r>
            <a:r>
              <a:rPr lang="zh-CN" altLang="en-US" sz="3200" dirty="0"/>
              <a:t>的</a:t>
            </a:r>
            <a:r>
              <a:rPr lang="zh-CN" altLang="zh-CN" sz="3200" dirty="0"/>
              <a:t>类型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标称：类别，状态</a:t>
            </a:r>
          </a:p>
          <a:p>
            <a:pPr lvl="1">
              <a:lnSpc>
                <a:spcPct val="80000"/>
              </a:lnSpc>
            </a:pPr>
            <a:r>
              <a:rPr lang="en-US" altLang="zh-CN" dirty="0" err="1"/>
              <a:t>Hair_color</a:t>
            </a:r>
            <a:r>
              <a:rPr lang="en-US" altLang="zh-CN" dirty="0"/>
              <a:t>={</a:t>
            </a:r>
            <a:r>
              <a:rPr lang="zh-CN" altLang="en-US" dirty="0"/>
              <a:t>黑色，棕色，金色，红色，红褐色，灰色，白色</a:t>
            </a:r>
            <a:r>
              <a:rPr lang="en-US" altLang="zh-CN" dirty="0"/>
              <a:t>}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婚姻状况，职业，身份证号码，邮政编码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二进制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个状态（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）的属性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对称二进制两种结果重要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例如，性别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不对称的二进制结果同样重要。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例如，医疗测试（正面与负面）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序数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价值观有一个有意义的顺序（排名），但不知道连续值之间的大小。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大小</a:t>
            </a:r>
            <a:r>
              <a:rPr lang="en-US" altLang="zh-CN" sz="2400" dirty="0"/>
              <a:t>={</a:t>
            </a:r>
            <a:r>
              <a:rPr lang="zh-CN" altLang="en-US" sz="2400" dirty="0"/>
              <a:t>小，中，大</a:t>
            </a:r>
            <a:r>
              <a:rPr lang="en-US" altLang="zh-CN" sz="2400" dirty="0"/>
              <a:t>}</a:t>
            </a:r>
            <a:r>
              <a:rPr lang="zh-CN" altLang="en-US" sz="2400" dirty="0"/>
              <a:t>，等级，军队排名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24281"/>
            <a:ext cx="6553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1268760"/>
            <a:ext cx="82089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5661248"/>
            <a:ext cx="82089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976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下列是标称类型的属性是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109911" y="19888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smtClean="0"/>
              <a:t>Survived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表示遇难，</a:t>
            </a:r>
            <a:r>
              <a:rPr lang="en-US" altLang="zh-CN" sz="2800" dirty="0"/>
              <a:t>1</a:t>
            </a:r>
            <a:r>
              <a:rPr lang="zh-CN" altLang="en-US" sz="2800" dirty="0"/>
              <a:t>表示幸存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109911" y="2674640"/>
            <a:ext cx="771175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Pclass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Upper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Middle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Lower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109911" y="33604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：标识乘客性别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109911" y="40462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SibSp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：兄弟姐妹及配偶的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95536" y="20531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95536" y="27389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95536" y="34247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95536" y="41105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2"/>
            </p:custDataLst>
          </p:nvPr>
        </p:nvSpPr>
        <p:spPr>
          <a:xfrm>
            <a:off x="1051520" y="4732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Embarked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：乘客登船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口岸，可列举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395536" y="479633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2.1.4</a:t>
            </a:r>
            <a:r>
              <a:rPr lang="zh-CN" altLang="zh-CN" sz="3200" dirty="0" smtClean="0"/>
              <a:t>属性</a:t>
            </a:r>
            <a:r>
              <a:rPr lang="zh-CN" altLang="en-US" sz="3200" dirty="0"/>
              <a:t>的</a:t>
            </a:r>
            <a:r>
              <a:rPr lang="zh-CN" altLang="zh-CN" sz="3200" dirty="0"/>
              <a:t>类型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标称：类别，状态</a:t>
            </a:r>
          </a:p>
          <a:p>
            <a:pPr lvl="1">
              <a:lnSpc>
                <a:spcPct val="80000"/>
              </a:lnSpc>
            </a:pPr>
            <a:r>
              <a:rPr lang="en-US" altLang="zh-CN" dirty="0" err="1"/>
              <a:t>Hair_color</a:t>
            </a:r>
            <a:r>
              <a:rPr lang="en-US" altLang="zh-CN" dirty="0"/>
              <a:t>={</a:t>
            </a:r>
            <a:r>
              <a:rPr lang="zh-CN" altLang="en-US" dirty="0"/>
              <a:t>黑色，棕色，金色，红色，红褐色，灰色，白色</a:t>
            </a:r>
            <a:r>
              <a:rPr lang="en-US" altLang="zh-CN" dirty="0"/>
              <a:t>}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婚姻状况，职业，身份证号码，邮政编码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二进制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个状态（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）的属性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对称二进制两种结果重要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例如，性别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不对称的二进制结果同样重要。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例如，新型冠状病毒肺炎测试</a:t>
            </a:r>
            <a:r>
              <a:rPr lang="zh-CN" altLang="en-US" dirty="0" smtClean="0"/>
              <a:t>（阳性与阴性）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序数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价值观有一个有意义的顺序（排名），但不知道连续值之间的大小。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大小</a:t>
            </a:r>
            <a:r>
              <a:rPr lang="en-US" altLang="zh-CN" sz="2400" dirty="0"/>
              <a:t>={</a:t>
            </a:r>
            <a:r>
              <a:rPr lang="zh-CN" altLang="en-US" sz="2400" dirty="0"/>
              <a:t>小，中，大</a:t>
            </a:r>
            <a:r>
              <a:rPr lang="en-US" altLang="zh-CN" sz="2400" dirty="0"/>
              <a:t>}</a:t>
            </a:r>
            <a:r>
              <a:rPr lang="zh-CN" altLang="en-US" sz="2400" dirty="0"/>
              <a:t>，等级，军队排名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24281"/>
            <a:ext cx="6553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2348880"/>
            <a:ext cx="820891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5661248"/>
            <a:ext cx="82089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976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A250C-D2C3-4A2E-BAF0-5C64C14BFC74}" type="datetime3">
              <a:rPr lang="zh-CN" altLang="en-US" smtClean="0"/>
              <a:t>2020年4月28日星期二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下列是对称二进制类型的属性是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109911" y="19888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smtClean="0"/>
              <a:t>Survived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表示遇难，</a:t>
            </a:r>
            <a:r>
              <a:rPr lang="en-US" altLang="zh-CN" sz="2800" dirty="0"/>
              <a:t>1</a:t>
            </a:r>
            <a:r>
              <a:rPr lang="zh-CN" altLang="en-US" sz="2800" dirty="0"/>
              <a:t>表示幸存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109911" y="2674640"/>
            <a:ext cx="771175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Pclass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Upper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Middle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代表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Lower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109911" y="33604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Sex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：标识乘客性别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109911" y="40462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SibSp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：兄弟姐妹及配偶的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95536" y="20531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95536" y="27389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95536" y="342473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95536" y="411053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12"/>
            </p:custDataLst>
          </p:nvPr>
        </p:nvSpPr>
        <p:spPr>
          <a:xfrm>
            <a:off x="1051520" y="4732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Embarked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：乘客登船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口岸，可列举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395536" y="47963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易错地方，很多同学认为身高看起来像整型，在数据库可以枚举，就简单认为身高为离散数据&#10;而实际上，世界上万物都具有差异性，且每个人的身高都不一样，无法枚举，因此为连续数据，数据库中的身高只是省略了小数点后面位数，比如身高167可以表示为167.000&#10;所以，区分离散还是连续要根据实际物理意义，判定是否可以枚举来确定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0.33&quot;],&quot;CaseSensitive&quot;:false,&quot;FuzzyMatch&quot;:true},{&quot;Num&quot;:2,&quot;Score&quot;:1.0,&quot;Answers&quot;:[&quot;0.67&quot;],&quot;CaseSensitive&quot;:false,&quot;FuzzyMatch&quot;:true},{&quot;Num&quot;:3,&quot;Score&quot;:1.0,&quot;Answers&quot;:[&quot;0.75&quot;],&quot;CaseSensitive&quot;:false,&quot;FuzzyMatch&quot;:true}]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5&quot;],&quot;CaseSensitive&quot;:false,&quot;FuzzyMatch&quot;:true},{&quot;Num&quot;:2,&quot;Score&quot;:1.0,&quot;Answers&quot;:[&quot;3.61&quot;],&quot;CaseSensitive&quot;:false,&quot;FuzzyMatch&quot;:true},{&quot;Num&quot;:3,&quot;Score&quot;:1.0,&quot;Answers&quot;:[&quot;3&quot;],&quot;CaseSensitive&quot;:false,&quot;FuzzyMatch&quot;:true}]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94&quot;],&quot;CaseSensitive&quot;:false,&quot;FuzzyMatch&quot;:true}]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</TotalTime>
  <Words>1703</Words>
  <Application>Microsoft Office PowerPoint</Application>
  <PresentationFormat>全屏显示(4:3)</PresentationFormat>
  <Paragraphs>401</Paragraphs>
  <Slides>27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Blends</vt:lpstr>
      <vt:lpstr>Document</vt:lpstr>
      <vt:lpstr>Equation</vt:lpstr>
      <vt:lpstr>Microsoft Equation 3.0</vt:lpstr>
      <vt:lpstr>Worksheet</vt:lpstr>
      <vt:lpstr>SmartDraw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2.1.4属性的类型</vt:lpstr>
      <vt:lpstr>PowerPoint 演示文稿</vt:lpstr>
      <vt:lpstr>2.1.4属性的类型</vt:lpstr>
      <vt:lpstr>PowerPoint 演示文稿</vt:lpstr>
      <vt:lpstr>PowerPoint 演示文稿</vt:lpstr>
      <vt:lpstr>2.1.4属性的类型</vt:lpstr>
      <vt:lpstr>PowerPoint 演示文稿</vt:lpstr>
      <vt:lpstr>2.1.4属性的类型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 Dept., 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Windows 用户</cp:lastModifiedBy>
  <cp:revision>286</cp:revision>
  <dcterms:created xsi:type="dcterms:W3CDTF">2020-03-01T13:53:18Z</dcterms:created>
  <dcterms:modified xsi:type="dcterms:W3CDTF">2020-04-28T06:51:47Z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