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765" r:id="rId2"/>
    <p:sldId id="772" r:id="rId3"/>
    <p:sldId id="542" r:id="rId4"/>
    <p:sldId id="773" r:id="rId5"/>
    <p:sldId id="757" r:id="rId6"/>
    <p:sldId id="780" r:id="rId7"/>
    <p:sldId id="812" r:id="rId8"/>
    <p:sldId id="821" r:id="rId9"/>
    <p:sldId id="822" r:id="rId10"/>
    <p:sldId id="824" r:id="rId11"/>
    <p:sldId id="830" r:id="rId12"/>
    <p:sldId id="839" r:id="rId13"/>
    <p:sldId id="854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3889" autoAdjust="0"/>
  </p:normalViewPr>
  <p:slideViewPr>
    <p:cSldViewPr>
      <p:cViewPr>
        <p:scale>
          <a:sx n="80" d="100"/>
          <a:sy n="80" d="100"/>
        </p:scale>
        <p:origin x="-108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眉占位符 119809">
            <a:extLst>
              <a:ext uri="{FF2B5EF4-FFF2-40B4-BE49-F238E27FC236}">
                <a16:creationId xmlns="" xmlns:a16="http://schemas.microsoft.com/office/drawing/2014/main" id="{11866BA2-6ECA-4A78-BFCD-52F2E27E6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日期占位符 119810">
            <a:extLst>
              <a:ext uri="{FF2B5EF4-FFF2-40B4-BE49-F238E27FC236}">
                <a16:creationId xmlns="" xmlns:a16="http://schemas.microsoft.com/office/drawing/2014/main" id="{44DC1112-2B5D-41DB-80C1-854E361A8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2" name="页脚占位符 119811">
            <a:extLst>
              <a:ext uri="{FF2B5EF4-FFF2-40B4-BE49-F238E27FC236}">
                <a16:creationId xmlns="" xmlns:a16="http://schemas.microsoft.com/office/drawing/2014/main" id="{BC642C61-0B1F-4BEE-B6DF-D98A3E994B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3" name="灯片编号占位符 119812">
            <a:extLst>
              <a:ext uri="{FF2B5EF4-FFF2-40B4-BE49-F238E27FC236}">
                <a16:creationId xmlns="" xmlns:a16="http://schemas.microsoft.com/office/drawing/2014/main" id="{902D98DE-C3CB-481C-95C9-68DE306B3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9285430E-5442-4B80-AA2D-787E984666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眉占位符 16385">
            <a:extLst>
              <a:ext uri="{FF2B5EF4-FFF2-40B4-BE49-F238E27FC236}">
                <a16:creationId xmlns="" xmlns:a16="http://schemas.microsoft.com/office/drawing/2014/main" id="{3D95D985-85AA-4596-A4C8-6AE1B9394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7" name="日期占位符 16386">
            <a:extLst>
              <a:ext uri="{FF2B5EF4-FFF2-40B4-BE49-F238E27FC236}">
                <a16:creationId xmlns="" xmlns:a16="http://schemas.microsoft.com/office/drawing/2014/main" id="{920CE1A9-6718-4F08-9F3C-7205D575707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幻灯片图像占位符 16387">
            <a:extLst>
              <a:ext uri="{FF2B5EF4-FFF2-40B4-BE49-F238E27FC236}">
                <a16:creationId xmlns="" xmlns:a16="http://schemas.microsoft.com/office/drawing/2014/main" id="{092A5402-4055-4B75-BBA6-45AAC82D39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文本占位符 16388">
            <a:extLst>
              <a:ext uri="{FF2B5EF4-FFF2-40B4-BE49-F238E27FC236}">
                <a16:creationId xmlns="" xmlns:a16="http://schemas.microsoft.com/office/drawing/2014/main" id="{1ED9A507-CE91-404A-8942-B26FEAEBFC6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页脚占位符 16389">
            <a:extLst>
              <a:ext uri="{FF2B5EF4-FFF2-40B4-BE49-F238E27FC236}">
                <a16:creationId xmlns="" xmlns:a16="http://schemas.microsoft.com/office/drawing/2014/main" id="{A7C9B254-003B-47C5-BC1B-15609FC568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1" name="灯片编号占位符 16390">
            <a:extLst>
              <a:ext uri="{FF2B5EF4-FFF2-40B4-BE49-F238E27FC236}">
                <a16:creationId xmlns="" xmlns:a16="http://schemas.microsoft.com/office/drawing/2014/main" id="{4E489FE7-A1CE-42D4-A698-3861C1439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B4940ABF-3544-4BC0-B750-9B9F956CAB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A6E0562D-1FE7-4857-A5FF-1A36304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A250C-D2C3-4A2E-BAF0-5C64C14BFC74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E907E80C-00EE-4481-9C1C-ACD8CEDF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73219107-3C1F-42F2-A64C-B3E4DDB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26CAA-6FD6-412D-A1C7-4AF08EE87D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7517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21067" cy="58277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9CB395C1-2317-43E1-B733-BD6B69E0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0B84F-A6BE-4572-9A20-6D25A440BA44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50994C95-246A-48CA-8679-94A6643B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8C6F04E0-731E-4639-9220-73CA707A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BEE62-3A2D-45C1-98CE-BE9B9F9B74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4981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AE96877F-95A3-47B4-BF9D-0520E7B8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29AFF-FD77-4DF9-83A0-8A55D108AC0D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2530BFEA-0018-4ECA-BF33-ECE224D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F66CB228-30A9-49F9-B33E-63A0C5F7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A0E9-2A25-43D3-B89F-374DB4329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95726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163513"/>
            <a:ext cx="8229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125538"/>
            <a:ext cx="4038600" cy="2293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571875"/>
            <a:ext cx="4038600" cy="2295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2E9DFCE-7D09-4601-955A-D290AF4E58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EE64334B-22E6-4877-AAAC-CF7E41D5FE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EBAC6-682B-417A-A8B3-5A843FFB3B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A9CDF674-9516-4E53-9E85-36ECE8E017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48F03169-2220-47CC-8594-A95EF055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C6273-E978-4C9B-8B07-E1D169562E7C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DBB6866E-B467-4CA1-9F2D-6F104D4D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95F0D385-7EBF-4DE1-9AFB-94D5508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BBE12-2B26-4D1C-8B83-24DA1866E1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236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CDEF3464-3F9A-4B0C-B76B-2F13BFC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49E4-3959-4D6E-AE58-5DADB9CBA5D7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24D6DFB3-B86B-4F59-B375-069A3CAF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5751D4AA-0E06-46EF-83CA-A7BBCE47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41EC0-874A-44D1-843F-E487FBC13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4684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82">
            <a:extLst>
              <a:ext uri="{FF2B5EF4-FFF2-40B4-BE49-F238E27FC236}">
                <a16:creationId xmlns="" xmlns:a16="http://schemas.microsoft.com/office/drawing/2014/main" id="{4E09E0CF-3483-41AD-861F-550237AF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9F2FE-4BB6-422D-94AB-8266057218B9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8" name="页脚占位符 3083">
            <a:extLst>
              <a:ext uri="{FF2B5EF4-FFF2-40B4-BE49-F238E27FC236}">
                <a16:creationId xmlns="" xmlns:a16="http://schemas.microsoft.com/office/drawing/2014/main" id="{F0E1071D-60B6-4ED4-919A-DFD8A70F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灯片编号占位符 3084">
            <a:extLst>
              <a:ext uri="{FF2B5EF4-FFF2-40B4-BE49-F238E27FC236}">
                <a16:creationId xmlns="" xmlns:a16="http://schemas.microsoft.com/office/drawing/2014/main" id="{EA5D50FD-E78E-4D94-96F0-C02C62F8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33008-6FB7-4401-B8EC-1FC2F877B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82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82">
            <a:extLst>
              <a:ext uri="{FF2B5EF4-FFF2-40B4-BE49-F238E27FC236}">
                <a16:creationId xmlns="" xmlns:a16="http://schemas.microsoft.com/office/drawing/2014/main" id="{87530714-E8C8-40FB-8CAD-BBB0BC41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5BF87-CECA-49C0-A18D-C3A9C43667EB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4" name="页脚占位符 3083">
            <a:extLst>
              <a:ext uri="{FF2B5EF4-FFF2-40B4-BE49-F238E27FC236}">
                <a16:creationId xmlns="" xmlns:a16="http://schemas.microsoft.com/office/drawing/2014/main" id="{8382E58F-6321-4D2D-8DA1-076BEA16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灯片编号占位符 3084">
            <a:extLst>
              <a:ext uri="{FF2B5EF4-FFF2-40B4-BE49-F238E27FC236}">
                <a16:creationId xmlns="" xmlns:a16="http://schemas.microsoft.com/office/drawing/2014/main" id="{27E05F58-1DF0-49FE-A338-BDB2C7DE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B8A6B-9C5E-4826-B6EC-910E7FE39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2021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82">
            <a:extLst>
              <a:ext uri="{FF2B5EF4-FFF2-40B4-BE49-F238E27FC236}">
                <a16:creationId xmlns="" xmlns:a16="http://schemas.microsoft.com/office/drawing/2014/main" id="{48368AFF-5EAA-4F93-A569-78136B21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4C489-67E8-4CFA-B5FD-45676D95A966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3" name="页脚占位符 3083">
            <a:extLst>
              <a:ext uri="{FF2B5EF4-FFF2-40B4-BE49-F238E27FC236}">
                <a16:creationId xmlns="" xmlns:a16="http://schemas.microsoft.com/office/drawing/2014/main" id="{B64AE8BB-7D6F-4D33-B01F-276AA274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灯片编号占位符 3084">
            <a:extLst>
              <a:ext uri="{FF2B5EF4-FFF2-40B4-BE49-F238E27FC236}">
                <a16:creationId xmlns="" xmlns:a16="http://schemas.microsoft.com/office/drawing/2014/main" id="{D5ED02AB-F87B-44BE-9F8A-5ACF53FC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A0F8B-752F-45B4-90EF-D4E1A7BF6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2008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6EB984ED-6268-41C6-B545-7345AA8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E5D15-0F88-4D12-A7D4-118950052F08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E7ABD569-9A9E-491D-BA44-EF580126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94364741-6C23-4082-88C4-163C4A9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71C37-5463-486A-B84C-64AD24CBD2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6615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632C937A-D65E-405C-B034-4A5022C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7D908-F7D1-4A92-A4C7-9B054929C244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95BCE8AD-0001-412E-AC1A-A569BA8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11A89BB2-E87A-479C-98C1-D2F5C0EE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D9F3C-7A68-4F51-8B9F-25529D7E0B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0613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6764C3A7-2E49-494B-B656-D2A5954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69826-5CDB-4CDB-9260-49150A9F1504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D4B370E9-BA68-4545-9F93-58DE07B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67F5A33A-EEA9-4586-82FA-D2C31E50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8D511-4C07-410F-A435-C5D3FD44E4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080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079">
            <a:extLst>
              <a:ext uri="{FF2B5EF4-FFF2-40B4-BE49-F238E27FC236}">
                <a16:creationId xmlns="" xmlns:a16="http://schemas.microsoft.com/office/drawing/2014/main" id="{AB21B992-2655-4D13-84BE-1D146622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/>
          </a:p>
        </p:txBody>
      </p:sp>
      <p:sp>
        <p:nvSpPr>
          <p:cNvPr id="1027" name="标题 3080">
            <a:extLst>
              <a:ext uri="{FF2B5EF4-FFF2-40B4-BE49-F238E27FC236}">
                <a16:creationId xmlns="" xmlns:a16="http://schemas.microsoft.com/office/drawing/2014/main" id="{4B5D2523-711F-4035-9199-DB62B0CA0D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3081">
            <a:extLst>
              <a:ext uri="{FF2B5EF4-FFF2-40B4-BE49-F238E27FC236}">
                <a16:creationId xmlns="" xmlns:a16="http://schemas.microsoft.com/office/drawing/2014/main" id="{7B71EC37-41D2-4F81-B8FC-1463C1062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日期占位符 3082">
            <a:extLst>
              <a:ext uri="{FF2B5EF4-FFF2-40B4-BE49-F238E27FC236}">
                <a16:creationId xmlns="" xmlns:a16="http://schemas.microsoft.com/office/drawing/2014/main" id="{2B5CCFD1-39BA-4F81-BB97-62D588FC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67F56AA-A898-49E7-A39B-34BA4EF194BE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3084" name="页脚占位符 3083">
            <a:extLst>
              <a:ext uri="{FF2B5EF4-FFF2-40B4-BE49-F238E27FC236}">
                <a16:creationId xmlns="" xmlns:a16="http://schemas.microsoft.com/office/drawing/2014/main" id="{50AA5E7F-92CA-4B37-8D68-DD926D08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灯片编号占位符 3084">
            <a:extLst>
              <a:ext uri="{FF2B5EF4-FFF2-40B4-BE49-F238E27FC236}">
                <a16:creationId xmlns="" xmlns:a16="http://schemas.microsoft.com/office/drawing/2014/main" id="{60B455CA-5FF7-42F3-AB2F-5BCF2EE2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600" y="6324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59A076-0FE5-4962-94E3-3FAECEE9AB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椭圆 3117">
            <a:extLst>
              <a:ext uri="{FF2B5EF4-FFF2-40B4-BE49-F238E27FC236}">
                <a16:creationId xmlns="" xmlns:a16="http://schemas.microsoft.com/office/drawing/2014/main" id="{400126F9-4AEC-4E82-AC45-A97C87AF12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FF4C4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3" name="任意多边形 3118">
            <a:extLst>
              <a:ext uri="{FF2B5EF4-FFF2-40B4-BE49-F238E27FC236}">
                <a16:creationId xmlns="" xmlns:a16="http://schemas.microsoft.com/office/drawing/2014/main" id="{3EF6AE73-4DA4-4290-B071-58C54C1021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任意多边形 3119">
            <a:extLst>
              <a:ext uri="{FF2B5EF4-FFF2-40B4-BE49-F238E27FC236}">
                <a16:creationId xmlns="" xmlns:a16="http://schemas.microsoft.com/office/drawing/2014/main" id="{DB35D573-0CEC-4F24-9AEC-A1ECE6C679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71" r:id="rId12"/>
  </p:sldLayoutIdLst>
  <p:transition>
    <p:zo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tmp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oleObject" Target="../embeddings/oleObject9.bin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76.xml"/><Relationship Id="rId1" Type="http://schemas.openxmlformats.org/officeDocument/2006/relationships/vmlDrawing" Target="../drawings/vmlDrawing5.v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image" Target="../media/image1.tmp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1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image" Target="../media/image1.tmp"/><Relationship Id="rId2" Type="http://schemas.openxmlformats.org/officeDocument/2006/relationships/tags" Target="../tags/tag104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image" Target="../media/image1.tmp"/><Relationship Id="rId2" Type="http://schemas.openxmlformats.org/officeDocument/2006/relationships/tags" Target="../tags/tag119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1.tmp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oleObject" Target="../embeddings/oleObject1.bin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image" Target="../media/image1.tmp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5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1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1.tmp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image" Target="../media/image6.png"/><Relationship Id="rId2" Type="http://schemas.openxmlformats.org/officeDocument/2006/relationships/tags" Target="../tags/tag52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oleObject" Target="../embeddings/oleObject4.bin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image" Target="../media/image1.tmp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数据库中某属性缺失值比较多时，数据清理采用的方法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忽略元组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平均值填充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盒状图法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1221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539552" y="997843"/>
            <a:ext cx="799288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一组数据的均值为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54,000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，标准差为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16,000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73,000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规范化的值为：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13586"/>
              </p:ext>
            </p:extLst>
          </p:nvPr>
        </p:nvGraphicFramePr>
        <p:xfrm>
          <a:off x="2665413" y="2859088"/>
          <a:ext cx="24304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4" name="公式" r:id="rId13" imgW="660113" imgH="355446" progId="Equation.3">
                  <p:embed/>
                </p:oleObj>
              </mc:Choice>
              <mc:Fallback>
                <p:oleObj name="公式" r:id="rId13" imgW="660113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859088"/>
                        <a:ext cx="24304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8525901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下列哪些是非监督数据离散化方法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等宽法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等频法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聚类法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决策树法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51424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决策树算法特征构造，适合采用什么方法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单调变换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线性组合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绝对值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0634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时间序列数据特征构造方法主要包括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傅里叶变换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小波变换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单调变换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68267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数据集成需要解决的问题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模式集成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实体识别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数据冲突检测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89474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="" xmlns:a16="http://schemas.microsoft.com/office/drawing/2014/main" id="{F9969428-C387-4550-B13B-3053E128C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2.2.3</a:t>
            </a:r>
            <a:r>
              <a:rPr lang="zh-CN" altLang="zh-CN" sz="3200" dirty="0" smtClean="0"/>
              <a:t>数据</a:t>
            </a:r>
            <a:r>
              <a:rPr lang="zh-CN" altLang="zh-CN" sz="3200" dirty="0"/>
              <a:t>集成中的冗余信息的处理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="" xmlns:a16="http://schemas.microsoft.com/office/drawing/2014/main" id="{4DEE2FC0-47B8-4D2A-9BA4-E56F4B100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整合多个数据库经常发生数据冗余</a:t>
            </a:r>
          </a:p>
          <a:p>
            <a:pPr lvl="1">
              <a:lnSpc>
                <a:spcPct val="150000"/>
              </a:lnSpc>
            </a:pPr>
            <a:r>
              <a:rPr lang="zh-CN" altLang="en-US" sz="1600" i="1" dirty="0"/>
              <a:t>Object identification</a:t>
            </a:r>
            <a:r>
              <a:rPr lang="zh-CN" altLang="en-US" sz="1600" dirty="0"/>
              <a:t>：相同的属性或对象可能有不同的名字在不同的数据库中</a:t>
            </a:r>
          </a:p>
          <a:p>
            <a:pPr lvl="1">
              <a:lnSpc>
                <a:spcPct val="150000"/>
              </a:lnSpc>
            </a:pPr>
            <a:r>
              <a:rPr lang="zh-CN" altLang="en-US" sz="1600" i="1" dirty="0">
                <a:solidFill>
                  <a:srgbClr val="FF0000"/>
                </a:solidFill>
              </a:rPr>
              <a:t>Derivable data</a:t>
            </a:r>
            <a:r>
              <a:rPr lang="zh-CN" altLang="en-US" sz="1600" dirty="0">
                <a:solidFill>
                  <a:srgbClr val="FF0000"/>
                </a:solidFill>
              </a:rPr>
              <a:t>：一个属性可能是“派生”的另一个表中的属性，例如</a:t>
            </a:r>
            <a:r>
              <a:rPr lang="zh-CN" altLang="en-US" sz="1600" dirty="0" smtClean="0">
                <a:solidFill>
                  <a:srgbClr val="FF0000"/>
                </a:solidFill>
              </a:rPr>
              <a:t>，跑步能力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20763"/>
              </p:ext>
            </p:extLst>
          </p:nvPr>
        </p:nvGraphicFramePr>
        <p:xfrm>
          <a:off x="971600" y="3328502"/>
          <a:ext cx="35283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/>
                <a:gridCol w="1176131"/>
                <a:gridCol w="11761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</a:t>
                      </a:r>
                      <a:r>
                        <a:rPr lang="en-US" altLang="zh-CN" dirty="0" smtClean="0"/>
                        <a:t>-id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丁兆云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13.24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11.26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29283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数据库</a:t>
            </a:r>
            <a:r>
              <a:rPr lang="en-US" altLang="zh-CN" sz="2000" b="1" dirty="0" smtClean="0"/>
              <a:t>A</a:t>
            </a:r>
            <a:endParaRPr lang="zh-CN" altLang="en-US" sz="20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35501"/>
              </p:ext>
            </p:extLst>
          </p:nvPr>
        </p:nvGraphicFramePr>
        <p:xfrm>
          <a:off x="5076056" y="3325054"/>
          <a:ext cx="35283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/>
                <a:gridCol w="1176131"/>
                <a:gridCol w="11761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</a:t>
                      </a:r>
                      <a:r>
                        <a:rPr lang="en-US" altLang="zh-CN" dirty="0" smtClean="0"/>
                        <a:t>-id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dzy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21.27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00192" y="29249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数据库</a:t>
            </a:r>
            <a:r>
              <a:rPr lang="en-US" altLang="zh-CN" sz="2000" b="1" dirty="0" smtClean="0"/>
              <a:t>B</a:t>
            </a:r>
            <a:endParaRPr lang="zh-CN" altLang="en-US" sz="2000" b="1" dirty="0"/>
          </a:p>
        </p:txBody>
      </p:sp>
      <p:sp>
        <p:nvSpPr>
          <p:cNvPr id="8" name="右大括号 7"/>
          <p:cNvSpPr/>
          <p:nvPr/>
        </p:nvSpPr>
        <p:spPr>
          <a:xfrm rot="5400000">
            <a:off x="4680012" y="4516634"/>
            <a:ext cx="216024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84067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数据集成</a:t>
            </a:r>
            <a:endParaRPr lang="zh-CN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30826"/>
              </p:ext>
            </p:extLst>
          </p:nvPr>
        </p:nvGraphicFramePr>
        <p:xfrm>
          <a:off x="2858616" y="5272718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name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丁兆云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15.24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12.14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4713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2411760" y="395017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7" name="Group 4">
            <a:extLst>
              <a:ext uri="{FF2B5EF4-FFF2-40B4-BE49-F238E27FC236}">
                <a16:creationId xmlns="" xmlns:a16="http://schemas.microsoft.com/office/drawing/2014/main" id="{665A1DE7-411C-4789-A60F-C407EAFFD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298484"/>
              </p:ext>
            </p:extLst>
          </p:nvPr>
        </p:nvGraphicFramePr>
        <p:xfrm>
          <a:off x="610990" y="1990253"/>
          <a:ext cx="7150100" cy="1871663"/>
        </p:xfrm>
        <a:graphic>
          <a:graphicData uri="http://schemas.openxmlformats.org/drawingml/2006/table">
            <a:tbl>
              <a:tblPr/>
              <a:tblGrid>
                <a:gridCol w="2603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1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44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0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 Box 31">
            <a:extLst>
              <a:ext uri="{FF2B5EF4-FFF2-40B4-BE49-F238E27FC236}">
                <a16:creationId xmlns="" xmlns:a16="http://schemas.microsoft.com/office/drawing/2014/main" id="{3448368E-DCC6-4C1E-912B-006BF5E8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327" y="3668241"/>
            <a:ext cx="311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" name="对象 1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88194509"/>
              </p:ext>
            </p:extLst>
          </p:nvPr>
        </p:nvGraphicFramePr>
        <p:xfrm>
          <a:off x="1435497" y="3935387"/>
          <a:ext cx="5800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0" r:id="rId13" imgW="2057400" imgH="444500" progId="Equation.3">
                  <p:embed/>
                </p:oleObj>
              </mc:Choice>
              <mc:Fallback>
                <p:oleObj r:id="rId13" imgW="2057400" imgH="444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497" y="3935387"/>
                        <a:ext cx="58007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等于号 20"/>
          <p:cNvSpPr/>
          <p:nvPr/>
        </p:nvSpPr>
        <p:spPr>
          <a:xfrm>
            <a:off x="2123728" y="4869160"/>
            <a:ext cx="432048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6046" y="4398203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行合计乘以列合计除以总数</a:t>
            </a: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748926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FFBDB91B-7A4D-499F-9B5D-05842FEED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359445"/>
            <a:ext cx="7812360" cy="549275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folHlink"/>
                </a:solidFill>
              </a:rPr>
              <a:t>2.2.4</a:t>
            </a:r>
            <a:r>
              <a:rPr lang="el-GR" altLang="en-US" b="1" dirty="0" smtClean="0">
                <a:solidFill>
                  <a:schemeClr val="folHlink"/>
                </a:solidFill>
              </a:rPr>
              <a:t>Χ</a:t>
            </a:r>
            <a:r>
              <a:rPr lang="zh-CN" altLang="en-US" b="1" baseline="30000" dirty="0">
                <a:solidFill>
                  <a:schemeClr val="folHlink"/>
                </a:solidFill>
              </a:rPr>
              <a:t>2</a:t>
            </a:r>
            <a:r>
              <a:rPr lang="zh-CN" altLang="en-US" b="1" dirty="0">
                <a:solidFill>
                  <a:schemeClr val="folHlink"/>
                </a:solidFill>
              </a:rPr>
              <a:t> (chi-square) test举例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6FDF6644-C1B3-4ED4-AA90-267565500F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zh-CN" sz="2800"/>
          </a:p>
          <a:p>
            <a:endParaRPr lang="zh-CN" altLang="zh-CN" sz="2800"/>
          </a:p>
        </p:txBody>
      </p:sp>
      <p:graphicFrame>
        <p:nvGraphicFramePr>
          <p:cNvPr id="22532" name="Group 4">
            <a:extLst>
              <a:ext uri="{FF2B5EF4-FFF2-40B4-BE49-F238E27FC236}">
                <a16:creationId xmlns="" xmlns:a16="http://schemas.microsoft.com/office/drawing/2014/main" id="{665A1DE7-411C-4789-A60F-C407EAFFDD1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827088" y="1339850"/>
          <a:ext cx="7150100" cy="1871663"/>
        </p:xfrm>
        <a:graphic>
          <a:graphicData uri="http://schemas.openxmlformats.org/drawingml/2006/table">
            <a:tbl>
              <a:tblPr/>
              <a:tblGrid>
                <a:gridCol w="2603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1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44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0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399" name="Text Box 31">
            <a:extLst>
              <a:ext uri="{FF2B5EF4-FFF2-40B4-BE49-F238E27FC236}">
                <a16:creationId xmlns="" xmlns:a16="http://schemas.microsoft.com/office/drawing/2014/main" id="{3448368E-DCC6-4C1E-912B-006BF5E8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3017838"/>
            <a:ext cx="311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0" name="Rectangle 32">
            <a:extLst>
              <a:ext uri="{FF2B5EF4-FFF2-40B4-BE49-F238E27FC236}">
                <a16:creationId xmlns="" xmlns:a16="http://schemas.microsoft.com/office/drawing/2014/main" id="{40AF2466-546F-4240-B2D8-AB609ED1FA4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4807817"/>
            <a:ext cx="8229600" cy="474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这表明，组中的</a:t>
            </a:r>
            <a:r>
              <a:rPr lang="en-US" altLang="zh-CN" sz="2400" dirty="0" err="1"/>
              <a:t>like_science_fiction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play_chess</a:t>
            </a:r>
            <a:r>
              <a:rPr lang="zh-CN" altLang="en-US" sz="2400" dirty="0"/>
              <a:t>相关</a:t>
            </a:r>
          </a:p>
        </p:txBody>
      </p:sp>
      <p:graphicFrame>
        <p:nvGraphicFramePr>
          <p:cNvPr id="58401" name="Object 33">
            <a:extLst>
              <a:ext uri="{FF2B5EF4-FFF2-40B4-BE49-F238E27FC236}">
                <a16:creationId xmlns="" xmlns:a16="http://schemas.microsoft.com/office/drawing/2014/main" id="{8DA51817-16C5-4CEB-9408-7132ACC5E53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5650" y="4005263"/>
          <a:ext cx="82089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1" r:id="rId3" imgW="4381500" imgH="419100" progId="Equation.3">
                  <p:embed/>
                </p:oleObj>
              </mc:Choice>
              <mc:Fallback>
                <p:oleObj r:id="rId3" imgW="4381500" imgH="419100" progId="Equation.3">
                  <p:embed/>
                  <p:pic>
                    <p:nvPicPr>
                      <p:cNvPr id="58401" name="Object 33">
                        <a:extLst>
                          <a:ext uri="{FF2B5EF4-FFF2-40B4-BE49-F238E27FC236}">
                            <a16:creationId xmlns="" xmlns:a16="http://schemas.microsoft.com/office/drawing/2014/main" id="{8DA51817-16C5-4CEB-9408-7132ACC5E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82089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1453735"/>
              </p:ext>
            </p:extLst>
          </p:nvPr>
        </p:nvGraphicFramePr>
        <p:xfrm>
          <a:off x="1651595" y="3284984"/>
          <a:ext cx="5800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2" r:id="rId5" imgW="2057400" imgH="444500" progId="Equation.3">
                  <p:embed/>
                </p:oleObj>
              </mc:Choice>
              <mc:Fallback>
                <p:oleObj r:id="rId5" imgW="2057400" imgH="444500" progId="Equation.3">
                  <p:embed/>
                  <p:pic>
                    <p:nvPicPr>
                      <p:cNvPr id="0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595" y="3284984"/>
                        <a:ext cx="58007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22727"/>
      </p:ext>
    </p:extLst>
  </p:cSld>
  <p:clrMapOvr>
    <a:masterClrMapping/>
  </p:clrMapOvr>
  <p:transition advTm="3443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1793304" y="292494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CB9AC5A8-70CA-4F26-A240-89AFBAE55A51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711796"/>
            <a:ext cx="8064500" cy="4381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它可以简化计算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假设两只股票A和B具有在1个星期的以下值：（2，5），（3，8），（5，10），（4，11），（6，14）。</a:t>
            </a:r>
          </a:p>
          <a:p>
            <a:r>
              <a:rPr lang="zh-CN" altLang="en-US" sz="2400" dirty="0" smtClean="0"/>
              <a:t>问题：如果股票都受到同行业的趋势，他们的价格协方差等于：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pic>
        <p:nvPicPr>
          <p:cNvPr id="16" name="Picture 3">
            <a:extLst>
              <a:ext uri="{FF2B5EF4-FFF2-40B4-BE49-F238E27FC236}">
                <a16:creationId xmlns="" xmlns:a16="http://schemas.microsoft.com/office/drawing/2014/main" id="{4B91EED9-9E5E-4228-9DDD-EE242BDD6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2139801"/>
            <a:ext cx="4038600" cy="43497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F41547DD-FC91-4026-AFE4-5A2B9F7B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3728" y="1268760"/>
            <a:ext cx="5628906" cy="537666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0822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图所示数据适合采用哪种抽样方法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不放回抽样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有放回抽样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分层抽样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3708661" cy="29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19651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539552" y="997843"/>
            <a:ext cx="799288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一组数据的最小值为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12,000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，最大值为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98,000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，将数据规范到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[0,1]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73,000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规范化的值为：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77612"/>
              </p:ext>
            </p:extLst>
          </p:nvPr>
        </p:nvGraphicFramePr>
        <p:xfrm>
          <a:off x="1600200" y="2684462"/>
          <a:ext cx="6248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5" name="Equation" r:id="rId13" imgW="3340100" imgH="393700" progId="Equation.3">
                  <p:embed/>
                </p:oleObj>
              </mc:Choice>
              <mc:Fallback>
                <p:oleObj name="Equation" r:id="rId13" imgW="3340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84462"/>
                        <a:ext cx="6248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1543397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04925"/>
            <a:ext cx="8653462" cy="5400675"/>
          </a:xfrm>
        </p:spPr>
        <p:txBody>
          <a:bodyPr/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最大规范化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即需要规范的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z-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分数规范化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600200" y="1600200"/>
          <a:ext cx="6248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1" name="Equation" r:id="rId3" imgW="3340080" imgH="393480" progId="Equation.3">
                  <p:embed/>
                </p:oleObj>
              </mc:Choice>
              <mc:Fallback>
                <p:oleObj name="Equation" r:id="rId3" imgW="3340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6248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13586"/>
              </p:ext>
            </p:extLst>
          </p:nvPr>
        </p:nvGraphicFramePr>
        <p:xfrm>
          <a:off x="2664880" y="2859577"/>
          <a:ext cx="24304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2" name="公式" r:id="rId5" imgW="660240" imgH="355320" progId="Equation.3">
                  <p:embed/>
                </p:oleObj>
              </mc:Choice>
              <mc:Fallback>
                <p:oleObj name="公式" r:id="rId5" imgW="6602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880" y="2859577"/>
                        <a:ext cx="24304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7"/>
          <p:cNvGraphicFramePr>
            <a:graphicFrameLocks noChangeAspect="1"/>
          </p:cNvGraphicFramePr>
          <p:nvPr/>
        </p:nvGraphicFramePr>
        <p:xfrm>
          <a:off x="4514850" y="35734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3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5734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7DF35D3-F6C2-4AF4-BEEA-476112562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/>
              <a:t>2.2.12</a:t>
            </a:r>
            <a:r>
              <a:rPr lang="zh-CN" altLang="zh-CN" sz="3200" dirty="0" smtClean="0"/>
              <a:t>数据转换</a:t>
            </a:r>
            <a:r>
              <a:rPr lang="zh-CN" altLang="en-US" sz="3200" dirty="0" smtClean="0"/>
              <a:t>和离散化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规范化方法</a:t>
            </a:r>
            <a:endParaRPr lang="zh-CN" altLang="zh-CN" sz="32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258257"/>
              </p:ext>
            </p:extLst>
          </p:nvPr>
        </p:nvGraphicFramePr>
        <p:xfrm>
          <a:off x="1547664" y="3818781"/>
          <a:ext cx="6132513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4" name="BMP 图象" r:id="rId9" imgW="7590476" imgH="3924848" progId="PBrush">
                  <p:embed/>
                </p:oleObj>
              </mc:Choice>
              <mc:Fallback>
                <p:oleObj name="BMP 图象" r:id="rId9" imgW="7590476" imgH="3924848" progId="PBrush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818781"/>
                        <a:ext cx="6132513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60336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507.93&quot;],&quot;CaseSensitive&quot;:false,&quot;FuzzyMatch&quot;:true}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4&quot;],&quot;CaseSensitive&quot;:false,&quot;FuzzyMatch&quot;:true}]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.716&quot;],&quot;CaseSensitive&quot;:false,&quot;FuzzyMatch&quot;:true}]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1.225&quot;],&quot;CaseSensitive&quot;:false,&quot;FuzzyMatch&quot;:true}]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1479</TotalTime>
  <Words>533</Words>
  <Application>Microsoft Office PowerPoint</Application>
  <PresentationFormat>全屏显示(4:3)</PresentationFormat>
  <Paragraphs>168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Blends</vt:lpstr>
      <vt:lpstr>Microsoft 公式 3.0</vt:lpstr>
      <vt:lpstr>Equation</vt:lpstr>
      <vt:lpstr>公式</vt:lpstr>
      <vt:lpstr>BMP 图象</vt:lpstr>
      <vt:lpstr>PowerPoint 演示文稿</vt:lpstr>
      <vt:lpstr>PowerPoint 演示文稿</vt:lpstr>
      <vt:lpstr>2.2.3数据集成中的冗余信息的处理</vt:lpstr>
      <vt:lpstr>PowerPoint 演示文稿</vt:lpstr>
      <vt:lpstr>2.2.4Χ2 (chi-square) test举例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 Dept., 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Ming Fan</dc:creator>
  <cp:lastModifiedBy>Windows 用户</cp:lastModifiedBy>
  <cp:revision>332</cp:revision>
  <dcterms:created xsi:type="dcterms:W3CDTF">2002-07-21T08:37:06Z</dcterms:created>
  <dcterms:modified xsi:type="dcterms:W3CDTF">2020-04-28T06:55:11Z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