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5"/>
  </p:notesMasterIdLst>
  <p:sldIdLst>
    <p:sldId id="578" r:id="rId2"/>
    <p:sldId id="587" r:id="rId3"/>
    <p:sldId id="61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4" autoAdjust="0"/>
    <p:restoredTop sz="86938" autoAdjust="0"/>
  </p:normalViewPr>
  <p:slideViewPr>
    <p:cSldViewPr>
      <p:cViewPr varScale="1">
        <p:scale>
          <a:sx n="82" d="100"/>
          <a:sy n="82" d="100"/>
        </p:scale>
        <p:origin x="-1191" y="-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2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1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image" Target="../media/image3.tmp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image" Target="../media/image4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image" Target="../media/image3.tmp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578850" y="6411913"/>
            <a:ext cx="565150" cy="365125"/>
          </a:xfrm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5198876" y="4221088"/>
            <a:ext cx="4650904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gray">
          <a:xfrm>
            <a:off x="468313" y="4293518"/>
            <a:ext cx="7056015" cy="16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  <a:defRPr lang="zh-CN" altLang="en-US" sz="3000" b="0" spc="0" baseline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lang="zh-CN" altLang="en-US" sz="2600" b="0" spc="0" baseline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altLang="en-US" sz="2200" b="0" spc="0" baseline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altLang="en-US" sz="20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</a:rPr>
              <a:t>支持度 </a:t>
            </a:r>
            <a:r>
              <a:rPr lang="en-US" altLang="zh-CN" sz="2400" dirty="0" smtClean="0">
                <a:ea typeface="宋体" pitchFamily="2" charset="-122"/>
              </a:rPr>
              <a:t>= support({</a:t>
            </a:r>
            <a:r>
              <a:rPr lang="en-US" altLang="zh-CN" sz="2400" i="1" dirty="0" smtClean="0">
                <a:ea typeface="宋体" pitchFamily="2" charset="-122"/>
              </a:rPr>
              <a:t>A</a:t>
            </a:r>
            <a:r>
              <a:rPr lang="en-US" altLang="zh-CN" sz="2400" dirty="0" smtClean="0">
                <a:ea typeface="宋体" pitchFamily="2" charset="-122"/>
                <a:sym typeface="Math B"/>
              </a:rPr>
              <a:t>}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</a:t>
            </a:r>
            <a:r>
              <a:rPr lang="en-US" altLang="zh-CN" sz="2400" dirty="0" smtClean="0">
                <a:ea typeface="宋体" pitchFamily="2" charset="-122"/>
                <a:sym typeface="Math B"/>
              </a:rPr>
              <a:t>{</a:t>
            </a:r>
            <a:r>
              <a:rPr lang="en-US" altLang="zh-CN" sz="2400" i="1" dirty="0" smtClean="0">
                <a:ea typeface="宋体" pitchFamily="2" charset="-122"/>
              </a:rPr>
              <a:t>C</a:t>
            </a:r>
            <a:r>
              <a:rPr lang="en-US" altLang="zh-CN" sz="2400" dirty="0" smtClean="0">
                <a:ea typeface="宋体" pitchFamily="2" charset="-122"/>
              </a:rPr>
              <a:t>}) =  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</a:rPr>
              <a:t>置信度 </a:t>
            </a:r>
            <a:r>
              <a:rPr lang="en-US" altLang="zh-CN" sz="2400" dirty="0" smtClean="0">
                <a:ea typeface="宋体" pitchFamily="2" charset="-122"/>
              </a:rPr>
              <a:t>= support({</a:t>
            </a:r>
            <a:r>
              <a:rPr lang="en-US" altLang="zh-CN" sz="2400" i="1" dirty="0" smtClean="0">
                <a:ea typeface="宋体" pitchFamily="2" charset="-122"/>
              </a:rPr>
              <a:t>A</a:t>
            </a:r>
            <a:r>
              <a:rPr lang="en-US" altLang="zh-CN" sz="2400" dirty="0" smtClean="0">
                <a:ea typeface="宋体" pitchFamily="2" charset="-122"/>
              </a:rPr>
              <a:t>}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{</a:t>
            </a:r>
            <a:r>
              <a:rPr lang="en-US" altLang="zh-CN" sz="2400" i="1" dirty="0" smtClean="0">
                <a:ea typeface="宋体" pitchFamily="2" charset="-122"/>
              </a:rPr>
              <a:t>C</a:t>
            </a:r>
            <a:r>
              <a:rPr lang="en-US" altLang="zh-CN" sz="2400" dirty="0" smtClean="0">
                <a:ea typeface="宋体" pitchFamily="2" charset="-122"/>
              </a:rPr>
              <a:t>})/support({</a:t>
            </a:r>
            <a:r>
              <a:rPr lang="en-US" altLang="zh-CN" sz="2400" i="1" dirty="0" smtClean="0">
                <a:ea typeface="宋体" pitchFamily="2" charset="-122"/>
              </a:rPr>
              <a:t>A</a:t>
            </a:r>
            <a:r>
              <a:rPr lang="en-US" altLang="zh-CN" sz="2400" dirty="0" smtClean="0">
                <a:ea typeface="宋体" pitchFamily="2" charset="-122"/>
              </a:rPr>
              <a:t>}) =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054600" y="1555081"/>
            <a:ext cx="2025650" cy="701675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最小支持度 50%</a:t>
            </a:r>
          </a:p>
          <a:p>
            <a:pPr algn="ctr"/>
            <a:r>
              <a:rPr lang="zh-CN" altLang="en-US" sz="2000" b="1">
                <a:latin typeface="Times New Roman" pitchFamily="18" charset="0"/>
                <a:ea typeface="宋体" pitchFamily="2" charset="-122"/>
              </a:rPr>
              <a:t>最小置信度 50%</a:t>
            </a:r>
          </a:p>
        </p:txBody>
      </p:sp>
      <p:cxnSp>
        <p:nvCxnSpPr>
          <p:cNvPr id="17" name="AutoShape 5"/>
          <p:cNvCxnSpPr>
            <a:cxnSpLocks noChangeShapeType="1"/>
          </p:cNvCxnSpPr>
          <p:nvPr/>
        </p:nvCxnSpPr>
        <p:spPr bwMode="auto">
          <a:xfrm>
            <a:off x="4211638" y="2480593"/>
            <a:ext cx="817562" cy="963613"/>
          </a:xfrm>
          <a:prstGeom prst="bentConnector3">
            <a:avLst>
              <a:gd name="adj1" fmla="val 49903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1922"/>
              </p:ext>
            </p:extLst>
          </p:nvPr>
        </p:nvGraphicFramePr>
        <p:xfrm>
          <a:off x="88900" y="1340768"/>
          <a:ext cx="4122738" cy="2286000"/>
        </p:xfrm>
        <a:graphic>
          <a:graphicData uri="http://schemas.openxmlformats.org/drawingml/2006/table">
            <a:tbl>
              <a:tblPr/>
              <a:tblGrid>
                <a:gridCol w="2195513"/>
                <a:gridCol w="1927225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事务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项集合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A, B,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09840"/>
              </p:ext>
            </p:extLst>
          </p:nvPr>
        </p:nvGraphicFramePr>
        <p:xfrm>
          <a:off x="5029200" y="2531393"/>
          <a:ext cx="3886200" cy="1828800"/>
        </p:xfrm>
        <a:graphic>
          <a:graphicData uri="http://schemas.openxmlformats.org/drawingml/2006/table">
            <a:tbl>
              <a:tblPr/>
              <a:tblGrid>
                <a:gridCol w="2362200"/>
                <a:gridCol w="15240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频繁模式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支持度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27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578850" y="6411913"/>
            <a:ext cx="565150" cy="365125"/>
          </a:xfrm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频繁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项集生成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的候选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项集是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什么？</a:t>
            </a: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A,B,C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A,C,E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A,B,E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B,C,E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70650"/>
            <a:ext cx="5400600" cy="342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 bwMode="auto">
          <a:xfrm>
            <a:off x="4211960" y="4221088"/>
            <a:ext cx="720080" cy="10660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11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578850" y="6411913"/>
            <a:ext cx="565150" cy="365125"/>
          </a:xfrm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的条件模式基为：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037903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f:2,c:2,a:2,m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:2,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 :2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037903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f:2,c:1,a:1,m:1,p :1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037903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f:1,c:1,a:1,m:1,p :1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037903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c:1,b:1,p 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:1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323528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23528" y="37076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323528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323528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4427984" y="2780928"/>
            <a:ext cx="4637087" cy="3525837"/>
            <a:chOff x="2496" y="1772"/>
            <a:chExt cx="2921" cy="2226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4796" y="1772"/>
              <a:ext cx="27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smtClean="0">
                  <a:latin typeface="Times New Roman" charset="0"/>
                </a:rPr>
                <a:t>{}</a:t>
              </a:r>
            </a:p>
          </p:txBody>
        </p:sp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4508" y="2205"/>
              <a:ext cx="301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i="1" smtClean="0">
                  <a:latin typeface="Times New Roman" charset="0"/>
                </a:rPr>
                <a:t>f:4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5084" y="2205"/>
              <a:ext cx="32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i="1" smtClean="0">
                  <a:latin typeface="Times New Roman" charset="0"/>
                </a:rPr>
                <a:t>c:1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5080" y="2588"/>
              <a:ext cx="337" cy="26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i="1" smtClean="0">
                  <a:latin typeface="Times New Roman" charset="0"/>
                </a:rPr>
                <a:t>b:1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5080" y="2971"/>
              <a:ext cx="337" cy="26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i="1" smtClean="0">
                  <a:latin typeface="Times New Roman" charset="0"/>
                </a:rPr>
                <a:t>p:1</a:t>
              </a:r>
            </a:p>
          </p:txBody>
        </p:sp>
        <p:cxnSp>
          <p:nvCxnSpPr>
            <p:cNvPr id="28" name="AutoShape 8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9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5249" y="2842"/>
              <a:ext cx="0" cy="13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0"/>
            <p:cNvCxnSpPr>
              <a:cxnSpLocks noChangeShapeType="1"/>
              <a:stCxn id="23" idx="2"/>
              <a:endCxn id="25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1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4700" y="2588"/>
              <a:ext cx="337" cy="26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i="1" smtClean="0">
                  <a:latin typeface="Times New Roman" charset="0"/>
                </a:rPr>
                <a:t>b:1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4321" y="2588"/>
              <a:ext cx="328" cy="26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i="1" smtClean="0">
                  <a:latin typeface="Times New Roman" charset="0"/>
                </a:rPr>
                <a:t>c:3</a:t>
              </a:r>
            </a:p>
          </p:txBody>
        </p:sp>
        <p:cxnSp>
          <p:nvCxnSpPr>
            <p:cNvPr id="34" name="AutoShape 14"/>
            <p:cNvCxnSpPr>
              <a:cxnSpLocks noChangeShapeType="1"/>
              <a:stCxn id="24" idx="2"/>
              <a:endCxn id="33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5"/>
            <p:cNvCxnSpPr>
              <a:cxnSpLocks noChangeShapeType="1"/>
              <a:stCxn id="24" idx="2"/>
              <a:endCxn id="32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4316" y="2971"/>
              <a:ext cx="337" cy="26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i="1" smtClean="0">
                  <a:latin typeface="Times New Roman" charset="0"/>
                </a:rPr>
                <a:t>a:3</a:t>
              </a: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4556" y="3356"/>
              <a:ext cx="337" cy="26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i="1" smtClean="0">
                  <a:latin typeface="Times New Roman" charset="0"/>
                </a:rPr>
                <a:t>b:1</a:t>
              </a: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6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i="1" smtClean="0">
                  <a:latin typeface="Times New Roman" charset="0"/>
                </a:rPr>
                <a:t>m:2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4148" y="3739"/>
              <a:ext cx="337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i="1" smtClean="0">
                  <a:latin typeface="Times New Roman" charset="0"/>
                </a:rPr>
                <a:t>p:2</a:t>
              </a:r>
            </a:p>
          </p:txBody>
        </p:sp>
        <p:cxnSp>
          <p:nvCxnSpPr>
            <p:cNvPr id="40" name="AutoShape 20"/>
            <p:cNvCxnSpPr>
              <a:cxnSpLocks noChangeShapeType="1"/>
              <a:stCxn id="33" idx="2"/>
              <a:endCxn id="36" idx="0"/>
            </p:cNvCxnSpPr>
            <p:nvPr/>
          </p:nvCxnSpPr>
          <p:spPr bwMode="auto">
            <a:xfrm>
              <a:off x="4485" y="2842"/>
              <a:ext cx="0" cy="13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4317" y="3226"/>
              <a:ext cx="168" cy="13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2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4485" y="3226"/>
              <a:ext cx="240" cy="13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23"/>
            <p:cNvCxnSpPr>
              <a:cxnSpLocks noChangeShapeType="1"/>
              <a:stCxn id="38" idx="2"/>
              <a:endCxn id="39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4538" y="3739"/>
              <a:ext cx="373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楷体_GB231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000" i="1" smtClean="0">
                  <a:latin typeface="Times New Roman" charset="0"/>
                </a:rPr>
                <a:t>m:1</a:t>
              </a:r>
            </a:p>
          </p:txBody>
        </p:sp>
        <p:cxnSp>
          <p:nvCxnSpPr>
            <p:cNvPr id="45" name="AutoShape 25"/>
            <p:cNvCxnSpPr>
              <a:cxnSpLocks noChangeShapeType="1"/>
              <a:stCxn id="37" idx="2"/>
              <a:endCxn id="44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2496" y="1925"/>
              <a:ext cx="1602" cy="162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zh-CN" altLang="en-US" sz="2000" b="1">
                  <a:latin typeface="Times New Roman" pitchFamily="18" charset="0"/>
                </a:rPr>
                <a:t>头表</a:t>
              </a:r>
            </a:p>
            <a:p>
              <a:pPr>
                <a:lnSpc>
                  <a:spcPct val="90000"/>
                </a:lnSpc>
              </a:pPr>
              <a:endParaRPr kumimoji="0" lang="zh-CN" altLang="en-US" sz="2000" b="1"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0" lang="en-US" altLang="zh-CN" sz="2000" b="1" i="1" u="sng">
                  <a:latin typeface="Times New Roman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</a:pPr>
              <a:r>
                <a:rPr kumimoji="0" lang="en-US" altLang="zh-CN" sz="2000" i="1">
                  <a:latin typeface="Times New Roman" pitchFamily="18" charset="0"/>
                </a:rPr>
                <a:t> f	4</a:t>
              </a:r>
            </a:p>
            <a:p>
              <a:pPr>
                <a:lnSpc>
                  <a:spcPct val="90000"/>
                </a:lnSpc>
              </a:pPr>
              <a:r>
                <a:rPr kumimoji="0" lang="en-US" altLang="zh-CN" sz="2000" i="1">
                  <a:latin typeface="Times New Roman" pitchFamily="18" charset="0"/>
                </a:rPr>
                <a:t>c	4</a:t>
              </a:r>
            </a:p>
            <a:p>
              <a:pPr>
                <a:lnSpc>
                  <a:spcPct val="90000"/>
                </a:lnSpc>
              </a:pPr>
              <a:r>
                <a:rPr kumimoji="0" lang="en-US" altLang="zh-CN" sz="2000" i="1">
                  <a:latin typeface="Times New Roman" pitchFamily="18" charset="0"/>
                </a:rPr>
                <a:t>a	3</a:t>
              </a:r>
            </a:p>
            <a:p>
              <a:pPr>
                <a:lnSpc>
                  <a:spcPct val="90000"/>
                </a:lnSpc>
              </a:pPr>
              <a:r>
                <a:rPr kumimoji="0" lang="en-US" altLang="zh-CN" sz="2000" i="1">
                  <a:latin typeface="Times New Roman" pitchFamily="18" charset="0"/>
                </a:rPr>
                <a:t>b	3</a:t>
              </a:r>
            </a:p>
            <a:p>
              <a:pPr>
                <a:lnSpc>
                  <a:spcPct val="90000"/>
                </a:lnSpc>
              </a:pPr>
              <a:r>
                <a:rPr kumimoji="0" lang="en-US" altLang="zh-CN" sz="2000" i="1">
                  <a:latin typeface="Times New Roman" pitchFamily="18" charset="0"/>
                </a:rPr>
                <a:t>m	3</a:t>
              </a:r>
            </a:p>
            <a:p>
              <a:pPr>
                <a:lnSpc>
                  <a:spcPct val="90000"/>
                </a:lnSpc>
              </a:pPr>
              <a:r>
                <a:rPr kumimoji="0" lang="en-US" altLang="zh-CN" sz="2000" i="1">
                  <a:latin typeface="Times New Roman" pitchFamily="18" charset="0"/>
                </a:rPr>
                <a:t>p	3</a:t>
              </a:r>
              <a:endParaRPr kumimoji="0" lang="en-US" altLang="zh-CN" sz="2000">
                <a:latin typeface="Times New Roman" pitchFamily="18" charset="0"/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-122"/>
              </a:endParaRPr>
            </a:p>
          </p:txBody>
        </p:sp>
        <p:sp>
          <p:nvSpPr>
            <p:cNvPr id="54" name="Freeform 34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94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50%&quot;,&quot;0.5&quot;],&quot;CaseSensitive&quot;:false,&quot;FuzzyMatch&quot;:true},{&quot;Num&quot;:2,&quot;Score&quot;:1.0,&quot;Answers&quot;:[&quot;66.6%&quot;,&quot;0.667&quot;],&quot;CaseSensitive&quot;:false,&quot;FuzzyMatch&quot;:tru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26268</TotalTime>
  <Words>188</Words>
  <Application>Microsoft Office PowerPoint</Application>
  <PresentationFormat>全屏显示(4:3)</PresentationFormat>
  <Paragraphs>79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主题1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1004</cp:revision>
  <dcterms:created xsi:type="dcterms:W3CDTF">2017-03-02T08:29:50Z</dcterms:created>
  <dcterms:modified xsi:type="dcterms:W3CDTF">2020-04-28T06:56:47Z</dcterms:modified>
</cp:coreProperties>
</file>