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7"/>
  </p:notesMasterIdLst>
  <p:sldIdLst>
    <p:sldId id="431" r:id="rId2"/>
    <p:sldId id="452" r:id="rId3"/>
    <p:sldId id="453" r:id="rId4"/>
    <p:sldId id="460" r:id="rId5"/>
    <p:sldId id="46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93362" autoAdjust="0"/>
  </p:normalViewPr>
  <p:slideViewPr>
    <p:cSldViewPr>
      <p:cViewPr>
        <p:scale>
          <a:sx n="90" d="100"/>
          <a:sy n="90" d="100"/>
        </p:scale>
        <p:origin x="-951" y="-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image" Target="../media/image3.tmp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3.tmp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3.tmp"/><Relationship Id="rId2" Type="http://schemas.openxmlformats.org/officeDocument/2006/relationships/tags" Target="../tags/tag46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image" Target="../media/image3.tmp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1069851"/>
            <a:ext cx="8102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一维空间的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个点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2 3 8 9 10 25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，根据划分方法聚类质量评价准则，设置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(1,2,3)(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8,9,10,25)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聚类的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值为：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(1,2,3,8)(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9,10,25)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值为：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object 4">
            <a:extLst>
              <a:ext uri="{FF2B5EF4-FFF2-40B4-BE49-F238E27FC236}"/>
            </a:extLst>
          </p:cNvPr>
          <p:cNvSpPr txBox="1"/>
          <p:nvPr/>
        </p:nvSpPr>
        <p:spPr>
          <a:xfrm>
            <a:off x="7264424" y="4280902"/>
            <a:ext cx="115888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hangingPunct="1">
              <a:defRPr/>
            </a:pPr>
            <a:r>
              <a:rPr sz="1350" spc="3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5">
            <a:extLst>
              <a:ext uri="{FF2B5EF4-FFF2-40B4-BE49-F238E27FC236}"/>
            </a:extLst>
          </p:cNvPr>
          <p:cNvSpPr txBox="1"/>
          <p:nvPr/>
        </p:nvSpPr>
        <p:spPr>
          <a:xfrm>
            <a:off x="6965974" y="4490452"/>
            <a:ext cx="76200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hangingPunct="1">
              <a:defRPr/>
            </a:pPr>
            <a:r>
              <a:rPr sz="1350" i="1" spc="1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6">
            <a:extLst>
              <a:ext uri="{FF2B5EF4-FFF2-40B4-BE49-F238E27FC236}"/>
            </a:extLst>
          </p:cNvPr>
          <p:cNvSpPr txBox="1"/>
          <p:nvPr/>
        </p:nvSpPr>
        <p:spPr>
          <a:xfrm>
            <a:off x="5302274" y="4280902"/>
            <a:ext cx="106363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hangingPunct="1">
              <a:defRPr/>
            </a:pPr>
            <a:r>
              <a:rPr sz="1350" i="1" spc="30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7">
            <a:extLst>
              <a:ext uri="{FF2B5EF4-FFF2-40B4-BE49-F238E27FC236}"/>
            </a:extLst>
          </p:cNvPr>
          <p:cNvSpPr txBox="1"/>
          <p:nvPr/>
        </p:nvSpPr>
        <p:spPr>
          <a:xfrm>
            <a:off x="6145237" y="4288839"/>
            <a:ext cx="11334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hangingPunct="1">
              <a:defRPr/>
            </a:pPr>
            <a:r>
              <a:rPr sz="2350" spc="45" dirty="0">
                <a:latin typeface="Times New Roman"/>
                <a:cs typeface="Times New Roman"/>
              </a:rPr>
              <a:t>(</a:t>
            </a:r>
            <a:r>
              <a:rPr sz="2350" i="1" spc="45" dirty="0">
                <a:latin typeface="Times New Roman"/>
                <a:cs typeface="Times New Roman"/>
              </a:rPr>
              <a:t>d</a:t>
            </a:r>
            <a:r>
              <a:rPr sz="2350" i="1" spc="-395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(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p</a:t>
            </a:r>
            <a:r>
              <a:rPr sz="2350" spc="25" dirty="0">
                <a:latin typeface="Times New Roman"/>
                <a:cs typeface="Times New Roman"/>
              </a:rPr>
              <a:t>,</a:t>
            </a:r>
            <a:r>
              <a:rPr sz="2350" spc="-375" dirty="0">
                <a:latin typeface="Times New Roman"/>
                <a:cs typeface="Times New Roman"/>
              </a:rPr>
              <a:t> </a:t>
            </a:r>
            <a:r>
              <a:rPr sz="2350" i="1" spc="35" dirty="0">
                <a:latin typeface="Times New Roman"/>
                <a:cs typeface="Times New Roman"/>
              </a:rPr>
              <a:t>c</a:t>
            </a:r>
            <a:r>
              <a:rPr sz="2350" i="1" spc="-1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))</a:t>
            </a:r>
          </a:p>
        </p:txBody>
      </p:sp>
      <p:sp>
        <p:nvSpPr>
          <p:cNvPr id="19" name="object 8">
            <a:extLst>
              <a:ext uri="{FF2B5EF4-FFF2-40B4-BE49-F238E27FC236}"/>
            </a:extLst>
          </p:cNvPr>
          <p:cNvSpPr txBox="1"/>
          <p:nvPr/>
        </p:nvSpPr>
        <p:spPr>
          <a:xfrm>
            <a:off x="6051574" y="4584114"/>
            <a:ext cx="61913" cy="158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hangingPunct="1">
              <a:defRPr/>
            </a:pPr>
            <a:r>
              <a:rPr sz="950" i="1" spc="1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9">
            <a:extLst>
              <a:ext uri="{FF2B5EF4-FFF2-40B4-BE49-F238E27FC236}"/>
            </a:extLst>
          </p:cNvPr>
          <p:cNvSpPr txBox="1"/>
          <p:nvPr/>
        </p:nvSpPr>
        <p:spPr>
          <a:xfrm>
            <a:off x="5297512" y="4490452"/>
            <a:ext cx="782637" cy="217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hangingPunct="1">
              <a:tabLst>
                <a:tab pos="458470" algn="l"/>
              </a:tabLst>
              <a:defRPr/>
            </a:pPr>
            <a:r>
              <a:rPr sz="1350" i="1" spc="105" dirty="0">
                <a:latin typeface="Times New Roman"/>
                <a:cs typeface="Times New Roman"/>
              </a:rPr>
              <a:t>i</a:t>
            </a:r>
            <a:r>
              <a:rPr sz="1350" spc="-70" dirty="0">
                <a:latin typeface="Symbol"/>
                <a:cs typeface="Symbol"/>
              </a:rPr>
              <a:t></a:t>
            </a:r>
            <a:r>
              <a:rPr sz="1350" spc="3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i="1" spc="-50" dirty="0">
                <a:latin typeface="Times New Roman"/>
                <a:cs typeface="Times New Roman"/>
              </a:rPr>
              <a:t>p</a:t>
            </a:r>
            <a:r>
              <a:rPr sz="1350" spc="-95" dirty="0">
                <a:latin typeface="Symbol"/>
                <a:cs typeface="Symbol"/>
              </a:rPr>
              <a:t></a:t>
            </a:r>
            <a:r>
              <a:rPr sz="1350" i="1" spc="45" dirty="0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10">
            <a:extLst>
              <a:ext uri="{FF2B5EF4-FFF2-40B4-BE49-F238E27FC236}"/>
            </a:extLst>
          </p:cNvPr>
          <p:cNvSpPr txBox="1"/>
          <p:nvPr/>
        </p:nvSpPr>
        <p:spPr>
          <a:xfrm>
            <a:off x="4616474" y="4288839"/>
            <a:ext cx="11207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hangingPunct="1">
              <a:tabLst>
                <a:tab pos="924560" algn="l"/>
              </a:tabLst>
              <a:defRPr/>
            </a:pPr>
            <a:r>
              <a:rPr sz="2350" i="1" spc="50" dirty="0">
                <a:latin typeface="Times New Roman"/>
                <a:cs typeface="Times New Roman"/>
              </a:rPr>
              <a:t>E</a:t>
            </a:r>
            <a:r>
              <a:rPr sz="2350" i="1" spc="10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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45" dirty="0">
                <a:latin typeface="Symbol"/>
                <a:cs typeface="Symbol"/>
              </a:rPr>
              <a:t></a:t>
            </a:r>
            <a:endParaRPr sz="2350" dirty="0">
              <a:latin typeface="Symbol"/>
              <a:cs typeface="Symbo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4149080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划分方法聚类质量评价准则：最小化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10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下列哪些属于基于划分的聚类算法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K-means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K-modes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K-means++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中心点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4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下列说法正确的是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70364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K-means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算法能够解决有离群点的聚类问题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K-modes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能够解决离散数据的聚类问题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749572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K-means++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能够解决初始点影响聚类效果的问题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中心点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能够解决有离群点的聚类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问题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94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层次聚类法计算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个簇之间的距离有哪些方法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最小值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最大值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平均值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52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D9A2D461-AF4D-47C7-9839-6831AAAE919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下列哪种聚类算法对聚簇的形状不敏感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K-means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K-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中心点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AGNES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DBSCAN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10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196&quot;],&quot;CaseSensitive&quot;:false,&quot;FuzzyMatch&quot;:true},{&quot;Num&quot;:2,&quot;Score&quot;:1.0,&quot;Answers&quot;:[&quot;189.67&quot;],&quot;CaseSensitive&quot;:false,&quot;FuzzyMatch&quot;:tru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26399</TotalTime>
  <Words>232</Words>
  <Application>Microsoft Office PowerPoint</Application>
  <PresentationFormat>全屏显示(4:3)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968</cp:revision>
  <dcterms:created xsi:type="dcterms:W3CDTF">2017-03-02T08:29:50Z</dcterms:created>
  <dcterms:modified xsi:type="dcterms:W3CDTF">2020-04-28T06:59:28Z</dcterms:modified>
</cp:coreProperties>
</file>