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</p:sldMasterIdLst>
  <p:notesMasterIdLst>
    <p:notesMasterId r:id="rId10"/>
  </p:notesMasterIdLst>
  <p:sldIdLst>
    <p:sldId id="453" r:id="rId2"/>
    <p:sldId id="451" r:id="rId3"/>
    <p:sldId id="439" r:id="rId4"/>
    <p:sldId id="440" r:id="rId5"/>
    <p:sldId id="441" r:id="rId6"/>
    <p:sldId id="437" r:id="rId7"/>
    <p:sldId id="442" r:id="rId8"/>
    <p:sldId id="438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FF9900"/>
    <a:srgbClr val="70AD47"/>
    <a:srgbClr val="4674CA"/>
    <a:srgbClr val="D9D9D9"/>
    <a:srgbClr val="FFCC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54" autoAdjust="0"/>
    <p:restoredTop sz="89029" autoAdjust="0"/>
  </p:normalViewPr>
  <p:slideViewPr>
    <p:cSldViewPr>
      <p:cViewPr varScale="1">
        <p:scale>
          <a:sx n="84" d="100"/>
          <a:sy n="84" d="100"/>
        </p:scale>
        <p:origin x="-1131" y="-45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50" d="100"/>
          <a:sy n="150" d="100"/>
        </p:scale>
        <p:origin x="2472" y="1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721A0-1885-4C27-A77D-D0F848549FC0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52736" y="684213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62BF8-D29B-4EDA-8B2A-F5CB3CB8F5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898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52513" y="684213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25%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FF9E8-9ADA-424C-9D0F-A9B399972D0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92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52513" y="684213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25%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FF9E8-9ADA-424C-9D0F-A9B399972D0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92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9181" y="3890192"/>
            <a:ext cx="5800299" cy="121520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 sz="3200" b="1" cap="none" spc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altLang="zh-CN" noProof="0" dirty="0" smtClean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0" hasCustomPrompt="1"/>
          </p:nvPr>
        </p:nvSpPr>
        <p:spPr>
          <a:xfrm>
            <a:off x="600500" y="5308979"/>
            <a:ext cx="7833815" cy="1396621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2771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Tx/>
              <a:defRPr lang="zh-CN" altLang="en-US" sz="3000" b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1pPr>
            <a:lvl2pPr marL="742950" indent="-285750">
              <a:defRPr lang="zh-CN" altLang="en-US" sz="2600" b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+mj-lt"/>
              <a:buChar char="•"/>
              <a:defRPr lang="zh-CN" altLang="en-US" sz="2400" b="0" cap="none" spc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defRPr lang="zh-CN" altLang="en-US" sz="2200" b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b="0" cap="none" spc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143000" lvl="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marL="2057400" lvl="4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</a:pPr>
            <a:r>
              <a:rPr lang="zh-CN" altLang="en-US" dirty="0" smtClean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D461-AF4D-47C7-9839-6831AAAE919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871017" y="38100"/>
            <a:ext cx="6781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06647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列菜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1017" y="66675"/>
            <a:ext cx="6781800" cy="685800"/>
          </a:xfrm>
        </p:spPr>
        <p:txBody>
          <a:bodyPr/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54222"/>
            <a:ext cx="8229600" cy="4431535"/>
          </a:xfrm>
        </p:spPr>
        <p:txBody>
          <a:bodyPr/>
          <a:lstStyle>
            <a:lvl1pPr marL="342900" indent="-342900">
              <a:buClrTx/>
              <a:defRPr lang="zh-CN" altLang="en-US" sz="3000" b="0" dirty="0" smtClean="0">
                <a:solidFill>
                  <a:srgbClr val="1D518D"/>
                </a:solidFill>
                <a:latin typeface="黑体" pitchFamily="2" charset="-122"/>
                <a:ea typeface="黑体" pitchFamily="2" charset="-122"/>
                <a:cs typeface="+mn-cs"/>
              </a:defRPr>
            </a:lvl1pPr>
            <a:lvl2pPr marL="742950" indent="-285750">
              <a:defRPr lang="zh-CN" altLang="en-US" sz="2600" b="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marL="1257300" indent="-342900">
              <a:buClr>
                <a:srgbClr val="00B0F0"/>
              </a:buClr>
              <a:buFont typeface="+mj-lt"/>
              <a:buNone/>
              <a:defRPr lang="zh-CN" altLang="en-US" sz="2400" b="0" cap="none" spc="0" baseline="0" dirty="0" smtClean="0">
                <a:ln>
                  <a:noFill/>
                </a:ln>
                <a:solidFill>
                  <a:srgbClr val="005A9E"/>
                </a:solidFill>
                <a:effectLst/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lang="zh-CN" altLang="en-US" sz="2200" b="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>
              <a:defRPr b="0" cap="none" spc="0">
                <a:ln>
                  <a:noFill/>
                </a:ln>
                <a:solidFill>
                  <a:srgbClr val="0099CB"/>
                </a:solidFill>
                <a:effectLst/>
                <a:latin typeface="黑体" pitchFamily="2" charset="-122"/>
                <a:ea typeface="黑体" pitchFamily="2" charset="-122"/>
              </a:defRPr>
            </a:lvl5pPr>
          </a:lstStyle>
          <a:p>
            <a:pPr marL="342900" lvl="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"/>
            </a:pPr>
            <a:r>
              <a:rPr lang="zh-CN" altLang="en-US" smtClean="0"/>
              <a:t>单击此处编辑母版文本样式</a:t>
            </a:r>
          </a:p>
          <a:p>
            <a:pPr marL="342900" lvl="1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"/>
            </a:pPr>
            <a:r>
              <a:rPr lang="zh-CN" altLang="en-US" smtClean="0"/>
              <a:t>第二级</a:t>
            </a:r>
          </a:p>
          <a:p>
            <a:pPr marL="342900" lvl="2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"/>
            </a:pPr>
            <a:r>
              <a:rPr lang="zh-CN" altLang="en-US" smtClean="0"/>
              <a:t>第三级</a:t>
            </a:r>
          </a:p>
          <a:p>
            <a:pPr marL="342900" lvl="3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"/>
            </a:pPr>
            <a:r>
              <a:rPr lang="zh-CN" altLang="en-US" smtClean="0"/>
              <a:t>第四级</a:t>
            </a:r>
          </a:p>
          <a:p>
            <a:pPr marL="342900" lvl="4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"/>
            </a:pPr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D461-AF4D-47C7-9839-6831AAAE91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501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D9A2D461-AF4D-47C7-9839-6831AAAE91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94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D461-AF4D-47C7-9839-6831AAAE91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369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735013" y="163513"/>
            <a:ext cx="8229600" cy="549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68313" y="1125538"/>
            <a:ext cx="4038600" cy="22939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125538"/>
            <a:ext cx="4038600" cy="22939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313" y="3571875"/>
            <a:ext cx="4038600" cy="2295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59313" y="3571875"/>
            <a:ext cx="4038600" cy="2295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23C007-665C-45E5-8515-7230676D9BA9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8619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2D461-AF4D-47C7-9839-6831AAAE91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583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3175" y="-1"/>
            <a:ext cx="9150350" cy="897732"/>
            <a:chOff x="-3175" y="-1"/>
            <a:chExt cx="9150350" cy="89773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2" name="Picture 2"/>
            <p:cNvPicPr>
              <a:picLocks noChangeAspect="1" noChangeArrowheads="1"/>
            </p:cNvPicPr>
            <p:nvPr userDrawn="1"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21589"/>
            <a:stretch/>
          </p:blipFill>
          <p:spPr bwMode="auto">
            <a:xfrm>
              <a:off x="-3175" y="-1"/>
              <a:ext cx="9150350" cy="745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6" name="组合 5"/>
            <p:cNvGrpSpPr/>
            <p:nvPr userDrawn="1"/>
          </p:nvGrpSpPr>
          <p:grpSpPr>
            <a:xfrm>
              <a:off x="0" y="742396"/>
              <a:ext cx="8475663" cy="155335"/>
              <a:chOff x="0" y="742396"/>
              <a:chExt cx="8475663" cy="155335"/>
            </a:xfrm>
          </p:grpSpPr>
          <p:sp>
            <p:nvSpPr>
              <p:cNvPr id="1028" name="Rectangle 93"/>
              <p:cNvSpPr>
                <a:spLocks noChangeArrowheads="1"/>
              </p:cNvSpPr>
              <p:nvPr/>
            </p:nvSpPr>
            <p:spPr bwMode="gray">
              <a:xfrm>
                <a:off x="0" y="743836"/>
                <a:ext cx="7721600" cy="15389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031" name="Freeform 98"/>
              <p:cNvSpPr>
                <a:spLocks/>
              </p:cNvSpPr>
              <p:nvPr/>
            </p:nvSpPr>
            <p:spPr bwMode="gray">
              <a:xfrm>
                <a:off x="6215063" y="742396"/>
                <a:ext cx="2260600" cy="154833"/>
              </a:xfrm>
              <a:custGeom>
                <a:avLst/>
                <a:gdLst>
                  <a:gd name="T0" fmla="*/ 0 w 1424"/>
                  <a:gd name="T1" fmla="*/ 261937 h 165"/>
                  <a:gd name="T2" fmla="*/ 1938338 w 1424"/>
                  <a:gd name="T3" fmla="*/ 260350 h 165"/>
                  <a:gd name="T4" fmla="*/ 2260600 w 1424"/>
                  <a:gd name="T5" fmla="*/ 0 h 165"/>
                  <a:gd name="T6" fmla="*/ 300038 w 1424"/>
                  <a:gd name="T7" fmla="*/ 0 h 165"/>
                  <a:gd name="T8" fmla="*/ 0 w 1424"/>
                  <a:gd name="T9" fmla="*/ 261937 h 1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connsiteX0" fmla="*/ 0 w 10000"/>
                  <a:gd name="connsiteY0" fmla="*/ 10000 h 10000"/>
                  <a:gd name="connsiteX1" fmla="*/ 8806 w 10000"/>
                  <a:gd name="connsiteY1" fmla="*/ 9939 h 10000"/>
                  <a:gd name="connsiteX2" fmla="*/ 10000 w 10000"/>
                  <a:gd name="connsiteY2" fmla="*/ 0 h 10000"/>
                  <a:gd name="connsiteX3" fmla="*/ 1327 w 10000"/>
                  <a:gd name="connsiteY3" fmla="*/ 0 h 10000"/>
                  <a:gd name="connsiteX4" fmla="*/ 0 w 10000"/>
                  <a:gd name="connsiteY4" fmla="*/ 10000 h 10000"/>
                  <a:gd name="connsiteX0" fmla="*/ 0 w 10000"/>
                  <a:gd name="connsiteY0" fmla="*/ 10000 h 10000"/>
                  <a:gd name="connsiteX1" fmla="*/ 8996 w 10000"/>
                  <a:gd name="connsiteY1" fmla="*/ 9939 h 10000"/>
                  <a:gd name="connsiteX2" fmla="*/ 10000 w 10000"/>
                  <a:gd name="connsiteY2" fmla="*/ 0 h 10000"/>
                  <a:gd name="connsiteX3" fmla="*/ 1327 w 10000"/>
                  <a:gd name="connsiteY3" fmla="*/ 0 h 10000"/>
                  <a:gd name="connsiteX4" fmla="*/ 0 w 10000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10000"/>
                    </a:moveTo>
                    <a:lnTo>
                      <a:pt x="8996" y="9939"/>
                    </a:lnTo>
                    <a:lnTo>
                      <a:pt x="10000" y="0"/>
                    </a:lnTo>
                    <a:lnTo>
                      <a:pt x="1327" y="0"/>
                    </a:lnTo>
                    <a:lnTo>
                      <a:pt x="0" y="100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028700"/>
            <a:ext cx="8229600" cy="535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143000" lvl="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marL="2057400" lvl="4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</a:pPr>
            <a:r>
              <a:rPr lang="zh-CN" altLang="en-US" dirty="0" smtClean="0"/>
              <a:t>第五级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2"/>
          <a:stretch/>
        </p:blipFill>
        <p:spPr bwMode="auto">
          <a:xfrm>
            <a:off x="-61119" y="0"/>
            <a:ext cx="9266238" cy="97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871017" y="38100"/>
            <a:ext cx="6781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>
          <a:xfrm>
            <a:off x="8342312" y="6411435"/>
            <a:ext cx="5648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fld id="{D9A2D461-AF4D-47C7-9839-6831AAAE91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cap="none" spc="0">
          <a:ln>
            <a:noFill/>
          </a:ln>
          <a:solidFill>
            <a:schemeClr val="bg1"/>
          </a:solidFill>
          <a:effectLst/>
          <a:latin typeface="华文中宋" panose="02010600040101010101" pitchFamily="2" charset="-122"/>
          <a:ea typeface="华文中宋" panose="02010600040101010101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Tx/>
        <a:buFont typeface="Wingdings" pitchFamily="2" charset="2"/>
        <a:buChar char=""/>
        <a:defRPr sz="3000" b="0" spc="0" baseline="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Tx/>
        <a:buFont typeface="Wingdings" pitchFamily="2" charset="2"/>
        <a:buChar char="§"/>
        <a:defRPr sz="2600" b="0" spc="0" baseline="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</a:defRPr>
      </a:lvl2pPr>
      <a:lvl3pPr marL="914400" indent="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00B0F0"/>
        </a:buClr>
        <a:buNone/>
        <a:defRPr lang="zh-CN" altLang="en-US" sz="2400" b="0" cap="none" spc="0" baseline="0" dirty="0" smtClean="0">
          <a:ln>
            <a:noFill/>
          </a:ln>
          <a:solidFill>
            <a:schemeClr val="tx1"/>
          </a:solidFill>
          <a:effectLst/>
          <a:latin typeface="华文中宋" panose="02010600040101010101" pitchFamily="2" charset="-122"/>
          <a:ea typeface="华文中宋" panose="02010600040101010101" pitchFamily="2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2200" b="0" spc="0" baseline="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lang="zh-CN" altLang="en-US" sz="2000" b="0" cap="none" spc="0" baseline="0" dirty="0" smtClean="0">
          <a:ln>
            <a:noFill/>
          </a:ln>
          <a:solidFill>
            <a:schemeClr val="tx1"/>
          </a:solidFill>
          <a:effectLst/>
          <a:latin typeface="华文中宋" panose="02010600040101010101" pitchFamily="2" charset="-122"/>
          <a:ea typeface="华文中宋" panose="02010600040101010101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13" Type="http://schemas.openxmlformats.org/officeDocument/2006/relationships/tags" Target="../tags/tag12.xml"/><Relationship Id="rId18" Type="http://schemas.openxmlformats.org/officeDocument/2006/relationships/image" Target="../media/image3.wmf"/><Relationship Id="rId3" Type="http://schemas.openxmlformats.org/officeDocument/2006/relationships/tags" Target="../tags/tag2.xml"/><Relationship Id="rId7" Type="http://schemas.openxmlformats.org/officeDocument/2006/relationships/tags" Target="../tags/tag6.xml"/><Relationship Id="rId12" Type="http://schemas.openxmlformats.org/officeDocument/2006/relationships/tags" Target="../tags/tag11.xml"/><Relationship Id="rId17" Type="http://schemas.openxmlformats.org/officeDocument/2006/relationships/oleObject" Target="../embeddings/oleObject1.bin"/><Relationship Id="rId2" Type="http://schemas.openxmlformats.org/officeDocument/2006/relationships/tags" Target="../tags/tag1.xml"/><Relationship Id="rId16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tags" Target="../tags/tag5.xml"/><Relationship Id="rId11" Type="http://schemas.openxmlformats.org/officeDocument/2006/relationships/tags" Target="../tags/tag10.xml"/><Relationship Id="rId5" Type="http://schemas.openxmlformats.org/officeDocument/2006/relationships/tags" Target="../tags/tag4.xml"/><Relationship Id="rId15" Type="http://schemas.openxmlformats.org/officeDocument/2006/relationships/tags" Target="../tags/tag14.xml"/><Relationship Id="rId10" Type="http://schemas.openxmlformats.org/officeDocument/2006/relationships/tags" Target="../tags/tag9.xml"/><Relationship Id="rId19" Type="http://schemas.openxmlformats.org/officeDocument/2006/relationships/image" Target="../media/image4.tmp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4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tags" Target="../tags/tag26.xml"/><Relationship Id="rId18" Type="http://schemas.openxmlformats.org/officeDocument/2006/relationships/image" Target="../media/image3.wmf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tags" Target="../tags/tag25.xml"/><Relationship Id="rId17" Type="http://schemas.openxmlformats.org/officeDocument/2006/relationships/oleObject" Target="../embeddings/oleObject3.bin"/><Relationship Id="rId2" Type="http://schemas.openxmlformats.org/officeDocument/2006/relationships/tags" Target="../tags/tag15.xml"/><Relationship Id="rId16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5" Type="http://schemas.openxmlformats.org/officeDocument/2006/relationships/tags" Target="../tags/tag18.xml"/><Relationship Id="rId15" Type="http://schemas.openxmlformats.org/officeDocument/2006/relationships/tags" Target="../tags/tag28.xml"/><Relationship Id="rId10" Type="http://schemas.openxmlformats.org/officeDocument/2006/relationships/tags" Target="../tags/tag23.xml"/><Relationship Id="rId19" Type="http://schemas.openxmlformats.org/officeDocument/2006/relationships/image" Target="../media/image4.tmp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tags" Target="../tags/tag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tags" Target="../tags/tag40.xml"/><Relationship Id="rId18" Type="http://schemas.openxmlformats.org/officeDocument/2006/relationships/oleObject" Target="../embeddings/oleObject6.bin"/><Relationship Id="rId3" Type="http://schemas.openxmlformats.org/officeDocument/2006/relationships/tags" Target="../tags/tag30.xml"/><Relationship Id="rId21" Type="http://schemas.openxmlformats.org/officeDocument/2006/relationships/image" Target="../media/image7.wmf"/><Relationship Id="rId7" Type="http://schemas.openxmlformats.org/officeDocument/2006/relationships/tags" Target="../tags/tag34.xml"/><Relationship Id="rId12" Type="http://schemas.openxmlformats.org/officeDocument/2006/relationships/tags" Target="../tags/tag39.xml"/><Relationship Id="rId17" Type="http://schemas.openxmlformats.org/officeDocument/2006/relationships/image" Target="../media/image5.wmf"/><Relationship Id="rId2" Type="http://schemas.openxmlformats.org/officeDocument/2006/relationships/tags" Target="../tags/tag29.xml"/><Relationship Id="rId16" Type="http://schemas.openxmlformats.org/officeDocument/2006/relationships/oleObject" Target="../embeddings/oleObject5.bin"/><Relationship Id="rId20" Type="http://schemas.openxmlformats.org/officeDocument/2006/relationships/oleObject" Target="../embeddings/oleObject7.bin"/><Relationship Id="rId1" Type="http://schemas.openxmlformats.org/officeDocument/2006/relationships/vmlDrawing" Target="../drawings/vmlDrawing5.vml"/><Relationship Id="rId6" Type="http://schemas.openxmlformats.org/officeDocument/2006/relationships/tags" Target="../tags/tag33.xml"/><Relationship Id="rId11" Type="http://schemas.openxmlformats.org/officeDocument/2006/relationships/tags" Target="../tags/tag38.xml"/><Relationship Id="rId5" Type="http://schemas.openxmlformats.org/officeDocument/2006/relationships/tags" Target="../tags/tag32.xml"/><Relationship Id="rId15" Type="http://schemas.openxmlformats.org/officeDocument/2006/relationships/slideLayout" Target="../slideLayouts/slideLayout7.xml"/><Relationship Id="rId23" Type="http://schemas.openxmlformats.org/officeDocument/2006/relationships/image" Target="../media/image4.tmp"/><Relationship Id="rId10" Type="http://schemas.openxmlformats.org/officeDocument/2006/relationships/tags" Target="../tags/tag37.xml"/><Relationship Id="rId19" Type="http://schemas.openxmlformats.org/officeDocument/2006/relationships/image" Target="../media/image6.wmf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tags" Target="../tags/tag41.xml"/><Relationship Id="rId2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5.wmf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988" y="1209860"/>
            <a:ext cx="8834284" cy="5308928"/>
          </a:xfrm>
        </p:spPr>
        <p:txBody>
          <a:bodyPr>
            <a:noAutofit/>
          </a:bodyPr>
          <a:lstStyle/>
          <a:p>
            <a:r>
              <a:rPr lang="zh-CN" altLang="en-US" sz="1800" dirty="0"/>
              <a:t>描述</a:t>
            </a:r>
            <a:endParaRPr lang="en-US" altLang="zh-CN" sz="1800" dirty="0" smtClean="0"/>
          </a:p>
          <a:p>
            <a:pPr lvl="1">
              <a:lnSpc>
                <a:spcPct val="130000"/>
              </a:lnSpc>
            </a:pPr>
            <a:r>
              <a:rPr lang="zh-CN" altLang="zh-CN" sz="1800" dirty="0" smtClean="0"/>
              <a:t>一</a:t>
            </a:r>
            <a:r>
              <a:rPr lang="zh-CN" altLang="zh-CN" sz="1800" dirty="0"/>
              <a:t>所学校里面有</a:t>
            </a:r>
            <a:r>
              <a:rPr lang="en-US" altLang="zh-CN" sz="1800" dirty="0"/>
              <a:t> 60% </a:t>
            </a:r>
            <a:r>
              <a:rPr lang="zh-CN" altLang="zh-CN" sz="1800" dirty="0"/>
              <a:t>的男生</a:t>
            </a:r>
            <a:r>
              <a:rPr lang="en-US" altLang="zh-CN" sz="1800" dirty="0"/>
              <a:t>(boy)</a:t>
            </a:r>
            <a:r>
              <a:rPr lang="zh-CN" altLang="zh-CN" sz="1800" dirty="0"/>
              <a:t>，</a:t>
            </a:r>
            <a:r>
              <a:rPr lang="en-US" altLang="zh-CN" sz="1800" dirty="0"/>
              <a:t>40% </a:t>
            </a:r>
            <a:r>
              <a:rPr lang="zh-CN" altLang="zh-CN" sz="1800" dirty="0"/>
              <a:t>的女生</a:t>
            </a:r>
            <a:r>
              <a:rPr lang="en-US" altLang="zh-CN" sz="1800" dirty="0"/>
              <a:t>(girl) </a:t>
            </a:r>
            <a:r>
              <a:rPr lang="zh-CN" altLang="zh-CN" sz="1800" dirty="0"/>
              <a:t>。男生总是穿长裤</a:t>
            </a:r>
            <a:r>
              <a:rPr lang="en-US" altLang="zh-CN" sz="1800" dirty="0"/>
              <a:t>(pants)</a:t>
            </a:r>
            <a:r>
              <a:rPr lang="zh-CN" altLang="zh-CN" sz="1800" dirty="0"/>
              <a:t>，女生则一半穿长裤一半穿裙子。随机选取一个</a:t>
            </a:r>
            <a:r>
              <a:rPr lang="zh-CN" altLang="en-US" sz="1800" dirty="0"/>
              <a:t>穿长裤的</a:t>
            </a:r>
            <a:r>
              <a:rPr lang="zh-CN" altLang="zh-CN" sz="1800" dirty="0"/>
              <a:t>学生，他（她）</a:t>
            </a:r>
            <a:r>
              <a:rPr lang="zh-CN" altLang="en-US" sz="1800" dirty="0"/>
              <a:t>是女生</a:t>
            </a:r>
            <a:r>
              <a:rPr lang="zh-CN" altLang="zh-CN" sz="1800" dirty="0"/>
              <a:t>的概率是多大</a:t>
            </a:r>
            <a:r>
              <a:rPr lang="zh-CN" altLang="en-US" sz="1800" dirty="0"/>
              <a:t>？</a:t>
            </a:r>
            <a:endParaRPr lang="en-US" altLang="zh-CN" sz="1800" dirty="0"/>
          </a:p>
          <a:p>
            <a:r>
              <a:rPr lang="zh-CN" altLang="en-US" sz="1800" dirty="0" smtClean="0"/>
              <a:t>形式化</a:t>
            </a:r>
            <a:endParaRPr lang="en-US" altLang="zh-CN" sz="1800" dirty="0" smtClean="0"/>
          </a:p>
          <a:p>
            <a:pPr lvl="1">
              <a:lnSpc>
                <a:spcPct val="130000"/>
              </a:lnSpc>
            </a:pPr>
            <a:r>
              <a:rPr lang="zh-CN" altLang="en-US" sz="1800" dirty="0" smtClean="0"/>
              <a:t>已知</a:t>
            </a:r>
            <a:r>
              <a:rPr lang="en-US" altLang="zh-CN" sz="1800" dirty="0" smtClean="0"/>
              <a:t>P(Boy</a:t>
            </a:r>
            <a:r>
              <a:rPr lang="en-US" altLang="zh-CN" sz="1800" dirty="0"/>
              <a:t>)=60%, </a:t>
            </a:r>
            <a:r>
              <a:rPr lang="en-US" altLang="zh-CN" sz="1800" dirty="0" smtClean="0"/>
              <a:t>P(Girl</a:t>
            </a:r>
            <a:r>
              <a:rPr lang="en-US" altLang="zh-CN" sz="1800" dirty="0"/>
              <a:t>)=40%, P(</a:t>
            </a:r>
            <a:r>
              <a:rPr lang="en-US" altLang="zh-CN" sz="1800" dirty="0" err="1"/>
              <a:t>Pants|Girl</a:t>
            </a:r>
            <a:r>
              <a:rPr lang="en-US" altLang="zh-CN" sz="1800" dirty="0"/>
              <a:t>)=50%, </a:t>
            </a:r>
            <a:r>
              <a:rPr lang="en-US" altLang="zh-CN" sz="1800" dirty="0" smtClean="0"/>
              <a:t>P(</a:t>
            </a:r>
            <a:r>
              <a:rPr lang="en-US" altLang="zh-CN" sz="1800" dirty="0" err="1" smtClean="0"/>
              <a:t>Pants|Boy</a:t>
            </a:r>
            <a:r>
              <a:rPr lang="en-US" altLang="zh-CN" sz="1800" dirty="0"/>
              <a:t>)=100%</a:t>
            </a:r>
            <a:r>
              <a:rPr lang="zh-CN" altLang="en-US" sz="1800" dirty="0"/>
              <a:t> </a:t>
            </a:r>
            <a:endParaRPr lang="en-US" altLang="zh-CN" sz="1800" dirty="0" smtClean="0"/>
          </a:p>
          <a:p>
            <a:pPr lvl="1">
              <a:lnSpc>
                <a:spcPct val="130000"/>
              </a:lnSpc>
            </a:pPr>
            <a:r>
              <a:rPr lang="zh-CN" altLang="en-US" sz="1800" dirty="0" smtClean="0"/>
              <a:t>求</a:t>
            </a:r>
            <a:r>
              <a:rPr lang="zh-CN" altLang="en-US" sz="1800" dirty="0"/>
              <a:t>：</a:t>
            </a:r>
            <a:r>
              <a:rPr lang="en-US" altLang="zh-CN" sz="1800" dirty="0"/>
              <a:t>P(</a:t>
            </a:r>
            <a:r>
              <a:rPr lang="en-US" altLang="zh-CN" sz="1800" dirty="0" err="1"/>
              <a:t>Girl|Pants</a:t>
            </a:r>
            <a:r>
              <a:rPr lang="en-US" altLang="zh-CN" sz="18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00132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一个例子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17988" y="1209860"/>
                <a:ext cx="8834284" cy="5308928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1800" dirty="0"/>
                  <a:t>描述</a:t>
                </a:r>
                <a:endParaRPr lang="en-US" altLang="zh-CN" sz="1800" dirty="0" smtClean="0"/>
              </a:p>
              <a:p>
                <a:pPr lvl="1">
                  <a:lnSpc>
                    <a:spcPct val="130000"/>
                  </a:lnSpc>
                </a:pPr>
                <a:r>
                  <a:rPr lang="zh-CN" altLang="zh-CN" sz="1800" dirty="0" smtClean="0"/>
                  <a:t>一</a:t>
                </a:r>
                <a:r>
                  <a:rPr lang="zh-CN" altLang="zh-CN" sz="1800" dirty="0"/>
                  <a:t>所学校里面有</a:t>
                </a:r>
                <a:r>
                  <a:rPr lang="en-US" altLang="zh-CN" sz="1800" dirty="0"/>
                  <a:t> 60% </a:t>
                </a:r>
                <a:r>
                  <a:rPr lang="zh-CN" altLang="zh-CN" sz="1800" dirty="0"/>
                  <a:t>的男生</a:t>
                </a:r>
                <a:r>
                  <a:rPr lang="en-US" altLang="zh-CN" sz="1800" dirty="0"/>
                  <a:t>(boy)</a:t>
                </a:r>
                <a:r>
                  <a:rPr lang="zh-CN" altLang="zh-CN" sz="1800" dirty="0"/>
                  <a:t>，</a:t>
                </a:r>
                <a:r>
                  <a:rPr lang="en-US" altLang="zh-CN" sz="1800" dirty="0"/>
                  <a:t>40% </a:t>
                </a:r>
                <a:r>
                  <a:rPr lang="zh-CN" altLang="zh-CN" sz="1800" dirty="0"/>
                  <a:t>的女生</a:t>
                </a:r>
                <a:r>
                  <a:rPr lang="en-US" altLang="zh-CN" sz="1800" dirty="0"/>
                  <a:t>(girl) </a:t>
                </a:r>
                <a:r>
                  <a:rPr lang="zh-CN" altLang="zh-CN" sz="1800" dirty="0"/>
                  <a:t>。男生总是穿长裤</a:t>
                </a:r>
                <a:r>
                  <a:rPr lang="en-US" altLang="zh-CN" sz="1800" dirty="0"/>
                  <a:t>(pants)</a:t>
                </a:r>
                <a:r>
                  <a:rPr lang="zh-CN" altLang="zh-CN" sz="1800" dirty="0"/>
                  <a:t>，女生则一半穿长裤一半穿裙子。随机选取一个</a:t>
                </a:r>
                <a:r>
                  <a:rPr lang="zh-CN" altLang="en-US" sz="1800" dirty="0"/>
                  <a:t>穿长裤的</a:t>
                </a:r>
                <a:r>
                  <a:rPr lang="zh-CN" altLang="zh-CN" sz="1800" dirty="0"/>
                  <a:t>学生，他（她）</a:t>
                </a:r>
                <a:r>
                  <a:rPr lang="zh-CN" altLang="en-US" sz="1800" dirty="0"/>
                  <a:t>是女生</a:t>
                </a:r>
                <a:r>
                  <a:rPr lang="zh-CN" altLang="zh-CN" sz="1800" dirty="0"/>
                  <a:t>的概率是多大</a:t>
                </a:r>
                <a:r>
                  <a:rPr lang="zh-CN" altLang="en-US" sz="1800" dirty="0"/>
                  <a:t>？</a:t>
                </a:r>
                <a:endParaRPr lang="en-US" altLang="zh-CN" sz="1800" dirty="0"/>
              </a:p>
              <a:p>
                <a:r>
                  <a:rPr lang="zh-CN" altLang="en-US" sz="1800" dirty="0" smtClean="0"/>
                  <a:t>形式化</a:t>
                </a:r>
                <a:endParaRPr lang="en-US" altLang="zh-CN" sz="1800" dirty="0" smtClean="0"/>
              </a:p>
              <a:p>
                <a:pPr lvl="1">
                  <a:lnSpc>
                    <a:spcPct val="130000"/>
                  </a:lnSpc>
                </a:pPr>
                <a:r>
                  <a:rPr lang="zh-CN" altLang="en-US" sz="1800" dirty="0" smtClean="0"/>
                  <a:t>已知</a:t>
                </a:r>
                <a:r>
                  <a:rPr lang="en-US" altLang="zh-CN" sz="1800" dirty="0" smtClean="0"/>
                  <a:t>P(Boy</a:t>
                </a:r>
                <a:r>
                  <a:rPr lang="en-US" altLang="zh-CN" sz="1800" dirty="0"/>
                  <a:t>)=60%, </a:t>
                </a:r>
                <a:r>
                  <a:rPr lang="en-US" altLang="zh-CN" sz="1800" dirty="0" smtClean="0"/>
                  <a:t>P(Girl</a:t>
                </a:r>
                <a:r>
                  <a:rPr lang="en-US" altLang="zh-CN" sz="1800" dirty="0"/>
                  <a:t>)=40%, P(</a:t>
                </a:r>
                <a:r>
                  <a:rPr lang="en-US" altLang="zh-CN" sz="1800" dirty="0" err="1"/>
                  <a:t>Pants|Girl</a:t>
                </a:r>
                <a:r>
                  <a:rPr lang="en-US" altLang="zh-CN" sz="1800" dirty="0"/>
                  <a:t>)=50%, </a:t>
                </a:r>
                <a:r>
                  <a:rPr lang="en-US" altLang="zh-CN" sz="1800" dirty="0" smtClean="0"/>
                  <a:t>P(</a:t>
                </a:r>
                <a:r>
                  <a:rPr lang="en-US" altLang="zh-CN" sz="1800" dirty="0" err="1" smtClean="0"/>
                  <a:t>Pants|Boy</a:t>
                </a:r>
                <a:r>
                  <a:rPr lang="en-US" altLang="zh-CN" sz="1800" dirty="0"/>
                  <a:t>)=100%</a:t>
                </a:r>
                <a:r>
                  <a:rPr lang="zh-CN" altLang="en-US" sz="1800" dirty="0"/>
                  <a:t> </a:t>
                </a:r>
                <a:endParaRPr lang="en-US" altLang="zh-CN" sz="1800" dirty="0" smtClean="0"/>
              </a:p>
              <a:p>
                <a:pPr lvl="1">
                  <a:lnSpc>
                    <a:spcPct val="130000"/>
                  </a:lnSpc>
                </a:pPr>
                <a:r>
                  <a:rPr lang="zh-CN" altLang="en-US" sz="1800" dirty="0" smtClean="0"/>
                  <a:t>求</a:t>
                </a:r>
                <a:r>
                  <a:rPr lang="zh-CN" altLang="en-US" sz="1800" dirty="0"/>
                  <a:t>：</a:t>
                </a:r>
                <a:r>
                  <a:rPr lang="en-US" altLang="zh-CN" sz="1800" dirty="0"/>
                  <a:t>P(</a:t>
                </a:r>
                <a:r>
                  <a:rPr lang="en-US" altLang="zh-CN" sz="1800" dirty="0" err="1"/>
                  <a:t>Girl|Pants</a:t>
                </a:r>
                <a:r>
                  <a:rPr lang="en-US" altLang="zh-CN" sz="1800" dirty="0"/>
                  <a:t>) </a:t>
                </a:r>
              </a:p>
              <a:p>
                <a:r>
                  <a:rPr lang="zh-CN" altLang="en-US" sz="1800" dirty="0" smtClean="0"/>
                  <a:t>解答</a:t>
                </a:r>
                <a:endParaRPr lang="en-US" altLang="zh-CN" sz="1800" dirty="0"/>
              </a:p>
              <a:p>
                <a:pPr lvl="1">
                  <a:lnSpc>
                    <a:spcPct val="130000"/>
                  </a:lnSpc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𝐺𝑖𝑟𝑙</m:t>
                        </m:r>
                      </m:e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𝑃𝑎𝑛𝑡𝑠</m:t>
                        </m:r>
                      </m:e>
                    </m:d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zh-CN" altLang="en-US" sz="1800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1800" i="1" dirty="0">
                            <a:latin typeface="Cambria Math" panose="02040503050406030204" pitchFamily="18" charset="0"/>
                          </a:rPr>
                          <m:t>𝐺𝑖𝑟𝑙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sz="1800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1800" i="1" dirty="0">
                            <a:latin typeface="Cambria Math" panose="02040503050406030204" pitchFamily="18" charset="0"/>
                          </a:rPr>
                          <m:t>𝑃𝑎𝑛𝑡𝑠</m:t>
                        </m:r>
                        <m:r>
                          <a:rPr lang="zh-CN" altLang="en-US" sz="1800" i="1" dirty="0">
                            <a:latin typeface="Cambria Math" panose="02040503050406030204" pitchFamily="18" charset="0"/>
                          </a:rPr>
                          <m:t>│</m:t>
                        </m:r>
                        <m:r>
                          <a:rPr lang="zh-CN" altLang="en-US" sz="1800" i="1" dirty="0">
                            <a:latin typeface="Cambria Math" panose="02040503050406030204" pitchFamily="18" charset="0"/>
                          </a:rPr>
                          <m:t>𝐺𝑖𝑟𝑙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1800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𝐵𝑜𝑦</m:t>
                            </m:r>
                          </m:e>
                        </m:d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𝑃𝑎𝑛𝑡𝑠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𝐵𝑜𝑦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1800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𝐺𝑖𝑟𝑙</m:t>
                            </m:r>
                          </m:e>
                        </m:d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𝑃𝑎𝑛𝑡𝑠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𝐺𝑖𝑟𝑙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zh-CN" alt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𝐺𝑖𝑟𝑙</m:t>
                        </m:r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𝑃𝑎𝑛𝑡𝑠</m:t>
                        </m:r>
                        <m:r>
                          <a:rPr lang="zh-CN" alt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│</m:t>
                        </m:r>
                        <m:r>
                          <a:rPr lang="zh-CN" alt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𝐺𝑖𝑟𝑙</m:t>
                        </m:r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𝑃𝑎𝑛𝑡𝑠</m:t>
                        </m:r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1800" dirty="0"/>
              </a:p>
              <a:p>
                <a:r>
                  <a:rPr lang="zh-CN" altLang="en-US" sz="1800" dirty="0"/>
                  <a:t>直观</a:t>
                </a:r>
                <a:r>
                  <a:rPr lang="zh-CN" altLang="en-US" sz="1800" dirty="0" smtClean="0"/>
                  <a:t>理解</a:t>
                </a:r>
                <a:endParaRPr lang="en-US" altLang="zh-CN" sz="1800" dirty="0" smtClean="0"/>
              </a:p>
              <a:p>
                <a:pPr lvl="1">
                  <a:lnSpc>
                    <a:spcPct val="130000"/>
                  </a:lnSpc>
                </a:pPr>
                <a:r>
                  <a:rPr lang="zh-CN" altLang="zh-CN" sz="1800" dirty="0" smtClean="0"/>
                  <a:t>算</a:t>
                </a:r>
                <a:r>
                  <a:rPr lang="zh-CN" altLang="zh-CN" sz="1800" dirty="0"/>
                  <a:t>出学校里面有多少穿长裤的，然后在这些人里面再算出有多少女生</a:t>
                </a:r>
                <a:r>
                  <a:rPr lang="zh-CN" altLang="en-US" sz="1800" dirty="0" smtClean="0"/>
                  <a:t>。</a:t>
                </a:r>
                <a:endParaRPr lang="en-US" altLang="zh-CN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988" y="1209860"/>
                <a:ext cx="8834284" cy="5308928"/>
              </a:xfrm>
              <a:blipFill>
                <a:blip r:embed="rId3"/>
                <a:stretch>
                  <a:fillRect l="-414" r="-25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501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3C23C007-665C-45E5-8515-7230676D9BA9}" type="slidenum">
              <a:rPr lang="zh-CN" altLang="en-US" smtClean="0"/>
              <a:pPr/>
              <a:t>3</a:t>
            </a:fld>
            <a:endParaRPr lang="en-US" altLang="zh-CN"/>
          </a:p>
        </p:txBody>
      </p:sp>
      <p:sp>
        <p:nvSpPr>
          <p:cNvPr id="9" name="TextBox 8"/>
          <p:cNvSpPr txBox="1"/>
          <p:nvPr>
            <p:custDataLst>
              <p:tags r:id="rId3"/>
            </p:custDataLst>
          </p:nvPr>
        </p:nvSpPr>
        <p:spPr>
          <a:xfrm>
            <a:off x="7179096" y="925835"/>
            <a:ext cx="221744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sz="260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圆角矩形 9"/>
          <p:cNvSpPr/>
          <p:nvPr>
            <p:custDataLst>
              <p:tags r:id="rId4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作答</a:t>
            </a:r>
          </a:p>
        </p:txBody>
      </p:sp>
      <p:sp>
        <p:nvSpPr>
          <p:cNvPr id="16" name="矩形 15"/>
          <p:cNvSpPr/>
          <p:nvPr>
            <p:custDataLst>
              <p:tags r:id="rId5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3.0</a:t>
            </a: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以上版本雨课堂</a:t>
            </a:r>
          </a:p>
        </p:txBody>
      </p:sp>
      <p:graphicFrame>
        <p:nvGraphicFramePr>
          <p:cNvPr id="18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3335862"/>
              </p:ext>
            </p:extLst>
          </p:nvPr>
        </p:nvGraphicFramePr>
        <p:xfrm>
          <a:off x="468313" y="1700932"/>
          <a:ext cx="4525962" cy="3314700"/>
        </p:xfrm>
        <a:graphic>
          <a:graphicData uri="http://schemas.openxmlformats.org/drawingml/2006/table">
            <a:tbl>
              <a:tblPr/>
              <a:tblGrid>
                <a:gridCol w="442912"/>
                <a:gridCol w="776288"/>
                <a:gridCol w="979487"/>
                <a:gridCol w="571500"/>
                <a:gridCol w="774700"/>
                <a:gridCol w="981075"/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id</a:t>
                      </a:r>
                      <a:endParaRPr kumimoji="0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年龄段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收入状况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爱好</a:t>
                      </a:r>
                      <a:endParaRPr kumimoji="0" lang="zh-CN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信用度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购买电脑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高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否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4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老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否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5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老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低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低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优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9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青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低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10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老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 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11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青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优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12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否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优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13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高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sp>
        <p:nvSpPr>
          <p:cNvPr id="19" name="Text Box 87"/>
          <p:cNvSpPr txBox="1">
            <a:spLocks noChangeArrowheads="1"/>
          </p:cNvSpPr>
          <p:nvPr/>
        </p:nvSpPr>
        <p:spPr bwMode="auto">
          <a:xfrm>
            <a:off x="4954588" y="1735857"/>
            <a:ext cx="4189412" cy="2868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9900" indent="-469900"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200" dirty="0">
                <a:ea typeface="宋体" charset="-122"/>
              </a:rPr>
              <a:t>P(</a:t>
            </a:r>
            <a:r>
              <a:rPr lang="zh-CN" altLang="en-US" sz="2200" dirty="0">
                <a:ea typeface="宋体" charset="-122"/>
              </a:rPr>
              <a:t>青年 </a:t>
            </a:r>
            <a:r>
              <a:rPr lang="en-US" altLang="zh-CN" sz="2200" dirty="0">
                <a:ea typeface="宋体" charset="-122"/>
              </a:rPr>
              <a:t>| </a:t>
            </a:r>
            <a:r>
              <a:rPr lang="zh-CN" altLang="en-US" sz="2200" dirty="0">
                <a:ea typeface="宋体" charset="-122"/>
              </a:rPr>
              <a:t>购买</a:t>
            </a:r>
            <a:r>
              <a:rPr lang="en-US" altLang="zh-CN" sz="2200" dirty="0">
                <a:ea typeface="宋体" charset="-122"/>
              </a:rPr>
              <a:t>)  = 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altLang="zh-CN" sz="2200" dirty="0">
              <a:ea typeface="宋体" charset="-122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200" dirty="0">
                <a:ea typeface="宋体" charset="-122"/>
              </a:rPr>
              <a:t>P(</a:t>
            </a:r>
            <a:r>
              <a:rPr lang="zh-CN" altLang="en-US" sz="2200" dirty="0">
                <a:ea typeface="宋体" charset="-122"/>
              </a:rPr>
              <a:t>收入中等 </a:t>
            </a:r>
            <a:r>
              <a:rPr lang="en-US" altLang="zh-CN" sz="2200" dirty="0">
                <a:ea typeface="宋体" charset="-122"/>
              </a:rPr>
              <a:t>| </a:t>
            </a:r>
            <a:r>
              <a:rPr lang="zh-CN" altLang="en-US" sz="2200" dirty="0">
                <a:ea typeface="宋体" charset="-122"/>
              </a:rPr>
              <a:t>购买</a:t>
            </a:r>
            <a:r>
              <a:rPr lang="en-US" altLang="zh-CN" sz="2200" dirty="0">
                <a:ea typeface="宋体" charset="-122"/>
              </a:rPr>
              <a:t>) = 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altLang="zh-CN" sz="2200" dirty="0">
              <a:ea typeface="宋体" charset="-122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200" dirty="0" smtClean="0">
                <a:ea typeface="宋体" charset="-122"/>
              </a:rPr>
              <a:t>P(</a:t>
            </a:r>
            <a:r>
              <a:rPr lang="zh-CN" altLang="en-US" sz="2200" dirty="0">
                <a:ea typeface="宋体" charset="-122"/>
              </a:rPr>
              <a:t>爱好</a:t>
            </a:r>
            <a:r>
              <a:rPr lang="zh-CN" altLang="en-US" sz="2200" dirty="0" smtClean="0">
                <a:ea typeface="宋体" charset="-122"/>
              </a:rPr>
              <a:t> </a:t>
            </a:r>
            <a:r>
              <a:rPr lang="en-US" altLang="zh-CN" sz="2200" dirty="0">
                <a:ea typeface="宋体" charset="-122"/>
              </a:rPr>
              <a:t>| </a:t>
            </a:r>
            <a:r>
              <a:rPr lang="zh-CN" altLang="en-US" sz="2200" dirty="0">
                <a:ea typeface="宋体" charset="-122"/>
              </a:rPr>
              <a:t>购买</a:t>
            </a:r>
            <a:r>
              <a:rPr lang="en-US" altLang="zh-CN" sz="2200" dirty="0">
                <a:ea typeface="宋体" charset="-122"/>
              </a:rPr>
              <a:t>) </a:t>
            </a:r>
            <a:r>
              <a:rPr lang="en-US" altLang="zh-CN" sz="2200" dirty="0" smtClean="0">
                <a:ea typeface="宋体" charset="-122"/>
              </a:rPr>
              <a:t>= 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altLang="zh-CN" sz="2200" dirty="0" smtClean="0">
              <a:ea typeface="宋体" charset="-122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200" dirty="0" smtClean="0">
                <a:ea typeface="宋体" charset="-122"/>
              </a:rPr>
              <a:t>P</a:t>
            </a:r>
            <a:r>
              <a:rPr lang="en-US" altLang="zh-CN" sz="2200" dirty="0">
                <a:ea typeface="宋体" charset="-122"/>
              </a:rPr>
              <a:t>(</a:t>
            </a:r>
            <a:r>
              <a:rPr lang="zh-CN" altLang="en-US" sz="2200" dirty="0">
                <a:ea typeface="宋体" charset="-122"/>
              </a:rPr>
              <a:t>信用中 </a:t>
            </a:r>
            <a:r>
              <a:rPr lang="en-US" altLang="zh-CN" sz="2200" dirty="0">
                <a:ea typeface="宋体" charset="-122"/>
              </a:rPr>
              <a:t>| </a:t>
            </a:r>
            <a:r>
              <a:rPr lang="zh-CN" altLang="en-US" sz="2200" dirty="0">
                <a:ea typeface="宋体" charset="-122"/>
              </a:rPr>
              <a:t>购买</a:t>
            </a:r>
            <a:r>
              <a:rPr lang="en-US" altLang="zh-CN" sz="2200" dirty="0">
                <a:ea typeface="宋体" charset="-122"/>
              </a:rPr>
              <a:t>) = </a:t>
            </a:r>
            <a:endParaRPr lang="zh-CN" altLang="en-US" sz="2200" dirty="0">
              <a:ea typeface="宋体" charset="-122"/>
            </a:endParaRPr>
          </a:p>
        </p:txBody>
      </p:sp>
      <p:graphicFrame>
        <p:nvGraphicFramePr>
          <p:cNvPr id="20" name="Objec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0702159"/>
              </p:ext>
            </p:extLst>
          </p:nvPr>
        </p:nvGraphicFramePr>
        <p:xfrm>
          <a:off x="661988" y="4904507"/>
          <a:ext cx="7334250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3" name="Equation" r:id="rId17" imgW="4089400" imgH="508000" progId="Equation.3">
                  <p:embed/>
                </p:oleObj>
              </mc:Choice>
              <mc:Fallback>
                <p:oleObj name="Equation" r:id="rId17" imgW="4089400" imgH="5080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88" y="4904507"/>
                        <a:ext cx="7334250" cy="97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89"/>
          <p:cNvSpPr txBox="1">
            <a:spLocks noChangeArrowheads="1"/>
          </p:cNvSpPr>
          <p:nvPr/>
        </p:nvSpPr>
        <p:spPr bwMode="auto">
          <a:xfrm>
            <a:off x="738364" y="6006232"/>
            <a:ext cx="2321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69900" indent="-469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  <a:ea typeface="楷体_GB2312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2"/>
              <a:buChar char="¨"/>
              <a:defRPr sz="2800">
                <a:solidFill>
                  <a:schemeClr val="tx1"/>
                </a:solidFill>
                <a:latin typeface="Arial" charset="0"/>
                <a:ea typeface="楷体_GB2312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  <a:ea typeface="楷体_GB2312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000">
                <a:solidFill>
                  <a:schemeClr val="tx1"/>
                </a:solidFill>
                <a:latin typeface="Arial" charset="0"/>
                <a:ea typeface="楷体_GB2312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楷体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楷体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楷体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楷体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楷体_GB2312" charset="0"/>
              </a:defRPr>
            </a:lvl9pPr>
          </a:lstStyle>
          <a:p>
            <a:pPr algn="ctr" eaLnBrk="1" hangingPunct="1">
              <a:buClr>
                <a:schemeClr val="accent2"/>
              </a:buClr>
              <a:buSzTx/>
              <a:buFont typeface="Wingdings" charset="2"/>
              <a:buNone/>
              <a:defRPr/>
            </a:pPr>
            <a:r>
              <a:rPr lang="en-US" altLang="zh-CN" sz="2800" dirty="0" smtClean="0">
                <a:ea typeface="宋体" charset="-122"/>
              </a:rPr>
              <a:t>P(X</a:t>
            </a:r>
            <a:r>
              <a:rPr lang="zh-CN" altLang="en-US" sz="2800" dirty="0" smtClean="0">
                <a:ea typeface="宋体" charset="-122"/>
              </a:rPr>
              <a:t> </a:t>
            </a:r>
            <a:r>
              <a:rPr lang="en-US" altLang="zh-CN" sz="2800" dirty="0" smtClean="0">
                <a:ea typeface="宋体" charset="-122"/>
              </a:rPr>
              <a:t>| </a:t>
            </a:r>
            <a:r>
              <a:rPr lang="zh-CN" altLang="en-US" sz="2800" dirty="0" smtClean="0">
                <a:ea typeface="宋体" charset="-122"/>
              </a:rPr>
              <a:t>购买</a:t>
            </a:r>
            <a:r>
              <a:rPr lang="en-US" altLang="zh-CN" sz="2800" dirty="0" smtClean="0">
                <a:ea typeface="宋体" charset="-122"/>
              </a:rPr>
              <a:t>) = </a:t>
            </a:r>
            <a:endParaRPr lang="zh-CN" altLang="en-US" sz="2800" dirty="0" smtClean="0">
              <a:ea typeface="宋体" charset="-122"/>
            </a:endParaRP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107504" y="908720"/>
            <a:ext cx="903649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69900" indent="-469900"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 dirty="0" smtClean="0">
                <a:ea typeface="宋体" charset="-122"/>
              </a:rPr>
              <a:t>一</a:t>
            </a:r>
            <a:r>
              <a:rPr lang="zh-CN" altLang="en-US" sz="2400" dirty="0">
                <a:ea typeface="宋体" charset="-122"/>
              </a:rPr>
              <a:t>个收入中等、信用度</a:t>
            </a:r>
            <a:r>
              <a:rPr lang="zh-CN" altLang="en-US" sz="2400" dirty="0" smtClean="0">
                <a:ea typeface="宋体" charset="-122"/>
              </a:rPr>
              <a:t>良好的青年爱好游戏顾客。</a:t>
            </a:r>
            <a:r>
              <a:rPr lang="en-US" altLang="zh-CN" sz="2400" dirty="0" smtClean="0">
                <a:ea typeface="宋体" charset="-122"/>
              </a:rPr>
              <a:t>(</a:t>
            </a:r>
            <a:r>
              <a:rPr lang="zh-CN" altLang="en-US" sz="2400" dirty="0" smtClean="0">
                <a:ea typeface="宋体" charset="-122"/>
              </a:rPr>
              <a:t>答案保留小数点后三位</a:t>
            </a:r>
            <a:r>
              <a:rPr lang="en-US" altLang="zh-CN" sz="2400" dirty="0" smtClean="0">
                <a:ea typeface="宋体" charset="-122"/>
              </a:rPr>
              <a:t>)</a:t>
            </a:r>
            <a:endParaRPr lang="zh-CN" altLang="en-US" sz="2400" dirty="0">
              <a:ea typeface="宋体" charset="-122"/>
            </a:endParaRPr>
          </a:p>
        </p:txBody>
      </p:sp>
      <p:sp>
        <p:nvSpPr>
          <p:cNvPr id="23" name="TextBox 22"/>
          <p:cNvSpPr txBox="1"/>
          <p:nvPr>
            <p:custDataLst>
              <p:tags r:id="rId6"/>
            </p:custDataLst>
          </p:nvPr>
        </p:nvSpPr>
        <p:spPr>
          <a:xfrm>
            <a:off x="7395120" y="1700808"/>
            <a:ext cx="221744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2]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24" name="TextBox 23"/>
          <p:cNvSpPr txBox="1"/>
          <p:nvPr>
            <p:custDataLst>
              <p:tags r:id="rId7"/>
            </p:custDataLst>
          </p:nvPr>
        </p:nvSpPr>
        <p:spPr>
          <a:xfrm>
            <a:off x="6876256" y="2492896"/>
            <a:ext cx="221744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3]</a:t>
            </a:r>
            <a:r>
              <a:rPr lang="en-US" altLang="zh-CN" sz="260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25" name="TextBox 24"/>
          <p:cNvSpPr txBox="1"/>
          <p:nvPr>
            <p:custDataLst>
              <p:tags r:id="rId8"/>
            </p:custDataLst>
          </p:nvPr>
        </p:nvSpPr>
        <p:spPr>
          <a:xfrm>
            <a:off x="7179096" y="3302099"/>
            <a:ext cx="221744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4]</a:t>
            </a:r>
            <a:r>
              <a:rPr lang="en-US" altLang="zh-CN" sz="260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26" name="TextBox 25"/>
          <p:cNvSpPr txBox="1"/>
          <p:nvPr>
            <p:custDataLst>
              <p:tags r:id="rId9"/>
            </p:custDataLst>
          </p:nvPr>
        </p:nvSpPr>
        <p:spPr>
          <a:xfrm>
            <a:off x="2843808" y="5229200"/>
            <a:ext cx="221744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5]</a:t>
            </a:r>
            <a:r>
              <a:rPr lang="en-US" altLang="zh-CN" sz="260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5" name="组合 14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1" name="TitleBackground"/>
            <p:cNvSpPr/>
            <p:nvPr>
              <p:custDataLst>
                <p:tags r:id="rId1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ColorBlock"/>
            <p:cNvSpPr/>
            <p:nvPr>
              <p:custDataLst>
                <p:tags r:id="rId1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4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5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8" name="图片 7"/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41869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朴素贝叶斯分类案例</a:t>
            </a:r>
            <a:endParaRPr lang="zh-CN" altLang="en-US" dirty="0" smtClean="0"/>
          </a:p>
        </p:txBody>
      </p:sp>
      <p:graphicFrame>
        <p:nvGraphicFramePr>
          <p:cNvPr id="75779" name="Group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38775501"/>
              </p:ext>
            </p:extLst>
          </p:nvPr>
        </p:nvGraphicFramePr>
        <p:xfrm>
          <a:off x="468313" y="1700932"/>
          <a:ext cx="4525962" cy="3314700"/>
        </p:xfrm>
        <a:graphic>
          <a:graphicData uri="http://schemas.openxmlformats.org/drawingml/2006/table">
            <a:tbl>
              <a:tblPr/>
              <a:tblGrid>
                <a:gridCol w="442912"/>
                <a:gridCol w="776288"/>
                <a:gridCol w="979487"/>
                <a:gridCol w="571500"/>
                <a:gridCol w="774700"/>
                <a:gridCol w="981075"/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id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年龄段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收入状况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爱好</a:t>
                      </a:r>
                      <a:endParaRPr kumimoji="0" lang="zh-CN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信用度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购买电脑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高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否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4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老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否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5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老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低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低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优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9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青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低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10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老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 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11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青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优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12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否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优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13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高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8" marB="45698"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sp>
        <p:nvSpPr>
          <p:cNvPr id="73815" name="Text Box 87"/>
          <p:cNvSpPr txBox="1">
            <a:spLocks noChangeArrowheads="1"/>
          </p:cNvSpPr>
          <p:nvPr/>
        </p:nvSpPr>
        <p:spPr bwMode="auto">
          <a:xfrm>
            <a:off x="4954588" y="1735857"/>
            <a:ext cx="4189412" cy="2868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9900" indent="-469900"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200" dirty="0">
                <a:ea typeface="宋体" charset="-122"/>
              </a:rPr>
              <a:t>P(</a:t>
            </a:r>
            <a:r>
              <a:rPr lang="zh-CN" altLang="en-US" sz="2200" dirty="0">
                <a:ea typeface="宋体" charset="-122"/>
              </a:rPr>
              <a:t>青年 </a:t>
            </a:r>
            <a:r>
              <a:rPr lang="en-US" altLang="zh-CN" sz="2200" dirty="0">
                <a:ea typeface="宋体" charset="-122"/>
              </a:rPr>
              <a:t>| </a:t>
            </a:r>
            <a:r>
              <a:rPr lang="zh-CN" altLang="en-US" sz="2200" dirty="0">
                <a:ea typeface="宋体" charset="-122"/>
              </a:rPr>
              <a:t>购买</a:t>
            </a:r>
            <a:r>
              <a:rPr lang="en-US" altLang="zh-CN" sz="2200" dirty="0">
                <a:ea typeface="宋体" charset="-122"/>
              </a:rPr>
              <a:t>)  = 2/9 = 0.222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altLang="zh-CN" sz="2200" dirty="0">
              <a:ea typeface="宋体" charset="-122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200" dirty="0">
                <a:ea typeface="宋体" charset="-122"/>
              </a:rPr>
              <a:t>P(</a:t>
            </a:r>
            <a:r>
              <a:rPr lang="zh-CN" altLang="en-US" sz="2200" dirty="0">
                <a:ea typeface="宋体" charset="-122"/>
              </a:rPr>
              <a:t>收入中等 </a:t>
            </a:r>
            <a:r>
              <a:rPr lang="en-US" altLang="zh-CN" sz="2200" dirty="0">
                <a:ea typeface="宋体" charset="-122"/>
              </a:rPr>
              <a:t>| </a:t>
            </a:r>
            <a:r>
              <a:rPr lang="zh-CN" altLang="en-US" sz="2200" dirty="0">
                <a:ea typeface="宋体" charset="-122"/>
              </a:rPr>
              <a:t>购买</a:t>
            </a:r>
            <a:r>
              <a:rPr lang="en-US" altLang="zh-CN" sz="2200" dirty="0">
                <a:ea typeface="宋体" charset="-122"/>
              </a:rPr>
              <a:t>) = 4/9 = 0.444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altLang="zh-CN" sz="2200" dirty="0">
              <a:ea typeface="宋体" charset="-122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200" dirty="0" smtClean="0">
                <a:ea typeface="宋体" charset="-122"/>
              </a:rPr>
              <a:t>P(</a:t>
            </a:r>
            <a:r>
              <a:rPr lang="zh-CN" altLang="en-US" sz="2200" dirty="0">
                <a:ea typeface="宋体" charset="-122"/>
              </a:rPr>
              <a:t>爱好</a:t>
            </a:r>
            <a:r>
              <a:rPr lang="zh-CN" altLang="en-US" sz="2200" dirty="0" smtClean="0">
                <a:ea typeface="宋体" charset="-122"/>
              </a:rPr>
              <a:t> </a:t>
            </a:r>
            <a:r>
              <a:rPr lang="en-US" altLang="zh-CN" sz="2200" dirty="0">
                <a:ea typeface="宋体" charset="-122"/>
              </a:rPr>
              <a:t>| </a:t>
            </a:r>
            <a:r>
              <a:rPr lang="zh-CN" altLang="en-US" sz="2200" dirty="0">
                <a:ea typeface="宋体" charset="-122"/>
              </a:rPr>
              <a:t>购买</a:t>
            </a:r>
            <a:r>
              <a:rPr lang="en-US" altLang="zh-CN" sz="2200" dirty="0">
                <a:ea typeface="宋体" charset="-122"/>
              </a:rPr>
              <a:t>) = 6/9 = 0.667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altLang="zh-CN" sz="2200" dirty="0">
              <a:ea typeface="宋体" charset="-122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200" dirty="0">
                <a:ea typeface="宋体" charset="-122"/>
              </a:rPr>
              <a:t>P(</a:t>
            </a:r>
            <a:r>
              <a:rPr lang="zh-CN" altLang="en-US" sz="2200" dirty="0">
                <a:ea typeface="宋体" charset="-122"/>
              </a:rPr>
              <a:t>信用中 </a:t>
            </a:r>
            <a:r>
              <a:rPr lang="en-US" altLang="zh-CN" sz="2200" dirty="0">
                <a:ea typeface="宋体" charset="-122"/>
              </a:rPr>
              <a:t>| </a:t>
            </a:r>
            <a:r>
              <a:rPr lang="zh-CN" altLang="en-US" sz="2200" dirty="0">
                <a:ea typeface="宋体" charset="-122"/>
              </a:rPr>
              <a:t>购买</a:t>
            </a:r>
            <a:r>
              <a:rPr lang="en-US" altLang="zh-CN" sz="2200" dirty="0">
                <a:ea typeface="宋体" charset="-122"/>
              </a:rPr>
              <a:t>) = 6/9 = 0.667</a:t>
            </a:r>
            <a:endParaRPr lang="zh-CN" altLang="en-US" sz="2200" dirty="0">
              <a:ea typeface="宋体" charset="-122"/>
            </a:endParaRPr>
          </a:p>
        </p:txBody>
      </p:sp>
      <p:graphicFrame>
        <p:nvGraphicFramePr>
          <p:cNvPr id="75864" name="Object 10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4038550324"/>
              </p:ext>
            </p:extLst>
          </p:nvPr>
        </p:nvGraphicFramePr>
        <p:xfrm>
          <a:off x="661988" y="4904507"/>
          <a:ext cx="7334250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6" name="Equation" r:id="rId3" imgW="4089400" imgH="508000" progId="Equation.3">
                  <p:embed/>
                </p:oleObj>
              </mc:Choice>
              <mc:Fallback>
                <p:oleObj name="Equation" r:id="rId3" imgW="4089400" imgH="5080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88" y="4904507"/>
                        <a:ext cx="7334250" cy="97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817" name="Text Box 89"/>
          <p:cNvSpPr txBox="1">
            <a:spLocks noChangeArrowheads="1"/>
          </p:cNvSpPr>
          <p:nvPr/>
        </p:nvSpPr>
        <p:spPr bwMode="auto">
          <a:xfrm>
            <a:off x="431800" y="6006232"/>
            <a:ext cx="8331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69900" indent="-469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  <a:ea typeface="楷体_GB2312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2"/>
              <a:buChar char="¨"/>
              <a:defRPr sz="2800">
                <a:solidFill>
                  <a:schemeClr val="tx1"/>
                </a:solidFill>
                <a:latin typeface="Arial" charset="0"/>
                <a:ea typeface="楷体_GB2312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  <a:ea typeface="楷体_GB2312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000">
                <a:solidFill>
                  <a:schemeClr val="tx1"/>
                </a:solidFill>
                <a:latin typeface="Arial" charset="0"/>
                <a:ea typeface="楷体_GB2312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楷体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楷体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楷体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楷体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楷体_GB2312" charset="0"/>
              </a:defRPr>
            </a:lvl9pPr>
          </a:lstStyle>
          <a:p>
            <a:pPr algn="ctr" eaLnBrk="1" hangingPunct="1">
              <a:buClr>
                <a:schemeClr val="accent2"/>
              </a:buClr>
              <a:buSzTx/>
              <a:buFont typeface="Wingdings" charset="2"/>
              <a:buNone/>
              <a:defRPr/>
            </a:pPr>
            <a:r>
              <a:rPr lang="en-US" altLang="zh-CN" sz="2800" smtClean="0">
                <a:ea typeface="宋体" charset="-122"/>
              </a:rPr>
              <a:t>P(X</a:t>
            </a:r>
            <a:r>
              <a:rPr lang="zh-CN" altLang="en-US" sz="2800" smtClean="0">
                <a:ea typeface="宋体" charset="-122"/>
              </a:rPr>
              <a:t> </a:t>
            </a:r>
            <a:r>
              <a:rPr lang="en-US" altLang="zh-CN" sz="2800" smtClean="0">
                <a:ea typeface="宋体" charset="-122"/>
              </a:rPr>
              <a:t>| </a:t>
            </a:r>
            <a:r>
              <a:rPr lang="zh-CN" altLang="en-US" sz="2800" smtClean="0">
                <a:ea typeface="宋体" charset="-122"/>
              </a:rPr>
              <a:t>购买</a:t>
            </a:r>
            <a:r>
              <a:rPr lang="en-US" altLang="zh-CN" sz="2800" smtClean="0">
                <a:ea typeface="宋体" charset="-122"/>
              </a:rPr>
              <a:t>) = 0.222 ×0.444 ×0.667 ×0.667=0.044</a:t>
            </a:r>
            <a:endParaRPr lang="zh-CN" altLang="en-US" sz="2800" smtClean="0">
              <a:ea typeface="宋体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39552" y="1023119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69900" indent="-469900"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 dirty="0" smtClean="0">
                <a:ea typeface="宋体" charset="-122"/>
              </a:rPr>
              <a:t>一</a:t>
            </a:r>
            <a:r>
              <a:rPr lang="zh-CN" altLang="en-US" sz="2400" dirty="0">
                <a:ea typeface="宋体" charset="-122"/>
              </a:rPr>
              <a:t>个收入中等、信用度</a:t>
            </a:r>
            <a:r>
              <a:rPr lang="zh-CN" altLang="en-US" sz="2400" dirty="0" smtClean="0">
                <a:ea typeface="宋体" charset="-122"/>
              </a:rPr>
              <a:t>良好的青年爱好游戏顾客。</a:t>
            </a:r>
            <a:endParaRPr lang="zh-CN" altLang="en-US" sz="2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552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3C23C007-665C-45E5-8515-7230676D9BA9}" type="slidenum">
              <a:rPr lang="zh-CN" altLang="en-US" smtClean="0"/>
              <a:pPr/>
              <a:t>5</a:t>
            </a:fld>
            <a:endParaRPr lang="en-US" altLang="zh-CN"/>
          </a:p>
        </p:txBody>
      </p:sp>
      <p:sp>
        <p:nvSpPr>
          <p:cNvPr id="9" name="TextBox 8"/>
          <p:cNvSpPr txBox="1"/>
          <p:nvPr>
            <p:custDataLst>
              <p:tags r:id="rId3"/>
            </p:custDataLst>
          </p:nvPr>
        </p:nvSpPr>
        <p:spPr>
          <a:xfrm>
            <a:off x="7236296" y="692696"/>
            <a:ext cx="2721496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圆角矩形 9"/>
          <p:cNvSpPr/>
          <p:nvPr>
            <p:custDataLst>
              <p:tags r:id="rId4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作答</a:t>
            </a:r>
          </a:p>
        </p:txBody>
      </p:sp>
      <p:sp>
        <p:nvSpPr>
          <p:cNvPr id="16" name="矩形 15"/>
          <p:cNvSpPr/>
          <p:nvPr>
            <p:custDataLst>
              <p:tags r:id="rId5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3.0</a:t>
            </a: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以上版本雨课堂</a:t>
            </a:r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5265738" y="1569615"/>
            <a:ext cx="3878262" cy="2868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9900" indent="-469900"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200" dirty="0">
                <a:ea typeface="宋体" charset="-122"/>
              </a:rPr>
              <a:t>P(</a:t>
            </a:r>
            <a:r>
              <a:rPr lang="zh-CN" altLang="en-US" sz="2200" dirty="0">
                <a:ea typeface="宋体" charset="-122"/>
              </a:rPr>
              <a:t>青年 </a:t>
            </a:r>
            <a:r>
              <a:rPr lang="en-US" altLang="zh-CN" sz="2200" dirty="0">
                <a:ea typeface="宋体" charset="-122"/>
              </a:rPr>
              <a:t>| </a:t>
            </a:r>
            <a:r>
              <a:rPr lang="zh-CN" altLang="en-US" sz="2200" dirty="0">
                <a:ea typeface="宋体" charset="-122"/>
              </a:rPr>
              <a:t>不买</a:t>
            </a:r>
            <a:r>
              <a:rPr lang="en-US" altLang="zh-CN" sz="2200" dirty="0">
                <a:ea typeface="宋体" charset="-122"/>
              </a:rPr>
              <a:t>)  = 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altLang="zh-CN" sz="2200" dirty="0">
              <a:ea typeface="宋体" charset="-122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200" dirty="0">
                <a:ea typeface="宋体" charset="-122"/>
              </a:rPr>
              <a:t>P(</a:t>
            </a:r>
            <a:r>
              <a:rPr lang="zh-CN" altLang="en-US" sz="2200" dirty="0">
                <a:ea typeface="宋体" charset="-122"/>
              </a:rPr>
              <a:t>收入中等 </a:t>
            </a:r>
            <a:r>
              <a:rPr lang="en-US" altLang="zh-CN" sz="2200" dirty="0">
                <a:ea typeface="宋体" charset="-122"/>
              </a:rPr>
              <a:t>| </a:t>
            </a:r>
            <a:r>
              <a:rPr lang="zh-CN" altLang="en-US" sz="2200" dirty="0">
                <a:ea typeface="宋体" charset="-122"/>
              </a:rPr>
              <a:t>不买</a:t>
            </a:r>
            <a:r>
              <a:rPr lang="en-US" altLang="zh-CN" sz="2200" dirty="0">
                <a:ea typeface="宋体" charset="-122"/>
              </a:rPr>
              <a:t>) = 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altLang="zh-CN" sz="2200" dirty="0">
              <a:ea typeface="宋体" charset="-122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200" dirty="0" smtClean="0">
                <a:ea typeface="宋体" charset="-122"/>
              </a:rPr>
              <a:t>P(</a:t>
            </a:r>
            <a:r>
              <a:rPr lang="zh-CN" altLang="en-US" sz="2200" dirty="0">
                <a:ea typeface="宋体" charset="-122"/>
              </a:rPr>
              <a:t>爱好</a:t>
            </a:r>
            <a:r>
              <a:rPr lang="zh-CN" altLang="en-US" sz="2200" dirty="0" smtClean="0">
                <a:ea typeface="宋体" charset="-122"/>
              </a:rPr>
              <a:t> </a:t>
            </a:r>
            <a:r>
              <a:rPr lang="en-US" altLang="zh-CN" sz="2200" dirty="0">
                <a:ea typeface="宋体" charset="-122"/>
              </a:rPr>
              <a:t>| </a:t>
            </a:r>
            <a:r>
              <a:rPr lang="zh-CN" altLang="en-US" sz="2200" dirty="0">
                <a:ea typeface="宋体" charset="-122"/>
              </a:rPr>
              <a:t>不买</a:t>
            </a:r>
            <a:r>
              <a:rPr lang="en-US" altLang="zh-CN" sz="2200" dirty="0">
                <a:ea typeface="宋体" charset="-122"/>
              </a:rPr>
              <a:t>) = 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altLang="zh-CN" sz="2200" dirty="0">
              <a:ea typeface="宋体" charset="-122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200" dirty="0">
                <a:ea typeface="宋体" charset="-122"/>
              </a:rPr>
              <a:t>P(</a:t>
            </a:r>
            <a:r>
              <a:rPr lang="zh-CN" altLang="en-US" sz="2200" dirty="0">
                <a:ea typeface="宋体" charset="-122"/>
              </a:rPr>
              <a:t>信用中 </a:t>
            </a:r>
            <a:r>
              <a:rPr lang="en-US" altLang="zh-CN" sz="2200" dirty="0">
                <a:ea typeface="宋体" charset="-122"/>
              </a:rPr>
              <a:t>| </a:t>
            </a:r>
            <a:r>
              <a:rPr lang="zh-CN" altLang="en-US" sz="2200" dirty="0">
                <a:ea typeface="宋体" charset="-122"/>
              </a:rPr>
              <a:t>不买</a:t>
            </a:r>
            <a:r>
              <a:rPr lang="en-US" altLang="zh-CN" sz="2200" dirty="0">
                <a:ea typeface="宋体" charset="-122"/>
              </a:rPr>
              <a:t>) = </a:t>
            </a:r>
            <a:endParaRPr lang="zh-CN" altLang="en-US" sz="2200" dirty="0">
              <a:ea typeface="宋体" charset="-122"/>
            </a:endParaRPr>
          </a:p>
        </p:txBody>
      </p:sp>
      <p:graphicFrame>
        <p:nvGraphicFramePr>
          <p:cNvPr id="24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3256858"/>
              </p:ext>
            </p:extLst>
          </p:nvPr>
        </p:nvGraphicFramePr>
        <p:xfrm>
          <a:off x="477838" y="1696615"/>
          <a:ext cx="4851400" cy="2808289"/>
        </p:xfrm>
        <a:graphic>
          <a:graphicData uri="http://schemas.openxmlformats.org/drawingml/2006/table">
            <a:tbl>
              <a:tblPr/>
              <a:tblGrid>
                <a:gridCol w="474662"/>
                <a:gridCol w="831850"/>
                <a:gridCol w="1050925"/>
                <a:gridCol w="611188"/>
                <a:gridCol w="831850"/>
                <a:gridCol w="1050925"/>
              </a:tblGrid>
              <a:tr h="7000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id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年龄段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收入状况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爱好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信用度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购买电脑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青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高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否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否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青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高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否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优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否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6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老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低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优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否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8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青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否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否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14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老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否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优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否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Objec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9820067"/>
              </p:ext>
            </p:extLst>
          </p:nvPr>
        </p:nvGraphicFramePr>
        <p:xfrm>
          <a:off x="661988" y="4882728"/>
          <a:ext cx="7334250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9" name="Equation" r:id="rId17" imgW="4089400" imgH="508000" progId="Equation.3">
                  <p:embed/>
                </p:oleObj>
              </mc:Choice>
              <mc:Fallback>
                <p:oleObj name="Equation" r:id="rId17" imgW="4089400" imgH="5080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88" y="4882728"/>
                        <a:ext cx="7334250" cy="97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61"/>
          <p:cNvSpPr txBox="1">
            <a:spLocks noChangeArrowheads="1"/>
          </p:cNvSpPr>
          <p:nvPr/>
        </p:nvSpPr>
        <p:spPr bwMode="auto">
          <a:xfrm>
            <a:off x="683568" y="5862215"/>
            <a:ext cx="2321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69900" indent="-469900"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800" dirty="0">
                <a:ea typeface="宋体" charset="-122"/>
              </a:rPr>
              <a:t>P(X</a:t>
            </a:r>
            <a:r>
              <a:rPr lang="zh-CN" altLang="en-US" sz="2800" dirty="0">
                <a:ea typeface="宋体" charset="-122"/>
              </a:rPr>
              <a:t> </a:t>
            </a:r>
            <a:r>
              <a:rPr lang="en-US" altLang="zh-CN" sz="2800" dirty="0">
                <a:ea typeface="宋体" charset="-122"/>
              </a:rPr>
              <a:t>| </a:t>
            </a:r>
            <a:r>
              <a:rPr lang="zh-CN" altLang="en-US" sz="2800" dirty="0">
                <a:ea typeface="宋体" charset="-122"/>
              </a:rPr>
              <a:t>不买</a:t>
            </a:r>
            <a:r>
              <a:rPr lang="en-US" altLang="zh-CN" sz="2800" dirty="0">
                <a:ea typeface="宋体" charset="-122"/>
              </a:rPr>
              <a:t>) = </a:t>
            </a:r>
            <a:endParaRPr lang="zh-CN" altLang="en-US" sz="2800" dirty="0">
              <a:ea typeface="宋体" charset="-122"/>
            </a:endParaRP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9552" y="1023119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69900" indent="-469900"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 dirty="0" smtClean="0">
                <a:ea typeface="宋体" charset="-122"/>
              </a:rPr>
              <a:t>一</a:t>
            </a:r>
            <a:r>
              <a:rPr lang="zh-CN" altLang="en-US" sz="2400" dirty="0">
                <a:ea typeface="宋体" charset="-122"/>
              </a:rPr>
              <a:t>个收入中等、信用度</a:t>
            </a:r>
            <a:r>
              <a:rPr lang="zh-CN" altLang="en-US" sz="2400" dirty="0" smtClean="0">
                <a:ea typeface="宋体" charset="-122"/>
              </a:rPr>
              <a:t>良好的青年爱好游戏顾客。</a:t>
            </a:r>
            <a:endParaRPr lang="zh-CN" altLang="en-US" sz="2400" dirty="0">
              <a:ea typeface="宋体" charset="-122"/>
            </a:endParaRPr>
          </a:p>
        </p:txBody>
      </p:sp>
      <p:sp>
        <p:nvSpPr>
          <p:cNvPr id="28" name="TextBox 27"/>
          <p:cNvSpPr txBox="1"/>
          <p:nvPr>
            <p:custDataLst>
              <p:tags r:id="rId6"/>
            </p:custDataLst>
          </p:nvPr>
        </p:nvSpPr>
        <p:spPr>
          <a:xfrm>
            <a:off x="7755160" y="1501899"/>
            <a:ext cx="2721496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2]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29" name="TextBox 28"/>
          <p:cNvSpPr txBox="1"/>
          <p:nvPr>
            <p:custDataLst>
              <p:tags r:id="rId7"/>
            </p:custDataLst>
          </p:nvPr>
        </p:nvSpPr>
        <p:spPr>
          <a:xfrm>
            <a:off x="7236296" y="2348880"/>
            <a:ext cx="2721496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3]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30" name="TextBox 29"/>
          <p:cNvSpPr txBox="1"/>
          <p:nvPr>
            <p:custDataLst>
              <p:tags r:id="rId8"/>
            </p:custDataLst>
          </p:nvPr>
        </p:nvSpPr>
        <p:spPr>
          <a:xfrm>
            <a:off x="7467128" y="3086075"/>
            <a:ext cx="2721496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4]</a:t>
            </a:r>
            <a:r>
              <a:rPr lang="en-US" altLang="zh-CN" sz="260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31" name="TextBox 30"/>
          <p:cNvSpPr txBox="1"/>
          <p:nvPr>
            <p:custDataLst>
              <p:tags r:id="rId9"/>
            </p:custDataLst>
          </p:nvPr>
        </p:nvSpPr>
        <p:spPr>
          <a:xfrm>
            <a:off x="2627784" y="5085184"/>
            <a:ext cx="2721496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5]</a:t>
            </a:r>
            <a:r>
              <a:rPr lang="en-US" altLang="zh-CN" sz="260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5" name="组合 14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1" name="TitleBackground"/>
            <p:cNvSpPr/>
            <p:nvPr>
              <p:custDataLst>
                <p:tags r:id="rId1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ColorBlock"/>
            <p:cNvSpPr/>
            <p:nvPr>
              <p:custDataLst>
                <p:tags r:id="rId1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4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5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8" name="图片 7"/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20616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朴素贝叶斯分类案例</a:t>
            </a:r>
            <a:endParaRPr lang="zh-CN" altLang="en-US" dirty="0" smtClean="0"/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5265738" y="1569615"/>
            <a:ext cx="3878262" cy="2868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9900" indent="-469900"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200" dirty="0">
                <a:ea typeface="宋体" charset="-122"/>
              </a:rPr>
              <a:t>P(</a:t>
            </a:r>
            <a:r>
              <a:rPr lang="zh-CN" altLang="en-US" sz="2200" dirty="0">
                <a:ea typeface="宋体" charset="-122"/>
              </a:rPr>
              <a:t>青年 </a:t>
            </a:r>
            <a:r>
              <a:rPr lang="en-US" altLang="zh-CN" sz="2200" dirty="0">
                <a:ea typeface="宋体" charset="-122"/>
              </a:rPr>
              <a:t>| </a:t>
            </a:r>
            <a:r>
              <a:rPr lang="zh-CN" altLang="en-US" sz="2200" dirty="0">
                <a:ea typeface="宋体" charset="-122"/>
              </a:rPr>
              <a:t>不买</a:t>
            </a:r>
            <a:r>
              <a:rPr lang="en-US" altLang="zh-CN" sz="2200" dirty="0">
                <a:ea typeface="宋体" charset="-122"/>
              </a:rPr>
              <a:t>)  = 3/5 = 0.6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altLang="zh-CN" sz="2200" dirty="0">
              <a:ea typeface="宋体" charset="-122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200" dirty="0">
                <a:ea typeface="宋体" charset="-122"/>
              </a:rPr>
              <a:t>P(</a:t>
            </a:r>
            <a:r>
              <a:rPr lang="zh-CN" altLang="en-US" sz="2200" dirty="0">
                <a:ea typeface="宋体" charset="-122"/>
              </a:rPr>
              <a:t>收入中等 </a:t>
            </a:r>
            <a:r>
              <a:rPr lang="en-US" altLang="zh-CN" sz="2200" dirty="0">
                <a:ea typeface="宋体" charset="-122"/>
              </a:rPr>
              <a:t>| </a:t>
            </a:r>
            <a:r>
              <a:rPr lang="zh-CN" altLang="en-US" sz="2200" dirty="0">
                <a:ea typeface="宋体" charset="-122"/>
              </a:rPr>
              <a:t>不买</a:t>
            </a:r>
            <a:r>
              <a:rPr lang="en-US" altLang="zh-CN" sz="2200" dirty="0">
                <a:ea typeface="宋体" charset="-122"/>
              </a:rPr>
              <a:t>) = 2/5 = 0.4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altLang="zh-CN" sz="2200" dirty="0">
              <a:ea typeface="宋体" charset="-122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200" dirty="0" smtClean="0">
                <a:ea typeface="宋体" charset="-122"/>
              </a:rPr>
              <a:t>P(</a:t>
            </a:r>
            <a:r>
              <a:rPr lang="zh-CN" altLang="en-US" sz="2200" dirty="0">
                <a:ea typeface="宋体" charset="-122"/>
              </a:rPr>
              <a:t>爱好</a:t>
            </a:r>
            <a:r>
              <a:rPr lang="zh-CN" altLang="en-US" sz="2200" dirty="0" smtClean="0">
                <a:ea typeface="宋体" charset="-122"/>
              </a:rPr>
              <a:t> </a:t>
            </a:r>
            <a:r>
              <a:rPr lang="en-US" altLang="zh-CN" sz="2200" dirty="0">
                <a:ea typeface="宋体" charset="-122"/>
              </a:rPr>
              <a:t>| </a:t>
            </a:r>
            <a:r>
              <a:rPr lang="zh-CN" altLang="en-US" sz="2200" dirty="0">
                <a:ea typeface="宋体" charset="-122"/>
              </a:rPr>
              <a:t>不买</a:t>
            </a:r>
            <a:r>
              <a:rPr lang="en-US" altLang="zh-CN" sz="2200" dirty="0">
                <a:ea typeface="宋体" charset="-122"/>
              </a:rPr>
              <a:t>) = 1/5 = 0.2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altLang="zh-CN" sz="2200" dirty="0">
              <a:ea typeface="宋体" charset="-122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200" dirty="0">
                <a:ea typeface="宋体" charset="-122"/>
              </a:rPr>
              <a:t>P(</a:t>
            </a:r>
            <a:r>
              <a:rPr lang="zh-CN" altLang="en-US" sz="2200" dirty="0">
                <a:ea typeface="宋体" charset="-122"/>
              </a:rPr>
              <a:t>信用中 </a:t>
            </a:r>
            <a:r>
              <a:rPr lang="en-US" altLang="zh-CN" sz="2200" dirty="0">
                <a:ea typeface="宋体" charset="-122"/>
              </a:rPr>
              <a:t>| </a:t>
            </a:r>
            <a:r>
              <a:rPr lang="zh-CN" altLang="en-US" sz="2200" dirty="0">
                <a:ea typeface="宋体" charset="-122"/>
              </a:rPr>
              <a:t>不买</a:t>
            </a:r>
            <a:r>
              <a:rPr lang="en-US" altLang="zh-CN" sz="2200" dirty="0">
                <a:ea typeface="宋体" charset="-122"/>
              </a:rPr>
              <a:t>) = 2/5 = 0.4</a:t>
            </a:r>
            <a:endParaRPr lang="zh-CN" altLang="en-US" sz="2200" dirty="0">
              <a:ea typeface="宋体" charset="-122"/>
            </a:endParaRPr>
          </a:p>
        </p:txBody>
      </p:sp>
      <p:graphicFrame>
        <p:nvGraphicFramePr>
          <p:cNvPr id="76804" name="Group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6204812"/>
              </p:ext>
            </p:extLst>
          </p:nvPr>
        </p:nvGraphicFramePr>
        <p:xfrm>
          <a:off x="477838" y="1696615"/>
          <a:ext cx="4851400" cy="2808289"/>
        </p:xfrm>
        <a:graphic>
          <a:graphicData uri="http://schemas.openxmlformats.org/drawingml/2006/table">
            <a:tbl>
              <a:tblPr/>
              <a:tblGrid>
                <a:gridCol w="474662"/>
                <a:gridCol w="831850"/>
                <a:gridCol w="1050925"/>
                <a:gridCol w="611188"/>
                <a:gridCol w="831850"/>
                <a:gridCol w="1050925"/>
              </a:tblGrid>
              <a:tr h="7000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id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年龄段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收入状况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爱好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信用度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购买电脑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青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高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否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否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青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高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否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优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否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6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老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低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优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否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8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青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否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否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14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老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否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优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否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6860" name="Object 10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218712022"/>
              </p:ext>
            </p:extLst>
          </p:nvPr>
        </p:nvGraphicFramePr>
        <p:xfrm>
          <a:off x="661988" y="4882728"/>
          <a:ext cx="7334250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8" name="Equation" r:id="rId3" imgW="4089400" imgH="508000" progId="Equation.3">
                  <p:embed/>
                </p:oleObj>
              </mc:Choice>
              <mc:Fallback>
                <p:oleObj name="Equation" r:id="rId3" imgW="4089400" imgH="5080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88" y="4882728"/>
                        <a:ext cx="7334250" cy="97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813" name="Text Box 61"/>
          <p:cNvSpPr txBox="1">
            <a:spLocks noChangeArrowheads="1"/>
          </p:cNvSpPr>
          <p:nvPr/>
        </p:nvSpPr>
        <p:spPr bwMode="auto">
          <a:xfrm>
            <a:off x="1147763" y="5862215"/>
            <a:ext cx="6743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69900" indent="-469900"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800">
                <a:ea typeface="宋体" charset="-122"/>
              </a:rPr>
              <a:t>P(X</a:t>
            </a:r>
            <a:r>
              <a:rPr lang="zh-CN" altLang="en-US" sz="2800">
                <a:ea typeface="宋体" charset="-122"/>
              </a:rPr>
              <a:t> </a:t>
            </a:r>
            <a:r>
              <a:rPr lang="en-US" altLang="zh-CN" sz="2800">
                <a:ea typeface="宋体" charset="-122"/>
              </a:rPr>
              <a:t>| </a:t>
            </a:r>
            <a:r>
              <a:rPr lang="zh-CN" altLang="en-US" sz="2800">
                <a:ea typeface="宋体" charset="-122"/>
              </a:rPr>
              <a:t>不买</a:t>
            </a:r>
            <a:r>
              <a:rPr lang="en-US" altLang="zh-CN" sz="2800">
                <a:ea typeface="宋体" charset="-122"/>
              </a:rPr>
              <a:t>) = 0.6 ×0.4 ×0.2 ×0.4=0.019</a:t>
            </a:r>
            <a:endParaRPr lang="zh-CN" altLang="en-US" sz="2800">
              <a:ea typeface="宋体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39552" y="1023119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69900" indent="-469900"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 dirty="0" smtClean="0">
                <a:ea typeface="宋体" charset="-122"/>
              </a:rPr>
              <a:t>一</a:t>
            </a:r>
            <a:r>
              <a:rPr lang="zh-CN" altLang="en-US" sz="2400" dirty="0">
                <a:ea typeface="宋体" charset="-122"/>
              </a:rPr>
              <a:t>个收入中等、信用度</a:t>
            </a:r>
            <a:r>
              <a:rPr lang="zh-CN" altLang="en-US" sz="2400" dirty="0" smtClean="0">
                <a:ea typeface="宋体" charset="-122"/>
              </a:rPr>
              <a:t>良好的青年爱好游戏顾客。</a:t>
            </a:r>
            <a:endParaRPr lang="zh-CN" altLang="en-US" sz="2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569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3C23C007-665C-45E5-8515-7230676D9BA9}" type="slidenum">
              <a:rPr lang="zh-CN" altLang="en-US" smtClean="0"/>
              <a:pPr/>
              <a:t>7</a:t>
            </a:fld>
            <a:endParaRPr lang="en-US" altLang="zh-CN"/>
          </a:p>
        </p:txBody>
      </p:sp>
      <p:sp>
        <p:nvSpPr>
          <p:cNvPr id="9" name="TextBox 8"/>
          <p:cNvSpPr txBox="1"/>
          <p:nvPr>
            <p:custDataLst>
              <p:tags r:id="rId3"/>
            </p:custDataLst>
          </p:nvPr>
        </p:nvSpPr>
        <p:spPr>
          <a:xfrm>
            <a:off x="6084168" y="2996952"/>
            <a:ext cx="3297560" cy="115212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圆角矩形 9"/>
          <p:cNvSpPr/>
          <p:nvPr>
            <p:custDataLst>
              <p:tags r:id="rId4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作答</a:t>
            </a:r>
          </a:p>
        </p:txBody>
      </p:sp>
      <p:sp>
        <p:nvSpPr>
          <p:cNvPr id="16" name="矩形 15"/>
          <p:cNvSpPr/>
          <p:nvPr>
            <p:custDataLst>
              <p:tags r:id="rId5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3.0</a:t>
            </a: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以上版本雨课堂</a:t>
            </a:r>
          </a:p>
        </p:txBody>
      </p:sp>
      <p:graphicFrame>
        <p:nvGraphicFramePr>
          <p:cNvPr id="18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9585374"/>
              </p:ext>
            </p:extLst>
          </p:nvPr>
        </p:nvGraphicFramePr>
        <p:xfrm>
          <a:off x="514350" y="1784176"/>
          <a:ext cx="3990975" cy="5029200"/>
        </p:xfrm>
        <a:graphic>
          <a:graphicData uri="http://schemas.openxmlformats.org/drawingml/2006/table">
            <a:tbl>
              <a:tblPr/>
              <a:tblGrid>
                <a:gridCol w="452438"/>
                <a:gridCol w="704850"/>
                <a:gridCol w="706437"/>
                <a:gridCol w="715963"/>
                <a:gridCol w="706437"/>
                <a:gridCol w="704850"/>
              </a:tblGrid>
              <a:tr h="1952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id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年龄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收入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爱好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信用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购买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青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高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否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否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1508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青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高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否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优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否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1508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高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否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1508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老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否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1508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老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低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1508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6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老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低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优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否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1508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低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优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1508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青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否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否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1508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9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青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低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1508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老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 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1508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青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优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1508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否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优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1508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13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高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1508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14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老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否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优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否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Object 1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1392578"/>
              </p:ext>
            </p:extLst>
          </p:nvPr>
        </p:nvGraphicFramePr>
        <p:xfrm>
          <a:off x="4699000" y="2695972"/>
          <a:ext cx="2963863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6" name="公式" r:id="rId16" imgW="1435100" imgH="381000" progId="Equation.3">
                  <p:embed/>
                </p:oleObj>
              </mc:Choice>
              <mc:Fallback>
                <p:oleObj name="公式" r:id="rId16" imgW="14351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0" y="2695972"/>
                        <a:ext cx="2963863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0612761"/>
              </p:ext>
            </p:extLst>
          </p:nvPr>
        </p:nvGraphicFramePr>
        <p:xfrm>
          <a:off x="4788024" y="3395663"/>
          <a:ext cx="12128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7" name="Equation" r:id="rId18" imgW="939600" imgH="444240" progId="Equation.DSMT4">
                  <p:embed/>
                </p:oleObj>
              </mc:Choice>
              <mc:Fallback>
                <p:oleObj name="Equation" r:id="rId18" imgW="9396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3395663"/>
                        <a:ext cx="121285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742920"/>
              </p:ext>
            </p:extLst>
          </p:nvPr>
        </p:nvGraphicFramePr>
        <p:xfrm>
          <a:off x="4716016" y="3981450"/>
          <a:ext cx="1700212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8" name="Equation" r:id="rId20" imgW="1193760" imgH="444240" progId="Equation.DSMT4">
                  <p:embed/>
                </p:oleObj>
              </mc:Choice>
              <mc:Fallback>
                <p:oleObj name="Equation" r:id="rId20" imgW="11937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3981450"/>
                        <a:ext cx="1700212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125"/>
          <p:cNvSpPr txBox="1">
            <a:spLocks noChangeArrowheads="1"/>
          </p:cNvSpPr>
          <p:nvPr/>
        </p:nvSpPr>
        <p:spPr bwMode="auto">
          <a:xfrm>
            <a:off x="4644008" y="4810522"/>
            <a:ext cx="21226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69900" indent="-469900"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800" dirty="0">
                <a:ea typeface="宋体" charset="-122"/>
              </a:rPr>
              <a:t>P(</a:t>
            </a:r>
            <a:r>
              <a:rPr lang="zh-CN" altLang="en-US" sz="2800" dirty="0">
                <a:ea typeface="宋体" charset="-122"/>
              </a:rPr>
              <a:t>购买</a:t>
            </a:r>
            <a:r>
              <a:rPr lang="en-US" altLang="zh-CN" sz="2800" dirty="0">
                <a:ea typeface="宋体" charset="-122"/>
              </a:rPr>
              <a:t>|X) = </a:t>
            </a:r>
          </a:p>
        </p:txBody>
      </p:sp>
      <p:sp>
        <p:nvSpPr>
          <p:cNvPr id="23" name="Text Box 126"/>
          <p:cNvSpPr txBox="1">
            <a:spLocks noChangeArrowheads="1"/>
          </p:cNvSpPr>
          <p:nvPr/>
        </p:nvSpPr>
        <p:spPr bwMode="auto">
          <a:xfrm>
            <a:off x="4644008" y="5570076"/>
            <a:ext cx="21226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69900" indent="-469900"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800" dirty="0">
                <a:ea typeface="宋体" charset="-122"/>
              </a:rPr>
              <a:t>P(</a:t>
            </a:r>
            <a:r>
              <a:rPr lang="zh-CN" altLang="en-US" sz="2800" dirty="0">
                <a:ea typeface="宋体" charset="-122"/>
              </a:rPr>
              <a:t>不买</a:t>
            </a:r>
            <a:r>
              <a:rPr lang="en-US" altLang="zh-CN" sz="2800" dirty="0">
                <a:ea typeface="宋体" charset="-122"/>
              </a:rPr>
              <a:t>|X) = </a:t>
            </a:r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096" y="1484784"/>
            <a:ext cx="3950344" cy="1256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539552" y="1023119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69900" indent="-469900"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 dirty="0" smtClean="0">
                <a:ea typeface="宋体" charset="-122"/>
              </a:rPr>
              <a:t>一</a:t>
            </a:r>
            <a:r>
              <a:rPr lang="zh-CN" altLang="en-US" sz="2400" dirty="0">
                <a:ea typeface="宋体" charset="-122"/>
              </a:rPr>
              <a:t>个收入中等、信用度</a:t>
            </a:r>
            <a:r>
              <a:rPr lang="zh-CN" altLang="en-US" sz="2400" dirty="0" smtClean="0">
                <a:ea typeface="宋体" charset="-122"/>
              </a:rPr>
              <a:t>良好的青年爱好游戏顾客。</a:t>
            </a:r>
            <a:endParaRPr lang="zh-CN" altLang="en-US" sz="2400" dirty="0">
              <a:ea typeface="宋体" charset="-122"/>
            </a:endParaRPr>
          </a:p>
        </p:txBody>
      </p:sp>
      <p:sp>
        <p:nvSpPr>
          <p:cNvPr id="26" name="TextBox 25"/>
          <p:cNvSpPr txBox="1"/>
          <p:nvPr>
            <p:custDataLst>
              <p:tags r:id="rId6"/>
            </p:custDataLst>
          </p:nvPr>
        </p:nvSpPr>
        <p:spPr>
          <a:xfrm>
            <a:off x="6236568" y="3645024"/>
            <a:ext cx="3297560" cy="115212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2]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27" name="TextBox 26"/>
          <p:cNvSpPr txBox="1"/>
          <p:nvPr>
            <p:custDataLst>
              <p:tags r:id="rId7"/>
            </p:custDataLst>
          </p:nvPr>
        </p:nvSpPr>
        <p:spPr>
          <a:xfrm>
            <a:off x="6388968" y="4509120"/>
            <a:ext cx="3297560" cy="115212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3]</a:t>
            </a:r>
            <a:r>
              <a:rPr lang="en-US" altLang="zh-CN" sz="260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28" name="TextBox 27"/>
          <p:cNvSpPr txBox="1"/>
          <p:nvPr>
            <p:custDataLst>
              <p:tags r:id="rId8"/>
            </p:custDataLst>
          </p:nvPr>
        </p:nvSpPr>
        <p:spPr>
          <a:xfrm>
            <a:off x="6541368" y="5229200"/>
            <a:ext cx="3297560" cy="115212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4]</a:t>
            </a:r>
            <a:r>
              <a:rPr lang="en-US" altLang="zh-CN" sz="260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5" name="组合 14"/>
          <p:cNvGrpSpPr/>
          <p:nvPr>
            <p:custDataLst>
              <p:tags r:id="rId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1" name="TitleBackground"/>
            <p:cNvSpPr/>
            <p:nvPr>
              <p:custDataLst>
                <p:tags r:id="rId11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ColorBlock"/>
            <p:cNvSpPr/>
            <p:nvPr>
              <p:custDataLst>
                <p:tags r:id="rId12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4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4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8" name="图片 7"/>
          <p:cNvPicPr>
            <a:picLocks/>
          </p:cNvPicPr>
          <p:nvPr>
            <p:custDataLst>
              <p:tags r:id="rId10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28877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朴素贝叶斯分类案例</a:t>
            </a:r>
            <a:endParaRPr lang="zh-CN" altLang="en-US" dirty="0" smtClean="0"/>
          </a:p>
        </p:txBody>
      </p:sp>
      <p:graphicFrame>
        <p:nvGraphicFramePr>
          <p:cNvPr id="77827" name="Group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76539467"/>
              </p:ext>
            </p:extLst>
          </p:nvPr>
        </p:nvGraphicFramePr>
        <p:xfrm>
          <a:off x="514350" y="1784176"/>
          <a:ext cx="3990975" cy="5029200"/>
        </p:xfrm>
        <a:graphic>
          <a:graphicData uri="http://schemas.openxmlformats.org/drawingml/2006/table">
            <a:tbl>
              <a:tblPr/>
              <a:tblGrid>
                <a:gridCol w="452438"/>
                <a:gridCol w="704850"/>
                <a:gridCol w="706437"/>
                <a:gridCol w="715963"/>
                <a:gridCol w="706437"/>
                <a:gridCol w="704850"/>
              </a:tblGrid>
              <a:tr h="1952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id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年龄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收入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爱好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信用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购买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青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高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否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否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1508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青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高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否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优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否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1508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高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否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1508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老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否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1508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老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低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1508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6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老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低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优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否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1508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低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优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1508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青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否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否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1508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9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青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低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1508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老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 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1508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青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优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1508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否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优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1508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13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高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1508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14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老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否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优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否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946" name="Object 122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936687493"/>
              </p:ext>
            </p:extLst>
          </p:nvPr>
        </p:nvGraphicFramePr>
        <p:xfrm>
          <a:off x="4699000" y="2695972"/>
          <a:ext cx="2963863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4" name="公式" r:id="rId3" imgW="1435100" imgH="381000" progId="Equation.3">
                  <p:embed/>
                </p:oleObj>
              </mc:Choice>
              <mc:Fallback>
                <p:oleObj name="公式" r:id="rId3" imgW="14351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0" y="2695972"/>
                        <a:ext cx="2963863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947" name="Object 123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840423358"/>
              </p:ext>
            </p:extLst>
          </p:nvPr>
        </p:nvGraphicFramePr>
        <p:xfrm>
          <a:off x="4772025" y="3403997"/>
          <a:ext cx="28162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5" name="公式" r:id="rId5" imgW="2184400" imgH="431800" progId="Equation.3">
                  <p:embed/>
                </p:oleObj>
              </mc:Choice>
              <mc:Fallback>
                <p:oleObj name="公式" r:id="rId5" imgW="21844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2025" y="3403997"/>
                        <a:ext cx="281622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948" name="Object 1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124514"/>
              </p:ext>
            </p:extLst>
          </p:nvPr>
        </p:nvGraphicFramePr>
        <p:xfrm>
          <a:off x="4751388" y="3981847"/>
          <a:ext cx="34925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6" name="公式" r:id="rId7" imgW="2451100" imgH="444500" progId="Equation.3">
                  <p:embed/>
                </p:oleObj>
              </mc:Choice>
              <mc:Fallback>
                <p:oleObj name="公式" r:id="rId7" imgW="24511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1388" y="3981847"/>
                        <a:ext cx="349250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949" name="Text Box 125"/>
          <p:cNvSpPr txBox="1">
            <a:spLocks noChangeArrowheads="1"/>
          </p:cNvSpPr>
          <p:nvPr/>
        </p:nvSpPr>
        <p:spPr bwMode="auto">
          <a:xfrm>
            <a:off x="4643438" y="4810522"/>
            <a:ext cx="4341812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69900" indent="-469900"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800">
                <a:ea typeface="宋体" charset="-122"/>
              </a:rPr>
              <a:t>P(</a:t>
            </a:r>
            <a:r>
              <a:rPr lang="zh-CN" altLang="en-US" sz="2800">
                <a:ea typeface="宋体" charset="-122"/>
              </a:rPr>
              <a:t>购买</a:t>
            </a:r>
            <a:r>
              <a:rPr lang="en-US" altLang="zh-CN" sz="2800">
                <a:ea typeface="宋体" charset="-122"/>
              </a:rPr>
              <a:t>|X) = 0.044 ×0.643</a:t>
            </a:r>
          </a:p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800">
                <a:ea typeface="宋体" charset="-122"/>
              </a:rPr>
              <a:t>=0.028</a:t>
            </a:r>
          </a:p>
        </p:txBody>
      </p:sp>
      <p:sp>
        <p:nvSpPr>
          <p:cNvPr id="77950" name="Text Box 126"/>
          <p:cNvSpPr txBox="1">
            <a:spLocks noChangeArrowheads="1"/>
          </p:cNvSpPr>
          <p:nvPr/>
        </p:nvSpPr>
        <p:spPr bwMode="auto">
          <a:xfrm>
            <a:off x="4643438" y="5853509"/>
            <a:ext cx="4341812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69900" indent="-469900"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800">
                <a:ea typeface="宋体" charset="-122"/>
              </a:rPr>
              <a:t>P(</a:t>
            </a:r>
            <a:r>
              <a:rPr lang="zh-CN" altLang="en-US" sz="2800">
                <a:ea typeface="宋体" charset="-122"/>
              </a:rPr>
              <a:t>不买</a:t>
            </a:r>
            <a:r>
              <a:rPr lang="en-US" altLang="zh-CN" sz="2800">
                <a:ea typeface="宋体" charset="-122"/>
              </a:rPr>
              <a:t>|X) = 0.019 ×0.357</a:t>
            </a:r>
          </a:p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800">
                <a:ea typeface="宋体" charset="-122"/>
              </a:rPr>
              <a:t>=0.007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39552" y="1023119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69900" indent="-469900"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 dirty="0" smtClean="0">
                <a:ea typeface="宋体" charset="-122"/>
              </a:rPr>
              <a:t>一</a:t>
            </a:r>
            <a:r>
              <a:rPr lang="zh-CN" altLang="en-US" sz="2400" dirty="0">
                <a:ea typeface="宋体" charset="-122"/>
              </a:rPr>
              <a:t>个收入中等、信用度</a:t>
            </a:r>
            <a:r>
              <a:rPr lang="zh-CN" altLang="en-US" sz="2400" dirty="0" smtClean="0">
                <a:ea typeface="宋体" charset="-122"/>
              </a:rPr>
              <a:t>良好的青年爱好游戏顾客。</a:t>
            </a:r>
            <a:endParaRPr lang="zh-CN" altLang="en-US" sz="2400" dirty="0">
              <a:ea typeface="宋体" charset="-122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096" y="1484784"/>
            <a:ext cx="3950344" cy="1256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888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5.0"/>
  <p:tag name="PROBLEMBLANK" val="[{&quot;Num&quot;:1,&quot;Score&quot;:1.0,&quot;Answers&quot;:[&quot;0.222&quot;],&quot;CaseSensitive&quot;:false,&quot;FuzzyMatch&quot;:true},{&quot;Num&quot;:2,&quot;Score&quot;:1.0,&quot;Answers&quot;:[&quot;0.444&quot;],&quot;CaseSensitive&quot;:false,&quot;FuzzyMatch&quot;:true},{&quot;Num&quot;:3,&quot;Score&quot;:1.0,&quot;Answers&quot;:[&quot;0.667&quot;],&quot;CaseSensitive&quot;:false,&quot;FuzzyMatch&quot;:true},{&quot;Num&quot;:4,&quot;Score&quot;:1.0,&quot;Answers&quot;:[&quot;0.667&quot;],&quot;CaseSensitive&quot;:false,&quot;FuzzyMatch&quot;:true},{&quot;Num&quot;:5,&quot;Score&quot;:1.0,&quot;Answers&quot;:[&quot;0.044&quot;],&quot;CaseSensitive&quot;:false,&quot;FuzzyMatch&quot;:true}]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5.0"/>
  <p:tag name="PROBLEMBLANK" val="[{&quot;Num&quot;:1,&quot;Score&quot;:1.0,&quot;Answers&quot;:[&quot;0.6&quot;],&quot;CaseSensitive&quot;:false,&quot;FuzzyMatch&quot;:true},{&quot;Num&quot;:2,&quot;Score&quot;:1.0,&quot;Answers&quot;:[&quot;0.4&quot;],&quot;CaseSensitive&quot;:false,&quot;FuzzyMatch&quot;:true},{&quot;Num&quot;:3,&quot;Score&quot;:1.0,&quot;Answers&quot;:[&quot;0.2&quot;],&quot;CaseSensitive&quot;:false,&quot;FuzzyMatch&quot;:true},{&quot;Num&quot;:4,&quot;Score&quot;:1.0,&quot;Answers&quot;:[&quot;0.4&quot;],&quot;CaseSensitive&quot;:false,&quot;FuzzyMatch&quot;:true},{&quot;Num&quot;:5,&quot;Score&quot;:1.0,&quot;Answers&quot;:[&quot;0.019&quot;],&quot;CaseSensitive&quot;:false,&quot;FuzzyMatch&quot;:true}]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4.0"/>
  <p:tag name="PROBLEMBLANK" val="[{&quot;Num&quot;:1,&quot;Score&quot;:1.0,&quot;Answers&quot;:[&quot;0.643&quot;],&quot;CaseSensitive&quot;:false,&quot;FuzzyMatch&quot;:true},{&quot;Num&quot;:2,&quot;Score&quot;:1.0,&quot;Answers&quot;:[&quot;0.357&quot;],&quot;CaseSensitive&quot;:false,&quot;FuzzyMatch&quot;:true},{&quot;Num&quot;:3,&quot;Score&quot;:1.0,&quot;Answers&quot;:[&quot;0.028&quot;],&quot;CaseSensitive&quot;:false,&quot;FuzzyMatch&quot;:true},{&quot;Num&quot;:4,&quot;Score&quot;:1.0,&quot;Answers&quot;:[&quot;0.007&quot;],&quot;CaseSensitive&quot;:false,&quot;FuzzyMatch&quot;:true}]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主题1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浅色PPT 4">
      <a:majorFont>
        <a:latin typeface="方正大黑简体"/>
        <a:ea typeface="方正大黑简体"/>
        <a:cs typeface=""/>
      </a:majorFont>
      <a:minorFont>
        <a:latin typeface="方正大黑简体"/>
        <a:ea typeface="方正大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ari_test 1">
        <a:dk1>
          <a:srgbClr val="2A4C41"/>
        </a:dk1>
        <a:lt1>
          <a:srgbClr val="FFFFFF"/>
        </a:lt1>
        <a:dk2>
          <a:srgbClr val="000000"/>
        </a:dk2>
        <a:lt2>
          <a:srgbClr val="DDDDDD"/>
        </a:lt2>
        <a:accent1>
          <a:srgbClr val="1D518D"/>
        </a:accent1>
        <a:accent2>
          <a:srgbClr val="0099CB"/>
        </a:accent2>
        <a:accent3>
          <a:srgbClr val="FFFFFF"/>
        </a:accent3>
        <a:accent4>
          <a:srgbClr val="224036"/>
        </a:accent4>
        <a:accent5>
          <a:srgbClr val="ABB3C5"/>
        </a:accent5>
        <a:accent6>
          <a:srgbClr val="008AB8"/>
        </a:accent6>
        <a:hlink>
          <a:srgbClr val="00CCFF"/>
        </a:hlink>
        <a:folHlink>
          <a:srgbClr val="749BD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i_test 2">
        <a:dk1>
          <a:srgbClr val="2A4C41"/>
        </a:dk1>
        <a:lt1>
          <a:srgbClr val="FFFFFF"/>
        </a:lt1>
        <a:dk2>
          <a:srgbClr val="000000"/>
        </a:dk2>
        <a:lt2>
          <a:srgbClr val="DDDDDD"/>
        </a:lt2>
        <a:accent1>
          <a:srgbClr val="7E784E"/>
        </a:accent1>
        <a:accent2>
          <a:srgbClr val="989780"/>
        </a:accent2>
        <a:accent3>
          <a:srgbClr val="FFFFFF"/>
        </a:accent3>
        <a:accent4>
          <a:srgbClr val="224036"/>
        </a:accent4>
        <a:accent5>
          <a:srgbClr val="C0BEB2"/>
        </a:accent5>
        <a:accent6>
          <a:srgbClr val="898873"/>
        </a:accent6>
        <a:hlink>
          <a:srgbClr val="BEBA9C"/>
        </a:hlink>
        <a:folHlink>
          <a:srgbClr val="94A1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i_test 3">
        <a:dk1>
          <a:srgbClr val="2A4C41"/>
        </a:dk1>
        <a:lt1>
          <a:srgbClr val="FFFFFF"/>
        </a:lt1>
        <a:dk2>
          <a:srgbClr val="000000"/>
        </a:dk2>
        <a:lt2>
          <a:srgbClr val="DDDDDD"/>
        </a:lt2>
        <a:accent1>
          <a:srgbClr val="285F6A"/>
        </a:accent1>
        <a:accent2>
          <a:srgbClr val="419DAF"/>
        </a:accent2>
        <a:accent3>
          <a:srgbClr val="FFFFFF"/>
        </a:accent3>
        <a:accent4>
          <a:srgbClr val="224036"/>
        </a:accent4>
        <a:accent5>
          <a:srgbClr val="ACB6B9"/>
        </a:accent5>
        <a:accent6>
          <a:srgbClr val="3A8E9E"/>
        </a:accent6>
        <a:hlink>
          <a:srgbClr val="34C1D0"/>
        </a:hlink>
        <a:folHlink>
          <a:srgbClr val="749BD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25859</TotalTime>
  <Words>1085</Words>
  <Application>Microsoft Office PowerPoint</Application>
  <PresentationFormat>全屏显示(4:3)</PresentationFormat>
  <Paragraphs>468</Paragraphs>
  <Slides>8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主题1</vt:lpstr>
      <vt:lpstr>Equation</vt:lpstr>
      <vt:lpstr>公式</vt:lpstr>
      <vt:lpstr>一个例子</vt:lpstr>
      <vt:lpstr>一个例子</vt:lpstr>
      <vt:lpstr>PowerPoint 演示文稿</vt:lpstr>
      <vt:lpstr>2.3 朴素贝叶斯分类案例</vt:lpstr>
      <vt:lpstr>PowerPoint 演示文稿</vt:lpstr>
      <vt:lpstr>2.3 朴素贝叶斯分类案例</vt:lpstr>
      <vt:lpstr>PowerPoint 演示文稿</vt:lpstr>
      <vt:lpstr>2.3 朴素贝叶斯分类案例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基于异构多源信息的安全分析、态势感知与决策关键技术与系统</dc:title>
  <dc:creator>Mirror</dc:creator>
  <cp:lastModifiedBy>Windows 用户</cp:lastModifiedBy>
  <cp:revision>985</cp:revision>
  <dcterms:created xsi:type="dcterms:W3CDTF">2017-03-02T08:29:50Z</dcterms:created>
  <dcterms:modified xsi:type="dcterms:W3CDTF">2020-04-28T07:01:09Z</dcterms:modified>
</cp:coreProperties>
</file>